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71" r:id="rId2"/>
  </p:sldMasterIdLst>
  <p:notesMasterIdLst>
    <p:notesMasterId r:id="rId40"/>
  </p:notesMasterIdLst>
  <p:sldIdLst>
    <p:sldId id="258" r:id="rId3"/>
    <p:sldId id="668" r:id="rId4"/>
    <p:sldId id="510" r:id="rId5"/>
    <p:sldId id="670" r:id="rId6"/>
    <p:sldId id="548" r:id="rId7"/>
    <p:sldId id="669" r:id="rId8"/>
    <p:sldId id="671" r:id="rId9"/>
    <p:sldId id="679" r:id="rId10"/>
    <p:sldId id="675" r:id="rId11"/>
    <p:sldId id="677" r:id="rId12"/>
    <p:sldId id="680" r:id="rId13"/>
    <p:sldId id="681" r:id="rId14"/>
    <p:sldId id="608" r:id="rId15"/>
    <p:sldId id="682" r:id="rId16"/>
    <p:sldId id="683" r:id="rId17"/>
    <p:sldId id="686" r:id="rId18"/>
    <p:sldId id="685" r:id="rId19"/>
    <p:sldId id="687" r:id="rId20"/>
    <p:sldId id="688" r:id="rId21"/>
    <p:sldId id="565" r:id="rId22"/>
    <p:sldId id="456" r:id="rId23"/>
    <p:sldId id="690" r:id="rId24"/>
    <p:sldId id="691" r:id="rId25"/>
    <p:sldId id="692" r:id="rId26"/>
    <p:sldId id="693" r:id="rId27"/>
    <p:sldId id="694" r:id="rId28"/>
    <p:sldId id="695" r:id="rId29"/>
    <p:sldId id="696" r:id="rId30"/>
    <p:sldId id="697" r:id="rId31"/>
    <p:sldId id="698" r:id="rId32"/>
    <p:sldId id="699" r:id="rId33"/>
    <p:sldId id="700" r:id="rId34"/>
    <p:sldId id="701" r:id="rId35"/>
    <p:sldId id="703" r:id="rId36"/>
    <p:sldId id="704" r:id="rId37"/>
    <p:sldId id="667" r:id="rId38"/>
    <p:sldId id="702" r:id="rId3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ter Grootes" initials="PG" lastIdx="2" clrIdx="0">
    <p:extLst>
      <p:ext uri="{19B8F6BF-5375-455C-9EA6-DF929625EA0E}">
        <p15:presenceInfo xmlns:p15="http://schemas.microsoft.com/office/powerpoint/2012/main" userId="S-1-5-21-188486461-827351273-3233655898-3028" providerId="AD"/>
      </p:ext>
    </p:extLst>
  </p:cmAuthor>
  <p:cmAuthor id="2" name="David J. Molapo" initials="DJM" lastIdx="2" clrIdx="1">
    <p:extLst>
      <p:ext uri="{19B8F6BF-5375-455C-9EA6-DF929625EA0E}">
        <p15:presenceInfo xmlns:p15="http://schemas.microsoft.com/office/powerpoint/2012/main" userId="S-1-5-21-188486461-827351273-3233655898-9742" providerId="AD"/>
      </p:ext>
    </p:extLst>
  </p:cmAuthor>
  <p:cmAuthor id="3" name="Phathutshedzo Netshifhefhe" initials="PN" lastIdx="1" clrIdx="2">
    <p:extLst>
      <p:ext uri="{19B8F6BF-5375-455C-9EA6-DF929625EA0E}">
        <p15:presenceInfo xmlns:p15="http://schemas.microsoft.com/office/powerpoint/2012/main" userId="S-1-5-21-188486461-827351273-3233655898-12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0000"/>
    <a:srgbClr val="FF9900"/>
    <a:srgbClr val="56863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37" autoAdjust="0"/>
    <p:restoredTop sz="96881" autoAdjust="0"/>
  </p:normalViewPr>
  <p:slideViewPr>
    <p:cSldViewPr snapToGrid="0">
      <p:cViewPr varScale="1">
        <p:scale>
          <a:sx n="74" d="100"/>
          <a:sy n="74" d="100"/>
        </p:scale>
        <p:origin x="66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4A8AA8-3D0E-4F88-8273-1F35BBA6FD66}"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6D0EB31F-6593-4022-9F79-5AFDAAD83CFD}">
      <dgm:prSet>
        <dgm:style>
          <a:lnRef idx="1">
            <a:schemeClr val="dk1"/>
          </a:lnRef>
          <a:fillRef idx="2">
            <a:schemeClr val="dk1"/>
          </a:fillRef>
          <a:effectRef idx="1">
            <a:schemeClr val="dk1"/>
          </a:effectRef>
          <a:fontRef idx="minor">
            <a:schemeClr val="dk1"/>
          </a:fontRef>
        </dgm:style>
      </dgm:prSet>
      <dgm:spPr>
        <a:solidFill>
          <a:schemeClr val="accent4">
            <a:lumMod val="20000"/>
            <a:lumOff val="80000"/>
          </a:schemeClr>
        </a:solidFill>
      </dgm:spPr>
      <dgm:t>
        <a:bodyPr/>
        <a:lstStyle/>
        <a:p>
          <a:pPr algn="l" rtl="0"/>
          <a:r>
            <a:rPr lang="en-US" b="1" dirty="0">
              <a:solidFill>
                <a:srgbClr val="C00000"/>
              </a:solidFill>
              <a:latin typeface="Arial" panose="020B0604020202020204" pitchFamily="34" charset="0"/>
              <a:cs typeface="Arial" panose="020B0604020202020204" pitchFamily="34" charset="0"/>
            </a:rPr>
            <a:t>MISSION </a:t>
          </a:r>
          <a:r>
            <a:rPr lang="en-GB" dirty="0"/>
            <a:t>To regulate electronic communications, broadcasting and postal services in the public interest</a:t>
          </a:r>
          <a:endParaRPr lang="en-US" b="1" dirty="0">
            <a:solidFill>
              <a:srgbClr val="C00000"/>
            </a:solidFill>
            <a:latin typeface="Arial" panose="020B0604020202020204" pitchFamily="34" charset="0"/>
            <a:cs typeface="Arial" panose="020B0604020202020204" pitchFamily="34" charset="0"/>
          </a:endParaRPr>
        </a:p>
      </dgm:t>
    </dgm:pt>
    <dgm:pt modelId="{6C15DBF3-BC35-482D-BD9F-AB440DD4E248}" type="sibTrans" cxnId="{FF758A17-AECC-4794-BA1C-0C745AE36DC0}">
      <dgm:prSet/>
      <dgm:spPr/>
      <dgm:t>
        <a:bodyPr/>
        <a:lstStyle/>
        <a:p>
          <a:pPr algn="just"/>
          <a:endParaRPr lang="en-US"/>
        </a:p>
      </dgm:t>
    </dgm:pt>
    <dgm:pt modelId="{874EB2CC-F9D1-4ED9-8900-5FE371F7DC3C}" type="parTrans" cxnId="{FF758A17-AECC-4794-BA1C-0C745AE36DC0}">
      <dgm:prSet/>
      <dgm:spPr/>
      <dgm:t>
        <a:bodyPr/>
        <a:lstStyle/>
        <a:p>
          <a:pPr algn="just"/>
          <a:endParaRPr lang="en-US"/>
        </a:p>
      </dgm:t>
    </dgm:pt>
    <dgm:pt modelId="{7119F704-33DB-4DC1-8DD7-4F87FB542776}" type="pres">
      <dgm:prSet presAssocID="{3C4A8AA8-3D0E-4F88-8273-1F35BBA6FD66}" presName="linear" presStyleCnt="0">
        <dgm:presLayoutVars>
          <dgm:animLvl val="lvl"/>
          <dgm:resizeHandles val="exact"/>
        </dgm:presLayoutVars>
      </dgm:prSet>
      <dgm:spPr/>
      <dgm:t>
        <a:bodyPr/>
        <a:lstStyle/>
        <a:p>
          <a:endParaRPr lang="en-ZA"/>
        </a:p>
      </dgm:t>
    </dgm:pt>
    <dgm:pt modelId="{1692BF11-CAEC-4592-A180-32D09107A052}" type="pres">
      <dgm:prSet presAssocID="{6D0EB31F-6593-4022-9F79-5AFDAAD83CFD}" presName="parentText" presStyleLbl="node1" presStyleIdx="0" presStyleCnt="1" custScaleY="57234" custLinFactNeighborX="-39611" custLinFactNeighborY="-1780">
        <dgm:presLayoutVars>
          <dgm:chMax val="0"/>
          <dgm:bulletEnabled val="1"/>
        </dgm:presLayoutVars>
      </dgm:prSet>
      <dgm:spPr/>
      <dgm:t>
        <a:bodyPr/>
        <a:lstStyle/>
        <a:p>
          <a:endParaRPr lang="en-ZA"/>
        </a:p>
      </dgm:t>
    </dgm:pt>
  </dgm:ptLst>
  <dgm:cxnLst>
    <dgm:cxn modelId="{FF758A17-AECC-4794-BA1C-0C745AE36DC0}" srcId="{3C4A8AA8-3D0E-4F88-8273-1F35BBA6FD66}" destId="{6D0EB31F-6593-4022-9F79-5AFDAAD83CFD}" srcOrd="0" destOrd="0" parTransId="{874EB2CC-F9D1-4ED9-8900-5FE371F7DC3C}" sibTransId="{6C15DBF3-BC35-482D-BD9F-AB440DD4E248}"/>
    <dgm:cxn modelId="{62D06A8C-C999-4FDC-9267-FD8144F81C75}" type="presOf" srcId="{3C4A8AA8-3D0E-4F88-8273-1F35BBA6FD66}" destId="{7119F704-33DB-4DC1-8DD7-4F87FB542776}" srcOrd="0" destOrd="0" presId="urn:microsoft.com/office/officeart/2005/8/layout/vList2"/>
    <dgm:cxn modelId="{0B5C3E23-F040-446F-9FEF-13F0F8B0678B}" type="presOf" srcId="{6D0EB31F-6593-4022-9F79-5AFDAAD83CFD}" destId="{1692BF11-CAEC-4592-A180-32D09107A052}" srcOrd="0" destOrd="0" presId="urn:microsoft.com/office/officeart/2005/8/layout/vList2"/>
    <dgm:cxn modelId="{4A7A0A87-4CB9-41AC-B592-A5C7E9724B10}" type="presParOf" srcId="{7119F704-33DB-4DC1-8DD7-4F87FB542776}" destId="{1692BF11-CAEC-4592-A180-32D09107A05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A51ED1-712D-41B9-A2E9-364ECE3E696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22683927-7972-43AA-873F-6167F60DCF78}">
      <dgm:prSet phldrT="[Text]" custT="1"/>
      <dgm:spPr/>
      <dgm:t>
        <a:bodyPr/>
        <a:lstStyle/>
        <a:p>
          <a:r>
            <a:rPr lang="en-US" sz="1800" b="0" dirty="0">
              <a:solidFill>
                <a:schemeClr val="tx1"/>
              </a:solidFill>
            </a:rPr>
            <a:t>(1) Delays in regulatory interventions due to </a:t>
          </a:r>
          <a:r>
            <a:rPr lang="en-US" sz="1800" b="1" dirty="0">
              <a:solidFill>
                <a:schemeClr val="tx1"/>
              </a:solidFill>
            </a:rPr>
            <a:t>LITIGATION</a:t>
          </a:r>
          <a:r>
            <a:rPr lang="en-US" sz="1800" b="0" dirty="0">
              <a:solidFill>
                <a:schemeClr val="tx1"/>
              </a:solidFill>
            </a:rPr>
            <a:t> by stakeholders</a:t>
          </a:r>
        </a:p>
      </dgm:t>
    </dgm:pt>
    <dgm:pt modelId="{3A63E708-4B72-4AD5-9F92-8E193B8F9A06}" type="parTrans" cxnId="{63243D30-9BF3-4E3D-AFE2-2EC2A445389E}">
      <dgm:prSet/>
      <dgm:spPr/>
      <dgm:t>
        <a:bodyPr/>
        <a:lstStyle/>
        <a:p>
          <a:endParaRPr lang="en-US"/>
        </a:p>
      </dgm:t>
    </dgm:pt>
    <dgm:pt modelId="{14D338A6-9FC5-419B-94CF-CC61734656FF}" type="sibTrans" cxnId="{63243D30-9BF3-4E3D-AFE2-2EC2A445389E}">
      <dgm:prSet/>
      <dgm:spPr/>
      <dgm:t>
        <a:bodyPr/>
        <a:lstStyle/>
        <a:p>
          <a:endParaRPr lang="en-US"/>
        </a:p>
      </dgm:t>
    </dgm:pt>
    <dgm:pt modelId="{0AAE4B62-3CCC-4051-A528-09F885CD56B7}">
      <dgm:prSet phldrT="[Text]" custT="1"/>
      <dgm:spPr/>
      <dgm:t>
        <a:bodyPr/>
        <a:lstStyle/>
        <a:p>
          <a:r>
            <a:rPr lang="en-US" sz="1800" dirty="0">
              <a:solidFill>
                <a:schemeClr val="tx1"/>
              </a:solidFill>
            </a:rPr>
            <a:t>(2) Undue influence and or political interference which could impinge on ICASA’s regulatory </a:t>
          </a:r>
          <a:r>
            <a:rPr lang="en-US" sz="1800" b="1" dirty="0">
              <a:solidFill>
                <a:schemeClr val="tx1"/>
              </a:solidFill>
            </a:rPr>
            <a:t>INDEPENDENCE</a:t>
          </a:r>
        </a:p>
      </dgm:t>
    </dgm:pt>
    <dgm:pt modelId="{FCBB827E-89DE-4297-9F44-D58634D50E68}" type="parTrans" cxnId="{F1906F44-C39C-4AE9-8692-2D3A366AD10E}">
      <dgm:prSet/>
      <dgm:spPr/>
      <dgm:t>
        <a:bodyPr/>
        <a:lstStyle/>
        <a:p>
          <a:endParaRPr lang="en-US"/>
        </a:p>
      </dgm:t>
    </dgm:pt>
    <dgm:pt modelId="{D3013921-A984-4267-87A3-B13078FD7E6D}" type="sibTrans" cxnId="{F1906F44-C39C-4AE9-8692-2D3A366AD10E}">
      <dgm:prSet/>
      <dgm:spPr/>
      <dgm:t>
        <a:bodyPr/>
        <a:lstStyle/>
        <a:p>
          <a:endParaRPr lang="en-US"/>
        </a:p>
      </dgm:t>
    </dgm:pt>
    <dgm:pt modelId="{6CB77251-3E92-4299-8253-504D57724D13}">
      <dgm:prSet phldrT="[Text]" custT="1"/>
      <dgm:spPr/>
      <dgm:t>
        <a:bodyPr/>
        <a:lstStyle/>
        <a:p>
          <a:r>
            <a:rPr lang="en-US" sz="1800" dirty="0">
              <a:solidFill>
                <a:schemeClr val="tx1"/>
              </a:solidFill>
            </a:rPr>
            <a:t>(3) Inadequate </a:t>
          </a:r>
          <a:r>
            <a:rPr lang="en-US" sz="1800" b="1" dirty="0">
              <a:solidFill>
                <a:schemeClr val="tx1"/>
              </a:solidFill>
            </a:rPr>
            <a:t>FUNDING</a:t>
          </a:r>
          <a:r>
            <a:rPr lang="en-US" sz="1800" dirty="0">
              <a:solidFill>
                <a:schemeClr val="tx1"/>
              </a:solidFill>
            </a:rPr>
            <a:t>, reduced MTEF allocations could hamper delivery of mandate</a:t>
          </a:r>
        </a:p>
      </dgm:t>
    </dgm:pt>
    <dgm:pt modelId="{96837608-F761-4199-84B7-B9E8947073A4}" type="parTrans" cxnId="{F49F10E6-C82D-4207-A5E8-092B54B129AD}">
      <dgm:prSet/>
      <dgm:spPr/>
      <dgm:t>
        <a:bodyPr/>
        <a:lstStyle/>
        <a:p>
          <a:endParaRPr lang="en-US"/>
        </a:p>
      </dgm:t>
    </dgm:pt>
    <dgm:pt modelId="{57863260-3B83-42AF-9886-553C9A532440}" type="sibTrans" cxnId="{F49F10E6-C82D-4207-A5E8-092B54B129AD}">
      <dgm:prSet/>
      <dgm:spPr/>
      <dgm:t>
        <a:bodyPr/>
        <a:lstStyle/>
        <a:p>
          <a:endParaRPr lang="en-US"/>
        </a:p>
      </dgm:t>
    </dgm:pt>
    <dgm:pt modelId="{E7BB02C8-3FA6-48D5-ACBD-21D5B7261669}">
      <dgm:prSet phldrT="[Text]" custT="1"/>
      <dgm:spPr/>
      <dgm:t>
        <a:bodyPr/>
        <a:lstStyle/>
        <a:p>
          <a:r>
            <a:rPr lang="en-US" sz="1800" dirty="0">
              <a:solidFill>
                <a:schemeClr val="tx1"/>
              </a:solidFill>
            </a:rPr>
            <a:t>(4) </a:t>
          </a:r>
          <a:r>
            <a:rPr lang="en-US" sz="1800" b="1" dirty="0">
              <a:solidFill>
                <a:schemeClr val="tx1"/>
              </a:solidFill>
            </a:rPr>
            <a:t>NON-COMPLIANCE</a:t>
          </a:r>
          <a:r>
            <a:rPr lang="en-US" sz="1800" dirty="0">
              <a:solidFill>
                <a:schemeClr val="tx1"/>
              </a:solidFill>
            </a:rPr>
            <a:t> by licensees</a:t>
          </a:r>
        </a:p>
      </dgm:t>
    </dgm:pt>
    <dgm:pt modelId="{A7E21152-66E2-45A5-919F-6362E734CF91}" type="parTrans" cxnId="{881C8C8F-8B20-4245-A671-F21E409E5446}">
      <dgm:prSet/>
      <dgm:spPr/>
      <dgm:t>
        <a:bodyPr/>
        <a:lstStyle/>
        <a:p>
          <a:endParaRPr lang="en-US"/>
        </a:p>
      </dgm:t>
    </dgm:pt>
    <dgm:pt modelId="{5D42B7E6-4588-49B5-8F71-9085D8A6777D}" type="sibTrans" cxnId="{881C8C8F-8B20-4245-A671-F21E409E5446}">
      <dgm:prSet/>
      <dgm:spPr/>
      <dgm:t>
        <a:bodyPr/>
        <a:lstStyle/>
        <a:p>
          <a:endParaRPr lang="en-US"/>
        </a:p>
      </dgm:t>
    </dgm:pt>
    <dgm:pt modelId="{2AEA7E68-C24F-4086-B4DE-08B0EE7201C2}" type="pres">
      <dgm:prSet presAssocID="{5DA51ED1-712D-41B9-A2E9-364ECE3E6968}" presName="diagram" presStyleCnt="0">
        <dgm:presLayoutVars>
          <dgm:dir/>
          <dgm:resizeHandles val="exact"/>
        </dgm:presLayoutVars>
      </dgm:prSet>
      <dgm:spPr/>
      <dgm:t>
        <a:bodyPr/>
        <a:lstStyle/>
        <a:p>
          <a:endParaRPr lang="en-ZA"/>
        </a:p>
      </dgm:t>
    </dgm:pt>
    <dgm:pt modelId="{B215E696-2D63-459F-A90E-2117E7DD994B}" type="pres">
      <dgm:prSet presAssocID="{22683927-7972-43AA-873F-6167F60DCF78}" presName="node" presStyleLbl="node1" presStyleIdx="0" presStyleCnt="4" custScaleX="59891" custScaleY="43414" custLinFactNeighborX="-29210" custLinFactNeighborY="-478">
        <dgm:presLayoutVars>
          <dgm:bulletEnabled val="1"/>
        </dgm:presLayoutVars>
      </dgm:prSet>
      <dgm:spPr/>
      <dgm:t>
        <a:bodyPr/>
        <a:lstStyle/>
        <a:p>
          <a:endParaRPr lang="en-ZA"/>
        </a:p>
      </dgm:t>
    </dgm:pt>
    <dgm:pt modelId="{2021C1A3-000F-4618-97D2-61202F71E703}" type="pres">
      <dgm:prSet presAssocID="{14D338A6-9FC5-419B-94CF-CC61734656FF}" presName="sibTrans" presStyleCnt="0"/>
      <dgm:spPr/>
    </dgm:pt>
    <dgm:pt modelId="{9CB33D79-0BA8-486D-854C-4F8F6446FC7F}" type="pres">
      <dgm:prSet presAssocID="{0AAE4B62-3CCC-4051-A528-09F885CD56B7}" presName="node" presStyleLbl="node1" presStyleIdx="1" presStyleCnt="4" custScaleX="44457" custScaleY="79711" custLinFactNeighborX="-24593" custLinFactNeighborY="5038">
        <dgm:presLayoutVars>
          <dgm:bulletEnabled val="1"/>
        </dgm:presLayoutVars>
      </dgm:prSet>
      <dgm:spPr/>
      <dgm:t>
        <a:bodyPr/>
        <a:lstStyle/>
        <a:p>
          <a:endParaRPr lang="en-ZA"/>
        </a:p>
      </dgm:t>
    </dgm:pt>
    <dgm:pt modelId="{B268C173-4276-4188-AC2B-122CB048B3AF}" type="pres">
      <dgm:prSet presAssocID="{D3013921-A984-4267-87A3-B13078FD7E6D}" presName="sibTrans" presStyleCnt="0"/>
      <dgm:spPr/>
    </dgm:pt>
    <dgm:pt modelId="{A4E40C9C-42FC-4C03-8C80-66ADAA4CC595}" type="pres">
      <dgm:prSet presAssocID="{6CB77251-3E92-4299-8253-504D57724D13}" presName="node" presStyleLbl="node1" presStyleIdx="2" presStyleCnt="4" custScaleX="73333" custScaleY="47691" custLinFactNeighborX="-31499" custLinFactNeighborY="-26741">
        <dgm:presLayoutVars>
          <dgm:bulletEnabled val="1"/>
        </dgm:presLayoutVars>
      </dgm:prSet>
      <dgm:spPr/>
      <dgm:t>
        <a:bodyPr/>
        <a:lstStyle/>
        <a:p>
          <a:endParaRPr lang="en-ZA"/>
        </a:p>
      </dgm:t>
    </dgm:pt>
    <dgm:pt modelId="{A99EF80A-8049-454A-8648-1249E308A921}" type="pres">
      <dgm:prSet presAssocID="{57863260-3B83-42AF-9886-553C9A532440}" presName="sibTrans" presStyleCnt="0"/>
      <dgm:spPr/>
    </dgm:pt>
    <dgm:pt modelId="{BE46F7D8-6C07-4721-BB77-E683F3D4ED77}" type="pres">
      <dgm:prSet presAssocID="{E7BB02C8-3FA6-48D5-ACBD-21D5B7261669}" presName="node" presStyleLbl="node1" presStyleIdx="3" presStyleCnt="4" custScaleX="53639" custScaleY="53169" custLinFactNeighborX="-32241" custLinFactNeighborY="-2826">
        <dgm:presLayoutVars>
          <dgm:bulletEnabled val="1"/>
        </dgm:presLayoutVars>
      </dgm:prSet>
      <dgm:spPr/>
      <dgm:t>
        <a:bodyPr/>
        <a:lstStyle/>
        <a:p>
          <a:endParaRPr lang="en-ZA"/>
        </a:p>
      </dgm:t>
    </dgm:pt>
  </dgm:ptLst>
  <dgm:cxnLst>
    <dgm:cxn modelId="{3B70408B-B982-4A83-8FAC-D2804D580FED}" type="presOf" srcId="{22683927-7972-43AA-873F-6167F60DCF78}" destId="{B215E696-2D63-459F-A90E-2117E7DD994B}" srcOrd="0" destOrd="0" presId="urn:microsoft.com/office/officeart/2005/8/layout/default"/>
    <dgm:cxn modelId="{20A1FB4A-41AE-4DF1-96B0-FA6838A511E2}" type="presOf" srcId="{0AAE4B62-3CCC-4051-A528-09F885CD56B7}" destId="{9CB33D79-0BA8-486D-854C-4F8F6446FC7F}" srcOrd="0" destOrd="0" presId="urn:microsoft.com/office/officeart/2005/8/layout/default"/>
    <dgm:cxn modelId="{9DCD4783-0D15-40FB-B289-FB303176283D}" type="presOf" srcId="{E7BB02C8-3FA6-48D5-ACBD-21D5B7261669}" destId="{BE46F7D8-6C07-4721-BB77-E683F3D4ED77}" srcOrd="0" destOrd="0" presId="urn:microsoft.com/office/officeart/2005/8/layout/default"/>
    <dgm:cxn modelId="{F30C96D5-F63B-4D1B-AEE6-88061D5E4E85}" type="presOf" srcId="{6CB77251-3E92-4299-8253-504D57724D13}" destId="{A4E40C9C-42FC-4C03-8C80-66ADAA4CC595}" srcOrd="0" destOrd="0" presId="urn:microsoft.com/office/officeart/2005/8/layout/default"/>
    <dgm:cxn modelId="{63243D30-9BF3-4E3D-AFE2-2EC2A445389E}" srcId="{5DA51ED1-712D-41B9-A2E9-364ECE3E6968}" destId="{22683927-7972-43AA-873F-6167F60DCF78}" srcOrd="0" destOrd="0" parTransId="{3A63E708-4B72-4AD5-9F92-8E193B8F9A06}" sibTransId="{14D338A6-9FC5-419B-94CF-CC61734656FF}"/>
    <dgm:cxn modelId="{F49F10E6-C82D-4207-A5E8-092B54B129AD}" srcId="{5DA51ED1-712D-41B9-A2E9-364ECE3E6968}" destId="{6CB77251-3E92-4299-8253-504D57724D13}" srcOrd="2" destOrd="0" parTransId="{96837608-F761-4199-84B7-B9E8947073A4}" sibTransId="{57863260-3B83-42AF-9886-553C9A532440}"/>
    <dgm:cxn modelId="{F1906F44-C39C-4AE9-8692-2D3A366AD10E}" srcId="{5DA51ED1-712D-41B9-A2E9-364ECE3E6968}" destId="{0AAE4B62-3CCC-4051-A528-09F885CD56B7}" srcOrd="1" destOrd="0" parTransId="{FCBB827E-89DE-4297-9F44-D58634D50E68}" sibTransId="{D3013921-A984-4267-87A3-B13078FD7E6D}"/>
    <dgm:cxn modelId="{73AAD428-7054-46FF-BB86-63D13812663F}" type="presOf" srcId="{5DA51ED1-712D-41B9-A2E9-364ECE3E6968}" destId="{2AEA7E68-C24F-4086-B4DE-08B0EE7201C2}" srcOrd="0" destOrd="0" presId="urn:microsoft.com/office/officeart/2005/8/layout/default"/>
    <dgm:cxn modelId="{881C8C8F-8B20-4245-A671-F21E409E5446}" srcId="{5DA51ED1-712D-41B9-A2E9-364ECE3E6968}" destId="{E7BB02C8-3FA6-48D5-ACBD-21D5B7261669}" srcOrd="3" destOrd="0" parTransId="{A7E21152-66E2-45A5-919F-6362E734CF91}" sibTransId="{5D42B7E6-4588-49B5-8F71-9085D8A6777D}"/>
    <dgm:cxn modelId="{21F0004B-282C-4F97-9246-F25DDBEDD879}" type="presParOf" srcId="{2AEA7E68-C24F-4086-B4DE-08B0EE7201C2}" destId="{B215E696-2D63-459F-A90E-2117E7DD994B}" srcOrd="0" destOrd="0" presId="urn:microsoft.com/office/officeart/2005/8/layout/default"/>
    <dgm:cxn modelId="{C0EFB803-8402-4867-AA62-6BF559293175}" type="presParOf" srcId="{2AEA7E68-C24F-4086-B4DE-08B0EE7201C2}" destId="{2021C1A3-000F-4618-97D2-61202F71E703}" srcOrd="1" destOrd="0" presId="urn:microsoft.com/office/officeart/2005/8/layout/default"/>
    <dgm:cxn modelId="{112984C3-413D-4A69-8C56-FB63E23DF026}" type="presParOf" srcId="{2AEA7E68-C24F-4086-B4DE-08B0EE7201C2}" destId="{9CB33D79-0BA8-486D-854C-4F8F6446FC7F}" srcOrd="2" destOrd="0" presId="urn:microsoft.com/office/officeart/2005/8/layout/default"/>
    <dgm:cxn modelId="{49081521-C74A-4A0E-A3AC-912BA06011BE}" type="presParOf" srcId="{2AEA7E68-C24F-4086-B4DE-08B0EE7201C2}" destId="{B268C173-4276-4188-AC2B-122CB048B3AF}" srcOrd="3" destOrd="0" presId="urn:microsoft.com/office/officeart/2005/8/layout/default"/>
    <dgm:cxn modelId="{13E3E409-8A25-4D72-B88A-ED9459F24CAB}" type="presParOf" srcId="{2AEA7E68-C24F-4086-B4DE-08B0EE7201C2}" destId="{A4E40C9C-42FC-4C03-8C80-66ADAA4CC595}" srcOrd="4" destOrd="0" presId="urn:microsoft.com/office/officeart/2005/8/layout/default"/>
    <dgm:cxn modelId="{9B692287-315F-4607-9E8D-CFB9E9DE7725}" type="presParOf" srcId="{2AEA7E68-C24F-4086-B4DE-08B0EE7201C2}" destId="{A99EF80A-8049-454A-8648-1249E308A921}" srcOrd="5" destOrd="0" presId="urn:microsoft.com/office/officeart/2005/8/layout/default"/>
    <dgm:cxn modelId="{42A7990B-8AA4-4AE6-9F19-7B564923A62D}" type="presParOf" srcId="{2AEA7E68-C24F-4086-B4DE-08B0EE7201C2}" destId="{BE46F7D8-6C07-4721-BB77-E683F3D4ED77}"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107A434-ECA6-4D34-A32B-FB8DFA4700BE}" type="datetimeFigureOut">
              <a:rPr lang="en-US" smtClean="0"/>
              <a:t>5/5/2020</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E18015-2F97-4C51-A736-2B694DB11A1E}" type="slidenum">
              <a:rPr lang="en-US" smtClean="0"/>
              <a:t>‹#›</a:t>
            </a:fld>
            <a:endParaRPr lang="en-US" dirty="0"/>
          </a:p>
        </p:txBody>
      </p:sp>
    </p:spTree>
    <p:extLst>
      <p:ext uri="{BB962C8B-B14F-4D97-AF65-F5344CB8AC3E}">
        <p14:creationId xmlns:p14="http://schemas.microsoft.com/office/powerpoint/2010/main" val="521522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1</a:t>
            </a:fld>
            <a:endParaRPr lang="en-US" altLang="en-US" sz="1200" dirty="0">
              <a:solidFill>
                <a:srgbClr val="000000"/>
              </a:solidFill>
            </a:endParaRPr>
          </a:p>
        </p:txBody>
      </p:sp>
    </p:spTree>
    <p:extLst>
      <p:ext uri="{BB962C8B-B14F-4D97-AF65-F5344CB8AC3E}">
        <p14:creationId xmlns:p14="http://schemas.microsoft.com/office/powerpoint/2010/main" val="2386729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10</a:t>
            </a:fld>
            <a:endParaRPr lang="en-US" dirty="0"/>
          </a:p>
        </p:txBody>
      </p:sp>
    </p:spTree>
    <p:extLst>
      <p:ext uri="{BB962C8B-B14F-4D97-AF65-F5344CB8AC3E}">
        <p14:creationId xmlns:p14="http://schemas.microsoft.com/office/powerpoint/2010/main" val="3865521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11</a:t>
            </a:fld>
            <a:endParaRPr lang="en-US" dirty="0"/>
          </a:p>
        </p:txBody>
      </p:sp>
    </p:spTree>
    <p:extLst>
      <p:ext uri="{BB962C8B-B14F-4D97-AF65-F5344CB8AC3E}">
        <p14:creationId xmlns:p14="http://schemas.microsoft.com/office/powerpoint/2010/main" val="2622718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12</a:t>
            </a:fld>
            <a:endParaRPr lang="en-US" altLang="en-US" sz="1200" dirty="0">
              <a:solidFill>
                <a:srgbClr val="000000"/>
              </a:solidFill>
            </a:endParaRPr>
          </a:p>
        </p:txBody>
      </p:sp>
    </p:spTree>
    <p:extLst>
      <p:ext uri="{BB962C8B-B14F-4D97-AF65-F5344CB8AC3E}">
        <p14:creationId xmlns:p14="http://schemas.microsoft.com/office/powerpoint/2010/main" val="1960398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13</a:t>
            </a:fld>
            <a:endParaRPr lang="en-US" dirty="0"/>
          </a:p>
        </p:txBody>
      </p:sp>
    </p:spTree>
    <p:extLst>
      <p:ext uri="{BB962C8B-B14F-4D97-AF65-F5344CB8AC3E}">
        <p14:creationId xmlns:p14="http://schemas.microsoft.com/office/powerpoint/2010/main" val="1426644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14</a:t>
            </a:fld>
            <a:endParaRPr lang="en-US" dirty="0"/>
          </a:p>
        </p:txBody>
      </p:sp>
    </p:spTree>
    <p:extLst>
      <p:ext uri="{BB962C8B-B14F-4D97-AF65-F5344CB8AC3E}">
        <p14:creationId xmlns:p14="http://schemas.microsoft.com/office/powerpoint/2010/main" val="329685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15</a:t>
            </a:fld>
            <a:endParaRPr lang="en-US" dirty="0"/>
          </a:p>
        </p:txBody>
      </p:sp>
    </p:spTree>
    <p:extLst>
      <p:ext uri="{BB962C8B-B14F-4D97-AF65-F5344CB8AC3E}">
        <p14:creationId xmlns:p14="http://schemas.microsoft.com/office/powerpoint/2010/main" val="1095216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16</a:t>
            </a:fld>
            <a:endParaRPr lang="en-US" dirty="0"/>
          </a:p>
        </p:txBody>
      </p:sp>
    </p:spTree>
    <p:extLst>
      <p:ext uri="{BB962C8B-B14F-4D97-AF65-F5344CB8AC3E}">
        <p14:creationId xmlns:p14="http://schemas.microsoft.com/office/powerpoint/2010/main" val="1612804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17</a:t>
            </a:fld>
            <a:endParaRPr lang="en-US" dirty="0"/>
          </a:p>
        </p:txBody>
      </p:sp>
    </p:spTree>
    <p:extLst>
      <p:ext uri="{BB962C8B-B14F-4D97-AF65-F5344CB8AC3E}">
        <p14:creationId xmlns:p14="http://schemas.microsoft.com/office/powerpoint/2010/main" val="270370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18</a:t>
            </a:fld>
            <a:endParaRPr lang="en-US" dirty="0"/>
          </a:p>
        </p:txBody>
      </p:sp>
    </p:spTree>
    <p:extLst>
      <p:ext uri="{BB962C8B-B14F-4D97-AF65-F5344CB8AC3E}">
        <p14:creationId xmlns:p14="http://schemas.microsoft.com/office/powerpoint/2010/main" val="3533519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19</a:t>
            </a:fld>
            <a:endParaRPr lang="en-US" altLang="en-US" sz="1200" dirty="0">
              <a:solidFill>
                <a:srgbClr val="000000"/>
              </a:solidFill>
            </a:endParaRPr>
          </a:p>
        </p:txBody>
      </p:sp>
    </p:spTree>
    <p:extLst>
      <p:ext uri="{BB962C8B-B14F-4D97-AF65-F5344CB8AC3E}">
        <p14:creationId xmlns:p14="http://schemas.microsoft.com/office/powerpoint/2010/main" val="2148493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2</a:t>
            </a:fld>
            <a:endParaRPr lang="en-US" altLang="en-US" sz="1200" dirty="0">
              <a:solidFill>
                <a:srgbClr val="000000"/>
              </a:solidFill>
            </a:endParaRPr>
          </a:p>
        </p:txBody>
      </p:sp>
    </p:spTree>
    <p:extLst>
      <p:ext uri="{BB962C8B-B14F-4D97-AF65-F5344CB8AC3E}">
        <p14:creationId xmlns:p14="http://schemas.microsoft.com/office/powerpoint/2010/main" val="3378275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20</a:t>
            </a:fld>
            <a:endParaRPr lang="en-US" dirty="0"/>
          </a:p>
        </p:txBody>
      </p:sp>
    </p:spTree>
    <p:extLst>
      <p:ext uri="{BB962C8B-B14F-4D97-AF65-F5344CB8AC3E}">
        <p14:creationId xmlns:p14="http://schemas.microsoft.com/office/powerpoint/2010/main" val="3250894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18015-2F97-4C51-A736-2B694DB11A1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83585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22</a:t>
            </a:fld>
            <a:endParaRPr lang="en-US" altLang="en-US" sz="1200" dirty="0">
              <a:solidFill>
                <a:srgbClr val="000000"/>
              </a:solidFill>
            </a:endParaRPr>
          </a:p>
        </p:txBody>
      </p:sp>
    </p:spTree>
    <p:extLst>
      <p:ext uri="{BB962C8B-B14F-4D97-AF65-F5344CB8AC3E}">
        <p14:creationId xmlns:p14="http://schemas.microsoft.com/office/powerpoint/2010/main" val="2119277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23</a:t>
            </a:fld>
            <a:endParaRPr lang="en-US" dirty="0"/>
          </a:p>
        </p:txBody>
      </p:sp>
    </p:spTree>
    <p:extLst>
      <p:ext uri="{BB962C8B-B14F-4D97-AF65-F5344CB8AC3E}">
        <p14:creationId xmlns:p14="http://schemas.microsoft.com/office/powerpoint/2010/main" val="3977550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24</a:t>
            </a:fld>
            <a:endParaRPr lang="en-US" dirty="0"/>
          </a:p>
        </p:txBody>
      </p:sp>
    </p:spTree>
    <p:extLst>
      <p:ext uri="{BB962C8B-B14F-4D97-AF65-F5344CB8AC3E}">
        <p14:creationId xmlns:p14="http://schemas.microsoft.com/office/powerpoint/2010/main" val="941811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25</a:t>
            </a:fld>
            <a:endParaRPr lang="en-US" dirty="0"/>
          </a:p>
        </p:txBody>
      </p:sp>
    </p:spTree>
    <p:extLst>
      <p:ext uri="{BB962C8B-B14F-4D97-AF65-F5344CB8AC3E}">
        <p14:creationId xmlns:p14="http://schemas.microsoft.com/office/powerpoint/2010/main" val="12658613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26</a:t>
            </a:fld>
            <a:endParaRPr lang="en-US" dirty="0"/>
          </a:p>
        </p:txBody>
      </p:sp>
    </p:spTree>
    <p:extLst>
      <p:ext uri="{BB962C8B-B14F-4D97-AF65-F5344CB8AC3E}">
        <p14:creationId xmlns:p14="http://schemas.microsoft.com/office/powerpoint/2010/main" val="6963185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27</a:t>
            </a:fld>
            <a:endParaRPr lang="en-US" dirty="0"/>
          </a:p>
        </p:txBody>
      </p:sp>
    </p:spTree>
    <p:extLst>
      <p:ext uri="{BB962C8B-B14F-4D97-AF65-F5344CB8AC3E}">
        <p14:creationId xmlns:p14="http://schemas.microsoft.com/office/powerpoint/2010/main" val="4165971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28</a:t>
            </a:fld>
            <a:endParaRPr lang="en-US" dirty="0"/>
          </a:p>
        </p:txBody>
      </p:sp>
    </p:spTree>
    <p:extLst>
      <p:ext uri="{BB962C8B-B14F-4D97-AF65-F5344CB8AC3E}">
        <p14:creationId xmlns:p14="http://schemas.microsoft.com/office/powerpoint/2010/main" val="41167062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29</a:t>
            </a:fld>
            <a:endParaRPr lang="en-US" dirty="0"/>
          </a:p>
        </p:txBody>
      </p:sp>
    </p:spTree>
    <p:extLst>
      <p:ext uri="{BB962C8B-B14F-4D97-AF65-F5344CB8AC3E}">
        <p14:creationId xmlns:p14="http://schemas.microsoft.com/office/powerpoint/2010/main" val="3006112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3</a:t>
            </a:fld>
            <a:endParaRPr lang="en-US" dirty="0"/>
          </a:p>
        </p:txBody>
      </p:sp>
    </p:spTree>
    <p:extLst>
      <p:ext uri="{BB962C8B-B14F-4D97-AF65-F5344CB8AC3E}">
        <p14:creationId xmlns:p14="http://schemas.microsoft.com/office/powerpoint/2010/main" val="2964278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30</a:t>
            </a:fld>
            <a:endParaRPr lang="en-US" dirty="0"/>
          </a:p>
        </p:txBody>
      </p:sp>
    </p:spTree>
    <p:extLst>
      <p:ext uri="{BB962C8B-B14F-4D97-AF65-F5344CB8AC3E}">
        <p14:creationId xmlns:p14="http://schemas.microsoft.com/office/powerpoint/2010/main" val="1907511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31</a:t>
            </a:fld>
            <a:endParaRPr lang="en-US" dirty="0"/>
          </a:p>
        </p:txBody>
      </p:sp>
    </p:spTree>
    <p:extLst>
      <p:ext uri="{BB962C8B-B14F-4D97-AF65-F5344CB8AC3E}">
        <p14:creationId xmlns:p14="http://schemas.microsoft.com/office/powerpoint/2010/main" val="23539590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32</a:t>
            </a:fld>
            <a:endParaRPr lang="en-US" dirty="0"/>
          </a:p>
        </p:txBody>
      </p:sp>
    </p:spTree>
    <p:extLst>
      <p:ext uri="{BB962C8B-B14F-4D97-AF65-F5344CB8AC3E}">
        <p14:creationId xmlns:p14="http://schemas.microsoft.com/office/powerpoint/2010/main" val="7840821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33</a:t>
            </a:fld>
            <a:endParaRPr lang="en-US" dirty="0"/>
          </a:p>
        </p:txBody>
      </p:sp>
    </p:spTree>
    <p:extLst>
      <p:ext uri="{BB962C8B-B14F-4D97-AF65-F5344CB8AC3E}">
        <p14:creationId xmlns:p14="http://schemas.microsoft.com/office/powerpoint/2010/main" val="37070967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34</a:t>
            </a:fld>
            <a:endParaRPr lang="en-US" altLang="en-US" sz="1200" dirty="0">
              <a:solidFill>
                <a:srgbClr val="000000"/>
              </a:solidFill>
            </a:endParaRPr>
          </a:p>
        </p:txBody>
      </p:sp>
    </p:spTree>
    <p:extLst>
      <p:ext uri="{BB962C8B-B14F-4D97-AF65-F5344CB8AC3E}">
        <p14:creationId xmlns:p14="http://schemas.microsoft.com/office/powerpoint/2010/main" val="12767941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3E18015-2F97-4C51-A736-2B694DB11A1E}"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18043734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37</a:t>
            </a:fld>
            <a:endParaRPr lang="en-US" altLang="en-US" sz="1200" dirty="0">
              <a:solidFill>
                <a:srgbClr val="000000"/>
              </a:solidFill>
            </a:endParaRPr>
          </a:p>
        </p:txBody>
      </p:sp>
    </p:spTree>
    <p:extLst>
      <p:ext uri="{BB962C8B-B14F-4D97-AF65-F5344CB8AC3E}">
        <p14:creationId xmlns:p14="http://schemas.microsoft.com/office/powerpoint/2010/main" val="769276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FDECF5-8E49-47F8-961E-AB9936D5A3F2}" type="slidenum">
              <a:rPr lang="en-US" altLang="en-US" sz="1200" smtClean="0">
                <a:solidFill>
                  <a:srgbClr val="000000"/>
                </a:solidFill>
              </a:rPr>
              <a:pPr/>
              <a:t>4</a:t>
            </a:fld>
            <a:endParaRPr lang="en-US" altLang="en-US" sz="1200" dirty="0">
              <a:solidFill>
                <a:srgbClr val="000000"/>
              </a:solidFill>
            </a:endParaRPr>
          </a:p>
        </p:txBody>
      </p:sp>
    </p:spTree>
    <p:extLst>
      <p:ext uri="{BB962C8B-B14F-4D97-AF65-F5344CB8AC3E}">
        <p14:creationId xmlns:p14="http://schemas.microsoft.com/office/powerpoint/2010/main" val="3569390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5</a:t>
            </a:fld>
            <a:endParaRPr lang="en-US" dirty="0"/>
          </a:p>
        </p:txBody>
      </p:sp>
    </p:spTree>
    <p:extLst>
      <p:ext uri="{BB962C8B-B14F-4D97-AF65-F5344CB8AC3E}">
        <p14:creationId xmlns:p14="http://schemas.microsoft.com/office/powerpoint/2010/main" val="83112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6</a:t>
            </a:fld>
            <a:endParaRPr lang="en-US" dirty="0"/>
          </a:p>
        </p:txBody>
      </p:sp>
    </p:spTree>
    <p:extLst>
      <p:ext uri="{BB962C8B-B14F-4D97-AF65-F5344CB8AC3E}">
        <p14:creationId xmlns:p14="http://schemas.microsoft.com/office/powerpoint/2010/main" val="4276522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7</a:t>
            </a:fld>
            <a:endParaRPr lang="en-US" dirty="0"/>
          </a:p>
        </p:txBody>
      </p:sp>
    </p:spTree>
    <p:extLst>
      <p:ext uri="{BB962C8B-B14F-4D97-AF65-F5344CB8AC3E}">
        <p14:creationId xmlns:p14="http://schemas.microsoft.com/office/powerpoint/2010/main" val="3951603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8</a:t>
            </a:fld>
            <a:endParaRPr lang="en-US" dirty="0"/>
          </a:p>
        </p:txBody>
      </p:sp>
    </p:spTree>
    <p:extLst>
      <p:ext uri="{BB962C8B-B14F-4D97-AF65-F5344CB8AC3E}">
        <p14:creationId xmlns:p14="http://schemas.microsoft.com/office/powerpoint/2010/main" val="2672494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18015-2F97-4C51-A736-2B694DB11A1E}" type="slidenum">
              <a:rPr lang="en-US" smtClean="0"/>
              <a:t>9</a:t>
            </a:fld>
            <a:endParaRPr lang="en-US" dirty="0"/>
          </a:p>
        </p:txBody>
      </p:sp>
    </p:spTree>
    <p:extLst>
      <p:ext uri="{BB962C8B-B14F-4D97-AF65-F5344CB8AC3E}">
        <p14:creationId xmlns:p14="http://schemas.microsoft.com/office/powerpoint/2010/main" val="414256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D5D9664-E5AF-47C0-A8D5-FCB10A7A0E4C}" type="datetime1">
              <a:rPr lang="en-ZA" smtClean="0"/>
              <a:t>2020/05/05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3430253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A0BB7-0E45-443C-A5CD-DE90AE530E97}" type="datetime1">
              <a:rPr lang="en-ZA" smtClean="0"/>
              <a:t>2020/05/05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203651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AB5F06-6EC2-49AE-90C6-F31D34B99CC5}" type="datetime1">
              <a:rPr lang="en-ZA" smtClean="0"/>
              <a:t>2020/05/05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112081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10852"/>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45056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99CE38-1AC6-401F-BAA0-6FE9D9D7B2B9}" type="datetime1">
              <a:rPr lang="en-ZA" smtClean="0">
                <a:solidFill>
                  <a:prstClr val="black">
                    <a:tint val="75000"/>
                  </a:prstClr>
                </a:solidFill>
              </a:rPr>
              <a:t>2020/05/05</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341424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lstStyle/>
          <a:p>
            <a:r>
              <a:rPr lang="en-US" dirty="0"/>
              <a:t>Click to edit Master title style</a:t>
            </a:r>
          </a:p>
        </p:txBody>
      </p:sp>
      <p:sp>
        <p:nvSpPr>
          <p:cNvPr id="3" name="Content Placeholder 2"/>
          <p:cNvSpPr>
            <a:spLocks noGrp="1"/>
          </p:cNvSpPr>
          <p:nvPr>
            <p:ph idx="1"/>
          </p:nvPr>
        </p:nvSpPr>
        <p:spPr>
          <a:xfrm>
            <a:off x="838200" y="1492138"/>
            <a:ext cx="10515600" cy="47365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53ABC3D-3060-4A30-9AA6-2496AD393323}" type="datetime1">
              <a:rPr lang="en-ZA" smtClean="0">
                <a:solidFill>
                  <a:prstClr val="black">
                    <a:tint val="75000"/>
                  </a:prstClr>
                </a:solidFill>
              </a:rPr>
              <a:t>2020/05/05</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30352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10515600"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CE889B-0021-4B85-B6C8-7F11E9972F61}" type="datetime1">
              <a:rPr lang="en-ZA" smtClean="0">
                <a:solidFill>
                  <a:prstClr val="black">
                    <a:tint val="75000"/>
                  </a:prstClr>
                </a:solidFill>
              </a:rPr>
              <a:t>2020/05/05</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055271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12888" y="0"/>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8857479-CCF6-45FB-84F0-99EDBF683BB5}" type="datetime1">
              <a:rPr lang="en-ZA" smtClean="0">
                <a:solidFill>
                  <a:prstClr val="black">
                    <a:tint val="75000"/>
                  </a:prstClr>
                </a:solidFill>
              </a:rPr>
              <a:t>2020/05/05</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528065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26894"/>
            <a:ext cx="10515600" cy="1325563"/>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0755DC6-FB95-4A79-8865-7C925177C5FF}" type="datetime1">
              <a:rPr lang="en-ZA" smtClean="0">
                <a:solidFill>
                  <a:prstClr val="black">
                    <a:tint val="75000"/>
                  </a:prstClr>
                </a:solidFill>
              </a:rPr>
              <a:t>2020/05/05</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246242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FB99B-9FCD-4F85-A267-D03335CF9279}" type="datetime1">
              <a:rPr lang="en-ZA" smtClean="0">
                <a:solidFill>
                  <a:prstClr val="black">
                    <a:tint val="75000"/>
                  </a:prstClr>
                </a:solidFill>
              </a:rPr>
              <a:t>2020/05/05</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6277316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8444B9-2CEB-428C-A348-C9D25EFB6A05}" type="datetime1">
              <a:rPr lang="en-ZA" smtClean="0">
                <a:solidFill>
                  <a:prstClr val="black">
                    <a:tint val="75000"/>
                  </a:prstClr>
                </a:solidFill>
              </a:rPr>
              <a:t>2020/05/05</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530329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83B2C-7D93-4FBA-B5DB-7D34C62DD118}" type="datetime1">
              <a:rPr lang="en-ZA" smtClean="0">
                <a:solidFill>
                  <a:prstClr val="black">
                    <a:tint val="75000"/>
                  </a:prstClr>
                </a:solidFill>
              </a:rPr>
              <a:t>2020/05/05</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5903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07C38-F4E6-4410-A883-66267E936E74}" type="datetime1">
              <a:rPr lang="en-ZA" smtClean="0"/>
              <a:t>2020/05/05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25961123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6B878-C427-4357-8E38-51707FB7D2C1}" type="datetime1">
              <a:rPr lang="en-ZA" smtClean="0">
                <a:solidFill>
                  <a:prstClr val="black">
                    <a:tint val="75000"/>
                  </a:prstClr>
                </a:solidFill>
              </a:rPr>
              <a:t>2020/05/05</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79550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677DC4-BA88-49A7-B4EC-92C4E3067FB8}" type="datetime1">
              <a:rPr lang="en-ZA" smtClean="0">
                <a:solidFill>
                  <a:prstClr val="black">
                    <a:tint val="75000"/>
                  </a:prstClr>
                </a:solidFill>
              </a:rPr>
              <a:t>2020/05/05</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075990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4BB624-AAD2-42EB-9C64-64F1F678E25E}" type="datetime1">
              <a:rPr lang="en-ZA" smtClean="0"/>
              <a:t>2020/05/05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179585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BCDE54-4156-4CD1-84F7-7D4A9BC30B2A}" type="datetime1">
              <a:rPr lang="en-ZA" smtClean="0"/>
              <a:t>2020/05/05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21915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04AB40-423A-469B-B370-9EBC64D8AC92}" type="datetime1">
              <a:rPr lang="en-ZA" smtClean="0"/>
              <a:t>2020/05/05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80345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CEE04A-51EA-41BC-A978-5664122366CF}" type="datetime1">
              <a:rPr lang="en-ZA" smtClean="0"/>
              <a:t>2020/05/05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20617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8F4F8-AF72-40F3-86DC-801D8EF069FC}" type="datetime1">
              <a:rPr lang="en-ZA" smtClean="0"/>
              <a:t>2020/05/05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384927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68C666-CFBD-4E60-8B19-22216A57622D}" type="datetime1">
              <a:rPr lang="en-ZA" smtClean="0"/>
              <a:t>2020/05/05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273494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17F0C-8500-476D-A08B-039741A7A100}" type="datetime1">
              <a:rPr lang="en-ZA" smtClean="0"/>
              <a:t>2020/05/05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66B8EB-5909-4A4C-AE32-C7A131F87780}" type="slidenum">
              <a:rPr lang="en-US" smtClean="0"/>
              <a:t>‹#›</a:t>
            </a:fld>
            <a:endParaRPr lang="en-US" dirty="0"/>
          </a:p>
        </p:txBody>
      </p:sp>
    </p:spTree>
    <p:extLst>
      <p:ext uri="{BB962C8B-B14F-4D97-AF65-F5344CB8AC3E}">
        <p14:creationId xmlns:p14="http://schemas.microsoft.com/office/powerpoint/2010/main" val="413429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3492C-94E6-4569-A549-79FF563B4CF1}" type="datetime1">
              <a:rPr lang="en-ZA" smtClean="0"/>
              <a:t>2020/05/05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6B8EB-5909-4A4C-AE32-C7A131F87780}" type="slidenum">
              <a:rPr lang="en-US" smtClean="0"/>
              <a:t>‹#›</a:t>
            </a:fld>
            <a:endParaRPr lang="en-US" dirty="0"/>
          </a:p>
        </p:txBody>
      </p:sp>
    </p:spTree>
    <p:extLst>
      <p:ext uri="{BB962C8B-B14F-4D97-AF65-F5344CB8AC3E}">
        <p14:creationId xmlns:p14="http://schemas.microsoft.com/office/powerpoint/2010/main" val="168969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9C6C2-0BA5-4B65-8B31-91C661573364}" type="datetime1">
              <a:rPr lang="en-ZA" smtClean="0">
                <a:solidFill>
                  <a:prstClr val="black">
                    <a:tint val="75000"/>
                  </a:prstClr>
                </a:solidFill>
              </a:rPr>
              <a:t>2020/05/05</a:t>
            </a:fld>
            <a:endParaRPr lang="en-ZA"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FA16F-18E2-48CF-BD56-44AD6E3F9AD8}"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25334757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78" y="126609"/>
            <a:ext cx="1236427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122433" y="4888551"/>
            <a:ext cx="9947133" cy="184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PRESENTATION TO PARLIAMENTARY PORTFOLIO COMMITTEE ON COMMUNICATIONS </a:t>
            </a:r>
          </a:p>
          <a:p>
            <a:pPr>
              <a:tabLst>
                <a:tab pos="342900" algn="l"/>
              </a:tabLst>
            </a:pPr>
            <a:endParaRPr lang="en-GB" altLang="en-US" sz="3200" b="1" i="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3200" b="1" i="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Strategic Plan 2020 – 2025</a:t>
            </a:r>
          </a:p>
          <a:p>
            <a:pPr>
              <a:tabLst>
                <a:tab pos="342900" algn="l"/>
              </a:tabLst>
            </a:pPr>
            <a:r>
              <a:rPr lang="en-GB" altLang="en-US" sz="3200" b="1" i="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Annual Performance Plan 2020/21</a:t>
            </a:r>
          </a:p>
          <a:p>
            <a:pPr>
              <a:tabLst>
                <a:tab pos="342900" algn="l"/>
              </a:tabLst>
            </a:pPr>
            <a:endParaRPr lang="en-GB" altLang="en-US" sz="1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endParaRPr lang="en-GB" altLang="en-US" sz="23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6 May 2020</a:t>
            </a:r>
          </a:p>
          <a:p>
            <a:pPr>
              <a:tabLst>
                <a:tab pos="342900" algn="l"/>
              </a:tabLst>
            </a:pPr>
            <a:endParaRPr lang="en-GB" altLang="en-US" sz="36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lvl="0">
              <a:tabLst>
                <a:tab pos="342900" algn="l"/>
              </a:tabLst>
            </a:pPr>
            <a:endParaRPr lang="en-US" altLang="en-US" sz="2400" dirty="0">
              <a:solidFill>
                <a:schemeClr val="tx1"/>
              </a:solidFill>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xmlns="" id="{703DE7F9-1C06-4032-B38F-C773AA541C0F}"/>
              </a:ext>
            </a:extLst>
          </p:cNvPr>
          <p:cNvSpPr>
            <a:spLocks noGrp="1"/>
          </p:cNvSpPr>
          <p:nvPr>
            <p:ph type="sldNum" sz="quarter" idx="12"/>
          </p:nvPr>
        </p:nvSpPr>
        <p:spPr/>
        <p:txBody>
          <a:bodyPr/>
          <a:lstStyle/>
          <a:p>
            <a:fld id="{6D66B8EB-5909-4A4C-AE32-C7A131F87780}" type="slidenum">
              <a:rPr lang="en-US" smtClean="0"/>
              <a:t>1</a:t>
            </a:fld>
            <a:endParaRPr lang="en-US" dirty="0"/>
          </a:p>
        </p:txBody>
      </p:sp>
    </p:spTree>
    <p:extLst>
      <p:ext uri="{BB962C8B-B14F-4D97-AF65-F5344CB8AC3E}">
        <p14:creationId xmlns:p14="http://schemas.microsoft.com/office/powerpoint/2010/main" val="3513992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532359" y="34093"/>
            <a:ext cx="6983194" cy="1325563"/>
          </a:xfrm>
        </p:spPr>
        <p:txBody>
          <a:bodyPr>
            <a:normAutofit/>
          </a:bodyPr>
          <a:lstStyle/>
          <a:p>
            <a:r>
              <a:rPr lang="en-ZA" sz="3900" b="1" dirty="0"/>
              <a:t>A2.4 Alignment to </a:t>
            </a:r>
            <a:r>
              <a:rPr lang="en-GB" sz="3900" b="1" dirty="0"/>
              <a:t>BDM Policy</a:t>
            </a:r>
            <a:endParaRPr lang="en-ZA" sz="4000" b="1"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xmlns="" id="{23F4B629-2BCE-479D-85DE-8F2C1B3390E8}"/>
              </a:ext>
            </a:extLst>
          </p:cNvPr>
          <p:cNvSpPr/>
          <p:nvPr/>
        </p:nvSpPr>
        <p:spPr>
          <a:xfrm>
            <a:off x="438516" y="1359656"/>
            <a:ext cx="10820401" cy="2862322"/>
          </a:xfrm>
          <a:prstGeom prst="rect">
            <a:avLst/>
          </a:prstGeom>
        </p:spPr>
        <p:txBody>
          <a:bodyPr wrap="square">
            <a:spAutoFit/>
          </a:bodyPr>
          <a:lstStyle/>
          <a:p>
            <a:pPr algn="just"/>
            <a:r>
              <a:rPr lang="en-GB" sz="2400" dirty="0">
                <a:latin typeface="Calibri" panose="020F0502020204030204" pitchFamily="34" charset="0"/>
                <a:ea typeface="Verdana" panose="020B0604030504040204" pitchFamily="34" charset="0"/>
                <a:cs typeface="Calibri" panose="020F0502020204030204" pitchFamily="34" charset="0"/>
              </a:rPr>
              <a:t>The Authority’s alignment is through implementation of:</a:t>
            </a:r>
          </a:p>
          <a:p>
            <a:pPr algn="just"/>
            <a:endParaRPr lang="en-GB" sz="2400" dirty="0">
              <a:latin typeface="Calibri" panose="020F0502020204030204" pitchFamily="34" charset="0"/>
              <a:ea typeface="Verdana" panose="020B0604030504040204" pitchFamily="34" charset="0"/>
              <a:cs typeface="Calibri" panose="020F0502020204030204" pitchFamily="34" charset="0"/>
            </a:endParaRPr>
          </a:p>
          <a:p>
            <a:pPr marL="457200" indent="-457200" algn="just">
              <a:buFont typeface="Wingdings" panose="05000000000000000000" pitchFamily="2" charset="2"/>
              <a:buChar char="q"/>
            </a:pPr>
            <a:r>
              <a:rPr lang="en-GB" sz="2400" dirty="0">
                <a:latin typeface="Calibri" panose="020F0502020204030204" pitchFamily="34" charset="0"/>
                <a:ea typeface="Verdana" panose="020B0604030504040204" pitchFamily="34" charset="0"/>
                <a:cs typeface="Calibri" panose="020F0502020204030204" pitchFamily="34" charset="0"/>
              </a:rPr>
              <a:t>Broadcasting Digital Migration Regulations</a:t>
            </a:r>
          </a:p>
          <a:p>
            <a:pPr marL="457200" indent="-457200" algn="just">
              <a:buFont typeface="Wingdings" panose="05000000000000000000" pitchFamily="2" charset="2"/>
              <a:buChar char="q"/>
            </a:pPr>
            <a:endParaRPr lang="en-GB" sz="1200" dirty="0">
              <a:latin typeface="Calibri" panose="020F0502020204030204" pitchFamily="34" charset="0"/>
              <a:ea typeface="Verdana" panose="020B0604030504040204" pitchFamily="34" charset="0"/>
              <a:cs typeface="Calibri" panose="020F0502020204030204" pitchFamily="34" charset="0"/>
            </a:endParaRPr>
          </a:p>
          <a:p>
            <a:pPr marL="457200" indent="-457200" algn="just">
              <a:buFont typeface="Wingdings" panose="05000000000000000000" pitchFamily="2" charset="2"/>
              <a:buChar char="q"/>
            </a:pPr>
            <a:r>
              <a:rPr lang="en-GB" sz="2400" dirty="0">
                <a:latin typeface="Calibri" panose="020F0502020204030204" pitchFamily="34" charset="0"/>
                <a:ea typeface="Verdana" panose="020B0604030504040204" pitchFamily="34" charset="0"/>
                <a:cs typeface="Calibri" panose="020F0502020204030204" pitchFamily="34" charset="0"/>
              </a:rPr>
              <a:t>Broadcasting frequency plans for a regime when migration will be completed</a:t>
            </a:r>
          </a:p>
          <a:p>
            <a:pPr marL="457200" indent="-457200" algn="just">
              <a:buFont typeface="Wingdings" panose="05000000000000000000" pitchFamily="2" charset="2"/>
              <a:buChar char="q"/>
            </a:pPr>
            <a:endParaRPr lang="en-GB" sz="1200" dirty="0">
              <a:latin typeface="Calibri" panose="020F0502020204030204" pitchFamily="34" charset="0"/>
              <a:ea typeface="Verdana" panose="020B0604030504040204" pitchFamily="34" charset="0"/>
              <a:cs typeface="Calibri" panose="020F0502020204030204" pitchFamily="34" charset="0"/>
            </a:endParaRPr>
          </a:p>
          <a:p>
            <a:pPr marL="457200" indent="-457200" algn="just">
              <a:buFont typeface="Wingdings" panose="05000000000000000000" pitchFamily="2" charset="2"/>
              <a:buChar char="q"/>
            </a:pPr>
            <a:r>
              <a:rPr lang="en-GB" sz="2400" dirty="0">
                <a:latin typeface="Calibri" panose="020F0502020204030204" pitchFamily="34" charset="0"/>
                <a:ea typeface="Verdana" panose="020B0604030504040204" pitchFamily="34" charset="0"/>
                <a:cs typeface="Calibri" panose="020F0502020204030204" pitchFamily="34" charset="0"/>
              </a:rPr>
              <a:t>Measures for an interim regime during which illumination will take place</a:t>
            </a:r>
          </a:p>
          <a:p>
            <a:pPr marL="457200" indent="-457200" algn="just">
              <a:buFont typeface="Wingdings" panose="05000000000000000000" pitchFamily="2" charset="2"/>
              <a:buChar char="q"/>
            </a:pPr>
            <a:endParaRPr lang="en-GB" sz="1200" dirty="0">
              <a:latin typeface="Calibri" panose="020F0502020204030204" pitchFamily="34" charset="0"/>
              <a:ea typeface="Verdana" panose="020B0604030504040204" pitchFamily="34" charset="0"/>
              <a:cs typeface="Calibri" panose="020F0502020204030204" pitchFamily="34" charset="0"/>
            </a:endParaRPr>
          </a:p>
          <a:p>
            <a:pPr marL="457200" indent="-457200" algn="just">
              <a:buFont typeface="Wingdings" panose="05000000000000000000" pitchFamily="2" charset="2"/>
              <a:buChar char="q"/>
            </a:pPr>
            <a:r>
              <a:rPr lang="en-GB" sz="2400" dirty="0">
                <a:latin typeface="Calibri" panose="020F0502020204030204" pitchFamily="34" charset="0"/>
                <a:ea typeface="Verdana" panose="020B0604030504040204" pitchFamily="34" charset="0"/>
                <a:cs typeface="Calibri" panose="020F0502020204030204" pitchFamily="34" charset="0"/>
              </a:rPr>
              <a:t>Technical standards required to facilitate a seamless migration process</a:t>
            </a:r>
          </a:p>
        </p:txBody>
      </p:sp>
    </p:spTree>
    <p:extLst>
      <p:ext uri="{BB962C8B-B14F-4D97-AF65-F5344CB8AC3E}">
        <p14:creationId xmlns:p14="http://schemas.microsoft.com/office/powerpoint/2010/main" val="4010270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621159" y="0"/>
            <a:ext cx="9612719" cy="1325563"/>
          </a:xfrm>
        </p:spPr>
        <p:txBody>
          <a:bodyPr>
            <a:noAutofit/>
          </a:bodyPr>
          <a:lstStyle/>
          <a:p>
            <a:r>
              <a:rPr lang="en-GB" sz="3900" b="1" dirty="0"/>
              <a:t> A3. Update on Court Rulings </a:t>
            </a:r>
            <a:endParaRPr lang="en-ZA" sz="39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xmlns="" id="{D99AC9C4-3E62-4093-B4BC-DF0F48391E5B}"/>
              </a:ext>
            </a:extLst>
          </p:cNvPr>
          <p:cNvSpPr/>
          <p:nvPr/>
        </p:nvSpPr>
        <p:spPr>
          <a:xfrm>
            <a:off x="274535" y="994856"/>
            <a:ext cx="11718234" cy="5586145"/>
          </a:xfrm>
          <a:prstGeom prst="rect">
            <a:avLst/>
          </a:prstGeom>
        </p:spPr>
        <p:txBody>
          <a:bodyPr wrap="square">
            <a:spAutoFit/>
          </a:bodyPr>
          <a:lstStyle/>
          <a:p>
            <a:pPr algn="just">
              <a:lnSpc>
                <a:spcPct val="150000"/>
              </a:lnSpc>
              <a:spcAft>
                <a:spcPts val="800"/>
              </a:spcAft>
            </a:pPr>
            <a:r>
              <a:rPr lang="en-ZA" sz="2200" dirty="0"/>
              <a:t>There has been a number of notable court judgements on the powers and mandate of ICASA over the past few years. These judgements will guide the Authority’s exercise of its statutory powers going forward:</a:t>
            </a:r>
          </a:p>
          <a:p>
            <a:pPr algn="just">
              <a:lnSpc>
                <a:spcPct val="150000"/>
              </a:lnSpc>
              <a:spcAft>
                <a:spcPts val="800"/>
              </a:spcAft>
            </a:pPr>
            <a:r>
              <a:rPr lang="en-ZA" dirty="0"/>
              <a:t>1. The independence of ICASA </a:t>
            </a:r>
          </a:p>
          <a:p>
            <a:pPr marL="800100" lvl="1" indent="-342900" algn="just">
              <a:spcAft>
                <a:spcPts val="800"/>
              </a:spcAft>
              <a:buFont typeface="Courier New" panose="02070309020205020404" pitchFamily="49" charset="0"/>
              <a:buChar char="o"/>
            </a:pPr>
            <a:r>
              <a:rPr lang="en-ZA" i="1" dirty="0"/>
              <a:t>Minister of Telecommunications and Postal Services v Acting Chairperson, ICASA (2016)</a:t>
            </a:r>
            <a:endParaRPr lang="en-ZA" b="1" i="1" dirty="0"/>
          </a:p>
          <a:p>
            <a:pPr marL="800100" lvl="1" indent="-342900" algn="just">
              <a:spcAft>
                <a:spcPts val="800"/>
              </a:spcAft>
              <a:buFont typeface="Courier New" panose="02070309020205020404" pitchFamily="49" charset="0"/>
              <a:buChar char="o"/>
            </a:pPr>
            <a:r>
              <a:rPr lang="en-GB" i="1" dirty="0"/>
              <a:t>Electronic Media Network Limited and Others v E.tv (Pty) Limited and Others (2017)</a:t>
            </a:r>
            <a:endParaRPr lang="en-GB" b="1" i="1" dirty="0"/>
          </a:p>
          <a:p>
            <a:pPr algn="just">
              <a:lnSpc>
                <a:spcPct val="150000"/>
              </a:lnSpc>
              <a:spcAft>
                <a:spcPts val="800"/>
              </a:spcAft>
            </a:pPr>
            <a:r>
              <a:rPr lang="en-ZA" dirty="0"/>
              <a:t>2. The regulator has no powers to regulate the governance and management structures of broadcasters </a:t>
            </a:r>
          </a:p>
          <a:p>
            <a:pPr marL="800100" lvl="1" indent="-342900" algn="just">
              <a:spcAft>
                <a:spcPts val="800"/>
              </a:spcAft>
              <a:buFont typeface="Courier New" panose="02070309020205020404" pitchFamily="49" charset="0"/>
              <a:buChar char="o"/>
            </a:pPr>
            <a:r>
              <a:rPr lang="en-GB" i="1" dirty="0"/>
              <a:t>SOS Support Public Broadcasting Coalition and Others v SABC Limited (2017)</a:t>
            </a:r>
            <a:endParaRPr lang="en-ZA" b="1" i="1" dirty="0"/>
          </a:p>
          <a:p>
            <a:pPr algn="just">
              <a:lnSpc>
                <a:spcPct val="150000"/>
              </a:lnSpc>
              <a:spcAft>
                <a:spcPts val="800"/>
              </a:spcAft>
            </a:pPr>
            <a:r>
              <a:rPr lang="en-ZA" dirty="0"/>
              <a:t>3. A regulator cannot extend its powers beyond those conferred in terms of the law</a:t>
            </a:r>
          </a:p>
          <a:p>
            <a:pPr marL="742950" lvl="1" indent="-285750" algn="just">
              <a:lnSpc>
                <a:spcPct val="150000"/>
              </a:lnSpc>
              <a:spcAft>
                <a:spcPts val="800"/>
              </a:spcAft>
              <a:buFont typeface="Courier New" panose="02070309020205020404" pitchFamily="49" charset="0"/>
              <a:buChar char="o"/>
            </a:pPr>
            <a:r>
              <a:rPr lang="en-ZA" dirty="0"/>
              <a:t> </a:t>
            </a:r>
            <a:r>
              <a:rPr lang="en-GB" i="1" dirty="0"/>
              <a:t>Telkom SA SOC Limited v ICASA (2016) </a:t>
            </a:r>
            <a:endParaRPr lang="en-GB" b="1" i="1" dirty="0"/>
          </a:p>
          <a:p>
            <a:pPr algn="just">
              <a:spcAft>
                <a:spcPts val="800"/>
              </a:spcAft>
            </a:pPr>
            <a:r>
              <a:rPr lang="en-ZA" dirty="0"/>
              <a:t>4. ICASA has a duty to consider competition implications in the ICT sector, the duty cannot be deferred to another authority </a:t>
            </a:r>
          </a:p>
          <a:p>
            <a:pPr marL="742950" lvl="1" indent="-285750" algn="just">
              <a:spcAft>
                <a:spcPts val="800"/>
              </a:spcAft>
              <a:buFont typeface="Courier New" panose="02070309020205020404" pitchFamily="49" charset="0"/>
              <a:buChar char="o"/>
            </a:pPr>
            <a:r>
              <a:rPr lang="en-GB" i="1" dirty="0"/>
              <a:t>Telkom SA SOC Limited and ICASA (2016)</a:t>
            </a:r>
            <a:endParaRPr lang="en-US" b="1" i="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0043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78" y="126609"/>
            <a:ext cx="1236427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2104326" y="4227226"/>
            <a:ext cx="7811070" cy="133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54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Part B: Our Strategic Focus</a:t>
            </a: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lvl="0">
              <a:tabLst>
                <a:tab pos="342900" algn="l"/>
              </a:tabLst>
            </a:pPr>
            <a:endParaRPr lang="en-US" altLang="en-US" sz="2400" dirty="0">
              <a:solidFill>
                <a:schemeClr val="tx1"/>
              </a:solidFill>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xmlns="" id="{3931F0CD-7F84-4800-AF3B-D7B46E648780}"/>
              </a:ext>
            </a:extLst>
          </p:cNvPr>
          <p:cNvSpPr>
            <a:spLocks noGrp="1"/>
          </p:cNvSpPr>
          <p:nvPr>
            <p:ph type="sldNum" sz="quarter" idx="12"/>
          </p:nvPr>
        </p:nvSpPr>
        <p:spPr/>
        <p:txBody>
          <a:bodyPr/>
          <a:lstStyle/>
          <a:p>
            <a:fld id="{6D66B8EB-5909-4A4C-AE32-C7A131F87780}" type="slidenum">
              <a:rPr lang="en-US" smtClean="0"/>
              <a:t>12</a:t>
            </a:fld>
            <a:endParaRPr lang="en-US" dirty="0"/>
          </a:p>
        </p:txBody>
      </p:sp>
    </p:spTree>
    <p:extLst>
      <p:ext uri="{BB962C8B-B14F-4D97-AF65-F5344CB8AC3E}">
        <p14:creationId xmlns:p14="http://schemas.microsoft.com/office/powerpoint/2010/main" val="1698510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5F73549-A713-4F2A-818A-1858D5D4D38C}"/>
              </a:ext>
            </a:extLst>
          </p:cNvPr>
          <p:cNvSpPr/>
          <p:nvPr/>
        </p:nvSpPr>
        <p:spPr>
          <a:xfrm>
            <a:off x="1695563" y="1521890"/>
            <a:ext cx="8610908" cy="630942"/>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35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VISION</a:t>
            </a:r>
            <a:r>
              <a:rPr kumimoji="0" lang="en-ZA" sz="3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lang="en-GB" sz="3500" dirty="0">
                <a:solidFill>
                  <a:prstClr val="black"/>
                </a:solidFill>
                <a:latin typeface="Calibri" panose="020F0502020204030204"/>
              </a:rPr>
              <a:t>A</a:t>
            </a:r>
            <a:r>
              <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rPr>
              <a:t>n inclusive digital society</a:t>
            </a:r>
            <a:endParaRPr kumimoji="0" lang="en-ZA" sz="3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5" name="Diagram 4">
            <a:extLst>
              <a:ext uri="{FF2B5EF4-FFF2-40B4-BE49-F238E27FC236}">
                <a16:creationId xmlns:a16="http://schemas.microsoft.com/office/drawing/2014/main" xmlns="" id="{5B8ED552-FBCC-4784-82C2-975EE2590A89}"/>
              </a:ext>
            </a:extLst>
          </p:cNvPr>
          <p:cNvGraphicFramePr/>
          <p:nvPr>
            <p:extLst>
              <p:ext uri="{D42A27DB-BD31-4B8C-83A1-F6EECF244321}">
                <p14:modId xmlns:p14="http://schemas.microsoft.com/office/powerpoint/2010/main" val="273750327"/>
              </p:ext>
            </p:extLst>
          </p:nvPr>
        </p:nvGraphicFramePr>
        <p:xfrm>
          <a:off x="587689" y="2451151"/>
          <a:ext cx="6244210" cy="39539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5">
            <a:extLst>
              <a:ext uri="{FF2B5EF4-FFF2-40B4-BE49-F238E27FC236}">
                <a16:creationId xmlns:a16="http://schemas.microsoft.com/office/drawing/2014/main" xmlns="" id="{237604D3-8D3B-4D9A-8230-1207658407A1}"/>
              </a:ext>
            </a:extLst>
          </p:cNvPr>
          <p:cNvSpPr/>
          <p:nvPr/>
        </p:nvSpPr>
        <p:spPr>
          <a:xfrm>
            <a:off x="7270230" y="2451151"/>
            <a:ext cx="4334081" cy="3724797"/>
          </a:xfrm>
          <a:prstGeom prst="roundRect">
            <a:avLst/>
          </a:prstGeom>
          <a:solidFill>
            <a:schemeClr val="accent4">
              <a:lumMod val="40000"/>
              <a:lumOff val="60000"/>
            </a:schemeClr>
          </a:solidFill>
          <a:ln>
            <a:solidFill>
              <a:srgbClr val="002060"/>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ZA" sz="35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VALUES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All ICASA’s regulatory activities are centred around five core values: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innovation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collaboration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accountability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results-driven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stakeholder-centricity</a:t>
            </a:r>
            <a:endParaRPr kumimoji="0" lang="en-ZA"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ZA"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xmlns="" id="{44CD3AF0-F41B-4B3C-BC9F-35910544DF6E}"/>
              </a:ext>
            </a:extLst>
          </p:cNvPr>
          <p:cNvSpPr txBox="1"/>
          <p:nvPr/>
        </p:nvSpPr>
        <p:spPr>
          <a:xfrm>
            <a:off x="1465468" y="218569"/>
            <a:ext cx="6460038"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Light" panose="020F0302020204030204"/>
                <a:ea typeface="+mn-ea"/>
                <a:cs typeface="+mn-cs"/>
              </a:rPr>
              <a:t>B1. Vision Mission &amp; Mandate </a:t>
            </a:r>
          </a:p>
        </p:txBody>
      </p:sp>
      <p:sp>
        <p:nvSpPr>
          <p:cNvPr id="2" name="Slide Number Placeholder 1">
            <a:extLst>
              <a:ext uri="{FF2B5EF4-FFF2-40B4-BE49-F238E27FC236}">
                <a16:creationId xmlns:a16="http://schemas.microsoft.com/office/drawing/2014/main" xmlns="" id="{888AD7BB-9D8D-4F4C-BC77-19EB8D05BEC9}"/>
              </a:ext>
            </a:extLst>
          </p:cNvPr>
          <p:cNvSpPr>
            <a:spLocks noGrp="1"/>
          </p:cNvSpPr>
          <p:nvPr>
            <p:ph type="sldNum" sz="quarter" idx="12"/>
          </p:nvPr>
        </p:nvSpPr>
        <p:spPr/>
        <p:txBody>
          <a:bodyPr/>
          <a:lstStyle/>
          <a:p>
            <a:fld id="{6C4FA16F-18E2-48CF-BD56-44AD6E3F9AD8}" type="slidenum">
              <a:rPr lang="en-ZA" smtClean="0">
                <a:solidFill>
                  <a:prstClr val="black">
                    <a:tint val="75000"/>
                  </a:prstClr>
                </a:solidFill>
              </a:rPr>
              <a:pPr/>
              <a:t>13</a:t>
            </a:fld>
            <a:endParaRPr lang="en-ZA" dirty="0">
              <a:solidFill>
                <a:prstClr val="black">
                  <a:tint val="75000"/>
                </a:prstClr>
              </a:solidFill>
            </a:endParaRPr>
          </a:p>
        </p:txBody>
      </p:sp>
    </p:spTree>
    <p:extLst>
      <p:ext uri="{BB962C8B-B14F-4D97-AF65-F5344CB8AC3E}">
        <p14:creationId xmlns:p14="http://schemas.microsoft.com/office/powerpoint/2010/main" val="837411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621159" y="0"/>
            <a:ext cx="9612719" cy="1325563"/>
          </a:xfrm>
        </p:spPr>
        <p:txBody>
          <a:bodyPr>
            <a:noAutofit/>
          </a:bodyPr>
          <a:lstStyle/>
          <a:p>
            <a:r>
              <a:rPr lang="en-GB" sz="3900" b="1" dirty="0"/>
              <a:t>B2. External Environment </a:t>
            </a:r>
            <a:endParaRPr lang="en-ZA" sz="39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3" name="Table 2">
            <a:extLst>
              <a:ext uri="{FF2B5EF4-FFF2-40B4-BE49-F238E27FC236}">
                <a16:creationId xmlns:a16="http://schemas.microsoft.com/office/drawing/2014/main" xmlns="" id="{1A6F5DFF-6FC8-40B5-ACA9-F550B2655A99}"/>
              </a:ext>
            </a:extLst>
          </p:cNvPr>
          <p:cNvGraphicFramePr>
            <a:graphicFrameLocks noGrp="1"/>
          </p:cNvGraphicFramePr>
          <p:nvPr>
            <p:extLst>
              <p:ext uri="{D42A27DB-BD31-4B8C-83A1-F6EECF244321}">
                <p14:modId xmlns:p14="http://schemas.microsoft.com/office/powerpoint/2010/main" val="751163180"/>
              </p:ext>
            </p:extLst>
          </p:nvPr>
        </p:nvGraphicFramePr>
        <p:xfrm>
          <a:off x="248478" y="1170690"/>
          <a:ext cx="11764170" cy="5598528"/>
        </p:xfrm>
        <a:graphic>
          <a:graphicData uri="http://schemas.openxmlformats.org/drawingml/2006/table">
            <a:tbl>
              <a:tblPr firstRow="1" firstCol="1" bandRow="1">
                <a:tableStyleId>{5C22544A-7EE6-4342-B048-85BDC9FD1C3A}</a:tableStyleId>
              </a:tblPr>
              <a:tblGrid>
                <a:gridCol w="5872948">
                  <a:extLst>
                    <a:ext uri="{9D8B030D-6E8A-4147-A177-3AD203B41FA5}">
                      <a16:colId xmlns:a16="http://schemas.microsoft.com/office/drawing/2014/main" xmlns="" val="1923182834"/>
                    </a:ext>
                  </a:extLst>
                </a:gridCol>
                <a:gridCol w="5891222">
                  <a:extLst>
                    <a:ext uri="{9D8B030D-6E8A-4147-A177-3AD203B41FA5}">
                      <a16:colId xmlns:a16="http://schemas.microsoft.com/office/drawing/2014/main" xmlns="" val="2692582990"/>
                    </a:ext>
                  </a:extLst>
                </a:gridCol>
              </a:tblGrid>
              <a:tr h="401891">
                <a:tc>
                  <a:txBody>
                    <a:bodyPr/>
                    <a:lstStyle/>
                    <a:p>
                      <a:pPr algn="ctr">
                        <a:spcAft>
                          <a:spcPts val="0"/>
                        </a:spcAft>
                      </a:pPr>
                      <a:r>
                        <a:rPr lang="en-US" sz="1500" dirty="0">
                          <a:solidFill>
                            <a:schemeClr val="tx1"/>
                          </a:solidFill>
                          <a:effectLst/>
                        </a:rPr>
                        <a:t>OPPORTUNITIES</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algn="ctr">
                        <a:spcAft>
                          <a:spcPts val="0"/>
                        </a:spcAft>
                      </a:pPr>
                      <a:r>
                        <a:rPr lang="en-US" sz="1500" dirty="0">
                          <a:solidFill>
                            <a:schemeClr val="tx1"/>
                          </a:solidFill>
                          <a:effectLst/>
                        </a:rPr>
                        <a:t>THREATS</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2426481713"/>
                  </a:ext>
                </a:extLst>
              </a:tr>
              <a:tr h="342256">
                <a:tc gridSpan="2">
                  <a:txBody>
                    <a:bodyPr/>
                    <a:lstStyle/>
                    <a:p>
                      <a:pPr algn="ctr">
                        <a:spcAft>
                          <a:spcPts val="0"/>
                        </a:spcAft>
                      </a:pPr>
                      <a:r>
                        <a:rPr lang="en-US" sz="1500" dirty="0">
                          <a:solidFill>
                            <a:schemeClr val="tx1"/>
                          </a:solidFill>
                          <a:effectLst/>
                        </a:rPr>
                        <a:t>POLITICAL</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75000"/>
                      </a:schemeClr>
                    </a:solidFill>
                  </a:tcPr>
                </a:tc>
                <a:tc hMerge="1">
                  <a:txBody>
                    <a:bodyPr/>
                    <a:lstStyle/>
                    <a:p>
                      <a:endParaRPr lang="en-US"/>
                    </a:p>
                  </a:txBody>
                  <a:tcPr/>
                </a:tc>
                <a:extLst>
                  <a:ext uri="{0D108BD9-81ED-4DB2-BD59-A6C34878D82A}">
                    <a16:rowId xmlns:a16="http://schemas.microsoft.com/office/drawing/2014/main" xmlns="" val="547757377"/>
                  </a:ext>
                </a:extLst>
              </a:tr>
              <a:tr h="552266">
                <a:tc>
                  <a:txBody>
                    <a:bodyPr/>
                    <a:lstStyle/>
                    <a:p>
                      <a:pPr marL="342900" lvl="0" indent="-342900" algn="just">
                        <a:spcAft>
                          <a:spcPts val="0"/>
                        </a:spcAft>
                        <a:buFont typeface="Wingdings" panose="05000000000000000000" pitchFamily="2" charset="2"/>
                        <a:buChar char=""/>
                      </a:pPr>
                      <a:r>
                        <a:rPr lang="en-US" sz="1500" dirty="0">
                          <a:solidFill>
                            <a:schemeClr val="tx1"/>
                          </a:solidFill>
                          <a:effectLst/>
                        </a:rPr>
                        <a:t>ITU / WRC-19 outcomes on spectrum allocation</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lvl="0" indent="-342900">
                        <a:spcAft>
                          <a:spcPts val="0"/>
                        </a:spcAft>
                        <a:buFont typeface="Wingdings" panose="05000000000000000000" pitchFamily="2" charset="2"/>
                        <a:buChar char=""/>
                      </a:pPr>
                      <a:r>
                        <a:rPr lang="en-US" sz="1500" dirty="0">
                          <a:effectLst/>
                        </a:rPr>
                        <a:t>Industry driven by technology trends: failure of regulation to keep up with rapid technological trends</a:t>
                      </a:r>
                    </a:p>
                  </a:txBody>
                  <a:tcPr marL="18693" marR="18693" marT="0" marB="0">
                    <a:solidFill>
                      <a:schemeClr val="accent4">
                        <a:lumMod val="40000"/>
                        <a:lumOff val="60000"/>
                      </a:schemeClr>
                    </a:solidFill>
                  </a:tcPr>
                </a:tc>
                <a:extLst>
                  <a:ext uri="{0D108BD9-81ED-4DB2-BD59-A6C34878D82A}">
                    <a16:rowId xmlns:a16="http://schemas.microsoft.com/office/drawing/2014/main" xmlns="" val="2751132098"/>
                  </a:ext>
                </a:extLst>
              </a:tr>
              <a:tr h="342256">
                <a:tc>
                  <a:txBody>
                    <a:bodyPr/>
                    <a:lstStyle/>
                    <a:p>
                      <a:pPr marL="342900" lvl="0" indent="-342900" algn="just">
                        <a:spcAft>
                          <a:spcPts val="0"/>
                        </a:spcAft>
                        <a:buFont typeface="Wingdings" panose="05000000000000000000" pitchFamily="2" charset="2"/>
                        <a:buChar char=""/>
                      </a:pPr>
                      <a:r>
                        <a:rPr lang="en-US" sz="1500" dirty="0">
                          <a:solidFill>
                            <a:schemeClr val="tx1"/>
                          </a:solidFill>
                          <a:effectLst/>
                        </a:rPr>
                        <a:t>A sustainable hybrid funding model for the organisation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lvl="0" indent="-342900">
                        <a:spcAft>
                          <a:spcPts val="0"/>
                        </a:spcAft>
                        <a:buFont typeface="Wingdings" panose="05000000000000000000" pitchFamily="2" charset="2"/>
                        <a:buChar char=""/>
                      </a:pPr>
                      <a:r>
                        <a:rPr lang="en-US" sz="1500" dirty="0">
                          <a:effectLst/>
                        </a:rPr>
                        <a:t>Lack of an enabling funding model to deliver on mandate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2355014573"/>
                  </a:ext>
                </a:extLst>
              </a:tr>
              <a:tr h="342256">
                <a:tc>
                  <a:txBody>
                    <a:bodyPr/>
                    <a:lstStyle/>
                    <a:p>
                      <a:pPr marL="342900" lvl="0" indent="-342900" algn="just">
                        <a:spcAft>
                          <a:spcPts val="0"/>
                        </a:spcAft>
                        <a:buFont typeface="Wingdings" panose="05000000000000000000" pitchFamily="2" charset="2"/>
                        <a:buChar char=""/>
                      </a:pPr>
                      <a:r>
                        <a:rPr lang="en-ZA" sz="1500" dirty="0">
                          <a:solidFill>
                            <a:schemeClr val="tx1"/>
                          </a:solidFill>
                          <a:effectLst/>
                        </a:rPr>
                        <a:t>Policy Direction on High Demand Spectrum, 2019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lvl="0" indent="-342900">
                        <a:spcAft>
                          <a:spcPts val="0"/>
                        </a:spcAft>
                        <a:buFont typeface="Wingdings" panose="05000000000000000000" pitchFamily="2" charset="2"/>
                        <a:buChar char=""/>
                      </a:pPr>
                      <a:r>
                        <a:rPr lang="en-US" sz="1500" dirty="0">
                          <a:effectLst/>
                          <a:latin typeface="Calibri" panose="020F0502020204030204" pitchFamily="34" charset="0"/>
                          <a:ea typeface="Calibri" panose="020F0502020204030204" pitchFamily="34" charset="0"/>
                          <a:cs typeface="Arial" panose="020B0604020202020204" pitchFamily="34" charset="0"/>
                        </a:rPr>
                        <a:t>Expedited implementation of project plan for licensing of HDS</a:t>
                      </a:r>
                    </a:p>
                  </a:txBody>
                  <a:tcPr marL="18693" marR="18693" marT="0" marB="0">
                    <a:solidFill>
                      <a:schemeClr val="accent4">
                        <a:lumMod val="40000"/>
                        <a:lumOff val="60000"/>
                      </a:schemeClr>
                    </a:solidFill>
                  </a:tcPr>
                </a:tc>
                <a:extLst>
                  <a:ext uri="{0D108BD9-81ED-4DB2-BD59-A6C34878D82A}">
                    <a16:rowId xmlns:a16="http://schemas.microsoft.com/office/drawing/2014/main" xmlns="" val="779636541"/>
                  </a:ext>
                </a:extLst>
              </a:tr>
              <a:tr h="42332">
                <a:tc>
                  <a:txBody>
                    <a:bodyPr/>
                    <a:lstStyle/>
                    <a:p>
                      <a:pPr marL="342900" lvl="0" indent="-342900" algn="just">
                        <a:spcAft>
                          <a:spcPts val="0"/>
                        </a:spcAft>
                        <a:buFont typeface="Wingdings" panose="05000000000000000000" pitchFamily="2" charset="2"/>
                        <a:buChar char=""/>
                      </a:pPr>
                      <a:r>
                        <a:rPr lang="en-ZA" sz="1500" dirty="0">
                          <a:solidFill>
                            <a:schemeClr val="tx1"/>
                          </a:solidFill>
                          <a:effectLst/>
                        </a:rPr>
                        <a:t>Consolidated Ministry for the ICT Sector (DCDT)</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500" dirty="0">
                          <a:effectLst/>
                        </a:rPr>
                        <a:t> Coordinated collaboration with DCDT and other stakeholders</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algn="just">
                        <a:spcAft>
                          <a:spcPts val="0"/>
                        </a:spcAft>
                      </a:pPr>
                      <a:r>
                        <a:rPr lang="en-ZA" sz="1500" dirty="0">
                          <a:effectLst/>
                        </a:rPr>
                        <a:t>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3207763621"/>
                  </a:ext>
                </a:extLst>
              </a:tr>
              <a:tr h="342256">
                <a:tc gridSpan="2">
                  <a:txBody>
                    <a:bodyPr/>
                    <a:lstStyle/>
                    <a:p>
                      <a:pPr algn="ctr">
                        <a:spcAft>
                          <a:spcPts val="0"/>
                        </a:spcAft>
                      </a:pPr>
                      <a:r>
                        <a:rPr lang="en-US" sz="1500" dirty="0">
                          <a:solidFill>
                            <a:schemeClr val="tx1"/>
                          </a:solidFill>
                          <a:effectLst/>
                        </a:rPr>
                        <a:t>ECONOMIC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75000"/>
                      </a:schemeClr>
                    </a:solidFill>
                  </a:tcPr>
                </a:tc>
                <a:tc hMerge="1">
                  <a:txBody>
                    <a:bodyPr/>
                    <a:lstStyle/>
                    <a:p>
                      <a:endParaRPr lang="en-US"/>
                    </a:p>
                  </a:txBody>
                  <a:tcPr/>
                </a:tc>
                <a:extLst>
                  <a:ext uri="{0D108BD9-81ED-4DB2-BD59-A6C34878D82A}">
                    <a16:rowId xmlns:a16="http://schemas.microsoft.com/office/drawing/2014/main" xmlns="" val="1420740928"/>
                  </a:ext>
                </a:extLst>
              </a:tr>
              <a:tr h="1026768">
                <a:tc>
                  <a:txBody>
                    <a:bodyPr/>
                    <a:lstStyle/>
                    <a:p>
                      <a:pPr marL="342900" lvl="0" indent="-342900" algn="just">
                        <a:spcAft>
                          <a:spcPts val="0"/>
                        </a:spcAft>
                        <a:buFont typeface="Wingdings" panose="05000000000000000000" pitchFamily="2" charset="2"/>
                        <a:buChar char=""/>
                      </a:pPr>
                      <a:r>
                        <a:rPr lang="en-US" sz="1500" dirty="0">
                          <a:solidFill>
                            <a:schemeClr val="tx1"/>
                          </a:solidFill>
                          <a:effectLst/>
                        </a:rPr>
                        <a:t>Strategic regulatory interventions to promote economic growth through ICTs </a:t>
                      </a:r>
                    </a:p>
                    <a:p>
                      <a:pPr marL="342900" lvl="0" indent="-342900" algn="just">
                        <a:spcAft>
                          <a:spcPts val="0"/>
                        </a:spcAft>
                        <a:buFont typeface="Wingdings" panose="05000000000000000000" pitchFamily="2" charset="2"/>
                        <a:buChar char=""/>
                      </a:pPr>
                      <a:r>
                        <a:rPr lang="en-US" sz="1500" dirty="0">
                          <a:solidFill>
                            <a:schemeClr val="tx1"/>
                          </a:solidFill>
                          <a:effectLst/>
                        </a:rPr>
                        <a:t>Regulatory framework that reduces regulatory burden and facilitate ease of entry and sustainability of SMMEs in ICT Sector</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lvl="0" indent="-342900" algn="just">
                        <a:spcAft>
                          <a:spcPts val="0"/>
                        </a:spcAft>
                        <a:buFont typeface="Wingdings" panose="05000000000000000000" pitchFamily="2" charset="2"/>
                        <a:buChar char=""/>
                      </a:pPr>
                      <a:r>
                        <a:rPr lang="en-US" sz="1500" dirty="0">
                          <a:effectLst/>
                        </a:rPr>
                        <a:t>Low levels of GDP growth may curtail investment in ICT infrastructure</a:t>
                      </a:r>
                    </a:p>
                    <a:p>
                      <a:pPr marL="342900" lvl="0" indent="-342900" algn="just">
                        <a:spcAft>
                          <a:spcPts val="0"/>
                        </a:spcAft>
                        <a:buFont typeface="Wingdings" panose="05000000000000000000" pitchFamily="2" charset="2"/>
                        <a:buChar char=""/>
                      </a:pPr>
                      <a:r>
                        <a:rPr lang="en-US" sz="1500" dirty="0">
                          <a:effectLst/>
                        </a:rPr>
                        <a:t>Poor financial performance of ICT Sector – potential instability of the sector due to some key players facing financial ruin   </a:t>
                      </a:r>
                    </a:p>
                    <a:p>
                      <a:pPr algn="just">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2200381395"/>
                  </a:ext>
                </a:extLst>
              </a:tr>
              <a:tr h="342256">
                <a:tc>
                  <a:txBody>
                    <a:bodyPr/>
                    <a:lstStyle/>
                    <a:p>
                      <a:pPr marL="342900" lvl="0" indent="-342900" algn="just">
                        <a:spcAft>
                          <a:spcPts val="0"/>
                        </a:spcAft>
                        <a:buFont typeface="Wingdings" panose="05000000000000000000" pitchFamily="2" charset="2"/>
                        <a:buChar char=""/>
                      </a:pPr>
                      <a:r>
                        <a:rPr lang="en-US" sz="1500" dirty="0">
                          <a:solidFill>
                            <a:schemeClr val="tx1"/>
                          </a:solidFill>
                          <a:effectLst/>
                        </a:rPr>
                        <a:t>Consolidation in the ICT sector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lvl="0" indent="-342900" algn="just">
                        <a:spcAft>
                          <a:spcPts val="0"/>
                        </a:spcAft>
                        <a:buFont typeface="Wingdings" panose="05000000000000000000" pitchFamily="2" charset="2"/>
                        <a:buChar char=""/>
                      </a:pPr>
                      <a:r>
                        <a:rPr lang="en-US" sz="1500" dirty="0">
                          <a:effectLst/>
                        </a:rPr>
                        <a:t>Ineffective competition and anti-competitive effects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1331770273"/>
                  </a:ext>
                </a:extLst>
              </a:tr>
              <a:tr h="327529">
                <a:tc gridSpan="2">
                  <a:txBody>
                    <a:bodyPr/>
                    <a:lstStyle/>
                    <a:p>
                      <a:pPr algn="just">
                        <a:spcAft>
                          <a:spcPts val="0"/>
                        </a:spcAft>
                      </a:pPr>
                      <a:r>
                        <a:rPr lang="en-US" sz="1500" dirty="0">
                          <a:solidFill>
                            <a:schemeClr val="tx1"/>
                          </a:solidFill>
                          <a:effectLst/>
                        </a:rPr>
                        <a:t>                                                                                                                                     SOCIAL</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75000"/>
                      </a:schemeClr>
                    </a:solidFill>
                  </a:tcPr>
                </a:tc>
                <a:tc hMerge="1">
                  <a:txBody>
                    <a:bodyPr/>
                    <a:lstStyle/>
                    <a:p>
                      <a:pPr marL="342900" lvl="0" indent="-342900" algn="just">
                        <a:spcAft>
                          <a:spcPts val="0"/>
                        </a:spcAft>
                        <a:buFont typeface="Wingdings" panose="05000000000000000000" pitchFamily="2" charset="2"/>
                        <a:buChar char=""/>
                      </a:pP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183731653"/>
                  </a:ext>
                </a:extLst>
              </a:tr>
              <a:tr h="435794">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500" dirty="0">
                          <a:solidFill>
                            <a:schemeClr val="tx1"/>
                          </a:solidFill>
                          <a:effectLst/>
                        </a:rPr>
                        <a:t>Digital migration presents opportunities to improve social cohesion</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lvl="0" indent="-342900" algn="just">
                        <a:spcAft>
                          <a:spcPts val="0"/>
                        </a:spcAft>
                        <a:buFont typeface="Wingdings" panose="05000000000000000000" pitchFamily="2" charset="2"/>
                        <a:buChar char=""/>
                      </a:pPr>
                      <a:r>
                        <a:rPr lang="en-US" sz="1500" dirty="0">
                          <a:effectLst/>
                        </a:rPr>
                        <a:t>High rate of unemployment (especially amongst the youth), technology having a displacement effect on </a:t>
                      </a:r>
                      <a:r>
                        <a:rPr lang="en-US" sz="1500" dirty="0" err="1">
                          <a:effectLst/>
                        </a:rPr>
                        <a:t>labour</a:t>
                      </a:r>
                      <a:r>
                        <a:rPr lang="en-US" sz="1500" dirty="0">
                          <a:effectLst/>
                        </a:rPr>
                        <a:t> / jobs</a:t>
                      </a:r>
                    </a:p>
                    <a:p>
                      <a:pPr marL="342900" lvl="0" indent="-342900" algn="just">
                        <a:spcAft>
                          <a:spcPts val="0"/>
                        </a:spcAft>
                        <a:buFont typeface="Wingdings" panose="05000000000000000000" pitchFamily="2" charset="2"/>
                        <a:buChar char=""/>
                      </a:pPr>
                      <a:r>
                        <a:rPr lang="en-US" sz="1500" dirty="0">
                          <a:effectLst/>
                        </a:rPr>
                        <a:t>Lack of digital skills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1419293688"/>
                  </a:ext>
                </a:extLst>
              </a:tr>
              <a:tr h="435794">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500" dirty="0">
                          <a:solidFill>
                            <a:schemeClr val="tx1"/>
                          </a:solidFill>
                          <a:effectLst/>
                        </a:rPr>
                        <a:t>Release of HDS will advance of universal access/ service (obligations)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US" sz="1500" dirty="0">
                          <a:effectLst/>
                        </a:rPr>
                        <a:t>ICT infrastructure deployment undermined by criminality/sabotage</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3904310688"/>
                  </a:ext>
                </a:extLst>
              </a:tr>
            </a:tbl>
          </a:graphicData>
        </a:graphic>
      </p:graphicFrame>
    </p:spTree>
    <p:extLst>
      <p:ext uri="{BB962C8B-B14F-4D97-AF65-F5344CB8AC3E}">
        <p14:creationId xmlns:p14="http://schemas.microsoft.com/office/powerpoint/2010/main" val="411499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621159" y="0"/>
            <a:ext cx="9612719" cy="1325563"/>
          </a:xfrm>
        </p:spPr>
        <p:txBody>
          <a:bodyPr>
            <a:noAutofit/>
          </a:bodyPr>
          <a:lstStyle/>
          <a:p>
            <a:r>
              <a:rPr lang="en-GB" sz="3900" b="1" dirty="0"/>
              <a:t>B2. External Environment</a:t>
            </a:r>
            <a:endParaRPr lang="en-ZA" sz="39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3" name="Table 2">
            <a:extLst>
              <a:ext uri="{FF2B5EF4-FFF2-40B4-BE49-F238E27FC236}">
                <a16:creationId xmlns:a16="http://schemas.microsoft.com/office/drawing/2014/main" xmlns="" id="{1A6F5DFF-6FC8-40B5-ACA9-F550B2655A99}"/>
              </a:ext>
            </a:extLst>
          </p:cNvPr>
          <p:cNvGraphicFramePr>
            <a:graphicFrameLocks noGrp="1"/>
          </p:cNvGraphicFramePr>
          <p:nvPr>
            <p:extLst>
              <p:ext uri="{D42A27DB-BD31-4B8C-83A1-F6EECF244321}">
                <p14:modId xmlns:p14="http://schemas.microsoft.com/office/powerpoint/2010/main" val="573978852"/>
              </p:ext>
            </p:extLst>
          </p:nvPr>
        </p:nvGraphicFramePr>
        <p:xfrm>
          <a:off x="248479" y="1182756"/>
          <a:ext cx="11728174" cy="5492584"/>
        </p:xfrm>
        <a:graphic>
          <a:graphicData uri="http://schemas.openxmlformats.org/drawingml/2006/table">
            <a:tbl>
              <a:tblPr firstRow="1" firstCol="1" bandRow="1">
                <a:tableStyleId>{5C22544A-7EE6-4342-B048-85BDC9FD1C3A}</a:tableStyleId>
              </a:tblPr>
              <a:tblGrid>
                <a:gridCol w="5854978">
                  <a:extLst>
                    <a:ext uri="{9D8B030D-6E8A-4147-A177-3AD203B41FA5}">
                      <a16:colId xmlns:a16="http://schemas.microsoft.com/office/drawing/2014/main" xmlns="" val="1923182834"/>
                    </a:ext>
                  </a:extLst>
                </a:gridCol>
                <a:gridCol w="5873196">
                  <a:extLst>
                    <a:ext uri="{9D8B030D-6E8A-4147-A177-3AD203B41FA5}">
                      <a16:colId xmlns:a16="http://schemas.microsoft.com/office/drawing/2014/main" xmlns="" val="2692582990"/>
                    </a:ext>
                  </a:extLst>
                </a:gridCol>
              </a:tblGrid>
              <a:tr h="369124">
                <a:tc>
                  <a:txBody>
                    <a:bodyPr/>
                    <a:lstStyle/>
                    <a:p>
                      <a:pPr algn="ctr">
                        <a:spcAft>
                          <a:spcPts val="0"/>
                        </a:spcAft>
                      </a:pPr>
                      <a:r>
                        <a:rPr lang="en-US" sz="1500" dirty="0">
                          <a:solidFill>
                            <a:schemeClr val="tx1"/>
                          </a:solidFill>
                          <a:effectLst/>
                        </a:rPr>
                        <a:t>OPPORTUNITIES</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algn="ctr">
                        <a:spcAft>
                          <a:spcPts val="0"/>
                        </a:spcAft>
                      </a:pPr>
                      <a:r>
                        <a:rPr lang="en-US" sz="1500" dirty="0">
                          <a:solidFill>
                            <a:schemeClr val="tx1"/>
                          </a:solidFill>
                          <a:effectLst/>
                        </a:rPr>
                        <a:t>THREATS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2426481713"/>
                  </a:ext>
                </a:extLst>
              </a:tr>
              <a:tr h="313753">
                <a:tc gridSpan="2">
                  <a:txBody>
                    <a:bodyPr/>
                    <a:lstStyle/>
                    <a:p>
                      <a:pPr algn="ctr">
                        <a:spcAft>
                          <a:spcPts val="0"/>
                        </a:spcAft>
                      </a:pPr>
                      <a:r>
                        <a:rPr lang="en-US" sz="1500" dirty="0">
                          <a:solidFill>
                            <a:schemeClr val="tx1"/>
                          </a:solidFill>
                          <a:effectLst/>
                        </a:rPr>
                        <a:t>TECHNOLOGICAL</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75000"/>
                      </a:schemeClr>
                    </a:solidFill>
                  </a:tcPr>
                </a:tc>
                <a:tc hMerge="1">
                  <a:txBody>
                    <a:bodyPr/>
                    <a:lstStyle/>
                    <a:p>
                      <a:endParaRPr lang="en-US"/>
                    </a:p>
                  </a:txBody>
                  <a:tcPr/>
                </a:tc>
                <a:extLst>
                  <a:ext uri="{0D108BD9-81ED-4DB2-BD59-A6C34878D82A}">
                    <a16:rowId xmlns:a16="http://schemas.microsoft.com/office/drawing/2014/main" xmlns="" val="2561935450"/>
                  </a:ext>
                </a:extLst>
              </a:tr>
              <a:tr h="569454">
                <a:tc>
                  <a:txBody>
                    <a:bodyPr/>
                    <a:lstStyle/>
                    <a:p>
                      <a:pPr marL="342900" lvl="0" indent="-342900" algn="just">
                        <a:spcAft>
                          <a:spcPts val="0"/>
                        </a:spcAft>
                        <a:buFont typeface="Wingdings" panose="05000000000000000000" pitchFamily="2" charset="2"/>
                        <a:buChar char=""/>
                      </a:pPr>
                      <a:r>
                        <a:rPr lang="en-US" sz="1500" dirty="0">
                          <a:solidFill>
                            <a:schemeClr val="tx1"/>
                          </a:solidFill>
                          <a:effectLst/>
                        </a:rPr>
                        <a:t>5G deployment (South Africa amongst the first to trial 5G services)</a:t>
                      </a:r>
                    </a:p>
                  </a:txBody>
                  <a:tcPr marL="18693" marR="18693" marT="0" marB="0">
                    <a:solidFill>
                      <a:schemeClr val="accent2">
                        <a:lumMod val="40000"/>
                        <a:lumOff val="60000"/>
                      </a:schemeClr>
                    </a:solidFill>
                  </a:tcPr>
                </a:tc>
                <a:tc>
                  <a:txBody>
                    <a:bodyPr/>
                    <a:lstStyle/>
                    <a:p>
                      <a:pPr marL="342900" lvl="0" indent="-342900" algn="just">
                        <a:spcAft>
                          <a:spcPts val="0"/>
                        </a:spcAft>
                        <a:buFont typeface="Wingdings" panose="05000000000000000000" pitchFamily="2" charset="2"/>
                        <a:buChar char=""/>
                      </a:pPr>
                      <a:r>
                        <a:rPr lang="en-US" sz="1500" dirty="0">
                          <a:effectLst/>
                        </a:rPr>
                        <a:t>Policy dependencies on release of 5G spectrum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541419725"/>
                  </a:ext>
                </a:extLst>
              </a:tr>
              <a:tr h="874643">
                <a:tc>
                  <a:txBody>
                    <a:bodyPr/>
                    <a:lstStyle/>
                    <a:p>
                      <a:pPr marL="342900" lvl="0" indent="-342900" algn="just">
                        <a:spcAft>
                          <a:spcPts val="0"/>
                        </a:spcAft>
                        <a:buFont typeface="Wingdings" panose="05000000000000000000" pitchFamily="2" charset="2"/>
                        <a:buChar char=""/>
                      </a:pPr>
                      <a:r>
                        <a:rPr lang="en-US" sz="1500" dirty="0">
                          <a:solidFill>
                            <a:schemeClr val="tx1"/>
                          </a:solidFill>
                          <a:effectLst/>
                        </a:rPr>
                        <a:t>4IR advancement (AI, Robotics, Nanotechnology, IoTs, etc.)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lvl="0" indent="-342900">
                        <a:lnSpc>
                          <a:spcPct val="150000"/>
                        </a:lnSpc>
                        <a:spcAft>
                          <a:spcPts val="0"/>
                        </a:spcAft>
                        <a:buFont typeface="Wingdings" panose="05000000000000000000" pitchFamily="2" charset="2"/>
                        <a:buChar char=""/>
                      </a:pPr>
                      <a:r>
                        <a:rPr lang="en-US" sz="1500" dirty="0">
                          <a:effectLst/>
                        </a:rPr>
                        <a:t>Legislative / regulatory framework lacks agility to keep abreast of rapid technological change </a:t>
                      </a:r>
                    </a:p>
                  </a:txBody>
                  <a:tcPr marL="18693" marR="18693" marT="0" marB="0">
                    <a:solidFill>
                      <a:schemeClr val="accent4">
                        <a:lumMod val="40000"/>
                        <a:lumOff val="60000"/>
                      </a:schemeClr>
                    </a:solidFill>
                  </a:tcPr>
                </a:tc>
                <a:extLst>
                  <a:ext uri="{0D108BD9-81ED-4DB2-BD59-A6C34878D82A}">
                    <a16:rowId xmlns:a16="http://schemas.microsoft.com/office/drawing/2014/main" xmlns="" val="2775503698"/>
                  </a:ext>
                </a:extLst>
              </a:tr>
              <a:tr h="560935">
                <a:tc>
                  <a:txBody>
                    <a:bodyPr/>
                    <a:lstStyle/>
                    <a:p>
                      <a:pPr marL="342900" lvl="0" indent="-342900" algn="just">
                        <a:spcAft>
                          <a:spcPts val="0"/>
                        </a:spcAft>
                        <a:buFont typeface="Wingdings" panose="05000000000000000000" pitchFamily="2" charset="2"/>
                        <a:buChar char=""/>
                      </a:pPr>
                      <a:r>
                        <a:rPr lang="en-US" sz="1500" dirty="0">
                          <a:solidFill>
                            <a:schemeClr val="tx1"/>
                          </a:solidFill>
                          <a:effectLst/>
                        </a:rPr>
                        <a:t>Enabling innovative technologies to promote broadband deployment (dynamic spectrum access)</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lvl="0" indent="-342900" algn="just">
                        <a:spcAft>
                          <a:spcPts val="0"/>
                        </a:spcAft>
                        <a:buFont typeface="Wingdings" panose="05000000000000000000" pitchFamily="2" charset="2"/>
                        <a:buChar char=""/>
                      </a:pPr>
                      <a:r>
                        <a:rPr lang="en-US" sz="1500" dirty="0">
                          <a:effectLst/>
                        </a:rPr>
                        <a:t>Disruption of traditional models for spectrum management and assignment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3299190786"/>
                  </a:ext>
                </a:extLst>
              </a:tr>
              <a:tr h="560935">
                <a:tc gridSpan="2">
                  <a:txBody>
                    <a:bodyPr/>
                    <a:lstStyle/>
                    <a:p>
                      <a:pPr marL="0" lvl="0" indent="0" algn="just">
                        <a:spcAft>
                          <a:spcPts val="0"/>
                        </a:spcAft>
                        <a:buFont typeface="Wingdings" panose="05000000000000000000" pitchFamily="2" charset="2"/>
                        <a:buNone/>
                      </a:pPr>
                      <a:r>
                        <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p>
                    <a:p>
                      <a:pPr marL="0" lvl="0" indent="0" algn="just">
                        <a:spcAft>
                          <a:spcPts val="0"/>
                        </a:spcAft>
                        <a:buFont typeface="Wingdings" panose="05000000000000000000" pitchFamily="2" charset="2"/>
                        <a:buNone/>
                      </a:pPr>
                      <a:r>
                        <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LEGAL</a:t>
                      </a:r>
                    </a:p>
                  </a:txBody>
                  <a:tcPr marL="18693" marR="18693" marT="0" marB="0">
                    <a:solidFill>
                      <a:schemeClr val="accent4">
                        <a:lumMod val="75000"/>
                      </a:schemeClr>
                    </a:solidFill>
                  </a:tcPr>
                </a:tc>
                <a:tc hMerge="1">
                  <a:txBody>
                    <a:bodyPr/>
                    <a:lstStyle/>
                    <a:p>
                      <a:pPr marL="342900" lvl="0" indent="-342900" algn="just">
                        <a:spcAft>
                          <a:spcPts val="0"/>
                        </a:spcAft>
                        <a:buFont typeface="Wingdings" panose="05000000000000000000" pitchFamily="2" charset="2"/>
                        <a:buChar char=""/>
                      </a:pP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1363213511"/>
                  </a:ext>
                </a:extLst>
              </a:tr>
              <a:tr h="560935">
                <a:tc>
                  <a:txBody>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500" dirty="0">
                          <a:solidFill>
                            <a:schemeClr val="tx1"/>
                          </a:solidFill>
                          <a:effectLst/>
                        </a:rPr>
                        <a:t>Clearly defined mandate with broad powers to regulate the sector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0"/>
                        </a:spcAft>
                        <a:buFont typeface="Wingdings" panose="05000000000000000000" pitchFamily="2" charset="2"/>
                        <a:buChar char=""/>
                      </a:pP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lvl="0" indent="-342900" algn="just">
                        <a:spcAft>
                          <a:spcPts val="0"/>
                        </a:spcAft>
                        <a:buFont typeface="Wingdings" panose="05000000000000000000" pitchFamily="2" charset="2"/>
                        <a:buChar char=""/>
                      </a:pPr>
                      <a:r>
                        <a:rPr lang="en-US" sz="1500" dirty="0">
                          <a:effectLst/>
                        </a:rPr>
                        <a:t>Inherent threat of litigation for all regulatory processes and decisions</a:t>
                      </a:r>
                    </a:p>
                    <a:p>
                      <a:pPr marL="342900" lvl="0" indent="-342900" algn="just">
                        <a:spcAft>
                          <a:spcPts val="0"/>
                        </a:spcAft>
                        <a:buFont typeface="Wingdings" panose="05000000000000000000" pitchFamily="2" charset="2"/>
                        <a:buChar char=""/>
                      </a:pPr>
                      <a:r>
                        <a:rPr lang="en-US" sz="1500" dirty="0">
                          <a:effectLst/>
                        </a:rPr>
                        <a:t>Multiple policy and legislative review processes may create uncertainty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641037613"/>
                  </a:ext>
                </a:extLst>
              </a:tr>
              <a:tr h="560935">
                <a:tc gridSpan="2">
                  <a:txBody>
                    <a:bodyPr/>
                    <a:lstStyle/>
                    <a:p>
                      <a:pPr marL="0" lvl="0" indent="0" algn="just">
                        <a:spcAft>
                          <a:spcPts val="0"/>
                        </a:spcAft>
                        <a:buFont typeface="Wingdings" panose="05000000000000000000" pitchFamily="2" charset="2"/>
                        <a:buNone/>
                      </a:pPr>
                      <a:r>
                        <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p>
                    <a:p>
                      <a:pPr marL="0" lvl="0" indent="0" algn="just">
                        <a:spcAft>
                          <a:spcPts val="0"/>
                        </a:spcAft>
                        <a:buFont typeface="Wingdings" panose="05000000000000000000" pitchFamily="2" charset="2"/>
                        <a:buNone/>
                      </a:pPr>
                      <a:r>
                        <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ENVIRONMENTAL </a:t>
                      </a:r>
                    </a:p>
                  </a:txBody>
                  <a:tcPr marL="18693" marR="18693" marT="0" marB="0">
                    <a:solidFill>
                      <a:schemeClr val="accent4">
                        <a:lumMod val="75000"/>
                      </a:schemeClr>
                    </a:solidFill>
                  </a:tcPr>
                </a:tc>
                <a:tc hMerge="1">
                  <a:txBody>
                    <a:bodyPr/>
                    <a:lstStyle/>
                    <a:p>
                      <a:pPr marL="342900" lvl="0" indent="-342900" algn="just">
                        <a:spcAft>
                          <a:spcPts val="0"/>
                        </a:spcAft>
                        <a:buFont typeface="Wingdings" panose="05000000000000000000" pitchFamily="2" charset="2"/>
                        <a:buChar char=""/>
                      </a:pP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2457900462"/>
                  </a:ext>
                </a:extLst>
              </a:tr>
              <a:tr h="560935">
                <a:tc>
                  <a:txBody>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500" dirty="0">
                          <a:solidFill>
                            <a:schemeClr val="tx1"/>
                          </a:solidFill>
                          <a:effectLst/>
                        </a:rPr>
                        <a:t>A regulatory framework for rapid deployment of broadband infrastructure </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500" dirty="0">
                          <a:effectLst/>
                        </a:rPr>
                        <a:t>Lack of coordination for permits / approvals for infrastructure deployment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1231128305"/>
                  </a:ext>
                </a:extLst>
              </a:tr>
              <a:tr h="560935">
                <a:tc>
                  <a:txBody>
                    <a:bodyPr/>
                    <a:lstStyle/>
                    <a:p>
                      <a:pPr marL="342900" lvl="0" indent="-342900" algn="just">
                        <a:spcAft>
                          <a:spcPts val="0"/>
                        </a:spcAft>
                        <a:buFont typeface="Wingdings" panose="05000000000000000000" pitchFamily="2" charset="2"/>
                        <a:buChar char=""/>
                      </a:pP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8693" marR="18693" marT="0" marB="0">
                    <a:solidFill>
                      <a:schemeClr val="accent2">
                        <a:lumMod val="40000"/>
                        <a:lumOff val="60000"/>
                      </a:schemeClr>
                    </a:solidFill>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500" dirty="0">
                          <a:effectLst/>
                        </a:rPr>
                        <a:t>EMF concerns regarding human exposure to radiation because of high cell density using millimeter wave frequencies (5</a:t>
                      </a:r>
                      <a:endParaRPr lang="en-US" sz="15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93" marR="18693" marT="0" marB="0">
                    <a:solidFill>
                      <a:schemeClr val="accent4">
                        <a:lumMod val="40000"/>
                        <a:lumOff val="60000"/>
                      </a:schemeClr>
                    </a:solidFill>
                  </a:tcPr>
                </a:tc>
                <a:extLst>
                  <a:ext uri="{0D108BD9-81ED-4DB2-BD59-A6C34878D82A}">
                    <a16:rowId xmlns:a16="http://schemas.microsoft.com/office/drawing/2014/main" xmlns="" val="2278333269"/>
                  </a:ext>
                </a:extLst>
              </a:tr>
            </a:tbl>
          </a:graphicData>
        </a:graphic>
      </p:graphicFrame>
    </p:spTree>
    <p:extLst>
      <p:ext uri="{BB962C8B-B14F-4D97-AF65-F5344CB8AC3E}">
        <p14:creationId xmlns:p14="http://schemas.microsoft.com/office/powerpoint/2010/main" val="1244463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591342" y="88100"/>
            <a:ext cx="9612719" cy="1325563"/>
          </a:xfrm>
        </p:spPr>
        <p:txBody>
          <a:bodyPr>
            <a:noAutofit/>
          </a:bodyPr>
          <a:lstStyle/>
          <a:p>
            <a:r>
              <a:rPr lang="en-GB" sz="3900" b="1" dirty="0"/>
              <a:t>B3. Internal Environment </a:t>
            </a:r>
            <a:endParaRPr lang="en-ZA" sz="39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2" name="Table 1">
            <a:extLst>
              <a:ext uri="{FF2B5EF4-FFF2-40B4-BE49-F238E27FC236}">
                <a16:creationId xmlns:a16="http://schemas.microsoft.com/office/drawing/2014/main" xmlns="" id="{5459E4FF-D198-449B-AF90-5499724485B0}"/>
              </a:ext>
            </a:extLst>
          </p:cNvPr>
          <p:cNvGraphicFramePr>
            <a:graphicFrameLocks noGrp="1"/>
          </p:cNvGraphicFramePr>
          <p:nvPr>
            <p:extLst>
              <p:ext uri="{D42A27DB-BD31-4B8C-83A1-F6EECF244321}">
                <p14:modId xmlns:p14="http://schemas.microsoft.com/office/powerpoint/2010/main" val="2662575109"/>
              </p:ext>
            </p:extLst>
          </p:nvPr>
        </p:nvGraphicFramePr>
        <p:xfrm>
          <a:off x="208722" y="1152608"/>
          <a:ext cx="11787807" cy="5317766"/>
        </p:xfrm>
        <a:graphic>
          <a:graphicData uri="http://schemas.openxmlformats.org/drawingml/2006/table">
            <a:tbl>
              <a:tblPr firstRow="1" bandRow="1">
                <a:tableStyleId>{5C22544A-7EE6-4342-B048-85BDC9FD1C3A}</a:tableStyleId>
              </a:tblPr>
              <a:tblGrid>
                <a:gridCol w="1020837">
                  <a:extLst>
                    <a:ext uri="{9D8B030D-6E8A-4147-A177-3AD203B41FA5}">
                      <a16:colId xmlns:a16="http://schemas.microsoft.com/office/drawing/2014/main" xmlns="" val="1731172826"/>
                    </a:ext>
                  </a:extLst>
                </a:gridCol>
                <a:gridCol w="2651130">
                  <a:extLst>
                    <a:ext uri="{9D8B030D-6E8A-4147-A177-3AD203B41FA5}">
                      <a16:colId xmlns:a16="http://schemas.microsoft.com/office/drawing/2014/main" xmlns="" val="2079614927"/>
                    </a:ext>
                  </a:extLst>
                </a:gridCol>
                <a:gridCol w="2833967">
                  <a:extLst>
                    <a:ext uri="{9D8B030D-6E8A-4147-A177-3AD203B41FA5}">
                      <a16:colId xmlns:a16="http://schemas.microsoft.com/office/drawing/2014/main" xmlns="" val="864414454"/>
                    </a:ext>
                  </a:extLst>
                </a:gridCol>
                <a:gridCol w="2480708">
                  <a:extLst>
                    <a:ext uri="{9D8B030D-6E8A-4147-A177-3AD203B41FA5}">
                      <a16:colId xmlns:a16="http://schemas.microsoft.com/office/drawing/2014/main" xmlns="" val="1378979841"/>
                    </a:ext>
                  </a:extLst>
                </a:gridCol>
                <a:gridCol w="2801165">
                  <a:extLst>
                    <a:ext uri="{9D8B030D-6E8A-4147-A177-3AD203B41FA5}">
                      <a16:colId xmlns:a16="http://schemas.microsoft.com/office/drawing/2014/main" xmlns="" val="4135908288"/>
                    </a:ext>
                  </a:extLst>
                </a:gridCol>
              </a:tblGrid>
              <a:tr h="239007">
                <a:tc>
                  <a:txBody>
                    <a:bodyPr/>
                    <a:lstStyle/>
                    <a:p>
                      <a:pPr>
                        <a:lnSpc>
                          <a:spcPct val="107000"/>
                        </a:lnSpc>
                        <a:spcAft>
                          <a:spcPts val="0"/>
                        </a:spcAft>
                      </a:pPr>
                      <a:r>
                        <a:rPr lang="en-GB" sz="1300" dirty="0">
                          <a:effectLst/>
                        </a:rPr>
                        <a:t>ELEMENT</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STRENGTHS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WEAKNESSES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OPPORTUNITY</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THREATS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extLst>
                  <a:ext uri="{0D108BD9-81ED-4DB2-BD59-A6C34878D82A}">
                    <a16:rowId xmlns:a16="http://schemas.microsoft.com/office/drawing/2014/main" xmlns="" val="2170876087"/>
                  </a:ext>
                </a:extLst>
              </a:tr>
              <a:tr h="1553506">
                <a:tc>
                  <a:txBody>
                    <a:bodyPr/>
                    <a:lstStyle/>
                    <a:p>
                      <a:pPr algn="ctr">
                        <a:lnSpc>
                          <a:spcPct val="107000"/>
                        </a:lnSpc>
                        <a:spcAft>
                          <a:spcPts val="0"/>
                        </a:spcAft>
                      </a:pPr>
                      <a:r>
                        <a:rPr lang="en-GB" sz="1300" b="1" dirty="0">
                          <a:effectLst/>
                        </a:rPr>
                        <a:t>STRUCTURE  </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20000"/>
                        <a:lumOff val="80000"/>
                      </a:schemeClr>
                    </a:solidFill>
                  </a:tcPr>
                </a:tc>
                <a:tc>
                  <a:txBody>
                    <a:bodyPr/>
                    <a:lstStyle/>
                    <a:p>
                      <a:pPr marL="285750" indent="-285750" algn="ctr">
                        <a:lnSpc>
                          <a:spcPct val="107000"/>
                        </a:lnSpc>
                        <a:spcAft>
                          <a:spcPts val="0"/>
                        </a:spcAft>
                        <a:buFont typeface="Courier New" panose="02070309020205020404" pitchFamily="49" charset="0"/>
                        <a:buChar char="o"/>
                      </a:pPr>
                      <a:r>
                        <a:rPr lang="en-GB" sz="1300" b="1" dirty="0">
                          <a:effectLst/>
                        </a:rPr>
                        <a:t>Executive board (Council)</a:t>
                      </a:r>
                      <a:endParaRPr lang="en-US" sz="1300" b="1" dirty="0">
                        <a:effectLst/>
                      </a:endParaRPr>
                    </a:p>
                    <a:p>
                      <a:pPr marL="285750" indent="-285750" algn="ctr">
                        <a:lnSpc>
                          <a:spcPct val="107000"/>
                        </a:lnSpc>
                        <a:spcAft>
                          <a:spcPts val="0"/>
                        </a:spcAft>
                        <a:buFont typeface="Courier New" panose="02070309020205020404" pitchFamily="49" charset="0"/>
                        <a:buChar char="o"/>
                      </a:pPr>
                      <a:r>
                        <a:rPr lang="en-GB" sz="1300" b="1" dirty="0">
                          <a:effectLst/>
                        </a:rPr>
                        <a:t>Clear DoA Framework </a:t>
                      </a:r>
                      <a:endParaRPr lang="en-US" sz="1300" b="1" dirty="0">
                        <a:effectLst/>
                      </a:endParaRPr>
                    </a:p>
                  </a:txBody>
                  <a:tcPr marL="28674" marR="28674" marT="14337" marB="14337">
                    <a:solidFill>
                      <a:schemeClr val="accent4">
                        <a:lumMod val="20000"/>
                        <a:lumOff val="80000"/>
                      </a:schemeClr>
                    </a:solidFill>
                  </a:tcPr>
                </a:tc>
                <a:tc>
                  <a:txBody>
                    <a:bodyPr/>
                    <a:lstStyle/>
                    <a:p>
                      <a:pPr marL="285750" indent="-285750" algn="ctr">
                        <a:lnSpc>
                          <a:spcPct val="107000"/>
                        </a:lnSpc>
                        <a:spcAft>
                          <a:spcPts val="0"/>
                        </a:spcAft>
                        <a:buFont typeface="Courier New" panose="02070309020205020404" pitchFamily="49" charset="0"/>
                        <a:buChar char="o"/>
                      </a:pPr>
                      <a:r>
                        <a:rPr lang="en-GB" sz="1300" b="1" dirty="0">
                          <a:effectLst/>
                        </a:rPr>
                        <a:t>Lack of funding </a:t>
                      </a:r>
                      <a:endParaRPr lang="en-US" sz="1300" b="1" dirty="0">
                        <a:effectLst/>
                      </a:endParaRPr>
                    </a:p>
                    <a:p>
                      <a:pPr marL="285750" indent="-285750" algn="ctr">
                        <a:lnSpc>
                          <a:spcPct val="107000"/>
                        </a:lnSpc>
                        <a:spcAft>
                          <a:spcPts val="0"/>
                        </a:spcAft>
                        <a:buFont typeface="Courier New" panose="02070309020205020404" pitchFamily="49" charset="0"/>
                        <a:buChar char="o"/>
                      </a:pPr>
                      <a:r>
                        <a:rPr lang="en-GB" sz="1300" b="1" dirty="0">
                          <a:effectLst/>
                        </a:rPr>
                        <a:t>Structural misalignment of reporting and accountability lines </a:t>
                      </a:r>
                      <a:endParaRPr lang="en-US" sz="1300" b="1" dirty="0">
                        <a:effectLst/>
                      </a:endParaRPr>
                    </a:p>
                    <a:p>
                      <a:pPr marL="285750" indent="-285750" algn="ctr">
                        <a:lnSpc>
                          <a:spcPct val="107000"/>
                        </a:lnSpc>
                        <a:spcAft>
                          <a:spcPts val="0"/>
                        </a:spcAft>
                        <a:buFont typeface="Courier New" panose="02070309020205020404" pitchFamily="49" charset="0"/>
                        <a:buChar char="o"/>
                      </a:pPr>
                      <a:r>
                        <a:rPr lang="en-GB" sz="1300" b="1" dirty="0">
                          <a:effectLst/>
                        </a:rPr>
                        <a:t>Highly hierarchical structure </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20000"/>
                        <a:lumOff val="80000"/>
                      </a:schemeClr>
                    </a:solidFill>
                  </a:tcPr>
                </a:tc>
                <a:tc>
                  <a:txBody>
                    <a:bodyPr/>
                    <a:lstStyle/>
                    <a:p>
                      <a:pPr marL="285750" indent="-285750" algn="ctr">
                        <a:lnSpc>
                          <a:spcPct val="107000"/>
                        </a:lnSpc>
                        <a:spcAft>
                          <a:spcPts val="0"/>
                        </a:spcAft>
                        <a:buFont typeface="Courier New" panose="02070309020205020404" pitchFamily="49" charset="0"/>
                        <a:buChar char="o"/>
                      </a:pPr>
                      <a:r>
                        <a:rPr lang="en-GB" sz="1300" b="1" dirty="0">
                          <a:effectLst/>
                        </a:rPr>
                        <a:t>Implementation of the revised organisational structure</a:t>
                      </a:r>
                      <a:endParaRPr lang="en-US" sz="1300" b="1" dirty="0">
                        <a:effectLst/>
                      </a:endParaRPr>
                    </a:p>
                    <a:p>
                      <a:pPr marL="228600">
                        <a:lnSpc>
                          <a:spcPct val="107000"/>
                        </a:lnSpc>
                        <a:spcAft>
                          <a:spcPts val="0"/>
                        </a:spcAft>
                      </a:pPr>
                      <a:r>
                        <a:rPr lang="en-GB" sz="1300" b="1" dirty="0">
                          <a:effectLst/>
                        </a:rPr>
                        <a:t> </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20000"/>
                        <a:lumOff val="80000"/>
                      </a:schemeClr>
                    </a:solidFill>
                  </a:tcPr>
                </a:tc>
                <a:tc>
                  <a:txBody>
                    <a:bodyPr/>
                    <a:lstStyle/>
                    <a:p>
                      <a:pPr marL="285750" indent="-285750" algn="ctr">
                        <a:lnSpc>
                          <a:spcPct val="107000"/>
                        </a:lnSpc>
                        <a:spcAft>
                          <a:spcPts val="0"/>
                        </a:spcAft>
                        <a:buFont typeface="Courier New" panose="02070309020205020404" pitchFamily="49" charset="0"/>
                        <a:buChar char="o"/>
                      </a:pPr>
                      <a:r>
                        <a:rPr lang="en-GB" sz="1300" b="1" dirty="0">
                          <a:effectLst/>
                        </a:rPr>
                        <a:t>Proposed rationalisation of public entities  (ICASA may cease to exist in its current form)</a:t>
                      </a:r>
                      <a:endParaRPr lang="en-US" sz="1300" b="1" dirty="0">
                        <a:effectLst/>
                      </a:endParaRPr>
                    </a:p>
                    <a:p>
                      <a:pPr marL="285750" indent="-285750" algn="ctr">
                        <a:lnSpc>
                          <a:spcPct val="107000"/>
                        </a:lnSpc>
                        <a:spcAft>
                          <a:spcPts val="0"/>
                        </a:spcAft>
                        <a:buFont typeface="Courier New" panose="02070309020205020404" pitchFamily="49" charset="0"/>
                        <a:buChar char="o"/>
                      </a:pPr>
                      <a:r>
                        <a:rPr lang="en-GB" sz="1300" b="1" dirty="0">
                          <a:effectLst/>
                        </a:rPr>
                        <a:t>Fixed term contracts at Council and executive level  (potential threat to business continuity)</a:t>
                      </a:r>
                      <a:endParaRPr lang="en-US" sz="1300" b="1" dirty="0">
                        <a:effectLst/>
                      </a:endParaRPr>
                    </a:p>
                    <a:p>
                      <a:pPr marL="228600">
                        <a:lnSpc>
                          <a:spcPct val="107000"/>
                        </a:lnSpc>
                        <a:spcAft>
                          <a:spcPts val="0"/>
                        </a:spcAft>
                      </a:pPr>
                      <a:endParaRPr lang="en-US" sz="1300" b="1" dirty="0">
                        <a:effectLst/>
                      </a:endParaRPr>
                    </a:p>
                  </a:txBody>
                  <a:tcPr marL="28674" marR="28674" marT="14337" marB="14337">
                    <a:solidFill>
                      <a:schemeClr val="accent4">
                        <a:lumMod val="20000"/>
                        <a:lumOff val="80000"/>
                      </a:schemeClr>
                    </a:solidFill>
                  </a:tcPr>
                </a:tc>
                <a:extLst>
                  <a:ext uri="{0D108BD9-81ED-4DB2-BD59-A6C34878D82A}">
                    <a16:rowId xmlns:a16="http://schemas.microsoft.com/office/drawing/2014/main" xmlns="" val="1215204304"/>
                  </a:ext>
                </a:extLst>
              </a:tr>
              <a:tr h="3525253">
                <a:tc>
                  <a:txBody>
                    <a:bodyPr/>
                    <a:lstStyle/>
                    <a:p>
                      <a:pPr algn="ctr">
                        <a:lnSpc>
                          <a:spcPct val="107000"/>
                        </a:lnSpc>
                        <a:spcAft>
                          <a:spcPts val="0"/>
                        </a:spcAft>
                      </a:pPr>
                      <a:r>
                        <a:rPr lang="en-GB" sz="1300" b="1" dirty="0">
                          <a:effectLst/>
                        </a:rPr>
                        <a:t>STRATEGY </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Clear legislative mandate (regulate in the public interest)</a:t>
                      </a: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Improved organisational performance</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Constitutionally guaranteed independence</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Inadequate budget allocation for strategy execution / implementation. </a:t>
                      </a: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Inflexible framework for strategy planning,  execution and implementation</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Weak financial compliance and internal control environment  </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Proposals for legislative amendments for implementation of hybrid / self-funding model </a:t>
                      </a: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Legislative amendments to strengthen ICASA  mandate (EC Amendment Bill)</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Increased collaboration with other regulatory agencies and  law enforcement agencies for effective execution of mandate </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Improved service delivery model – offices in all provinces </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Litigation – legal challenge to execution of ICASA mandate </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Lack of funding (sub optimal funding model)</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Possible amendment of mandate due to legislative amendments and or rationalisation of public entities </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Inconsistent national policy positions / messaging </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COVID-19 pandemic will adversely affect the execution of the strategy (particularly for programmes that are customer facing and or require community engagements)</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extLst>
                  <a:ext uri="{0D108BD9-81ED-4DB2-BD59-A6C34878D82A}">
                    <a16:rowId xmlns:a16="http://schemas.microsoft.com/office/drawing/2014/main" xmlns="" val="1099349137"/>
                  </a:ext>
                </a:extLst>
              </a:tr>
            </a:tbl>
          </a:graphicData>
        </a:graphic>
      </p:graphicFrame>
    </p:spTree>
    <p:extLst>
      <p:ext uri="{BB962C8B-B14F-4D97-AF65-F5344CB8AC3E}">
        <p14:creationId xmlns:p14="http://schemas.microsoft.com/office/powerpoint/2010/main" val="1267034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621159" y="0"/>
            <a:ext cx="9612719" cy="1325563"/>
          </a:xfrm>
        </p:spPr>
        <p:txBody>
          <a:bodyPr>
            <a:noAutofit/>
          </a:bodyPr>
          <a:lstStyle/>
          <a:p>
            <a:r>
              <a:rPr lang="en-GB" sz="3900" b="1" dirty="0"/>
              <a:t>B3. Internal Environment </a:t>
            </a:r>
            <a:endParaRPr lang="en-ZA" sz="39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2" name="Table 1">
            <a:extLst>
              <a:ext uri="{FF2B5EF4-FFF2-40B4-BE49-F238E27FC236}">
                <a16:creationId xmlns:a16="http://schemas.microsoft.com/office/drawing/2014/main" xmlns="" id="{5459E4FF-D198-449B-AF90-5499724485B0}"/>
              </a:ext>
            </a:extLst>
          </p:cNvPr>
          <p:cNvGraphicFramePr>
            <a:graphicFrameLocks noGrp="1"/>
          </p:cNvGraphicFramePr>
          <p:nvPr>
            <p:extLst>
              <p:ext uri="{D42A27DB-BD31-4B8C-83A1-F6EECF244321}">
                <p14:modId xmlns:p14="http://schemas.microsoft.com/office/powerpoint/2010/main" val="1069880054"/>
              </p:ext>
            </p:extLst>
          </p:nvPr>
        </p:nvGraphicFramePr>
        <p:xfrm>
          <a:off x="278296" y="1194140"/>
          <a:ext cx="11698356" cy="5627139"/>
        </p:xfrm>
        <a:graphic>
          <a:graphicData uri="http://schemas.openxmlformats.org/drawingml/2006/table">
            <a:tbl>
              <a:tblPr firstRow="1" bandRow="1">
                <a:tableStyleId>{5C22544A-7EE6-4342-B048-85BDC9FD1C3A}</a:tableStyleId>
              </a:tblPr>
              <a:tblGrid>
                <a:gridCol w="775252">
                  <a:extLst>
                    <a:ext uri="{9D8B030D-6E8A-4147-A177-3AD203B41FA5}">
                      <a16:colId xmlns:a16="http://schemas.microsoft.com/office/drawing/2014/main" xmlns="" val="1731172826"/>
                    </a:ext>
                  </a:extLst>
                </a:gridCol>
                <a:gridCol w="2326351">
                  <a:extLst>
                    <a:ext uri="{9D8B030D-6E8A-4147-A177-3AD203B41FA5}">
                      <a16:colId xmlns:a16="http://schemas.microsoft.com/office/drawing/2014/main" xmlns="" val="2079614927"/>
                    </a:ext>
                  </a:extLst>
                </a:gridCol>
                <a:gridCol w="2676210">
                  <a:extLst>
                    <a:ext uri="{9D8B030D-6E8A-4147-A177-3AD203B41FA5}">
                      <a16:colId xmlns:a16="http://schemas.microsoft.com/office/drawing/2014/main" xmlns="" val="864414454"/>
                    </a:ext>
                  </a:extLst>
                </a:gridCol>
                <a:gridCol w="3140636">
                  <a:extLst>
                    <a:ext uri="{9D8B030D-6E8A-4147-A177-3AD203B41FA5}">
                      <a16:colId xmlns:a16="http://schemas.microsoft.com/office/drawing/2014/main" xmlns="" val="1378979841"/>
                    </a:ext>
                  </a:extLst>
                </a:gridCol>
                <a:gridCol w="2779907">
                  <a:extLst>
                    <a:ext uri="{9D8B030D-6E8A-4147-A177-3AD203B41FA5}">
                      <a16:colId xmlns:a16="http://schemas.microsoft.com/office/drawing/2014/main" xmlns="" val="4135908288"/>
                    </a:ext>
                  </a:extLst>
                </a:gridCol>
              </a:tblGrid>
              <a:tr h="289512">
                <a:tc>
                  <a:txBody>
                    <a:bodyPr/>
                    <a:lstStyle/>
                    <a:p>
                      <a:pPr>
                        <a:lnSpc>
                          <a:spcPct val="107000"/>
                        </a:lnSpc>
                        <a:spcAft>
                          <a:spcPts val="0"/>
                        </a:spcAft>
                      </a:pPr>
                      <a:r>
                        <a:rPr lang="en-GB" sz="1300" dirty="0">
                          <a:effectLst/>
                        </a:rPr>
                        <a:t>ELEMENT</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STRENGTHS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WEAKNESSES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OPPORTUNITY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THREATS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extLst>
                  <a:ext uri="{0D108BD9-81ED-4DB2-BD59-A6C34878D82A}">
                    <a16:rowId xmlns:a16="http://schemas.microsoft.com/office/drawing/2014/main" xmlns="" val="2170876087"/>
                  </a:ext>
                </a:extLst>
              </a:tr>
              <a:tr h="3208244">
                <a:tc>
                  <a:txBody>
                    <a:bodyPr/>
                    <a:lstStyle/>
                    <a:p>
                      <a:pPr algn="ctr">
                        <a:lnSpc>
                          <a:spcPct val="107000"/>
                        </a:lnSpc>
                        <a:spcAft>
                          <a:spcPts val="0"/>
                        </a:spcAft>
                      </a:pPr>
                      <a:r>
                        <a:rPr lang="en-GB" sz="1300" b="1" dirty="0">
                          <a:effectLst/>
                        </a:rPr>
                        <a:t>STAFF</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40000"/>
                        <a:lumOff val="6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Experienced &amp; Qualified staff</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Low staff turnover (long service / employee loyalty)</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Institutional knowledge</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National presence (across all 9 provinces)</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Diversity in employee base </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40000"/>
                        <a:lumOff val="6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Weakened employee value proposition (lack of funding) </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No clear succession policy / guidelines (lack of career opportunities)</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Key functional areas understaffed (due to lack of funding) </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Uncompetitive salaries/ incentives relative to market </a:t>
                      </a: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Lack of innovation (long service may also mean entrenched traditions and new ways of doing doings) </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No retention strategy for critical skills </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40000"/>
                        <a:lumOff val="6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Fixed term contracts for executives –upward mobility for internal senior staff / and regular refresh of leadership team </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Extension of graduate development programs – opportunity to bring in new blood</a:t>
                      </a:r>
                      <a:r>
                        <a:rPr lang="en-GB" sz="1300" b="1" dirty="0">
                          <a:effectLst/>
                        </a:rPr>
                        <a:t> and create strong pool from which to attract entry level staff</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Review of remuneration and benefits framework in light official constraints – creative measures to improved EVP</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40000"/>
                        <a:lumOff val="6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Poor value proposition</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Moratorium on recruitment</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Budgetary constraints (inability to implement the new structure, lack of appropriate equipment) </a:t>
                      </a: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Loss of critical skills (poaching by the sector)</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COVID-19 pandemic (programmes that require community engagement as well as field work) pose serious risks for employees</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40000"/>
                        <a:lumOff val="60000"/>
                      </a:schemeClr>
                    </a:solidFill>
                  </a:tcPr>
                </a:tc>
                <a:extLst>
                  <a:ext uri="{0D108BD9-81ED-4DB2-BD59-A6C34878D82A}">
                    <a16:rowId xmlns:a16="http://schemas.microsoft.com/office/drawing/2014/main" xmlns="" val="1927067393"/>
                  </a:ext>
                </a:extLst>
              </a:tr>
              <a:tr h="1798356">
                <a:tc>
                  <a:txBody>
                    <a:bodyPr/>
                    <a:lstStyle/>
                    <a:p>
                      <a:pPr marL="0" indent="0" algn="ctr">
                        <a:lnSpc>
                          <a:spcPct val="107000"/>
                        </a:lnSpc>
                        <a:spcAft>
                          <a:spcPts val="0"/>
                        </a:spcAft>
                        <a:buFont typeface="Courier New" panose="02070309020205020404" pitchFamily="49" charset="0"/>
                        <a:buNone/>
                      </a:pPr>
                      <a:r>
                        <a:rPr lang="en-GB" sz="1300" b="1" dirty="0">
                          <a:effectLst/>
                        </a:rPr>
                        <a:t>SKILLS</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Highly experienced staff</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Availability of wide range of competencies (legal, engineering and policy and research etc).</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Sound Qualifications framework</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Inadequate funding to implement IDPs for new / future skills </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Misalignment of staff skills with job requirements</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Lack of implementation of dual career streams</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Lack of mentorship</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Collaboration with knowledge based institutions</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Upskilling staff using Continuous Professional Development (CPD) model </a:t>
                      </a: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Partnering with skills development institutions (SETA)</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Low staff morale</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Rapid technological changes – need for continuous upskilling</a:t>
                      </a:r>
                      <a:endParaRPr lang="en-US" sz="13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300" b="1" dirty="0">
                          <a:effectLst/>
                        </a:rPr>
                        <a:t>Budgetary constraints (inability to keep with technology developments) </a:t>
                      </a:r>
                    </a:p>
                    <a:p>
                      <a:pPr marL="342900" lvl="0" indent="-342900" algn="ctr">
                        <a:lnSpc>
                          <a:spcPct val="107000"/>
                        </a:lnSpc>
                        <a:spcAft>
                          <a:spcPts val="0"/>
                        </a:spcAft>
                        <a:buFont typeface="Courier New" panose="02070309020205020404" pitchFamily="49" charset="0"/>
                        <a:buChar char="o"/>
                        <a:tabLst>
                          <a:tab pos="228600" algn="l"/>
                        </a:tabLst>
                      </a:pPr>
                      <a:r>
                        <a:rPr lang="en-GB" sz="1300" b="1" dirty="0">
                          <a:effectLst/>
                        </a:rPr>
                        <a:t>Obsolete competency framework (non alignment to meet 4IR era challenges) </a:t>
                      </a:r>
                      <a:endParaRPr lang="en-US" sz="13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extLst>
                  <a:ext uri="{0D108BD9-81ED-4DB2-BD59-A6C34878D82A}">
                    <a16:rowId xmlns:a16="http://schemas.microsoft.com/office/drawing/2014/main" xmlns="" val="2337495956"/>
                  </a:ext>
                </a:extLst>
              </a:tr>
            </a:tbl>
          </a:graphicData>
        </a:graphic>
      </p:graphicFrame>
    </p:spTree>
    <p:extLst>
      <p:ext uri="{BB962C8B-B14F-4D97-AF65-F5344CB8AC3E}">
        <p14:creationId xmlns:p14="http://schemas.microsoft.com/office/powerpoint/2010/main" val="2301207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621159" y="0"/>
            <a:ext cx="9612719" cy="1325563"/>
          </a:xfrm>
        </p:spPr>
        <p:txBody>
          <a:bodyPr>
            <a:noAutofit/>
          </a:bodyPr>
          <a:lstStyle/>
          <a:p>
            <a:r>
              <a:rPr lang="en-GB" sz="3900" b="1" dirty="0"/>
              <a:t>B3. Internal Environment </a:t>
            </a:r>
            <a:endParaRPr lang="en-ZA" sz="39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2" name="Table 1">
            <a:extLst>
              <a:ext uri="{FF2B5EF4-FFF2-40B4-BE49-F238E27FC236}">
                <a16:creationId xmlns:a16="http://schemas.microsoft.com/office/drawing/2014/main" xmlns="" id="{5459E4FF-D198-449B-AF90-5499724485B0}"/>
              </a:ext>
            </a:extLst>
          </p:cNvPr>
          <p:cNvGraphicFramePr>
            <a:graphicFrameLocks noGrp="1"/>
          </p:cNvGraphicFramePr>
          <p:nvPr>
            <p:extLst>
              <p:ext uri="{D42A27DB-BD31-4B8C-83A1-F6EECF244321}">
                <p14:modId xmlns:p14="http://schemas.microsoft.com/office/powerpoint/2010/main" val="3169591298"/>
              </p:ext>
            </p:extLst>
          </p:nvPr>
        </p:nvGraphicFramePr>
        <p:xfrm>
          <a:off x="250013" y="1194904"/>
          <a:ext cx="11767277" cy="5322888"/>
        </p:xfrm>
        <a:graphic>
          <a:graphicData uri="http://schemas.openxmlformats.org/drawingml/2006/table">
            <a:tbl>
              <a:tblPr firstRow="1" bandRow="1">
                <a:tableStyleId>{5C22544A-7EE6-4342-B048-85BDC9FD1C3A}</a:tableStyleId>
              </a:tblPr>
              <a:tblGrid>
                <a:gridCol w="773717">
                  <a:extLst>
                    <a:ext uri="{9D8B030D-6E8A-4147-A177-3AD203B41FA5}">
                      <a16:colId xmlns:a16="http://schemas.microsoft.com/office/drawing/2014/main" xmlns="" val="1731172826"/>
                    </a:ext>
                  </a:extLst>
                </a:gridCol>
                <a:gridCol w="2346158">
                  <a:extLst>
                    <a:ext uri="{9D8B030D-6E8A-4147-A177-3AD203B41FA5}">
                      <a16:colId xmlns:a16="http://schemas.microsoft.com/office/drawing/2014/main" xmlns="" val="2079614927"/>
                    </a:ext>
                  </a:extLst>
                </a:gridCol>
                <a:gridCol w="2691977">
                  <a:extLst>
                    <a:ext uri="{9D8B030D-6E8A-4147-A177-3AD203B41FA5}">
                      <a16:colId xmlns:a16="http://schemas.microsoft.com/office/drawing/2014/main" xmlns="" val="864414454"/>
                    </a:ext>
                  </a:extLst>
                </a:gridCol>
                <a:gridCol w="2967187">
                  <a:extLst>
                    <a:ext uri="{9D8B030D-6E8A-4147-A177-3AD203B41FA5}">
                      <a16:colId xmlns:a16="http://schemas.microsoft.com/office/drawing/2014/main" xmlns="" val="1378979841"/>
                    </a:ext>
                  </a:extLst>
                </a:gridCol>
                <a:gridCol w="2988238">
                  <a:extLst>
                    <a:ext uri="{9D8B030D-6E8A-4147-A177-3AD203B41FA5}">
                      <a16:colId xmlns:a16="http://schemas.microsoft.com/office/drawing/2014/main" xmlns="" val="1033894765"/>
                    </a:ext>
                  </a:extLst>
                </a:gridCol>
              </a:tblGrid>
              <a:tr h="244939">
                <a:tc>
                  <a:txBody>
                    <a:bodyPr/>
                    <a:lstStyle/>
                    <a:p>
                      <a:pPr>
                        <a:lnSpc>
                          <a:spcPct val="107000"/>
                        </a:lnSpc>
                        <a:spcAft>
                          <a:spcPts val="0"/>
                        </a:spcAft>
                      </a:pPr>
                      <a:r>
                        <a:rPr lang="en-GB" sz="1300" dirty="0">
                          <a:effectLst/>
                        </a:rPr>
                        <a:t>ELEMENT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STRENGTHS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WEAKNESSES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pPr>
                        <a:lnSpc>
                          <a:spcPct val="107000"/>
                        </a:lnSpc>
                        <a:spcAft>
                          <a:spcPts val="0"/>
                        </a:spcAft>
                      </a:pPr>
                      <a:r>
                        <a:rPr lang="en-GB" sz="1300" dirty="0">
                          <a:effectLst/>
                        </a:rPr>
                        <a:t>OPPORTUNITIES </a:t>
                      </a:r>
                      <a:endParaRPr lang="en-US" sz="1300"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75000"/>
                      </a:schemeClr>
                    </a:solidFill>
                  </a:tcPr>
                </a:tc>
                <a:tc>
                  <a:txBody>
                    <a:bodyPr/>
                    <a:lstStyle/>
                    <a:p>
                      <a:r>
                        <a:rPr lang="en-GB" sz="1300" dirty="0">
                          <a:effectLst/>
                        </a:rPr>
                        <a:t>THREATS</a:t>
                      </a:r>
                      <a:endParaRPr lang="en-US" dirty="0"/>
                    </a:p>
                  </a:txBody>
                  <a:tcPr marL="28674" marR="28674" marT="14337" marB="14337">
                    <a:solidFill>
                      <a:schemeClr val="accent4">
                        <a:lumMod val="75000"/>
                      </a:schemeClr>
                    </a:solidFill>
                  </a:tcPr>
                </a:tc>
                <a:extLst>
                  <a:ext uri="{0D108BD9-81ED-4DB2-BD59-A6C34878D82A}">
                    <a16:rowId xmlns:a16="http://schemas.microsoft.com/office/drawing/2014/main" xmlns="" val="2170876087"/>
                  </a:ext>
                </a:extLst>
              </a:tr>
              <a:tr h="1816585">
                <a:tc>
                  <a:txBody>
                    <a:bodyPr/>
                    <a:lstStyle/>
                    <a:p>
                      <a:pPr marL="0" indent="0" algn="ctr">
                        <a:lnSpc>
                          <a:spcPct val="107000"/>
                        </a:lnSpc>
                        <a:spcAft>
                          <a:spcPts val="0"/>
                        </a:spcAft>
                        <a:buFont typeface="Courier New" panose="02070309020205020404" pitchFamily="49" charset="0"/>
                        <a:buNone/>
                      </a:pPr>
                      <a:r>
                        <a:rPr lang="en-GB" sz="1400" b="1" dirty="0">
                          <a:effectLst/>
                        </a:rPr>
                        <a:t>STYLE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285750" indent="-285750" algn="ctr">
                        <a:lnSpc>
                          <a:spcPct val="107000"/>
                        </a:lnSpc>
                        <a:spcAft>
                          <a:spcPts val="0"/>
                        </a:spcAft>
                        <a:buFont typeface="Courier New" panose="02070309020205020404" pitchFamily="49" charset="0"/>
                        <a:buChar char="o"/>
                        <a:tabLst>
                          <a:tab pos="228600" algn="l"/>
                        </a:tabLst>
                      </a:pPr>
                      <a:r>
                        <a:rPr lang="en-GB" sz="1400" b="1" dirty="0">
                          <a:effectLst/>
                        </a:rPr>
                        <a:t>There are levels of escalations (DoA)</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Interactive management style</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Transparency </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Consumer rights advocacy</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Consultative leadership style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Hierarchical structure</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Ineffective communication</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400" b="1" dirty="0">
                          <a:effectLst/>
                        </a:rPr>
                        <a:t>Slow/cumbersome processes of enforcement and regulation development</a:t>
                      </a: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Leadership development (incl. executive &amp; management development programmes)</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Modernise the organisation (adopt paperless and automated processes) </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400" b="1" dirty="0">
                          <a:effectLst/>
                        </a:rPr>
                        <a:t>DoA Framework that fosters empowerment and accountability</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2">
                        <a:lumMod val="20000"/>
                        <a:lumOff val="80000"/>
                      </a:schemeClr>
                    </a:solidFill>
                  </a:tcPr>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Lack of leadership continuity (fixed terms contracts for Council and executive management)</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Budgetary constraints (limited funding for leadership development)  </a:t>
                      </a:r>
                      <a:endParaRPr lang="en-US" sz="1400" b="1" dirty="0"/>
                    </a:p>
                  </a:txBody>
                  <a:tcPr marL="28674" marR="28674" marT="14337" marB="14337">
                    <a:solidFill>
                      <a:schemeClr val="accent2">
                        <a:lumMod val="20000"/>
                        <a:lumOff val="80000"/>
                      </a:schemeClr>
                    </a:solidFill>
                  </a:tcPr>
                </a:tc>
                <a:extLst>
                  <a:ext uri="{0D108BD9-81ED-4DB2-BD59-A6C34878D82A}">
                    <a16:rowId xmlns:a16="http://schemas.microsoft.com/office/drawing/2014/main" xmlns="" val="2245597320"/>
                  </a:ext>
                </a:extLst>
              </a:tr>
              <a:tr h="1367543">
                <a:tc>
                  <a:txBody>
                    <a:bodyPr/>
                    <a:lstStyle/>
                    <a:p>
                      <a:pPr algn="ctr">
                        <a:lnSpc>
                          <a:spcPct val="107000"/>
                        </a:lnSpc>
                        <a:spcAft>
                          <a:spcPts val="0"/>
                        </a:spcAft>
                      </a:pPr>
                      <a:r>
                        <a:rPr lang="en-GB" sz="1400" b="1" dirty="0">
                          <a:effectLst/>
                        </a:rPr>
                        <a:t>SHARED VALUES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400" b="1">
                          <a:effectLst/>
                        </a:rPr>
                        <a:t>Performance driven</a:t>
                      </a:r>
                      <a:endParaRPr lang="en-US" sz="1400" b="1">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a:effectLst/>
                        </a:rPr>
                        <a:t>Clearly articulated organisational values</a:t>
                      </a:r>
                      <a:endParaRPr lang="en-US" sz="1400" b="1">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a:effectLst/>
                        </a:rPr>
                        <a:t>Positive organisation culture</a:t>
                      </a:r>
                      <a:endParaRPr lang="en-US" sz="1400" b="1">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US" sz="1400" b="1">
                          <a:effectLst/>
                        </a:rPr>
                        <a:t>Adopted shared values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tc>
                <a:tc>
                  <a:txBody>
                    <a:bodyPr/>
                    <a:lstStyle/>
                    <a:p>
                      <a:pPr marL="285750" indent="-285750" algn="ctr">
                        <a:lnSpc>
                          <a:spcPct val="107000"/>
                        </a:lnSpc>
                        <a:spcAft>
                          <a:spcPts val="0"/>
                        </a:spcAft>
                        <a:buFont typeface="Courier New" panose="02070309020205020404" pitchFamily="49" charset="0"/>
                        <a:buChar char="o"/>
                      </a:pPr>
                      <a:r>
                        <a:rPr lang="en-GB" sz="1400" b="1" dirty="0">
                          <a:effectLst/>
                        </a:rPr>
                        <a:t>Not fully living the adopted values</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Innovation still lacking in most areas</a:t>
                      </a:r>
                      <a:endParaRPr lang="en-US" sz="1400" b="1" dirty="0">
                        <a:effectLst/>
                      </a:endParaRPr>
                    </a:p>
                  </a:txBody>
                  <a:tcPr marL="28674" marR="28674" marT="14337" marB="14337"/>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Effective stakeholder engagement framework</a:t>
                      </a:r>
                      <a:endParaRPr lang="en-US" sz="1400" b="1" dirty="0">
                        <a:effectLst/>
                      </a:endParaRPr>
                    </a:p>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Enhance corporate culture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tc>
                <a:tc>
                  <a:txBody>
                    <a:bodyPr/>
                    <a:lstStyle/>
                    <a:p>
                      <a:pPr marL="342900" lvl="0" indent="-342900" algn="ctr">
                        <a:lnSpc>
                          <a:spcPct val="107000"/>
                        </a:lnSpc>
                        <a:spcAft>
                          <a:spcPts val="0"/>
                        </a:spcAft>
                        <a:buFont typeface="Courier New" panose="02070309020205020404" pitchFamily="49" charset="0"/>
                        <a:buChar char="o"/>
                        <a:tabLst>
                          <a:tab pos="228600" algn="l"/>
                        </a:tabLst>
                      </a:pPr>
                      <a:r>
                        <a:rPr lang="en-GB" sz="1400" b="1" dirty="0">
                          <a:effectLst/>
                        </a:rPr>
                        <a:t>Instability (due to rationalisation) </a:t>
                      </a:r>
                      <a:endParaRPr lang="en-US" sz="1400" b="1" dirty="0">
                        <a:effectLst/>
                      </a:endParaRPr>
                    </a:p>
                  </a:txBody>
                  <a:tcPr marL="28674" marR="28674" marT="14337" marB="14337"/>
                </a:tc>
                <a:extLst>
                  <a:ext uri="{0D108BD9-81ED-4DB2-BD59-A6C34878D82A}">
                    <a16:rowId xmlns:a16="http://schemas.microsoft.com/office/drawing/2014/main" xmlns="" val="3450159579"/>
                  </a:ext>
                </a:extLst>
              </a:tr>
              <a:tr h="1816585">
                <a:tc>
                  <a:txBody>
                    <a:bodyPr/>
                    <a:lstStyle/>
                    <a:p>
                      <a:pPr algn="ctr">
                        <a:lnSpc>
                          <a:spcPct val="107000"/>
                        </a:lnSpc>
                        <a:spcAft>
                          <a:spcPts val="0"/>
                        </a:spcAft>
                      </a:pPr>
                      <a:r>
                        <a:rPr lang="en-GB" sz="1400" b="1" dirty="0">
                          <a:effectLst/>
                        </a:rPr>
                        <a:t>SYSTEMS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tc>
                <a:tc>
                  <a:txBody>
                    <a:bodyPr/>
                    <a:lstStyle/>
                    <a:p>
                      <a:pPr marL="285750" indent="-285750" algn="ctr">
                        <a:lnSpc>
                          <a:spcPct val="107000"/>
                        </a:lnSpc>
                        <a:spcAft>
                          <a:spcPts val="0"/>
                        </a:spcAft>
                        <a:buFont typeface="Courier New" panose="02070309020205020404" pitchFamily="49" charset="0"/>
                        <a:buChar char="o"/>
                      </a:pPr>
                      <a:r>
                        <a:rPr lang="en-GB" sz="1400" b="1" dirty="0">
                          <a:effectLst/>
                        </a:rPr>
                        <a:t>Implementation of new systems (ASMS</a:t>
                      </a:r>
                      <a:r>
                        <a:rPr lang="en-US" sz="1400" b="1" dirty="0">
                          <a:effectLst/>
                        </a:rPr>
                        <a:t>, </a:t>
                      </a:r>
                      <a:r>
                        <a:rPr lang="en-GB" sz="1400" b="1" dirty="0">
                          <a:effectLst/>
                        </a:rPr>
                        <a:t>EDRMS)</a:t>
                      </a:r>
                      <a:endParaRPr lang="en-US" sz="1400" b="1" dirty="0">
                        <a:effectLst/>
                      </a:endParaRPr>
                    </a:p>
                    <a:p>
                      <a:pPr marL="285750" indent="-285750" algn="ctr">
                        <a:lnSpc>
                          <a:spcPct val="107000"/>
                        </a:lnSpc>
                        <a:spcAft>
                          <a:spcPts val="0"/>
                        </a:spcAft>
                        <a:buFont typeface="Courier New" panose="02070309020205020404" pitchFamily="49" charset="0"/>
                        <a:buChar char="o"/>
                      </a:pPr>
                      <a:r>
                        <a:rPr lang="en-GB" sz="1400" b="1" dirty="0">
                          <a:effectLst/>
                        </a:rPr>
                        <a:t>Enhancement of existing systems:</a:t>
                      </a:r>
                      <a:endParaRPr lang="en-US" sz="1400" b="1" dirty="0">
                        <a:effectLst/>
                      </a:endParaRPr>
                    </a:p>
                    <a:p>
                      <a:pPr marL="285750" lvl="0" indent="-285750" algn="ctr">
                        <a:lnSpc>
                          <a:spcPct val="107000"/>
                        </a:lnSpc>
                        <a:spcAft>
                          <a:spcPts val="0"/>
                        </a:spcAft>
                        <a:buFont typeface="Courier New" panose="02070309020205020404" pitchFamily="49" charset="0"/>
                        <a:buChar char="o"/>
                      </a:pPr>
                      <a:r>
                        <a:rPr lang="en-GB" sz="1400" b="1" dirty="0">
                          <a:effectLst/>
                        </a:rPr>
                        <a:t>(Implementation of Microsoft Teams to ensure business continuity during COVID-19 pandemic)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20000"/>
                        <a:lumOff val="80000"/>
                      </a:schemeClr>
                    </a:solidFill>
                  </a:tcPr>
                </a:tc>
                <a:tc>
                  <a:txBody>
                    <a:bodyPr/>
                    <a:lstStyle/>
                    <a:p>
                      <a:pPr marL="285750" indent="-285750" algn="ctr">
                        <a:lnSpc>
                          <a:spcPct val="107000"/>
                        </a:lnSpc>
                        <a:spcAft>
                          <a:spcPts val="0"/>
                        </a:spcAft>
                        <a:buFont typeface="Courier New" panose="02070309020205020404" pitchFamily="49" charset="0"/>
                        <a:buChar char="o"/>
                      </a:pPr>
                      <a:r>
                        <a:rPr lang="en-GB" sz="1400" b="1" dirty="0">
                          <a:effectLst/>
                        </a:rPr>
                        <a:t>Inadequate funding for information technology needs (e.g. inadequate bandwidth provision for Regional Offices, limited number of licences for use of systems, lack of integration between systems(</a:t>
                      </a:r>
                      <a:endParaRPr lang="en-US" sz="1400" b="1" dirty="0">
                        <a:effectLst/>
                      </a:endParaRPr>
                    </a:p>
                  </a:txBody>
                  <a:tcPr marL="28674" marR="28674" marT="14337" marB="14337">
                    <a:solidFill>
                      <a:schemeClr val="accent4">
                        <a:lumMod val="20000"/>
                        <a:lumOff val="80000"/>
                      </a:schemeClr>
                    </a:solidFill>
                  </a:tcPr>
                </a:tc>
                <a:tc>
                  <a:txBody>
                    <a:bodyPr/>
                    <a:lstStyle/>
                    <a:p>
                      <a:pPr marL="285750" indent="-285750" algn="ctr">
                        <a:lnSpc>
                          <a:spcPct val="107000"/>
                        </a:lnSpc>
                        <a:spcAft>
                          <a:spcPts val="0"/>
                        </a:spcAft>
                        <a:buFont typeface="Courier New" panose="02070309020205020404" pitchFamily="49" charset="0"/>
                        <a:buChar char="o"/>
                        <a:tabLst>
                          <a:tab pos="228600" algn="l"/>
                        </a:tabLst>
                      </a:pPr>
                      <a:r>
                        <a:rPr lang="en-GB" sz="1400" b="1" dirty="0">
                          <a:effectLst/>
                        </a:rPr>
                        <a:t>Framework for implementation of a paperless environment </a:t>
                      </a:r>
                      <a:endParaRPr lang="en-US" sz="1400" b="1" dirty="0">
                        <a:effectLst/>
                      </a:endParaRPr>
                    </a:p>
                    <a:p>
                      <a:pPr marL="285750" indent="-285750" algn="ctr">
                        <a:lnSpc>
                          <a:spcPct val="107000"/>
                        </a:lnSpc>
                        <a:spcAft>
                          <a:spcPts val="0"/>
                        </a:spcAft>
                        <a:buFont typeface="Courier New" panose="02070309020205020404" pitchFamily="49" charset="0"/>
                        <a:buChar char="o"/>
                        <a:tabLst>
                          <a:tab pos="228600" algn="l"/>
                        </a:tabLst>
                      </a:pPr>
                      <a:r>
                        <a:rPr lang="en-GB" sz="1400" b="1" dirty="0">
                          <a:effectLst/>
                        </a:rPr>
                        <a:t>Drive use of full functionality of the automated applications </a:t>
                      </a:r>
                      <a:endParaRPr lang="en-US" sz="1400" b="1" dirty="0">
                        <a:effectLst/>
                      </a:endParaRPr>
                    </a:p>
                    <a:p>
                      <a:pPr marL="285750" indent="-285750" algn="ctr">
                        <a:lnSpc>
                          <a:spcPct val="107000"/>
                        </a:lnSpc>
                        <a:spcAft>
                          <a:spcPts val="0"/>
                        </a:spcAft>
                        <a:buFont typeface="Courier New" panose="02070309020205020404" pitchFamily="49" charset="0"/>
                        <a:buChar char="o"/>
                        <a:tabLst>
                          <a:tab pos="228600" algn="l"/>
                        </a:tabLst>
                      </a:pPr>
                      <a:r>
                        <a:rPr lang="en-GB" sz="1400" b="1" dirty="0">
                          <a:effectLst/>
                        </a:rPr>
                        <a:t>Integration of automated systems (reduction in duplication of system functions) </a:t>
                      </a:r>
                      <a:endParaRPr lang="en-US" sz="1400" b="1" dirty="0">
                        <a:effectLst/>
                      </a:endParaRPr>
                    </a:p>
                  </a:txBody>
                  <a:tcPr marL="28674" marR="28674" marT="14337" marB="14337">
                    <a:solidFill>
                      <a:schemeClr val="accent4">
                        <a:lumMod val="20000"/>
                        <a:lumOff val="80000"/>
                      </a:schemeClr>
                    </a:solidFill>
                  </a:tcPr>
                </a:tc>
                <a:tc>
                  <a:txBody>
                    <a:bodyPr/>
                    <a:lstStyle/>
                    <a:p>
                      <a:pPr marL="285750" indent="-285750" algn="ctr">
                        <a:lnSpc>
                          <a:spcPct val="107000"/>
                        </a:lnSpc>
                        <a:spcAft>
                          <a:spcPts val="0"/>
                        </a:spcAft>
                        <a:buFont typeface="Courier New" panose="02070309020205020404" pitchFamily="49" charset="0"/>
                        <a:buChar char="o"/>
                        <a:tabLst>
                          <a:tab pos="228600" algn="l"/>
                        </a:tabLst>
                      </a:pPr>
                      <a:r>
                        <a:rPr lang="en-GB" sz="1400" b="1" dirty="0">
                          <a:effectLst/>
                        </a:rPr>
                        <a:t>Inability to execute mandate, as a result of not having relevant and well maintained systems and equipment</a:t>
                      </a:r>
                      <a:endParaRPr lang="en-US" sz="1400" b="1" dirty="0">
                        <a:effectLst/>
                      </a:endParaRPr>
                    </a:p>
                    <a:p>
                      <a:pPr marL="285750" indent="-285750" algn="ctr">
                        <a:lnSpc>
                          <a:spcPct val="107000"/>
                        </a:lnSpc>
                        <a:spcAft>
                          <a:spcPts val="0"/>
                        </a:spcAft>
                        <a:buFont typeface="Courier New" panose="02070309020205020404" pitchFamily="49" charset="0"/>
                        <a:buChar char="o"/>
                        <a:tabLst>
                          <a:tab pos="228600" algn="l"/>
                        </a:tabLst>
                      </a:pPr>
                      <a:r>
                        <a:rPr lang="en-GB" sz="1400" b="1" dirty="0">
                          <a:effectLst/>
                        </a:rPr>
                        <a:t>Cyber threats</a:t>
                      </a:r>
                      <a:endParaRPr lang="en-US" sz="1400" b="1" dirty="0">
                        <a:effectLst/>
                      </a:endParaRPr>
                    </a:p>
                    <a:p>
                      <a:pPr marL="285750" indent="-285750" algn="ctr">
                        <a:lnSpc>
                          <a:spcPct val="107000"/>
                        </a:lnSpc>
                        <a:spcAft>
                          <a:spcPts val="0"/>
                        </a:spcAft>
                        <a:buFont typeface="Courier New" panose="02070309020205020404" pitchFamily="49" charset="0"/>
                        <a:buChar char="o"/>
                        <a:tabLst>
                          <a:tab pos="228600" algn="l"/>
                        </a:tabLst>
                      </a:pPr>
                      <a:r>
                        <a:rPr lang="en-GB" sz="1400" b="1" dirty="0">
                          <a:effectLst/>
                        </a:rPr>
                        <a:t>COVID-19 pandemic has put tremendous pressure on IT resources and systems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28674" marR="28674" marT="14337" marB="14337">
                    <a:solidFill>
                      <a:schemeClr val="accent4">
                        <a:lumMod val="20000"/>
                        <a:lumOff val="80000"/>
                      </a:schemeClr>
                    </a:solidFill>
                  </a:tcPr>
                </a:tc>
                <a:extLst>
                  <a:ext uri="{0D108BD9-81ED-4DB2-BD59-A6C34878D82A}">
                    <a16:rowId xmlns:a16="http://schemas.microsoft.com/office/drawing/2014/main" xmlns="" val="3138621312"/>
                  </a:ext>
                </a:extLst>
              </a:tr>
            </a:tbl>
          </a:graphicData>
        </a:graphic>
      </p:graphicFrame>
    </p:spTree>
    <p:extLst>
      <p:ext uri="{BB962C8B-B14F-4D97-AF65-F5344CB8AC3E}">
        <p14:creationId xmlns:p14="http://schemas.microsoft.com/office/powerpoint/2010/main" val="2193596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78" y="126609"/>
            <a:ext cx="1236427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284813" y="4257207"/>
            <a:ext cx="11317574" cy="133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54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Part C: Measuring Outcomes</a:t>
            </a: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lvl="0">
              <a:tabLst>
                <a:tab pos="342900" algn="l"/>
              </a:tabLst>
            </a:pPr>
            <a:endParaRPr lang="en-US" altLang="en-US" sz="2400" dirty="0">
              <a:solidFill>
                <a:schemeClr val="tx1"/>
              </a:solidFill>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xmlns="" id="{300900CC-15DE-41AC-BDAC-B0C44B2F1C5F}"/>
              </a:ext>
            </a:extLst>
          </p:cNvPr>
          <p:cNvSpPr>
            <a:spLocks noGrp="1"/>
          </p:cNvSpPr>
          <p:nvPr>
            <p:ph type="sldNum" sz="quarter" idx="12"/>
          </p:nvPr>
        </p:nvSpPr>
        <p:spPr/>
        <p:txBody>
          <a:bodyPr/>
          <a:lstStyle/>
          <a:p>
            <a:fld id="{6C4FA16F-18E2-48CF-BD56-44AD6E3F9AD8}" type="slidenum">
              <a:rPr lang="en-ZA" smtClean="0">
                <a:solidFill>
                  <a:prstClr val="black">
                    <a:tint val="75000"/>
                  </a:prstClr>
                </a:solidFill>
              </a:rPr>
              <a:pPr/>
              <a:t>19</a:t>
            </a:fld>
            <a:endParaRPr lang="en-ZA" dirty="0">
              <a:solidFill>
                <a:prstClr val="black">
                  <a:tint val="75000"/>
                </a:prstClr>
              </a:solidFill>
            </a:endParaRPr>
          </a:p>
        </p:txBody>
      </p:sp>
    </p:spTree>
    <p:extLst>
      <p:ext uri="{BB962C8B-B14F-4D97-AF65-F5344CB8AC3E}">
        <p14:creationId xmlns:p14="http://schemas.microsoft.com/office/powerpoint/2010/main" val="104058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78" y="126609"/>
            <a:ext cx="1236427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036294" y="4317167"/>
            <a:ext cx="9947133" cy="133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54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Strategic Plan 2020 – 2025</a:t>
            </a: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lvl="0">
              <a:tabLst>
                <a:tab pos="342900" algn="l"/>
              </a:tabLst>
            </a:pPr>
            <a:endParaRPr lang="en-US" altLang="en-US" sz="2400" dirty="0">
              <a:solidFill>
                <a:schemeClr val="tx1"/>
              </a:solidFill>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xmlns="" id="{B266AB0E-F34F-44BB-9372-123DD746DE39}"/>
              </a:ext>
            </a:extLst>
          </p:cNvPr>
          <p:cNvSpPr>
            <a:spLocks noGrp="1"/>
          </p:cNvSpPr>
          <p:nvPr>
            <p:ph type="sldNum" sz="quarter" idx="12"/>
          </p:nvPr>
        </p:nvSpPr>
        <p:spPr/>
        <p:txBody>
          <a:bodyPr/>
          <a:lstStyle/>
          <a:p>
            <a:fld id="{6D66B8EB-5909-4A4C-AE32-C7A131F87780}" type="slidenum">
              <a:rPr lang="en-US" smtClean="0"/>
              <a:t>2</a:t>
            </a:fld>
            <a:endParaRPr lang="en-US" dirty="0"/>
          </a:p>
        </p:txBody>
      </p:sp>
    </p:spTree>
    <p:extLst>
      <p:ext uri="{BB962C8B-B14F-4D97-AF65-F5344CB8AC3E}">
        <p14:creationId xmlns:p14="http://schemas.microsoft.com/office/powerpoint/2010/main" val="1009468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1558977" y="180426"/>
            <a:ext cx="6175947" cy="988735"/>
          </a:xfrm>
        </p:spPr>
        <p:txBody>
          <a:bodyPr>
            <a:normAutofit fontScale="90000"/>
          </a:bodyPr>
          <a:lstStyle/>
          <a:p>
            <a:r>
              <a:rPr lang="en-ZA" b="1" dirty="0"/>
              <a:t> </a:t>
            </a:r>
            <a:r>
              <a:rPr lang="en-ZA" b="1" dirty="0">
                <a:ea typeface="Verdana" panose="020B0604030504040204" pitchFamily="34" charset="0"/>
              </a:rPr>
              <a:t>Strategic Impact &amp; Outcomes</a:t>
            </a:r>
            <a:endParaRPr lang="en-ZA"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2" name="Table 1">
            <a:extLst>
              <a:ext uri="{FF2B5EF4-FFF2-40B4-BE49-F238E27FC236}">
                <a16:creationId xmlns:a16="http://schemas.microsoft.com/office/drawing/2014/main" xmlns="" id="{85835AD9-1544-4D50-A7FE-A25EFD9A0992}"/>
              </a:ext>
            </a:extLst>
          </p:cNvPr>
          <p:cNvGraphicFramePr>
            <a:graphicFrameLocks noGrp="1"/>
          </p:cNvGraphicFramePr>
          <p:nvPr>
            <p:extLst/>
          </p:nvPr>
        </p:nvGraphicFramePr>
        <p:xfrm>
          <a:off x="139146" y="1257761"/>
          <a:ext cx="11926960" cy="988735"/>
        </p:xfrm>
        <a:graphic>
          <a:graphicData uri="http://schemas.openxmlformats.org/drawingml/2006/table">
            <a:tbl>
              <a:tblPr firstRow="1" bandRow="1">
                <a:tableStyleId>{5C22544A-7EE6-4342-B048-85BDC9FD1C3A}</a:tableStyleId>
              </a:tblPr>
              <a:tblGrid>
                <a:gridCol w="2951315">
                  <a:extLst>
                    <a:ext uri="{9D8B030D-6E8A-4147-A177-3AD203B41FA5}">
                      <a16:colId xmlns:a16="http://schemas.microsoft.com/office/drawing/2014/main" xmlns="" val="696896391"/>
                    </a:ext>
                  </a:extLst>
                </a:gridCol>
                <a:gridCol w="8975645">
                  <a:extLst>
                    <a:ext uri="{9D8B030D-6E8A-4147-A177-3AD203B41FA5}">
                      <a16:colId xmlns:a16="http://schemas.microsoft.com/office/drawing/2014/main" xmlns="" val="2093669010"/>
                    </a:ext>
                  </a:extLst>
                </a:gridCol>
              </a:tblGrid>
              <a:tr h="988735">
                <a:tc>
                  <a:txBody>
                    <a:bodyPr/>
                    <a:lstStyle/>
                    <a:p>
                      <a:pPr>
                        <a:lnSpc>
                          <a:spcPct val="107000"/>
                        </a:lnSpc>
                        <a:spcAft>
                          <a:spcPts val="800"/>
                        </a:spcAft>
                      </a:pPr>
                      <a:r>
                        <a:rPr lang="en-GB" sz="2000" dirty="0">
                          <a:solidFill>
                            <a:schemeClr val="tx1"/>
                          </a:solidFill>
                          <a:effectLst/>
                        </a:rPr>
                        <a:t>IMPACT STATEMENT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2">
                        <a:lumMod val="20000"/>
                        <a:lumOff val="80000"/>
                      </a:schemeClr>
                    </a:solidFill>
                  </a:tcPr>
                </a:tc>
                <a:tc>
                  <a:txBody>
                    <a:bodyPr/>
                    <a:lstStyle/>
                    <a:p>
                      <a:pPr algn="just">
                        <a:lnSpc>
                          <a:spcPct val="107000"/>
                        </a:lnSpc>
                        <a:spcAft>
                          <a:spcPts val="0"/>
                        </a:spcAft>
                      </a:pPr>
                      <a:r>
                        <a:rPr lang="en-GB" sz="2000" dirty="0">
                          <a:solidFill>
                            <a:schemeClr val="tx1"/>
                          </a:solidFill>
                          <a:effectLst/>
                        </a:rPr>
                        <a:t>Access for all South Africans to a variety of safe, affordable &amp; reliable communication services for inclusive economic growth</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xmlns="" val="1153680811"/>
                  </a:ext>
                </a:extLst>
              </a:tr>
            </a:tbl>
          </a:graphicData>
        </a:graphic>
      </p:graphicFrame>
      <p:graphicFrame>
        <p:nvGraphicFramePr>
          <p:cNvPr id="10" name="Table 9">
            <a:extLst>
              <a:ext uri="{FF2B5EF4-FFF2-40B4-BE49-F238E27FC236}">
                <a16:creationId xmlns:a16="http://schemas.microsoft.com/office/drawing/2014/main" xmlns="" id="{94002572-B148-4FE1-8278-20A39899AF3D}"/>
              </a:ext>
            </a:extLst>
          </p:cNvPr>
          <p:cNvGraphicFramePr>
            <a:graphicFrameLocks noGrp="1"/>
          </p:cNvGraphicFramePr>
          <p:nvPr>
            <p:extLst/>
          </p:nvPr>
        </p:nvGraphicFramePr>
        <p:xfrm>
          <a:off x="139148" y="2286000"/>
          <a:ext cx="11926960" cy="4391573"/>
        </p:xfrm>
        <a:graphic>
          <a:graphicData uri="http://schemas.openxmlformats.org/drawingml/2006/table">
            <a:tbl>
              <a:tblPr firstRow="1" bandRow="1">
                <a:tableStyleId>{5C22544A-7EE6-4342-B048-85BDC9FD1C3A}</a:tableStyleId>
              </a:tblPr>
              <a:tblGrid>
                <a:gridCol w="2981740">
                  <a:extLst>
                    <a:ext uri="{9D8B030D-6E8A-4147-A177-3AD203B41FA5}">
                      <a16:colId xmlns:a16="http://schemas.microsoft.com/office/drawing/2014/main" xmlns="" val="294311125"/>
                    </a:ext>
                  </a:extLst>
                </a:gridCol>
                <a:gridCol w="2981740">
                  <a:extLst>
                    <a:ext uri="{9D8B030D-6E8A-4147-A177-3AD203B41FA5}">
                      <a16:colId xmlns:a16="http://schemas.microsoft.com/office/drawing/2014/main" xmlns="" val="619396245"/>
                    </a:ext>
                  </a:extLst>
                </a:gridCol>
                <a:gridCol w="2981740">
                  <a:extLst>
                    <a:ext uri="{9D8B030D-6E8A-4147-A177-3AD203B41FA5}">
                      <a16:colId xmlns:a16="http://schemas.microsoft.com/office/drawing/2014/main" xmlns="" val="2677702580"/>
                    </a:ext>
                  </a:extLst>
                </a:gridCol>
                <a:gridCol w="2981740">
                  <a:extLst>
                    <a:ext uri="{9D8B030D-6E8A-4147-A177-3AD203B41FA5}">
                      <a16:colId xmlns:a16="http://schemas.microsoft.com/office/drawing/2014/main" xmlns="" val="2627224016"/>
                    </a:ext>
                  </a:extLst>
                </a:gridCol>
              </a:tblGrid>
              <a:tr h="556436">
                <a:tc>
                  <a:txBody>
                    <a:bodyPr/>
                    <a:lstStyle/>
                    <a:p>
                      <a:pPr>
                        <a:lnSpc>
                          <a:spcPct val="107000"/>
                        </a:lnSpc>
                        <a:spcAft>
                          <a:spcPts val="800"/>
                        </a:spcAft>
                      </a:pPr>
                      <a:r>
                        <a:rPr lang="en-GB" sz="1700" dirty="0">
                          <a:solidFill>
                            <a:schemeClr val="tx1"/>
                          </a:solidFill>
                          <a:effectLst/>
                        </a:rPr>
                        <a:t>Outcome </a:t>
                      </a:r>
                      <a:endParaRPr lang="en-US" sz="17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75000"/>
                      </a:schemeClr>
                    </a:solidFill>
                  </a:tcPr>
                </a:tc>
                <a:tc>
                  <a:txBody>
                    <a:bodyPr/>
                    <a:lstStyle/>
                    <a:p>
                      <a:pPr>
                        <a:lnSpc>
                          <a:spcPct val="107000"/>
                        </a:lnSpc>
                        <a:spcAft>
                          <a:spcPts val="800"/>
                        </a:spcAft>
                      </a:pPr>
                      <a:r>
                        <a:rPr lang="en-GB" sz="1700" dirty="0">
                          <a:solidFill>
                            <a:schemeClr val="tx1"/>
                          </a:solidFill>
                          <a:effectLst/>
                        </a:rPr>
                        <a:t>Outcome Indicator</a:t>
                      </a:r>
                      <a:endParaRPr lang="en-US" sz="17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75000"/>
                      </a:schemeClr>
                    </a:solidFill>
                  </a:tcPr>
                </a:tc>
                <a:tc>
                  <a:txBody>
                    <a:bodyPr/>
                    <a:lstStyle/>
                    <a:p>
                      <a:pPr>
                        <a:lnSpc>
                          <a:spcPct val="107000"/>
                        </a:lnSpc>
                        <a:spcAft>
                          <a:spcPts val="800"/>
                        </a:spcAft>
                      </a:pPr>
                      <a:r>
                        <a:rPr lang="en-GB" sz="1700" dirty="0">
                          <a:solidFill>
                            <a:schemeClr val="tx1"/>
                          </a:solidFill>
                          <a:effectLst/>
                        </a:rPr>
                        <a:t>Baseline </a:t>
                      </a:r>
                      <a:endParaRPr lang="en-US" sz="17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75000"/>
                      </a:schemeClr>
                    </a:solidFill>
                  </a:tcPr>
                </a:tc>
                <a:tc>
                  <a:txBody>
                    <a:bodyPr/>
                    <a:lstStyle/>
                    <a:p>
                      <a:pPr>
                        <a:lnSpc>
                          <a:spcPct val="107000"/>
                        </a:lnSpc>
                        <a:spcAft>
                          <a:spcPts val="800"/>
                        </a:spcAft>
                      </a:pPr>
                      <a:r>
                        <a:rPr lang="en-GB" sz="1700" dirty="0">
                          <a:solidFill>
                            <a:schemeClr val="tx1"/>
                          </a:solidFill>
                          <a:effectLst/>
                        </a:rPr>
                        <a:t>Five-year Target</a:t>
                      </a:r>
                      <a:endParaRPr lang="en-US" sz="17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75000"/>
                      </a:schemeClr>
                    </a:solidFill>
                  </a:tcPr>
                </a:tc>
                <a:extLst>
                  <a:ext uri="{0D108BD9-81ED-4DB2-BD59-A6C34878D82A}">
                    <a16:rowId xmlns:a16="http://schemas.microsoft.com/office/drawing/2014/main" xmlns="" val="1516763041"/>
                  </a:ext>
                </a:extLst>
              </a:tr>
              <a:tr h="705310">
                <a:tc>
                  <a:txBody>
                    <a:bodyPr/>
                    <a:lstStyle/>
                    <a:p>
                      <a:pPr>
                        <a:lnSpc>
                          <a:spcPct val="107000"/>
                        </a:lnSpc>
                        <a:spcAft>
                          <a:spcPts val="800"/>
                        </a:spcAft>
                      </a:pPr>
                      <a:r>
                        <a:rPr lang="en-GB" sz="1700" dirty="0">
                          <a:effectLst/>
                        </a:rPr>
                        <a:t>Access to quality broadband Services Increased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GB" sz="1700">
                          <a:effectLst/>
                        </a:rPr>
                        <a:t>Average download speed  </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GB" sz="1700" dirty="0">
                          <a:effectLst/>
                        </a:rPr>
                        <a:t>15 Mbps</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GB" sz="1700">
                          <a:effectLst/>
                        </a:rPr>
                        <a:t>50 Mbps</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extLst>
                  <a:ext uri="{0D108BD9-81ED-4DB2-BD59-A6C34878D82A}">
                    <a16:rowId xmlns:a16="http://schemas.microsoft.com/office/drawing/2014/main" xmlns="" val="2932328035"/>
                  </a:ext>
                </a:extLst>
              </a:tr>
              <a:tr h="1013897">
                <a:tc>
                  <a:txBody>
                    <a:bodyPr/>
                    <a:lstStyle/>
                    <a:p>
                      <a:pPr>
                        <a:lnSpc>
                          <a:spcPct val="107000"/>
                        </a:lnSpc>
                        <a:spcAft>
                          <a:spcPts val="800"/>
                        </a:spcAft>
                      </a:pPr>
                      <a:r>
                        <a:rPr lang="en-GB" sz="1700" dirty="0">
                          <a:effectLst/>
                        </a:rPr>
                        <a:t>Status of Social Cohesion (inclusive of Diversity  of Views) enhanced</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ZA" sz="1700" dirty="0">
                          <a:effectLst/>
                        </a:rPr>
                        <a:t>Percentage  </a:t>
                      </a:r>
                      <a:r>
                        <a:rPr lang="en-GB" sz="1700" dirty="0">
                          <a:effectLst/>
                        </a:rPr>
                        <a:t>of status of Social Cohesion (inclusive of Diversity  Views) enhanced</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ZA" sz="1700" dirty="0">
                          <a:effectLst/>
                        </a:rPr>
                        <a:t>-</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ZA" sz="1700" dirty="0">
                          <a:effectLst/>
                        </a:rPr>
                        <a:t>50%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extLst>
                  <a:ext uri="{0D108BD9-81ED-4DB2-BD59-A6C34878D82A}">
                    <a16:rowId xmlns:a16="http://schemas.microsoft.com/office/drawing/2014/main" xmlns="" val="1707895265"/>
                  </a:ext>
                </a:extLst>
              </a:tr>
              <a:tr h="705310">
                <a:tc>
                  <a:txBody>
                    <a:bodyPr/>
                    <a:lstStyle/>
                    <a:p>
                      <a:pPr>
                        <a:lnSpc>
                          <a:spcPct val="107000"/>
                        </a:lnSpc>
                        <a:spcAft>
                          <a:spcPts val="800"/>
                        </a:spcAft>
                      </a:pPr>
                      <a:r>
                        <a:rPr lang="en-ZA" sz="1700">
                          <a:effectLst/>
                        </a:rPr>
                        <a:t>Rights of Consumers Protected</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ZA" sz="1700">
                          <a:effectLst/>
                        </a:rPr>
                        <a:t>Level of  Consumer Rights Protection </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ZA" sz="1700">
                          <a:effectLst/>
                        </a:rPr>
                        <a:t>-</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ZA" sz="1700" dirty="0">
                          <a:effectLst/>
                        </a:rPr>
                        <a:t>5</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extLst>
                  <a:ext uri="{0D108BD9-81ED-4DB2-BD59-A6C34878D82A}">
                    <a16:rowId xmlns:a16="http://schemas.microsoft.com/office/drawing/2014/main" xmlns="" val="1029605346"/>
                  </a:ext>
                </a:extLst>
              </a:tr>
              <a:tr h="705310">
                <a:tc>
                  <a:txBody>
                    <a:bodyPr/>
                    <a:lstStyle/>
                    <a:p>
                      <a:pPr>
                        <a:lnSpc>
                          <a:spcPct val="107000"/>
                        </a:lnSpc>
                        <a:spcAft>
                          <a:spcPts val="800"/>
                        </a:spcAft>
                      </a:pPr>
                      <a:r>
                        <a:rPr lang="en-ZA" sz="1700">
                          <a:effectLst/>
                        </a:rPr>
                        <a:t>Competition in the ICT Sector Promoted </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ZA" sz="1700">
                          <a:effectLst/>
                        </a:rPr>
                        <a:t>Number of pro-competitive regulatory interventions</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ZA" sz="1700">
                          <a:effectLst/>
                        </a:rPr>
                        <a:t>3</a:t>
                      </a:r>
                      <a:endParaRPr lang="en-US" sz="170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800"/>
                        </a:spcAft>
                      </a:pPr>
                      <a:r>
                        <a:rPr lang="en-ZA" sz="1700" dirty="0">
                          <a:effectLst/>
                        </a:rPr>
                        <a:t>15 </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a:solidFill>
                      <a:schemeClr val="accent4">
                        <a:lumMod val="40000"/>
                        <a:lumOff val="60000"/>
                      </a:schemeClr>
                    </a:solidFill>
                  </a:tcPr>
                </a:tc>
                <a:extLst>
                  <a:ext uri="{0D108BD9-81ED-4DB2-BD59-A6C34878D82A}">
                    <a16:rowId xmlns:a16="http://schemas.microsoft.com/office/drawing/2014/main" xmlns="" val="3253227098"/>
                  </a:ext>
                </a:extLst>
              </a:tr>
              <a:tr h="705310">
                <a:tc>
                  <a:txBody>
                    <a:bodyPr/>
                    <a:lstStyle/>
                    <a:p>
                      <a:pPr>
                        <a:lnSpc>
                          <a:spcPct val="107000"/>
                        </a:lnSpc>
                        <a:spcAft>
                          <a:spcPts val="0"/>
                        </a:spcAft>
                      </a:pPr>
                      <a:r>
                        <a:rPr lang="en-GB" sz="1700" kern="1200">
                          <a:effectLst/>
                        </a:rPr>
                        <a:t>Organisational service delivery maintained</a:t>
                      </a:r>
                      <a:endParaRPr lang="en-US" sz="1700">
                        <a:effectLst/>
                        <a:latin typeface="Calibri" panose="020F0502020204030204" pitchFamily="34" charset="0"/>
                        <a:ea typeface="Times New Roman" panose="02020603050405020304" pitchFamily="18"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0"/>
                        </a:spcAft>
                      </a:pPr>
                      <a:r>
                        <a:rPr lang="en-GB" sz="1700" kern="1200">
                          <a:effectLst/>
                        </a:rPr>
                        <a:t>Percentage of organisational service delivery maintained </a:t>
                      </a:r>
                      <a:endParaRPr lang="en-US" sz="1700">
                        <a:effectLst/>
                        <a:latin typeface="Calibri" panose="020F0502020204030204" pitchFamily="34" charset="0"/>
                        <a:ea typeface="Times New Roman" panose="02020603050405020304" pitchFamily="18"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0"/>
                        </a:spcAft>
                      </a:pPr>
                      <a:r>
                        <a:rPr lang="en-GB" sz="1700" kern="1200">
                          <a:effectLst/>
                        </a:rPr>
                        <a:t>91%</a:t>
                      </a:r>
                      <a:endParaRPr lang="en-US" sz="1700">
                        <a:effectLst/>
                        <a:latin typeface="Calibri" panose="020F0502020204030204" pitchFamily="34" charset="0"/>
                        <a:ea typeface="Times New Roman" panose="02020603050405020304" pitchFamily="18" charset="0"/>
                        <a:cs typeface="Arial" panose="020B0604020202020204" pitchFamily="34" charset="0"/>
                      </a:endParaRPr>
                    </a:p>
                  </a:txBody>
                  <a:tcPr>
                    <a:solidFill>
                      <a:schemeClr val="accent4">
                        <a:lumMod val="40000"/>
                        <a:lumOff val="60000"/>
                      </a:schemeClr>
                    </a:solidFill>
                  </a:tcPr>
                </a:tc>
                <a:tc>
                  <a:txBody>
                    <a:bodyPr/>
                    <a:lstStyle/>
                    <a:p>
                      <a:pPr>
                        <a:lnSpc>
                          <a:spcPct val="107000"/>
                        </a:lnSpc>
                        <a:spcAft>
                          <a:spcPts val="0"/>
                        </a:spcAft>
                      </a:pPr>
                      <a:r>
                        <a:rPr lang="en-GB" sz="1700" kern="1200" dirty="0">
                          <a:effectLst/>
                        </a:rPr>
                        <a:t>91% </a:t>
                      </a:r>
                      <a:endParaRPr lang="en-US" sz="1700" dirty="0">
                        <a:effectLst/>
                      </a:endParaRPr>
                    </a:p>
                    <a:p>
                      <a:pPr marL="457200">
                        <a:lnSpc>
                          <a:spcPct val="107000"/>
                        </a:lnSpc>
                        <a:spcAft>
                          <a:spcPts val="0"/>
                        </a:spcAft>
                      </a:pPr>
                      <a:r>
                        <a:rPr lang="en-GB" sz="1700" dirty="0">
                          <a:effectLst/>
                        </a:rPr>
                        <a:t> </a:t>
                      </a:r>
                      <a:endParaRPr lang="en-US" sz="1700" dirty="0">
                        <a:effectLst/>
                        <a:latin typeface="Times New Roman" panose="02020603050405020304" pitchFamily="18" charset="0"/>
                        <a:ea typeface="Times New Roman" panose="02020603050405020304" pitchFamily="18" charset="0"/>
                        <a:cs typeface="Arial" panose="020B0604020202020204" pitchFamily="34" charset="0"/>
                      </a:endParaRPr>
                    </a:p>
                  </a:txBody>
                  <a:tcPr>
                    <a:solidFill>
                      <a:schemeClr val="accent4">
                        <a:lumMod val="40000"/>
                        <a:lumOff val="60000"/>
                      </a:schemeClr>
                    </a:solidFill>
                  </a:tcPr>
                </a:tc>
                <a:extLst>
                  <a:ext uri="{0D108BD9-81ED-4DB2-BD59-A6C34878D82A}">
                    <a16:rowId xmlns:a16="http://schemas.microsoft.com/office/drawing/2014/main" xmlns="" val="1324963997"/>
                  </a:ext>
                </a:extLst>
              </a:tr>
            </a:tbl>
          </a:graphicData>
        </a:graphic>
      </p:graphicFrame>
      <p:sp>
        <p:nvSpPr>
          <p:cNvPr id="5" name="Slide Number Placeholder 4">
            <a:extLst>
              <a:ext uri="{FF2B5EF4-FFF2-40B4-BE49-F238E27FC236}">
                <a16:creationId xmlns:a16="http://schemas.microsoft.com/office/drawing/2014/main" xmlns="" id="{88D74CE9-F2C8-4647-9EB3-4D0393566336}"/>
              </a:ext>
            </a:extLst>
          </p:cNvPr>
          <p:cNvSpPr>
            <a:spLocks noGrp="1"/>
          </p:cNvSpPr>
          <p:nvPr>
            <p:ph type="sldNum" sz="quarter" idx="12"/>
          </p:nvPr>
        </p:nvSpPr>
        <p:spPr/>
        <p:txBody>
          <a:bodyPr/>
          <a:lstStyle/>
          <a:p>
            <a:fld id="{6C4FA16F-18E2-48CF-BD56-44AD6E3F9AD8}" type="slidenum">
              <a:rPr lang="en-ZA" smtClean="0">
                <a:solidFill>
                  <a:prstClr val="black">
                    <a:tint val="75000"/>
                  </a:prstClr>
                </a:solidFill>
              </a:rPr>
              <a:pPr/>
              <a:t>20</a:t>
            </a:fld>
            <a:endParaRPr lang="en-ZA" dirty="0">
              <a:solidFill>
                <a:prstClr val="black">
                  <a:tint val="75000"/>
                </a:prstClr>
              </a:solidFill>
            </a:endParaRPr>
          </a:p>
        </p:txBody>
      </p:sp>
    </p:spTree>
    <p:extLst>
      <p:ext uri="{BB962C8B-B14F-4D97-AF65-F5344CB8AC3E}">
        <p14:creationId xmlns:p14="http://schemas.microsoft.com/office/powerpoint/2010/main" val="4052222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Diagram 4"/>
          <p:cNvGraphicFramePr/>
          <p:nvPr>
            <p:extLst/>
          </p:nvPr>
        </p:nvGraphicFramePr>
        <p:xfrm>
          <a:off x="308113" y="1152939"/>
          <a:ext cx="11489635" cy="5492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xmlns="" id="{06BFB06D-34CE-4C9A-9383-5E7D7A9A3BD9}"/>
              </a:ext>
            </a:extLst>
          </p:cNvPr>
          <p:cNvSpPr>
            <a:spLocks noGrp="1"/>
          </p:cNvSpPr>
          <p:nvPr>
            <p:ph type="title"/>
          </p:nvPr>
        </p:nvSpPr>
        <p:spPr>
          <a:xfrm>
            <a:off x="1676400" y="259315"/>
            <a:ext cx="10515600" cy="893624"/>
          </a:xfrm>
        </p:spPr>
        <p:txBody>
          <a:bodyPr>
            <a:normAutofit/>
          </a:bodyPr>
          <a:lstStyle/>
          <a:p>
            <a:r>
              <a:rPr lang="en-US" sz="4000" b="1" dirty="0"/>
              <a:t>Key Risks</a:t>
            </a:r>
          </a:p>
        </p:txBody>
      </p:sp>
      <p:sp>
        <p:nvSpPr>
          <p:cNvPr id="8" name="TextBox 7">
            <a:extLst>
              <a:ext uri="{FF2B5EF4-FFF2-40B4-BE49-F238E27FC236}">
                <a16:creationId xmlns:a16="http://schemas.microsoft.com/office/drawing/2014/main" xmlns="" id="{508F7987-0F2E-42A4-BF5C-C3776E6ABE30}"/>
              </a:ext>
            </a:extLst>
          </p:cNvPr>
          <p:cNvSpPr txBox="1"/>
          <p:nvPr/>
        </p:nvSpPr>
        <p:spPr>
          <a:xfrm>
            <a:off x="8892209" y="4417413"/>
            <a:ext cx="2600739" cy="923330"/>
          </a:xfrm>
          <a:prstGeom prst="rect">
            <a:avLst/>
          </a:prstGeom>
          <a:solidFill>
            <a:schemeClr val="accent4">
              <a:lumMod val="40000"/>
              <a:lumOff val="60000"/>
            </a:schemeClr>
          </a:solidFill>
        </p:spPr>
        <p:txBody>
          <a:bodyPr wrap="square" rtlCol="0">
            <a:spAutoFit/>
          </a:bodyPr>
          <a:lstStyle/>
          <a:p>
            <a:r>
              <a:rPr lang="en-US" dirty="0"/>
              <a:t>(6)</a:t>
            </a:r>
            <a:r>
              <a:rPr lang="en-US" b="1" dirty="0"/>
              <a:t> COVID-19 </a:t>
            </a:r>
          </a:p>
          <a:p>
            <a:r>
              <a:rPr lang="en-US" dirty="0"/>
              <a:t>poses business</a:t>
            </a:r>
          </a:p>
          <a:p>
            <a:r>
              <a:rPr lang="en-US" dirty="0"/>
              <a:t> continuity risks</a:t>
            </a:r>
          </a:p>
        </p:txBody>
      </p:sp>
      <p:sp>
        <p:nvSpPr>
          <p:cNvPr id="9" name="TextBox 8">
            <a:extLst>
              <a:ext uri="{FF2B5EF4-FFF2-40B4-BE49-F238E27FC236}">
                <a16:creationId xmlns:a16="http://schemas.microsoft.com/office/drawing/2014/main" xmlns="" id="{DA25D4D9-E6AC-4E6C-961B-268FAB74E1E4}"/>
              </a:ext>
            </a:extLst>
          </p:cNvPr>
          <p:cNvSpPr txBox="1"/>
          <p:nvPr/>
        </p:nvSpPr>
        <p:spPr>
          <a:xfrm>
            <a:off x="8820978" y="2600460"/>
            <a:ext cx="2743200" cy="923330"/>
          </a:xfrm>
          <a:prstGeom prst="rect">
            <a:avLst/>
          </a:prstGeom>
          <a:solidFill>
            <a:schemeClr val="accent2">
              <a:lumMod val="60000"/>
              <a:lumOff val="40000"/>
            </a:schemeClr>
          </a:solidFill>
        </p:spPr>
        <p:txBody>
          <a:bodyPr wrap="square" rtlCol="0">
            <a:spAutoFit/>
          </a:bodyPr>
          <a:lstStyle/>
          <a:p>
            <a:r>
              <a:rPr lang="en-US" dirty="0"/>
              <a:t>(5) Delays in the approval </a:t>
            </a:r>
          </a:p>
          <a:p>
            <a:r>
              <a:rPr lang="en-US" dirty="0"/>
              <a:t>of the </a:t>
            </a:r>
            <a:r>
              <a:rPr lang="en-US" b="1" dirty="0"/>
              <a:t>NATIONAL RADIO </a:t>
            </a:r>
          </a:p>
          <a:p>
            <a:r>
              <a:rPr lang="en-US" b="1" dirty="0"/>
              <a:t>FREQUENCY PLAN</a:t>
            </a:r>
          </a:p>
        </p:txBody>
      </p:sp>
    </p:spTree>
    <p:extLst>
      <p:ext uri="{BB962C8B-B14F-4D97-AF65-F5344CB8AC3E}">
        <p14:creationId xmlns:p14="http://schemas.microsoft.com/office/powerpoint/2010/main" val="2151995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78" y="126609"/>
            <a:ext cx="1236427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036294" y="4317167"/>
            <a:ext cx="9947133" cy="133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54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Annual Performance Plan 2020/21</a:t>
            </a: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lvl="0">
              <a:tabLst>
                <a:tab pos="342900" algn="l"/>
              </a:tabLst>
            </a:pPr>
            <a:endParaRPr lang="en-US" altLang="en-US"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8420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1558977" y="180426"/>
            <a:ext cx="7465753" cy="988735"/>
          </a:xfrm>
        </p:spPr>
        <p:txBody>
          <a:bodyPr>
            <a:noAutofit/>
          </a:bodyPr>
          <a:lstStyle/>
          <a:p>
            <a:r>
              <a:rPr lang="en-ZA" sz="3600" b="1" dirty="0"/>
              <a:t>Programme 1: Corporate  Services</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2" name="Table 1">
            <a:extLst>
              <a:ext uri="{FF2B5EF4-FFF2-40B4-BE49-F238E27FC236}">
                <a16:creationId xmlns:a16="http://schemas.microsoft.com/office/drawing/2014/main" xmlns="" id="{EE5C7447-8203-46C1-9EE4-EF82EC11C96A}"/>
              </a:ext>
            </a:extLst>
          </p:cNvPr>
          <p:cNvGraphicFramePr>
            <a:graphicFrameLocks noGrp="1"/>
          </p:cNvGraphicFramePr>
          <p:nvPr>
            <p:extLst>
              <p:ext uri="{D42A27DB-BD31-4B8C-83A1-F6EECF244321}">
                <p14:modId xmlns:p14="http://schemas.microsoft.com/office/powerpoint/2010/main" val="610677095"/>
              </p:ext>
            </p:extLst>
          </p:nvPr>
        </p:nvGraphicFramePr>
        <p:xfrm>
          <a:off x="145774" y="1169160"/>
          <a:ext cx="11950146" cy="5725493"/>
        </p:xfrm>
        <a:graphic>
          <a:graphicData uri="http://schemas.openxmlformats.org/drawingml/2006/table">
            <a:tbl>
              <a:tblPr firstRow="1" firstCol="1" lastRow="1" lastCol="1" bandRow="1" bandCol="1">
                <a:tableStyleId>{5C22544A-7EE6-4342-B048-85BDC9FD1C3A}</a:tableStyleId>
              </a:tblPr>
              <a:tblGrid>
                <a:gridCol w="1128094">
                  <a:extLst>
                    <a:ext uri="{9D8B030D-6E8A-4147-A177-3AD203B41FA5}">
                      <a16:colId xmlns:a16="http://schemas.microsoft.com/office/drawing/2014/main" xmlns="" val="3998700604"/>
                    </a:ext>
                  </a:extLst>
                </a:gridCol>
                <a:gridCol w="1885734">
                  <a:extLst>
                    <a:ext uri="{9D8B030D-6E8A-4147-A177-3AD203B41FA5}">
                      <a16:colId xmlns:a16="http://schemas.microsoft.com/office/drawing/2014/main" xmlns="" val="3727641185"/>
                    </a:ext>
                  </a:extLst>
                </a:gridCol>
                <a:gridCol w="1498548">
                  <a:extLst>
                    <a:ext uri="{9D8B030D-6E8A-4147-A177-3AD203B41FA5}">
                      <a16:colId xmlns:a16="http://schemas.microsoft.com/office/drawing/2014/main" xmlns="" val="3548885148"/>
                    </a:ext>
                  </a:extLst>
                </a:gridCol>
                <a:gridCol w="1314516">
                  <a:extLst>
                    <a:ext uri="{9D8B030D-6E8A-4147-A177-3AD203B41FA5}">
                      <a16:colId xmlns:a16="http://schemas.microsoft.com/office/drawing/2014/main" xmlns="" val="38746935"/>
                    </a:ext>
                  </a:extLst>
                </a:gridCol>
                <a:gridCol w="1125704">
                  <a:extLst>
                    <a:ext uri="{9D8B030D-6E8A-4147-A177-3AD203B41FA5}">
                      <a16:colId xmlns:a16="http://schemas.microsoft.com/office/drawing/2014/main" xmlns="" val="757781355"/>
                    </a:ext>
                  </a:extLst>
                </a:gridCol>
                <a:gridCol w="1314516">
                  <a:extLst>
                    <a:ext uri="{9D8B030D-6E8A-4147-A177-3AD203B41FA5}">
                      <a16:colId xmlns:a16="http://schemas.microsoft.com/office/drawing/2014/main" xmlns="" val="801647878"/>
                    </a:ext>
                  </a:extLst>
                </a:gridCol>
                <a:gridCol w="1314516">
                  <a:extLst>
                    <a:ext uri="{9D8B030D-6E8A-4147-A177-3AD203B41FA5}">
                      <a16:colId xmlns:a16="http://schemas.microsoft.com/office/drawing/2014/main" xmlns="" val="1037617197"/>
                    </a:ext>
                  </a:extLst>
                </a:gridCol>
                <a:gridCol w="939281">
                  <a:extLst>
                    <a:ext uri="{9D8B030D-6E8A-4147-A177-3AD203B41FA5}">
                      <a16:colId xmlns:a16="http://schemas.microsoft.com/office/drawing/2014/main" xmlns="" val="2091755682"/>
                    </a:ext>
                  </a:extLst>
                </a:gridCol>
                <a:gridCol w="1063563">
                  <a:extLst>
                    <a:ext uri="{9D8B030D-6E8A-4147-A177-3AD203B41FA5}">
                      <a16:colId xmlns:a16="http://schemas.microsoft.com/office/drawing/2014/main" xmlns="" val="1596134568"/>
                    </a:ext>
                  </a:extLst>
                </a:gridCol>
                <a:gridCol w="365674">
                  <a:extLst>
                    <a:ext uri="{9D8B030D-6E8A-4147-A177-3AD203B41FA5}">
                      <a16:colId xmlns:a16="http://schemas.microsoft.com/office/drawing/2014/main" xmlns="" val="1231131601"/>
                    </a:ext>
                  </a:extLst>
                </a:gridCol>
              </a:tblGrid>
              <a:tr h="276576">
                <a:tc rowSpan="3">
                  <a:txBody>
                    <a:bodyPr/>
                    <a:lstStyle/>
                    <a:p>
                      <a:pPr>
                        <a:lnSpc>
                          <a:spcPct val="150000"/>
                        </a:lnSpc>
                        <a:spcAft>
                          <a:spcPts val="0"/>
                        </a:spcAft>
                      </a:pPr>
                      <a:r>
                        <a:rPr lang="en-US" sz="1400" b="1" dirty="0">
                          <a:solidFill>
                            <a:schemeClr val="tx1"/>
                          </a:solidFill>
                          <a:effectLst/>
                        </a:rPr>
                        <a:t>Outcome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nSpc>
                          <a:spcPct val="150000"/>
                        </a:lnSpc>
                        <a:spcAft>
                          <a:spcPts val="0"/>
                        </a:spcAft>
                      </a:pPr>
                      <a:r>
                        <a:rPr lang="en-US" sz="1400" b="1" dirty="0">
                          <a:solidFill>
                            <a:schemeClr val="tx1"/>
                          </a:solidFill>
                          <a:effectLst/>
                        </a:rPr>
                        <a:t>Outputs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marR="64135">
                        <a:lnSpc>
                          <a:spcPct val="150000"/>
                        </a:lnSpc>
                        <a:spcAft>
                          <a:spcPts val="0"/>
                        </a:spcAft>
                      </a:pPr>
                      <a:r>
                        <a:rPr lang="en-US" sz="1400" b="1" dirty="0">
                          <a:solidFill>
                            <a:schemeClr val="tx1"/>
                          </a:solidFill>
                          <a:effectLst/>
                        </a:rPr>
                        <a:t>Output Indicators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gridSpan="7">
                  <a:txBody>
                    <a:bodyPr/>
                    <a:lstStyle/>
                    <a:p>
                      <a:pPr marR="1708785" algn="ctr">
                        <a:lnSpc>
                          <a:spcPct val="150000"/>
                        </a:lnSpc>
                        <a:spcBef>
                          <a:spcPts val="135"/>
                        </a:spcBef>
                        <a:spcAft>
                          <a:spcPts val="0"/>
                        </a:spcAft>
                      </a:pPr>
                      <a:r>
                        <a:rPr lang="en-US" sz="1400" b="1" dirty="0">
                          <a:solidFill>
                            <a:schemeClr val="tx1"/>
                          </a:solidFill>
                          <a:effectLst/>
                        </a:rPr>
                        <a:t>ANNUAL TARGETS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121724259"/>
                  </a:ext>
                </a:extLst>
              </a:tr>
              <a:tr h="368930">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algn="ctr">
                        <a:lnSpc>
                          <a:spcPct val="107000"/>
                        </a:lnSpc>
                        <a:spcAft>
                          <a:spcPts val="0"/>
                        </a:spcAft>
                      </a:pPr>
                      <a:r>
                        <a:rPr lang="en-GB" sz="1200" b="1" dirty="0">
                          <a:solidFill>
                            <a:schemeClr val="tx1"/>
                          </a:solidFill>
                          <a:effectLst/>
                        </a:rPr>
                        <a:t>Audited /Actual</a:t>
                      </a:r>
                      <a:endParaRPr lang="en-US" sz="1200" b="1" dirty="0">
                        <a:solidFill>
                          <a:schemeClr val="tx1"/>
                        </a:solidFill>
                        <a:effectLst/>
                      </a:endParaRPr>
                    </a:p>
                    <a:p>
                      <a:pPr algn="ctr">
                        <a:lnSpc>
                          <a:spcPct val="107000"/>
                        </a:lnSpc>
                        <a:spcAft>
                          <a:spcPts val="0"/>
                        </a:spcAft>
                      </a:pPr>
                      <a:r>
                        <a:rPr lang="en-GB" sz="1200" b="1" dirty="0">
                          <a:solidFill>
                            <a:schemeClr val="tx1"/>
                          </a:solidFill>
                          <a:effectLst/>
                        </a:rPr>
                        <a:t>Performance</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60000"/>
                        <a:lumOff val="40000"/>
                      </a:schemeClr>
                    </a:solidFill>
                  </a:tcPr>
                </a:tc>
                <a:tc hMerge="1">
                  <a:txBody>
                    <a:bodyPr/>
                    <a:lstStyle/>
                    <a:p>
                      <a:endParaRPr lang="en-US"/>
                    </a:p>
                  </a:txBody>
                  <a:tcPr/>
                </a:tc>
                <a:tc hMerge="1">
                  <a:txBody>
                    <a:bodyPr/>
                    <a:lstStyle/>
                    <a:p>
                      <a:endParaRPr lang="en-US"/>
                    </a:p>
                  </a:txBody>
                  <a:tcPr/>
                </a:tc>
                <a:tc>
                  <a:txBody>
                    <a:bodyPr/>
                    <a:lstStyle/>
                    <a:p>
                      <a:pPr algn="ctr">
                        <a:lnSpc>
                          <a:spcPct val="107000"/>
                        </a:lnSpc>
                        <a:spcAft>
                          <a:spcPts val="0"/>
                        </a:spcAft>
                      </a:pPr>
                      <a:r>
                        <a:rPr lang="en-GB" sz="1200" b="1" dirty="0">
                          <a:solidFill>
                            <a:schemeClr val="tx1"/>
                          </a:solidFill>
                          <a:effectLst/>
                        </a:rPr>
                        <a:t>Estimated</a:t>
                      </a:r>
                      <a:endParaRPr lang="en-US" sz="1200" b="1" dirty="0">
                        <a:solidFill>
                          <a:schemeClr val="tx1"/>
                        </a:solidFill>
                        <a:effectLst/>
                      </a:endParaRPr>
                    </a:p>
                    <a:p>
                      <a:pPr algn="ctr">
                        <a:lnSpc>
                          <a:spcPct val="107000"/>
                        </a:lnSpc>
                        <a:spcAft>
                          <a:spcPts val="0"/>
                        </a:spcAft>
                      </a:pPr>
                      <a:r>
                        <a:rPr lang="en-GB" sz="1200" b="1" dirty="0">
                          <a:solidFill>
                            <a:schemeClr val="tx1"/>
                          </a:solidFill>
                          <a:effectLst/>
                        </a:rPr>
                        <a:t>Performance</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60000"/>
                        <a:lumOff val="40000"/>
                      </a:schemeClr>
                    </a:solidFill>
                  </a:tcPr>
                </a:tc>
                <a:tc gridSpan="3">
                  <a:txBody>
                    <a:bodyPr/>
                    <a:lstStyle/>
                    <a:p>
                      <a:pPr algn="ctr">
                        <a:lnSpc>
                          <a:spcPct val="107000"/>
                        </a:lnSpc>
                        <a:spcAft>
                          <a:spcPts val="0"/>
                        </a:spcAft>
                      </a:pPr>
                      <a:r>
                        <a:rPr lang="en-GB" sz="1200" b="1" dirty="0">
                          <a:solidFill>
                            <a:schemeClr val="tx1"/>
                          </a:solidFill>
                          <a:effectLst/>
                        </a:rPr>
                        <a:t>MTEF Period</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663871512"/>
                  </a:ext>
                </a:extLst>
              </a:tr>
              <a:tr h="50149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R="52070" algn="ctr">
                        <a:lnSpc>
                          <a:spcPct val="150000"/>
                        </a:lnSpc>
                        <a:spcAft>
                          <a:spcPts val="0"/>
                        </a:spcAft>
                      </a:pPr>
                      <a:r>
                        <a:rPr lang="en-US" sz="1200" b="1" dirty="0">
                          <a:solidFill>
                            <a:schemeClr val="tx1"/>
                          </a:solidFill>
                          <a:effectLst/>
                        </a:rPr>
                        <a:t>2016/17</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2705" algn="ctr">
                        <a:lnSpc>
                          <a:spcPct val="150000"/>
                        </a:lnSpc>
                        <a:spcAft>
                          <a:spcPts val="0"/>
                        </a:spcAft>
                      </a:pPr>
                      <a:r>
                        <a:rPr lang="en-US" sz="1200" b="1" dirty="0">
                          <a:solidFill>
                            <a:schemeClr val="tx1"/>
                          </a:solidFill>
                          <a:effectLst/>
                        </a:rPr>
                        <a:t>2017/18</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4610" algn="ctr">
                        <a:lnSpc>
                          <a:spcPct val="150000"/>
                        </a:lnSpc>
                        <a:spcAft>
                          <a:spcPts val="0"/>
                        </a:spcAft>
                      </a:pPr>
                      <a:r>
                        <a:rPr lang="en-US" sz="1200" b="1" dirty="0">
                          <a:solidFill>
                            <a:schemeClr val="tx1"/>
                          </a:solidFill>
                          <a:effectLst/>
                        </a:rPr>
                        <a:t>2018/19</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n-US" sz="1200" b="1" dirty="0">
                          <a:solidFill>
                            <a:schemeClr val="tx1"/>
                          </a:solidFill>
                          <a:effectLst/>
                        </a:rPr>
                        <a:t>2019/20</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0800" algn="ctr">
                        <a:lnSpc>
                          <a:spcPct val="150000"/>
                        </a:lnSpc>
                        <a:spcAft>
                          <a:spcPts val="0"/>
                        </a:spcAft>
                      </a:pPr>
                      <a:r>
                        <a:rPr lang="en-US" sz="1200" b="1" dirty="0">
                          <a:solidFill>
                            <a:schemeClr val="tx1"/>
                          </a:solidFill>
                          <a:effectLst/>
                        </a:rPr>
                        <a:t>2020/21</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49530" algn="ctr">
                        <a:lnSpc>
                          <a:spcPct val="150000"/>
                        </a:lnSpc>
                        <a:spcAft>
                          <a:spcPts val="0"/>
                        </a:spcAft>
                      </a:pPr>
                      <a:r>
                        <a:rPr lang="en-US" sz="1200" b="1" dirty="0">
                          <a:solidFill>
                            <a:schemeClr val="tx1"/>
                          </a:solidFill>
                          <a:effectLst/>
                        </a:rPr>
                        <a:t>2021/22</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3975" algn="ctr">
                        <a:lnSpc>
                          <a:spcPct val="150000"/>
                        </a:lnSpc>
                        <a:spcAft>
                          <a:spcPts val="0"/>
                        </a:spcAft>
                      </a:pPr>
                      <a:r>
                        <a:rPr lang="en-US" sz="1200" b="1" dirty="0">
                          <a:solidFill>
                            <a:schemeClr val="tx1"/>
                          </a:solidFill>
                          <a:effectLst/>
                        </a:rPr>
                        <a:t>2022/23</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488266110"/>
                  </a:ext>
                </a:extLst>
              </a:tr>
              <a:tr h="937500">
                <a:tc>
                  <a:txBody>
                    <a:bodyPr/>
                    <a:lstStyle/>
                    <a:p>
                      <a:pPr>
                        <a:lnSpc>
                          <a:spcPct val="107000"/>
                        </a:lnSpc>
                        <a:spcAft>
                          <a:spcPts val="0"/>
                        </a:spcAft>
                      </a:pPr>
                      <a:r>
                        <a:rPr lang="en-GB" sz="1200" b="1" dirty="0">
                          <a:solidFill>
                            <a:schemeClr val="tx1"/>
                          </a:solidFill>
                          <a:effectLst/>
                        </a:rPr>
                        <a:t>Rights of consumers protected</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1" kern="1200">
                          <a:solidFill>
                            <a:schemeClr val="tx1"/>
                          </a:solidFill>
                          <a:effectLst/>
                        </a:rPr>
                        <a:t>Stakeholders satisfied with the service that is being offered by ICASA</a:t>
                      </a:r>
                      <a:r>
                        <a:rPr lang="en-GB" sz="1200" b="1">
                          <a:solidFill>
                            <a:schemeClr val="tx1"/>
                          </a:solidFill>
                          <a:effectLst/>
                        </a:rPr>
                        <a:t> </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1" kern="1200">
                          <a:solidFill>
                            <a:schemeClr val="tx1"/>
                          </a:solidFill>
                          <a:effectLst/>
                        </a:rPr>
                        <a:t>Percentage of stakeholders satified with the service that is being offered by ICASA</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b="1">
                          <a:solidFill>
                            <a:schemeClr val="tx1"/>
                          </a:solidFill>
                          <a:effectLst/>
                        </a:rPr>
                        <a:t>20%</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30%</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40%</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60%</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70%</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80%</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dirty="0">
                          <a:solidFill>
                            <a:schemeClr val="tx1"/>
                          </a:solidFill>
                          <a:effectLst/>
                        </a:rPr>
                        <a:t>85%</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875148164"/>
                  </a:ext>
                </a:extLst>
              </a:tr>
              <a:tr h="1689318">
                <a:tc>
                  <a:txBody>
                    <a:bodyPr/>
                    <a:lstStyle/>
                    <a:p>
                      <a:pPr>
                        <a:lnSpc>
                          <a:spcPct val="107000"/>
                        </a:lnSpc>
                        <a:spcAft>
                          <a:spcPts val="0"/>
                        </a:spcAft>
                      </a:pPr>
                      <a:r>
                        <a:rPr lang="en-GB" sz="1200" b="1" dirty="0">
                          <a:solidFill>
                            <a:schemeClr val="tx1"/>
                          </a:solidFill>
                          <a:effectLst/>
                        </a:rPr>
                        <a:t>Maintained organisational service delivery</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1" kern="1200">
                          <a:solidFill>
                            <a:schemeClr val="tx1"/>
                          </a:solidFill>
                          <a:effectLst/>
                        </a:rPr>
                        <a:t>International affiliations subscribed/maintained in terms of international/regional bodies across postal/broadcasting/telecoms sectors</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1" kern="1200">
                          <a:solidFill>
                            <a:schemeClr val="tx1"/>
                          </a:solidFill>
                          <a:effectLst/>
                        </a:rPr>
                        <a:t>Number of international affiliations subscribed/maintained in terms of international/regional bodies across postal/broadcasting/telecoms sectors </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b="1">
                          <a:solidFill>
                            <a:schemeClr val="tx1"/>
                          </a:solidFill>
                          <a:effectLst/>
                        </a:rPr>
                        <a:t>6</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6</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6</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6</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6</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6</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6</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749229611"/>
                  </a:ext>
                </a:extLst>
              </a:tr>
              <a:tr h="1049206">
                <a:tc rowSpan="2">
                  <a:txBody>
                    <a:bodyPr/>
                    <a:lstStyle/>
                    <a:p>
                      <a:pPr>
                        <a:lnSpc>
                          <a:spcPct val="107000"/>
                        </a:lnSpc>
                        <a:spcAft>
                          <a:spcPts val="0"/>
                        </a:spcAft>
                      </a:pPr>
                      <a:r>
                        <a:rPr lang="en-GB"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1">
                          <a:solidFill>
                            <a:schemeClr val="tx1"/>
                          </a:solidFill>
                          <a:effectLst/>
                        </a:rPr>
                        <a:t>Business Intelligence gathered from analysis of integrated business systems data</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1" kern="1200">
                          <a:solidFill>
                            <a:schemeClr val="tx1"/>
                          </a:solidFill>
                          <a:effectLst/>
                        </a:rPr>
                        <a:t>Amount of business intelligence</a:t>
                      </a:r>
                      <a:r>
                        <a:rPr lang="en-GB" sz="1200" b="1">
                          <a:solidFill>
                            <a:schemeClr val="tx1"/>
                          </a:solidFill>
                          <a:effectLst/>
                        </a:rPr>
                        <a:t> gathered from analysis of integrated business systems data</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b="1">
                          <a:solidFill>
                            <a:schemeClr val="tx1"/>
                          </a:solidFill>
                          <a:effectLst/>
                        </a:rPr>
                        <a:t> </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 </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 </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 </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2</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4</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a:solidFill>
                            <a:schemeClr val="tx1"/>
                          </a:solidFill>
                          <a:effectLst/>
                        </a:rPr>
                        <a:t>6</a:t>
                      </a:r>
                      <a:endPar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3813226932"/>
                  </a:ext>
                </a:extLst>
              </a:tr>
              <a:tr h="796006">
                <a:tc vMerge="1">
                  <a:txBody>
                    <a:bodyPr/>
                    <a:lstStyle/>
                    <a:p>
                      <a:pPr>
                        <a:lnSpc>
                          <a:spcPct val="107000"/>
                        </a:lnSpc>
                        <a:spcAft>
                          <a:spcPts val="0"/>
                        </a:spcAft>
                      </a:pP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1" dirty="0">
                          <a:solidFill>
                            <a:schemeClr val="tx1"/>
                          </a:solidFill>
                          <a:effectLst/>
                        </a:rPr>
                        <a:t>Offices maintained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1" dirty="0">
                          <a:solidFill>
                            <a:schemeClr val="tx1"/>
                          </a:solidFill>
                          <a:effectLst/>
                        </a:rPr>
                        <a:t>Number of offices maintained</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b="1" dirty="0">
                          <a:solidFill>
                            <a:schemeClr val="tx1"/>
                          </a:solidFill>
                          <a:effectLst/>
                        </a:rPr>
                        <a:t>6</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dirty="0">
                          <a:solidFill>
                            <a:schemeClr val="tx1"/>
                          </a:solidFill>
                          <a:effectLst/>
                        </a:rPr>
                        <a:t>7</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dirty="0">
                          <a:solidFill>
                            <a:schemeClr val="tx1"/>
                          </a:solidFill>
                          <a:effectLst/>
                        </a:rPr>
                        <a:t>8</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dirty="0">
                          <a:solidFill>
                            <a:schemeClr val="tx1"/>
                          </a:solidFill>
                          <a:effectLst/>
                        </a:rPr>
                        <a:t>9</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dirty="0">
                          <a:solidFill>
                            <a:schemeClr val="tx1"/>
                          </a:solidFill>
                          <a:effectLst/>
                        </a:rPr>
                        <a:t>9</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dirty="0">
                          <a:solidFill>
                            <a:schemeClr val="tx1"/>
                          </a:solidFill>
                          <a:effectLst/>
                        </a:rPr>
                        <a:t>9</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1" dirty="0">
                          <a:solidFill>
                            <a:schemeClr val="tx1"/>
                          </a:solidFill>
                          <a:effectLst/>
                        </a:rPr>
                        <a:t>9</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3205704331"/>
                  </a:ext>
                </a:extLst>
              </a:tr>
            </a:tbl>
          </a:graphicData>
        </a:graphic>
      </p:graphicFrame>
    </p:spTree>
    <p:extLst>
      <p:ext uri="{BB962C8B-B14F-4D97-AF65-F5344CB8AC3E}">
        <p14:creationId xmlns:p14="http://schemas.microsoft.com/office/powerpoint/2010/main" val="1990606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475612" y="180426"/>
            <a:ext cx="6175947" cy="988735"/>
          </a:xfrm>
        </p:spPr>
        <p:txBody>
          <a:bodyPr>
            <a:normAutofit/>
          </a:bodyPr>
          <a:lstStyle/>
          <a:p>
            <a:pPr algn="ctr"/>
            <a:r>
              <a:rPr lang="en-ZA" sz="3600" b="1" dirty="0"/>
              <a:t> Programme 1: Finance</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5" name="Table 4">
            <a:extLst>
              <a:ext uri="{FF2B5EF4-FFF2-40B4-BE49-F238E27FC236}">
                <a16:creationId xmlns:a16="http://schemas.microsoft.com/office/drawing/2014/main" xmlns="" id="{B8B2DA00-FA55-470D-8F9C-4496878E253C}"/>
              </a:ext>
            </a:extLst>
          </p:cNvPr>
          <p:cNvGraphicFramePr>
            <a:graphicFrameLocks noGrp="1"/>
          </p:cNvGraphicFramePr>
          <p:nvPr>
            <p:extLst>
              <p:ext uri="{D42A27DB-BD31-4B8C-83A1-F6EECF244321}">
                <p14:modId xmlns:p14="http://schemas.microsoft.com/office/powerpoint/2010/main" val="3810669298"/>
              </p:ext>
            </p:extLst>
          </p:nvPr>
        </p:nvGraphicFramePr>
        <p:xfrm>
          <a:off x="159026" y="1180550"/>
          <a:ext cx="11926959" cy="3739320"/>
        </p:xfrm>
        <a:graphic>
          <a:graphicData uri="http://schemas.openxmlformats.org/drawingml/2006/table">
            <a:tbl>
              <a:tblPr firstRow="1" firstCol="1" lastRow="1" lastCol="1" bandRow="1" bandCol="1">
                <a:tableStyleId>{5C22544A-7EE6-4342-B048-85BDC9FD1C3A}</a:tableStyleId>
              </a:tblPr>
              <a:tblGrid>
                <a:gridCol w="1211779">
                  <a:extLst>
                    <a:ext uri="{9D8B030D-6E8A-4147-A177-3AD203B41FA5}">
                      <a16:colId xmlns:a16="http://schemas.microsoft.com/office/drawing/2014/main" xmlns="" val="2101242978"/>
                    </a:ext>
                  </a:extLst>
                </a:gridCol>
                <a:gridCol w="1185540">
                  <a:extLst>
                    <a:ext uri="{9D8B030D-6E8A-4147-A177-3AD203B41FA5}">
                      <a16:colId xmlns:a16="http://schemas.microsoft.com/office/drawing/2014/main" xmlns="" val="651058540"/>
                    </a:ext>
                  </a:extLst>
                </a:gridCol>
                <a:gridCol w="1283341">
                  <a:extLst>
                    <a:ext uri="{9D8B030D-6E8A-4147-A177-3AD203B41FA5}">
                      <a16:colId xmlns:a16="http://schemas.microsoft.com/office/drawing/2014/main" xmlns="" val="1192762981"/>
                    </a:ext>
                  </a:extLst>
                </a:gridCol>
                <a:gridCol w="1443162">
                  <a:extLst>
                    <a:ext uri="{9D8B030D-6E8A-4147-A177-3AD203B41FA5}">
                      <a16:colId xmlns:a16="http://schemas.microsoft.com/office/drawing/2014/main" xmlns="" val="1664399391"/>
                    </a:ext>
                  </a:extLst>
                </a:gridCol>
                <a:gridCol w="1047187">
                  <a:extLst>
                    <a:ext uri="{9D8B030D-6E8A-4147-A177-3AD203B41FA5}">
                      <a16:colId xmlns:a16="http://schemas.microsoft.com/office/drawing/2014/main" xmlns="" val="2385736461"/>
                    </a:ext>
                  </a:extLst>
                </a:gridCol>
                <a:gridCol w="1443162">
                  <a:extLst>
                    <a:ext uri="{9D8B030D-6E8A-4147-A177-3AD203B41FA5}">
                      <a16:colId xmlns:a16="http://schemas.microsoft.com/office/drawing/2014/main" xmlns="" val="2292523910"/>
                    </a:ext>
                  </a:extLst>
                </a:gridCol>
                <a:gridCol w="1443162">
                  <a:extLst>
                    <a:ext uri="{9D8B030D-6E8A-4147-A177-3AD203B41FA5}">
                      <a16:colId xmlns:a16="http://schemas.microsoft.com/office/drawing/2014/main" xmlns="" val="566999164"/>
                    </a:ext>
                  </a:extLst>
                </a:gridCol>
                <a:gridCol w="986422">
                  <a:extLst>
                    <a:ext uri="{9D8B030D-6E8A-4147-A177-3AD203B41FA5}">
                      <a16:colId xmlns:a16="http://schemas.microsoft.com/office/drawing/2014/main" xmlns="" val="2776118555"/>
                    </a:ext>
                  </a:extLst>
                </a:gridCol>
                <a:gridCol w="1229313">
                  <a:extLst>
                    <a:ext uri="{9D8B030D-6E8A-4147-A177-3AD203B41FA5}">
                      <a16:colId xmlns:a16="http://schemas.microsoft.com/office/drawing/2014/main" xmlns="" val="754670246"/>
                    </a:ext>
                  </a:extLst>
                </a:gridCol>
                <a:gridCol w="653891">
                  <a:extLst>
                    <a:ext uri="{9D8B030D-6E8A-4147-A177-3AD203B41FA5}">
                      <a16:colId xmlns:a16="http://schemas.microsoft.com/office/drawing/2014/main" xmlns="" val="1582033684"/>
                    </a:ext>
                  </a:extLst>
                </a:gridCol>
              </a:tblGrid>
              <a:tr h="350852">
                <a:tc rowSpan="3">
                  <a:txBody>
                    <a:bodyPr/>
                    <a:lstStyle/>
                    <a:p>
                      <a:pPr>
                        <a:lnSpc>
                          <a:spcPct val="150000"/>
                        </a:lnSpc>
                        <a:spcAft>
                          <a:spcPts val="0"/>
                        </a:spcAft>
                      </a:pPr>
                      <a:r>
                        <a:rPr lang="en-US" sz="1400" dirty="0">
                          <a:solidFill>
                            <a:schemeClr val="tx1"/>
                          </a:solidFill>
                          <a:effectLst/>
                        </a:rPr>
                        <a:t>Outcome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nSpc>
                          <a:spcPct val="150000"/>
                        </a:lnSpc>
                        <a:spcAft>
                          <a:spcPts val="0"/>
                        </a:spcAft>
                      </a:pPr>
                      <a:r>
                        <a:rPr lang="en-US" sz="1400" dirty="0">
                          <a:solidFill>
                            <a:schemeClr val="tx1"/>
                          </a:solidFill>
                          <a:effectLst/>
                        </a:rPr>
                        <a:t>Outputs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marR="64135">
                        <a:lnSpc>
                          <a:spcPct val="150000"/>
                        </a:lnSpc>
                        <a:spcAft>
                          <a:spcPts val="0"/>
                        </a:spcAft>
                      </a:pPr>
                      <a:r>
                        <a:rPr lang="en-US" sz="1400" dirty="0">
                          <a:solidFill>
                            <a:schemeClr val="tx1"/>
                          </a:solidFill>
                          <a:effectLst/>
                        </a:rPr>
                        <a:t>Output Indicators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gridSpan="7">
                  <a:txBody>
                    <a:bodyPr/>
                    <a:lstStyle/>
                    <a:p>
                      <a:pPr marR="1708785" algn="ctr">
                        <a:lnSpc>
                          <a:spcPct val="150000"/>
                        </a:lnSpc>
                        <a:spcBef>
                          <a:spcPts val="135"/>
                        </a:spcBef>
                        <a:spcAft>
                          <a:spcPts val="0"/>
                        </a:spcAft>
                      </a:pPr>
                      <a:r>
                        <a:rPr lang="en-US" sz="1200" dirty="0">
                          <a:solidFill>
                            <a:schemeClr val="tx1"/>
                          </a:solidFill>
                          <a:effectLst/>
                        </a:rPr>
                        <a:t>                                            </a:t>
                      </a:r>
                      <a:r>
                        <a:rPr lang="en-US" sz="1400" dirty="0">
                          <a:solidFill>
                            <a:schemeClr val="tx1"/>
                          </a:solidFill>
                          <a:effectLst/>
                        </a:rPr>
                        <a:t>ANNUAL TARGETS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664367034"/>
                  </a:ext>
                </a:extLst>
              </a:tr>
              <a:tr h="742151">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marR="353695" algn="ctr">
                        <a:lnSpc>
                          <a:spcPct val="150000"/>
                        </a:lnSpc>
                        <a:spcAft>
                          <a:spcPts val="0"/>
                        </a:spcAft>
                      </a:pPr>
                      <a:r>
                        <a:rPr lang="en-US" sz="1400" b="1" dirty="0">
                          <a:solidFill>
                            <a:schemeClr val="tx1"/>
                          </a:solidFill>
                          <a:effectLst/>
                        </a:rPr>
                        <a:t>Audited /Actual</a:t>
                      </a:r>
                    </a:p>
                    <a:p>
                      <a:pPr marR="35369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tc>
                  <a:txBody>
                    <a:bodyPr/>
                    <a:lstStyle/>
                    <a:p>
                      <a:pPr marR="47625" algn="ctr">
                        <a:lnSpc>
                          <a:spcPct val="150000"/>
                        </a:lnSpc>
                        <a:spcAft>
                          <a:spcPts val="0"/>
                        </a:spcAft>
                      </a:pPr>
                      <a:r>
                        <a:rPr lang="en-US" sz="1400" b="1" dirty="0">
                          <a:solidFill>
                            <a:schemeClr val="tx1"/>
                          </a:solidFill>
                          <a:effectLst/>
                        </a:rPr>
                        <a:t>Estimated</a:t>
                      </a:r>
                    </a:p>
                    <a:p>
                      <a:pPr marR="4762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gridSpan="3">
                  <a:txBody>
                    <a:bodyPr/>
                    <a:lstStyle/>
                    <a:p>
                      <a:pPr algn="ctr">
                        <a:lnSpc>
                          <a:spcPct val="150000"/>
                        </a:lnSpc>
                        <a:spcAft>
                          <a:spcPts val="0"/>
                        </a:spcAft>
                      </a:pPr>
                      <a:r>
                        <a:rPr lang="en-US" sz="1400" b="1" dirty="0">
                          <a:solidFill>
                            <a:schemeClr val="tx1"/>
                          </a:solidFill>
                          <a:effectLst/>
                        </a:rPr>
                        <a:t>MTEF Period</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44604927"/>
                  </a:ext>
                </a:extLst>
              </a:tr>
              <a:tr h="13874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R="52070" algn="ctr">
                        <a:lnSpc>
                          <a:spcPct val="150000"/>
                        </a:lnSpc>
                        <a:spcAft>
                          <a:spcPts val="0"/>
                        </a:spcAft>
                      </a:pPr>
                      <a:r>
                        <a:rPr lang="en-US" sz="1200" dirty="0">
                          <a:solidFill>
                            <a:schemeClr val="tx1"/>
                          </a:solidFill>
                          <a:effectLst/>
                        </a:rPr>
                        <a:t>2016/17</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2705" algn="ctr">
                        <a:lnSpc>
                          <a:spcPct val="150000"/>
                        </a:lnSpc>
                        <a:spcAft>
                          <a:spcPts val="0"/>
                        </a:spcAft>
                      </a:pPr>
                      <a:r>
                        <a:rPr lang="en-US" sz="1200" dirty="0">
                          <a:solidFill>
                            <a:schemeClr val="tx1"/>
                          </a:solidFill>
                          <a:effectLst/>
                        </a:rPr>
                        <a:t>2017/18</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4610" algn="ctr">
                        <a:lnSpc>
                          <a:spcPct val="150000"/>
                        </a:lnSpc>
                        <a:spcAft>
                          <a:spcPts val="0"/>
                        </a:spcAft>
                      </a:pPr>
                      <a:r>
                        <a:rPr lang="en-US" sz="1200" dirty="0">
                          <a:solidFill>
                            <a:schemeClr val="tx1"/>
                          </a:solidFill>
                          <a:effectLst/>
                        </a:rPr>
                        <a:t>2018/19</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n-US" sz="1200" dirty="0">
                          <a:solidFill>
                            <a:schemeClr val="tx1"/>
                          </a:solidFill>
                          <a:effectLst/>
                        </a:rPr>
                        <a:t>2019/20</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0800" algn="ctr">
                        <a:lnSpc>
                          <a:spcPct val="150000"/>
                        </a:lnSpc>
                        <a:spcAft>
                          <a:spcPts val="0"/>
                        </a:spcAft>
                      </a:pPr>
                      <a:r>
                        <a:rPr lang="en-US" sz="1200" dirty="0">
                          <a:solidFill>
                            <a:schemeClr val="tx1"/>
                          </a:solidFill>
                          <a:effectLst/>
                        </a:rPr>
                        <a:t>2020/21</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49530" algn="ctr">
                        <a:lnSpc>
                          <a:spcPct val="150000"/>
                        </a:lnSpc>
                        <a:spcAft>
                          <a:spcPts val="0"/>
                        </a:spcAft>
                      </a:pPr>
                      <a:r>
                        <a:rPr lang="en-US" sz="1200">
                          <a:solidFill>
                            <a:schemeClr val="tx1"/>
                          </a:solidFill>
                          <a:effectLst/>
                        </a:rPr>
                        <a:t>2021/22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3975" algn="ctr">
                        <a:lnSpc>
                          <a:spcPct val="150000"/>
                        </a:lnSpc>
                        <a:spcAft>
                          <a:spcPts val="0"/>
                        </a:spcAft>
                      </a:pPr>
                      <a:r>
                        <a:rPr lang="en-US" sz="1200">
                          <a:solidFill>
                            <a:schemeClr val="tx1"/>
                          </a:solidFill>
                          <a:effectLst/>
                        </a:rPr>
                        <a:t>2022/23</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2250795874"/>
                  </a:ext>
                </a:extLst>
              </a:tr>
              <a:tr h="1258872">
                <a:tc>
                  <a:txBody>
                    <a:bodyPr/>
                    <a:lstStyle/>
                    <a:p>
                      <a:pPr>
                        <a:lnSpc>
                          <a:spcPct val="107000"/>
                        </a:lnSpc>
                        <a:spcAft>
                          <a:spcPts val="0"/>
                        </a:spcAft>
                      </a:pPr>
                      <a:r>
                        <a:rPr lang="en-GB" sz="1200">
                          <a:solidFill>
                            <a:schemeClr val="tx1"/>
                          </a:solidFill>
                          <a:effectLst/>
                        </a:rPr>
                        <a:t>Maintained organisational service delivery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Audit </a:t>
                      </a:r>
                      <a:endParaRPr lang="en-US" sz="1200">
                        <a:solidFill>
                          <a:schemeClr val="tx1"/>
                        </a:solidFill>
                        <a:effectLst/>
                      </a:endParaRPr>
                    </a:p>
                    <a:p>
                      <a:pP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Audit opinion</a:t>
                      </a:r>
                      <a:endParaRPr lang="en-US" sz="1200">
                        <a:solidFill>
                          <a:schemeClr val="tx1"/>
                        </a:solidFill>
                        <a:effectLst/>
                      </a:endParaRPr>
                    </a:p>
                    <a:p>
                      <a:pP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Unqualified audit</a:t>
                      </a:r>
                      <a:endParaRPr lang="en-US" sz="1200">
                        <a:solidFill>
                          <a:schemeClr val="tx1"/>
                        </a:solidFill>
                        <a:effectLst/>
                      </a:endParaRPr>
                    </a:p>
                    <a:p>
                      <a:pP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Unqualified audit</a:t>
                      </a:r>
                      <a:endParaRPr lang="en-US" sz="1200">
                        <a:solidFill>
                          <a:schemeClr val="tx1"/>
                        </a:solidFill>
                        <a:effectLst/>
                      </a:endParaRPr>
                    </a:p>
                    <a:p>
                      <a:pP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Unqualified audit</a:t>
                      </a:r>
                      <a:endParaRPr lang="en-US" sz="1200">
                        <a:solidFill>
                          <a:schemeClr val="tx1"/>
                        </a:solidFill>
                        <a:effectLst/>
                      </a:endParaRPr>
                    </a:p>
                    <a:p>
                      <a:pP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Unqualified audit</a:t>
                      </a:r>
                      <a:endParaRPr lang="en-US" sz="1200">
                        <a:solidFill>
                          <a:schemeClr val="tx1"/>
                        </a:solidFill>
                        <a:effectLst/>
                      </a:endParaRPr>
                    </a:p>
                    <a:p>
                      <a:pP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dirty="0">
                          <a:solidFill>
                            <a:schemeClr val="tx1"/>
                          </a:solidFill>
                          <a:effectLst/>
                        </a:rPr>
                        <a:t>Unqualified audit</a:t>
                      </a:r>
                      <a:endParaRPr lang="en-US" sz="1200" dirty="0">
                        <a:solidFill>
                          <a:schemeClr val="tx1"/>
                        </a:solidFill>
                        <a:effectLst/>
                      </a:endParaRPr>
                    </a:p>
                    <a:p>
                      <a:pPr>
                        <a:lnSpc>
                          <a:spcPct val="107000"/>
                        </a:lnSpc>
                        <a:spcAft>
                          <a:spcPts val="0"/>
                        </a:spcAft>
                      </a:pPr>
                      <a:r>
                        <a:rPr lang="en-GB"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dirty="0">
                          <a:solidFill>
                            <a:schemeClr val="tx1"/>
                          </a:solidFill>
                          <a:effectLst/>
                        </a:rPr>
                        <a:t>Clean Audit</a:t>
                      </a:r>
                      <a:endParaRPr lang="en-US" sz="1200" dirty="0">
                        <a:solidFill>
                          <a:schemeClr val="tx1"/>
                        </a:solidFill>
                        <a:effectLst/>
                      </a:endParaRPr>
                    </a:p>
                    <a:p>
                      <a:pPr>
                        <a:lnSpc>
                          <a:spcPct val="107000"/>
                        </a:lnSpc>
                        <a:spcAft>
                          <a:spcPts val="0"/>
                        </a:spcAft>
                      </a:pPr>
                      <a:r>
                        <a:rPr lang="en-GB" sz="1200" dirty="0">
                          <a:solidFill>
                            <a:schemeClr val="tx1"/>
                          </a:solidFill>
                          <a:effectLst/>
                        </a:rPr>
                        <a:t> </a:t>
                      </a:r>
                      <a:endParaRPr lang="en-US" sz="1200" dirty="0">
                        <a:solidFill>
                          <a:schemeClr val="tx1"/>
                        </a:solidFill>
                        <a:effectLst/>
                      </a:endParaRPr>
                    </a:p>
                    <a:p>
                      <a:pPr>
                        <a:lnSpc>
                          <a:spcPct val="107000"/>
                        </a:lnSpc>
                        <a:spcAft>
                          <a:spcPts val="0"/>
                        </a:spcAft>
                      </a:pPr>
                      <a:r>
                        <a:rPr lang="en-GB"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dirty="0">
                          <a:solidFill>
                            <a:schemeClr val="tx1"/>
                          </a:solidFill>
                          <a:effectLst/>
                        </a:rPr>
                        <a:t>Clean Audit</a:t>
                      </a:r>
                      <a:endParaRPr lang="en-US" sz="1200" dirty="0">
                        <a:solidFill>
                          <a:schemeClr val="tx1"/>
                        </a:solidFill>
                        <a:effectLst/>
                      </a:endParaRPr>
                    </a:p>
                    <a:p>
                      <a:pPr>
                        <a:lnSpc>
                          <a:spcPct val="107000"/>
                        </a:lnSpc>
                        <a:spcAft>
                          <a:spcPts val="0"/>
                        </a:spcAft>
                      </a:pPr>
                      <a:r>
                        <a:rPr lang="en-GB"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88981376"/>
                  </a:ext>
                </a:extLst>
              </a:tr>
            </a:tbl>
          </a:graphicData>
        </a:graphic>
      </p:graphicFrame>
    </p:spTree>
    <p:extLst>
      <p:ext uri="{BB962C8B-B14F-4D97-AF65-F5344CB8AC3E}">
        <p14:creationId xmlns:p14="http://schemas.microsoft.com/office/powerpoint/2010/main" val="3434478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1370133" y="192390"/>
            <a:ext cx="6819710" cy="988735"/>
          </a:xfrm>
        </p:spPr>
        <p:txBody>
          <a:bodyPr>
            <a:noAutofit/>
          </a:bodyPr>
          <a:lstStyle/>
          <a:p>
            <a:r>
              <a:rPr lang="en-ZA" sz="3600" b="1" dirty="0"/>
              <a:t> Programme 1: Human Resources</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2" name="Table 1">
            <a:extLst>
              <a:ext uri="{FF2B5EF4-FFF2-40B4-BE49-F238E27FC236}">
                <a16:creationId xmlns:a16="http://schemas.microsoft.com/office/drawing/2014/main" xmlns="" id="{1CDD707C-A4DB-49E6-84C0-8F2C34B4E9C1}"/>
              </a:ext>
            </a:extLst>
          </p:cNvPr>
          <p:cNvGraphicFramePr>
            <a:graphicFrameLocks noGrp="1"/>
          </p:cNvGraphicFramePr>
          <p:nvPr>
            <p:extLst>
              <p:ext uri="{D42A27DB-BD31-4B8C-83A1-F6EECF244321}">
                <p14:modId xmlns:p14="http://schemas.microsoft.com/office/powerpoint/2010/main" val="1723660851"/>
              </p:ext>
            </p:extLst>
          </p:nvPr>
        </p:nvGraphicFramePr>
        <p:xfrm>
          <a:off x="178905" y="1181126"/>
          <a:ext cx="11834190" cy="3878050"/>
        </p:xfrm>
        <a:graphic>
          <a:graphicData uri="http://schemas.openxmlformats.org/drawingml/2006/table">
            <a:tbl>
              <a:tblPr firstRow="1" firstCol="1" lastRow="1" lastCol="1" bandRow="1" bandCol="1">
                <a:tableStyleId>{5C22544A-7EE6-4342-B048-85BDC9FD1C3A}</a:tableStyleId>
              </a:tblPr>
              <a:tblGrid>
                <a:gridCol w="1311227">
                  <a:extLst>
                    <a:ext uri="{9D8B030D-6E8A-4147-A177-3AD203B41FA5}">
                      <a16:colId xmlns:a16="http://schemas.microsoft.com/office/drawing/2014/main" xmlns="" val="1460622337"/>
                    </a:ext>
                  </a:extLst>
                </a:gridCol>
                <a:gridCol w="1216555">
                  <a:extLst>
                    <a:ext uri="{9D8B030D-6E8A-4147-A177-3AD203B41FA5}">
                      <a16:colId xmlns:a16="http://schemas.microsoft.com/office/drawing/2014/main" xmlns="" val="3770102290"/>
                    </a:ext>
                  </a:extLst>
                </a:gridCol>
                <a:gridCol w="1235490">
                  <a:extLst>
                    <a:ext uri="{9D8B030D-6E8A-4147-A177-3AD203B41FA5}">
                      <a16:colId xmlns:a16="http://schemas.microsoft.com/office/drawing/2014/main" xmlns="" val="1761830649"/>
                    </a:ext>
                  </a:extLst>
                </a:gridCol>
                <a:gridCol w="1431937">
                  <a:extLst>
                    <a:ext uri="{9D8B030D-6E8A-4147-A177-3AD203B41FA5}">
                      <a16:colId xmlns:a16="http://schemas.microsoft.com/office/drawing/2014/main" xmlns="" val="438615051"/>
                    </a:ext>
                  </a:extLst>
                </a:gridCol>
                <a:gridCol w="1036675">
                  <a:extLst>
                    <a:ext uri="{9D8B030D-6E8A-4147-A177-3AD203B41FA5}">
                      <a16:colId xmlns:a16="http://schemas.microsoft.com/office/drawing/2014/main" xmlns="" val="604802147"/>
                    </a:ext>
                  </a:extLst>
                </a:gridCol>
                <a:gridCol w="1431937">
                  <a:extLst>
                    <a:ext uri="{9D8B030D-6E8A-4147-A177-3AD203B41FA5}">
                      <a16:colId xmlns:a16="http://schemas.microsoft.com/office/drawing/2014/main" xmlns="" val="2070055767"/>
                    </a:ext>
                  </a:extLst>
                </a:gridCol>
                <a:gridCol w="1431937">
                  <a:extLst>
                    <a:ext uri="{9D8B030D-6E8A-4147-A177-3AD203B41FA5}">
                      <a16:colId xmlns:a16="http://schemas.microsoft.com/office/drawing/2014/main" xmlns="" val="1307372070"/>
                    </a:ext>
                  </a:extLst>
                </a:gridCol>
                <a:gridCol w="1002399">
                  <a:extLst>
                    <a:ext uri="{9D8B030D-6E8A-4147-A177-3AD203B41FA5}">
                      <a16:colId xmlns:a16="http://schemas.microsoft.com/office/drawing/2014/main" xmlns="" val="2046841936"/>
                    </a:ext>
                  </a:extLst>
                </a:gridCol>
                <a:gridCol w="940905">
                  <a:extLst>
                    <a:ext uri="{9D8B030D-6E8A-4147-A177-3AD203B41FA5}">
                      <a16:colId xmlns:a16="http://schemas.microsoft.com/office/drawing/2014/main" xmlns="" val="1723095768"/>
                    </a:ext>
                  </a:extLst>
                </a:gridCol>
                <a:gridCol w="795128">
                  <a:extLst>
                    <a:ext uri="{9D8B030D-6E8A-4147-A177-3AD203B41FA5}">
                      <a16:colId xmlns:a16="http://schemas.microsoft.com/office/drawing/2014/main" xmlns="" val="505382240"/>
                    </a:ext>
                  </a:extLst>
                </a:gridCol>
              </a:tblGrid>
              <a:tr h="193218">
                <a:tc rowSpan="3">
                  <a:txBody>
                    <a:bodyPr/>
                    <a:lstStyle/>
                    <a:p>
                      <a:pPr>
                        <a:lnSpc>
                          <a:spcPct val="150000"/>
                        </a:lnSpc>
                        <a:spcAft>
                          <a:spcPts val="0"/>
                        </a:spcAft>
                      </a:pPr>
                      <a:r>
                        <a:rPr lang="en-US" sz="1400" dirty="0">
                          <a:solidFill>
                            <a:schemeClr val="tx1"/>
                          </a:solidFill>
                          <a:effectLst/>
                        </a:rPr>
                        <a:t>Outcome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nSpc>
                          <a:spcPct val="150000"/>
                        </a:lnSpc>
                        <a:spcAft>
                          <a:spcPts val="0"/>
                        </a:spcAft>
                      </a:pPr>
                      <a:r>
                        <a:rPr lang="en-US" sz="1400" dirty="0">
                          <a:solidFill>
                            <a:schemeClr val="tx1"/>
                          </a:solidFill>
                          <a:effectLst/>
                        </a:rPr>
                        <a:t>Outputs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marR="64135">
                        <a:lnSpc>
                          <a:spcPct val="150000"/>
                        </a:lnSpc>
                        <a:spcAft>
                          <a:spcPts val="0"/>
                        </a:spcAft>
                      </a:pPr>
                      <a:r>
                        <a:rPr lang="en-US" sz="1400" dirty="0">
                          <a:solidFill>
                            <a:schemeClr val="tx1"/>
                          </a:solidFill>
                          <a:effectLst/>
                        </a:rPr>
                        <a:t>Output Indicators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gridSpan="7">
                  <a:txBody>
                    <a:bodyPr/>
                    <a:lstStyle/>
                    <a:p>
                      <a:pPr algn="ctr">
                        <a:lnSpc>
                          <a:spcPct val="107000"/>
                        </a:lnSpc>
                        <a:spcAft>
                          <a:spcPts val="0"/>
                        </a:spcAft>
                      </a:pPr>
                      <a:r>
                        <a:rPr lang="en-GB" sz="1400" dirty="0">
                          <a:solidFill>
                            <a:schemeClr val="tx1"/>
                          </a:solidFill>
                          <a:effectLst/>
                        </a:rPr>
                        <a:t>ANNUAL TARGETS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542837645"/>
                  </a:ext>
                </a:extLst>
              </a:tr>
              <a:tr h="626942">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marR="353695" algn="ctr">
                        <a:lnSpc>
                          <a:spcPct val="150000"/>
                        </a:lnSpc>
                        <a:spcAft>
                          <a:spcPts val="0"/>
                        </a:spcAft>
                      </a:pPr>
                      <a:r>
                        <a:rPr lang="en-US" sz="1400" b="1" dirty="0">
                          <a:solidFill>
                            <a:schemeClr val="tx1"/>
                          </a:solidFill>
                          <a:effectLst/>
                        </a:rPr>
                        <a:t>Audited /Actual</a:t>
                      </a:r>
                    </a:p>
                    <a:p>
                      <a:pPr marR="35369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tc>
                  <a:txBody>
                    <a:bodyPr/>
                    <a:lstStyle/>
                    <a:p>
                      <a:pPr marR="47625" algn="ctr">
                        <a:lnSpc>
                          <a:spcPct val="150000"/>
                        </a:lnSpc>
                        <a:spcAft>
                          <a:spcPts val="0"/>
                        </a:spcAft>
                      </a:pPr>
                      <a:r>
                        <a:rPr lang="en-US" sz="1400" b="1" dirty="0">
                          <a:solidFill>
                            <a:schemeClr val="tx1"/>
                          </a:solidFill>
                          <a:effectLst/>
                        </a:rPr>
                        <a:t>Estimated</a:t>
                      </a:r>
                    </a:p>
                    <a:p>
                      <a:pPr marR="4762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gridSpan="3">
                  <a:txBody>
                    <a:bodyPr/>
                    <a:lstStyle/>
                    <a:p>
                      <a:pPr algn="ctr">
                        <a:lnSpc>
                          <a:spcPct val="150000"/>
                        </a:lnSpc>
                        <a:spcAft>
                          <a:spcPts val="0"/>
                        </a:spcAft>
                      </a:pPr>
                      <a:r>
                        <a:rPr lang="en-US" sz="1400" b="1" dirty="0">
                          <a:solidFill>
                            <a:schemeClr val="tx1"/>
                          </a:solidFill>
                          <a:effectLst/>
                        </a:rPr>
                        <a:t>MTEF Period</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712819251"/>
                  </a:ext>
                </a:extLst>
              </a:tr>
              <a:tr h="64294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R="52070" algn="ctr">
                        <a:lnSpc>
                          <a:spcPct val="150000"/>
                        </a:lnSpc>
                        <a:spcAft>
                          <a:spcPts val="0"/>
                        </a:spcAft>
                      </a:pPr>
                      <a:r>
                        <a:rPr lang="en-US" sz="1200">
                          <a:solidFill>
                            <a:schemeClr val="tx1"/>
                          </a:solidFill>
                          <a:effectLst/>
                        </a:rPr>
                        <a:t>2016/17</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2705" algn="ctr">
                        <a:lnSpc>
                          <a:spcPct val="150000"/>
                        </a:lnSpc>
                        <a:spcAft>
                          <a:spcPts val="0"/>
                        </a:spcAft>
                      </a:pPr>
                      <a:r>
                        <a:rPr lang="en-US" sz="1200">
                          <a:solidFill>
                            <a:schemeClr val="tx1"/>
                          </a:solidFill>
                          <a:effectLst/>
                        </a:rPr>
                        <a:t>2017/18</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4610" algn="ctr">
                        <a:lnSpc>
                          <a:spcPct val="150000"/>
                        </a:lnSpc>
                        <a:spcAft>
                          <a:spcPts val="0"/>
                        </a:spcAft>
                      </a:pPr>
                      <a:r>
                        <a:rPr lang="en-US" sz="1200">
                          <a:solidFill>
                            <a:schemeClr val="tx1"/>
                          </a:solidFill>
                          <a:effectLst/>
                        </a:rPr>
                        <a:t>2018/19</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n-US" sz="1200">
                          <a:solidFill>
                            <a:schemeClr val="tx1"/>
                          </a:solidFill>
                          <a:effectLst/>
                        </a:rPr>
                        <a:t>2019/20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0800" algn="ctr">
                        <a:lnSpc>
                          <a:spcPct val="150000"/>
                        </a:lnSpc>
                        <a:spcAft>
                          <a:spcPts val="0"/>
                        </a:spcAft>
                      </a:pPr>
                      <a:r>
                        <a:rPr lang="en-US" sz="1200">
                          <a:solidFill>
                            <a:schemeClr val="tx1"/>
                          </a:solidFill>
                          <a:effectLst/>
                        </a:rPr>
                        <a:t>2020/21</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49530" algn="ctr">
                        <a:lnSpc>
                          <a:spcPct val="150000"/>
                        </a:lnSpc>
                        <a:spcAft>
                          <a:spcPts val="0"/>
                        </a:spcAft>
                      </a:pPr>
                      <a:r>
                        <a:rPr lang="en-US" sz="1200">
                          <a:solidFill>
                            <a:schemeClr val="tx1"/>
                          </a:solidFill>
                          <a:effectLst/>
                        </a:rPr>
                        <a:t>2021/22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3975" algn="ctr">
                        <a:lnSpc>
                          <a:spcPct val="150000"/>
                        </a:lnSpc>
                        <a:spcAft>
                          <a:spcPts val="0"/>
                        </a:spcAft>
                      </a:pPr>
                      <a:r>
                        <a:rPr lang="en-US" sz="1200" dirty="0">
                          <a:solidFill>
                            <a:schemeClr val="tx1"/>
                          </a:solidFill>
                          <a:effectLst/>
                        </a:rPr>
                        <a:t>2022/23</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394316605"/>
                  </a:ext>
                </a:extLst>
              </a:tr>
              <a:tr h="597494">
                <a:tc>
                  <a:txBody>
                    <a:bodyPr/>
                    <a:lstStyle/>
                    <a:p>
                      <a:pPr>
                        <a:lnSpc>
                          <a:spcPct val="107000"/>
                        </a:lnSpc>
                        <a:spcAft>
                          <a:spcPts val="0"/>
                        </a:spcAft>
                      </a:pPr>
                      <a:r>
                        <a:rPr lang="en-GB" sz="1200">
                          <a:solidFill>
                            <a:schemeClr val="tx1"/>
                          </a:solidFill>
                          <a:effectLst/>
                        </a:rPr>
                        <a:t>Maintained organisational service delivery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Staff Vacancies Maintained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Staff vacancy rate  maintained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a:solidFill>
                            <a:schemeClr val="tx1"/>
                          </a:solidFill>
                          <a:effectLst/>
                        </a:rPr>
                        <a:t>9%</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7%</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5%</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7%</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7%</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7%</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7%</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3602157633"/>
                  </a:ext>
                </a:extLst>
              </a:tr>
              <a:tr h="597494">
                <a:tc rowSpan="3">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HR Strategy reviewed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Number of HR Strategies reviewed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1</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835821790"/>
                  </a:ext>
                </a:extLst>
              </a:tr>
              <a:tr h="597494">
                <a:tc vMerge="1">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OD Strategy reviewed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Number of OD strategies reviewed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1</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3668406332"/>
                  </a:ext>
                </a:extLst>
              </a:tr>
              <a:tr h="597494">
                <a:tc vMerge="1">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Workplace Skills Plan implemented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Percentage of Workplace Skills Plan implemented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b="0" dirty="0">
                          <a:solidFill>
                            <a:schemeClr val="tx1"/>
                          </a:solidFill>
                          <a:effectLst/>
                        </a:rPr>
                        <a: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100%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100%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100%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100%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3265706864"/>
                  </a:ext>
                </a:extLst>
              </a:tr>
            </a:tbl>
          </a:graphicData>
        </a:graphic>
      </p:graphicFrame>
    </p:spTree>
    <p:extLst>
      <p:ext uri="{BB962C8B-B14F-4D97-AF65-F5344CB8AC3E}">
        <p14:creationId xmlns:p14="http://schemas.microsoft.com/office/powerpoint/2010/main" val="2367773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946064" y="180426"/>
            <a:ext cx="6299561" cy="988735"/>
          </a:xfrm>
        </p:spPr>
        <p:txBody>
          <a:bodyPr>
            <a:normAutofit/>
          </a:bodyPr>
          <a:lstStyle/>
          <a:p>
            <a:pPr algn="ctr"/>
            <a:r>
              <a:rPr lang="en-ZA" sz="3600" b="1" dirty="0"/>
              <a:t> Programme 1: Internal Audit</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5" name="Table 4">
            <a:extLst>
              <a:ext uri="{FF2B5EF4-FFF2-40B4-BE49-F238E27FC236}">
                <a16:creationId xmlns:a16="http://schemas.microsoft.com/office/drawing/2014/main" xmlns="" id="{F242E0FF-A8BA-4619-A3AC-D14AF49042CA}"/>
              </a:ext>
            </a:extLst>
          </p:cNvPr>
          <p:cNvGraphicFramePr>
            <a:graphicFrameLocks noGrp="1"/>
          </p:cNvGraphicFramePr>
          <p:nvPr>
            <p:extLst>
              <p:ext uri="{D42A27DB-BD31-4B8C-83A1-F6EECF244321}">
                <p14:modId xmlns:p14="http://schemas.microsoft.com/office/powerpoint/2010/main" val="4231192767"/>
              </p:ext>
            </p:extLst>
          </p:nvPr>
        </p:nvGraphicFramePr>
        <p:xfrm>
          <a:off x="145774" y="1288431"/>
          <a:ext cx="11900451" cy="3029418"/>
        </p:xfrm>
        <a:graphic>
          <a:graphicData uri="http://schemas.openxmlformats.org/drawingml/2006/table">
            <a:tbl>
              <a:tblPr firstRow="1" firstCol="1" lastRow="1" lastCol="1" bandRow="1" bandCol="1">
                <a:tableStyleId>{5C22544A-7EE6-4342-B048-85BDC9FD1C3A}</a:tableStyleId>
              </a:tblPr>
              <a:tblGrid>
                <a:gridCol w="1497075">
                  <a:extLst>
                    <a:ext uri="{9D8B030D-6E8A-4147-A177-3AD203B41FA5}">
                      <a16:colId xmlns:a16="http://schemas.microsoft.com/office/drawing/2014/main" xmlns="" val="4167080661"/>
                    </a:ext>
                  </a:extLst>
                </a:gridCol>
                <a:gridCol w="1175764">
                  <a:extLst>
                    <a:ext uri="{9D8B030D-6E8A-4147-A177-3AD203B41FA5}">
                      <a16:colId xmlns:a16="http://schemas.microsoft.com/office/drawing/2014/main" xmlns="" val="1609669134"/>
                    </a:ext>
                  </a:extLst>
                </a:gridCol>
                <a:gridCol w="1220986">
                  <a:extLst>
                    <a:ext uri="{9D8B030D-6E8A-4147-A177-3AD203B41FA5}">
                      <a16:colId xmlns:a16="http://schemas.microsoft.com/office/drawing/2014/main" xmlns="" val="644346001"/>
                    </a:ext>
                  </a:extLst>
                </a:gridCol>
                <a:gridCol w="1439955">
                  <a:extLst>
                    <a:ext uri="{9D8B030D-6E8A-4147-A177-3AD203B41FA5}">
                      <a16:colId xmlns:a16="http://schemas.microsoft.com/office/drawing/2014/main" xmlns="" val="3874648035"/>
                    </a:ext>
                  </a:extLst>
                </a:gridCol>
                <a:gridCol w="1042480">
                  <a:extLst>
                    <a:ext uri="{9D8B030D-6E8A-4147-A177-3AD203B41FA5}">
                      <a16:colId xmlns:a16="http://schemas.microsoft.com/office/drawing/2014/main" xmlns="" val="910988927"/>
                    </a:ext>
                  </a:extLst>
                </a:gridCol>
                <a:gridCol w="1439955">
                  <a:extLst>
                    <a:ext uri="{9D8B030D-6E8A-4147-A177-3AD203B41FA5}">
                      <a16:colId xmlns:a16="http://schemas.microsoft.com/office/drawing/2014/main" xmlns="" val="3655837293"/>
                    </a:ext>
                  </a:extLst>
                </a:gridCol>
                <a:gridCol w="1439955">
                  <a:extLst>
                    <a:ext uri="{9D8B030D-6E8A-4147-A177-3AD203B41FA5}">
                      <a16:colId xmlns:a16="http://schemas.microsoft.com/office/drawing/2014/main" xmlns="" val="2694852354"/>
                    </a:ext>
                  </a:extLst>
                </a:gridCol>
                <a:gridCol w="987760">
                  <a:extLst>
                    <a:ext uri="{9D8B030D-6E8A-4147-A177-3AD203B41FA5}">
                      <a16:colId xmlns:a16="http://schemas.microsoft.com/office/drawing/2014/main" xmlns="" val="1019647244"/>
                    </a:ext>
                  </a:extLst>
                </a:gridCol>
                <a:gridCol w="967409">
                  <a:extLst>
                    <a:ext uri="{9D8B030D-6E8A-4147-A177-3AD203B41FA5}">
                      <a16:colId xmlns:a16="http://schemas.microsoft.com/office/drawing/2014/main" xmlns="" val="3464398307"/>
                    </a:ext>
                  </a:extLst>
                </a:gridCol>
                <a:gridCol w="689112">
                  <a:extLst>
                    <a:ext uri="{9D8B030D-6E8A-4147-A177-3AD203B41FA5}">
                      <a16:colId xmlns:a16="http://schemas.microsoft.com/office/drawing/2014/main" xmlns="" val="4211567666"/>
                    </a:ext>
                  </a:extLst>
                </a:gridCol>
              </a:tblGrid>
              <a:tr h="447253">
                <a:tc rowSpan="3">
                  <a:txBody>
                    <a:bodyPr/>
                    <a:lstStyle/>
                    <a:p>
                      <a:pPr>
                        <a:lnSpc>
                          <a:spcPct val="150000"/>
                        </a:lnSpc>
                        <a:spcAft>
                          <a:spcPts val="0"/>
                        </a:spcAft>
                      </a:pPr>
                      <a:r>
                        <a:rPr lang="en-US" sz="1400" dirty="0">
                          <a:solidFill>
                            <a:schemeClr val="tx1"/>
                          </a:solidFill>
                          <a:effectLst/>
                        </a:rPr>
                        <a:t>Outcome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nSpc>
                          <a:spcPct val="150000"/>
                        </a:lnSpc>
                        <a:spcAft>
                          <a:spcPts val="0"/>
                        </a:spcAft>
                      </a:pPr>
                      <a:r>
                        <a:rPr lang="en-US" sz="1400" dirty="0">
                          <a:solidFill>
                            <a:schemeClr val="tx1"/>
                          </a:solidFill>
                          <a:effectLst/>
                        </a:rPr>
                        <a:t>Outputs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marR="64135">
                        <a:lnSpc>
                          <a:spcPct val="150000"/>
                        </a:lnSpc>
                        <a:spcAft>
                          <a:spcPts val="0"/>
                        </a:spcAft>
                      </a:pPr>
                      <a:r>
                        <a:rPr lang="en-US" sz="1400" dirty="0">
                          <a:solidFill>
                            <a:schemeClr val="tx1"/>
                          </a:solidFill>
                          <a:effectLst/>
                        </a:rPr>
                        <a:t>Output Indicators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gridSpan="7">
                  <a:txBody>
                    <a:bodyPr/>
                    <a:lstStyle/>
                    <a:p>
                      <a:pPr marR="1708785" algn="ctr">
                        <a:lnSpc>
                          <a:spcPct val="150000"/>
                        </a:lnSpc>
                        <a:spcBef>
                          <a:spcPts val="135"/>
                        </a:spcBef>
                        <a:spcAft>
                          <a:spcPts val="0"/>
                        </a:spcAft>
                      </a:pPr>
                      <a:r>
                        <a:rPr lang="en-US" sz="1200" dirty="0">
                          <a:effectLst/>
                        </a:rPr>
                        <a:t>                                            </a:t>
                      </a:r>
                      <a:r>
                        <a:rPr lang="en-US" sz="1400" dirty="0">
                          <a:solidFill>
                            <a:schemeClr val="tx1"/>
                          </a:solidFill>
                          <a:effectLst/>
                        </a:rPr>
                        <a:t>ANNUAL TARGETS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05807697"/>
                  </a:ext>
                </a:extLst>
              </a:tr>
              <a:tr h="302451">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marR="353695" algn="ctr">
                        <a:lnSpc>
                          <a:spcPct val="150000"/>
                        </a:lnSpc>
                        <a:spcAft>
                          <a:spcPts val="0"/>
                        </a:spcAft>
                      </a:pPr>
                      <a:r>
                        <a:rPr lang="en-US" sz="1400" b="1" dirty="0">
                          <a:solidFill>
                            <a:schemeClr val="tx1"/>
                          </a:solidFill>
                          <a:effectLst/>
                        </a:rPr>
                        <a:t>Audited /Actual</a:t>
                      </a:r>
                    </a:p>
                    <a:p>
                      <a:pPr marR="35369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tc>
                  <a:txBody>
                    <a:bodyPr/>
                    <a:lstStyle/>
                    <a:p>
                      <a:pPr marR="47625" algn="ctr">
                        <a:lnSpc>
                          <a:spcPct val="150000"/>
                        </a:lnSpc>
                        <a:spcAft>
                          <a:spcPts val="0"/>
                        </a:spcAft>
                      </a:pPr>
                      <a:r>
                        <a:rPr lang="en-US" sz="1400" b="1" dirty="0">
                          <a:solidFill>
                            <a:schemeClr val="tx1"/>
                          </a:solidFill>
                          <a:effectLst/>
                        </a:rPr>
                        <a:t>Estimated</a:t>
                      </a:r>
                    </a:p>
                    <a:p>
                      <a:pPr marR="4762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gridSpan="3">
                  <a:txBody>
                    <a:bodyPr/>
                    <a:lstStyle/>
                    <a:p>
                      <a:pPr algn="ctr">
                        <a:lnSpc>
                          <a:spcPct val="150000"/>
                        </a:lnSpc>
                        <a:spcAft>
                          <a:spcPts val="0"/>
                        </a:spcAft>
                      </a:pPr>
                      <a:r>
                        <a:rPr lang="en-US" sz="1400" b="1" dirty="0">
                          <a:solidFill>
                            <a:schemeClr val="tx1"/>
                          </a:solidFill>
                          <a:effectLst/>
                        </a:rPr>
                        <a:t>MTEF Period</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17831719"/>
                  </a:ext>
                </a:extLst>
              </a:tr>
              <a:tr h="62249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R="52070" algn="ctr">
                        <a:lnSpc>
                          <a:spcPct val="150000"/>
                        </a:lnSpc>
                        <a:spcAft>
                          <a:spcPts val="0"/>
                        </a:spcAft>
                      </a:pPr>
                      <a:r>
                        <a:rPr lang="en-US" sz="1200">
                          <a:solidFill>
                            <a:schemeClr val="tx1"/>
                          </a:solidFill>
                          <a:effectLst/>
                        </a:rPr>
                        <a:t>2016/17</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2705" algn="ctr">
                        <a:lnSpc>
                          <a:spcPct val="150000"/>
                        </a:lnSpc>
                        <a:spcAft>
                          <a:spcPts val="0"/>
                        </a:spcAft>
                      </a:pPr>
                      <a:r>
                        <a:rPr lang="en-US" sz="1200">
                          <a:solidFill>
                            <a:schemeClr val="tx1"/>
                          </a:solidFill>
                          <a:effectLst/>
                        </a:rPr>
                        <a:t>2017/18</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4610" algn="ctr">
                        <a:lnSpc>
                          <a:spcPct val="150000"/>
                        </a:lnSpc>
                        <a:spcAft>
                          <a:spcPts val="0"/>
                        </a:spcAft>
                      </a:pPr>
                      <a:r>
                        <a:rPr lang="en-US" sz="1200">
                          <a:solidFill>
                            <a:schemeClr val="tx1"/>
                          </a:solidFill>
                          <a:effectLst/>
                        </a:rPr>
                        <a:t>2018/19</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n-US" sz="1200">
                          <a:solidFill>
                            <a:schemeClr val="tx1"/>
                          </a:solidFill>
                          <a:effectLst/>
                        </a:rPr>
                        <a:t>2019/20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0800" algn="ctr">
                        <a:lnSpc>
                          <a:spcPct val="150000"/>
                        </a:lnSpc>
                        <a:spcAft>
                          <a:spcPts val="0"/>
                        </a:spcAft>
                      </a:pPr>
                      <a:r>
                        <a:rPr lang="en-US" sz="1200">
                          <a:solidFill>
                            <a:schemeClr val="tx1"/>
                          </a:solidFill>
                          <a:effectLst/>
                        </a:rPr>
                        <a:t>2020/21</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49530" algn="ctr">
                        <a:lnSpc>
                          <a:spcPct val="150000"/>
                        </a:lnSpc>
                        <a:spcAft>
                          <a:spcPts val="0"/>
                        </a:spcAft>
                      </a:pPr>
                      <a:r>
                        <a:rPr lang="en-US" sz="1200">
                          <a:solidFill>
                            <a:schemeClr val="tx1"/>
                          </a:solidFill>
                          <a:effectLst/>
                        </a:rPr>
                        <a:t>2021/22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3975" algn="ctr">
                        <a:lnSpc>
                          <a:spcPct val="150000"/>
                        </a:lnSpc>
                        <a:spcAft>
                          <a:spcPts val="0"/>
                        </a:spcAft>
                      </a:pPr>
                      <a:r>
                        <a:rPr lang="en-US" sz="1200" dirty="0">
                          <a:solidFill>
                            <a:schemeClr val="tx1"/>
                          </a:solidFill>
                          <a:effectLst/>
                        </a:rPr>
                        <a:t>2022/23</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2347711314"/>
                  </a:ext>
                </a:extLst>
              </a:tr>
              <a:tr h="376555">
                <a:tc>
                  <a:txBody>
                    <a:bodyPr/>
                    <a:lstStyle/>
                    <a:p>
                      <a:pPr>
                        <a:lnSpc>
                          <a:spcPct val="107000"/>
                        </a:lnSpc>
                        <a:spcAft>
                          <a:spcPts val="0"/>
                        </a:spcAft>
                      </a:pPr>
                      <a:r>
                        <a:rPr lang="en-GB" sz="1200" dirty="0">
                          <a:solidFill>
                            <a:schemeClr val="tx1"/>
                          </a:solidFill>
                          <a:effectLst/>
                        </a:rPr>
                        <a:t>Maintain organisational service delivery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Assurance provided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Level of assurance provided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4</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4</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Level 4</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2731021069"/>
                  </a:ext>
                </a:extLst>
              </a:tr>
              <a:tr h="450850">
                <a:tc>
                  <a:txBody>
                    <a:bodyPr/>
                    <a:lstStyle/>
                    <a:p>
                      <a:pPr>
                        <a:lnSpc>
                          <a:spcPct val="107000"/>
                        </a:lnSpc>
                        <a:spcAft>
                          <a:spcPts val="0"/>
                        </a:spcAft>
                      </a:pP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Consulting assignments completed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Number of consulting assignments completed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b="0" dirty="0">
                          <a:solidFill>
                            <a:schemeClr val="tx1"/>
                          </a:solidFill>
                          <a:effectLst/>
                        </a:rPr>
                        <a: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4</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4</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4</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663634657"/>
                  </a:ext>
                </a:extLst>
              </a:tr>
            </a:tbl>
          </a:graphicData>
        </a:graphic>
      </p:graphicFrame>
    </p:spTree>
    <p:extLst>
      <p:ext uri="{BB962C8B-B14F-4D97-AF65-F5344CB8AC3E}">
        <p14:creationId xmlns:p14="http://schemas.microsoft.com/office/powerpoint/2010/main" val="3855454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612370" y="191887"/>
            <a:ext cx="7558519" cy="988735"/>
          </a:xfrm>
        </p:spPr>
        <p:txBody>
          <a:bodyPr>
            <a:normAutofit/>
          </a:bodyPr>
          <a:lstStyle/>
          <a:p>
            <a:pPr algn="ctr"/>
            <a:r>
              <a:rPr lang="en-ZA" sz="3600" b="1" dirty="0"/>
              <a:t> Programme 1: Legal Risk &amp; CCC</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2" name="Table 1">
            <a:extLst>
              <a:ext uri="{FF2B5EF4-FFF2-40B4-BE49-F238E27FC236}">
                <a16:creationId xmlns:a16="http://schemas.microsoft.com/office/drawing/2014/main" xmlns="" id="{21EBFC4C-3ABF-47C3-9A90-78CE4F49C1D2}"/>
              </a:ext>
            </a:extLst>
          </p:cNvPr>
          <p:cNvGraphicFramePr>
            <a:graphicFrameLocks noGrp="1"/>
          </p:cNvGraphicFramePr>
          <p:nvPr>
            <p:extLst>
              <p:ext uri="{D42A27DB-BD31-4B8C-83A1-F6EECF244321}">
                <p14:modId xmlns:p14="http://schemas.microsoft.com/office/powerpoint/2010/main" val="3300752293"/>
              </p:ext>
            </p:extLst>
          </p:nvPr>
        </p:nvGraphicFramePr>
        <p:xfrm>
          <a:off x="119269" y="1169161"/>
          <a:ext cx="11953461" cy="4724318"/>
        </p:xfrm>
        <a:graphic>
          <a:graphicData uri="http://schemas.openxmlformats.org/drawingml/2006/table">
            <a:tbl>
              <a:tblPr firstRow="1" firstCol="1" lastRow="1" lastCol="1" bandRow="1" bandCol="1">
                <a:tableStyleId>{5C22544A-7EE6-4342-B048-85BDC9FD1C3A}</a:tableStyleId>
              </a:tblPr>
              <a:tblGrid>
                <a:gridCol w="1322052">
                  <a:extLst>
                    <a:ext uri="{9D8B030D-6E8A-4147-A177-3AD203B41FA5}">
                      <a16:colId xmlns:a16="http://schemas.microsoft.com/office/drawing/2014/main" xmlns="" val="95428557"/>
                    </a:ext>
                  </a:extLst>
                </a:gridCol>
                <a:gridCol w="1164267">
                  <a:extLst>
                    <a:ext uri="{9D8B030D-6E8A-4147-A177-3AD203B41FA5}">
                      <a16:colId xmlns:a16="http://schemas.microsoft.com/office/drawing/2014/main" xmlns="" val="2162202692"/>
                    </a:ext>
                  </a:extLst>
                </a:gridCol>
                <a:gridCol w="1274239">
                  <a:extLst>
                    <a:ext uri="{9D8B030D-6E8A-4147-A177-3AD203B41FA5}">
                      <a16:colId xmlns:a16="http://schemas.microsoft.com/office/drawing/2014/main" xmlns="" val="1474121679"/>
                    </a:ext>
                  </a:extLst>
                </a:gridCol>
                <a:gridCol w="1446369">
                  <a:extLst>
                    <a:ext uri="{9D8B030D-6E8A-4147-A177-3AD203B41FA5}">
                      <a16:colId xmlns:a16="http://schemas.microsoft.com/office/drawing/2014/main" xmlns="" val="1154932975"/>
                    </a:ext>
                  </a:extLst>
                </a:gridCol>
                <a:gridCol w="1047123">
                  <a:extLst>
                    <a:ext uri="{9D8B030D-6E8A-4147-A177-3AD203B41FA5}">
                      <a16:colId xmlns:a16="http://schemas.microsoft.com/office/drawing/2014/main" xmlns="" val="999003517"/>
                    </a:ext>
                  </a:extLst>
                </a:gridCol>
                <a:gridCol w="1446369">
                  <a:extLst>
                    <a:ext uri="{9D8B030D-6E8A-4147-A177-3AD203B41FA5}">
                      <a16:colId xmlns:a16="http://schemas.microsoft.com/office/drawing/2014/main" xmlns="" val="2271271961"/>
                    </a:ext>
                  </a:extLst>
                </a:gridCol>
                <a:gridCol w="1446369">
                  <a:extLst>
                    <a:ext uri="{9D8B030D-6E8A-4147-A177-3AD203B41FA5}">
                      <a16:colId xmlns:a16="http://schemas.microsoft.com/office/drawing/2014/main" xmlns="" val="3886320993"/>
                    </a:ext>
                  </a:extLst>
                </a:gridCol>
                <a:gridCol w="973974">
                  <a:extLst>
                    <a:ext uri="{9D8B030D-6E8A-4147-A177-3AD203B41FA5}">
                      <a16:colId xmlns:a16="http://schemas.microsoft.com/office/drawing/2014/main" xmlns="" val="3529559334"/>
                    </a:ext>
                  </a:extLst>
                </a:gridCol>
                <a:gridCol w="1067591">
                  <a:extLst>
                    <a:ext uri="{9D8B030D-6E8A-4147-A177-3AD203B41FA5}">
                      <a16:colId xmlns:a16="http://schemas.microsoft.com/office/drawing/2014/main" xmlns="" val="1810405042"/>
                    </a:ext>
                  </a:extLst>
                </a:gridCol>
                <a:gridCol w="765108">
                  <a:extLst>
                    <a:ext uri="{9D8B030D-6E8A-4147-A177-3AD203B41FA5}">
                      <a16:colId xmlns:a16="http://schemas.microsoft.com/office/drawing/2014/main" xmlns="" val="2734214299"/>
                    </a:ext>
                  </a:extLst>
                </a:gridCol>
              </a:tblGrid>
              <a:tr h="228153">
                <a:tc rowSpan="3">
                  <a:txBody>
                    <a:bodyPr/>
                    <a:lstStyle/>
                    <a:p>
                      <a:pPr>
                        <a:lnSpc>
                          <a:spcPct val="150000"/>
                        </a:lnSpc>
                        <a:spcAft>
                          <a:spcPts val="0"/>
                        </a:spcAft>
                      </a:pPr>
                      <a:r>
                        <a:rPr lang="en-US" sz="1400" dirty="0">
                          <a:solidFill>
                            <a:schemeClr val="tx1"/>
                          </a:solidFill>
                          <a:effectLst/>
                        </a:rPr>
                        <a:t>Outcome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nSpc>
                          <a:spcPct val="150000"/>
                        </a:lnSpc>
                        <a:spcAft>
                          <a:spcPts val="0"/>
                        </a:spcAft>
                      </a:pPr>
                      <a:r>
                        <a:rPr lang="en-US" sz="1400" dirty="0">
                          <a:solidFill>
                            <a:schemeClr val="tx1"/>
                          </a:solidFill>
                          <a:effectLst/>
                        </a:rPr>
                        <a:t>Outputs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marR="64135">
                        <a:lnSpc>
                          <a:spcPct val="150000"/>
                        </a:lnSpc>
                        <a:spcAft>
                          <a:spcPts val="0"/>
                        </a:spcAft>
                      </a:pPr>
                      <a:r>
                        <a:rPr lang="en-US" sz="1400" dirty="0">
                          <a:solidFill>
                            <a:schemeClr val="tx1"/>
                          </a:solidFill>
                          <a:effectLst/>
                        </a:rPr>
                        <a:t>Output Indicators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gridSpan="7">
                  <a:txBody>
                    <a:bodyPr/>
                    <a:lstStyle/>
                    <a:p>
                      <a:pPr algn="ctr">
                        <a:lnSpc>
                          <a:spcPct val="107000"/>
                        </a:lnSpc>
                        <a:spcAft>
                          <a:spcPts val="0"/>
                        </a:spcAft>
                      </a:pPr>
                      <a:r>
                        <a:rPr lang="en-GB" sz="1400" dirty="0">
                          <a:solidFill>
                            <a:schemeClr val="tx1"/>
                          </a:solidFill>
                          <a:effectLst/>
                        </a:rPr>
                        <a:t>ANNUAL TARGETS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098007925"/>
                  </a:ext>
                </a:extLst>
              </a:tr>
              <a:tr h="544089">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marR="353695" algn="ctr">
                        <a:lnSpc>
                          <a:spcPct val="150000"/>
                        </a:lnSpc>
                        <a:spcAft>
                          <a:spcPts val="0"/>
                        </a:spcAft>
                      </a:pPr>
                      <a:r>
                        <a:rPr lang="en-US" sz="1400" b="1" dirty="0">
                          <a:solidFill>
                            <a:schemeClr val="tx1"/>
                          </a:solidFill>
                          <a:effectLst/>
                        </a:rPr>
                        <a:t>Audited /Actual</a:t>
                      </a:r>
                    </a:p>
                    <a:p>
                      <a:pPr marR="35369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tc>
                  <a:txBody>
                    <a:bodyPr/>
                    <a:lstStyle/>
                    <a:p>
                      <a:pPr marR="47625" algn="ctr">
                        <a:lnSpc>
                          <a:spcPct val="150000"/>
                        </a:lnSpc>
                        <a:spcAft>
                          <a:spcPts val="0"/>
                        </a:spcAft>
                      </a:pPr>
                      <a:r>
                        <a:rPr lang="en-US" sz="1400" b="1" dirty="0">
                          <a:solidFill>
                            <a:schemeClr val="tx1"/>
                          </a:solidFill>
                          <a:effectLst/>
                        </a:rPr>
                        <a:t>Estimated</a:t>
                      </a:r>
                    </a:p>
                    <a:p>
                      <a:pPr marR="4762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gridSpan="3">
                  <a:txBody>
                    <a:bodyPr/>
                    <a:lstStyle/>
                    <a:p>
                      <a:pPr algn="ctr">
                        <a:lnSpc>
                          <a:spcPct val="150000"/>
                        </a:lnSpc>
                        <a:spcAft>
                          <a:spcPts val="0"/>
                        </a:spcAft>
                      </a:pPr>
                      <a:r>
                        <a:rPr lang="en-US" sz="1400" b="1" dirty="0">
                          <a:solidFill>
                            <a:schemeClr val="tx1"/>
                          </a:solidFill>
                          <a:effectLst/>
                        </a:rPr>
                        <a:t>MTEF Period</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636660801"/>
                  </a:ext>
                </a:extLst>
              </a:tr>
              <a:tr h="65092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R="52070" algn="ctr">
                        <a:lnSpc>
                          <a:spcPct val="150000"/>
                        </a:lnSpc>
                        <a:spcAft>
                          <a:spcPts val="0"/>
                        </a:spcAft>
                      </a:pPr>
                      <a:r>
                        <a:rPr lang="en-US" sz="1200" dirty="0">
                          <a:solidFill>
                            <a:schemeClr val="tx1"/>
                          </a:solidFill>
                          <a:effectLst/>
                        </a:rPr>
                        <a:t>2016/17</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2705" algn="ctr">
                        <a:lnSpc>
                          <a:spcPct val="150000"/>
                        </a:lnSpc>
                        <a:spcAft>
                          <a:spcPts val="0"/>
                        </a:spcAft>
                      </a:pPr>
                      <a:r>
                        <a:rPr lang="en-US" sz="1200">
                          <a:solidFill>
                            <a:schemeClr val="tx1"/>
                          </a:solidFill>
                          <a:effectLst/>
                        </a:rPr>
                        <a:t>2017/18</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4610" algn="ctr">
                        <a:lnSpc>
                          <a:spcPct val="150000"/>
                        </a:lnSpc>
                        <a:spcAft>
                          <a:spcPts val="0"/>
                        </a:spcAft>
                      </a:pPr>
                      <a:r>
                        <a:rPr lang="en-US" sz="1200">
                          <a:solidFill>
                            <a:schemeClr val="tx1"/>
                          </a:solidFill>
                          <a:effectLst/>
                        </a:rPr>
                        <a:t>2018/19</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n-US" sz="1200">
                          <a:solidFill>
                            <a:schemeClr val="tx1"/>
                          </a:solidFill>
                          <a:effectLst/>
                        </a:rPr>
                        <a:t>2019/20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0800" algn="ctr">
                        <a:lnSpc>
                          <a:spcPct val="150000"/>
                        </a:lnSpc>
                        <a:spcAft>
                          <a:spcPts val="0"/>
                        </a:spcAft>
                      </a:pPr>
                      <a:r>
                        <a:rPr lang="en-US" sz="1200">
                          <a:solidFill>
                            <a:schemeClr val="tx1"/>
                          </a:solidFill>
                          <a:effectLst/>
                        </a:rPr>
                        <a:t>2020/21</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49530" algn="ctr">
                        <a:lnSpc>
                          <a:spcPct val="150000"/>
                        </a:lnSpc>
                        <a:spcAft>
                          <a:spcPts val="0"/>
                        </a:spcAft>
                      </a:pPr>
                      <a:r>
                        <a:rPr lang="en-US" sz="1200">
                          <a:solidFill>
                            <a:schemeClr val="tx1"/>
                          </a:solidFill>
                          <a:effectLst/>
                        </a:rPr>
                        <a:t>2021/22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3975" algn="ctr">
                        <a:lnSpc>
                          <a:spcPct val="150000"/>
                        </a:lnSpc>
                        <a:spcAft>
                          <a:spcPts val="0"/>
                        </a:spcAft>
                      </a:pPr>
                      <a:r>
                        <a:rPr lang="en-US" sz="1200">
                          <a:solidFill>
                            <a:schemeClr val="tx1"/>
                          </a:solidFill>
                          <a:effectLst/>
                        </a:rPr>
                        <a:t>2022/23</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3984820656"/>
                  </a:ext>
                </a:extLst>
              </a:tr>
              <a:tr h="809560">
                <a:tc>
                  <a:txBody>
                    <a:bodyPr/>
                    <a:lstStyle/>
                    <a:p>
                      <a:pPr>
                        <a:lnSpc>
                          <a:spcPct val="107000"/>
                        </a:lnSpc>
                        <a:spcAft>
                          <a:spcPts val="0"/>
                        </a:spcAft>
                      </a:pPr>
                      <a:r>
                        <a:rPr lang="en-GB" sz="1200" dirty="0">
                          <a:solidFill>
                            <a:schemeClr val="tx1"/>
                          </a:solidFill>
                          <a:effectLst/>
                        </a:rPr>
                        <a:t>Maintained organisational service delivery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dirty="0">
                          <a:solidFill>
                            <a:schemeClr val="tx1"/>
                          </a:solidFill>
                          <a:effectLst/>
                        </a:rPr>
                        <a:t>Legal services provided to client  within SLA turnaround times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Percentage of legal services provided to client  within SLA turnaround times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a:solidFill>
                            <a:schemeClr val="tx1"/>
                          </a:solidFill>
                          <a:effectLst/>
                        </a:rPr>
                        <a:t>60%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88%</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75%</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168303972"/>
                  </a:ext>
                </a:extLst>
              </a:tr>
              <a:tr h="604912">
                <a:tc rowSpan="3">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Risk maturity of the organisation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Risk maturity level of the organisation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a:solidFill>
                            <a:schemeClr val="tx1"/>
                          </a:solidFill>
                          <a:effectLst/>
                        </a:rPr>
                        <a:t>Level 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3</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3</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3</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3780201136"/>
                  </a:ext>
                </a:extLst>
              </a:tr>
              <a:tr h="604912">
                <a:tc vMerge="1">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dirty="0">
                          <a:solidFill>
                            <a:schemeClr val="tx1"/>
                          </a:solidFill>
                          <a:effectLst/>
                        </a:rPr>
                        <a:t>Compliance maturity of the organisation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Compliance maturity level of the organisation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a:solidFill>
                            <a:schemeClr val="tx1"/>
                          </a:solidFill>
                          <a:effectLst/>
                        </a:rPr>
                        <a: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Level 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304330824"/>
                  </a:ext>
                </a:extLst>
              </a:tr>
              <a:tr h="1218855">
                <a:tc vMerge="1">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Cases assessed for adjudication by the Complaints and Compliance Committee (CCC)</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Percentage of cases assessed for adjudication by the CCC in accordance with the CCC Handbook</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b="0" dirty="0">
                          <a:solidFill>
                            <a:schemeClr val="tx1"/>
                          </a:solidFill>
                          <a:effectLst/>
                        </a:rPr>
                        <a:t>60%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82%</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70%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85%</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85%</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850%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850%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2669974687"/>
                  </a:ext>
                </a:extLst>
              </a:tr>
            </a:tbl>
          </a:graphicData>
        </a:graphic>
      </p:graphicFrame>
    </p:spTree>
    <p:extLst>
      <p:ext uri="{BB962C8B-B14F-4D97-AF65-F5344CB8AC3E}">
        <p14:creationId xmlns:p14="http://schemas.microsoft.com/office/powerpoint/2010/main" val="1826218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548499" y="180426"/>
            <a:ext cx="6246553" cy="988735"/>
          </a:xfrm>
        </p:spPr>
        <p:txBody>
          <a:bodyPr>
            <a:normAutofit/>
          </a:bodyPr>
          <a:lstStyle/>
          <a:p>
            <a:pPr algn="ctr"/>
            <a:r>
              <a:rPr lang="en-ZA" sz="3600" b="1" dirty="0"/>
              <a:t> Programme 2: Licensing</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5" name="Table 4">
            <a:extLst>
              <a:ext uri="{FF2B5EF4-FFF2-40B4-BE49-F238E27FC236}">
                <a16:creationId xmlns:a16="http://schemas.microsoft.com/office/drawing/2014/main" xmlns="" id="{DB8FE900-F406-451D-9E6A-99FAAA69DCF9}"/>
              </a:ext>
            </a:extLst>
          </p:cNvPr>
          <p:cNvGraphicFramePr>
            <a:graphicFrameLocks noGrp="1"/>
          </p:cNvGraphicFramePr>
          <p:nvPr>
            <p:extLst>
              <p:ext uri="{D42A27DB-BD31-4B8C-83A1-F6EECF244321}">
                <p14:modId xmlns:p14="http://schemas.microsoft.com/office/powerpoint/2010/main" val="1526838143"/>
              </p:ext>
            </p:extLst>
          </p:nvPr>
        </p:nvGraphicFramePr>
        <p:xfrm>
          <a:off x="106018" y="1058544"/>
          <a:ext cx="11999843" cy="5831360"/>
        </p:xfrm>
        <a:graphic>
          <a:graphicData uri="http://schemas.openxmlformats.org/drawingml/2006/table">
            <a:tbl>
              <a:tblPr>
                <a:tableStyleId>{5C22544A-7EE6-4342-B048-85BDC9FD1C3A}</a:tableStyleId>
              </a:tblPr>
              <a:tblGrid>
                <a:gridCol w="1473666">
                  <a:extLst>
                    <a:ext uri="{9D8B030D-6E8A-4147-A177-3AD203B41FA5}">
                      <a16:colId xmlns:a16="http://schemas.microsoft.com/office/drawing/2014/main" xmlns="" val="3713760181"/>
                    </a:ext>
                  </a:extLst>
                </a:gridCol>
                <a:gridCol w="1934186">
                  <a:extLst>
                    <a:ext uri="{9D8B030D-6E8A-4147-A177-3AD203B41FA5}">
                      <a16:colId xmlns:a16="http://schemas.microsoft.com/office/drawing/2014/main" xmlns="" val="1659251079"/>
                    </a:ext>
                  </a:extLst>
                </a:gridCol>
                <a:gridCol w="1921027">
                  <a:extLst>
                    <a:ext uri="{9D8B030D-6E8A-4147-A177-3AD203B41FA5}">
                      <a16:colId xmlns:a16="http://schemas.microsoft.com/office/drawing/2014/main" xmlns="" val="1420756462"/>
                    </a:ext>
                  </a:extLst>
                </a:gridCol>
                <a:gridCol w="960514">
                  <a:extLst>
                    <a:ext uri="{9D8B030D-6E8A-4147-A177-3AD203B41FA5}">
                      <a16:colId xmlns:a16="http://schemas.microsoft.com/office/drawing/2014/main" xmlns="" val="2889752500"/>
                    </a:ext>
                  </a:extLst>
                </a:gridCol>
                <a:gridCol w="960514">
                  <a:extLst>
                    <a:ext uri="{9D8B030D-6E8A-4147-A177-3AD203B41FA5}">
                      <a16:colId xmlns:a16="http://schemas.microsoft.com/office/drawing/2014/main" xmlns="" val="3379260975"/>
                    </a:ext>
                  </a:extLst>
                </a:gridCol>
                <a:gridCol w="1105248">
                  <a:extLst>
                    <a:ext uri="{9D8B030D-6E8A-4147-A177-3AD203B41FA5}">
                      <a16:colId xmlns:a16="http://schemas.microsoft.com/office/drawing/2014/main" xmlns="" val="2159883684"/>
                    </a:ext>
                  </a:extLst>
                </a:gridCol>
                <a:gridCol w="973672">
                  <a:extLst>
                    <a:ext uri="{9D8B030D-6E8A-4147-A177-3AD203B41FA5}">
                      <a16:colId xmlns:a16="http://schemas.microsoft.com/office/drawing/2014/main" xmlns="" val="3282614593"/>
                    </a:ext>
                  </a:extLst>
                </a:gridCol>
                <a:gridCol w="921040">
                  <a:extLst>
                    <a:ext uri="{9D8B030D-6E8A-4147-A177-3AD203B41FA5}">
                      <a16:colId xmlns:a16="http://schemas.microsoft.com/office/drawing/2014/main" xmlns="" val="370950256"/>
                    </a:ext>
                  </a:extLst>
                </a:gridCol>
                <a:gridCol w="986830">
                  <a:extLst>
                    <a:ext uri="{9D8B030D-6E8A-4147-A177-3AD203B41FA5}">
                      <a16:colId xmlns:a16="http://schemas.microsoft.com/office/drawing/2014/main" xmlns="" val="3398688972"/>
                    </a:ext>
                  </a:extLst>
                </a:gridCol>
                <a:gridCol w="763146">
                  <a:extLst>
                    <a:ext uri="{9D8B030D-6E8A-4147-A177-3AD203B41FA5}">
                      <a16:colId xmlns:a16="http://schemas.microsoft.com/office/drawing/2014/main" xmlns="" val="2668788093"/>
                    </a:ext>
                  </a:extLst>
                </a:gridCol>
              </a:tblGrid>
              <a:tr h="102799">
                <a:tc rowSpan="2">
                  <a:txBody>
                    <a:bodyPr/>
                    <a:lstStyle/>
                    <a:p>
                      <a:pPr algn="ctr">
                        <a:lnSpc>
                          <a:spcPct val="107000"/>
                        </a:lnSpc>
                        <a:spcAft>
                          <a:spcPts val="800"/>
                        </a:spcAft>
                      </a:pPr>
                      <a:r>
                        <a:rPr lang="en-US" sz="1400" b="1" dirty="0">
                          <a:effectLst/>
                        </a:rPr>
                        <a:t/>
                      </a:r>
                      <a:br>
                        <a:rPr lang="en-US" sz="1400" b="1" dirty="0">
                          <a:effectLst/>
                        </a:rPr>
                      </a:br>
                      <a:r>
                        <a:rPr lang="en-US" sz="1400" b="1" dirty="0">
                          <a:effectLst/>
                        </a:rPr>
                        <a:t>Outcome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solidFill>
                      <a:schemeClr val="accent4">
                        <a:lumMod val="75000"/>
                      </a:schemeClr>
                    </a:solidFill>
                  </a:tcPr>
                </a:tc>
                <a:tc rowSpan="2">
                  <a:txBody>
                    <a:bodyPr/>
                    <a:lstStyle/>
                    <a:p>
                      <a:pPr algn="ctr">
                        <a:lnSpc>
                          <a:spcPct val="107000"/>
                        </a:lnSpc>
                        <a:spcAft>
                          <a:spcPts val="0"/>
                        </a:spcAft>
                      </a:pPr>
                      <a:endParaRPr lang="en-GB" sz="1400" b="1" dirty="0">
                        <a:effectLst/>
                      </a:endParaRPr>
                    </a:p>
                    <a:p>
                      <a:pPr algn="ctr">
                        <a:lnSpc>
                          <a:spcPct val="107000"/>
                        </a:lnSpc>
                        <a:spcAft>
                          <a:spcPts val="0"/>
                        </a:spcAft>
                      </a:pPr>
                      <a:r>
                        <a:rPr lang="en-GB" sz="1400" b="1" dirty="0">
                          <a:effectLst/>
                        </a:rPr>
                        <a:t>Output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solidFill>
                      <a:schemeClr val="accent4">
                        <a:lumMod val="75000"/>
                      </a:schemeClr>
                    </a:solidFill>
                  </a:tcPr>
                </a:tc>
                <a:tc rowSpan="2">
                  <a:txBody>
                    <a:bodyPr/>
                    <a:lstStyle/>
                    <a:p>
                      <a:pPr algn="ctr">
                        <a:lnSpc>
                          <a:spcPct val="107000"/>
                        </a:lnSpc>
                        <a:spcAft>
                          <a:spcPts val="800"/>
                        </a:spcAft>
                      </a:pPr>
                      <a:endParaRPr lang="en-US" sz="1400" b="1" dirty="0">
                        <a:effectLst/>
                      </a:endParaRPr>
                    </a:p>
                    <a:p>
                      <a:pPr algn="ctr">
                        <a:lnSpc>
                          <a:spcPct val="107000"/>
                        </a:lnSpc>
                        <a:spcAft>
                          <a:spcPts val="800"/>
                        </a:spcAft>
                      </a:pPr>
                      <a:r>
                        <a:rPr lang="en-US" sz="1400" b="1" dirty="0">
                          <a:effectLst/>
                        </a:rPr>
                        <a:t>Output Indicators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solidFill>
                      <a:schemeClr val="accent4">
                        <a:lumMod val="75000"/>
                      </a:schemeClr>
                    </a:solidFill>
                  </a:tcPr>
                </a:tc>
                <a:tc gridSpan="7">
                  <a:txBody>
                    <a:bodyPr/>
                    <a:lstStyle/>
                    <a:p>
                      <a:pPr algn="ctr">
                        <a:lnSpc>
                          <a:spcPct val="107000"/>
                        </a:lnSpc>
                        <a:spcAft>
                          <a:spcPts val="800"/>
                        </a:spcAft>
                      </a:pPr>
                      <a:r>
                        <a:rPr lang="en-US" sz="1400" b="1" dirty="0">
                          <a:effectLst/>
                        </a:rPr>
                        <a:t>ANNUAL TARGETS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7711673"/>
                  </a:ext>
                </a:extLst>
              </a:tr>
              <a:tr h="102799">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algn="ctr">
                        <a:lnSpc>
                          <a:spcPct val="107000"/>
                        </a:lnSpc>
                        <a:spcAft>
                          <a:spcPts val="800"/>
                        </a:spcAft>
                      </a:pPr>
                      <a:r>
                        <a:rPr lang="en-US" sz="1050" b="1" dirty="0">
                          <a:effectLst/>
                        </a:rPr>
                        <a:t>Audited/Actual Performance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solidFill>
                      <a:schemeClr val="accent4">
                        <a:lumMod val="20000"/>
                        <a:lumOff val="80000"/>
                      </a:schemeClr>
                    </a:solidFill>
                  </a:tcPr>
                </a:tc>
                <a:tc hMerge="1">
                  <a:txBody>
                    <a:bodyPr/>
                    <a:lstStyle/>
                    <a:p>
                      <a:endParaRPr lang="en-US"/>
                    </a:p>
                  </a:txBody>
                  <a:tcPr/>
                </a:tc>
                <a:tc hMerge="1">
                  <a:txBody>
                    <a:bodyPr/>
                    <a:lstStyle/>
                    <a:p>
                      <a:endParaRPr lang="en-US"/>
                    </a:p>
                  </a:txBody>
                  <a:tcPr/>
                </a:tc>
                <a:tc>
                  <a:txBody>
                    <a:bodyPr/>
                    <a:lstStyle/>
                    <a:p>
                      <a:pPr algn="ctr">
                        <a:lnSpc>
                          <a:spcPct val="107000"/>
                        </a:lnSpc>
                        <a:spcAft>
                          <a:spcPts val="800"/>
                        </a:spcAft>
                      </a:pPr>
                      <a:r>
                        <a:rPr lang="en-US" sz="1050" b="1" dirty="0">
                          <a:effectLst/>
                        </a:rPr>
                        <a:t>Estimated Performance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solidFill>
                      <a:schemeClr val="accent4">
                        <a:lumMod val="20000"/>
                        <a:lumOff val="80000"/>
                      </a:schemeClr>
                    </a:solidFill>
                  </a:tcPr>
                </a:tc>
                <a:tc gridSpan="3">
                  <a:txBody>
                    <a:bodyPr/>
                    <a:lstStyle/>
                    <a:p>
                      <a:pPr algn="ctr">
                        <a:lnSpc>
                          <a:spcPct val="107000"/>
                        </a:lnSpc>
                        <a:spcAft>
                          <a:spcPts val="800"/>
                        </a:spcAft>
                      </a:pPr>
                      <a:r>
                        <a:rPr lang="en-US" sz="1050" b="1" dirty="0">
                          <a:effectLst/>
                        </a:rPr>
                        <a:t>MTEF Period</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solidFill>
                      <a:schemeClr val="accent4">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09293213"/>
                  </a:ext>
                </a:extLst>
              </a:tr>
              <a:tr h="102799">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800" b="1" dirty="0">
                          <a:effectLst/>
                        </a:rPr>
                        <a:t>2016/17</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tc>
                <a:tc>
                  <a:txBody>
                    <a:bodyPr/>
                    <a:lstStyle/>
                    <a:p>
                      <a:pPr algn="ctr">
                        <a:lnSpc>
                          <a:spcPct val="107000"/>
                        </a:lnSpc>
                        <a:spcAft>
                          <a:spcPts val="800"/>
                        </a:spcAft>
                      </a:pPr>
                      <a:r>
                        <a:rPr lang="en-US" sz="800" b="1" dirty="0">
                          <a:effectLst/>
                        </a:rPr>
                        <a:t>2017/18</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tc>
                <a:tc>
                  <a:txBody>
                    <a:bodyPr/>
                    <a:lstStyle/>
                    <a:p>
                      <a:pPr algn="ctr">
                        <a:lnSpc>
                          <a:spcPct val="107000"/>
                        </a:lnSpc>
                        <a:spcAft>
                          <a:spcPts val="800"/>
                        </a:spcAft>
                      </a:pPr>
                      <a:r>
                        <a:rPr lang="en-US" sz="800" b="1" dirty="0">
                          <a:effectLst/>
                        </a:rPr>
                        <a:t>2018/19</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tc>
                <a:tc>
                  <a:txBody>
                    <a:bodyPr/>
                    <a:lstStyle/>
                    <a:p>
                      <a:pPr algn="ctr">
                        <a:lnSpc>
                          <a:spcPct val="107000"/>
                        </a:lnSpc>
                        <a:spcAft>
                          <a:spcPts val="800"/>
                        </a:spcAft>
                      </a:pPr>
                      <a:r>
                        <a:rPr lang="en-US" sz="800" b="1" dirty="0">
                          <a:effectLst/>
                        </a:rPr>
                        <a:t>2019/20</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tc>
                <a:tc>
                  <a:txBody>
                    <a:bodyPr/>
                    <a:lstStyle/>
                    <a:p>
                      <a:pPr algn="ctr">
                        <a:lnSpc>
                          <a:spcPct val="107000"/>
                        </a:lnSpc>
                        <a:spcAft>
                          <a:spcPts val="800"/>
                        </a:spcAft>
                      </a:pPr>
                      <a:r>
                        <a:rPr lang="en-US" sz="800" b="1" dirty="0">
                          <a:effectLst/>
                        </a:rPr>
                        <a:t>2020/21</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tc>
                <a:tc>
                  <a:txBody>
                    <a:bodyPr/>
                    <a:lstStyle/>
                    <a:p>
                      <a:pPr algn="ctr">
                        <a:lnSpc>
                          <a:spcPct val="107000"/>
                        </a:lnSpc>
                        <a:spcAft>
                          <a:spcPts val="800"/>
                        </a:spcAft>
                      </a:pPr>
                      <a:r>
                        <a:rPr lang="en-US" sz="800" b="1" dirty="0">
                          <a:effectLst/>
                        </a:rPr>
                        <a:t>2021/22</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tc>
                <a:tc>
                  <a:txBody>
                    <a:bodyPr/>
                    <a:lstStyle/>
                    <a:p>
                      <a:pPr algn="ctr">
                        <a:lnSpc>
                          <a:spcPct val="107000"/>
                        </a:lnSpc>
                        <a:spcAft>
                          <a:spcPts val="800"/>
                        </a:spcAft>
                      </a:pPr>
                      <a:r>
                        <a:rPr lang="en-US" sz="800" b="1" dirty="0">
                          <a:effectLst/>
                        </a:rPr>
                        <a:t>2022/23</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nchor="ctr"/>
                </a:tc>
                <a:extLst>
                  <a:ext uri="{0D108BD9-81ED-4DB2-BD59-A6C34878D82A}">
                    <a16:rowId xmlns:a16="http://schemas.microsoft.com/office/drawing/2014/main" xmlns="" val="2057998219"/>
                  </a:ext>
                </a:extLst>
              </a:tr>
              <a:tr h="339778">
                <a:tc>
                  <a:txBody>
                    <a:bodyPr/>
                    <a:lstStyle/>
                    <a:p>
                      <a:pPr>
                        <a:lnSpc>
                          <a:spcPct val="107000"/>
                        </a:lnSpc>
                        <a:spcAft>
                          <a:spcPts val="800"/>
                        </a:spcAft>
                      </a:pPr>
                      <a:r>
                        <a:rPr lang="en-US" sz="800" b="1" dirty="0">
                          <a:effectLst/>
                        </a:rPr>
                        <a:t>Access to quality broadband services increased</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Process to assign Broadband Spectrum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Percentage of the process to assign broadband spectrum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dirty="0">
                          <a:effectLs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10%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90%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3899592292"/>
                  </a:ext>
                </a:extLst>
              </a:tr>
              <a:tr h="417251">
                <a:tc>
                  <a:txBody>
                    <a:bodyPr/>
                    <a:lstStyle/>
                    <a:p>
                      <a:pPr>
                        <a:lnSpc>
                          <a:spcPct val="107000"/>
                        </a:lnSpc>
                        <a:spcAft>
                          <a:spcPts val="800"/>
                        </a:spcAft>
                      </a:pPr>
                      <a:r>
                        <a:rPr lang="en-US" sz="800" b="1" dirty="0">
                          <a:effectLst/>
                        </a:rPr>
                        <a:t>Status of Social Cohesion, Diversity and Plurality of Views enhanced.</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dirty="0">
                          <a:effectLst/>
                        </a:rPr>
                        <a:t>Process to develop Regulations on Limitation of Ownership and Control and Equity Ownership by Historically Disadvantaged Groups completed</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Percentage of the process to develop Regulations on Limitation of Ownership and Control and Equity Ownership by Historically Disadvantaged Groups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Publication of position paper on Equity Ownership by Historically Disadvantaged Groups</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50%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1839854995"/>
                  </a:ext>
                </a:extLst>
              </a:tr>
              <a:tr h="398527">
                <a:tc>
                  <a:txBody>
                    <a:bodyPr/>
                    <a:lstStyle/>
                    <a:p>
                      <a:pPr>
                        <a:lnSpc>
                          <a:spcPct val="107000"/>
                        </a:lnSpc>
                        <a:spcAft>
                          <a:spcPts val="800"/>
                        </a:spcAft>
                      </a:pPr>
                      <a:r>
                        <a:rPr lang="en-US" sz="800" b="1" dirty="0">
                          <a:effectLst/>
                        </a:rPr>
                        <a:t>Competition in the ICT Sector promoted</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Process to develop Equipment Authorisations Regulations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Percentage of the process to develop the Regulations on Equipment Authorisations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50%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675854097"/>
                  </a:ext>
                </a:extLst>
              </a:tr>
              <a:tr h="497472">
                <a:tc rowSpan="2">
                  <a:txBody>
                    <a:bodyPr/>
                    <a:lstStyle/>
                    <a:p>
                      <a:pPr>
                        <a:lnSpc>
                          <a:spcPct val="107000"/>
                        </a:lnSpc>
                        <a:spcAft>
                          <a:spcPts val="800"/>
                        </a:spcAft>
                      </a:pP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Process to amend Standard Terms and Conditions Regulations for Class Licenses</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Percentage of the process to amend the Standard Terms and Conditions Regulations for Class Licenses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50%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3212618888"/>
                  </a:ext>
                </a:extLst>
              </a:tr>
              <a:tr h="528392">
                <a:tc vMerge="1">
                  <a:txBody>
                    <a:bodyPr/>
                    <a:lstStyle/>
                    <a:p>
                      <a:pPr>
                        <a:lnSpc>
                          <a:spcPct val="107000"/>
                        </a:lnSpc>
                        <a:spcAft>
                          <a:spcPts val="800"/>
                        </a:spcAft>
                      </a:pP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Process to amend Processes and Procedures Regulations for Class Licenses</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Percentage of the process to amend Processes and Procedures Regulations for Class Licenses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50%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3597361265"/>
                  </a:ext>
                </a:extLst>
              </a:tr>
              <a:tr h="311367">
                <a:tc>
                  <a:txBody>
                    <a:bodyPr/>
                    <a:lstStyle/>
                    <a:p>
                      <a:pPr>
                        <a:lnSpc>
                          <a:spcPct val="107000"/>
                        </a:lnSpc>
                        <a:spcAft>
                          <a:spcPts val="800"/>
                        </a:spcAft>
                      </a:pPr>
                      <a:r>
                        <a:rPr lang="en-US" sz="800" b="1" dirty="0">
                          <a:effectLst/>
                        </a:rPr>
                        <a:t>Status of Social Cohesion, Diversity and Plurality of Views enhanced</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Process on the Licensing of digital community television broadcasting services on MUX 1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Percentage of the process for licensing of digital community television broadcasting services on MUX 1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dirty="0">
                          <a:effectLst/>
                          <a:highlight>
                            <a:srgbClr val="FFFF00"/>
                          </a:highligh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25%</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50%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1383903515"/>
                  </a:ext>
                </a:extLst>
              </a:tr>
              <a:tr h="465321">
                <a:tc>
                  <a:txBody>
                    <a:bodyPr/>
                    <a:lstStyle/>
                    <a:p>
                      <a:pPr>
                        <a:lnSpc>
                          <a:spcPct val="107000"/>
                        </a:lnSpc>
                        <a:spcAft>
                          <a:spcPts val="800"/>
                        </a:spcAft>
                      </a:pPr>
                      <a:r>
                        <a:rPr lang="en-GB" sz="800" b="1" kern="1200" dirty="0">
                          <a:effectLst/>
                        </a:rPr>
                        <a:t>Competition in the ICT Sector Promoted</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dirty="0">
                          <a:effectLst/>
                        </a:rPr>
                        <a:t>Process on the Licensing of an Individual Electronic Communications Network Service completed</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dirty="0">
                          <a:effectLst/>
                        </a:rPr>
                        <a:t>Percentage of the process for licensing of an Individual Electronic Communications Network Service Licence completed</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25%</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50%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803514010"/>
                  </a:ext>
                </a:extLst>
              </a:tr>
              <a:tr h="542822">
                <a:tc>
                  <a:txBody>
                    <a:bodyPr/>
                    <a:lstStyle/>
                    <a:p>
                      <a:pPr>
                        <a:lnSpc>
                          <a:spcPct val="107000"/>
                        </a:lnSpc>
                        <a:spcAft>
                          <a:spcPts val="800"/>
                        </a:spcAft>
                      </a:pPr>
                      <a:r>
                        <a:rPr lang="en-US" sz="800" b="1" dirty="0">
                          <a:effectLst/>
                        </a:rPr>
                        <a:t>Status of Social Cohesion, Diversity and Plurality of Views enhanced</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Process on the Licensing of community Sound broadcasting services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Percentage of the process for licensing of community sound broadcasting services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25%</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dirty="0">
                          <a:effectLs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64639300"/>
                  </a:ext>
                </a:extLst>
              </a:tr>
              <a:tr h="542822">
                <a:tc>
                  <a:txBody>
                    <a:bodyPr/>
                    <a:lstStyle/>
                    <a:p>
                      <a:pPr>
                        <a:lnSpc>
                          <a:spcPct val="107000"/>
                        </a:lnSpc>
                        <a:spcAft>
                          <a:spcPts val="800"/>
                        </a:spcAft>
                      </a:pP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Process on the Licensing of Commercial Sound broadcasting services in the Northern Cape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Percentage of the process on the Licensing of Commercial Sound broadcasting services in the Northern Cape completed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a:effectLst/>
                          <a:highlight>
                            <a:srgbClr val="FFFF00"/>
                          </a:highligh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25%</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a:effectLst/>
                        </a:rPr>
                        <a:t>100%</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dirty="0">
                          <a:effectLs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3485749714"/>
                  </a:ext>
                </a:extLst>
              </a:tr>
              <a:tr h="542822">
                <a:tc>
                  <a:txBody>
                    <a:bodyPr/>
                    <a:lstStyle/>
                    <a:p>
                      <a:pPr>
                        <a:lnSpc>
                          <a:spcPct val="107000"/>
                        </a:lnSpc>
                        <a:spcAft>
                          <a:spcPts val="800"/>
                        </a:spcAft>
                      </a:pPr>
                      <a:r>
                        <a:rPr lang="en-US" sz="800" b="1" dirty="0">
                          <a:effectLst/>
                        </a:rPr>
                        <a:t>Maintained organisational service delivery</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dirty="0">
                          <a:effectLst/>
                        </a:rPr>
                        <a:t>Process to develop regulations to enable the ICT sector to respond to declared state of disaster (COVID-19 pandemic)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dirty="0">
                          <a:effectLst/>
                        </a:rPr>
                        <a:t>Percentage of the intervention to enable the ICT sector to respond to declared state of disaster (COVID-19 pandemic) completed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dirty="0">
                          <a:effectLst/>
                          <a:highlight>
                            <a:srgbClr val="FFFF00"/>
                          </a:highligh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dirty="0">
                          <a:effectLst/>
                          <a:highlight>
                            <a:srgbClr val="FFFF00"/>
                          </a:highligh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dirty="0">
                          <a:effectLst/>
                          <a:highlight>
                            <a:srgbClr val="FFFF00"/>
                          </a:highligh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dirty="0">
                          <a:effectLs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dirty="0">
                          <a:effectLst/>
                        </a:rPr>
                        <a:t>100%</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kern="1200" dirty="0">
                          <a:effectLs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tc>
                  <a:txBody>
                    <a:bodyPr/>
                    <a:lstStyle/>
                    <a:p>
                      <a:pPr>
                        <a:lnSpc>
                          <a:spcPct val="107000"/>
                        </a:lnSpc>
                        <a:spcAft>
                          <a:spcPts val="800"/>
                        </a:spcAft>
                      </a:pPr>
                      <a:r>
                        <a:rPr lang="en-US" sz="800" b="1" u="none" strike="noStrike" dirty="0">
                          <a:effectLst/>
                        </a:rPr>
                        <a:t> </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358" marR="43358" marT="21679" marB="21679"/>
                </a:tc>
                <a:extLst>
                  <a:ext uri="{0D108BD9-81ED-4DB2-BD59-A6C34878D82A}">
                    <a16:rowId xmlns:a16="http://schemas.microsoft.com/office/drawing/2014/main" xmlns="" val="52239466"/>
                  </a:ext>
                </a:extLst>
              </a:tr>
            </a:tbl>
          </a:graphicData>
        </a:graphic>
      </p:graphicFrame>
    </p:spTree>
    <p:extLst>
      <p:ext uri="{BB962C8B-B14F-4D97-AF65-F5344CB8AC3E}">
        <p14:creationId xmlns:p14="http://schemas.microsoft.com/office/powerpoint/2010/main" val="2663660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255106" y="180426"/>
            <a:ext cx="10006858" cy="988735"/>
          </a:xfrm>
        </p:spPr>
        <p:txBody>
          <a:bodyPr>
            <a:normAutofit/>
          </a:bodyPr>
          <a:lstStyle/>
          <a:p>
            <a:pPr algn="ctr"/>
            <a:r>
              <a:rPr lang="en-ZA" sz="3600" b="1" dirty="0"/>
              <a:t> Programme 3: Policy Research &amp; Analysis</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2" name="Table 1">
            <a:extLst>
              <a:ext uri="{FF2B5EF4-FFF2-40B4-BE49-F238E27FC236}">
                <a16:creationId xmlns:a16="http://schemas.microsoft.com/office/drawing/2014/main" xmlns="" id="{E15C636D-B6D6-4961-998E-D5FF50FCE39E}"/>
              </a:ext>
            </a:extLst>
          </p:cNvPr>
          <p:cNvGraphicFramePr>
            <a:graphicFrameLocks noGrp="1"/>
          </p:cNvGraphicFramePr>
          <p:nvPr>
            <p:extLst>
              <p:ext uri="{D42A27DB-BD31-4B8C-83A1-F6EECF244321}">
                <p14:modId xmlns:p14="http://schemas.microsoft.com/office/powerpoint/2010/main" val="2564441380"/>
              </p:ext>
            </p:extLst>
          </p:nvPr>
        </p:nvGraphicFramePr>
        <p:xfrm>
          <a:off x="109330" y="1169161"/>
          <a:ext cx="11956773" cy="5685913"/>
        </p:xfrm>
        <a:graphic>
          <a:graphicData uri="http://schemas.openxmlformats.org/drawingml/2006/table">
            <a:tbl>
              <a:tblPr firstRow="1" firstCol="1" lastRow="1" lastCol="1" bandRow="1" bandCol="1">
                <a:tableStyleId>{5C22544A-7EE6-4342-B048-85BDC9FD1C3A}</a:tableStyleId>
              </a:tblPr>
              <a:tblGrid>
                <a:gridCol w="1781358">
                  <a:extLst>
                    <a:ext uri="{9D8B030D-6E8A-4147-A177-3AD203B41FA5}">
                      <a16:colId xmlns:a16="http://schemas.microsoft.com/office/drawing/2014/main" xmlns="" val="384209623"/>
                    </a:ext>
                  </a:extLst>
                </a:gridCol>
                <a:gridCol w="1957944">
                  <a:extLst>
                    <a:ext uri="{9D8B030D-6E8A-4147-A177-3AD203B41FA5}">
                      <a16:colId xmlns:a16="http://schemas.microsoft.com/office/drawing/2014/main" xmlns="" val="110828779"/>
                    </a:ext>
                  </a:extLst>
                </a:gridCol>
                <a:gridCol w="1927822">
                  <a:extLst>
                    <a:ext uri="{9D8B030D-6E8A-4147-A177-3AD203B41FA5}">
                      <a16:colId xmlns:a16="http://schemas.microsoft.com/office/drawing/2014/main" xmlns="" val="2002428073"/>
                    </a:ext>
                  </a:extLst>
                </a:gridCol>
                <a:gridCol w="918727">
                  <a:extLst>
                    <a:ext uri="{9D8B030D-6E8A-4147-A177-3AD203B41FA5}">
                      <a16:colId xmlns:a16="http://schemas.microsoft.com/office/drawing/2014/main" xmlns="" val="4075882056"/>
                    </a:ext>
                  </a:extLst>
                </a:gridCol>
                <a:gridCol w="918727">
                  <a:extLst>
                    <a:ext uri="{9D8B030D-6E8A-4147-A177-3AD203B41FA5}">
                      <a16:colId xmlns:a16="http://schemas.microsoft.com/office/drawing/2014/main" xmlns="" val="4179081604"/>
                    </a:ext>
                  </a:extLst>
                </a:gridCol>
                <a:gridCol w="888605">
                  <a:extLst>
                    <a:ext uri="{9D8B030D-6E8A-4147-A177-3AD203B41FA5}">
                      <a16:colId xmlns:a16="http://schemas.microsoft.com/office/drawing/2014/main" xmlns="" val="3380661359"/>
                    </a:ext>
                  </a:extLst>
                </a:gridCol>
                <a:gridCol w="933788">
                  <a:extLst>
                    <a:ext uri="{9D8B030D-6E8A-4147-A177-3AD203B41FA5}">
                      <a16:colId xmlns:a16="http://schemas.microsoft.com/office/drawing/2014/main" xmlns="" val="1686342160"/>
                    </a:ext>
                  </a:extLst>
                </a:gridCol>
                <a:gridCol w="1024155">
                  <a:extLst>
                    <a:ext uri="{9D8B030D-6E8A-4147-A177-3AD203B41FA5}">
                      <a16:colId xmlns:a16="http://schemas.microsoft.com/office/drawing/2014/main" xmlns="" val="1535931180"/>
                    </a:ext>
                  </a:extLst>
                </a:gridCol>
                <a:gridCol w="813300">
                  <a:extLst>
                    <a:ext uri="{9D8B030D-6E8A-4147-A177-3AD203B41FA5}">
                      <a16:colId xmlns:a16="http://schemas.microsoft.com/office/drawing/2014/main" xmlns="" val="3657331445"/>
                    </a:ext>
                  </a:extLst>
                </a:gridCol>
                <a:gridCol w="792347">
                  <a:extLst>
                    <a:ext uri="{9D8B030D-6E8A-4147-A177-3AD203B41FA5}">
                      <a16:colId xmlns:a16="http://schemas.microsoft.com/office/drawing/2014/main" xmlns="" val="640742782"/>
                    </a:ext>
                  </a:extLst>
                </a:gridCol>
              </a:tblGrid>
              <a:tr h="129400">
                <a:tc rowSpan="3">
                  <a:txBody>
                    <a:bodyPr/>
                    <a:lstStyle/>
                    <a:p>
                      <a:pPr algn="l">
                        <a:lnSpc>
                          <a:spcPct val="107000"/>
                        </a:lnSpc>
                        <a:spcAft>
                          <a:spcPts val="0"/>
                        </a:spcAft>
                      </a:pPr>
                      <a:r>
                        <a:rPr lang="en-GB" sz="1400">
                          <a:solidFill>
                            <a:schemeClr val="tx1"/>
                          </a:solidFill>
                          <a:effectLst/>
                        </a:rPr>
                        <a:t> </a:t>
                      </a:r>
                      <a:endParaRPr lang="en-US" sz="1400">
                        <a:solidFill>
                          <a:schemeClr val="tx1"/>
                        </a:solidFill>
                        <a:effectLst/>
                      </a:endParaRPr>
                    </a:p>
                    <a:p>
                      <a:pPr algn="l">
                        <a:lnSpc>
                          <a:spcPct val="107000"/>
                        </a:lnSpc>
                        <a:spcAft>
                          <a:spcPts val="0"/>
                        </a:spcAft>
                      </a:pPr>
                      <a:r>
                        <a:rPr lang="en-GB" sz="1400">
                          <a:solidFill>
                            <a:schemeClr val="tx1"/>
                          </a:solidFill>
                          <a:effectLst/>
                        </a:rPr>
                        <a:t> </a:t>
                      </a:r>
                      <a:endParaRPr lang="en-US" sz="1400">
                        <a:solidFill>
                          <a:schemeClr val="tx1"/>
                        </a:solidFill>
                        <a:effectLst/>
                      </a:endParaRPr>
                    </a:p>
                    <a:p>
                      <a:pPr algn="l">
                        <a:lnSpc>
                          <a:spcPct val="107000"/>
                        </a:lnSpc>
                        <a:spcAft>
                          <a:spcPts val="0"/>
                        </a:spcAft>
                      </a:pPr>
                      <a:r>
                        <a:rPr lang="en-GB" sz="1400">
                          <a:solidFill>
                            <a:schemeClr val="tx1"/>
                          </a:solidFill>
                          <a:effectLst/>
                        </a:rPr>
                        <a:t> </a:t>
                      </a:r>
                      <a:endParaRPr lang="en-US" sz="1400">
                        <a:solidFill>
                          <a:schemeClr val="tx1"/>
                        </a:solidFill>
                        <a:effectLst/>
                      </a:endParaRPr>
                    </a:p>
                    <a:p>
                      <a:pPr algn="l">
                        <a:lnSpc>
                          <a:spcPct val="107000"/>
                        </a:lnSpc>
                        <a:spcAft>
                          <a:spcPts val="0"/>
                        </a:spcAft>
                      </a:pPr>
                      <a:r>
                        <a:rPr lang="en-GB" sz="1400">
                          <a:solidFill>
                            <a:schemeClr val="tx1"/>
                          </a:solidFill>
                          <a:effectLst/>
                        </a:rPr>
                        <a:t>Outcome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gn="l">
                        <a:lnSpc>
                          <a:spcPct val="107000"/>
                        </a:lnSpc>
                        <a:spcAft>
                          <a:spcPts val="0"/>
                        </a:spcAft>
                      </a:pPr>
                      <a:r>
                        <a:rPr lang="en-GB" sz="1400">
                          <a:solidFill>
                            <a:schemeClr val="tx1"/>
                          </a:solidFill>
                          <a:effectLst/>
                        </a:rPr>
                        <a:t> </a:t>
                      </a:r>
                      <a:endParaRPr lang="en-US" sz="1400">
                        <a:solidFill>
                          <a:schemeClr val="tx1"/>
                        </a:solidFill>
                        <a:effectLst/>
                      </a:endParaRPr>
                    </a:p>
                    <a:p>
                      <a:pPr algn="l">
                        <a:lnSpc>
                          <a:spcPct val="107000"/>
                        </a:lnSpc>
                        <a:spcAft>
                          <a:spcPts val="0"/>
                        </a:spcAft>
                      </a:pPr>
                      <a:r>
                        <a:rPr lang="en-GB" sz="1400">
                          <a:solidFill>
                            <a:schemeClr val="tx1"/>
                          </a:solidFill>
                          <a:effectLst/>
                        </a:rPr>
                        <a:t> </a:t>
                      </a:r>
                      <a:endParaRPr lang="en-US" sz="1400">
                        <a:solidFill>
                          <a:schemeClr val="tx1"/>
                        </a:solidFill>
                        <a:effectLst/>
                      </a:endParaRPr>
                    </a:p>
                    <a:p>
                      <a:pPr algn="l">
                        <a:lnSpc>
                          <a:spcPct val="107000"/>
                        </a:lnSpc>
                        <a:spcAft>
                          <a:spcPts val="0"/>
                        </a:spcAft>
                      </a:pPr>
                      <a:r>
                        <a:rPr lang="en-GB" sz="1400">
                          <a:solidFill>
                            <a:schemeClr val="tx1"/>
                          </a:solidFill>
                          <a:effectLst/>
                        </a:rPr>
                        <a:t> </a:t>
                      </a:r>
                      <a:endParaRPr lang="en-US" sz="1400">
                        <a:solidFill>
                          <a:schemeClr val="tx1"/>
                        </a:solidFill>
                        <a:effectLst/>
                      </a:endParaRPr>
                    </a:p>
                    <a:p>
                      <a:pPr algn="l">
                        <a:lnSpc>
                          <a:spcPct val="107000"/>
                        </a:lnSpc>
                        <a:spcAft>
                          <a:spcPts val="0"/>
                        </a:spcAft>
                      </a:pPr>
                      <a:r>
                        <a:rPr lang="en-GB" sz="1400">
                          <a:solidFill>
                            <a:schemeClr val="tx1"/>
                          </a:solidFill>
                          <a:effectLst/>
                        </a:rPr>
                        <a:t>Outputs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gn="l">
                        <a:lnSpc>
                          <a:spcPct val="107000"/>
                        </a:lnSpc>
                        <a:spcAft>
                          <a:spcPts val="0"/>
                        </a:spcAft>
                      </a:pPr>
                      <a:r>
                        <a:rPr lang="en-GB" sz="1400" dirty="0">
                          <a:solidFill>
                            <a:schemeClr val="tx1"/>
                          </a:solidFill>
                          <a:effectLst/>
                        </a:rPr>
                        <a:t> </a:t>
                      </a:r>
                      <a:endParaRPr lang="en-US" sz="1400" dirty="0">
                        <a:solidFill>
                          <a:schemeClr val="tx1"/>
                        </a:solidFill>
                        <a:effectLst/>
                      </a:endParaRPr>
                    </a:p>
                    <a:p>
                      <a:pPr algn="l">
                        <a:lnSpc>
                          <a:spcPct val="107000"/>
                        </a:lnSpc>
                        <a:spcAft>
                          <a:spcPts val="0"/>
                        </a:spcAft>
                      </a:pPr>
                      <a:r>
                        <a:rPr lang="en-GB" sz="1400" dirty="0">
                          <a:solidFill>
                            <a:schemeClr val="tx1"/>
                          </a:solidFill>
                          <a:effectLst/>
                        </a:rPr>
                        <a:t> </a:t>
                      </a:r>
                      <a:endParaRPr lang="en-US" sz="1400" dirty="0">
                        <a:solidFill>
                          <a:schemeClr val="tx1"/>
                        </a:solidFill>
                        <a:effectLst/>
                      </a:endParaRPr>
                    </a:p>
                    <a:p>
                      <a:pPr algn="l">
                        <a:lnSpc>
                          <a:spcPct val="107000"/>
                        </a:lnSpc>
                        <a:spcAft>
                          <a:spcPts val="0"/>
                        </a:spcAft>
                      </a:pPr>
                      <a:r>
                        <a:rPr lang="en-GB" sz="1400" dirty="0">
                          <a:solidFill>
                            <a:schemeClr val="tx1"/>
                          </a:solidFill>
                          <a:effectLst/>
                        </a:rPr>
                        <a:t> </a:t>
                      </a:r>
                      <a:endParaRPr lang="en-US" sz="1400" dirty="0">
                        <a:solidFill>
                          <a:schemeClr val="tx1"/>
                        </a:solidFill>
                        <a:effectLst/>
                      </a:endParaRPr>
                    </a:p>
                    <a:p>
                      <a:pPr algn="l">
                        <a:lnSpc>
                          <a:spcPct val="107000"/>
                        </a:lnSpc>
                        <a:spcAft>
                          <a:spcPts val="0"/>
                        </a:spcAft>
                      </a:pPr>
                      <a:r>
                        <a:rPr lang="en-GB" sz="1400" dirty="0">
                          <a:solidFill>
                            <a:schemeClr val="tx1"/>
                          </a:solidFill>
                          <a:effectLst/>
                        </a:rPr>
                        <a:t>Output Indicators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gridSpan="7">
                  <a:txBody>
                    <a:bodyPr/>
                    <a:lstStyle/>
                    <a:p>
                      <a:pPr algn="ctr">
                        <a:lnSpc>
                          <a:spcPct val="107000"/>
                        </a:lnSpc>
                        <a:spcAft>
                          <a:spcPts val="0"/>
                        </a:spcAft>
                      </a:pPr>
                      <a:r>
                        <a:rPr lang="en-GB" sz="1400" dirty="0">
                          <a:solidFill>
                            <a:schemeClr val="tx1"/>
                          </a:solidFill>
                          <a:effectLst/>
                        </a:rPr>
                        <a:t>ANNUAL TARGETS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332721353"/>
                  </a:ext>
                </a:extLst>
              </a:tr>
              <a:tr h="264730">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algn="ctr">
                        <a:lnSpc>
                          <a:spcPct val="107000"/>
                        </a:lnSpc>
                        <a:spcAft>
                          <a:spcPts val="0"/>
                        </a:spcAft>
                      </a:pPr>
                      <a:r>
                        <a:rPr lang="en-GB" sz="1200" b="1" dirty="0">
                          <a:solidFill>
                            <a:schemeClr val="tx1"/>
                          </a:solidFill>
                          <a:effectLst/>
                        </a:rPr>
                        <a:t>Audited /Actual</a:t>
                      </a:r>
                      <a:endParaRPr lang="en-US" sz="1200" b="1" dirty="0">
                        <a:solidFill>
                          <a:schemeClr val="tx1"/>
                        </a:solidFill>
                        <a:effectLst/>
                      </a:endParaRPr>
                    </a:p>
                    <a:p>
                      <a:pPr algn="ctr">
                        <a:lnSpc>
                          <a:spcPct val="107000"/>
                        </a:lnSpc>
                        <a:spcAft>
                          <a:spcPts val="0"/>
                        </a:spcAft>
                      </a:pPr>
                      <a:r>
                        <a:rPr lang="en-GB" sz="1200" b="1" dirty="0">
                          <a:solidFill>
                            <a:schemeClr val="tx1"/>
                          </a:solidFill>
                          <a:effectLst/>
                        </a:rPr>
                        <a:t>Performance</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tc>
                  <a:txBody>
                    <a:bodyPr/>
                    <a:lstStyle/>
                    <a:p>
                      <a:pPr algn="ctr">
                        <a:lnSpc>
                          <a:spcPct val="107000"/>
                        </a:lnSpc>
                        <a:spcAft>
                          <a:spcPts val="0"/>
                        </a:spcAft>
                      </a:pPr>
                      <a:r>
                        <a:rPr lang="en-GB" sz="1200" b="1" dirty="0">
                          <a:solidFill>
                            <a:schemeClr val="tx1"/>
                          </a:solidFill>
                          <a:effectLst/>
                        </a:rPr>
                        <a:t>Estimated</a:t>
                      </a:r>
                      <a:endParaRPr lang="en-US" sz="1200" b="1" dirty="0">
                        <a:solidFill>
                          <a:schemeClr val="tx1"/>
                        </a:solidFill>
                        <a:effectLst/>
                      </a:endParaRPr>
                    </a:p>
                    <a:p>
                      <a:pPr algn="ctr">
                        <a:lnSpc>
                          <a:spcPct val="107000"/>
                        </a:lnSpc>
                        <a:spcAft>
                          <a:spcPts val="0"/>
                        </a:spcAft>
                      </a:pPr>
                      <a:r>
                        <a:rPr lang="en-GB" sz="1200" b="1" dirty="0">
                          <a:solidFill>
                            <a:schemeClr val="tx1"/>
                          </a:solidFill>
                          <a:effectLst/>
                        </a:rPr>
                        <a:t>Performance</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gridSpan="3">
                  <a:txBody>
                    <a:bodyPr/>
                    <a:lstStyle/>
                    <a:p>
                      <a:pPr algn="ctr">
                        <a:lnSpc>
                          <a:spcPct val="107000"/>
                        </a:lnSpc>
                        <a:spcAft>
                          <a:spcPts val="0"/>
                        </a:spcAft>
                      </a:pPr>
                      <a:r>
                        <a:rPr lang="en-GB" sz="1200" b="1" dirty="0">
                          <a:solidFill>
                            <a:schemeClr val="tx1"/>
                          </a:solidFill>
                          <a:effectLst/>
                        </a:rPr>
                        <a:t> </a:t>
                      </a:r>
                      <a:endParaRPr lang="en-US" sz="1200" b="1" dirty="0">
                        <a:solidFill>
                          <a:schemeClr val="tx1"/>
                        </a:solidFill>
                        <a:effectLst/>
                      </a:endParaRPr>
                    </a:p>
                    <a:p>
                      <a:pPr algn="ctr">
                        <a:lnSpc>
                          <a:spcPct val="107000"/>
                        </a:lnSpc>
                        <a:spcAft>
                          <a:spcPts val="0"/>
                        </a:spcAft>
                      </a:pPr>
                      <a:r>
                        <a:rPr lang="en-GB" sz="1200" b="1" dirty="0">
                          <a:solidFill>
                            <a:schemeClr val="tx1"/>
                          </a:solidFill>
                          <a:effectLst/>
                        </a:rPr>
                        <a:t>MTEF Period</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415344933"/>
                  </a:ext>
                </a:extLst>
              </a:tr>
              <a:tr h="14533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07000"/>
                        </a:lnSpc>
                        <a:spcAft>
                          <a:spcPts val="0"/>
                        </a:spcAft>
                      </a:pPr>
                      <a:r>
                        <a:rPr lang="en-GB" sz="1000">
                          <a:effectLst/>
                        </a:rPr>
                        <a:t>2016/17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000">
                          <a:effectLst/>
                        </a:rPr>
                        <a:t>2017/18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000" dirty="0">
                          <a:effectLst/>
                        </a:rPr>
                        <a:t>2018/19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000">
                          <a:effectLst/>
                        </a:rPr>
                        <a:t>2019/20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000" dirty="0">
                          <a:effectLst/>
                        </a:rPr>
                        <a:t>2020/21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000">
                          <a:effectLst/>
                        </a:rPr>
                        <a:t>2021/22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000" dirty="0">
                          <a:solidFill>
                            <a:schemeClr val="tx1"/>
                          </a:solidFill>
                          <a:effectLst/>
                        </a:rPr>
                        <a:t>2022/23</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2152117331"/>
                  </a:ext>
                </a:extLst>
              </a:tr>
              <a:tr h="400061">
                <a:tc>
                  <a:txBody>
                    <a:bodyPr/>
                    <a:lstStyle/>
                    <a:p>
                      <a:pPr>
                        <a:lnSpc>
                          <a:spcPct val="107000"/>
                        </a:lnSpc>
                        <a:spcAft>
                          <a:spcPts val="0"/>
                        </a:spcAft>
                      </a:pPr>
                      <a:r>
                        <a:rPr lang="en-GB" sz="1000">
                          <a:solidFill>
                            <a:schemeClr val="tx1"/>
                          </a:solidFill>
                          <a:effectLst/>
                        </a:rPr>
                        <a:t>Status of Social Cohesion, Diversity and Plurality of Views enhanced.</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a:effectLst/>
                        </a:rPr>
                        <a:t>Findings document into the must carry obligation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kern="1200">
                          <a:effectLst/>
                        </a:rPr>
                        <a:t>Number of findings documents into the Must Carry Obligation produced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756722108"/>
                  </a:ext>
                </a:extLst>
              </a:tr>
              <a:tr h="400061">
                <a:tc rowSpan="2">
                  <a:txBody>
                    <a:bodyPr/>
                    <a:lstStyle/>
                    <a:p>
                      <a:pPr>
                        <a:lnSpc>
                          <a:spcPct val="107000"/>
                        </a:lnSpc>
                        <a:spcAft>
                          <a:spcPts val="0"/>
                        </a:spcAft>
                      </a:pP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a:effectLst/>
                        </a:rPr>
                        <a:t>Regulations on broadcasting of national sporting events reviewed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kern="1200">
                          <a:effectLst/>
                        </a:rPr>
                        <a:t>Number of regulations on broadcasting of national sporting events reviewed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373844651"/>
                  </a:ext>
                </a:extLst>
              </a:tr>
              <a:tr h="400061">
                <a:tc vMerge="1">
                  <a:txBody>
                    <a:bodyPr/>
                    <a:lstStyle/>
                    <a:p>
                      <a:pPr>
                        <a:lnSpc>
                          <a:spcPct val="107000"/>
                        </a:lnSpc>
                        <a:spcAft>
                          <a:spcPts val="0"/>
                        </a:spcAft>
                      </a:pP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a:effectLst/>
                        </a:rPr>
                        <a:t>Regulations on broadcasting of municipal elections reviewed</a:t>
                      </a:r>
                      <a:endParaRPr lang="en-US" sz="1000">
                        <a:effectLst/>
                      </a:endParaRPr>
                    </a:p>
                    <a:p>
                      <a:pP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a:effectLst/>
                        </a:rPr>
                        <a:t>Number of regulations on broadcasting of municipal elections reviewed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16444361"/>
                  </a:ext>
                </a:extLst>
              </a:tr>
              <a:tr h="0">
                <a:tc>
                  <a:txBody>
                    <a:bodyPr/>
                    <a:lstStyle/>
                    <a:p>
                      <a:pPr>
                        <a:lnSpc>
                          <a:spcPct val="107000"/>
                        </a:lnSpc>
                        <a:spcAft>
                          <a:spcPts val="0"/>
                        </a:spcAft>
                      </a:pPr>
                      <a:r>
                        <a:rPr lang="en-GB" sz="1000" dirty="0">
                          <a:solidFill>
                            <a:schemeClr val="tx1"/>
                          </a:solidFill>
                          <a:effectLst/>
                        </a:rPr>
                        <a:t>Rights of Consumer Protected.</a:t>
                      </a:r>
                      <a:endParaRPr lang="en-US" sz="1000" dirty="0">
                        <a:solidFill>
                          <a:schemeClr val="tx1"/>
                        </a:solidFill>
                        <a:effectLst/>
                      </a:endParaRPr>
                    </a:p>
                  </a:txBody>
                  <a:tcPr marL="0" marR="0" marT="0" marB="0"/>
                </a:tc>
                <a:tc>
                  <a:txBody>
                    <a:bodyPr/>
                    <a:lstStyle/>
                    <a:p>
                      <a:pPr>
                        <a:lnSpc>
                          <a:spcPct val="107000"/>
                        </a:lnSpc>
                        <a:spcAft>
                          <a:spcPts val="0"/>
                        </a:spcAft>
                      </a:pPr>
                      <a:r>
                        <a:rPr lang="en-GB" sz="1000" dirty="0">
                          <a:effectLst/>
                        </a:rPr>
                        <a:t>SAPO tariffs approved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kern="1200" dirty="0">
                          <a:effectLst/>
                        </a:rPr>
                        <a:t>Number of SAPO tariffs approved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1</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224324915"/>
                  </a:ext>
                </a:extLst>
              </a:tr>
              <a:tr h="121574">
                <a:tc rowSpan="4">
                  <a:txBody>
                    <a:bodyPr/>
                    <a:lstStyle/>
                    <a:p>
                      <a:pPr>
                        <a:lnSpc>
                          <a:spcPct val="107000"/>
                        </a:lnSpc>
                        <a:spcAft>
                          <a:spcPts val="0"/>
                        </a:spcAft>
                      </a:pP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a:effectLst/>
                        </a:rPr>
                        <a:t>Regulations on pricing of reserved postal services reviewed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kern="1200">
                          <a:effectLst/>
                        </a:rPr>
                        <a:t>Number of regulations on pricing of reserved postal services reviewed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351949652"/>
                  </a:ext>
                </a:extLst>
              </a:tr>
              <a:tr h="406190">
                <a:tc vMerge="1">
                  <a:txBody>
                    <a:bodyPr/>
                    <a:lstStyle/>
                    <a:p>
                      <a:pPr>
                        <a:lnSpc>
                          <a:spcPct val="107000"/>
                        </a:lnSpc>
                        <a:spcAft>
                          <a:spcPts val="0"/>
                        </a:spcAft>
                      </a:pP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a:effectLst/>
                        </a:rPr>
                        <a:t>Draft regulations on customer care in the postal sector developed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kern="1200">
                          <a:effectLst/>
                        </a:rPr>
                        <a:t>Number of draft regulations on customer care in the postal sector developed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81362177"/>
                  </a:ext>
                </a:extLst>
              </a:tr>
              <a:tr h="1076711">
                <a:tc vMerge="1">
                  <a:txBody>
                    <a:bodyPr/>
                    <a:lstStyle/>
                    <a:p>
                      <a:pPr>
                        <a:lnSpc>
                          <a:spcPct val="107000"/>
                        </a:lnSpc>
                        <a:spcAft>
                          <a:spcPts val="0"/>
                        </a:spcAft>
                      </a:pP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kern="1200" dirty="0">
                          <a:effectLst/>
                        </a:rPr>
                        <a:t>Discussion documents on Regulation relating to the definition of advertising and the regulation of Infomercials and Programme Sponsorship in Respect of Broadcasting Activities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kern="1200">
                          <a:effectLst/>
                        </a:rPr>
                        <a:t>Number of discussion documents on Regulation relating to the definition of advertising and the regulation of Infomercials and Programme Sponsorship in Respect of Broadcasting Activities developed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1</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3201923"/>
                  </a:ext>
                </a:extLst>
              </a:tr>
              <a:tr h="262899">
                <a:tc vMerge="1">
                  <a:txBody>
                    <a:bodyPr/>
                    <a:lstStyle/>
                    <a:p>
                      <a:pPr>
                        <a:lnSpc>
                          <a:spcPct val="107000"/>
                        </a:lnSpc>
                        <a:spcAft>
                          <a:spcPts val="0"/>
                        </a:spcAft>
                      </a:pP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kern="1200" dirty="0">
                          <a:effectLst/>
                        </a:rPr>
                        <a:t>Bi-annual tariff analysis</a:t>
                      </a:r>
                      <a:endParaRPr lang="en-US" sz="1000" dirty="0">
                        <a:effectLst/>
                      </a:endParaRPr>
                    </a:p>
                  </a:txBody>
                  <a:tcPr marL="0" marR="0" marT="0" marB="0"/>
                </a:tc>
                <a:tc>
                  <a:txBody>
                    <a:bodyPr/>
                    <a:lstStyle/>
                    <a:p>
                      <a:pPr>
                        <a:lnSpc>
                          <a:spcPct val="107000"/>
                        </a:lnSpc>
                        <a:spcAft>
                          <a:spcPts val="0"/>
                        </a:spcAft>
                      </a:pPr>
                      <a:r>
                        <a:rPr lang="en-GB" sz="1000" kern="1200" dirty="0">
                          <a:effectLst/>
                        </a:rPr>
                        <a:t>Number of bi-annual tariff analyses</a:t>
                      </a:r>
                      <a:endParaRPr lang="en-US" sz="1000" dirty="0">
                        <a:effectLst/>
                      </a:endParaRPr>
                    </a:p>
                  </a:txBody>
                  <a:tcPr marL="0" marR="0" marT="0" marB="0"/>
                </a:tc>
                <a:tc>
                  <a:txBody>
                    <a:bodyPr/>
                    <a:lstStyle/>
                    <a:p>
                      <a:pPr algn="ctr">
                        <a:lnSpc>
                          <a:spcPct val="107000"/>
                        </a:lnSpc>
                        <a:spcAft>
                          <a:spcPts val="0"/>
                        </a:spcAft>
                      </a:pPr>
                      <a:r>
                        <a:rPr lang="en-GB"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2</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637827447"/>
                  </a:ext>
                </a:extLst>
              </a:tr>
              <a:tr h="505292">
                <a:tc>
                  <a:txBody>
                    <a:bodyPr/>
                    <a:lstStyle/>
                    <a:p>
                      <a:pPr>
                        <a:lnSpc>
                          <a:spcPct val="107000"/>
                        </a:lnSpc>
                        <a:spcAft>
                          <a:spcPts val="0"/>
                        </a:spcAft>
                      </a:pPr>
                      <a:r>
                        <a:rPr lang="en-GB" sz="1000">
                          <a:solidFill>
                            <a:schemeClr val="tx1"/>
                          </a:solidFill>
                          <a:effectLst/>
                        </a:rPr>
                        <a:t>Competition in the ICT Sector Promoted</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a:effectLst/>
                        </a:rPr>
                        <a:t>Draft regulations  on subscription television broadcasting market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kern="1200">
                          <a:effectLst/>
                        </a:rPr>
                        <a:t>Number of draft regulations  on subscription television broadcasting market produced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1</a:t>
                      </a:r>
                      <a:endParaRPr lang="en-US" sz="1000">
                        <a:effectLst/>
                      </a:endParaRPr>
                    </a:p>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060014263"/>
                  </a:ext>
                </a:extLst>
              </a:tr>
              <a:tr h="535391">
                <a:tc>
                  <a:txBody>
                    <a:bodyPr/>
                    <a:lstStyle/>
                    <a:p>
                      <a:pPr>
                        <a:lnSpc>
                          <a:spcPct val="107000"/>
                        </a:lnSpc>
                        <a:spcAft>
                          <a:spcPts val="0"/>
                        </a:spcAft>
                      </a:pP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b="0" dirty="0">
                          <a:solidFill>
                            <a:schemeClr val="tx1"/>
                          </a:solidFill>
                          <a:effectLst/>
                        </a:rPr>
                        <a:t>Findings document on the mobile broadband services market </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000" b="0" kern="1200" dirty="0">
                          <a:solidFill>
                            <a:schemeClr val="tx1"/>
                          </a:solidFill>
                          <a:effectLst/>
                        </a:rPr>
                        <a:t>Number of findings documents on the mobile broadband services market published </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b="0" dirty="0">
                          <a:solidFill>
                            <a:schemeClr val="tx1"/>
                          </a:solidFill>
                          <a:effectLst/>
                        </a:rPr>
                        <a:t> </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b="0" dirty="0">
                          <a:solidFill>
                            <a:schemeClr val="tx1"/>
                          </a:solidFill>
                          <a:effectLst/>
                        </a:rPr>
                        <a:t> </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b="0" dirty="0">
                          <a:solidFill>
                            <a:schemeClr val="tx1"/>
                          </a:solidFill>
                          <a:effectLst/>
                        </a:rPr>
                        <a:t>1</a:t>
                      </a:r>
                      <a:endParaRPr lang="en-US" sz="1000" b="0" dirty="0">
                        <a:solidFill>
                          <a:schemeClr val="tx1"/>
                        </a:solidFill>
                        <a:effectLst/>
                      </a:endParaRPr>
                    </a:p>
                    <a:p>
                      <a:pPr algn="ctr">
                        <a:lnSpc>
                          <a:spcPct val="107000"/>
                        </a:lnSpc>
                        <a:spcAft>
                          <a:spcPts val="0"/>
                        </a:spcAft>
                      </a:pPr>
                      <a:r>
                        <a:rPr lang="en-GB" sz="1000" b="0" dirty="0">
                          <a:solidFill>
                            <a:schemeClr val="tx1"/>
                          </a:solidFill>
                          <a:effectLst/>
                        </a:rPr>
                        <a:t> </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b="0" dirty="0">
                          <a:solidFill>
                            <a:schemeClr val="tx1"/>
                          </a:solidFill>
                          <a:effectLst/>
                        </a:rPr>
                        <a:t>1</a:t>
                      </a:r>
                      <a:endParaRPr lang="en-US" sz="1000" b="0" dirty="0">
                        <a:solidFill>
                          <a:schemeClr val="tx1"/>
                        </a:solidFill>
                        <a:effectLst/>
                      </a:endParaRPr>
                    </a:p>
                    <a:p>
                      <a:pPr algn="ctr">
                        <a:lnSpc>
                          <a:spcPct val="107000"/>
                        </a:lnSpc>
                        <a:spcAft>
                          <a:spcPts val="0"/>
                        </a:spcAft>
                      </a:pPr>
                      <a:r>
                        <a:rPr lang="en-GB" sz="1000" b="0" dirty="0">
                          <a:solidFill>
                            <a:schemeClr val="tx1"/>
                          </a:solidFill>
                          <a:effectLst/>
                        </a:rPr>
                        <a:t> </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b="0" dirty="0">
                          <a:solidFill>
                            <a:schemeClr val="tx1"/>
                          </a:solidFill>
                          <a:effectLst/>
                        </a:rPr>
                        <a:t>1</a:t>
                      </a:r>
                      <a:endParaRPr lang="en-US" sz="1000" b="0" dirty="0">
                        <a:solidFill>
                          <a:schemeClr val="tx1"/>
                        </a:solidFill>
                        <a:effectLst/>
                      </a:endParaRPr>
                    </a:p>
                    <a:p>
                      <a:pPr algn="ctr">
                        <a:lnSpc>
                          <a:spcPct val="107000"/>
                        </a:lnSpc>
                        <a:spcAft>
                          <a:spcPts val="0"/>
                        </a:spcAft>
                      </a:pPr>
                      <a:r>
                        <a:rPr lang="en-GB" sz="1000" b="0" dirty="0">
                          <a:solidFill>
                            <a:schemeClr val="tx1"/>
                          </a:solidFill>
                          <a:effectLst/>
                        </a:rPr>
                        <a:t> </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b="0" dirty="0">
                          <a:solidFill>
                            <a:schemeClr val="tx1"/>
                          </a:solidFill>
                          <a:effectLst/>
                        </a:rPr>
                        <a:t>1</a:t>
                      </a:r>
                      <a:endParaRPr lang="en-US" sz="1000" b="0" dirty="0">
                        <a:solidFill>
                          <a:schemeClr val="tx1"/>
                        </a:solidFill>
                        <a:effectLst/>
                      </a:endParaRPr>
                    </a:p>
                    <a:p>
                      <a:pPr algn="ctr">
                        <a:lnSpc>
                          <a:spcPct val="107000"/>
                        </a:lnSpc>
                        <a:spcAft>
                          <a:spcPts val="0"/>
                        </a:spcAft>
                      </a:pPr>
                      <a:r>
                        <a:rPr lang="en-GB" sz="1000" b="0" dirty="0">
                          <a:solidFill>
                            <a:schemeClr val="tx1"/>
                          </a:solidFill>
                          <a:effectLst/>
                        </a:rPr>
                        <a:t> </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906222454"/>
                  </a:ext>
                </a:extLst>
              </a:tr>
            </a:tbl>
          </a:graphicData>
        </a:graphic>
      </p:graphicFrame>
    </p:spTree>
    <p:extLst>
      <p:ext uri="{BB962C8B-B14F-4D97-AF65-F5344CB8AC3E}">
        <p14:creationId xmlns:p14="http://schemas.microsoft.com/office/powerpoint/2010/main" val="302951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517"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665643" y="295422"/>
            <a:ext cx="5255662" cy="663565"/>
          </a:xfrm>
        </p:spPr>
        <p:txBody>
          <a:bodyPr>
            <a:normAutofit/>
          </a:bodyPr>
          <a:lstStyle/>
          <a:p>
            <a:r>
              <a:rPr lang="en-ZA" sz="4000" b="1" dirty="0"/>
              <a:t>PRESENTATION OUTLINE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p:cNvSpPr txBox="1"/>
          <p:nvPr/>
        </p:nvSpPr>
        <p:spPr>
          <a:xfrm>
            <a:off x="0" y="1212275"/>
            <a:ext cx="11660823" cy="5509200"/>
          </a:xfrm>
          <a:prstGeom prst="rect">
            <a:avLst/>
          </a:prstGeom>
          <a:noFill/>
          <a:ln>
            <a:solidFill>
              <a:srgbClr val="FF993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lang="en-GB" sz="3200" b="1" dirty="0">
                <a:solidFill>
                  <a:prstClr val="black"/>
                </a:solidFill>
                <a:latin typeface="Calibri" panose="020F0502020204030204" pitchFamily="34" charset="0"/>
              </a:rPr>
              <a:t>S</a:t>
            </a:r>
            <a:r>
              <a:rPr lang="en-US" sz="3200" b="1" dirty="0">
                <a:solidFill>
                  <a:prstClr val="black"/>
                </a:solidFill>
                <a:latin typeface="Calibri" panose="020F0502020204030204" pitchFamily="34" charset="0"/>
              </a:rPr>
              <a:t>TRATEGIC PLAN</a:t>
            </a:r>
          </a:p>
          <a:p>
            <a:pPr marR="0" lvl="0" defTabSz="914400" rtl="0" eaLnBrk="1" fontAlgn="auto" latinLnBrk="0" hangingPunct="1">
              <a:lnSpc>
                <a:spcPct val="100000"/>
              </a:lnSpc>
              <a:spcBef>
                <a:spcPts val="0"/>
              </a:spcBef>
              <a:spcAft>
                <a:spcPts val="0"/>
              </a:spcAft>
              <a:buClrTx/>
              <a:buSzTx/>
              <a:tabLst/>
              <a:defRPr/>
            </a:pPr>
            <a:endParaRPr kumimoji="0" lang="en-GB" sz="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PART A: OUR MANDATE</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GB" sz="2400" dirty="0">
                <a:solidFill>
                  <a:prstClr val="black"/>
                </a:solidFill>
                <a:latin typeface="Calibri" panose="020F0502020204030204" pitchFamily="34" charset="0"/>
              </a:rPr>
              <a:t>Constitutional and Legislative Mandate</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Policy Mandate</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GB" sz="2400" dirty="0">
                <a:solidFill>
                  <a:prstClr val="black"/>
                </a:solidFill>
                <a:latin typeface="Calibri" panose="020F0502020204030204" pitchFamily="34" charset="0"/>
              </a:rPr>
              <a:t>Notable Court Rulings</a:t>
            </a:r>
          </a:p>
          <a:p>
            <a:pPr marR="0" lvl="0" algn="l" defTabSz="914400" rtl="0" eaLnBrk="1" fontAlgn="auto" latinLnBrk="0" hangingPunct="1">
              <a:lnSpc>
                <a:spcPct val="100000"/>
              </a:lnSpc>
              <a:spcBef>
                <a:spcPts val="0"/>
              </a:spcBef>
              <a:spcAft>
                <a:spcPts val="0"/>
              </a:spcAft>
              <a:buClrTx/>
              <a:buSzTx/>
              <a:tabLst/>
              <a:defRPr/>
            </a:pPr>
            <a:endParaRPr lang="en-GB" sz="800" dirty="0">
              <a:solidFill>
                <a:prstClr val="black"/>
              </a:solidFill>
              <a:latin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PART B: STRATEGIC FOCUS</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AutoNum type="arabicPeriod" startAt="4"/>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Vision Mission &amp; Values</a:t>
            </a:r>
          </a:p>
          <a:p>
            <a:pPr marL="457200" marR="0" lvl="0" indent="-457200" algn="l" defTabSz="914400" rtl="0" eaLnBrk="1" fontAlgn="auto" latinLnBrk="0" hangingPunct="1">
              <a:lnSpc>
                <a:spcPct val="100000"/>
              </a:lnSpc>
              <a:spcBef>
                <a:spcPts val="0"/>
              </a:spcBef>
              <a:spcAft>
                <a:spcPts val="0"/>
              </a:spcAft>
              <a:buClrTx/>
              <a:buSzTx/>
              <a:buAutoNum type="arabicPeriod" startAt="5"/>
              <a:tabLst/>
              <a:defRPr/>
            </a:pPr>
            <a:r>
              <a:rPr lang="en-US" sz="2400" dirty="0">
                <a:solidFill>
                  <a:prstClr val="black"/>
                </a:solidFill>
                <a:latin typeface="Calibri" panose="020F0502020204030204" pitchFamily="34" charset="0"/>
              </a:rPr>
              <a:t> Situational Analysis</a:t>
            </a:r>
          </a:p>
          <a:p>
            <a:pPr marR="0" lvl="0" algn="l" defTabSz="914400" rtl="0" eaLnBrk="1" fontAlgn="auto" latinLnBrk="0" hangingPunct="1">
              <a:lnSpc>
                <a:spcPct val="100000"/>
              </a:lnSpc>
              <a:spcBef>
                <a:spcPts val="0"/>
              </a:spcBef>
              <a:spcAft>
                <a:spcPts val="0"/>
              </a:spcAft>
              <a:buClrTx/>
              <a:buSzTx/>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PART C: MEASURING OUR OUTCOMES</a:t>
            </a:r>
          </a:p>
          <a:p>
            <a:pPr marL="342900" marR="0" lvl="0" indent="-342900" algn="l" defTabSz="914400" rtl="0" eaLnBrk="1" fontAlgn="auto" latinLnBrk="0" hangingPunct="1">
              <a:lnSpc>
                <a:spcPct val="100000"/>
              </a:lnSpc>
              <a:spcBef>
                <a:spcPts val="0"/>
              </a:spcBef>
              <a:spcAft>
                <a:spcPts val="0"/>
              </a:spcAft>
              <a:buClrTx/>
              <a:buSzTx/>
              <a:buAutoNum type="arabicPeriod" startAt="6"/>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Impact and Outcomes Overview</a:t>
            </a:r>
          </a:p>
          <a:p>
            <a:pPr marL="342900" marR="0" lvl="0" indent="-342900" algn="l" defTabSz="914400" rtl="0" eaLnBrk="1" fontAlgn="auto" latinLnBrk="0" hangingPunct="1">
              <a:lnSpc>
                <a:spcPct val="100000"/>
              </a:lnSpc>
              <a:spcBef>
                <a:spcPts val="0"/>
              </a:spcBef>
              <a:spcAft>
                <a:spcPts val="0"/>
              </a:spcAft>
              <a:buClrTx/>
              <a:buSzTx/>
              <a:buAutoNum type="arabicPeriod" startAt="7"/>
              <a:tabLst/>
              <a:defRPr/>
            </a:pPr>
            <a:r>
              <a:rPr lang="en-GB" sz="2400" dirty="0">
                <a:solidFill>
                  <a:prstClr val="black"/>
                </a:solidFill>
                <a:latin typeface="Calibri" panose="020F0502020204030204" pitchFamily="34" charset="0"/>
              </a:rPr>
              <a:t>Strategic Risks </a:t>
            </a:r>
          </a:p>
          <a:p>
            <a:pPr marL="342900" marR="0" lvl="0" indent="-342900" algn="l" defTabSz="914400" rtl="0" eaLnBrk="1" fontAlgn="auto" latinLnBrk="0" hangingPunct="1">
              <a:lnSpc>
                <a:spcPct val="100000"/>
              </a:lnSpc>
              <a:spcBef>
                <a:spcPts val="0"/>
              </a:spcBef>
              <a:spcAft>
                <a:spcPts val="0"/>
              </a:spcAft>
              <a:buClrTx/>
              <a:buSzTx/>
              <a:buAutoNum type="arabicPeriod" startAt="7"/>
              <a:tabLst/>
              <a:defRPr/>
            </a:pPr>
            <a:endParaRPr lang="en-GB" sz="800" dirty="0">
              <a:solidFill>
                <a:prstClr val="black"/>
              </a:solidFill>
              <a:latin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lang="en-GB" sz="2400" b="1" dirty="0">
                <a:solidFill>
                  <a:prstClr val="black"/>
                </a:solidFill>
                <a:latin typeface="Calibri" panose="020F0502020204030204" pitchFamily="34" charset="0"/>
              </a:rPr>
              <a:t>PART D: ANNUAL PERFORMANCE PLAN (2020/21FY)</a:t>
            </a:r>
          </a:p>
          <a:p>
            <a:pPr marR="0" lvl="0" algn="l" defTabSz="914400" rtl="0" eaLnBrk="1" fontAlgn="auto" latinLnBrk="0" hangingPunct="1">
              <a:lnSpc>
                <a:spcPct val="100000"/>
              </a:lnSpc>
              <a:spcBef>
                <a:spcPts val="0"/>
              </a:spcBef>
              <a:spcAft>
                <a:spcPts val="0"/>
              </a:spcAft>
              <a:buClrTx/>
              <a:buSzTx/>
              <a:tabLst/>
              <a:defRPr/>
            </a:pPr>
            <a:r>
              <a:rPr lang="en-GB" sz="2400" b="1" dirty="0">
                <a:solidFill>
                  <a:prstClr val="black"/>
                </a:solidFill>
                <a:latin typeface="Calibri" panose="020F0502020204030204" pitchFamily="34" charset="0"/>
              </a:rPr>
              <a:t>PART E: BUDGET AND EXPENDITURE ESTIMATES  </a:t>
            </a:r>
          </a:p>
        </p:txBody>
      </p:sp>
    </p:spTree>
    <p:extLst>
      <p:ext uri="{BB962C8B-B14F-4D97-AF65-F5344CB8AC3E}">
        <p14:creationId xmlns:p14="http://schemas.microsoft.com/office/powerpoint/2010/main" val="903658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1005699" y="180426"/>
            <a:ext cx="8545806" cy="988735"/>
          </a:xfrm>
        </p:spPr>
        <p:txBody>
          <a:bodyPr>
            <a:normAutofit/>
          </a:bodyPr>
          <a:lstStyle/>
          <a:p>
            <a:pPr algn="ctr"/>
            <a:r>
              <a:rPr lang="en-ZA" sz="3600" b="1" dirty="0"/>
              <a:t> Programme 4: Engineering &amp; Technology</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5" name="Table 4">
            <a:extLst>
              <a:ext uri="{FF2B5EF4-FFF2-40B4-BE49-F238E27FC236}">
                <a16:creationId xmlns:a16="http://schemas.microsoft.com/office/drawing/2014/main" xmlns="" id="{FCD9637D-95DF-4C75-B3A8-A7B85B2EC117}"/>
              </a:ext>
            </a:extLst>
          </p:cNvPr>
          <p:cNvGraphicFramePr>
            <a:graphicFrameLocks noGrp="1"/>
          </p:cNvGraphicFramePr>
          <p:nvPr>
            <p:extLst>
              <p:ext uri="{D42A27DB-BD31-4B8C-83A1-F6EECF244321}">
                <p14:modId xmlns:p14="http://schemas.microsoft.com/office/powerpoint/2010/main" val="365214309"/>
              </p:ext>
            </p:extLst>
          </p:nvPr>
        </p:nvGraphicFramePr>
        <p:xfrm>
          <a:off x="178904" y="1169161"/>
          <a:ext cx="11920334" cy="6069304"/>
        </p:xfrm>
        <a:graphic>
          <a:graphicData uri="http://schemas.openxmlformats.org/drawingml/2006/table">
            <a:tbl>
              <a:tblPr firstRow="1" firstCol="1" lastRow="1" lastCol="1" bandRow="1" bandCol="1">
                <a:tableStyleId>{5C22544A-7EE6-4342-B048-85BDC9FD1C3A}</a:tableStyleId>
              </a:tblPr>
              <a:tblGrid>
                <a:gridCol w="1542786">
                  <a:extLst>
                    <a:ext uri="{9D8B030D-6E8A-4147-A177-3AD203B41FA5}">
                      <a16:colId xmlns:a16="http://schemas.microsoft.com/office/drawing/2014/main" xmlns="" val="1758264149"/>
                    </a:ext>
                  </a:extLst>
                </a:gridCol>
                <a:gridCol w="1296825">
                  <a:extLst>
                    <a:ext uri="{9D8B030D-6E8A-4147-A177-3AD203B41FA5}">
                      <a16:colId xmlns:a16="http://schemas.microsoft.com/office/drawing/2014/main" xmlns="" val="430000700"/>
                    </a:ext>
                  </a:extLst>
                </a:gridCol>
                <a:gridCol w="1986540">
                  <a:extLst>
                    <a:ext uri="{9D8B030D-6E8A-4147-A177-3AD203B41FA5}">
                      <a16:colId xmlns:a16="http://schemas.microsoft.com/office/drawing/2014/main" xmlns="" val="976952188"/>
                    </a:ext>
                  </a:extLst>
                </a:gridCol>
                <a:gridCol w="675059">
                  <a:extLst>
                    <a:ext uri="{9D8B030D-6E8A-4147-A177-3AD203B41FA5}">
                      <a16:colId xmlns:a16="http://schemas.microsoft.com/office/drawing/2014/main" xmlns="" val="503121176"/>
                    </a:ext>
                  </a:extLst>
                </a:gridCol>
                <a:gridCol w="1039148">
                  <a:extLst>
                    <a:ext uri="{9D8B030D-6E8A-4147-A177-3AD203B41FA5}">
                      <a16:colId xmlns:a16="http://schemas.microsoft.com/office/drawing/2014/main" xmlns="" val="3264755590"/>
                    </a:ext>
                  </a:extLst>
                </a:gridCol>
                <a:gridCol w="995942">
                  <a:extLst>
                    <a:ext uri="{9D8B030D-6E8A-4147-A177-3AD203B41FA5}">
                      <a16:colId xmlns:a16="http://schemas.microsoft.com/office/drawing/2014/main" xmlns="" val="1475049273"/>
                    </a:ext>
                  </a:extLst>
                </a:gridCol>
                <a:gridCol w="1179783">
                  <a:extLst>
                    <a:ext uri="{9D8B030D-6E8A-4147-A177-3AD203B41FA5}">
                      <a16:colId xmlns:a16="http://schemas.microsoft.com/office/drawing/2014/main" xmlns="" val="1085019030"/>
                    </a:ext>
                  </a:extLst>
                </a:gridCol>
                <a:gridCol w="1186758">
                  <a:extLst>
                    <a:ext uri="{9D8B030D-6E8A-4147-A177-3AD203B41FA5}">
                      <a16:colId xmlns:a16="http://schemas.microsoft.com/office/drawing/2014/main" xmlns="" val="739703537"/>
                    </a:ext>
                  </a:extLst>
                </a:gridCol>
                <a:gridCol w="949407">
                  <a:extLst>
                    <a:ext uri="{9D8B030D-6E8A-4147-A177-3AD203B41FA5}">
                      <a16:colId xmlns:a16="http://schemas.microsoft.com/office/drawing/2014/main" xmlns="" val="2744984208"/>
                    </a:ext>
                  </a:extLst>
                </a:gridCol>
                <a:gridCol w="1068086">
                  <a:extLst>
                    <a:ext uri="{9D8B030D-6E8A-4147-A177-3AD203B41FA5}">
                      <a16:colId xmlns:a16="http://schemas.microsoft.com/office/drawing/2014/main" xmlns="" val="3882231196"/>
                    </a:ext>
                  </a:extLst>
                </a:gridCol>
              </a:tblGrid>
              <a:tr h="84478">
                <a:tc rowSpan="3">
                  <a:txBody>
                    <a:bodyPr/>
                    <a:lstStyle/>
                    <a:p>
                      <a:pPr algn="ctr">
                        <a:lnSpc>
                          <a:spcPct val="150000"/>
                        </a:lnSpc>
                        <a:spcAft>
                          <a:spcPts val="0"/>
                        </a:spcAft>
                      </a:pPr>
                      <a:r>
                        <a:rPr lang="en-US" sz="1200" dirty="0">
                          <a:solidFill>
                            <a:schemeClr val="tx1"/>
                          </a:solidFill>
                          <a:effectLst/>
                        </a:rPr>
                        <a:t>Outcome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gn="ctr">
                        <a:lnSpc>
                          <a:spcPct val="150000"/>
                        </a:lnSpc>
                        <a:spcAft>
                          <a:spcPts val="0"/>
                        </a:spcAft>
                      </a:pPr>
                      <a:r>
                        <a:rPr lang="en-US" sz="1200" dirty="0">
                          <a:solidFill>
                            <a:schemeClr val="tx1"/>
                          </a:solidFill>
                          <a:effectLst/>
                        </a:rPr>
                        <a:t>Outputs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marR="64135" algn="ctr">
                        <a:lnSpc>
                          <a:spcPct val="150000"/>
                        </a:lnSpc>
                        <a:spcAft>
                          <a:spcPts val="0"/>
                        </a:spcAft>
                      </a:pPr>
                      <a:r>
                        <a:rPr lang="en-US" sz="1200" dirty="0">
                          <a:solidFill>
                            <a:schemeClr val="tx1"/>
                          </a:solidFill>
                          <a:effectLst/>
                        </a:rPr>
                        <a:t>Output Indicators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gridSpan="7">
                  <a:txBody>
                    <a:bodyPr/>
                    <a:lstStyle/>
                    <a:p>
                      <a:pPr marR="1708785" algn="ctr">
                        <a:lnSpc>
                          <a:spcPct val="150000"/>
                        </a:lnSpc>
                        <a:spcBef>
                          <a:spcPts val="135"/>
                        </a:spcBef>
                        <a:spcAft>
                          <a:spcPts val="0"/>
                        </a:spcAft>
                      </a:pPr>
                      <a:r>
                        <a:rPr lang="en-US" sz="900" b="1" dirty="0">
                          <a:solidFill>
                            <a:schemeClr val="tx1"/>
                          </a:solidFill>
                          <a:effectLst/>
                        </a:rPr>
                        <a:t>                                            </a:t>
                      </a:r>
                      <a:r>
                        <a:rPr lang="en-US" sz="1400" b="1" dirty="0">
                          <a:solidFill>
                            <a:schemeClr val="tx1"/>
                          </a:solidFill>
                          <a:effectLst/>
                        </a:rPr>
                        <a:t>ANNUAL TARGET </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492625542"/>
                  </a:ext>
                </a:extLst>
              </a:tr>
              <a:tr h="151948">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marR="353695" algn="ctr">
                        <a:lnSpc>
                          <a:spcPct val="150000"/>
                        </a:lnSpc>
                        <a:spcAft>
                          <a:spcPts val="0"/>
                        </a:spcAft>
                      </a:pPr>
                      <a:r>
                        <a:rPr lang="en-US" sz="1200" b="0" dirty="0">
                          <a:solidFill>
                            <a:schemeClr val="tx1"/>
                          </a:solidFill>
                          <a:effectLst/>
                        </a:rPr>
                        <a:t>Audited /Actual</a:t>
                      </a:r>
                    </a:p>
                    <a:p>
                      <a:pPr marR="353695" algn="ctr">
                        <a:lnSpc>
                          <a:spcPct val="150000"/>
                        </a:lnSpc>
                        <a:spcBef>
                          <a:spcPts val="5"/>
                        </a:spcBef>
                        <a:spcAft>
                          <a:spcPts val="0"/>
                        </a:spcAft>
                      </a:pPr>
                      <a:r>
                        <a:rPr lang="en-US" sz="1200" b="0" dirty="0">
                          <a:solidFill>
                            <a:schemeClr val="tx1"/>
                          </a:solidFill>
                          <a:effectLst/>
                        </a:rPr>
                        <a:t>Performance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tc>
                  <a:txBody>
                    <a:bodyPr/>
                    <a:lstStyle/>
                    <a:p>
                      <a:pPr marR="47625" algn="ctr">
                        <a:lnSpc>
                          <a:spcPct val="150000"/>
                        </a:lnSpc>
                        <a:spcAft>
                          <a:spcPts val="0"/>
                        </a:spcAft>
                      </a:pPr>
                      <a:r>
                        <a:rPr lang="en-US" sz="1200" b="0" dirty="0">
                          <a:solidFill>
                            <a:schemeClr val="tx1"/>
                          </a:solidFill>
                          <a:effectLst/>
                        </a:rPr>
                        <a:t>Estimated</a:t>
                      </a:r>
                    </a:p>
                    <a:p>
                      <a:pPr marR="47625" algn="ctr">
                        <a:lnSpc>
                          <a:spcPct val="150000"/>
                        </a:lnSpc>
                        <a:spcBef>
                          <a:spcPts val="5"/>
                        </a:spcBef>
                        <a:spcAft>
                          <a:spcPts val="0"/>
                        </a:spcAft>
                      </a:pPr>
                      <a:r>
                        <a:rPr lang="en-US" sz="1200" b="0" dirty="0">
                          <a:solidFill>
                            <a:schemeClr val="tx1"/>
                          </a:solidFill>
                          <a:effectLst/>
                        </a:rPr>
                        <a:t>Performance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gridSpan="3">
                  <a:txBody>
                    <a:bodyPr/>
                    <a:lstStyle/>
                    <a:p>
                      <a:pPr algn="ctr">
                        <a:lnSpc>
                          <a:spcPct val="150000"/>
                        </a:lnSpc>
                        <a:spcAft>
                          <a:spcPts val="0"/>
                        </a:spcAft>
                      </a:pPr>
                      <a:r>
                        <a:rPr lang="en-US" sz="1200" b="0" dirty="0">
                          <a:solidFill>
                            <a:schemeClr val="tx1"/>
                          </a:solidFill>
                          <a:effectLst/>
                        </a:rPr>
                        <a:t>MTEF Period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42794253"/>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R="52070" algn="ctr">
                        <a:lnSpc>
                          <a:spcPct val="150000"/>
                        </a:lnSpc>
                        <a:spcAft>
                          <a:spcPts val="0"/>
                        </a:spcAft>
                      </a:pPr>
                      <a:r>
                        <a:rPr lang="en-US" sz="900">
                          <a:effectLst/>
                        </a:rPr>
                        <a:t>2016/17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2705" algn="ctr">
                        <a:lnSpc>
                          <a:spcPct val="150000"/>
                        </a:lnSpc>
                        <a:spcAft>
                          <a:spcPts val="0"/>
                        </a:spcAft>
                      </a:pPr>
                      <a:r>
                        <a:rPr lang="en-US" sz="900">
                          <a:effectLst/>
                        </a:rPr>
                        <a:t>2017/18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4610" algn="ctr">
                        <a:lnSpc>
                          <a:spcPct val="150000"/>
                        </a:lnSpc>
                        <a:spcAft>
                          <a:spcPts val="0"/>
                        </a:spcAft>
                      </a:pPr>
                      <a:r>
                        <a:rPr lang="en-US" sz="900">
                          <a:effectLst/>
                        </a:rPr>
                        <a:t>2018/19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n-US" sz="900">
                          <a:effectLst/>
                        </a:rPr>
                        <a:t>2019/20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0800" algn="ctr">
                        <a:lnSpc>
                          <a:spcPct val="150000"/>
                        </a:lnSpc>
                        <a:spcAft>
                          <a:spcPts val="0"/>
                        </a:spcAft>
                      </a:pPr>
                      <a:r>
                        <a:rPr lang="en-US" sz="900">
                          <a:effectLst/>
                        </a:rPr>
                        <a:t>2020/21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49530" algn="ctr">
                        <a:lnSpc>
                          <a:spcPct val="150000"/>
                        </a:lnSpc>
                        <a:spcAft>
                          <a:spcPts val="0"/>
                        </a:spcAft>
                      </a:pPr>
                      <a:r>
                        <a:rPr lang="en-US" sz="900" dirty="0">
                          <a:effectLst/>
                        </a:rPr>
                        <a:t>2021/22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3975" algn="ctr">
                        <a:lnSpc>
                          <a:spcPct val="150000"/>
                        </a:lnSpc>
                        <a:spcAft>
                          <a:spcPts val="0"/>
                        </a:spcAft>
                      </a:pPr>
                      <a:r>
                        <a:rPr lang="en-US" sz="900" dirty="0">
                          <a:solidFill>
                            <a:schemeClr val="tx1"/>
                          </a:solidFill>
                          <a:effectLst/>
                        </a:rPr>
                        <a:t>2022/23</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68251106"/>
                  </a:ext>
                </a:extLst>
              </a:tr>
              <a:tr h="334561">
                <a:tc>
                  <a:txBody>
                    <a:bodyPr/>
                    <a:lstStyle/>
                    <a:p>
                      <a:pPr>
                        <a:lnSpc>
                          <a:spcPct val="150000"/>
                        </a:lnSpc>
                        <a:spcAft>
                          <a:spcPts val="0"/>
                        </a:spcAft>
                      </a:pPr>
                      <a:r>
                        <a:rPr lang="en-US" sz="900" dirty="0">
                          <a:solidFill>
                            <a:schemeClr val="tx1"/>
                          </a:solidFill>
                          <a:effectLst/>
                        </a:rPr>
                        <a:t>Access to quality broadband Services Increased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dirty="0">
                          <a:effectLst/>
                        </a:rPr>
                        <a:t>National Radio Frequency Plans updated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Percentage of updated National Radio Frequency Plan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800"/>
                        </a:spcAft>
                      </a:pPr>
                      <a:r>
                        <a:rPr lang="en-US" sz="900">
                          <a:effectLst/>
                        </a:rPr>
                        <a:t>100%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066432154"/>
                  </a:ext>
                </a:extLst>
              </a:tr>
              <a:tr h="232332">
                <a:tc rowSpan="5">
                  <a:txBody>
                    <a:bodyPr/>
                    <a:lstStyle/>
                    <a:p>
                      <a:pPr>
                        <a:lnSpc>
                          <a:spcPct val="150000"/>
                        </a:lnSpc>
                        <a:spcAft>
                          <a:spcPts val="0"/>
                        </a:spcAft>
                      </a:pP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Frequency Migration plan implemented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Percentage of Frequency Migration plan implemented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96157371"/>
                  </a:ext>
                </a:extLst>
              </a:tr>
              <a:tr h="309976">
                <a:tc vMerge="1">
                  <a:txBody>
                    <a:bodyPr/>
                    <a:lstStyle/>
                    <a:p>
                      <a:pPr>
                        <a:lnSpc>
                          <a:spcPct val="150000"/>
                        </a:lnSpc>
                        <a:spcAft>
                          <a:spcPts val="0"/>
                        </a:spcAft>
                      </a:pP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IMT roadmap implemented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Percentage of IMT roadmap implemented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100%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85046466"/>
                  </a:ext>
                </a:extLst>
              </a:tr>
              <a:tr h="532171">
                <a:tc vMerge="1">
                  <a:txBody>
                    <a:bodyPr/>
                    <a:lstStyle/>
                    <a:p>
                      <a:pPr>
                        <a:lnSpc>
                          <a:spcPct val="150000"/>
                        </a:lnSpc>
                        <a:spcAft>
                          <a:spcPts val="0"/>
                        </a:spcAft>
                      </a:pP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Certification of the Secondary Geolocation Spectrum Database providers completed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Percentage of the Certification of the Secondary Geolocation Spectrum Database providers completed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183296880"/>
                  </a:ext>
                </a:extLst>
              </a:tr>
              <a:tr h="360611">
                <a:tc vMerge="1">
                  <a:txBody>
                    <a:bodyPr/>
                    <a:lstStyle/>
                    <a:p>
                      <a:pPr>
                        <a:lnSpc>
                          <a:spcPct val="150000"/>
                        </a:lnSpc>
                        <a:spcAft>
                          <a:spcPts val="0"/>
                        </a:spcAft>
                      </a:pP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dirty="0">
                          <a:effectLst/>
                        </a:rPr>
                        <a:t>Network Performance Management System developed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Percentage of Network Performance Management System developed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40%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solidFill>
                            <a:schemeClr val="tx1"/>
                          </a:solidFill>
                          <a:effectLst/>
                        </a:rPr>
                        <a:t>60%</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103675366"/>
                  </a:ext>
                </a:extLst>
              </a:tr>
              <a:tr h="508726">
                <a:tc vMerge="1">
                  <a:txBody>
                    <a:bodyPr/>
                    <a:lstStyle/>
                    <a:p>
                      <a:pPr>
                        <a:lnSpc>
                          <a:spcPct val="150000"/>
                        </a:lnSpc>
                        <a:spcAft>
                          <a:spcPts val="0"/>
                        </a:spcAft>
                      </a:pP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dirty="0">
                          <a:effectLst/>
                        </a:rPr>
                        <a:t>Recommendations enabling South Africa's uptake of 5G technologies produced.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Number of recommendations produced, towards enabling South Africa's uptake of 5G technologies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solidFill>
                            <a:schemeClr val="tx1"/>
                          </a:solidFill>
                          <a:effectLst/>
                        </a:rPr>
                        <a:t>1</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15892281"/>
                  </a:ext>
                </a:extLst>
              </a:tr>
              <a:tr h="689590">
                <a:tc>
                  <a:txBody>
                    <a:bodyPr/>
                    <a:lstStyle/>
                    <a:p>
                      <a:pPr>
                        <a:lnSpc>
                          <a:spcPct val="150000"/>
                        </a:lnSpc>
                        <a:spcAft>
                          <a:spcPts val="0"/>
                        </a:spcAft>
                      </a:pPr>
                      <a:r>
                        <a:rPr lang="en-GB" sz="900" dirty="0">
                          <a:solidFill>
                            <a:schemeClr val="tx1"/>
                          </a:solidFill>
                          <a:effectLst/>
                        </a:rPr>
                        <a:t>Status of Social Cohesion, Diversity and Plurality of Views enhanced.</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Regulations for the introduction of digital sound broadcasting (DSB) in South Africa produced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Number of regulations for the introduction of digital sound broadcasting (DSB) in South Africa produced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624909706"/>
                  </a:ext>
                </a:extLst>
              </a:tr>
              <a:tr h="312716">
                <a:tc>
                  <a:txBody>
                    <a:bodyPr/>
                    <a:lstStyle/>
                    <a:p>
                      <a:pPr>
                        <a:lnSpc>
                          <a:spcPct val="150000"/>
                        </a:lnSpc>
                        <a:spcAft>
                          <a:spcPts val="0"/>
                        </a:spcAft>
                      </a:pPr>
                      <a:r>
                        <a:rPr lang="en-US" sz="900" dirty="0">
                          <a:solidFill>
                            <a:schemeClr val="tx1"/>
                          </a:solidFill>
                          <a:effectLst/>
                        </a:rPr>
                        <a:t>Rights of consumers protected</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Spectrum Monitoring capacity (sites) established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Number of fixed spectrum Monitoring sites around Karoo Central Astronomy Advantage Area (KCAAA) established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6000"/>
                        </a:lnSpc>
                        <a:spcAft>
                          <a:spcPts val="80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solidFill>
                            <a:schemeClr val="tx1"/>
                          </a:solidFill>
                          <a:effectLst/>
                        </a:rPr>
                        <a:t>1</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617351238"/>
                  </a:ext>
                </a:extLst>
              </a:tr>
              <a:tr h="151948">
                <a:tc>
                  <a:txBody>
                    <a:bodyPr/>
                    <a:lstStyle/>
                    <a:p>
                      <a:pPr>
                        <a:lnSpc>
                          <a:spcPct val="150000"/>
                        </a:lnSpc>
                        <a:spcAft>
                          <a:spcPts val="0"/>
                        </a:spcAft>
                      </a:pPr>
                      <a:r>
                        <a:rPr lang="en-US" sz="900">
                          <a:effectLst/>
                        </a:rPr>
                        <a:t>Rights of consumers protected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Provinces monitored for Quality of service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50000"/>
                        </a:lnSpc>
                        <a:spcAft>
                          <a:spcPts val="0"/>
                        </a:spcAft>
                      </a:pPr>
                      <a:r>
                        <a:rPr lang="en-US" sz="900">
                          <a:effectLst/>
                        </a:rPr>
                        <a:t>Number of provinces monitored for Quality of Service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6000"/>
                        </a:lnSpc>
                        <a:spcAft>
                          <a:spcPts val="800"/>
                        </a:spcAft>
                      </a:pPr>
                      <a:r>
                        <a:rPr lang="en-US" sz="900">
                          <a:effectLst/>
                        </a:rPr>
                        <a:t>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a:effectLst/>
                        </a:rPr>
                        <a:t>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50000"/>
                        </a:lnSpc>
                        <a:spcAft>
                          <a:spcPts val="0"/>
                        </a:spcAft>
                      </a:pPr>
                      <a:r>
                        <a:rPr lang="en-US" sz="900" dirty="0">
                          <a:effectLst/>
                        </a:rPr>
                        <a:t>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901148426"/>
                  </a:ext>
                </a:extLst>
              </a:tr>
            </a:tbl>
          </a:graphicData>
        </a:graphic>
      </p:graphicFrame>
    </p:spTree>
    <p:extLst>
      <p:ext uri="{BB962C8B-B14F-4D97-AF65-F5344CB8AC3E}">
        <p14:creationId xmlns:p14="http://schemas.microsoft.com/office/powerpoint/2010/main" val="2433757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459046" y="201631"/>
            <a:ext cx="6246553" cy="988735"/>
          </a:xfrm>
        </p:spPr>
        <p:txBody>
          <a:bodyPr>
            <a:normAutofit/>
          </a:bodyPr>
          <a:lstStyle/>
          <a:p>
            <a:pPr algn="ctr"/>
            <a:r>
              <a:rPr lang="en-ZA" sz="3600" b="1" dirty="0"/>
              <a:t> Programme 5: Regions</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2" name="Table 1">
            <a:extLst>
              <a:ext uri="{FF2B5EF4-FFF2-40B4-BE49-F238E27FC236}">
                <a16:creationId xmlns:a16="http://schemas.microsoft.com/office/drawing/2014/main" xmlns="" id="{F715496D-94EE-459C-8BCE-A246B16CA107}"/>
              </a:ext>
            </a:extLst>
          </p:cNvPr>
          <p:cNvGraphicFramePr>
            <a:graphicFrameLocks noGrp="1"/>
          </p:cNvGraphicFramePr>
          <p:nvPr>
            <p:extLst>
              <p:ext uri="{D42A27DB-BD31-4B8C-83A1-F6EECF244321}">
                <p14:modId xmlns:p14="http://schemas.microsoft.com/office/powerpoint/2010/main" val="503469297"/>
              </p:ext>
            </p:extLst>
          </p:nvPr>
        </p:nvGraphicFramePr>
        <p:xfrm>
          <a:off x="168965" y="1190366"/>
          <a:ext cx="11907078" cy="5312254"/>
        </p:xfrm>
        <a:graphic>
          <a:graphicData uri="http://schemas.openxmlformats.org/drawingml/2006/table">
            <a:tbl>
              <a:tblPr firstRow="1" firstCol="1" lastRow="1" lastCol="1" bandRow="1" bandCol="1">
                <a:tableStyleId>{5C22544A-7EE6-4342-B048-85BDC9FD1C3A}</a:tableStyleId>
              </a:tblPr>
              <a:tblGrid>
                <a:gridCol w="1009430">
                  <a:extLst>
                    <a:ext uri="{9D8B030D-6E8A-4147-A177-3AD203B41FA5}">
                      <a16:colId xmlns:a16="http://schemas.microsoft.com/office/drawing/2014/main" xmlns="" val="2690082262"/>
                    </a:ext>
                  </a:extLst>
                </a:gridCol>
                <a:gridCol w="1133656">
                  <a:extLst>
                    <a:ext uri="{9D8B030D-6E8A-4147-A177-3AD203B41FA5}">
                      <a16:colId xmlns:a16="http://schemas.microsoft.com/office/drawing/2014/main" xmlns="" val="526585575"/>
                    </a:ext>
                  </a:extLst>
                </a:gridCol>
                <a:gridCol w="1371801">
                  <a:extLst>
                    <a:ext uri="{9D8B030D-6E8A-4147-A177-3AD203B41FA5}">
                      <a16:colId xmlns:a16="http://schemas.microsoft.com/office/drawing/2014/main" xmlns="" val="2549438477"/>
                    </a:ext>
                  </a:extLst>
                </a:gridCol>
                <a:gridCol w="1291107">
                  <a:extLst>
                    <a:ext uri="{9D8B030D-6E8A-4147-A177-3AD203B41FA5}">
                      <a16:colId xmlns:a16="http://schemas.microsoft.com/office/drawing/2014/main" xmlns="" val="2293517484"/>
                    </a:ext>
                  </a:extLst>
                </a:gridCol>
                <a:gridCol w="1304555">
                  <a:extLst>
                    <a:ext uri="{9D8B030D-6E8A-4147-A177-3AD203B41FA5}">
                      <a16:colId xmlns:a16="http://schemas.microsoft.com/office/drawing/2014/main" xmlns="" val="2717039784"/>
                    </a:ext>
                  </a:extLst>
                </a:gridCol>
                <a:gridCol w="1116270">
                  <a:extLst>
                    <a:ext uri="{9D8B030D-6E8A-4147-A177-3AD203B41FA5}">
                      <a16:colId xmlns:a16="http://schemas.microsoft.com/office/drawing/2014/main" xmlns="" val="2370803186"/>
                    </a:ext>
                  </a:extLst>
                </a:gridCol>
                <a:gridCol w="1398699">
                  <a:extLst>
                    <a:ext uri="{9D8B030D-6E8A-4147-A177-3AD203B41FA5}">
                      <a16:colId xmlns:a16="http://schemas.microsoft.com/office/drawing/2014/main" xmlns="" val="1023183650"/>
                    </a:ext>
                  </a:extLst>
                </a:gridCol>
                <a:gridCol w="1170065">
                  <a:extLst>
                    <a:ext uri="{9D8B030D-6E8A-4147-A177-3AD203B41FA5}">
                      <a16:colId xmlns:a16="http://schemas.microsoft.com/office/drawing/2014/main" xmlns="" val="3251739570"/>
                    </a:ext>
                  </a:extLst>
                </a:gridCol>
                <a:gridCol w="1008677">
                  <a:extLst>
                    <a:ext uri="{9D8B030D-6E8A-4147-A177-3AD203B41FA5}">
                      <a16:colId xmlns:a16="http://schemas.microsoft.com/office/drawing/2014/main" xmlns="" val="3915108585"/>
                    </a:ext>
                  </a:extLst>
                </a:gridCol>
                <a:gridCol w="1102818">
                  <a:extLst>
                    <a:ext uri="{9D8B030D-6E8A-4147-A177-3AD203B41FA5}">
                      <a16:colId xmlns:a16="http://schemas.microsoft.com/office/drawing/2014/main" xmlns="" val="206653812"/>
                    </a:ext>
                  </a:extLst>
                </a:gridCol>
              </a:tblGrid>
              <a:tr h="193188">
                <a:tc rowSpan="3">
                  <a:txBody>
                    <a:bodyPr/>
                    <a:lstStyle/>
                    <a:p>
                      <a:pPr>
                        <a:lnSpc>
                          <a:spcPct val="107000"/>
                        </a:lnSpc>
                        <a:spcAft>
                          <a:spcPts val="0"/>
                        </a:spcAft>
                      </a:pPr>
                      <a:r>
                        <a:rPr lang="en-GB" sz="1400">
                          <a:solidFill>
                            <a:schemeClr val="tx1"/>
                          </a:solidFill>
                          <a:effectLst/>
                        </a:rPr>
                        <a:t>Outcome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nSpc>
                          <a:spcPct val="107000"/>
                        </a:lnSpc>
                        <a:spcAft>
                          <a:spcPts val="0"/>
                        </a:spcAft>
                      </a:pPr>
                      <a:r>
                        <a:rPr lang="en-GB" sz="1400">
                          <a:solidFill>
                            <a:schemeClr val="tx1"/>
                          </a:solidFill>
                          <a:effectLst/>
                        </a:rPr>
                        <a:t>Outputs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nSpc>
                          <a:spcPct val="107000"/>
                        </a:lnSpc>
                        <a:spcAft>
                          <a:spcPts val="0"/>
                        </a:spcAft>
                      </a:pPr>
                      <a:r>
                        <a:rPr lang="en-GB" sz="1400" dirty="0">
                          <a:solidFill>
                            <a:schemeClr val="tx1"/>
                          </a:solidFill>
                          <a:effectLst/>
                        </a:rPr>
                        <a:t>Output Indicators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gridSpan="7">
                  <a:txBody>
                    <a:bodyPr/>
                    <a:lstStyle/>
                    <a:p>
                      <a:pPr algn="ctr">
                        <a:lnSpc>
                          <a:spcPct val="107000"/>
                        </a:lnSpc>
                        <a:spcAft>
                          <a:spcPts val="0"/>
                        </a:spcAft>
                      </a:pPr>
                      <a:r>
                        <a:rPr lang="en-GB" sz="1400" dirty="0">
                          <a:solidFill>
                            <a:schemeClr val="tx1"/>
                          </a:solidFill>
                          <a:effectLst/>
                        </a:rPr>
                        <a:t>ANNUAL TARGETS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063102875"/>
                  </a:ext>
                </a:extLst>
              </a:tr>
              <a:tr h="457885">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algn="ctr">
                        <a:lnSpc>
                          <a:spcPct val="107000"/>
                        </a:lnSpc>
                        <a:spcAft>
                          <a:spcPts val="0"/>
                        </a:spcAft>
                      </a:pPr>
                      <a:r>
                        <a:rPr lang="en-GB" sz="1400" b="1" dirty="0">
                          <a:solidFill>
                            <a:schemeClr val="tx1"/>
                          </a:solidFill>
                          <a:effectLst/>
                        </a:rPr>
                        <a:t>Audited /Actual</a:t>
                      </a:r>
                      <a:endParaRPr lang="en-US" sz="1400" b="1" dirty="0">
                        <a:solidFill>
                          <a:schemeClr val="tx1"/>
                        </a:solidFill>
                        <a:effectLst/>
                      </a:endParaRPr>
                    </a:p>
                    <a:p>
                      <a:pPr algn="ctr">
                        <a:lnSpc>
                          <a:spcPct val="107000"/>
                        </a:lnSpc>
                        <a:spcAft>
                          <a:spcPts val="0"/>
                        </a:spcAft>
                      </a:pPr>
                      <a:r>
                        <a:rPr lang="en-GB"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tc>
                  <a:txBody>
                    <a:bodyPr/>
                    <a:lstStyle/>
                    <a:p>
                      <a:pPr algn="ctr">
                        <a:lnSpc>
                          <a:spcPct val="107000"/>
                        </a:lnSpc>
                        <a:spcAft>
                          <a:spcPts val="0"/>
                        </a:spcAft>
                      </a:pPr>
                      <a:r>
                        <a:rPr lang="en-GB" sz="1400" b="1" dirty="0">
                          <a:solidFill>
                            <a:schemeClr val="tx1"/>
                          </a:solidFill>
                          <a:effectLst/>
                        </a:rPr>
                        <a:t>Estimated</a:t>
                      </a:r>
                      <a:endParaRPr lang="en-US" sz="1400" b="1" dirty="0">
                        <a:solidFill>
                          <a:schemeClr val="tx1"/>
                        </a:solidFill>
                        <a:effectLst/>
                      </a:endParaRPr>
                    </a:p>
                    <a:p>
                      <a:pPr algn="ctr">
                        <a:lnSpc>
                          <a:spcPct val="107000"/>
                        </a:lnSpc>
                        <a:spcAft>
                          <a:spcPts val="0"/>
                        </a:spcAft>
                      </a:pPr>
                      <a:r>
                        <a:rPr lang="en-GB"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gridSpan="3">
                  <a:txBody>
                    <a:bodyPr/>
                    <a:lstStyle/>
                    <a:p>
                      <a:pPr algn="ctr">
                        <a:lnSpc>
                          <a:spcPct val="107000"/>
                        </a:lnSpc>
                        <a:spcAft>
                          <a:spcPts val="0"/>
                        </a:spcAft>
                      </a:pPr>
                      <a:r>
                        <a:rPr lang="en-GB" sz="1400" b="1" dirty="0">
                          <a:solidFill>
                            <a:schemeClr val="tx1"/>
                          </a:solidFill>
                          <a:effectLst/>
                        </a:rPr>
                        <a:t>MTEF Period</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04779591"/>
                  </a:ext>
                </a:extLst>
              </a:tr>
              <a:tr h="77802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07000"/>
                        </a:lnSpc>
                        <a:spcAft>
                          <a:spcPts val="0"/>
                        </a:spcAft>
                      </a:pPr>
                      <a:r>
                        <a:rPr lang="en-GB" sz="1200">
                          <a:solidFill>
                            <a:schemeClr val="tx1"/>
                          </a:solidFill>
                          <a:effectLst/>
                        </a:rPr>
                        <a:t>2016/17</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2017/18</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2018/19</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2019/20</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2020/21</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2021/22</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2022/23</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672274070"/>
                  </a:ext>
                </a:extLst>
              </a:tr>
              <a:tr h="1195410">
                <a:tc>
                  <a:txBody>
                    <a:bodyPr/>
                    <a:lstStyle/>
                    <a:p>
                      <a:pPr>
                        <a:lnSpc>
                          <a:spcPct val="107000"/>
                        </a:lnSpc>
                        <a:spcAft>
                          <a:spcPts val="0"/>
                        </a:spcAft>
                      </a:pPr>
                      <a:r>
                        <a:rPr lang="en-GB" sz="1200" dirty="0">
                          <a:solidFill>
                            <a:schemeClr val="tx1"/>
                          </a:solidFill>
                          <a:effectLst/>
                        </a:rPr>
                        <a:t>Rights of consumers protected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Reported Radio Frequency interference cases resolved in 30 working days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Percentage  of reported Radio Frequency interference cases resolved in 30 working days</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dirty="0">
                          <a:solidFill>
                            <a:schemeClr val="tx1"/>
                          </a:solidFill>
                          <a:effectLst/>
                        </a:rPr>
                        <a:t>92,5%</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94%</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100%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96%</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96%</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97%</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98%</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341654994"/>
                  </a:ext>
                </a:extLst>
              </a:tr>
              <a:tr h="910618">
                <a:tc rowSpan="3">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NATJOINTS instructions executed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Number of NATJOINTS instructions executed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100% execution of relevant NATJOINTS instructions received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6</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9</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4</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4</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4</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4</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396763722"/>
                  </a:ext>
                </a:extLst>
              </a:tr>
              <a:tr h="994699">
                <a:tc vMerge="1">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dirty="0">
                          <a:solidFill>
                            <a:schemeClr val="tx1"/>
                          </a:solidFill>
                          <a:effectLst/>
                        </a:rPr>
                        <a:t>Compliance monitoring inspections conducted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Number of  compliance monitoring inspections conducted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5125</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5150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dirty="0">
                          <a:solidFill>
                            <a:schemeClr val="tx1"/>
                          </a:solidFill>
                          <a:effectLst/>
                        </a:rPr>
                        <a:t>5175</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877126359"/>
                  </a:ext>
                </a:extLst>
              </a:tr>
              <a:tr h="757430">
                <a:tc vMerge="1">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Consumer Education Plan  implemented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Percentage of Consumer Education Plan implemented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b="0" dirty="0">
                          <a:solidFill>
                            <a:schemeClr val="tx1"/>
                          </a:solidFill>
                          <a:effectLst/>
                        </a:rPr>
                        <a: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100%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85%</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90%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95%</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100%</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95810982"/>
                  </a:ext>
                </a:extLst>
              </a:tr>
            </a:tbl>
          </a:graphicData>
        </a:graphic>
      </p:graphicFrame>
    </p:spTree>
    <p:extLst>
      <p:ext uri="{BB962C8B-B14F-4D97-AF65-F5344CB8AC3E}">
        <p14:creationId xmlns:p14="http://schemas.microsoft.com/office/powerpoint/2010/main" val="3903338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1472837" y="180426"/>
            <a:ext cx="7372988" cy="988735"/>
          </a:xfrm>
        </p:spPr>
        <p:txBody>
          <a:bodyPr>
            <a:noAutofit/>
          </a:bodyPr>
          <a:lstStyle/>
          <a:p>
            <a:r>
              <a:rPr lang="en-ZA" sz="3400" b="1" dirty="0"/>
              <a:t> Programme 6: Compliance and </a:t>
            </a:r>
            <a:br>
              <a:rPr lang="en-ZA" sz="3400" b="1" dirty="0"/>
            </a:br>
            <a:r>
              <a:rPr lang="en-ZA" sz="3400" b="1" dirty="0"/>
              <a:t>Consumer Affairs</a:t>
            </a:r>
            <a:endParaRPr lang="en-ZA" sz="34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5" name="Table 4">
            <a:extLst>
              <a:ext uri="{FF2B5EF4-FFF2-40B4-BE49-F238E27FC236}">
                <a16:creationId xmlns:a16="http://schemas.microsoft.com/office/drawing/2014/main" xmlns="" id="{33432696-6B70-4844-B693-46DF979BEA37}"/>
              </a:ext>
            </a:extLst>
          </p:cNvPr>
          <p:cNvGraphicFramePr>
            <a:graphicFrameLocks noGrp="1"/>
          </p:cNvGraphicFramePr>
          <p:nvPr>
            <p:extLst>
              <p:ext uri="{D42A27DB-BD31-4B8C-83A1-F6EECF244321}">
                <p14:modId xmlns:p14="http://schemas.microsoft.com/office/powerpoint/2010/main" val="4216433859"/>
              </p:ext>
            </p:extLst>
          </p:nvPr>
        </p:nvGraphicFramePr>
        <p:xfrm>
          <a:off x="145774" y="1296606"/>
          <a:ext cx="11900452" cy="3447672"/>
        </p:xfrm>
        <a:graphic>
          <a:graphicData uri="http://schemas.openxmlformats.org/drawingml/2006/table">
            <a:tbl>
              <a:tblPr firstRow="1" firstCol="1" lastRow="1" lastCol="1" bandRow="1" bandCol="1">
                <a:tableStyleId>{5C22544A-7EE6-4342-B048-85BDC9FD1C3A}</a:tableStyleId>
              </a:tblPr>
              <a:tblGrid>
                <a:gridCol w="1171005">
                  <a:extLst>
                    <a:ext uri="{9D8B030D-6E8A-4147-A177-3AD203B41FA5}">
                      <a16:colId xmlns:a16="http://schemas.microsoft.com/office/drawing/2014/main" xmlns="" val="200585738"/>
                    </a:ext>
                  </a:extLst>
                </a:gridCol>
                <a:gridCol w="1223367">
                  <a:extLst>
                    <a:ext uri="{9D8B030D-6E8A-4147-A177-3AD203B41FA5}">
                      <a16:colId xmlns:a16="http://schemas.microsoft.com/office/drawing/2014/main" xmlns="" val="429190604"/>
                    </a:ext>
                  </a:extLst>
                </a:gridCol>
                <a:gridCol w="1273348">
                  <a:extLst>
                    <a:ext uri="{9D8B030D-6E8A-4147-A177-3AD203B41FA5}">
                      <a16:colId xmlns:a16="http://schemas.microsoft.com/office/drawing/2014/main" xmlns="" val="2775646171"/>
                    </a:ext>
                  </a:extLst>
                </a:gridCol>
                <a:gridCol w="1082714">
                  <a:extLst>
                    <a:ext uri="{9D8B030D-6E8A-4147-A177-3AD203B41FA5}">
                      <a16:colId xmlns:a16="http://schemas.microsoft.com/office/drawing/2014/main" xmlns="" val="2328392316"/>
                    </a:ext>
                  </a:extLst>
                </a:gridCol>
                <a:gridCol w="974831">
                  <a:extLst>
                    <a:ext uri="{9D8B030D-6E8A-4147-A177-3AD203B41FA5}">
                      <a16:colId xmlns:a16="http://schemas.microsoft.com/office/drawing/2014/main" xmlns="" val="1317490751"/>
                    </a:ext>
                  </a:extLst>
                </a:gridCol>
                <a:gridCol w="1349768">
                  <a:extLst>
                    <a:ext uri="{9D8B030D-6E8A-4147-A177-3AD203B41FA5}">
                      <a16:colId xmlns:a16="http://schemas.microsoft.com/office/drawing/2014/main" xmlns="" val="124035890"/>
                    </a:ext>
                  </a:extLst>
                </a:gridCol>
                <a:gridCol w="1259784">
                  <a:extLst>
                    <a:ext uri="{9D8B030D-6E8A-4147-A177-3AD203B41FA5}">
                      <a16:colId xmlns:a16="http://schemas.microsoft.com/office/drawing/2014/main" xmlns="" val="3198818538"/>
                    </a:ext>
                  </a:extLst>
                </a:gridCol>
                <a:gridCol w="1304775">
                  <a:extLst>
                    <a:ext uri="{9D8B030D-6E8A-4147-A177-3AD203B41FA5}">
                      <a16:colId xmlns:a16="http://schemas.microsoft.com/office/drawing/2014/main" xmlns="" val="3652757600"/>
                    </a:ext>
                  </a:extLst>
                </a:gridCol>
                <a:gridCol w="1094811">
                  <a:extLst>
                    <a:ext uri="{9D8B030D-6E8A-4147-A177-3AD203B41FA5}">
                      <a16:colId xmlns:a16="http://schemas.microsoft.com/office/drawing/2014/main" xmlns="" val="3535168456"/>
                    </a:ext>
                  </a:extLst>
                </a:gridCol>
                <a:gridCol w="1166049">
                  <a:extLst>
                    <a:ext uri="{9D8B030D-6E8A-4147-A177-3AD203B41FA5}">
                      <a16:colId xmlns:a16="http://schemas.microsoft.com/office/drawing/2014/main" xmlns="" val="2920031606"/>
                    </a:ext>
                  </a:extLst>
                </a:gridCol>
              </a:tblGrid>
              <a:tr h="224079">
                <a:tc rowSpan="3">
                  <a:txBody>
                    <a:bodyPr/>
                    <a:lstStyle/>
                    <a:p>
                      <a:pPr>
                        <a:lnSpc>
                          <a:spcPct val="150000"/>
                        </a:lnSpc>
                        <a:spcAft>
                          <a:spcPts val="0"/>
                        </a:spcAft>
                      </a:pPr>
                      <a:r>
                        <a:rPr lang="en-US" sz="1400" dirty="0">
                          <a:solidFill>
                            <a:schemeClr val="tx1"/>
                          </a:solidFill>
                          <a:effectLst/>
                        </a:rPr>
                        <a:t>Outcome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a:lnSpc>
                          <a:spcPct val="150000"/>
                        </a:lnSpc>
                        <a:spcAft>
                          <a:spcPts val="0"/>
                        </a:spcAft>
                      </a:pPr>
                      <a:r>
                        <a:rPr lang="en-US" sz="1400">
                          <a:solidFill>
                            <a:schemeClr val="tx1"/>
                          </a:solidFill>
                          <a:effectLst/>
                        </a:rPr>
                        <a:t>Outputs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rowSpan="3">
                  <a:txBody>
                    <a:bodyPr/>
                    <a:lstStyle/>
                    <a:p>
                      <a:pPr marR="64135">
                        <a:lnSpc>
                          <a:spcPct val="150000"/>
                        </a:lnSpc>
                        <a:spcAft>
                          <a:spcPts val="0"/>
                        </a:spcAft>
                      </a:pPr>
                      <a:r>
                        <a:rPr lang="en-US" sz="1400" dirty="0">
                          <a:solidFill>
                            <a:schemeClr val="tx1"/>
                          </a:solidFill>
                          <a:effectLst/>
                        </a:rPr>
                        <a:t>Output Indicators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75000"/>
                      </a:schemeClr>
                    </a:solidFill>
                  </a:tcPr>
                </a:tc>
                <a:tc gridSpan="7">
                  <a:txBody>
                    <a:bodyPr/>
                    <a:lstStyle/>
                    <a:p>
                      <a:pPr algn="ctr">
                        <a:lnSpc>
                          <a:spcPct val="107000"/>
                        </a:lnSpc>
                        <a:spcAft>
                          <a:spcPts val="0"/>
                        </a:spcAft>
                      </a:pPr>
                      <a:r>
                        <a:rPr lang="en-GB" sz="1400" dirty="0">
                          <a:solidFill>
                            <a:schemeClr val="tx1"/>
                          </a:solidFill>
                          <a:effectLst/>
                        </a:rPr>
                        <a:t>                                            ANNUAL TARGET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454999902"/>
                  </a:ext>
                </a:extLst>
              </a:tr>
              <a:tr h="623254">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marR="353695" algn="ctr">
                        <a:lnSpc>
                          <a:spcPct val="150000"/>
                        </a:lnSpc>
                        <a:spcAft>
                          <a:spcPts val="0"/>
                        </a:spcAft>
                      </a:pPr>
                      <a:r>
                        <a:rPr lang="en-US" sz="1400" b="1" dirty="0">
                          <a:solidFill>
                            <a:schemeClr val="tx1"/>
                          </a:solidFill>
                          <a:effectLst/>
                        </a:rPr>
                        <a:t>Audited /Actual</a:t>
                      </a:r>
                    </a:p>
                    <a:p>
                      <a:pPr marR="35369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hMerge="1">
                  <a:txBody>
                    <a:bodyPr/>
                    <a:lstStyle/>
                    <a:p>
                      <a:endParaRPr lang="en-US"/>
                    </a:p>
                  </a:txBody>
                  <a:tcPr/>
                </a:tc>
                <a:tc hMerge="1">
                  <a:txBody>
                    <a:bodyPr/>
                    <a:lstStyle/>
                    <a:p>
                      <a:endParaRPr lang="en-US"/>
                    </a:p>
                  </a:txBody>
                  <a:tcPr/>
                </a:tc>
                <a:tc>
                  <a:txBody>
                    <a:bodyPr/>
                    <a:lstStyle/>
                    <a:p>
                      <a:pPr marR="47625" algn="ctr">
                        <a:lnSpc>
                          <a:spcPct val="150000"/>
                        </a:lnSpc>
                        <a:spcAft>
                          <a:spcPts val="0"/>
                        </a:spcAft>
                      </a:pPr>
                      <a:r>
                        <a:rPr lang="en-US" sz="1400" b="1" dirty="0">
                          <a:solidFill>
                            <a:schemeClr val="tx1"/>
                          </a:solidFill>
                          <a:effectLst/>
                        </a:rPr>
                        <a:t>Estimated</a:t>
                      </a:r>
                    </a:p>
                    <a:p>
                      <a:pPr marR="47625" algn="ctr">
                        <a:lnSpc>
                          <a:spcPct val="150000"/>
                        </a:lnSpc>
                        <a:spcBef>
                          <a:spcPts val="5"/>
                        </a:spcBef>
                        <a:spcAft>
                          <a:spcPts val="0"/>
                        </a:spcAft>
                      </a:pPr>
                      <a:r>
                        <a:rPr lang="en-US" sz="1400" b="1" dirty="0">
                          <a:solidFill>
                            <a:schemeClr val="tx1"/>
                          </a:solidFill>
                          <a:effectLst/>
                        </a:rPr>
                        <a:t>Performance</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4">
                        <a:lumMod val="40000"/>
                        <a:lumOff val="60000"/>
                      </a:schemeClr>
                    </a:solidFill>
                  </a:tcPr>
                </a:tc>
                <a:tc gridSpan="3">
                  <a:txBody>
                    <a:bodyPr/>
                    <a:lstStyle/>
                    <a:p>
                      <a:pPr algn="ctr">
                        <a:lnSpc>
                          <a:spcPct val="150000"/>
                        </a:lnSpc>
                        <a:spcAft>
                          <a:spcPts val="0"/>
                        </a:spcAft>
                      </a:pPr>
                      <a:r>
                        <a:rPr lang="en-US" sz="1400" b="1" dirty="0">
                          <a:solidFill>
                            <a:schemeClr val="tx1"/>
                          </a:solidFill>
                          <a:effectLst/>
                        </a:rPr>
                        <a:t>MTEF Period</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197909283"/>
                  </a:ext>
                </a:extLst>
              </a:tr>
              <a:tr h="7456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R="52070" algn="ctr">
                        <a:lnSpc>
                          <a:spcPct val="150000"/>
                        </a:lnSpc>
                        <a:spcAft>
                          <a:spcPts val="0"/>
                        </a:spcAft>
                      </a:pPr>
                      <a:r>
                        <a:rPr lang="en-US" sz="1200" dirty="0">
                          <a:solidFill>
                            <a:schemeClr val="tx1"/>
                          </a:solidFill>
                          <a:effectLst/>
                        </a:rPr>
                        <a:t>2016/17</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2705" algn="ctr">
                        <a:lnSpc>
                          <a:spcPct val="150000"/>
                        </a:lnSpc>
                        <a:spcAft>
                          <a:spcPts val="0"/>
                        </a:spcAft>
                      </a:pPr>
                      <a:r>
                        <a:rPr lang="en-US" sz="1200">
                          <a:solidFill>
                            <a:schemeClr val="tx1"/>
                          </a:solidFill>
                          <a:effectLst/>
                        </a:rPr>
                        <a:t>2017/18</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4610" algn="ctr">
                        <a:lnSpc>
                          <a:spcPct val="150000"/>
                        </a:lnSpc>
                        <a:spcAft>
                          <a:spcPts val="0"/>
                        </a:spcAft>
                      </a:pPr>
                      <a:r>
                        <a:rPr lang="en-US" sz="1200">
                          <a:solidFill>
                            <a:schemeClr val="tx1"/>
                          </a:solidFill>
                          <a:effectLst/>
                        </a:rPr>
                        <a:t>2018/19</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n-US" sz="1200">
                          <a:solidFill>
                            <a:schemeClr val="tx1"/>
                          </a:solidFill>
                          <a:effectLst/>
                        </a:rPr>
                        <a:t>2019/20</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0800" algn="ctr">
                        <a:lnSpc>
                          <a:spcPct val="150000"/>
                        </a:lnSpc>
                        <a:spcAft>
                          <a:spcPts val="0"/>
                        </a:spcAft>
                      </a:pPr>
                      <a:r>
                        <a:rPr lang="en-US" sz="1200">
                          <a:solidFill>
                            <a:schemeClr val="tx1"/>
                          </a:solidFill>
                          <a:effectLst/>
                        </a:rPr>
                        <a:t>2020/21</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49530" algn="ctr">
                        <a:lnSpc>
                          <a:spcPct val="150000"/>
                        </a:lnSpc>
                        <a:spcAft>
                          <a:spcPts val="0"/>
                        </a:spcAft>
                      </a:pPr>
                      <a:r>
                        <a:rPr lang="en-US" sz="1200">
                          <a:solidFill>
                            <a:schemeClr val="tx1"/>
                          </a:solidFill>
                          <a:effectLst/>
                        </a:rPr>
                        <a:t>2021/22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R="53975" algn="ctr">
                        <a:lnSpc>
                          <a:spcPct val="150000"/>
                        </a:lnSpc>
                        <a:spcAft>
                          <a:spcPts val="0"/>
                        </a:spcAft>
                      </a:pPr>
                      <a:r>
                        <a:rPr lang="en-US" sz="1200">
                          <a:solidFill>
                            <a:schemeClr val="tx1"/>
                          </a:solidFill>
                          <a:effectLst/>
                        </a:rPr>
                        <a:t>2022/23</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3437498407"/>
                  </a:ext>
                </a:extLst>
              </a:tr>
              <a:tr h="692927">
                <a:tc>
                  <a:txBody>
                    <a:bodyPr/>
                    <a:lstStyle/>
                    <a:p>
                      <a:pPr>
                        <a:lnSpc>
                          <a:spcPct val="107000"/>
                        </a:lnSpc>
                        <a:spcAft>
                          <a:spcPts val="0"/>
                        </a:spcAft>
                      </a:pPr>
                      <a:r>
                        <a:rPr lang="en-GB" sz="1200" dirty="0">
                          <a:solidFill>
                            <a:schemeClr val="tx1"/>
                          </a:solidFill>
                          <a:effectLst/>
                        </a:rPr>
                        <a:t>Rights of consumers protected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a:solidFill>
                            <a:schemeClr val="tx1"/>
                          </a:solidFill>
                          <a:effectLst/>
                        </a:rPr>
                        <a:t>Consumer complaints resolved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dirty="0">
                          <a:solidFill>
                            <a:schemeClr val="tx1"/>
                          </a:solidFill>
                          <a:effectLst/>
                        </a:rPr>
                        <a:t>Percentage of consumer complaints resolved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a:solidFill>
                            <a:schemeClr val="tx1"/>
                          </a:solidFill>
                          <a:effectLst/>
                        </a:rPr>
                        <a:t>92%</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85%</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85%</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85%</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86%</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87%</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a:solidFill>
                            <a:schemeClr val="tx1"/>
                          </a:solidFill>
                          <a:effectLst/>
                        </a:rPr>
                        <a:t>88%</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2773099667"/>
                  </a:ext>
                </a:extLst>
              </a:tr>
              <a:tr h="1161774">
                <a:tc>
                  <a:txBody>
                    <a:bodyPr/>
                    <a:lstStyle/>
                    <a:p>
                      <a:pPr>
                        <a:lnSpc>
                          <a:spcPct val="107000"/>
                        </a:lnSpc>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Consumer Advisories provided to ICASA by the Consumer Advisory Panel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0"/>
                        </a:spcAft>
                      </a:pPr>
                      <a:r>
                        <a:rPr lang="en-GB" sz="1200" b="0" dirty="0">
                          <a:solidFill>
                            <a:schemeClr val="tx1"/>
                          </a:solidFill>
                          <a:effectLst/>
                        </a:rPr>
                        <a:t>Number of Advisories provided to ICASA by  the Consumer Advisory Panel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en-GB" sz="1200" b="0" dirty="0">
                          <a:solidFill>
                            <a:schemeClr val="tx1"/>
                          </a:solidFill>
                          <a:effectLst/>
                        </a:rPr>
                        <a:t>-</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CAP established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n-GB" sz="1200" b="0" dirty="0">
                          <a:solidFill>
                            <a:schemeClr val="tx1"/>
                          </a:solidFill>
                          <a:effectLst/>
                        </a:rPr>
                        <a:t>1</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4019730034"/>
                  </a:ext>
                </a:extLst>
              </a:tr>
            </a:tbl>
          </a:graphicData>
        </a:graphic>
      </p:graphicFrame>
    </p:spTree>
    <p:extLst>
      <p:ext uri="{BB962C8B-B14F-4D97-AF65-F5344CB8AC3E}">
        <p14:creationId xmlns:p14="http://schemas.microsoft.com/office/powerpoint/2010/main" val="312784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CCEB04B7-95A7-4CC4-8E5A-909F62D6A473}"/>
              </a:ext>
            </a:extLst>
          </p:cNvPr>
          <p:cNvSpPr>
            <a:spLocks noGrp="1"/>
          </p:cNvSpPr>
          <p:nvPr>
            <p:ph type="title"/>
          </p:nvPr>
        </p:nvSpPr>
        <p:spPr>
          <a:xfrm>
            <a:off x="478925" y="204510"/>
            <a:ext cx="6246553" cy="988735"/>
          </a:xfrm>
        </p:spPr>
        <p:txBody>
          <a:bodyPr>
            <a:normAutofit/>
          </a:bodyPr>
          <a:lstStyle/>
          <a:p>
            <a:pPr algn="ctr"/>
            <a:r>
              <a:rPr lang="en-ZA" sz="3600" b="1" dirty="0"/>
              <a:t> District Model Projects </a:t>
            </a:r>
            <a:endParaRPr lang="en-ZA" sz="3600" b="1" dirty="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B623077A-F434-41B6-9BA2-EEB61F757FA7}"/>
              </a:ext>
            </a:extLst>
          </p:cNvPr>
          <p:cNvSpPr txBox="1">
            <a:spLocks/>
          </p:cNvSpPr>
          <p:nvPr/>
        </p:nvSpPr>
        <p:spPr>
          <a:xfrm>
            <a:off x="364434" y="1058544"/>
            <a:ext cx="11463132" cy="5619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endParaRPr lang="en-ZA" sz="2800" b="1" dirty="0">
              <a:latin typeface="+mn-lt"/>
            </a:endParaRPr>
          </a:p>
          <a:p>
            <a:endParaRPr lang="en-ZA" sz="2800" b="1" dirty="0">
              <a:latin typeface="+mn-lt"/>
            </a:endParaRPr>
          </a:p>
        </p:txBody>
      </p:sp>
      <p:graphicFrame>
        <p:nvGraphicFramePr>
          <p:cNvPr id="2" name="Table 1">
            <a:extLst>
              <a:ext uri="{FF2B5EF4-FFF2-40B4-BE49-F238E27FC236}">
                <a16:creationId xmlns:a16="http://schemas.microsoft.com/office/drawing/2014/main" xmlns="" id="{E33C60FE-5D0A-482F-BD0B-02C0C2682D78}"/>
              </a:ext>
            </a:extLst>
          </p:cNvPr>
          <p:cNvGraphicFramePr>
            <a:graphicFrameLocks noGrp="1"/>
          </p:cNvGraphicFramePr>
          <p:nvPr>
            <p:extLst/>
          </p:nvPr>
        </p:nvGraphicFramePr>
        <p:xfrm>
          <a:off x="72886" y="1126091"/>
          <a:ext cx="12046228" cy="5911149"/>
        </p:xfrm>
        <a:graphic>
          <a:graphicData uri="http://schemas.openxmlformats.org/drawingml/2006/table">
            <a:tbl>
              <a:tblPr firstRow="1" firstCol="1" bandRow="1">
                <a:tableStyleId>{5C22544A-7EE6-4342-B048-85BDC9FD1C3A}</a:tableStyleId>
              </a:tblPr>
              <a:tblGrid>
                <a:gridCol w="1519224">
                  <a:extLst>
                    <a:ext uri="{9D8B030D-6E8A-4147-A177-3AD203B41FA5}">
                      <a16:colId xmlns:a16="http://schemas.microsoft.com/office/drawing/2014/main" xmlns="" val="2227631296"/>
                    </a:ext>
                  </a:extLst>
                </a:gridCol>
                <a:gridCol w="1452001">
                  <a:extLst>
                    <a:ext uri="{9D8B030D-6E8A-4147-A177-3AD203B41FA5}">
                      <a16:colId xmlns:a16="http://schemas.microsoft.com/office/drawing/2014/main" xmlns="" val="3194085754"/>
                    </a:ext>
                  </a:extLst>
                </a:gridCol>
                <a:gridCol w="1452001">
                  <a:extLst>
                    <a:ext uri="{9D8B030D-6E8A-4147-A177-3AD203B41FA5}">
                      <a16:colId xmlns:a16="http://schemas.microsoft.com/office/drawing/2014/main" xmlns="" val="3528547478"/>
                    </a:ext>
                  </a:extLst>
                </a:gridCol>
                <a:gridCol w="1344445">
                  <a:extLst>
                    <a:ext uri="{9D8B030D-6E8A-4147-A177-3AD203B41FA5}">
                      <a16:colId xmlns:a16="http://schemas.microsoft.com/office/drawing/2014/main" xmlns="" val="1172321552"/>
                    </a:ext>
                  </a:extLst>
                </a:gridCol>
                <a:gridCol w="1707446">
                  <a:extLst>
                    <a:ext uri="{9D8B030D-6E8A-4147-A177-3AD203B41FA5}">
                      <a16:colId xmlns:a16="http://schemas.microsoft.com/office/drawing/2014/main" xmlns="" val="1910965229"/>
                    </a:ext>
                  </a:extLst>
                </a:gridCol>
                <a:gridCol w="1559556">
                  <a:extLst>
                    <a:ext uri="{9D8B030D-6E8A-4147-A177-3AD203B41FA5}">
                      <a16:colId xmlns:a16="http://schemas.microsoft.com/office/drawing/2014/main" xmlns="" val="2718395996"/>
                    </a:ext>
                  </a:extLst>
                </a:gridCol>
                <a:gridCol w="3011555">
                  <a:extLst>
                    <a:ext uri="{9D8B030D-6E8A-4147-A177-3AD203B41FA5}">
                      <a16:colId xmlns:a16="http://schemas.microsoft.com/office/drawing/2014/main" xmlns="" val="344838250"/>
                    </a:ext>
                  </a:extLst>
                </a:gridCol>
              </a:tblGrid>
              <a:tr h="259201">
                <a:tc>
                  <a:txBody>
                    <a:bodyPr/>
                    <a:lstStyle/>
                    <a:p>
                      <a:pPr algn="ctr">
                        <a:lnSpc>
                          <a:spcPct val="107000"/>
                        </a:lnSpc>
                        <a:spcAft>
                          <a:spcPts val="800"/>
                        </a:spcAft>
                      </a:pPr>
                      <a:r>
                        <a:rPr lang="en-US" sz="1400" dirty="0">
                          <a:solidFill>
                            <a:schemeClr val="tx1"/>
                          </a:solidFill>
                          <a:effectLst/>
                        </a:rPr>
                        <a:t>Areas of Intervention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solidFill>
                      <a:schemeClr val="accent4">
                        <a:lumMod val="75000"/>
                      </a:schemeClr>
                    </a:solidFill>
                  </a:tcPr>
                </a:tc>
                <a:tc gridSpan="6">
                  <a:txBody>
                    <a:bodyPr/>
                    <a:lstStyle/>
                    <a:p>
                      <a:pPr algn="ctr">
                        <a:lnSpc>
                          <a:spcPct val="107000"/>
                        </a:lnSpc>
                        <a:spcAft>
                          <a:spcPts val="800"/>
                        </a:spcAft>
                      </a:pPr>
                      <a:r>
                        <a:rPr lang="en-US" sz="1400" dirty="0">
                          <a:solidFill>
                            <a:schemeClr val="tx1"/>
                          </a:solidFill>
                          <a:effectLst/>
                        </a:rPr>
                        <a:t>Medium Term (3 Years – MTEF)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solidFill>
                      <a:schemeClr val="accent4">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54231971"/>
                  </a:ext>
                </a:extLst>
              </a:tr>
              <a:tr h="259201">
                <a:tc>
                  <a:txBody>
                    <a:bodyPr/>
                    <a:lstStyle/>
                    <a:p>
                      <a:pPr>
                        <a:lnSpc>
                          <a:spcPct val="107000"/>
                        </a:lnSpc>
                        <a:spcAft>
                          <a:spcPts val="800"/>
                        </a:spcAft>
                      </a:pPr>
                      <a:r>
                        <a:rPr lang="en-US" sz="1200">
                          <a:solidFill>
                            <a:schemeClr val="tx1"/>
                          </a:solidFill>
                          <a:effectLst/>
                        </a:rPr>
                        <a:t>Communication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gn="ctr">
                        <a:lnSpc>
                          <a:spcPct val="107000"/>
                        </a:lnSpc>
                        <a:spcAft>
                          <a:spcPts val="800"/>
                        </a:spcAft>
                      </a:pPr>
                      <a:r>
                        <a:rPr lang="en-US" sz="1400" b="1" dirty="0">
                          <a:effectLst/>
                        </a:rPr>
                        <a:t>Project Description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solidFill>
                      <a:schemeClr val="accent4">
                        <a:lumMod val="40000"/>
                        <a:lumOff val="60000"/>
                      </a:schemeClr>
                    </a:solidFill>
                  </a:tcPr>
                </a:tc>
                <a:tc>
                  <a:txBody>
                    <a:bodyPr/>
                    <a:lstStyle/>
                    <a:p>
                      <a:pPr algn="ctr">
                        <a:lnSpc>
                          <a:spcPct val="107000"/>
                        </a:lnSpc>
                        <a:spcAft>
                          <a:spcPts val="800"/>
                        </a:spcAft>
                      </a:pPr>
                      <a:r>
                        <a:rPr lang="en-US" sz="1400" b="1" dirty="0">
                          <a:effectLst/>
                        </a:rPr>
                        <a:t>Budget Allocation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solidFill>
                      <a:schemeClr val="accent4">
                        <a:lumMod val="40000"/>
                        <a:lumOff val="60000"/>
                      </a:schemeClr>
                    </a:solidFill>
                  </a:tcPr>
                </a:tc>
                <a:tc>
                  <a:txBody>
                    <a:bodyPr/>
                    <a:lstStyle/>
                    <a:p>
                      <a:pPr algn="ctr">
                        <a:lnSpc>
                          <a:spcPct val="107000"/>
                        </a:lnSpc>
                        <a:spcAft>
                          <a:spcPts val="800"/>
                        </a:spcAft>
                      </a:pPr>
                      <a:r>
                        <a:rPr lang="en-US" sz="1400" b="1" dirty="0">
                          <a:effectLst/>
                        </a:rPr>
                        <a:t>District Municipality</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solidFill>
                      <a:schemeClr val="accent4">
                        <a:lumMod val="40000"/>
                        <a:lumOff val="60000"/>
                      </a:schemeClr>
                    </a:solidFill>
                  </a:tcPr>
                </a:tc>
                <a:tc>
                  <a:txBody>
                    <a:bodyPr/>
                    <a:lstStyle/>
                    <a:p>
                      <a:pPr algn="ctr">
                        <a:lnSpc>
                          <a:spcPct val="107000"/>
                        </a:lnSpc>
                        <a:spcAft>
                          <a:spcPts val="800"/>
                        </a:spcAft>
                      </a:pPr>
                      <a:r>
                        <a:rPr lang="en-US" sz="1400" b="1" dirty="0">
                          <a:effectLst/>
                        </a:rPr>
                        <a:t>Location: GPS Coordinates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solidFill>
                      <a:schemeClr val="accent4">
                        <a:lumMod val="40000"/>
                        <a:lumOff val="60000"/>
                      </a:schemeClr>
                    </a:solidFill>
                  </a:tcPr>
                </a:tc>
                <a:tc>
                  <a:txBody>
                    <a:bodyPr/>
                    <a:lstStyle/>
                    <a:p>
                      <a:pPr algn="ctr">
                        <a:lnSpc>
                          <a:spcPct val="107000"/>
                        </a:lnSpc>
                        <a:spcAft>
                          <a:spcPts val="800"/>
                        </a:spcAft>
                      </a:pPr>
                      <a:r>
                        <a:rPr lang="en-US" sz="1400" b="1" dirty="0">
                          <a:effectLst/>
                        </a:rPr>
                        <a:t>Project Leader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solidFill>
                      <a:schemeClr val="accent4">
                        <a:lumMod val="40000"/>
                        <a:lumOff val="60000"/>
                      </a:schemeClr>
                    </a:solidFill>
                  </a:tcPr>
                </a:tc>
                <a:tc>
                  <a:txBody>
                    <a:bodyPr/>
                    <a:lstStyle/>
                    <a:p>
                      <a:pPr algn="ctr">
                        <a:lnSpc>
                          <a:spcPct val="107000"/>
                        </a:lnSpc>
                        <a:spcAft>
                          <a:spcPts val="800"/>
                        </a:spcAft>
                      </a:pPr>
                      <a:r>
                        <a:rPr lang="en-US" sz="1400" b="1" dirty="0">
                          <a:effectLst/>
                        </a:rPr>
                        <a:t>Social Partners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solidFill>
                      <a:schemeClr val="accent4">
                        <a:lumMod val="40000"/>
                        <a:lumOff val="60000"/>
                      </a:schemeClr>
                    </a:solidFill>
                  </a:tcPr>
                </a:tc>
                <a:extLst>
                  <a:ext uri="{0D108BD9-81ED-4DB2-BD59-A6C34878D82A}">
                    <a16:rowId xmlns:a16="http://schemas.microsoft.com/office/drawing/2014/main" xmlns="" val="840205527"/>
                  </a:ext>
                </a:extLst>
              </a:tr>
              <a:tr h="566426">
                <a:tc>
                  <a:txBody>
                    <a:bodyPr/>
                    <a:lstStyle/>
                    <a:p>
                      <a:pPr>
                        <a:lnSpc>
                          <a:spcPct val="107000"/>
                        </a:lnSpc>
                        <a:spcAft>
                          <a:spcPts val="800"/>
                        </a:spcAft>
                      </a:pPr>
                      <a:r>
                        <a:rPr lang="en-US" sz="1200" dirty="0">
                          <a:solidFill>
                            <a:schemeClr val="tx1"/>
                          </a:solidFill>
                          <a:effectLst/>
                        </a:rPr>
                        <a:t>Communication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Licensing of community sound broadcasting services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Part of Programme 2: Licensing budget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OR Tambo District Municipality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31.4632° S, 29.2321° 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Senior Manager: ICT Licensing Services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dirty="0">
                          <a:effectLst/>
                        </a:rPr>
                        <a:t>Communities in the Municipality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extLst>
                  <a:ext uri="{0D108BD9-81ED-4DB2-BD59-A6C34878D82A}">
                    <a16:rowId xmlns:a16="http://schemas.microsoft.com/office/drawing/2014/main" xmlns="" val="1762426211"/>
                  </a:ext>
                </a:extLst>
              </a:tr>
              <a:tr h="1224231">
                <a:tc>
                  <a:txBody>
                    <a:bodyPr/>
                    <a:lstStyle/>
                    <a:p>
                      <a:pPr>
                        <a:lnSpc>
                          <a:spcPct val="107000"/>
                        </a:lnSpc>
                        <a:spcAft>
                          <a:spcPts val="800"/>
                        </a:spcAft>
                      </a:pPr>
                      <a:r>
                        <a:rPr lang="en-US" sz="1200" dirty="0">
                          <a:solidFill>
                            <a:schemeClr val="tx1"/>
                          </a:solidFill>
                          <a:effectLst/>
                        </a:rPr>
                        <a:t>Communication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Access to quality broadband services increased</a:t>
                      </a:r>
                    </a:p>
                    <a:p>
                      <a:pPr>
                        <a:lnSpc>
                          <a:spcPct val="107000"/>
                        </a:lnSpc>
                        <a:spcAft>
                          <a:spcPts val="800"/>
                        </a:spcAft>
                      </a:pPr>
                      <a:r>
                        <a:rPr lang="en-US" sz="1200">
                          <a:effectLst/>
                        </a:rPr>
                        <a:t>(Licensing of IMT Spectrum)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Part of Programme 2: Licensing budget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Underserviced district municipalities to be identified during the licensing process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To be confirmed as part of the licensing process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Senior Manager: Spectrum Licensing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Licensees to be assigned spectrum</a:t>
                      </a:r>
                    </a:p>
                    <a:p>
                      <a:pPr>
                        <a:lnSpc>
                          <a:spcPct val="107000"/>
                        </a:lnSpc>
                        <a:spcAft>
                          <a:spcPts val="800"/>
                        </a:spcAft>
                      </a:pPr>
                      <a:r>
                        <a:rPr lang="en-US" sz="1200">
                          <a:effectLst/>
                        </a:rPr>
                        <a:t>Communities in identified municipalities</a:t>
                      </a:r>
                    </a:p>
                    <a:p>
                      <a:pPr>
                        <a:lnSpc>
                          <a:spcPct val="107000"/>
                        </a:lnSpc>
                        <a:spcAft>
                          <a:spcPts val="800"/>
                        </a:spcAft>
                      </a:pPr>
                      <a:r>
                        <a:rPr lang="en-US" sz="1200">
                          <a:effectLst/>
                        </a:rPr>
                        <a:t>Businesses operating in identified municipalities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extLst>
                  <a:ext uri="{0D108BD9-81ED-4DB2-BD59-A6C34878D82A}">
                    <a16:rowId xmlns:a16="http://schemas.microsoft.com/office/drawing/2014/main" xmlns="" val="1816937023"/>
                  </a:ext>
                </a:extLst>
              </a:tr>
              <a:tr h="608536">
                <a:tc>
                  <a:txBody>
                    <a:bodyPr/>
                    <a:lstStyle/>
                    <a:p>
                      <a:pPr>
                        <a:lnSpc>
                          <a:spcPct val="107000"/>
                        </a:lnSpc>
                        <a:spcAft>
                          <a:spcPts val="800"/>
                        </a:spcAft>
                      </a:pPr>
                      <a:r>
                        <a:rPr lang="en-US" sz="1200" dirty="0">
                          <a:solidFill>
                            <a:schemeClr val="tx1"/>
                          </a:solidFill>
                          <a:effectLst/>
                        </a:rPr>
                        <a:t>Communication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Quality of service monitoring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Part of Programme 4: Engineering &amp; Technology budget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OR Tambo District Municipality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31.4632° S, 29.2321° 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Eastern Cape Regional Manager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ECNS licensees (MNOs)</a:t>
                      </a:r>
                    </a:p>
                    <a:p>
                      <a:pPr>
                        <a:lnSpc>
                          <a:spcPct val="107000"/>
                        </a:lnSpc>
                        <a:spcAft>
                          <a:spcPts val="800"/>
                        </a:spcAft>
                      </a:pPr>
                      <a:r>
                        <a:rPr lang="en-US" sz="1200">
                          <a:effectLst/>
                        </a:rPr>
                        <a:t>Consumer Groups in the Municipality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extLst>
                  <a:ext uri="{0D108BD9-81ED-4DB2-BD59-A6C34878D82A}">
                    <a16:rowId xmlns:a16="http://schemas.microsoft.com/office/drawing/2014/main" xmlns="" val="3664622042"/>
                  </a:ext>
                </a:extLst>
              </a:tr>
              <a:tr h="608536">
                <a:tc>
                  <a:txBody>
                    <a:bodyPr/>
                    <a:lstStyle/>
                    <a:p>
                      <a:pPr>
                        <a:lnSpc>
                          <a:spcPct val="107000"/>
                        </a:lnSpc>
                        <a:spcAft>
                          <a:spcPts val="800"/>
                        </a:spcAft>
                      </a:pPr>
                      <a:r>
                        <a:rPr lang="en-US" sz="1200" dirty="0">
                          <a:solidFill>
                            <a:schemeClr val="tx1"/>
                          </a:solidFill>
                          <a:effectLst/>
                        </a:rPr>
                        <a:t>Communication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Resolution of radio frequency interference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Part of Programme 5: Regions budget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OR Tambo District Municipality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31.4632° S, 29.2321° 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Eastern Cape Regional Manager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Licensees operating in the area </a:t>
                      </a:r>
                    </a:p>
                    <a:p>
                      <a:pPr>
                        <a:lnSpc>
                          <a:spcPct val="107000"/>
                        </a:lnSpc>
                        <a:spcAft>
                          <a:spcPts val="800"/>
                        </a:spcAft>
                      </a:pPr>
                      <a:r>
                        <a:rPr lang="en-US" sz="1200">
                          <a:effectLst/>
                        </a:rPr>
                        <a:t>Consumer Groups in the Municipality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extLst>
                  <a:ext uri="{0D108BD9-81ED-4DB2-BD59-A6C34878D82A}">
                    <a16:rowId xmlns:a16="http://schemas.microsoft.com/office/drawing/2014/main" xmlns="" val="4091440509"/>
                  </a:ext>
                </a:extLst>
              </a:tr>
              <a:tr h="758053">
                <a:tc>
                  <a:txBody>
                    <a:bodyPr/>
                    <a:lstStyle/>
                    <a:p>
                      <a:pPr>
                        <a:lnSpc>
                          <a:spcPct val="107000"/>
                        </a:lnSpc>
                        <a:spcAft>
                          <a:spcPts val="800"/>
                        </a:spcAft>
                      </a:pPr>
                      <a:r>
                        <a:rPr lang="en-US" sz="1200" dirty="0">
                          <a:solidFill>
                            <a:schemeClr val="tx1"/>
                          </a:solidFill>
                          <a:effectLst/>
                        </a:rPr>
                        <a:t>Communication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GB" sz="1200">
                          <a:effectLst/>
                        </a:rPr>
                        <a:t>Consumer education campaign to educate the public on ICASA’s service offerings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GB" sz="1200">
                          <a:effectLst/>
                        </a:rPr>
                        <a:t>Part of Programme 5: Regions budget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OR Tambo District Municipality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GB" sz="1200">
                          <a:effectLst/>
                        </a:rPr>
                        <a:t>31.4632° S, 29.2321° 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GB" sz="1200">
                          <a:effectLst/>
                        </a:rPr>
                        <a:t>Eastern Cape Regional Manager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GB" sz="1200">
                          <a:effectLst/>
                        </a:rPr>
                        <a:t>All stakeholders </a:t>
                      </a:r>
                      <a:endParaRPr lang="en-US" sz="1200">
                        <a:effectLst/>
                      </a:endParaRPr>
                    </a:p>
                    <a:p>
                      <a:pPr>
                        <a:lnSpc>
                          <a:spcPct val="107000"/>
                        </a:lnSpc>
                        <a:spcAft>
                          <a:spcPts val="800"/>
                        </a:spcAft>
                      </a:pPr>
                      <a:r>
                        <a:rPr lang="en-GB" sz="1200">
                          <a:effectLst/>
                        </a:rPr>
                        <a:t>Consumer Groups in the Municipality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extLst>
                  <a:ext uri="{0D108BD9-81ED-4DB2-BD59-A6C34878D82A}">
                    <a16:rowId xmlns:a16="http://schemas.microsoft.com/office/drawing/2014/main" xmlns="" val="905464692"/>
                  </a:ext>
                </a:extLst>
              </a:tr>
              <a:tr h="1224231">
                <a:tc>
                  <a:txBody>
                    <a:bodyPr/>
                    <a:lstStyle/>
                    <a:p>
                      <a:pPr>
                        <a:lnSpc>
                          <a:spcPct val="107000"/>
                        </a:lnSpc>
                        <a:spcAft>
                          <a:spcPts val="800"/>
                        </a:spcAft>
                      </a:pPr>
                      <a:r>
                        <a:rPr lang="en-US" sz="1200" dirty="0">
                          <a:solidFill>
                            <a:schemeClr val="tx1"/>
                          </a:solidFill>
                          <a:effectLst/>
                        </a:rPr>
                        <a:t>Communication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Regulations Enforcement: type approval regulations, licence terms and conditions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Part of Programme 5: Regions budget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OR Tambo District Municipality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31.4632° S, 29.2321° 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a:effectLst/>
                        </a:rPr>
                        <a:t>Eastern Cape Regional Manager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tc>
                  <a:txBody>
                    <a:bodyPr/>
                    <a:lstStyle/>
                    <a:p>
                      <a:pPr>
                        <a:lnSpc>
                          <a:spcPct val="107000"/>
                        </a:lnSpc>
                        <a:spcAft>
                          <a:spcPts val="800"/>
                        </a:spcAft>
                      </a:pPr>
                      <a:r>
                        <a:rPr lang="en-US" sz="1200" dirty="0">
                          <a:effectLst/>
                        </a:rPr>
                        <a:t>Licensees operating in the area</a:t>
                      </a:r>
                    </a:p>
                    <a:p>
                      <a:pPr>
                        <a:lnSpc>
                          <a:spcPct val="107000"/>
                        </a:lnSpc>
                        <a:spcAft>
                          <a:spcPts val="800"/>
                        </a:spcAft>
                      </a:pPr>
                      <a:r>
                        <a:rPr lang="en-US" sz="1200" dirty="0">
                          <a:effectLst/>
                        </a:rPr>
                        <a:t>Businesses selling subscriber and other electronic equipment in the area  </a:t>
                      </a:r>
                    </a:p>
                    <a:p>
                      <a:pPr>
                        <a:lnSpc>
                          <a:spcPct val="107000"/>
                        </a:lnSpc>
                        <a:spcAft>
                          <a:spcPts val="800"/>
                        </a:spcAft>
                      </a:pPr>
                      <a:r>
                        <a:rPr lang="en-US" sz="1200" dirty="0">
                          <a:effectLst/>
                        </a:rPr>
                        <a:t>Consumer Groups in the Municipality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335" marR="45335" marT="0" marB="0"/>
                </a:tc>
                <a:extLst>
                  <a:ext uri="{0D108BD9-81ED-4DB2-BD59-A6C34878D82A}">
                    <a16:rowId xmlns:a16="http://schemas.microsoft.com/office/drawing/2014/main" xmlns="" val="1209597599"/>
                  </a:ext>
                </a:extLst>
              </a:tr>
            </a:tbl>
          </a:graphicData>
        </a:graphic>
      </p:graphicFrame>
    </p:spTree>
    <p:extLst>
      <p:ext uri="{BB962C8B-B14F-4D97-AF65-F5344CB8AC3E}">
        <p14:creationId xmlns:p14="http://schemas.microsoft.com/office/powerpoint/2010/main" val="1813622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78" y="126609"/>
            <a:ext cx="1236427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516835" y="3925957"/>
            <a:ext cx="10654748" cy="1938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54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Part E: Budget &amp; Expenditure Estimates </a:t>
            </a: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lvl="0">
              <a:tabLst>
                <a:tab pos="342900" algn="l"/>
              </a:tabLst>
            </a:pPr>
            <a:endParaRPr lang="en-US" altLang="en-US" sz="2400" dirty="0">
              <a:solidFill>
                <a:schemeClr val="tx1"/>
              </a:solidFill>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xmlns="" id="{54C5D0FC-1703-411C-A758-3A032EADC580}"/>
              </a:ext>
            </a:extLst>
          </p:cNvPr>
          <p:cNvSpPr>
            <a:spLocks noGrp="1"/>
          </p:cNvSpPr>
          <p:nvPr>
            <p:ph type="sldNum" sz="quarter" idx="12"/>
          </p:nvPr>
        </p:nvSpPr>
        <p:spPr/>
        <p:txBody>
          <a:bodyPr/>
          <a:lstStyle/>
          <a:p>
            <a:fld id="{6D66B8EB-5909-4A4C-AE32-C7A131F87780}" type="slidenum">
              <a:rPr lang="en-US" smtClean="0"/>
              <a:t>34</a:t>
            </a:fld>
            <a:endParaRPr lang="en-US" dirty="0"/>
          </a:p>
        </p:txBody>
      </p:sp>
    </p:spTree>
    <p:extLst>
      <p:ext uri="{BB962C8B-B14F-4D97-AF65-F5344CB8AC3E}">
        <p14:creationId xmlns:p14="http://schemas.microsoft.com/office/powerpoint/2010/main" val="3615515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008" y="407504"/>
            <a:ext cx="10515600" cy="516835"/>
          </a:xfrm>
        </p:spPr>
        <p:txBody>
          <a:bodyPr>
            <a:noAutofit/>
          </a:bodyPr>
          <a:lstStyle/>
          <a:p>
            <a:r>
              <a:rPr lang="en-ZA" sz="4000" b="1" dirty="0"/>
              <a:t>Projected Expenditure (per line items)</a:t>
            </a:r>
          </a:p>
        </p:txBody>
      </p:sp>
      <p:sp>
        <p:nvSpPr>
          <p:cNvPr id="4" name="Slide Number Placeholder 3"/>
          <p:cNvSpPr>
            <a:spLocks noGrp="1"/>
          </p:cNvSpPr>
          <p:nvPr>
            <p:ph type="sldNum" sz="quarter" idx="12"/>
          </p:nvPr>
        </p:nvSpPr>
        <p:spPr/>
        <p:txBody>
          <a:bodyPr/>
          <a:lstStyle/>
          <a:p>
            <a:fld id="{6C4FA16F-18E2-48CF-BD56-44AD6E3F9AD8}" type="slidenum">
              <a:rPr lang="en-ZA" smtClean="0">
                <a:solidFill>
                  <a:prstClr val="black">
                    <a:tint val="75000"/>
                  </a:prstClr>
                </a:solidFill>
              </a:rPr>
              <a:pPr/>
              <a:t>35</a:t>
            </a:fld>
            <a:endParaRPr lang="en-ZA" dirty="0">
              <a:solidFill>
                <a:prstClr val="black">
                  <a:tint val="75000"/>
                </a:prstClr>
              </a:solidFill>
            </a:endParaRPr>
          </a:p>
        </p:txBody>
      </p:sp>
      <p:pic>
        <p:nvPicPr>
          <p:cNvPr id="5" name="Picture 4"/>
          <p:cNvPicPr>
            <a:picLocks noChangeAspect="1"/>
          </p:cNvPicPr>
          <p:nvPr/>
        </p:nvPicPr>
        <p:blipFill>
          <a:blip r:embed="rId2"/>
          <a:stretch>
            <a:fillRect/>
          </a:stretch>
        </p:blipFill>
        <p:spPr>
          <a:xfrm>
            <a:off x="287676" y="1149624"/>
            <a:ext cx="11620072" cy="5571851"/>
          </a:xfrm>
          <a:prstGeom prst="rect">
            <a:avLst/>
          </a:prstGeom>
        </p:spPr>
      </p:pic>
    </p:spTree>
    <p:extLst>
      <p:ext uri="{BB962C8B-B14F-4D97-AF65-F5344CB8AC3E}">
        <p14:creationId xmlns:p14="http://schemas.microsoft.com/office/powerpoint/2010/main" val="2500522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323" y="1421134"/>
            <a:ext cx="11290852" cy="4211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ZA" sz="2800" b="1" dirty="0">
              <a:latin typeface="+mn-lt"/>
            </a:endParaRPr>
          </a:p>
        </p:txBody>
      </p:sp>
      <p:sp>
        <p:nvSpPr>
          <p:cNvPr id="4" name="Title 1"/>
          <p:cNvSpPr txBox="1">
            <a:spLocks/>
          </p:cNvSpPr>
          <p:nvPr/>
        </p:nvSpPr>
        <p:spPr>
          <a:xfrm>
            <a:off x="291547" y="1656522"/>
            <a:ext cx="11463132" cy="55725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gn="just">
              <a:buFont typeface="Wingdings" panose="05000000000000000000" pitchFamily="2" charset="2"/>
              <a:buChar char="q"/>
            </a:pPr>
            <a:endParaRPr lang="en-GB" sz="3800" b="1" dirty="0">
              <a:latin typeface="Verdana" panose="020B0604030504040204" pitchFamily="34" charset="0"/>
              <a:ea typeface="Verdana" panose="020B0604030504040204" pitchFamily="34" charset="0"/>
              <a:cs typeface="Verdana" panose="020B0604030504040204" pitchFamily="34" charset="0"/>
            </a:endParaRPr>
          </a:p>
          <a:p>
            <a:endParaRPr lang="en-US" dirty="0">
              <a:latin typeface="Verdana" panose="020B0604030504040204" pitchFamily="34" charset="0"/>
              <a:ea typeface="Verdana" panose="020B0604030504040204" pitchFamily="34" charset="0"/>
              <a:cs typeface="Verdana" panose="020B0604030504040204" pitchFamily="34" charset="0"/>
            </a:endParaRPr>
          </a:p>
          <a:p>
            <a:pPr algn="just"/>
            <a:endParaRPr lang="en-ZA" sz="2800" b="1" dirty="0">
              <a:latin typeface="+mn-lt"/>
            </a:endParaRPr>
          </a:p>
          <a:p>
            <a:pPr marL="457200" indent="-457200">
              <a:buFont typeface="Arial" panose="020B0604020202020204" pitchFamily="34" charset="0"/>
              <a:buChar char="•"/>
            </a:pPr>
            <a:endParaRPr lang="en-ZA" sz="2800" b="1" dirty="0">
              <a:latin typeface="+mn-lt"/>
            </a:endParaRPr>
          </a:p>
          <a:p>
            <a:endParaRPr lang="en-ZA" sz="2800" b="1" dirty="0">
              <a:latin typeface="+mn-lt"/>
            </a:endParaRPr>
          </a:p>
          <a:p>
            <a:endParaRPr lang="en-ZA" sz="2800" b="1" dirty="0">
              <a:latin typeface="+mn-lt"/>
            </a:endParaRPr>
          </a:p>
        </p:txBody>
      </p:sp>
      <p:sp>
        <p:nvSpPr>
          <p:cNvPr id="3" name="Rectangle 2">
            <a:extLst>
              <a:ext uri="{FF2B5EF4-FFF2-40B4-BE49-F238E27FC236}">
                <a16:creationId xmlns:a16="http://schemas.microsoft.com/office/drawing/2014/main" xmlns="" id="{A3759572-E952-46E4-A408-5B88890C7AD8}"/>
              </a:ext>
            </a:extLst>
          </p:cNvPr>
          <p:cNvSpPr/>
          <p:nvPr/>
        </p:nvSpPr>
        <p:spPr>
          <a:xfrm>
            <a:off x="1319581" y="328487"/>
            <a:ext cx="10833960" cy="707886"/>
          </a:xfrm>
          <a:prstGeom prst="rect">
            <a:avLst/>
          </a:prstGeom>
        </p:spPr>
        <p:txBody>
          <a:bodyPr wrap="square">
            <a:spAutoFit/>
          </a:bodyPr>
          <a:lstStyle/>
          <a:p>
            <a:r>
              <a:rPr lang="en-ZA" sz="4000" b="1" dirty="0">
                <a:latin typeface="+mj-lt"/>
                <a:ea typeface="Verdana" panose="020B0604030504040204" pitchFamily="34" charset="0"/>
                <a:cs typeface="Verdana" panose="020B0604030504040204" pitchFamily="34" charset="0"/>
              </a:rPr>
              <a:t>   Programme budget (Actuals and Estimates) </a:t>
            </a:r>
            <a:endParaRPr lang="en-US" sz="4000" b="1" dirty="0">
              <a:latin typeface="+mj-lt"/>
            </a:endParaRPr>
          </a:p>
        </p:txBody>
      </p:sp>
      <p:sp>
        <p:nvSpPr>
          <p:cNvPr id="7" name="Rectangle 1">
            <a:extLst>
              <a:ext uri="{FF2B5EF4-FFF2-40B4-BE49-F238E27FC236}">
                <a16:creationId xmlns:a16="http://schemas.microsoft.com/office/drawing/2014/main" xmlns="" id="{06A17864-6175-4651-864E-0A7ECF934E14}"/>
              </a:ext>
            </a:extLst>
          </p:cNvPr>
          <p:cNvSpPr>
            <a:spLocks noChangeArrowheads="1"/>
          </p:cNvSpPr>
          <p:nvPr/>
        </p:nvSpPr>
        <p:spPr bwMode="auto">
          <a:xfrm flipV="1">
            <a:off x="410819" y="1561956"/>
            <a:ext cx="1129085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2" name="Group 4">
            <a:extLst>
              <a:ext uri="{FF2B5EF4-FFF2-40B4-BE49-F238E27FC236}">
                <a16:creationId xmlns:a16="http://schemas.microsoft.com/office/drawing/2014/main" xmlns="" id="{E45D64F5-7578-4649-BC61-AF1C9D0A1010}"/>
              </a:ext>
            </a:extLst>
          </p:cNvPr>
          <p:cNvGrpSpPr>
            <a:grpSpLocks noChangeAspect="1"/>
          </p:cNvGrpSpPr>
          <p:nvPr/>
        </p:nvGrpSpPr>
        <p:grpSpPr bwMode="auto">
          <a:xfrm>
            <a:off x="276225" y="1211263"/>
            <a:ext cx="11688772" cy="5497762"/>
            <a:chOff x="174" y="763"/>
            <a:chExt cx="7363" cy="3418"/>
          </a:xfrm>
        </p:grpSpPr>
        <p:sp>
          <p:nvSpPr>
            <p:cNvPr id="5" name="AutoShape 3">
              <a:extLst>
                <a:ext uri="{FF2B5EF4-FFF2-40B4-BE49-F238E27FC236}">
                  <a16:creationId xmlns:a16="http://schemas.microsoft.com/office/drawing/2014/main" xmlns="" id="{EFEAF42E-E130-4373-A184-F2C607DF1869}"/>
                </a:ext>
              </a:extLst>
            </p:cNvPr>
            <p:cNvSpPr>
              <a:spLocks noChangeAspect="1" noChangeArrowheads="1" noTextEdit="1"/>
            </p:cNvSpPr>
            <p:nvPr/>
          </p:nvSpPr>
          <p:spPr bwMode="auto">
            <a:xfrm>
              <a:off x="184" y="772"/>
              <a:ext cx="7296" cy="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xmlns="" id="{513B620B-0054-40AA-9DD5-6E7BA60C60C3}"/>
                </a:ext>
              </a:extLst>
            </p:cNvPr>
            <p:cNvSpPr>
              <a:spLocks noChangeArrowheads="1"/>
            </p:cNvSpPr>
            <p:nvPr/>
          </p:nvSpPr>
          <p:spPr bwMode="auto">
            <a:xfrm>
              <a:off x="184" y="772"/>
              <a:ext cx="7296" cy="652"/>
            </a:xfrm>
            <a:prstGeom prst="rect">
              <a:avLst/>
            </a:prstGeom>
            <a:solidFill>
              <a:srgbClr val="FFC7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6">
              <a:extLst>
                <a:ext uri="{FF2B5EF4-FFF2-40B4-BE49-F238E27FC236}">
                  <a16:creationId xmlns:a16="http://schemas.microsoft.com/office/drawing/2014/main" xmlns="" id="{66E8687E-2F03-49D9-B589-2F0B5C31E520}"/>
                </a:ext>
              </a:extLst>
            </p:cNvPr>
            <p:cNvSpPr>
              <a:spLocks noChangeArrowheads="1"/>
            </p:cNvSpPr>
            <p:nvPr/>
          </p:nvSpPr>
          <p:spPr bwMode="auto">
            <a:xfrm>
              <a:off x="184" y="1416"/>
              <a:ext cx="1941" cy="226"/>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a:extLst>
                <a:ext uri="{FF2B5EF4-FFF2-40B4-BE49-F238E27FC236}">
                  <a16:creationId xmlns:a16="http://schemas.microsoft.com/office/drawing/2014/main" xmlns="" id="{3C114A30-4F21-4920-9E1D-0A4802E4A627}"/>
                </a:ext>
              </a:extLst>
            </p:cNvPr>
            <p:cNvSpPr>
              <a:spLocks noChangeArrowheads="1"/>
            </p:cNvSpPr>
            <p:nvPr/>
          </p:nvSpPr>
          <p:spPr bwMode="auto">
            <a:xfrm>
              <a:off x="184" y="2937"/>
              <a:ext cx="7296" cy="226"/>
            </a:xfrm>
            <a:prstGeom prst="rect">
              <a:avLst/>
            </a:prstGeom>
            <a:solidFill>
              <a:srgbClr val="FFEB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8">
              <a:extLst>
                <a:ext uri="{FF2B5EF4-FFF2-40B4-BE49-F238E27FC236}">
                  <a16:creationId xmlns:a16="http://schemas.microsoft.com/office/drawing/2014/main" xmlns="" id="{3D82E3DD-21A1-46F8-940E-2C619C65F279}"/>
                </a:ext>
              </a:extLst>
            </p:cNvPr>
            <p:cNvSpPr>
              <a:spLocks noChangeArrowheads="1"/>
            </p:cNvSpPr>
            <p:nvPr/>
          </p:nvSpPr>
          <p:spPr bwMode="auto">
            <a:xfrm>
              <a:off x="184" y="3155"/>
              <a:ext cx="7296" cy="226"/>
            </a:xfrm>
            <a:prstGeom prst="rect">
              <a:avLst/>
            </a:prstGeom>
            <a:solidFill>
              <a:srgbClr val="C6EF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a:extLst>
                <a:ext uri="{FF2B5EF4-FFF2-40B4-BE49-F238E27FC236}">
                  <a16:creationId xmlns:a16="http://schemas.microsoft.com/office/drawing/2014/main" xmlns="" id="{F33901AC-8E2B-4747-AC29-04B22A944ABF}"/>
                </a:ext>
              </a:extLst>
            </p:cNvPr>
            <p:cNvSpPr>
              <a:spLocks noChangeArrowheads="1"/>
            </p:cNvSpPr>
            <p:nvPr/>
          </p:nvSpPr>
          <p:spPr bwMode="auto">
            <a:xfrm>
              <a:off x="184" y="3372"/>
              <a:ext cx="7296" cy="80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0">
              <a:extLst>
                <a:ext uri="{FF2B5EF4-FFF2-40B4-BE49-F238E27FC236}">
                  <a16:creationId xmlns:a16="http://schemas.microsoft.com/office/drawing/2014/main" xmlns="" id="{B17F97CF-4850-435C-83BF-29CDFA1CC2A4}"/>
                </a:ext>
              </a:extLst>
            </p:cNvPr>
            <p:cNvSpPr>
              <a:spLocks noChangeArrowheads="1"/>
            </p:cNvSpPr>
            <p:nvPr/>
          </p:nvSpPr>
          <p:spPr bwMode="auto">
            <a:xfrm>
              <a:off x="2211" y="789"/>
              <a:ext cx="66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2016/17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1">
              <a:extLst>
                <a:ext uri="{FF2B5EF4-FFF2-40B4-BE49-F238E27FC236}">
                  <a16:creationId xmlns:a16="http://schemas.microsoft.com/office/drawing/2014/main" xmlns="" id="{4E1B9662-062F-439A-8522-02FFDD2358CB}"/>
                </a:ext>
              </a:extLst>
            </p:cNvPr>
            <p:cNvSpPr>
              <a:spLocks noChangeArrowheads="1"/>
            </p:cNvSpPr>
            <p:nvPr/>
          </p:nvSpPr>
          <p:spPr bwMode="auto">
            <a:xfrm>
              <a:off x="2976" y="789"/>
              <a:ext cx="66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2017/18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2">
              <a:extLst>
                <a:ext uri="{FF2B5EF4-FFF2-40B4-BE49-F238E27FC236}">
                  <a16:creationId xmlns:a16="http://schemas.microsoft.com/office/drawing/2014/main" xmlns="" id="{5F98994C-FDAE-4267-85A5-C0DD436DF5BD}"/>
                </a:ext>
              </a:extLst>
            </p:cNvPr>
            <p:cNvSpPr>
              <a:spLocks noChangeArrowheads="1"/>
            </p:cNvSpPr>
            <p:nvPr/>
          </p:nvSpPr>
          <p:spPr bwMode="auto">
            <a:xfrm>
              <a:off x="3741" y="789"/>
              <a:ext cx="66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2018/19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xmlns="" id="{D9B97754-7B4F-4B7A-84CB-00D1442C1B15}"/>
                </a:ext>
              </a:extLst>
            </p:cNvPr>
            <p:cNvSpPr>
              <a:spLocks noChangeArrowheads="1"/>
            </p:cNvSpPr>
            <p:nvPr/>
          </p:nvSpPr>
          <p:spPr bwMode="auto">
            <a:xfrm>
              <a:off x="4506" y="789"/>
              <a:ext cx="66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2019/20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4">
              <a:extLst>
                <a:ext uri="{FF2B5EF4-FFF2-40B4-BE49-F238E27FC236}">
                  <a16:creationId xmlns:a16="http://schemas.microsoft.com/office/drawing/2014/main" xmlns="" id="{38C16015-8A16-4FD7-9F3D-00884D45BF6C}"/>
                </a:ext>
              </a:extLst>
            </p:cNvPr>
            <p:cNvSpPr>
              <a:spLocks noChangeArrowheads="1"/>
            </p:cNvSpPr>
            <p:nvPr/>
          </p:nvSpPr>
          <p:spPr bwMode="auto">
            <a:xfrm>
              <a:off x="5271" y="789"/>
              <a:ext cx="66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2020/21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5">
              <a:extLst>
                <a:ext uri="{FF2B5EF4-FFF2-40B4-BE49-F238E27FC236}">
                  <a16:creationId xmlns:a16="http://schemas.microsoft.com/office/drawing/2014/main" xmlns="" id="{1807AE68-07B1-490C-AE15-4A4BA093D5EC}"/>
                </a:ext>
              </a:extLst>
            </p:cNvPr>
            <p:cNvSpPr>
              <a:spLocks noChangeArrowheads="1"/>
            </p:cNvSpPr>
            <p:nvPr/>
          </p:nvSpPr>
          <p:spPr bwMode="auto">
            <a:xfrm>
              <a:off x="6036" y="789"/>
              <a:ext cx="66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2021/22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6">
              <a:extLst>
                <a:ext uri="{FF2B5EF4-FFF2-40B4-BE49-F238E27FC236}">
                  <a16:creationId xmlns:a16="http://schemas.microsoft.com/office/drawing/2014/main" xmlns="" id="{DBF552DE-FB5A-425D-9F47-00983D8250D2}"/>
                </a:ext>
              </a:extLst>
            </p:cNvPr>
            <p:cNvSpPr>
              <a:spLocks noChangeArrowheads="1"/>
            </p:cNvSpPr>
            <p:nvPr/>
          </p:nvSpPr>
          <p:spPr bwMode="auto">
            <a:xfrm>
              <a:off x="6801" y="789"/>
              <a:ext cx="66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2022/23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xmlns="" id="{50901F2F-22CD-4F30-93EB-57234307F5EB}"/>
                </a:ext>
              </a:extLst>
            </p:cNvPr>
            <p:cNvSpPr>
              <a:spLocks noChangeArrowheads="1"/>
            </p:cNvSpPr>
            <p:nvPr/>
          </p:nvSpPr>
          <p:spPr bwMode="auto">
            <a:xfrm>
              <a:off x="222" y="1433"/>
              <a:ext cx="937"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A7D00"/>
                  </a:solidFill>
                  <a:effectLst/>
                  <a:latin typeface="Calibri" panose="020F0502020204030204" pitchFamily="34" charset="0"/>
                </a:rPr>
                <a:t>Programme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8">
              <a:extLst>
                <a:ext uri="{FF2B5EF4-FFF2-40B4-BE49-F238E27FC236}">
                  <a16:creationId xmlns:a16="http://schemas.microsoft.com/office/drawing/2014/main" xmlns="" id="{547FAB81-C907-49EC-8191-175A41F82254}"/>
                </a:ext>
              </a:extLst>
            </p:cNvPr>
            <p:cNvSpPr>
              <a:spLocks noChangeArrowheads="1"/>
            </p:cNvSpPr>
            <p:nvPr/>
          </p:nvSpPr>
          <p:spPr bwMode="auto">
            <a:xfrm>
              <a:off x="213" y="1676"/>
              <a:ext cx="77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Administration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9">
              <a:extLst>
                <a:ext uri="{FF2B5EF4-FFF2-40B4-BE49-F238E27FC236}">
                  <a16:creationId xmlns:a16="http://schemas.microsoft.com/office/drawing/2014/main" xmlns="" id="{97CBB0B8-1503-4DEC-8862-CBF7ED5B5C5D}"/>
                </a:ext>
              </a:extLst>
            </p:cNvPr>
            <p:cNvSpPr>
              <a:spLocks noChangeArrowheads="1"/>
            </p:cNvSpPr>
            <p:nvPr/>
          </p:nvSpPr>
          <p:spPr bwMode="auto">
            <a:xfrm>
              <a:off x="2489" y="1676"/>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315 445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0">
              <a:extLst>
                <a:ext uri="{FF2B5EF4-FFF2-40B4-BE49-F238E27FC236}">
                  <a16:creationId xmlns:a16="http://schemas.microsoft.com/office/drawing/2014/main" xmlns="" id="{C8E59C48-B010-461C-A54B-0E197160CBEB}"/>
                </a:ext>
              </a:extLst>
            </p:cNvPr>
            <p:cNvSpPr>
              <a:spLocks noChangeArrowheads="1"/>
            </p:cNvSpPr>
            <p:nvPr/>
          </p:nvSpPr>
          <p:spPr bwMode="auto">
            <a:xfrm>
              <a:off x="3254" y="1676"/>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270 814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1">
              <a:extLst>
                <a:ext uri="{FF2B5EF4-FFF2-40B4-BE49-F238E27FC236}">
                  <a16:creationId xmlns:a16="http://schemas.microsoft.com/office/drawing/2014/main" xmlns="" id="{96325EDB-01CD-4131-A5A9-F484BA7B275C}"/>
                </a:ext>
              </a:extLst>
            </p:cNvPr>
            <p:cNvSpPr>
              <a:spLocks noChangeArrowheads="1"/>
            </p:cNvSpPr>
            <p:nvPr/>
          </p:nvSpPr>
          <p:spPr bwMode="auto">
            <a:xfrm>
              <a:off x="4019" y="1676"/>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275 937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2">
              <a:extLst>
                <a:ext uri="{FF2B5EF4-FFF2-40B4-BE49-F238E27FC236}">
                  <a16:creationId xmlns:a16="http://schemas.microsoft.com/office/drawing/2014/main" xmlns="" id="{F9EE4F54-3C4F-4C4A-ADC0-89AE3EEF4B73}"/>
                </a:ext>
              </a:extLst>
            </p:cNvPr>
            <p:cNvSpPr>
              <a:spLocks noChangeArrowheads="1"/>
            </p:cNvSpPr>
            <p:nvPr/>
          </p:nvSpPr>
          <p:spPr bwMode="auto">
            <a:xfrm>
              <a:off x="4784" y="1676"/>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276 018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3">
              <a:extLst>
                <a:ext uri="{FF2B5EF4-FFF2-40B4-BE49-F238E27FC236}">
                  <a16:creationId xmlns:a16="http://schemas.microsoft.com/office/drawing/2014/main" xmlns="" id="{D62435A7-C4CC-4926-A38D-676EB37F1FB4}"/>
                </a:ext>
              </a:extLst>
            </p:cNvPr>
            <p:cNvSpPr>
              <a:spLocks noChangeArrowheads="1"/>
            </p:cNvSpPr>
            <p:nvPr/>
          </p:nvSpPr>
          <p:spPr bwMode="auto">
            <a:xfrm>
              <a:off x="5549" y="1676"/>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258 877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4">
              <a:extLst>
                <a:ext uri="{FF2B5EF4-FFF2-40B4-BE49-F238E27FC236}">
                  <a16:creationId xmlns:a16="http://schemas.microsoft.com/office/drawing/2014/main" xmlns="" id="{34A39A60-78E2-4ACF-9D4B-028D71C2A8E2}"/>
                </a:ext>
              </a:extLst>
            </p:cNvPr>
            <p:cNvSpPr>
              <a:spLocks noChangeArrowheads="1"/>
            </p:cNvSpPr>
            <p:nvPr/>
          </p:nvSpPr>
          <p:spPr bwMode="auto">
            <a:xfrm>
              <a:off x="6314" y="1676"/>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270 321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5">
              <a:extLst>
                <a:ext uri="{FF2B5EF4-FFF2-40B4-BE49-F238E27FC236}">
                  <a16:creationId xmlns:a16="http://schemas.microsoft.com/office/drawing/2014/main" xmlns="" id="{90905FAE-E3EF-45E1-B9C0-A43FD497CE0A}"/>
                </a:ext>
              </a:extLst>
            </p:cNvPr>
            <p:cNvSpPr>
              <a:spLocks noChangeArrowheads="1"/>
            </p:cNvSpPr>
            <p:nvPr/>
          </p:nvSpPr>
          <p:spPr bwMode="auto">
            <a:xfrm>
              <a:off x="7079" y="1676"/>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279 766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6">
              <a:extLst>
                <a:ext uri="{FF2B5EF4-FFF2-40B4-BE49-F238E27FC236}">
                  <a16:creationId xmlns:a16="http://schemas.microsoft.com/office/drawing/2014/main" xmlns="" id="{6B0B9F88-4A10-4647-90D7-A8236FCF985E}"/>
                </a:ext>
              </a:extLst>
            </p:cNvPr>
            <p:cNvSpPr>
              <a:spLocks noChangeArrowheads="1"/>
            </p:cNvSpPr>
            <p:nvPr/>
          </p:nvSpPr>
          <p:spPr bwMode="auto">
            <a:xfrm>
              <a:off x="213" y="1894"/>
              <a:ext cx="60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 Licensing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7">
              <a:extLst>
                <a:ext uri="{FF2B5EF4-FFF2-40B4-BE49-F238E27FC236}">
                  <a16:creationId xmlns:a16="http://schemas.microsoft.com/office/drawing/2014/main" xmlns="" id="{B97E76D3-9705-4E45-B486-77108A6D8EFF}"/>
                </a:ext>
              </a:extLst>
            </p:cNvPr>
            <p:cNvSpPr>
              <a:spLocks noChangeArrowheads="1"/>
            </p:cNvSpPr>
            <p:nvPr/>
          </p:nvSpPr>
          <p:spPr bwMode="auto">
            <a:xfrm>
              <a:off x="2546" y="1894"/>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47 384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8">
              <a:extLst>
                <a:ext uri="{FF2B5EF4-FFF2-40B4-BE49-F238E27FC236}">
                  <a16:creationId xmlns:a16="http://schemas.microsoft.com/office/drawing/2014/main" xmlns="" id="{FB0E7380-9822-49EF-865B-111308569C4C}"/>
                </a:ext>
              </a:extLst>
            </p:cNvPr>
            <p:cNvSpPr>
              <a:spLocks noChangeArrowheads="1"/>
            </p:cNvSpPr>
            <p:nvPr/>
          </p:nvSpPr>
          <p:spPr bwMode="auto">
            <a:xfrm>
              <a:off x="3311" y="1894"/>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52 536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9">
              <a:extLst>
                <a:ext uri="{FF2B5EF4-FFF2-40B4-BE49-F238E27FC236}">
                  <a16:creationId xmlns:a16="http://schemas.microsoft.com/office/drawing/2014/main" xmlns="" id="{6925975E-75C7-493C-A8C4-0AD332DD60B1}"/>
                </a:ext>
              </a:extLst>
            </p:cNvPr>
            <p:cNvSpPr>
              <a:spLocks noChangeArrowheads="1"/>
            </p:cNvSpPr>
            <p:nvPr/>
          </p:nvSpPr>
          <p:spPr bwMode="auto">
            <a:xfrm>
              <a:off x="4076" y="1894"/>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53 767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0">
              <a:extLst>
                <a:ext uri="{FF2B5EF4-FFF2-40B4-BE49-F238E27FC236}">
                  <a16:creationId xmlns:a16="http://schemas.microsoft.com/office/drawing/2014/main" xmlns="" id="{8618D641-33E2-48AE-8232-DAE0927CB2F3}"/>
                </a:ext>
              </a:extLst>
            </p:cNvPr>
            <p:cNvSpPr>
              <a:spLocks noChangeArrowheads="1"/>
            </p:cNvSpPr>
            <p:nvPr/>
          </p:nvSpPr>
          <p:spPr bwMode="auto">
            <a:xfrm>
              <a:off x="4841" y="1894"/>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58 733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1">
              <a:extLst>
                <a:ext uri="{FF2B5EF4-FFF2-40B4-BE49-F238E27FC236}">
                  <a16:creationId xmlns:a16="http://schemas.microsoft.com/office/drawing/2014/main" xmlns="" id="{00136169-4BA5-4434-B02B-F29A1397F651}"/>
                </a:ext>
              </a:extLst>
            </p:cNvPr>
            <p:cNvSpPr>
              <a:spLocks noChangeArrowheads="1"/>
            </p:cNvSpPr>
            <p:nvPr/>
          </p:nvSpPr>
          <p:spPr bwMode="auto">
            <a:xfrm>
              <a:off x="5606" y="1894"/>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62 745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2">
              <a:extLst>
                <a:ext uri="{FF2B5EF4-FFF2-40B4-BE49-F238E27FC236}">
                  <a16:creationId xmlns:a16="http://schemas.microsoft.com/office/drawing/2014/main" xmlns="" id="{D5DC7D1E-3923-48D3-9224-9099A23E122D}"/>
                </a:ext>
              </a:extLst>
            </p:cNvPr>
            <p:cNvSpPr>
              <a:spLocks noChangeArrowheads="1"/>
            </p:cNvSpPr>
            <p:nvPr/>
          </p:nvSpPr>
          <p:spPr bwMode="auto">
            <a:xfrm>
              <a:off x="6371" y="1894"/>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67 027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3">
              <a:extLst>
                <a:ext uri="{FF2B5EF4-FFF2-40B4-BE49-F238E27FC236}">
                  <a16:creationId xmlns:a16="http://schemas.microsoft.com/office/drawing/2014/main" xmlns="" id="{4C497E6A-AACC-411D-B285-11F58BC46C12}"/>
                </a:ext>
              </a:extLst>
            </p:cNvPr>
            <p:cNvSpPr>
              <a:spLocks noChangeArrowheads="1"/>
            </p:cNvSpPr>
            <p:nvPr/>
          </p:nvSpPr>
          <p:spPr bwMode="auto">
            <a:xfrm>
              <a:off x="7136" y="1894"/>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69 592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4">
              <a:extLst>
                <a:ext uri="{FF2B5EF4-FFF2-40B4-BE49-F238E27FC236}">
                  <a16:creationId xmlns:a16="http://schemas.microsoft.com/office/drawing/2014/main" xmlns="" id="{2A4B77F0-5F02-4A22-9C7A-93128ADEA844}"/>
                </a:ext>
              </a:extLst>
            </p:cNvPr>
            <p:cNvSpPr>
              <a:spLocks noChangeArrowheads="1"/>
            </p:cNvSpPr>
            <p:nvPr/>
          </p:nvSpPr>
          <p:spPr bwMode="auto">
            <a:xfrm>
              <a:off x="213" y="2111"/>
              <a:ext cx="147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 Engineering and technology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5">
              <a:extLst>
                <a:ext uri="{FF2B5EF4-FFF2-40B4-BE49-F238E27FC236}">
                  <a16:creationId xmlns:a16="http://schemas.microsoft.com/office/drawing/2014/main" xmlns="" id="{A5B017AD-21C6-4780-8099-75B38743D429}"/>
                </a:ext>
              </a:extLst>
            </p:cNvPr>
            <p:cNvSpPr>
              <a:spLocks noChangeArrowheads="1"/>
            </p:cNvSpPr>
            <p:nvPr/>
          </p:nvSpPr>
          <p:spPr bwMode="auto">
            <a:xfrm>
              <a:off x="2546" y="2111"/>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16 169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6">
              <a:extLst>
                <a:ext uri="{FF2B5EF4-FFF2-40B4-BE49-F238E27FC236}">
                  <a16:creationId xmlns:a16="http://schemas.microsoft.com/office/drawing/2014/main" xmlns="" id="{317D3708-0C29-4E5D-86D9-F23A5FF64D60}"/>
                </a:ext>
              </a:extLst>
            </p:cNvPr>
            <p:cNvSpPr>
              <a:spLocks noChangeArrowheads="1"/>
            </p:cNvSpPr>
            <p:nvPr/>
          </p:nvSpPr>
          <p:spPr bwMode="auto">
            <a:xfrm>
              <a:off x="3311" y="2111"/>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18 282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7">
              <a:extLst>
                <a:ext uri="{FF2B5EF4-FFF2-40B4-BE49-F238E27FC236}">
                  <a16:creationId xmlns:a16="http://schemas.microsoft.com/office/drawing/2014/main" xmlns="" id="{EE4DB3A4-47DD-426F-9678-05B816D2C1F6}"/>
                </a:ext>
              </a:extLst>
            </p:cNvPr>
            <p:cNvSpPr>
              <a:spLocks noChangeArrowheads="1"/>
            </p:cNvSpPr>
            <p:nvPr/>
          </p:nvSpPr>
          <p:spPr bwMode="auto">
            <a:xfrm>
              <a:off x="4076" y="2111"/>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22 659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8">
              <a:extLst>
                <a:ext uri="{FF2B5EF4-FFF2-40B4-BE49-F238E27FC236}">
                  <a16:creationId xmlns:a16="http://schemas.microsoft.com/office/drawing/2014/main" xmlns="" id="{B44EEE07-94C2-4A88-AD6E-B1A8C6D207FC}"/>
                </a:ext>
              </a:extLst>
            </p:cNvPr>
            <p:cNvSpPr>
              <a:spLocks noChangeArrowheads="1"/>
            </p:cNvSpPr>
            <p:nvPr/>
          </p:nvSpPr>
          <p:spPr bwMode="auto">
            <a:xfrm>
              <a:off x="4841" y="2111"/>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19 141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39">
              <a:extLst>
                <a:ext uri="{FF2B5EF4-FFF2-40B4-BE49-F238E27FC236}">
                  <a16:creationId xmlns:a16="http://schemas.microsoft.com/office/drawing/2014/main" xmlns="" id="{337780BF-0868-4E83-AABE-58FD68256A64}"/>
                </a:ext>
              </a:extLst>
            </p:cNvPr>
            <p:cNvSpPr>
              <a:spLocks noChangeArrowheads="1"/>
            </p:cNvSpPr>
            <p:nvPr/>
          </p:nvSpPr>
          <p:spPr bwMode="auto">
            <a:xfrm>
              <a:off x="5606" y="2111"/>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20 464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40">
              <a:extLst>
                <a:ext uri="{FF2B5EF4-FFF2-40B4-BE49-F238E27FC236}">
                  <a16:creationId xmlns:a16="http://schemas.microsoft.com/office/drawing/2014/main" xmlns="" id="{E36590A8-8AFC-480A-9EFB-4B9062856104}"/>
                </a:ext>
              </a:extLst>
            </p:cNvPr>
            <p:cNvSpPr>
              <a:spLocks noChangeArrowheads="1"/>
            </p:cNvSpPr>
            <p:nvPr/>
          </p:nvSpPr>
          <p:spPr bwMode="auto">
            <a:xfrm>
              <a:off x="6371" y="2111"/>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21 878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41">
              <a:extLst>
                <a:ext uri="{FF2B5EF4-FFF2-40B4-BE49-F238E27FC236}">
                  <a16:creationId xmlns:a16="http://schemas.microsoft.com/office/drawing/2014/main" xmlns="" id="{D784F0D5-DEB6-4368-A6EE-19568749C31C}"/>
                </a:ext>
              </a:extLst>
            </p:cNvPr>
            <p:cNvSpPr>
              <a:spLocks noChangeArrowheads="1"/>
            </p:cNvSpPr>
            <p:nvPr/>
          </p:nvSpPr>
          <p:spPr bwMode="auto">
            <a:xfrm>
              <a:off x="7136" y="2111"/>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23 389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2">
              <a:extLst>
                <a:ext uri="{FF2B5EF4-FFF2-40B4-BE49-F238E27FC236}">
                  <a16:creationId xmlns:a16="http://schemas.microsoft.com/office/drawing/2014/main" xmlns="" id="{803F53B2-4CDD-43E2-8ADB-9638C4C79EB0}"/>
                </a:ext>
              </a:extLst>
            </p:cNvPr>
            <p:cNvSpPr>
              <a:spLocks noChangeArrowheads="1"/>
            </p:cNvSpPr>
            <p:nvPr/>
          </p:nvSpPr>
          <p:spPr bwMode="auto">
            <a:xfrm>
              <a:off x="213" y="2329"/>
              <a:ext cx="153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 Policy research and analysis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43">
              <a:extLst>
                <a:ext uri="{FF2B5EF4-FFF2-40B4-BE49-F238E27FC236}">
                  <a16:creationId xmlns:a16="http://schemas.microsoft.com/office/drawing/2014/main" xmlns="" id="{2D050FAF-321D-4694-90C0-3BD593E2AD74}"/>
                </a:ext>
              </a:extLst>
            </p:cNvPr>
            <p:cNvSpPr>
              <a:spLocks noChangeArrowheads="1"/>
            </p:cNvSpPr>
            <p:nvPr/>
          </p:nvSpPr>
          <p:spPr bwMode="auto">
            <a:xfrm>
              <a:off x="2546" y="2329"/>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20 703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4">
              <a:extLst>
                <a:ext uri="{FF2B5EF4-FFF2-40B4-BE49-F238E27FC236}">
                  <a16:creationId xmlns:a16="http://schemas.microsoft.com/office/drawing/2014/main" xmlns="" id="{4F6BA2A9-2BF0-4C96-9923-81CCD5DD573C}"/>
                </a:ext>
              </a:extLst>
            </p:cNvPr>
            <p:cNvSpPr>
              <a:spLocks noChangeArrowheads="1"/>
            </p:cNvSpPr>
            <p:nvPr/>
          </p:nvSpPr>
          <p:spPr bwMode="auto">
            <a:xfrm>
              <a:off x="3311" y="2329"/>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22 492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5">
              <a:extLst>
                <a:ext uri="{FF2B5EF4-FFF2-40B4-BE49-F238E27FC236}">
                  <a16:creationId xmlns:a16="http://schemas.microsoft.com/office/drawing/2014/main" xmlns="" id="{0FD07F4D-0321-4AD5-9FC4-E293E6083D4C}"/>
                </a:ext>
              </a:extLst>
            </p:cNvPr>
            <p:cNvSpPr>
              <a:spLocks noChangeArrowheads="1"/>
            </p:cNvSpPr>
            <p:nvPr/>
          </p:nvSpPr>
          <p:spPr bwMode="auto">
            <a:xfrm>
              <a:off x="4076" y="2329"/>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29 533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6">
              <a:extLst>
                <a:ext uri="{FF2B5EF4-FFF2-40B4-BE49-F238E27FC236}">
                  <a16:creationId xmlns:a16="http://schemas.microsoft.com/office/drawing/2014/main" xmlns="" id="{E3BEBC35-35C3-432E-9A60-9F48A9FD5D1E}"/>
                </a:ext>
              </a:extLst>
            </p:cNvPr>
            <p:cNvSpPr>
              <a:spLocks noChangeArrowheads="1"/>
            </p:cNvSpPr>
            <p:nvPr/>
          </p:nvSpPr>
          <p:spPr bwMode="auto">
            <a:xfrm>
              <a:off x="4841" y="2329"/>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24 559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47">
              <a:extLst>
                <a:ext uri="{FF2B5EF4-FFF2-40B4-BE49-F238E27FC236}">
                  <a16:creationId xmlns:a16="http://schemas.microsoft.com/office/drawing/2014/main" xmlns="" id="{8896660D-FA6D-4BE0-907D-E84DCD4AF2F5}"/>
                </a:ext>
              </a:extLst>
            </p:cNvPr>
            <p:cNvSpPr>
              <a:spLocks noChangeArrowheads="1"/>
            </p:cNvSpPr>
            <p:nvPr/>
          </p:nvSpPr>
          <p:spPr bwMode="auto">
            <a:xfrm>
              <a:off x="5606" y="2329"/>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26 276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8">
              <a:extLst>
                <a:ext uri="{FF2B5EF4-FFF2-40B4-BE49-F238E27FC236}">
                  <a16:creationId xmlns:a16="http://schemas.microsoft.com/office/drawing/2014/main" xmlns="" id="{2DE212D2-45B3-48E0-B46F-14C2EC167D0F}"/>
                </a:ext>
              </a:extLst>
            </p:cNvPr>
            <p:cNvSpPr>
              <a:spLocks noChangeArrowheads="1"/>
            </p:cNvSpPr>
            <p:nvPr/>
          </p:nvSpPr>
          <p:spPr bwMode="auto">
            <a:xfrm>
              <a:off x="6371" y="2329"/>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28 113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49">
              <a:extLst>
                <a:ext uri="{FF2B5EF4-FFF2-40B4-BE49-F238E27FC236}">
                  <a16:creationId xmlns:a16="http://schemas.microsoft.com/office/drawing/2014/main" xmlns="" id="{E26BFF4F-BA6A-42FA-A00F-796674326ABA}"/>
                </a:ext>
              </a:extLst>
            </p:cNvPr>
            <p:cNvSpPr>
              <a:spLocks noChangeArrowheads="1"/>
            </p:cNvSpPr>
            <p:nvPr/>
          </p:nvSpPr>
          <p:spPr bwMode="auto">
            <a:xfrm>
              <a:off x="7136" y="2329"/>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30 078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50">
              <a:extLst>
                <a:ext uri="{FF2B5EF4-FFF2-40B4-BE49-F238E27FC236}">
                  <a16:creationId xmlns:a16="http://schemas.microsoft.com/office/drawing/2014/main" xmlns="" id="{A5792A5A-4C3E-4322-90DE-C2B76C1812E8}"/>
                </a:ext>
              </a:extLst>
            </p:cNvPr>
            <p:cNvSpPr>
              <a:spLocks noChangeArrowheads="1"/>
            </p:cNvSpPr>
            <p:nvPr/>
          </p:nvSpPr>
          <p:spPr bwMode="auto">
            <a:xfrm>
              <a:off x="213" y="2546"/>
              <a:ext cx="17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 Compliance and consumer affairs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51">
              <a:extLst>
                <a:ext uri="{FF2B5EF4-FFF2-40B4-BE49-F238E27FC236}">
                  <a16:creationId xmlns:a16="http://schemas.microsoft.com/office/drawing/2014/main" xmlns="" id="{71C76C59-87E7-417F-97FF-C60AEDCE0447}"/>
                </a:ext>
              </a:extLst>
            </p:cNvPr>
            <p:cNvSpPr>
              <a:spLocks noChangeArrowheads="1"/>
            </p:cNvSpPr>
            <p:nvPr/>
          </p:nvSpPr>
          <p:spPr bwMode="auto">
            <a:xfrm>
              <a:off x="2546" y="2546"/>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29 658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52">
              <a:extLst>
                <a:ext uri="{FF2B5EF4-FFF2-40B4-BE49-F238E27FC236}">
                  <a16:creationId xmlns:a16="http://schemas.microsoft.com/office/drawing/2014/main" xmlns="" id="{F3019930-62C7-4DF7-8A0C-E533D96BFB89}"/>
                </a:ext>
              </a:extLst>
            </p:cNvPr>
            <p:cNvSpPr>
              <a:spLocks noChangeArrowheads="1"/>
            </p:cNvSpPr>
            <p:nvPr/>
          </p:nvSpPr>
          <p:spPr bwMode="auto">
            <a:xfrm>
              <a:off x="3311" y="2546"/>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31 027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53">
              <a:extLst>
                <a:ext uri="{FF2B5EF4-FFF2-40B4-BE49-F238E27FC236}">
                  <a16:creationId xmlns:a16="http://schemas.microsoft.com/office/drawing/2014/main" xmlns="" id="{4D9D102C-E11D-46E4-970B-54967EC08260}"/>
                </a:ext>
              </a:extLst>
            </p:cNvPr>
            <p:cNvSpPr>
              <a:spLocks noChangeArrowheads="1"/>
            </p:cNvSpPr>
            <p:nvPr/>
          </p:nvSpPr>
          <p:spPr bwMode="auto">
            <a:xfrm>
              <a:off x="4076" y="2546"/>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27 691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54">
              <a:extLst>
                <a:ext uri="{FF2B5EF4-FFF2-40B4-BE49-F238E27FC236}">
                  <a16:creationId xmlns:a16="http://schemas.microsoft.com/office/drawing/2014/main" xmlns="" id="{56B206AF-984E-4886-89C5-BBA952E96C4F}"/>
                </a:ext>
              </a:extLst>
            </p:cNvPr>
            <p:cNvSpPr>
              <a:spLocks noChangeArrowheads="1"/>
            </p:cNvSpPr>
            <p:nvPr/>
          </p:nvSpPr>
          <p:spPr bwMode="auto">
            <a:xfrm>
              <a:off x="4841" y="2546"/>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27 896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5">
              <a:extLst>
                <a:ext uri="{FF2B5EF4-FFF2-40B4-BE49-F238E27FC236}">
                  <a16:creationId xmlns:a16="http://schemas.microsoft.com/office/drawing/2014/main" xmlns="" id="{947F9087-DC7A-488A-8CBF-D5C68ED4B24E}"/>
                </a:ext>
              </a:extLst>
            </p:cNvPr>
            <p:cNvSpPr>
              <a:spLocks noChangeArrowheads="1"/>
            </p:cNvSpPr>
            <p:nvPr/>
          </p:nvSpPr>
          <p:spPr bwMode="auto">
            <a:xfrm>
              <a:off x="5606" y="2546"/>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29 812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56">
              <a:extLst>
                <a:ext uri="{FF2B5EF4-FFF2-40B4-BE49-F238E27FC236}">
                  <a16:creationId xmlns:a16="http://schemas.microsoft.com/office/drawing/2014/main" xmlns="" id="{1AAF3676-3731-495A-BE87-BB728CAD086D}"/>
                </a:ext>
              </a:extLst>
            </p:cNvPr>
            <p:cNvSpPr>
              <a:spLocks noChangeArrowheads="1"/>
            </p:cNvSpPr>
            <p:nvPr/>
          </p:nvSpPr>
          <p:spPr bwMode="auto">
            <a:xfrm>
              <a:off x="6371" y="2546"/>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31 858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57">
              <a:extLst>
                <a:ext uri="{FF2B5EF4-FFF2-40B4-BE49-F238E27FC236}">
                  <a16:creationId xmlns:a16="http://schemas.microsoft.com/office/drawing/2014/main" xmlns="" id="{52669129-3C8C-41D0-BB7C-2A20C792D9DE}"/>
                </a:ext>
              </a:extLst>
            </p:cNvPr>
            <p:cNvSpPr>
              <a:spLocks noChangeArrowheads="1"/>
            </p:cNvSpPr>
            <p:nvPr/>
          </p:nvSpPr>
          <p:spPr bwMode="auto">
            <a:xfrm>
              <a:off x="7136" y="2546"/>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34 041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58">
              <a:extLst>
                <a:ext uri="{FF2B5EF4-FFF2-40B4-BE49-F238E27FC236}">
                  <a16:creationId xmlns:a16="http://schemas.microsoft.com/office/drawing/2014/main" xmlns="" id="{521067CD-9632-4F4B-B89B-6A007ECFA5E2}"/>
                </a:ext>
              </a:extLst>
            </p:cNvPr>
            <p:cNvSpPr>
              <a:spLocks noChangeArrowheads="1"/>
            </p:cNvSpPr>
            <p:nvPr/>
          </p:nvSpPr>
          <p:spPr bwMode="auto">
            <a:xfrm>
              <a:off x="213" y="2763"/>
              <a:ext cx="51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 Regions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59">
              <a:extLst>
                <a:ext uri="{FF2B5EF4-FFF2-40B4-BE49-F238E27FC236}">
                  <a16:creationId xmlns:a16="http://schemas.microsoft.com/office/drawing/2014/main" xmlns="" id="{F29AAA4C-F3F1-4FC0-B4CD-D529F5C176D0}"/>
                </a:ext>
              </a:extLst>
            </p:cNvPr>
            <p:cNvSpPr>
              <a:spLocks noChangeArrowheads="1"/>
            </p:cNvSpPr>
            <p:nvPr/>
          </p:nvSpPr>
          <p:spPr bwMode="auto">
            <a:xfrm>
              <a:off x="2163" y="2763"/>
              <a:ext cx="79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                      -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60">
              <a:extLst>
                <a:ext uri="{FF2B5EF4-FFF2-40B4-BE49-F238E27FC236}">
                  <a16:creationId xmlns:a16="http://schemas.microsoft.com/office/drawing/2014/main" xmlns="" id="{9342F428-7FAD-4B1D-97DC-F8E34B8D33C6}"/>
                </a:ext>
              </a:extLst>
            </p:cNvPr>
            <p:cNvSpPr>
              <a:spLocks noChangeArrowheads="1"/>
            </p:cNvSpPr>
            <p:nvPr/>
          </p:nvSpPr>
          <p:spPr bwMode="auto">
            <a:xfrm>
              <a:off x="3311" y="2763"/>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69 598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61">
              <a:extLst>
                <a:ext uri="{FF2B5EF4-FFF2-40B4-BE49-F238E27FC236}">
                  <a16:creationId xmlns:a16="http://schemas.microsoft.com/office/drawing/2014/main" xmlns="" id="{6869F46E-4860-4FBE-AB98-24FDF44D41CC}"/>
                </a:ext>
              </a:extLst>
            </p:cNvPr>
            <p:cNvSpPr>
              <a:spLocks noChangeArrowheads="1"/>
            </p:cNvSpPr>
            <p:nvPr/>
          </p:nvSpPr>
          <p:spPr bwMode="auto">
            <a:xfrm>
              <a:off x="4076" y="2763"/>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75 078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62">
              <a:extLst>
                <a:ext uri="{FF2B5EF4-FFF2-40B4-BE49-F238E27FC236}">
                  <a16:creationId xmlns:a16="http://schemas.microsoft.com/office/drawing/2014/main" xmlns="" id="{D0C2B888-1BF7-4431-BB3F-173ED6A0C701}"/>
                </a:ext>
              </a:extLst>
            </p:cNvPr>
            <p:cNvSpPr>
              <a:spLocks noChangeArrowheads="1"/>
            </p:cNvSpPr>
            <p:nvPr/>
          </p:nvSpPr>
          <p:spPr bwMode="auto">
            <a:xfrm>
              <a:off x="4841" y="2763"/>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88 880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63">
              <a:extLst>
                <a:ext uri="{FF2B5EF4-FFF2-40B4-BE49-F238E27FC236}">
                  <a16:creationId xmlns:a16="http://schemas.microsoft.com/office/drawing/2014/main" xmlns="" id="{36C41324-312B-4A90-8D07-2EC1B11989A5}"/>
                </a:ext>
              </a:extLst>
            </p:cNvPr>
            <p:cNvSpPr>
              <a:spLocks noChangeArrowheads="1"/>
            </p:cNvSpPr>
            <p:nvPr/>
          </p:nvSpPr>
          <p:spPr bwMode="auto">
            <a:xfrm>
              <a:off x="5606" y="2763"/>
              <a:ext cx="38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94 787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4">
              <a:extLst>
                <a:ext uri="{FF2B5EF4-FFF2-40B4-BE49-F238E27FC236}">
                  <a16:creationId xmlns:a16="http://schemas.microsoft.com/office/drawing/2014/main" xmlns="" id="{3FEF7E06-6F26-4404-A6B2-59281612A03A}"/>
                </a:ext>
              </a:extLst>
            </p:cNvPr>
            <p:cNvSpPr>
              <a:spLocks noChangeArrowheads="1"/>
            </p:cNvSpPr>
            <p:nvPr/>
          </p:nvSpPr>
          <p:spPr bwMode="auto">
            <a:xfrm>
              <a:off x="6314" y="2763"/>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101 073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5">
              <a:extLst>
                <a:ext uri="{FF2B5EF4-FFF2-40B4-BE49-F238E27FC236}">
                  <a16:creationId xmlns:a16="http://schemas.microsoft.com/office/drawing/2014/main" xmlns="" id="{72A91B61-5B94-437A-9DEF-FB780F8362DA}"/>
                </a:ext>
              </a:extLst>
            </p:cNvPr>
            <p:cNvSpPr>
              <a:spLocks noChangeArrowheads="1"/>
            </p:cNvSpPr>
            <p:nvPr/>
          </p:nvSpPr>
          <p:spPr bwMode="auto">
            <a:xfrm>
              <a:off x="7079" y="2763"/>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102 746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66">
              <a:extLst>
                <a:ext uri="{FF2B5EF4-FFF2-40B4-BE49-F238E27FC236}">
                  <a16:creationId xmlns:a16="http://schemas.microsoft.com/office/drawing/2014/main" xmlns="" id="{58A2F9DE-FF53-49E0-8306-8C70AE88B86D}"/>
                </a:ext>
              </a:extLst>
            </p:cNvPr>
            <p:cNvSpPr>
              <a:spLocks noChangeArrowheads="1"/>
            </p:cNvSpPr>
            <p:nvPr/>
          </p:nvSpPr>
          <p:spPr bwMode="auto">
            <a:xfrm>
              <a:off x="222" y="2955"/>
              <a:ext cx="516"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6500"/>
                  </a:solidFill>
                  <a:effectLst/>
                  <a:latin typeface="Calibri" panose="020F0502020204030204" pitchFamily="34" charset="0"/>
                </a:rPr>
                <a:t> Total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7">
              <a:extLst>
                <a:ext uri="{FF2B5EF4-FFF2-40B4-BE49-F238E27FC236}">
                  <a16:creationId xmlns:a16="http://schemas.microsoft.com/office/drawing/2014/main" xmlns="" id="{332A11EF-E5D5-42EB-BD81-4E639FC70C4A}"/>
                </a:ext>
              </a:extLst>
            </p:cNvPr>
            <p:cNvSpPr>
              <a:spLocks noChangeArrowheads="1"/>
            </p:cNvSpPr>
            <p:nvPr/>
          </p:nvSpPr>
          <p:spPr bwMode="auto">
            <a:xfrm>
              <a:off x="2297" y="2955"/>
              <a:ext cx="65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6500"/>
                  </a:solidFill>
                  <a:effectLst/>
                  <a:latin typeface="Calibri" panose="020F0502020204030204" pitchFamily="34" charset="0"/>
                </a:rPr>
                <a:t>429 359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68">
              <a:extLst>
                <a:ext uri="{FF2B5EF4-FFF2-40B4-BE49-F238E27FC236}">
                  <a16:creationId xmlns:a16="http://schemas.microsoft.com/office/drawing/2014/main" xmlns="" id="{B94E1E5B-9909-44A8-972E-9B71FAA92B43}"/>
                </a:ext>
              </a:extLst>
            </p:cNvPr>
            <p:cNvSpPr>
              <a:spLocks noChangeArrowheads="1"/>
            </p:cNvSpPr>
            <p:nvPr/>
          </p:nvSpPr>
          <p:spPr bwMode="auto">
            <a:xfrm>
              <a:off x="3062" y="2955"/>
              <a:ext cx="65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6500"/>
                  </a:solidFill>
                  <a:effectLst/>
                  <a:latin typeface="Calibri" panose="020F0502020204030204" pitchFamily="34" charset="0"/>
                </a:rPr>
                <a:t>464 748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69">
              <a:extLst>
                <a:ext uri="{FF2B5EF4-FFF2-40B4-BE49-F238E27FC236}">
                  <a16:creationId xmlns:a16="http://schemas.microsoft.com/office/drawing/2014/main" xmlns="" id="{1F8563E1-1364-4C2D-BA63-2F2228110D31}"/>
                </a:ext>
              </a:extLst>
            </p:cNvPr>
            <p:cNvSpPr>
              <a:spLocks noChangeArrowheads="1"/>
            </p:cNvSpPr>
            <p:nvPr/>
          </p:nvSpPr>
          <p:spPr bwMode="auto">
            <a:xfrm>
              <a:off x="3827" y="2955"/>
              <a:ext cx="65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6500"/>
                  </a:solidFill>
                  <a:effectLst/>
                  <a:latin typeface="Calibri" panose="020F0502020204030204" pitchFamily="34" charset="0"/>
                </a:rPr>
                <a:t>484 665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70">
              <a:extLst>
                <a:ext uri="{FF2B5EF4-FFF2-40B4-BE49-F238E27FC236}">
                  <a16:creationId xmlns:a16="http://schemas.microsoft.com/office/drawing/2014/main" xmlns="" id="{CE8C7BF9-471C-41F7-A760-E189DB0A8231}"/>
                </a:ext>
              </a:extLst>
            </p:cNvPr>
            <p:cNvSpPr>
              <a:spLocks noChangeArrowheads="1"/>
            </p:cNvSpPr>
            <p:nvPr/>
          </p:nvSpPr>
          <p:spPr bwMode="auto">
            <a:xfrm>
              <a:off x="4592" y="2955"/>
              <a:ext cx="65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6500"/>
                  </a:solidFill>
                  <a:effectLst/>
                  <a:latin typeface="Calibri" panose="020F0502020204030204" pitchFamily="34" charset="0"/>
                </a:rPr>
                <a:t>495 227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Rectangle 71">
              <a:extLst>
                <a:ext uri="{FF2B5EF4-FFF2-40B4-BE49-F238E27FC236}">
                  <a16:creationId xmlns:a16="http://schemas.microsoft.com/office/drawing/2014/main" xmlns="" id="{DA931FE8-4075-49E9-9A4C-B56DD98EBD17}"/>
                </a:ext>
              </a:extLst>
            </p:cNvPr>
            <p:cNvSpPr>
              <a:spLocks noChangeArrowheads="1"/>
            </p:cNvSpPr>
            <p:nvPr/>
          </p:nvSpPr>
          <p:spPr bwMode="auto">
            <a:xfrm>
              <a:off x="5357" y="2955"/>
              <a:ext cx="65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6500"/>
                  </a:solidFill>
                  <a:effectLst/>
                  <a:latin typeface="Calibri" panose="020F0502020204030204" pitchFamily="34" charset="0"/>
                </a:rPr>
                <a:t>492 961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72">
              <a:extLst>
                <a:ext uri="{FF2B5EF4-FFF2-40B4-BE49-F238E27FC236}">
                  <a16:creationId xmlns:a16="http://schemas.microsoft.com/office/drawing/2014/main" xmlns="" id="{1C28042B-90C6-45FF-8B96-A3DB384DD171}"/>
                </a:ext>
              </a:extLst>
            </p:cNvPr>
            <p:cNvSpPr>
              <a:spLocks noChangeArrowheads="1"/>
            </p:cNvSpPr>
            <p:nvPr/>
          </p:nvSpPr>
          <p:spPr bwMode="auto">
            <a:xfrm>
              <a:off x="6122" y="2955"/>
              <a:ext cx="65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6500"/>
                  </a:solidFill>
                  <a:effectLst/>
                  <a:latin typeface="Calibri" panose="020F0502020204030204" pitchFamily="34" charset="0"/>
                </a:rPr>
                <a:t>520 270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73">
              <a:extLst>
                <a:ext uri="{FF2B5EF4-FFF2-40B4-BE49-F238E27FC236}">
                  <a16:creationId xmlns:a16="http://schemas.microsoft.com/office/drawing/2014/main" xmlns="" id="{D549ABB2-5968-48CB-8A62-7855DCB469C3}"/>
                </a:ext>
              </a:extLst>
            </p:cNvPr>
            <p:cNvSpPr>
              <a:spLocks noChangeArrowheads="1"/>
            </p:cNvSpPr>
            <p:nvPr/>
          </p:nvSpPr>
          <p:spPr bwMode="auto">
            <a:xfrm>
              <a:off x="6887" y="2955"/>
              <a:ext cx="65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6500"/>
                  </a:solidFill>
                  <a:effectLst/>
                  <a:latin typeface="Calibri" panose="020F0502020204030204" pitchFamily="34" charset="0"/>
                </a:rPr>
                <a:t>539 611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74">
              <a:extLst>
                <a:ext uri="{FF2B5EF4-FFF2-40B4-BE49-F238E27FC236}">
                  <a16:creationId xmlns:a16="http://schemas.microsoft.com/office/drawing/2014/main" xmlns="" id="{AA8E63ED-41A4-4981-A43D-CEB7FF19D09D}"/>
                </a:ext>
              </a:extLst>
            </p:cNvPr>
            <p:cNvSpPr>
              <a:spLocks noChangeArrowheads="1"/>
            </p:cNvSpPr>
            <p:nvPr/>
          </p:nvSpPr>
          <p:spPr bwMode="auto">
            <a:xfrm>
              <a:off x="222" y="3172"/>
              <a:ext cx="736"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6100"/>
                  </a:solidFill>
                  <a:effectLst/>
                  <a:latin typeface="Calibri" panose="020F0502020204030204" pitchFamily="34" charset="0"/>
                </a:rPr>
                <a:t>Growth%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75">
              <a:extLst>
                <a:ext uri="{FF2B5EF4-FFF2-40B4-BE49-F238E27FC236}">
                  <a16:creationId xmlns:a16="http://schemas.microsoft.com/office/drawing/2014/main" xmlns="" id="{D48C220D-6A87-4907-827B-F7A1FAAB887C}"/>
                </a:ext>
              </a:extLst>
            </p:cNvPr>
            <p:cNvSpPr>
              <a:spLocks noChangeArrowheads="1"/>
            </p:cNvSpPr>
            <p:nvPr/>
          </p:nvSpPr>
          <p:spPr bwMode="auto">
            <a:xfrm>
              <a:off x="3282" y="3172"/>
              <a:ext cx="43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6100"/>
                  </a:solidFill>
                  <a:effectLst/>
                  <a:latin typeface="Calibri" panose="020F0502020204030204" pitchFamily="34" charset="0"/>
                </a:rPr>
                <a:t>8,2%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76">
              <a:extLst>
                <a:ext uri="{FF2B5EF4-FFF2-40B4-BE49-F238E27FC236}">
                  <a16:creationId xmlns:a16="http://schemas.microsoft.com/office/drawing/2014/main" xmlns="" id="{9A21DC32-D6D0-4F33-AE8F-499F62ACD7C5}"/>
                </a:ext>
              </a:extLst>
            </p:cNvPr>
            <p:cNvSpPr>
              <a:spLocks noChangeArrowheads="1"/>
            </p:cNvSpPr>
            <p:nvPr/>
          </p:nvSpPr>
          <p:spPr bwMode="auto">
            <a:xfrm>
              <a:off x="4047" y="3172"/>
              <a:ext cx="43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6100"/>
                  </a:solidFill>
                  <a:effectLst/>
                  <a:latin typeface="Calibri" panose="020F0502020204030204" pitchFamily="34" charset="0"/>
                </a:rPr>
                <a:t>4,3%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77">
              <a:extLst>
                <a:ext uri="{FF2B5EF4-FFF2-40B4-BE49-F238E27FC236}">
                  <a16:creationId xmlns:a16="http://schemas.microsoft.com/office/drawing/2014/main" xmlns="" id="{8950C168-00E9-494A-90FE-FB982E02288E}"/>
                </a:ext>
              </a:extLst>
            </p:cNvPr>
            <p:cNvSpPr>
              <a:spLocks noChangeArrowheads="1"/>
            </p:cNvSpPr>
            <p:nvPr/>
          </p:nvSpPr>
          <p:spPr bwMode="auto">
            <a:xfrm>
              <a:off x="4812" y="3172"/>
              <a:ext cx="43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6100"/>
                  </a:solidFill>
                  <a:effectLst/>
                  <a:latin typeface="Calibri" panose="020F0502020204030204" pitchFamily="34" charset="0"/>
                </a:rPr>
                <a:t>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78">
              <a:extLst>
                <a:ext uri="{FF2B5EF4-FFF2-40B4-BE49-F238E27FC236}">
                  <a16:creationId xmlns:a16="http://schemas.microsoft.com/office/drawing/2014/main" xmlns="" id="{180F024E-C124-4718-9883-CC511ED81852}"/>
                </a:ext>
              </a:extLst>
            </p:cNvPr>
            <p:cNvSpPr>
              <a:spLocks noChangeArrowheads="1"/>
            </p:cNvSpPr>
            <p:nvPr/>
          </p:nvSpPr>
          <p:spPr bwMode="auto">
            <a:xfrm>
              <a:off x="5520" y="3172"/>
              <a:ext cx="47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6100"/>
                  </a:solidFill>
                  <a:effectLst/>
                  <a:latin typeface="Calibri" panose="020F0502020204030204" pitchFamily="34" charset="0"/>
                </a:rPr>
                <a:t>-0,5%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79">
              <a:extLst>
                <a:ext uri="{FF2B5EF4-FFF2-40B4-BE49-F238E27FC236}">
                  <a16:creationId xmlns:a16="http://schemas.microsoft.com/office/drawing/2014/main" xmlns="" id="{5E06ACEC-3029-48EC-8F6B-1F00E1B54915}"/>
                </a:ext>
              </a:extLst>
            </p:cNvPr>
            <p:cNvSpPr>
              <a:spLocks noChangeArrowheads="1"/>
            </p:cNvSpPr>
            <p:nvPr/>
          </p:nvSpPr>
          <p:spPr bwMode="auto">
            <a:xfrm>
              <a:off x="6342" y="3172"/>
              <a:ext cx="43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6100"/>
                  </a:solidFill>
                  <a:effectLst/>
                  <a:latin typeface="Calibri" panose="020F0502020204030204" pitchFamily="34" charset="0"/>
                </a:rPr>
                <a:t>5,5%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80">
              <a:extLst>
                <a:ext uri="{FF2B5EF4-FFF2-40B4-BE49-F238E27FC236}">
                  <a16:creationId xmlns:a16="http://schemas.microsoft.com/office/drawing/2014/main" xmlns="" id="{EAE074B6-AB89-4786-92FD-3A78C80E145F}"/>
                </a:ext>
              </a:extLst>
            </p:cNvPr>
            <p:cNvSpPr>
              <a:spLocks noChangeArrowheads="1"/>
            </p:cNvSpPr>
            <p:nvPr/>
          </p:nvSpPr>
          <p:spPr bwMode="auto">
            <a:xfrm>
              <a:off x="7107" y="3172"/>
              <a:ext cx="43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6100"/>
                  </a:solidFill>
                  <a:effectLst/>
                  <a:latin typeface="Calibri" panose="020F0502020204030204" pitchFamily="34" charset="0"/>
                </a:rPr>
                <a:t>3,7%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Rectangle 81">
              <a:extLst>
                <a:ext uri="{FF2B5EF4-FFF2-40B4-BE49-F238E27FC236}">
                  <a16:creationId xmlns:a16="http://schemas.microsoft.com/office/drawing/2014/main" xmlns="" id="{5EAB0BB4-CFC6-40EC-9406-6639D7BDADC2}"/>
                </a:ext>
              </a:extLst>
            </p:cNvPr>
            <p:cNvSpPr>
              <a:spLocks noChangeArrowheads="1"/>
            </p:cNvSpPr>
            <p:nvPr/>
          </p:nvSpPr>
          <p:spPr bwMode="auto">
            <a:xfrm>
              <a:off x="542" y="3381"/>
              <a:ext cx="678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Calibri" panose="020F0502020204030204" pitchFamily="34" charset="0"/>
                </a:rPr>
                <a:t>The Authority intensified implementation of  austerity measures with effect from 2018/19 which</a:t>
              </a:r>
              <a:endParaRPr kumimoji="0" lang="en-US" altLang="en-US" sz="1800" b="0" i="0" u="none" strike="noStrike" cap="none" normalizeH="0" baseline="0" dirty="0">
                <a:ln>
                  <a:noFill/>
                </a:ln>
                <a:effectLst/>
              </a:endParaRPr>
            </a:p>
          </p:txBody>
        </p:sp>
        <p:sp>
          <p:nvSpPr>
            <p:cNvPr id="86" name="Rectangle 82">
              <a:extLst>
                <a:ext uri="{FF2B5EF4-FFF2-40B4-BE49-F238E27FC236}">
                  <a16:creationId xmlns:a16="http://schemas.microsoft.com/office/drawing/2014/main" xmlns="" id="{6A6CFF4A-A687-4E18-9279-A66ADDE6D0D3}"/>
                </a:ext>
              </a:extLst>
            </p:cNvPr>
            <p:cNvSpPr>
              <a:spLocks noChangeArrowheads="1"/>
            </p:cNvSpPr>
            <p:nvPr/>
          </p:nvSpPr>
          <p:spPr bwMode="auto">
            <a:xfrm>
              <a:off x="574" y="3566"/>
              <a:ext cx="651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Calibri" panose="020F0502020204030204" pitchFamily="34" charset="0"/>
                </a:rPr>
                <a:t>enabled divisions to reprioritize funds towards achieving key projects impacting on the mandate. </a:t>
              </a:r>
              <a:endParaRPr kumimoji="0" lang="en-US" altLang="en-US" sz="1800" b="0" i="0" u="none" strike="noStrike" cap="none" normalizeH="0" baseline="0" dirty="0">
                <a:ln>
                  <a:noFill/>
                </a:ln>
                <a:effectLst/>
              </a:endParaRPr>
            </a:p>
          </p:txBody>
        </p:sp>
        <p:sp>
          <p:nvSpPr>
            <p:cNvPr id="87" name="Rectangle 83">
              <a:extLst>
                <a:ext uri="{FF2B5EF4-FFF2-40B4-BE49-F238E27FC236}">
                  <a16:creationId xmlns:a16="http://schemas.microsoft.com/office/drawing/2014/main" xmlns="" id="{BFFCAC91-A10D-46D6-84BC-68F3AE6FB572}"/>
                </a:ext>
              </a:extLst>
            </p:cNvPr>
            <p:cNvSpPr>
              <a:spLocks noChangeArrowheads="1"/>
            </p:cNvSpPr>
            <p:nvPr/>
          </p:nvSpPr>
          <p:spPr bwMode="auto">
            <a:xfrm>
              <a:off x="344" y="3768"/>
              <a:ext cx="6721"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Calibri" panose="020F0502020204030204" pitchFamily="34" charset="0"/>
                </a:rPr>
                <a:t>In order to ensure delivery of projects of national importance (i.e. </a:t>
              </a:r>
              <a:r>
                <a:rPr lang="en-US" altLang="en-US" sz="2000" b="1" dirty="0">
                  <a:latin typeface="Calibri" panose="020F0502020204030204" pitchFamily="34" charset="0"/>
                </a:rPr>
                <a:t>licensing of HDS)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Calibri" panose="020F0502020204030204" pitchFamily="34" charset="0"/>
                </a:rPr>
                <a:t> the Authority continues to engage with  National Treasury and DCDT for additional funding required </a:t>
              </a:r>
              <a:endParaRPr kumimoji="0" lang="en-US" altLang="en-US" sz="1800" b="0" i="0" u="none" strike="noStrike" cap="none" normalizeH="0" baseline="0" dirty="0">
                <a:ln>
                  <a:noFill/>
                </a:ln>
                <a:effectLst/>
              </a:endParaRPr>
            </a:p>
          </p:txBody>
        </p:sp>
        <p:sp>
          <p:nvSpPr>
            <p:cNvPr id="88" name="Rectangle 84">
              <a:extLst>
                <a:ext uri="{FF2B5EF4-FFF2-40B4-BE49-F238E27FC236}">
                  <a16:creationId xmlns:a16="http://schemas.microsoft.com/office/drawing/2014/main" xmlns="" id="{417C2A30-9966-4E16-A161-AE40535FFCB4}"/>
                </a:ext>
              </a:extLst>
            </p:cNvPr>
            <p:cNvSpPr>
              <a:spLocks noChangeArrowheads="1"/>
            </p:cNvSpPr>
            <p:nvPr/>
          </p:nvSpPr>
          <p:spPr bwMode="auto">
            <a:xfrm>
              <a:off x="2412" y="399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Rectangle 85">
              <a:extLst>
                <a:ext uri="{FF2B5EF4-FFF2-40B4-BE49-F238E27FC236}">
                  <a16:creationId xmlns:a16="http://schemas.microsoft.com/office/drawing/2014/main" xmlns="" id="{1A2CE056-36EF-4A9F-9701-A4B78FE5D570}"/>
                </a:ext>
              </a:extLst>
            </p:cNvPr>
            <p:cNvSpPr>
              <a:spLocks noChangeArrowheads="1"/>
            </p:cNvSpPr>
            <p:nvPr/>
          </p:nvSpPr>
          <p:spPr bwMode="auto">
            <a:xfrm>
              <a:off x="222" y="998"/>
              <a:ext cx="1214"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 Rand thousand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86">
              <a:extLst>
                <a:ext uri="{FF2B5EF4-FFF2-40B4-BE49-F238E27FC236}">
                  <a16:creationId xmlns:a16="http://schemas.microsoft.com/office/drawing/2014/main" xmlns="" id="{2FC94A05-7C47-401C-A92E-D10CD25C0222}"/>
                </a:ext>
              </a:extLst>
            </p:cNvPr>
            <p:cNvSpPr>
              <a:spLocks noChangeArrowheads="1"/>
            </p:cNvSpPr>
            <p:nvPr/>
          </p:nvSpPr>
          <p:spPr bwMode="auto">
            <a:xfrm>
              <a:off x="2651" y="1111"/>
              <a:ext cx="1329"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Audited Outcome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87">
              <a:extLst>
                <a:ext uri="{FF2B5EF4-FFF2-40B4-BE49-F238E27FC236}">
                  <a16:creationId xmlns:a16="http://schemas.microsoft.com/office/drawing/2014/main" xmlns="" id="{F851366A-0450-4508-869E-89A53C8D1F61}"/>
                </a:ext>
              </a:extLst>
            </p:cNvPr>
            <p:cNvSpPr>
              <a:spLocks noChangeArrowheads="1"/>
            </p:cNvSpPr>
            <p:nvPr/>
          </p:nvSpPr>
          <p:spPr bwMode="auto">
            <a:xfrm>
              <a:off x="4458" y="1007"/>
              <a:ext cx="813"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Approved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88">
              <a:extLst>
                <a:ext uri="{FF2B5EF4-FFF2-40B4-BE49-F238E27FC236}">
                  <a16:creationId xmlns:a16="http://schemas.microsoft.com/office/drawing/2014/main" xmlns="" id="{208F0825-2F14-451F-B068-1E0C2C7C3875}"/>
                </a:ext>
              </a:extLst>
            </p:cNvPr>
            <p:cNvSpPr>
              <a:spLocks noChangeArrowheads="1"/>
            </p:cNvSpPr>
            <p:nvPr/>
          </p:nvSpPr>
          <p:spPr bwMode="auto">
            <a:xfrm>
              <a:off x="4554" y="1216"/>
              <a:ext cx="583"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budget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89">
              <a:extLst>
                <a:ext uri="{FF2B5EF4-FFF2-40B4-BE49-F238E27FC236}">
                  <a16:creationId xmlns:a16="http://schemas.microsoft.com/office/drawing/2014/main" xmlns="" id="{FA204C69-3B76-4314-A203-4465036EC030}"/>
                </a:ext>
              </a:extLst>
            </p:cNvPr>
            <p:cNvSpPr>
              <a:spLocks noChangeArrowheads="1"/>
            </p:cNvSpPr>
            <p:nvPr/>
          </p:nvSpPr>
          <p:spPr bwMode="auto">
            <a:xfrm>
              <a:off x="5501" y="1111"/>
              <a:ext cx="176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9C0006"/>
                  </a:solidFill>
                  <a:effectLst/>
                  <a:latin typeface="Calibri" panose="020F0502020204030204" pitchFamily="34" charset="0"/>
                </a:rPr>
                <a:t> Medium-term estimate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Line 90">
              <a:extLst>
                <a:ext uri="{FF2B5EF4-FFF2-40B4-BE49-F238E27FC236}">
                  <a16:creationId xmlns:a16="http://schemas.microsoft.com/office/drawing/2014/main" xmlns="" id="{72C025D4-8F54-4F96-B54E-9FA25F44810B}"/>
                </a:ext>
              </a:extLst>
            </p:cNvPr>
            <p:cNvSpPr>
              <a:spLocks noChangeShapeType="1"/>
            </p:cNvSpPr>
            <p:nvPr/>
          </p:nvSpPr>
          <p:spPr bwMode="auto">
            <a:xfrm flipV="1">
              <a:off x="184"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Rectangle 91">
              <a:extLst>
                <a:ext uri="{FF2B5EF4-FFF2-40B4-BE49-F238E27FC236}">
                  <a16:creationId xmlns:a16="http://schemas.microsoft.com/office/drawing/2014/main" xmlns="" id="{BCC64D64-7580-4503-A60D-ED142AABBFFD}"/>
                </a:ext>
              </a:extLst>
            </p:cNvPr>
            <p:cNvSpPr>
              <a:spLocks noChangeArrowheads="1"/>
            </p:cNvSpPr>
            <p:nvPr/>
          </p:nvSpPr>
          <p:spPr bwMode="auto">
            <a:xfrm>
              <a:off x="184" y="763"/>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Line 92">
              <a:extLst>
                <a:ext uri="{FF2B5EF4-FFF2-40B4-BE49-F238E27FC236}">
                  <a16:creationId xmlns:a16="http://schemas.microsoft.com/office/drawing/2014/main" xmlns="" id="{FC2FF969-FD32-4D67-A69F-62719E595ED2}"/>
                </a:ext>
              </a:extLst>
            </p:cNvPr>
            <p:cNvSpPr>
              <a:spLocks noChangeShapeType="1"/>
            </p:cNvSpPr>
            <p:nvPr/>
          </p:nvSpPr>
          <p:spPr bwMode="auto">
            <a:xfrm flipV="1">
              <a:off x="2116"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Rectangle 93">
              <a:extLst>
                <a:ext uri="{FF2B5EF4-FFF2-40B4-BE49-F238E27FC236}">
                  <a16:creationId xmlns:a16="http://schemas.microsoft.com/office/drawing/2014/main" xmlns="" id="{71FF8594-4945-4680-B691-6737F3AD4ACA}"/>
                </a:ext>
              </a:extLst>
            </p:cNvPr>
            <p:cNvSpPr>
              <a:spLocks noChangeArrowheads="1"/>
            </p:cNvSpPr>
            <p:nvPr/>
          </p:nvSpPr>
          <p:spPr bwMode="auto">
            <a:xfrm>
              <a:off x="2116" y="763"/>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Line 94">
              <a:extLst>
                <a:ext uri="{FF2B5EF4-FFF2-40B4-BE49-F238E27FC236}">
                  <a16:creationId xmlns:a16="http://schemas.microsoft.com/office/drawing/2014/main" xmlns="" id="{7858595C-7F17-4E4B-8ED9-F32A61C35DAD}"/>
                </a:ext>
              </a:extLst>
            </p:cNvPr>
            <p:cNvSpPr>
              <a:spLocks noChangeShapeType="1"/>
            </p:cNvSpPr>
            <p:nvPr/>
          </p:nvSpPr>
          <p:spPr bwMode="auto">
            <a:xfrm flipV="1">
              <a:off x="2881"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Rectangle 95">
              <a:extLst>
                <a:ext uri="{FF2B5EF4-FFF2-40B4-BE49-F238E27FC236}">
                  <a16:creationId xmlns:a16="http://schemas.microsoft.com/office/drawing/2014/main" xmlns="" id="{928FE966-979E-4986-AC69-E31E4F76059C}"/>
                </a:ext>
              </a:extLst>
            </p:cNvPr>
            <p:cNvSpPr>
              <a:spLocks noChangeArrowheads="1"/>
            </p:cNvSpPr>
            <p:nvPr/>
          </p:nvSpPr>
          <p:spPr bwMode="auto">
            <a:xfrm>
              <a:off x="2881" y="763"/>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Line 96">
              <a:extLst>
                <a:ext uri="{FF2B5EF4-FFF2-40B4-BE49-F238E27FC236}">
                  <a16:creationId xmlns:a16="http://schemas.microsoft.com/office/drawing/2014/main" xmlns="" id="{202805D3-0C1C-45DE-BAB4-2FC4D7C4FEE7}"/>
                </a:ext>
              </a:extLst>
            </p:cNvPr>
            <p:cNvSpPr>
              <a:spLocks noChangeShapeType="1"/>
            </p:cNvSpPr>
            <p:nvPr/>
          </p:nvSpPr>
          <p:spPr bwMode="auto">
            <a:xfrm flipV="1">
              <a:off x="3646"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7">
              <a:extLst>
                <a:ext uri="{FF2B5EF4-FFF2-40B4-BE49-F238E27FC236}">
                  <a16:creationId xmlns:a16="http://schemas.microsoft.com/office/drawing/2014/main" xmlns="" id="{241BD531-0AD4-40E4-B89A-AD0EFB21A6F5}"/>
                </a:ext>
              </a:extLst>
            </p:cNvPr>
            <p:cNvSpPr>
              <a:spLocks noChangeArrowheads="1"/>
            </p:cNvSpPr>
            <p:nvPr/>
          </p:nvSpPr>
          <p:spPr bwMode="auto">
            <a:xfrm>
              <a:off x="3646" y="763"/>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Line 98">
              <a:extLst>
                <a:ext uri="{FF2B5EF4-FFF2-40B4-BE49-F238E27FC236}">
                  <a16:creationId xmlns:a16="http://schemas.microsoft.com/office/drawing/2014/main" xmlns="" id="{0F577CCE-FA11-4006-B23D-4E16341B0C41}"/>
                </a:ext>
              </a:extLst>
            </p:cNvPr>
            <p:cNvSpPr>
              <a:spLocks noChangeShapeType="1"/>
            </p:cNvSpPr>
            <p:nvPr/>
          </p:nvSpPr>
          <p:spPr bwMode="auto">
            <a:xfrm flipV="1">
              <a:off x="4411"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Rectangle 99">
              <a:extLst>
                <a:ext uri="{FF2B5EF4-FFF2-40B4-BE49-F238E27FC236}">
                  <a16:creationId xmlns:a16="http://schemas.microsoft.com/office/drawing/2014/main" xmlns="" id="{6C6B634F-5F3F-4258-B590-C185844D9305}"/>
                </a:ext>
              </a:extLst>
            </p:cNvPr>
            <p:cNvSpPr>
              <a:spLocks noChangeArrowheads="1"/>
            </p:cNvSpPr>
            <p:nvPr/>
          </p:nvSpPr>
          <p:spPr bwMode="auto">
            <a:xfrm>
              <a:off x="4411" y="763"/>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Line 100">
              <a:extLst>
                <a:ext uri="{FF2B5EF4-FFF2-40B4-BE49-F238E27FC236}">
                  <a16:creationId xmlns:a16="http://schemas.microsoft.com/office/drawing/2014/main" xmlns="" id="{5F3BB8F3-76A8-4506-AF2F-B24A9550D227}"/>
                </a:ext>
              </a:extLst>
            </p:cNvPr>
            <p:cNvSpPr>
              <a:spLocks noChangeShapeType="1"/>
            </p:cNvSpPr>
            <p:nvPr/>
          </p:nvSpPr>
          <p:spPr bwMode="auto">
            <a:xfrm flipV="1">
              <a:off x="5176"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1">
              <a:extLst>
                <a:ext uri="{FF2B5EF4-FFF2-40B4-BE49-F238E27FC236}">
                  <a16:creationId xmlns:a16="http://schemas.microsoft.com/office/drawing/2014/main" xmlns="" id="{3289619A-30DB-4EA6-AB63-09613B45C8DB}"/>
                </a:ext>
              </a:extLst>
            </p:cNvPr>
            <p:cNvSpPr>
              <a:spLocks noChangeArrowheads="1"/>
            </p:cNvSpPr>
            <p:nvPr/>
          </p:nvSpPr>
          <p:spPr bwMode="auto">
            <a:xfrm>
              <a:off x="5176" y="763"/>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Line 102">
              <a:extLst>
                <a:ext uri="{FF2B5EF4-FFF2-40B4-BE49-F238E27FC236}">
                  <a16:creationId xmlns:a16="http://schemas.microsoft.com/office/drawing/2014/main" xmlns="" id="{62A1F656-9C29-4E60-966C-3CE505E10C4A}"/>
                </a:ext>
              </a:extLst>
            </p:cNvPr>
            <p:cNvSpPr>
              <a:spLocks noChangeShapeType="1"/>
            </p:cNvSpPr>
            <p:nvPr/>
          </p:nvSpPr>
          <p:spPr bwMode="auto">
            <a:xfrm flipV="1">
              <a:off x="5941"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3">
              <a:extLst>
                <a:ext uri="{FF2B5EF4-FFF2-40B4-BE49-F238E27FC236}">
                  <a16:creationId xmlns:a16="http://schemas.microsoft.com/office/drawing/2014/main" xmlns="" id="{F2EEDF4B-38F0-43B0-B89A-18C6A24C66FB}"/>
                </a:ext>
              </a:extLst>
            </p:cNvPr>
            <p:cNvSpPr>
              <a:spLocks noChangeArrowheads="1"/>
            </p:cNvSpPr>
            <p:nvPr/>
          </p:nvSpPr>
          <p:spPr bwMode="auto">
            <a:xfrm>
              <a:off x="5941" y="763"/>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Line 104">
              <a:extLst>
                <a:ext uri="{FF2B5EF4-FFF2-40B4-BE49-F238E27FC236}">
                  <a16:creationId xmlns:a16="http://schemas.microsoft.com/office/drawing/2014/main" xmlns="" id="{23132B19-C667-4ED2-91B2-801AE58B1BA0}"/>
                </a:ext>
              </a:extLst>
            </p:cNvPr>
            <p:cNvSpPr>
              <a:spLocks noChangeShapeType="1"/>
            </p:cNvSpPr>
            <p:nvPr/>
          </p:nvSpPr>
          <p:spPr bwMode="auto">
            <a:xfrm flipV="1">
              <a:off x="6706"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5">
              <a:extLst>
                <a:ext uri="{FF2B5EF4-FFF2-40B4-BE49-F238E27FC236}">
                  <a16:creationId xmlns:a16="http://schemas.microsoft.com/office/drawing/2014/main" xmlns="" id="{A646AEAD-C8B5-4E1B-A097-691AF5B8FE9E}"/>
                </a:ext>
              </a:extLst>
            </p:cNvPr>
            <p:cNvSpPr>
              <a:spLocks noChangeArrowheads="1"/>
            </p:cNvSpPr>
            <p:nvPr/>
          </p:nvSpPr>
          <p:spPr bwMode="auto">
            <a:xfrm>
              <a:off x="6706" y="763"/>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6">
              <a:extLst>
                <a:ext uri="{FF2B5EF4-FFF2-40B4-BE49-F238E27FC236}">
                  <a16:creationId xmlns:a16="http://schemas.microsoft.com/office/drawing/2014/main" xmlns="" id="{4018E554-66CB-4558-80AF-6630DFB6A71B}"/>
                </a:ext>
              </a:extLst>
            </p:cNvPr>
            <p:cNvSpPr>
              <a:spLocks noChangeArrowheads="1"/>
            </p:cNvSpPr>
            <p:nvPr/>
          </p:nvSpPr>
          <p:spPr bwMode="auto">
            <a:xfrm>
              <a:off x="194" y="763"/>
              <a:ext cx="7286"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Line 107">
              <a:extLst>
                <a:ext uri="{FF2B5EF4-FFF2-40B4-BE49-F238E27FC236}">
                  <a16:creationId xmlns:a16="http://schemas.microsoft.com/office/drawing/2014/main" xmlns="" id="{4C89A2C3-A554-4F01-A261-A926EC9B3F16}"/>
                </a:ext>
              </a:extLst>
            </p:cNvPr>
            <p:cNvSpPr>
              <a:spLocks noChangeShapeType="1"/>
            </p:cNvSpPr>
            <p:nvPr/>
          </p:nvSpPr>
          <p:spPr bwMode="auto">
            <a:xfrm flipV="1">
              <a:off x="7471"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Rectangle 108">
              <a:extLst>
                <a:ext uri="{FF2B5EF4-FFF2-40B4-BE49-F238E27FC236}">
                  <a16:creationId xmlns:a16="http://schemas.microsoft.com/office/drawing/2014/main" xmlns="" id="{14B37568-5A2C-448A-857A-9A968FBB274F}"/>
                </a:ext>
              </a:extLst>
            </p:cNvPr>
            <p:cNvSpPr>
              <a:spLocks noChangeArrowheads="1"/>
            </p:cNvSpPr>
            <p:nvPr/>
          </p:nvSpPr>
          <p:spPr bwMode="auto">
            <a:xfrm>
              <a:off x="7471" y="763"/>
              <a:ext cx="9"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Rectangle 109">
              <a:extLst>
                <a:ext uri="{FF2B5EF4-FFF2-40B4-BE49-F238E27FC236}">
                  <a16:creationId xmlns:a16="http://schemas.microsoft.com/office/drawing/2014/main" xmlns="" id="{1E731FEA-CDEF-4784-8DB9-05FF6B1F598C}"/>
                </a:ext>
              </a:extLst>
            </p:cNvPr>
            <p:cNvSpPr>
              <a:spLocks noChangeArrowheads="1"/>
            </p:cNvSpPr>
            <p:nvPr/>
          </p:nvSpPr>
          <p:spPr bwMode="auto">
            <a:xfrm>
              <a:off x="2125" y="981"/>
              <a:ext cx="5355"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Rectangle 110">
              <a:extLst>
                <a:ext uri="{FF2B5EF4-FFF2-40B4-BE49-F238E27FC236}">
                  <a16:creationId xmlns:a16="http://schemas.microsoft.com/office/drawing/2014/main" xmlns="" id="{72A1A7EE-EBED-4C58-8491-737F0CDFD22B}"/>
                </a:ext>
              </a:extLst>
            </p:cNvPr>
            <p:cNvSpPr>
              <a:spLocks noChangeArrowheads="1"/>
            </p:cNvSpPr>
            <p:nvPr/>
          </p:nvSpPr>
          <p:spPr bwMode="auto">
            <a:xfrm>
              <a:off x="174" y="763"/>
              <a:ext cx="20" cy="66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Rectangle 111">
              <a:extLst>
                <a:ext uri="{FF2B5EF4-FFF2-40B4-BE49-F238E27FC236}">
                  <a16:creationId xmlns:a16="http://schemas.microsoft.com/office/drawing/2014/main" xmlns="" id="{AE932365-894E-4717-94CC-E41CB4905067}"/>
                </a:ext>
              </a:extLst>
            </p:cNvPr>
            <p:cNvSpPr>
              <a:spLocks noChangeArrowheads="1"/>
            </p:cNvSpPr>
            <p:nvPr/>
          </p:nvSpPr>
          <p:spPr bwMode="auto">
            <a:xfrm>
              <a:off x="2106" y="781"/>
              <a:ext cx="19" cy="6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Rectangle 112">
              <a:extLst>
                <a:ext uri="{FF2B5EF4-FFF2-40B4-BE49-F238E27FC236}">
                  <a16:creationId xmlns:a16="http://schemas.microsoft.com/office/drawing/2014/main" xmlns="" id="{66991806-24D0-419D-9738-E1DF7481AA9C}"/>
                </a:ext>
              </a:extLst>
            </p:cNvPr>
            <p:cNvSpPr>
              <a:spLocks noChangeArrowheads="1"/>
            </p:cNvSpPr>
            <p:nvPr/>
          </p:nvSpPr>
          <p:spPr bwMode="auto">
            <a:xfrm>
              <a:off x="2871" y="781"/>
              <a:ext cx="19" cy="2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Rectangle 113">
              <a:extLst>
                <a:ext uri="{FF2B5EF4-FFF2-40B4-BE49-F238E27FC236}">
                  <a16:creationId xmlns:a16="http://schemas.microsoft.com/office/drawing/2014/main" xmlns="" id="{E749CE49-2C68-436E-8C76-86C6C4B3FA5C}"/>
                </a:ext>
              </a:extLst>
            </p:cNvPr>
            <p:cNvSpPr>
              <a:spLocks noChangeArrowheads="1"/>
            </p:cNvSpPr>
            <p:nvPr/>
          </p:nvSpPr>
          <p:spPr bwMode="auto">
            <a:xfrm>
              <a:off x="3636" y="781"/>
              <a:ext cx="19" cy="2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Rectangle 114">
              <a:extLst>
                <a:ext uri="{FF2B5EF4-FFF2-40B4-BE49-F238E27FC236}">
                  <a16:creationId xmlns:a16="http://schemas.microsoft.com/office/drawing/2014/main" xmlns="" id="{07DB620B-E4AD-4A6B-BB42-D805E8F59216}"/>
                </a:ext>
              </a:extLst>
            </p:cNvPr>
            <p:cNvSpPr>
              <a:spLocks noChangeArrowheads="1"/>
            </p:cNvSpPr>
            <p:nvPr/>
          </p:nvSpPr>
          <p:spPr bwMode="auto">
            <a:xfrm>
              <a:off x="5931" y="781"/>
              <a:ext cx="19" cy="2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Rectangle 115">
              <a:extLst>
                <a:ext uri="{FF2B5EF4-FFF2-40B4-BE49-F238E27FC236}">
                  <a16:creationId xmlns:a16="http://schemas.microsoft.com/office/drawing/2014/main" xmlns="" id="{029ADD82-A548-4A11-9881-94EA434C6597}"/>
                </a:ext>
              </a:extLst>
            </p:cNvPr>
            <p:cNvSpPr>
              <a:spLocks noChangeArrowheads="1"/>
            </p:cNvSpPr>
            <p:nvPr/>
          </p:nvSpPr>
          <p:spPr bwMode="auto">
            <a:xfrm>
              <a:off x="6696" y="781"/>
              <a:ext cx="19" cy="2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Rectangle 116">
              <a:extLst>
                <a:ext uri="{FF2B5EF4-FFF2-40B4-BE49-F238E27FC236}">
                  <a16:creationId xmlns:a16="http://schemas.microsoft.com/office/drawing/2014/main" xmlns="" id="{2CD8ED70-947F-4ED6-85EA-8141227CABA3}"/>
                </a:ext>
              </a:extLst>
            </p:cNvPr>
            <p:cNvSpPr>
              <a:spLocks noChangeArrowheads="1"/>
            </p:cNvSpPr>
            <p:nvPr/>
          </p:nvSpPr>
          <p:spPr bwMode="auto">
            <a:xfrm>
              <a:off x="194" y="1407"/>
              <a:ext cx="7286"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Line 117">
              <a:extLst>
                <a:ext uri="{FF2B5EF4-FFF2-40B4-BE49-F238E27FC236}">
                  <a16:creationId xmlns:a16="http://schemas.microsoft.com/office/drawing/2014/main" xmlns="" id="{5493DD73-A349-48DA-B867-5A2EA117162E}"/>
                </a:ext>
              </a:extLst>
            </p:cNvPr>
            <p:cNvSpPr>
              <a:spLocks noChangeShapeType="1"/>
            </p:cNvSpPr>
            <p:nvPr/>
          </p:nvSpPr>
          <p:spPr bwMode="auto">
            <a:xfrm>
              <a:off x="184" y="1424"/>
              <a:ext cx="0" cy="209"/>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Rectangle 118">
              <a:extLst>
                <a:ext uri="{FF2B5EF4-FFF2-40B4-BE49-F238E27FC236}">
                  <a16:creationId xmlns:a16="http://schemas.microsoft.com/office/drawing/2014/main" xmlns="" id="{392BA271-E5C9-403B-9417-D8717F939931}"/>
                </a:ext>
              </a:extLst>
            </p:cNvPr>
            <p:cNvSpPr>
              <a:spLocks noChangeArrowheads="1"/>
            </p:cNvSpPr>
            <p:nvPr/>
          </p:nvSpPr>
          <p:spPr bwMode="auto">
            <a:xfrm>
              <a:off x="184" y="1424"/>
              <a:ext cx="10" cy="20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Line 119">
              <a:extLst>
                <a:ext uri="{FF2B5EF4-FFF2-40B4-BE49-F238E27FC236}">
                  <a16:creationId xmlns:a16="http://schemas.microsoft.com/office/drawing/2014/main" xmlns="" id="{F50A7E73-6531-4BE2-A634-51BEB87B4B95}"/>
                </a:ext>
              </a:extLst>
            </p:cNvPr>
            <p:cNvSpPr>
              <a:spLocks noChangeShapeType="1"/>
            </p:cNvSpPr>
            <p:nvPr/>
          </p:nvSpPr>
          <p:spPr bwMode="auto">
            <a:xfrm>
              <a:off x="194" y="1633"/>
              <a:ext cx="1912" cy="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Rectangle 120">
              <a:extLst>
                <a:ext uri="{FF2B5EF4-FFF2-40B4-BE49-F238E27FC236}">
                  <a16:creationId xmlns:a16="http://schemas.microsoft.com/office/drawing/2014/main" xmlns="" id="{574819A7-8F01-4550-A9EF-08F9339A12A0}"/>
                </a:ext>
              </a:extLst>
            </p:cNvPr>
            <p:cNvSpPr>
              <a:spLocks noChangeArrowheads="1"/>
            </p:cNvSpPr>
            <p:nvPr/>
          </p:nvSpPr>
          <p:spPr bwMode="auto">
            <a:xfrm>
              <a:off x="194" y="1633"/>
              <a:ext cx="1912" cy="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Line 121">
              <a:extLst>
                <a:ext uri="{FF2B5EF4-FFF2-40B4-BE49-F238E27FC236}">
                  <a16:creationId xmlns:a16="http://schemas.microsoft.com/office/drawing/2014/main" xmlns="" id="{7BA0D280-35D9-45D3-97A7-8FF338FD5769}"/>
                </a:ext>
              </a:extLst>
            </p:cNvPr>
            <p:cNvSpPr>
              <a:spLocks noChangeShapeType="1"/>
            </p:cNvSpPr>
            <p:nvPr/>
          </p:nvSpPr>
          <p:spPr bwMode="auto">
            <a:xfrm>
              <a:off x="2116" y="1424"/>
              <a:ext cx="0" cy="20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Rectangle 122">
              <a:extLst>
                <a:ext uri="{FF2B5EF4-FFF2-40B4-BE49-F238E27FC236}">
                  <a16:creationId xmlns:a16="http://schemas.microsoft.com/office/drawing/2014/main" xmlns="" id="{4A716C08-EB38-4C81-A847-48BA6EC28C1A}"/>
                </a:ext>
              </a:extLst>
            </p:cNvPr>
            <p:cNvSpPr>
              <a:spLocks noChangeArrowheads="1"/>
            </p:cNvSpPr>
            <p:nvPr/>
          </p:nvSpPr>
          <p:spPr bwMode="auto">
            <a:xfrm>
              <a:off x="2116" y="1424"/>
              <a:ext cx="9" cy="20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Rectangle 123">
              <a:extLst>
                <a:ext uri="{FF2B5EF4-FFF2-40B4-BE49-F238E27FC236}">
                  <a16:creationId xmlns:a16="http://schemas.microsoft.com/office/drawing/2014/main" xmlns="" id="{223A0917-B364-482A-8A9E-B2796889A4C4}"/>
                </a:ext>
              </a:extLst>
            </p:cNvPr>
            <p:cNvSpPr>
              <a:spLocks noChangeArrowheads="1"/>
            </p:cNvSpPr>
            <p:nvPr/>
          </p:nvSpPr>
          <p:spPr bwMode="auto">
            <a:xfrm>
              <a:off x="2125" y="1624"/>
              <a:ext cx="5355"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Rectangle 124">
              <a:extLst>
                <a:ext uri="{FF2B5EF4-FFF2-40B4-BE49-F238E27FC236}">
                  <a16:creationId xmlns:a16="http://schemas.microsoft.com/office/drawing/2014/main" xmlns="" id="{49B3603B-2220-4BD8-ACE1-E2058930D988}"/>
                </a:ext>
              </a:extLst>
            </p:cNvPr>
            <p:cNvSpPr>
              <a:spLocks noChangeArrowheads="1"/>
            </p:cNvSpPr>
            <p:nvPr/>
          </p:nvSpPr>
          <p:spPr bwMode="auto">
            <a:xfrm>
              <a:off x="194" y="1842"/>
              <a:ext cx="7286"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125">
              <a:extLst>
                <a:ext uri="{FF2B5EF4-FFF2-40B4-BE49-F238E27FC236}">
                  <a16:creationId xmlns:a16="http://schemas.microsoft.com/office/drawing/2014/main" xmlns="" id="{72ACC40F-DD3D-4D6E-A6DE-BA615504A437}"/>
                </a:ext>
              </a:extLst>
            </p:cNvPr>
            <p:cNvSpPr>
              <a:spLocks noChangeArrowheads="1"/>
            </p:cNvSpPr>
            <p:nvPr/>
          </p:nvSpPr>
          <p:spPr bwMode="auto">
            <a:xfrm>
              <a:off x="194" y="2059"/>
              <a:ext cx="7286"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Rectangle 126">
              <a:extLst>
                <a:ext uri="{FF2B5EF4-FFF2-40B4-BE49-F238E27FC236}">
                  <a16:creationId xmlns:a16="http://schemas.microsoft.com/office/drawing/2014/main" xmlns="" id="{B5F4E2C7-7F99-4742-8235-5D11EF775808}"/>
                </a:ext>
              </a:extLst>
            </p:cNvPr>
            <p:cNvSpPr>
              <a:spLocks noChangeArrowheads="1"/>
            </p:cNvSpPr>
            <p:nvPr/>
          </p:nvSpPr>
          <p:spPr bwMode="auto">
            <a:xfrm>
              <a:off x="194" y="2276"/>
              <a:ext cx="7286"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Rectangle 127">
              <a:extLst>
                <a:ext uri="{FF2B5EF4-FFF2-40B4-BE49-F238E27FC236}">
                  <a16:creationId xmlns:a16="http://schemas.microsoft.com/office/drawing/2014/main" xmlns="" id="{5233AAF5-C418-4A6F-8D7D-41BBE88B5DBB}"/>
                </a:ext>
              </a:extLst>
            </p:cNvPr>
            <p:cNvSpPr>
              <a:spLocks noChangeArrowheads="1"/>
            </p:cNvSpPr>
            <p:nvPr/>
          </p:nvSpPr>
          <p:spPr bwMode="auto">
            <a:xfrm>
              <a:off x="194" y="2494"/>
              <a:ext cx="7286"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Rectangle 128">
              <a:extLst>
                <a:ext uri="{FF2B5EF4-FFF2-40B4-BE49-F238E27FC236}">
                  <a16:creationId xmlns:a16="http://schemas.microsoft.com/office/drawing/2014/main" xmlns="" id="{83468A04-9EFB-4C28-959C-E6430FB180A0}"/>
                </a:ext>
              </a:extLst>
            </p:cNvPr>
            <p:cNvSpPr>
              <a:spLocks noChangeArrowheads="1"/>
            </p:cNvSpPr>
            <p:nvPr/>
          </p:nvSpPr>
          <p:spPr bwMode="auto">
            <a:xfrm>
              <a:off x="194" y="2711"/>
              <a:ext cx="7286"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Rectangle 129">
              <a:extLst>
                <a:ext uri="{FF2B5EF4-FFF2-40B4-BE49-F238E27FC236}">
                  <a16:creationId xmlns:a16="http://schemas.microsoft.com/office/drawing/2014/main" xmlns="" id="{29BB9A76-A2AD-408F-8E84-CA1B015D237B}"/>
                </a:ext>
              </a:extLst>
            </p:cNvPr>
            <p:cNvSpPr>
              <a:spLocks noChangeArrowheads="1"/>
            </p:cNvSpPr>
            <p:nvPr/>
          </p:nvSpPr>
          <p:spPr bwMode="auto">
            <a:xfrm>
              <a:off x="194" y="2929"/>
              <a:ext cx="7286"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Rectangle 130">
              <a:extLst>
                <a:ext uri="{FF2B5EF4-FFF2-40B4-BE49-F238E27FC236}">
                  <a16:creationId xmlns:a16="http://schemas.microsoft.com/office/drawing/2014/main" xmlns="" id="{B3C7980E-D6FB-4503-B976-5B0168661606}"/>
                </a:ext>
              </a:extLst>
            </p:cNvPr>
            <p:cNvSpPr>
              <a:spLocks noChangeArrowheads="1"/>
            </p:cNvSpPr>
            <p:nvPr/>
          </p:nvSpPr>
          <p:spPr bwMode="auto">
            <a:xfrm>
              <a:off x="194" y="3146"/>
              <a:ext cx="7286"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Rectangle 131">
              <a:extLst>
                <a:ext uri="{FF2B5EF4-FFF2-40B4-BE49-F238E27FC236}">
                  <a16:creationId xmlns:a16="http://schemas.microsoft.com/office/drawing/2014/main" xmlns="" id="{ACE034C4-0D78-47BC-859E-0A9F7FC68F90}"/>
                </a:ext>
              </a:extLst>
            </p:cNvPr>
            <p:cNvSpPr>
              <a:spLocks noChangeArrowheads="1"/>
            </p:cNvSpPr>
            <p:nvPr/>
          </p:nvSpPr>
          <p:spPr bwMode="auto">
            <a:xfrm>
              <a:off x="174" y="1633"/>
              <a:ext cx="20" cy="17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Rectangle 132">
              <a:extLst>
                <a:ext uri="{FF2B5EF4-FFF2-40B4-BE49-F238E27FC236}">
                  <a16:creationId xmlns:a16="http://schemas.microsoft.com/office/drawing/2014/main" xmlns="" id="{F3BE2A67-FA07-4F13-B0D2-72A4E9012EF9}"/>
                </a:ext>
              </a:extLst>
            </p:cNvPr>
            <p:cNvSpPr>
              <a:spLocks noChangeArrowheads="1"/>
            </p:cNvSpPr>
            <p:nvPr/>
          </p:nvSpPr>
          <p:spPr bwMode="auto">
            <a:xfrm>
              <a:off x="194" y="3363"/>
              <a:ext cx="7286"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Rectangle 133">
              <a:extLst>
                <a:ext uri="{FF2B5EF4-FFF2-40B4-BE49-F238E27FC236}">
                  <a16:creationId xmlns:a16="http://schemas.microsoft.com/office/drawing/2014/main" xmlns="" id="{223DC3ED-D7B2-460C-BBF7-987EBE81FC63}"/>
                </a:ext>
              </a:extLst>
            </p:cNvPr>
            <p:cNvSpPr>
              <a:spLocks noChangeArrowheads="1"/>
            </p:cNvSpPr>
            <p:nvPr/>
          </p:nvSpPr>
          <p:spPr bwMode="auto">
            <a:xfrm>
              <a:off x="7461" y="781"/>
              <a:ext cx="19" cy="2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Line 134">
              <a:extLst>
                <a:ext uri="{FF2B5EF4-FFF2-40B4-BE49-F238E27FC236}">
                  <a16:creationId xmlns:a16="http://schemas.microsoft.com/office/drawing/2014/main" xmlns="" id="{84F1FEE7-5E5C-48C9-A0D2-ECF7EEA49F12}"/>
                </a:ext>
              </a:extLst>
            </p:cNvPr>
            <p:cNvSpPr>
              <a:spLocks noChangeShapeType="1"/>
            </p:cNvSpPr>
            <p:nvPr/>
          </p:nvSpPr>
          <p:spPr bwMode="auto">
            <a:xfrm>
              <a:off x="184" y="3381"/>
              <a:ext cx="0" cy="782"/>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Rectangle 135">
              <a:extLst>
                <a:ext uri="{FF2B5EF4-FFF2-40B4-BE49-F238E27FC236}">
                  <a16:creationId xmlns:a16="http://schemas.microsoft.com/office/drawing/2014/main" xmlns="" id="{736E3D4A-5BB1-457D-89E2-50ED3616A574}"/>
                </a:ext>
              </a:extLst>
            </p:cNvPr>
            <p:cNvSpPr>
              <a:spLocks noChangeArrowheads="1"/>
            </p:cNvSpPr>
            <p:nvPr/>
          </p:nvSpPr>
          <p:spPr bwMode="auto">
            <a:xfrm>
              <a:off x="184" y="3381"/>
              <a:ext cx="10" cy="782"/>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Line 136">
              <a:extLst>
                <a:ext uri="{FF2B5EF4-FFF2-40B4-BE49-F238E27FC236}">
                  <a16:creationId xmlns:a16="http://schemas.microsoft.com/office/drawing/2014/main" xmlns="" id="{B341E687-7B52-4C5C-B1AA-84838ACE0B05}"/>
                </a:ext>
              </a:extLst>
            </p:cNvPr>
            <p:cNvSpPr>
              <a:spLocks noChangeShapeType="1"/>
            </p:cNvSpPr>
            <p:nvPr/>
          </p:nvSpPr>
          <p:spPr bwMode="auto">
            <a:xfrm>
              <a:off x="194" y="4163"/>
              <a:ext cx="1912" cy="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Rectangle 137">
              <a:extLst>
                <a:ext uri="{FF2B5EF4-FFF2-40B4-BE49-F238E27FC236}">
                  <a16:creationId xmlns:a16="http://schemas.microsoft.com/office/drawing/2014/main" xmlns="" id="{792A3F1D-AEA7-4EC2-B619-3CFACC1BC30D}"/>
                </a:ext>
              </a:extLst>
            </p:cNvPr>
            <p:cNvSpPr>
              <a:spLocks noChangeArrowheads="1"/>
            </p:cNvSpPr>
            <p:nvPr/>
          </p:nvSpPr>
          <p:spPr bwMode="auto">
            <a:xfrm>
              <a:off x="194" y="4163"/>
              <a:ext cx="1912" cy="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Rectangle 138">
              <a:extLst>
                <a:ext uri="{FF2B5EF4-FFF2-40B4-BE49-F238E27FC236}">
                  <a16:creationId xmlns:a16="http://schemas.microsoft.com/office/drawing/2014/main" xmlns="" id="{93D51F17-CEBF-4274-ADDA-63EB244765A6}"/>
                </a:ext>
              </a:extLst>
            </p:cNvPr>
            <p:cNvSpPr>
              <a:spLocks noChangeArrowheads="1"/>
            </p:cNvSpPr>
            <p:nvPr/>
          </p:nvSpPr>
          <p:spPr bwMode="auto">
            <a:xfrm>
              <a:off x="2106" y="1624"/>
              <a:ext cx="19" cy="17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Line 139">
              <a:extLst>
                <a:ext uri="{FF2B5EF4-FFF2-40B4-BE49-F238E27FC236}">
                  <a16:creationId xmlns:a16="http://schemas.microsoft.com/office/drawing/2014/main" xmlns="" id="{D6F80848-3FAE-4D5F-8578-5EAAEC7363E8}"/>
                </a:ext>
              </a:extLst>
            </p:cNvPr>
            <p:cNvSpPr>
              <a:spLocks noChangeShapeType="1"/>
            </p:cNvSpPr>
            <p:nvPr/>
          </p:nvSpPr>
          <p:spPr bwMode="auto">
            <a:xfrm>
              <a:off x="2125" y="4163"/>
              <a:ext cx="746" cy="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4" name="Rectangle 140">
              <a:extLst>
                <a:ext uri="{FF2B5EF4-FFF2-40B4-BE49-F238E27FC236}">
                  <a16:creationId xmlns:a16="http://schemas.microsoft.com/office/drawing/2014/main" xmlns="" id="{56A83126-8B05-4443-A8A4-710DC3397C73}"/>
                </a:ext>
              </a:extLst>
            </p:cNvPr>
            <p:cNvSpPr>
              <a:spLocks noChangeArrowheads="1"/>
            </p:cNvSpPr>
            <p:nvPr/>
          </p:nvSpPr>
          <p:spPr bwMode="auto">
            <a:xfrm>
              <a:off x="2125" y="4163"/>
              <a:ext cx="746" cy="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Rectangle 141">
              <a:extLst>
                <a:ext uri="{FF2B5EF4-FFF2-40B4-BE49-F238E27FC236}">
                  <a16:creationId xmlns:a16="http://schemas.microsoft.com/office/drawing/2014/main" xmlns="" id="{B6E3AA6C-1760-470F-9D88-FCA0913AF6E8}"/>
                </a:ext>
              </a:extLst>
            </p:cNvPr>
            <p:cNvSpPr>
              <a:spLocks noChangeArrowheads="1"/>
            </p:cNvSpPr>
            <p:nvPr/>
          </p:nvSpPr>
          <p:spPr bwMode="auto">
            <a:xfrm>
              <a:off x="2871" y="1424"/>
              <a:ext cx="19" cy="19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Line 142">
              <a:extLst>
                <a:ext uri="{FF2B5EF4-FFF2-40B4-BE49-F238E27FC236}">
                  <a16:creationId xmlns:a16="http://schemas.microsoft.com/office/drawing/2014/main" xmlns="" id="{2F9D31EE-B368-4B8B-B6FD-43E9AEE87985}"/>
                </a:ext>
              </a:extLst>
            </p:cNvPr>
            <p:cNvSpPr>
              <a:spLocks noChangeShapeType="1"/>
            </p:cNvSpPr>
            <p:nvPr/>
          </p:nvSpPr>
          <p:spPr bwMode="auto">
            <a:xfrm>
              <a:off x="2890" y="4163"/>
              <a:ext cx="746" cy="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Rectangle 143">
              <a:extLst>
                <a:ext uri="{FF2B5EF4-FFF2-40B4-BE49-F238E27FC236}">
                  <a16:creationId xmlns:a16="http://schemas.microsoft.com/office/drawing/2014/main" xmlns="" id="{DDC72262-65F5-4C72-A2B3-966EA7247F06}"/>
                </a:ext>
              </a:extLst>
            </p:cNvPr>
            <p:cNvSpPr>
              <a:spLocks noChangeArrowheads="1"/>
            </p:cNvSpPr>
            <p:nvPr/>
          </p:nvSpPr>
          <p:spPr bwMode="auto">
            <a:xfrm>
              <a:off x="2890" y="4163"/>
              <a:ext cx="746" cy="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Rectangle 144">
              <a:extLst>
                <a:ext uri="{FF2B5EF4-FFF2-40B4-BE49-F238E27FC236}">
                  <a16:creationId xmlns:a16="http://schemas.microsoft.com/office/drawing/2014/main" xmlns="" id="{F7293134-853C-4228-AB2B-F942ECB0586C}"/>
                </a:ext>
              </a:extLst>
            </p:cNvPr>
            <p:cNvSpPr>
              <a:spLocks noChangeArrowheads="1"/>
            </p:cNvSpPr>
            <p:nvPr/>
          </p:nvSpPr>
          <p:spPr bwMode="auto">
            <a:xfrm>
              <a:off x="3636" y="1424"/>
              <a:ext cx="19" cy="19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Line 145">
              <a:extLst>
                <a:ext uri="{FF2B5EF4-FFF2-40B4-BE49-F238E27FC236}">
                  <a16:creationId xmlns:a16="http://schemas.microsoft.com/office/drawing/2014/main" xmlns="" id="{ED766E17-56F0-468E-BAAF-FD059F9CF86F}"/>
                </a:ext>
              </a:extLst>
            </p:cNvPr>
            <p:cNvSpPr>
              <a:spLocks noChangeShapeType="1"/>
            </p:cNvSpPr>
            <p:nvPr/>
          </p:nvSpPr>
          <p:spPr bwMode="auto">
            <a:xfrm>
              <a:off x="3655" y="4163"/>
              <a:ext cx="746" cy="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Rectangle 146">
              <a:extLst>
                <a:ext uri="{FF2B5EF4-FFF2-40B4-BE49-F238E27FC236}">
                  <a16:creationId xmlns:a16="http://schemas.microsoft.com/office/drawing/2014/main" xmlns="" id="{478A02F4-6A2F-4BD3-8F51-4D393A9DF55D}"/>
                </a:ext>
              </a:extLst>
            </p:cNvPr>
            <p:cNvSpPr>
              <a:spLocks noChangeArrowheads="1"/>
            </p:cNvSpPr>
            <p:nvPr/>
          </p:nvSpPr>
          <p:spPr bwMode="auto">
            <a:xfrm>
              <a:off x="3655" y="4163"/>
              <a:ext cx="746" cy="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Rectangle 147">
              <a:extLst>
                <a:ext uri="{FF2B5EF4-FFF2-40B4-BE49-F238E27FC236}">
                  <a16:creationId xmlns:a16="http://schemas.microsoft.com/office/drawing/2014/main" xmlns="" id="{C542A04D-BA1C-4FC1-ADC3-64A49605369A}"/>
                </a:ext>
              </a:extLst>
            </p:cNvPr>
            <p:cNvSpPr>
              <a:spLocks noChangeArrowheads="1"/>
            </p:cNvSpPr>
            <p:nvPr/>
          </p:nvSpPr>
          <p:spPr bwMode="auto">
            <a:xfrm>
              <a:off x="4401" y="781"/>
              <a:ext cx="19" cy="2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Line 148">
              <a:extLst>
                <a:ext uri="{FF2B5EF4-FFF2-40B4-BE49-F238E27FC236}">
                  <a16:creationId xmlns:a16="http://schemas.microsoft.com/office/drawing/2014/main" xmlns="" id="{56AD9AD6-2B9E-443F-9043-E1B5FBEA67F2}"/>
                </a:ext>
              </a:extLst>
            </p:cNvPr>
            <p:cNvSpPr>
              <a:spLocks noChangeShapeType="1"/>
            </p:cNvSpPr>
            <p:nvPr/>
          </p:nvSpPr>
          <p:spPr bwMode="auto">
            <a:xfrm>
              <a:off x="4420" y="4163"/>
              <a:ext cx="746" cy="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Rectangle 149">
              <a:extLst>
                <a:ext uri="{FF2B5EF4-FFF2-40B4-BE49-F238E27FC236}">
                  <a16:creationId xmlns:a16="http://schemas.microsoft.com/office/drawing/2014/main" xmlns="" id="{8967C968-C9C1-4EB0-9113-F52A3FF69367}"/>
                </a:ext>
              </a:extLst>
            </p:cNvPr>
            <p:cNvSpPr>
              <a:spLocks noChangeArrowheads="1"/>
            </p:cNvSpPr>
            <p:nvPr/>
          </p:nvSpPr>
          <p:spPr bwMode="auto">
            <a:xfrm>
              <a:off x="4420" y="4163"/>
              <a:ext cx="746" cy="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Rectangle 150">
              <a:extLst>
                <a:ext uri="{FF2B5EF4-FFF2-40B4-BE49-F238E27FC236}">
                  <a16:creationId xmlns:a16="http://schemas.microsoft.com/office/drawing/2014/main" xmlns="" id="{A5EC2BAE-EC7E-4BE6-BB02-77F01A1BC61A}"/>
                </a:ext>
              </a:extLst>
            </p:cNvPr>
            <p:cNvSpPr>
              <a:spLocks noChangeArrowheads="1"/>
            </p:cNvSpPr>
            <p:nvPr/>
          </p:nvSpPr>
          <p:spPr bwMode="auto">
            <a:xfrm>
              <a:off x="5166" y="781"/>
              <a:ext cx="19" cy="2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Line 151">
              <a:extLst>
                <a:ext uri="{FF2B5EF4-FFF2-40B4-BE49-F238E27FC236}">
                  <a16:creationId xmlns:a16="http://schemas.microsoft.com/office/drawing/2014/main" xmlns="" id="{4BCA2BD0-3226-4577-B47E-03C237C72421}"/>
                </a:ext>
              </a:extLst>
            </p:cNvPr>
            <p:cNvSpPr>
              <a:spLocks noChangeShapeType="1"/>
            </p:cNvSpPr>
            <p:nvPr/>
          </p:nvSpPr>
          <p:spPr bwMode="auto">
            <a:xfrm>
              <a:off x="5185" y="4163"/>
              <a:ext cx="746" cy="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Rectangle 152">
              <a:extLst>
                <a:ext uri="{FF2B5EF4-FFF2-40B4-BE49-F238E27FC236}">
                  <a16:creationId xmlns:a16="http://schemas.microsoft.com/office/drawing/2014/main" xmlns="" id="{557AF0B6-D1E1-4B75-8837-9A5311FC22E7}"/>
                </a:ext>
              </a:extLst>
            </p:cNvPr>
            <p:cNvSpPr>
              <a:spLocks noChangeArrowheads="1"/>
            </p:cNvSpPr>
            <p:nvPr/>
          </p:nvSpPr>
          <p:spPr bwMode="auto">
            <a:xfrm>
              <a:off x="5185" y="4163"/>
              <a:ext cx="746" cy="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Rectangle 153">
              <a:extLst>
                <a:ext uri="{FF2B5EF4-FFF2-40B4-BE49-F238E27FC236}">
                  <a16:creationId xmlns:a16="http://schemas.microsoft.com/office/drawing/2014/main" xmlns="" id="{1B5202AD-7ECC-4355-B740-7DF725CC8F4A}"/>
                </a:ext>
              </a:extLst>
            </p:cNvPr>
            <p:cNvSpPr>
              <a:spLocks noChangeArrowheads="1"/>
            </p:cNvSpPr>
            <p:nvPr/>
          </p:nvSpPr>
          <p:spPr bwMode="auto">
            <a:xfrm>
              <a:off x="5931" y="1424"/>
              <a:ext cx="19" cy="19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Line 154">
              <a:extLst>
                <a:ext uri="{FF2B5EF4-FFF2-40B4-BE49-F238E27FC236}">
                  <a16:creationId xmlns:a16="http://schemas.microsoft.com/office/drawing/2014/main" xmlns="" id="{3EEE29E8-D9D5-49C8-B4DA-DF2D5E3E8414}"/>
                </a:ext>
              </a:extLst>
            </p:cNvPr>
            <p:cNvSpPr>
              <a:spLocks noChangeShapeType="1"/>
            </p:cNvSpPr>
            <p:nvPr/>
          </p:nvSpPr>
          <p:spPr bwMode="auto">
            <a:xfrm>
              <a:off x="5950" y="4163"/>
              <a:ext cx="746" cy="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Rectangle 155">
              <a:extLst>
                <a:ext uri="{FF2B5EF4-FFF2-40B4-BE49-F238E27FC236}">
                  <a16:creationId xmlns:a16="http://schemas.microsoft.com/office/drawing/2014/main" xmlns="" id="{5E5DF285-EDE4-4314-A819-32C5F43BAEA6}"/>
                </a:ext>
              </a:extLst>
            </p:cNvPr>
            <p:cNvSpPr>
              <a:spLocks noChangeArrowheads="1"/>
            </p:cNvSpPr>
            <p:nvPr/>
          </p:nvSpPr>
          <p:spPr bwMode="auto">
            <a:xfrm>
              <a:off x="5950" y="4163"/>
              <a:ext cx="746" cy="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156">
              <a:extLst>
                <a:ext uri="{FF2B5EF4-FFF2-40B4-BE49-F238E27FC236}">
                  <a16:creationId xmlns:a16="http://schemas.microsoft.com/office/drawing/2014/main" xmlns="" id="{5CAE933D-F683-4CC2-96D4-0E744D5F5346}"/>
                </a:ext>
              </a:extLst>
            </p:cNvPr>
            <p:cNvSpPr>
              <a:spLocks noChangeArrowheads="1"/>
            </p:cNvSpPr>
            <p:nvPr/>
          </p:nvSpPr>
          <p:spPr bwMode="auto">
            <a:xfrm>
              <a:off x="6696" y="1424"/>
              <a:ext cx="19" cy="19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Line 157">
              <a:extLst>
                <a:ext uri="{FF2B5EF4-FFF2-40B4-BE49-F238E27FC236}">
                  <a16:creationId xmlns:a16="http://schemas.microsoft.com/office/drawing/2014/main" xmlns="" id="{85B96169-A176-4336-ADB0-34439F73DB69}"/>
                </a:ext>
              </a:extLst>
            </p:cNvPr>
            <p:cNvSpPr>
              <a:spLocks noChangeShapeType="1"/>
            </p:cNvSpPr>
            <p:nvPr/>
          </p:nvSpPr>
          <p:spPr bwMode="auto">
            <a:xfrm>
              <a:off x="6715" y="4163"/>
              <a:ext cx="746" cy="0"/>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Rectangle 158">
              <a:extLst>
                <a:ext uri="{FF2B5EF4-FFF2-40B4-BE49-F238E27FC236}">
                  <a16:creationId xmlns:a16="http://schemas.microsoft.com/office/drawing/2014/main" xmlns="" id="{2CA22553-12A2-4EC3-8B53-0B8E1C57D657}"/>
                </a:ext>
              </a:extLst>
            </p:cNvPr>
            <p:cNvSpPr>
              <a:spLocks noChangeArrowheads="1"/>
            </p:cNvSpPr>
            <p:nvPr/>
          </p:nvSpPr>
          <p:spPr bwMode="auto">
            <a:xfrm>
              <a:off x="6715" y="4163"/>
              <a:ext cx="746" cy="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Line 159">
              <a:extLst>
                <a:ext uri="{FF2B5EF4-FFF2-40B4-BE49-F238E27FC236}">
                  <a16:creationId xmlns:a16="http://schemas.microsoft.com/office/drawing/2014/main" xmlns="" id="{6E0491D4-EA0C-479E-9D8A-DD8DEA358351}"/>
                </a:ext>
              </a:extLst>
            </p:cNvPr>
            <p:cNvSpPr>
              <a:spLocks noChangeShapeType="1"/>
            </p:cNvSpPr>
            <p:nvPr/>
          </p:nvSpPr>
          <p:spPr bwMode="auto">
            <a:xfrm>
              <a:off x="7471" y="3381"/>
              <a:ext cx="0" cy="782"/>
            </a:xfrm>
            <a:prstGeom prst="line">
              <a:avLst/>
            </a:prstGeom>
            <a:noFill/>
            <a:ln w="0">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60">
              <a:extLst>
                <a:ext uri="{FF2B5EF4-FFF2-40B4-BE49-F238E27FC236}">
                  <a16:creationId xmlns:a16="http://schemas.microsoft.com/office/drawing/2014/main" xmlns="" id="{CCD34FBB-7072-4D47-91C9-E0265BB187D5}"/>
                </a:ext>
              </a:extLst>
            </p:cNvPr>
            <p:cNvSpPr>
              <a:spLocks noChangeArrowheads="1"/>
            </p:cNvSpPr>
            <p:nvPr/>
          </p:nvSpPr>
          <p:spPr bwMode="auto">
            <a:xfrm>
              <a:off x="7471" y="3381"/>
              <a:ext cx="9" cy="782"/>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Rectangle 161">
              <a:extLst>
                <a:ext uri="{FF2B5EF4-FFF2-40B4-BE49-F238E27FC236}">
                  <a16:creationId xmlns:a16="http://schemas.microsoft.com/office/drawing/2014/main" xmlns="" id="{A51F2E34-A03B-4FE7-9CD3-30FDB0798802}"/>
                </a:ext>
              </a:extLst>
            </p:cNvPr>
            <p:cNvSpPr>
              <a:spLocks noChangeArrowheads="1"/>
            </p:cNvSpPr>
            <p:nvPr/>
          </p:nvSpPr>
          <p:spPr bwMode="auto">
            <a:xfrm>
              <a:off x="174" y="4163"/>
              <a:ext cx="20"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Rectangle 162">
              <a:extLst>
                <a:ext uri="{FF2B5EF4-FFF2-40B4-BE49-F238E27FC236}">
                  <a16:creationId xmlns:a16="http://schemas.microsoft.com/office/drawing/2014/main" xmlns="" id="{EF517EFC-2795-4456-A33B-29271A829CCF}"/>
                </a:ext>
              </a:extLst>
            </p:cNvPr>
            <p:cNvSpPr>
              <a:spLocks noChangeArrowheads="1"/>
            </p:cNvSpPr>
            <p:nvPr/>
          </p:nvSpPr>
          <p:spPr bwMode="auto">
            <a:xfrm>
              <a:off x="2106" y="4163"/>
              <a:ext cx="1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Rectangle 163">
              <a:extLst>
                <a:ext uri="{FF2B5EF4-FFF2-40B4-BE49-F238E27FC236}">
                  <a16:creationId xmlns:a16="http://schemas.microsoft.com/office/drawing/2014/main" xmlns="" id="{FB1CC81A-7FE1-4B98-A3AD-7DE2E404C6C0}"/>
                </a:ext>
              </a:extLst>
            </p:cNvPr>
            <p:cNvSpPr>
              <a:spLocks noChangeArrowheads="1"/>
            </p:cNvSpPr>
            <p:nvPr/>
          </p:nvSpPr>
          <p:spPr bwMode="auto">
            <a:xfrm>
              <a:off x="2871" y="4163"/>
              <a:ext cx="1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Rectangle 164">
              <a:extLst>
                <a:ext uri="{FF2B5EF4-FFF2-40B4-BE49-F238E27FC236}">
                  <a16:creationId xmlns:a16="http://schemas.microsoft.com/office/drawing/2014/main" xmlns="" id="{FA8BF0D8-5C4A-4480-8B2F-DDDFE28D0EB4}"/>
                </a:ext>
              </a:extLst>
            </p:cNvPr>
            <p:cNvSpPr>
              <a:spLocks noChangeArrowheads="1"/>
            </p:cNvSpPr>
            <p:nvPr/>
          </p:nvSpPr>
          <p:spPr bwMode="auto">
            <a:xfrm>
              <a:off x="3636" y="4163"/>
              <a:ext cx="1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65">
              <a:extLst>
                <a:ext uri="{FF2B5EF4-FFF2-40B4-BE49-F238E27FC236}">
                  <a16:creationId xmlns:a16="http://schemas.microsoft.com/office/drawing/2014/main" xmlns="" id="{C2C83301-10D1-416E-8F8F-DB6622D6F020}"/>
                </a:ext>
              </a:extLst>
            </p:cNvPr>
            <p:cNvSpPr>
              <a:spLocks noChangeArrowheads="1"/>
            </p:cNvSpPr>
            <p:nvPr/>
          </p:nvSpPr>
          <p:spPr bwMode="auto">
            <a:xfrm>
              <a:off x="4401" y="4163"/>
              <a:ext cx="1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166">
              <a:extLst>
                <a:ext uri="{FF2B5EF4-FFF2-40B4-BE49-F238E27FC236}">
                  <a16:creationId xmlns:a16="http://schemas.microsoft.com/office/drawing/2014/main" xmlns="" id="{B63E14CE-F693-4A43-9D21-B80277EEAD5A}"/>
                </a:ext>
              </a:extLst>
            </p:cNvPr>
            <p:cNvSpPr>
              <a:spLocks noChangeArrowheads="1"/>
            </p:cNvSpPr>
            <p:nvPr/>
          </p:nvSpPr>
          <p:spPr bwMode="auto">
            <a:xfrm>
              <a:off x="5166" y="4163"/>
              <a:ext cx="1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167">
              <a:extLst>
                <a:ext uri="{FF2B5EF4-FFF2-40B4-BE49-F238E27FC236}">
                  <a16:creationId xmlns:a16="http://schemas.microsoft.com/office/drawing/2014/main" xmlns="" id="{B9A670FA-2385-4DB1-9BE0-CED482316026}"/>
                </a:ext>
              </a:extLst>
            </p:cNvPr>
            <p:cNvSpPr>
              <a:spLocks noChangeArrowheads="1"/>
            </p:cNvSpPr>
            <p:nvPr/>
          </p:nvSpPr>
          <p:spPr bwMode="auto">
            <a:xfrm>
              <a:off x="5931" y="4163"/>
              <a:ext cx="1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Rectangle 168">
              <a:extLst>
                <a:ext uri="{FF2B5EF4-FFF2-40B4-BE49-F238E27FC236}">
                  <a16:creationId xmlns:a16="http://schemas.microsoft.com/office/drawing/2014/main" xmlns="" id="{F6A196EE-F17A-4097-B8A8-6DE31C23D8AB}"/>
                </a:ext>
              </a:extLst>
            </p:cNvPr>
            <p:cNvSpPr>
              <a:spLocks noChangeArrowheads="1"/>
            </p:cNvSpPr>
            <p:nvPr/>
          </p:nvSpPr>
          <p:spPr bwMode="auto">
            <a:xfrm>
              <a:off x="6696" y="4163"/>
              <a:ext cx="1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169">
              <a:extLst>
                <a:ext uri="{FF2B5EF4-FFF2-40B4-BE49-F238E27FC236}">
                  <a16:creationId xmlns:a16="http://schemas.microsoft.com/office/drawing/2014/main" xmlns="" id="{71B956EE-C3DF-4883-A4F0-68706CFCE134}"/>
                </a:ext>
              </a:extLst>
            </p:cNvPr>
            <p:cNvSpPr>
              <a:spLocks noChangeArrowheads="1"/>
            </p:cNvSpPr>
            <p:nvPr/>
          </p:nvSpPr>
          <p:spPr bwMode="auto">
            <a:xfrm>
              <a:off x="7461" y="4163"/>
              <a:ext cx="1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Line 170">
              <a:extLst>
                <a:ext uri="{FF2B5EF4-FFF2-40B4-BE49-F238E27FC236}">
                  <a16:creationId xmlns:a16="http://schemas.microsoft.com/office/drawing/2014/main" xmlns="" id="{AB72693C-0EA0-403C-B1C2-0ED0C80ED136}"/>
                </a:ext>
              </a:extLst>
            </p:cNvPr>
            <p:cNvSpPr>
              <a:spLocks noChangeShapeType="1"/>
            </p:cNvSpPr>
            <p:nvPr/>
          </p:nvSpPr>
          <p:spPr bwMode="auto">
            <a:xfrm>
              <a:off x="7480" y="7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Rectangle 171">
              <a:extLst>
                <a:ext uri="{FF2B5EF4-FFF2-40B4-BE49-F238E27FC236}">
                  <a16:creationId xmlns:a16="http://schemas.microsoft.com/office/drawing/2014/main" xmlns="" id="{22657AF1-BB9F-4676-9334-832292FC30CE}"/>
                </a:ext>
              </a:extLst>
            </p:cNvPr>
            <p:cNvSpPr>
              <a:spLocks noChangeArrowheads="1"/>
            </p:cNvSpPr>
            <p:nvPr/>
          </p:nvSpPr>
          <p:spPr bwMode="auto">
            <a:xfrm>
              <a:off x="7480" y="772"/>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Line 172">
              <a:extLst>
                <a:ext uri="{FF2B5EF4-FFF2-40B4-BE49-F238E27FC236}">
                  <a16:creationId xmlns:a16="http://schemas.microsoft.com/office/drawing/2014/main" xmlns="" id="{08873206-887B-4D3C-9A7D-9C2C52477DEC}"/>
                </a:ext>
              </a:extLst>
            </p:cNvPr>
            <p:cNvSpPr>
              <a:spLocks noChangeShapeType="1"/>
            </p:cNvSpPr>
            <p:nvPr/>
          </p:nvSpPr>
          <p:spPr bwMode="auto">
            <a:xfrm>
              <a:off x="7480" y="98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Rectangle 173">
              <a:extLst>
                <a:ext uri="{FF2B5EF4-FFF2-40B4-BE49-F238E27FC236}">
                  <a16:creationId xmlns:a16="http://schemas.microsoft.com/office/drawing/2014/main" xmlns="" id="{4E4E3806-412C-4882-9079-F1E28DD7EE07}"/>
                </a:ext>
              </a:extLst>
            </p:cNvPr>
            <p:cNvSpPr>
              <a:spLocks noChangeArrowheads="1"/>
            </p:cNvSpPr>
            <p:nvPr/>
          </p:nvSpPr>
          <p:spPr bwMode="auto">
            <a:xfrm>
              <a:off x="7480" y="989"/>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Line 174">
              <a:extLst>
                <a:ext uri="{FF2B5EF4-FFF2-40B4-BE49-F238E27FC236}">
                  <a16:creationId xmlns:a16="http://schemas.microsoft.com/office/drawing/2014/main" xmlns="" id="{E62EED16-1135-4E50-9029-16699A5AF59B}"/>
                </a:ext>
              </a:extLst>
            </p:cNvPr>
            <p:cNvSpPr>
              <a:spLocks noChangeShapeType="1"/>
            </p:cNvSpPr>
            <p:nvPr/>
          </p:nvSpPr>
          <p:spPr bwMode="auto">
            <a:xfrm>
              <a:off x="7480" y="119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Rectangle 175">
              <a:extLst>
                <a:ext uri="{FF2B5EF4-FFF2-40B4-BE49-F238E27FC236}">
                  <a16:creationId xmlns:a16="http://schemas.microsoft.com/office/drawing/2014/main" xmlns="" id="{EE395DC1-A5D8-452F-9E31-5DA8FB27B4DA}"/>
                </a:ext>
              </a:extLst>
            </p:cNvPr>
            <p:cNvSpPr>
              <a:spLocks noChangeArrowheads="1"/>
            </p:cNvSpPr>
            <p:nvPr/>
          </p:nvSpPr>
          <p:spPr bwMode="auto">
            <a:xfrm>
              <a:off x="7480" y="1198"/>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Line 176">
              <a:extLst>
                <a:ext uri="{FF2B5EF4-FFF2-40B4-BE49-F238E27FC236}">
                  <a16:creationId xmlns:a16="http://schemas.microsoft.com/office/drawing/2014/main" xmlns="" id="{7651DE41-54F2-424C-BDC8-3BE405432B30}"/>
                </a:ext>
              </a:extLst>
            </p:cNvPr>
            <p:cNvSpPr>
              <a:spLocks noChangeShapeType="1"/>
            </p:cNvSpPr>
            <p:nvPr/>
          </p:nvSpPr>
          <p:spPr bwMode="auto">
            <a:xfrm>
              <a:off x="7480" y="141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Rectangle 177">
              <a:extLst>
                <a:ext uri="{FF2B5EF4-FFF2-40B4-BE49-F238E27FC236}">
                  <a16:creationId xmlns:a16="http://schemas.microsoft.com/office/drawing/2014/main" xmlns="" id="{020D5934-FA28-483B-B21F-F04B17F2A1BE}"/>
                </a:ext>
              </a:extLst>
            </p:cNvPr>
            <p:cNvSpPr>
              <a:spLocks noChangeArrowheads="1"/>
            </p:cNvSpPr>
            <p:nvPr/>
          </p:nvSpPr>
          <p:spPr bwMode="auto">
            <a:xfrm>
              <a:off x="7480" y="1416"/>
              <a:ext cx="10"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Line 178">
              <a:extLst>
                <a:ext uri="{FF2B5EF4-FFF2-40B4-BE49-F238E27FC236}">
                  <a16:creationId xmlns:a16="http://schemas.microsoft.com/office/drawing/2014/main" xmlns="" id="{EBBFABC9-1227-41B8-8C7C-D5B8BAFED5F7}"/>
                </a:ext>
              </a:extLst>
            </p:cNvPr>
            <p:cNvSpPr>
              <a:spLocks noChangeShapeType="1"/>
            </p:cNvSpPr>
            <p:nvPr/>
          </p:nvSpPr>
          <p:spPr bwMode="auto">
            <a:xfrm>
              <a:off x="7480" y="163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79">
              <a:extLst>
                <a:ext uri="{FF2B5EF4-FFF2-40B4-BE49-F238E27FC236}">
                  <a16:creationId xmlns:a16="http://schemas.microsoft.com/office/drawing/2014/main" xmlns="" id="{2C2ED7D7-0B52-47F1-BD48-3806C5DF80A1}"/>
                </a:ext>
              </a:extLst>
            </p:cNvPr>
            <p:cNvSpPr>
              <a:spLocks noChangeArrowheads="1"/>
            </p:cNvSpPr>
            <p:nvPr/>
          </p:nvSpPr>
          <p:spPr bwMode="auto">
            <a:xfrm>
              <a:off x="7480" y="1633"/>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Line 180">
              <a:extLst>
                <a:ext uri="{FF2B5EF4-FFF2-40B4-BE49-F238E27FC236}">
                  <a16:creationId xmlns:a16="http://schemas.microsoft.com/office/drawing/2014/main" xmlns="" id="{D8D362B6-E649-4810-BD41-2ADAAE412F63}"/>
                </a:ext>
              </a:extLst>
            </p:cNvPr>
            <p:cNvSpPr>
              <a:spLocks noChangeShapeType="1"/>
            </p:cNvSpPr>
            <p:nvPr/>
          </p:nvSpPr>
          <p:spPr bwMode="auto">
            <a:xfrm>
              <a:off x="7480" y="185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81">
              <a:extLst>
                <a:ext uri="{FF2B5EF4-FFF2-40B4-BE49-F238E27FC236}">
                  <a16:creationId xmlns:a16="http://schemas.microsoft.com/office/drawing/2014/main" xmlns="" id="{09D1345E-D0AC-4587-89E3-FB15E0937371}"/>
                </a:ext>
              </a:extLst>
            </p:cNvPr>
            <p:cNvSpPr>
              <a:spLocks noChangeArrowheads="1"/>
            </p:cNvSpPr>
            <p:nvPr/>
          </p:nvSpPr>
          <p:spPr bwMode="auto">
            <a:xfrm>
              <a:off x="7480" y="1850"/>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Line 182">
              <a:extLst>
                <a:ext uri="{FF2B5EF4-FFF2-40B4-BE49-F238E27FC236}">
                  <a16:creationId xmlns:a16="http://schemas.microsoft.com/office/drawing/2014/main" xmlns="" id="{1DC0460C-42C9-47F2-A705-A2960E256FD3}"/>
                </a:ext>
              </a:extLst>
            </p:cNvPr>
            <p:cNvSpPr>
              <a:spLocks noChangeShapeType="1"/>
            </p:cNvSpPr>
            <p:nvPr/>
          </p:nvSpPr>
          <p:spPr bwMode="auto">
            <a:xfrm>
              <a:off x="7480" y="206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Rectangle 183">
              <a:extLst>
                <a:ext uri="{FF2B5EF4-FFF2-40B4-BE49-F238E27FC236}">
                  <a16:creationId xmlns:a16="http://schemas.microsoft.com/office/drawing/2014/main" xmlns="" id="{48A18111-E22B-4656-AB8E-44E0ABE3D779}"/>
                </a:ext>
              </a:extLst>
            </p:cNvPr>
            <p:cNvSpPr>
              <a:spLocks noChangeArrowheads="1"/>
            </p:cNvSpPr>
            <p:nvPr/>
          </p:nvSpPr>
          <p:spPr bwMode="auto">
            <a:xfrm>
              <a:off x="7480" y="2068"/>
              <a:ext cx="10"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Line 184">
              <a:extLst>
                <a:ext uri="{FF2B5EF4-FFF2-40B4-BE49-F238E27FC236}">
                  <a16:creationId xmlns:a16="http://schemas.microsoft.com/office/drawing/2014/main" xmlns="" id="{EABB7BC4-161B-4391-A4F9-02960CD932DE}"/>
                </a:ext>
              </a:extLst>
            </p:cNvPr>
            <p:cNvSpPr>
              <a:spLocks noChangeShapeType="1"/>
            </p:cNvSpPr>
            <p:nvPr/>
          </p:nvSpPr>
          <p:spPr bwMode="auto">
            <a:xfrm>
              <a:off x="7480" y="228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Rectangle 185">
              <a:extLst>
                <a:ext uri="{FF2B5EF4-FFF2-40B4-BE49-F238E27FC236}">
                  <a16:creationId xmlns:a16="http://schemas.microsoft.com/office/drawing/2014/main" xmlns="" id="{16AA43C1-D68E-418F-BF1B-C307246AC720}"/>
                </a:ext>
              </a:extLst>
            </p:cNvPr>
            <p:cNvSpPr>
              <a:spLocks noChangeArrowheads="1"/>
            </p:cNvSpPr>
            <p:nvPr/>
          </p:nvSpPr>
          <p:spPr bwMode="auto">
            <a:xfrm>
              <a:off x="7480" y="2285"/>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Line 186">
              <a:extLst>
                <a:ext uri="{FF2B5EF4-FFF2-40B4-BE49-F238E27FC236}">
                  <a16:creationId xmlns:a16="http://schemas.microsoft.com/office/drawing/2014/main" xmlns="" id="{15FCC314-3E0B-454B-AE23-B7BE983B3CFA}"/>
                </a:ext>
              </a:extLst>
            </p:cNvPr>
            <p:cNvSpPr>
              <a:spLocks noChangeShapeType="1"/>
            </p:cNvSpPr>
            <p:nvPr/>
          </p:nvSpPr>
          <p:spPr bwMode="auto">
            <a:xfrm>
              <a:off x="7480" y="250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Rectangle 187">
              <a:extLst>
                <a:ext uri="{FF2B5EF4-FFF2-40B4-BE49-F238E27FC236}">
                  <a16:creationId xmlns:a16="http://schemas.microsoft.com/office/drawing/2014/main" xmlns="" id="{012417A2-A8E1-4E46-A07E-0B26AFEF2F1B}"/>
                </a:ext>
              </a:extLst>
            </p:cNvPr>
            <p:cNvSpPr>
              <a:spLocks noChangeArrowheads="1"/>
            </p:cNvSpPr>
            <p:nvPr/>
          </p:nvSpPr>
          <p:spPr bwMode="auto">
            <a:xfrm>
              <a:off x="7480" y="2503"/>
              <a:ext cx="10"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Line 188">
              <a:extLst>
                <a:ext uri="{FF2B5EF4-FFF2-40B4-BE49-F238E27FC236}">
                  <a16:creationId xmlns:a16="http://schemas.microsoft.com/office/drawing/2014/main" xmlns="" id="{9656974D-EB72-49F0-88D7-D7F369BE9FC0}"/>
                </a:ext>
              </a:extLst>
            </p:cNvPr>
            <p:cNvSpPr>
              <a:spLocks noChangeShapeType="1"/>
            </p:cNvSpPr>
            <p:nvPr/>
          </p:nvSpPr>
          <p:spPr bwMode="auto">
            <a:xfrm>
              <a:off x="7480" y="272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Rectangle 189">
              <a:extLst>
                <a:ext uri="{FF2B5EF4-FFF2-40B4-BE49-F238E27FC236}">
                  <a16:creationId xmlns:a16="http://schemas.microsoft.com/office/drawing/2014/main" xmlns="" id="{92F67073-980B-447C-9D91-492072352787}"/>
                </a:ext>
              </a:extLst>
            </p:cNvPr>
            <p:cNvSpPr>
              <a:spLocks noChangeArrowheads="1"/>
            </p:cNvSpPr>
            <p:nvPr/>
          </p:nvSpPr>
          <p:spPr bwMode="auto">
            <a:xfrm>
              <a:off x="7480" y="2720"/>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Line 190">
              <a:extLst>
                <a:ext uri="{FF2B5EF4-FFF2-40B4-BE49-F238E27FC236}">
                  <a16:creationId xmlns:a16="http://schemas.microsoft.com/office/drawing/2014/main" xmlns="" id="{694F8914-8E33-4079-9A81-6EB00EDBD5EF}"/>
                </a:ext>
              </a:extLst>
            </p:cNvPr>
            <p:cNvSpPr>
              <a:spLocks noChangeShapeType="1"/>
            </p:cNvSpPr>
            <p:nvPr/>
          </p:nvSpPr>
          <p:spPr bwMode="auto">
            <a:xfrm>
              <a:off x="7480" y="293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 name="Rectangle 191">
              <a:extLst>
                <a:ext uri="{FF2B5EF4-FFF2-40B4-BE49-F238E27FC236}">
                  <a16:creationId xmlns:a16="http://schemas.microsoft.com/office/drawing/2014/main" xmlns="" id="{26BB46B2-7440-4D1C-889B-622EEC2B8381}"/>
                </a:ext>
              </a:extLst>
            </p:cNvPr>
            <p:cNvSpPr>
              <a:spLocks noChangeArrowheads="1"/>
            </p:cNvSpPr>
            <p:nvPr/>
          </p:nvSpPr>
          <p:spPr bwMode="auto">
            <a:xfrm>
              <a:off x="7480" y="2937"/>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Line 192">
              <a:extLst>
                <a:ext uri="{FF2B5EF4-FFF2-40B4-BE49-F238E27FC236}">
                  <a16:creationId xmlns:a16="http://schemas.microsoft.com/office/drawing/2014/main" xmlns="" id="{BD06BF74-9543-4415-9113-3626ECB29128}"/>
                </a:ext>
              </a:extLst>
            </p:cNvPr>
            <p:cNvSpPr>
              <a:spLocks noChangeShapeType="1"/>
            </p:cNvSpPr>
            <p:nvPr/>
          </p:nvSpPr>
          <p:spPr bwMode="auto">
            <a:xfrm>
              <a:off x="7480" y="315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Rectangle 193">
              <a:extLst>
                <a:ext uri="{FF2B5EF4-FFF2-40B4-BE49-F238E27FC236}">
                  <a16:creationId xmlns:a16="http://schemas.microsoft.com/office/drawing/2014/main" xmlns="" id="{82546095-6119-46B4-B2FD-7E9A59E5E059}"/>
                </a:ext>
              </a:extLst>
            </p:cNvPr>
            <p:cNvSpPr>
              <a:spLocks noChangeArrowheads="1"/>
            </p:cNvSpPr>
            <p:nvPr/>
          </p:nvSpPr>
          <p:spPr bwMode="auto">
            <a:xfrm>
              <a:off x="7480" y="3155"/>
              <a:ext cx="10"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Line 194">
              <a:extLst>
                <a:ext uri="{FF2B5EF4-FFF2-40B4-BE49-F238E27FC236}">
                  <a16:creationId xmlns:a16="http://schemas.microsoft.com/office/drawing/2014/main" xmlns="" id="{A7A37637-DD7E-46DF-BC16-A6982BA103A9}"/>
                </a:ext>
              </a:extLst>
            </p:cNvPr>
            <p:cNvSpPr>
              <a:spLocks noChangeShapeType="1"/>
            </p:cNvSpPr>
            <p:nvPr/>
          </p:nvSpPr>
          <p:spPr bwMode="auto">
            <a:xfrm>
              <a:off x="7480" y="337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Rectangle 195">
              <a:extLst>
                <a:ext uri="{FF2B5EF4-FFF2-40B4-BE49-F238E27FC236}">
                  <a16:creationId xmlns:a16="http://schemas.microsoft.com/office/drawing/2014/main" xmlns="" id="{676A57C1-8D69-45C7-8EC0-9C386D6A86CA}"/>
                </a:ext>
              </a:extLst>
            </p:cNvPr>
            <p:cNvSpPr>
              <a:spLocks noChangeArrowheads="1"/>
            </p:cNvSpPr>
            <p:nvPr/>
          </p:nvSpPr>
          <p:spPr bwMode="auto">
            <a:xfrm>
              <a:off x="7480" y="3372"/>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Line 196">
              <a:extLst>
                <a:ext uri="{FF2B5EF4-FFF2-40B4-BE49-F238E27FC236}">
                  <a16:creationId xmlns:a16="http://schemas.microsoft.com/office/drawing/2014/main" xmlns="" id="{1956C1DC-D8A5-4CD4-A3C5-B100D687B3F7}"/>
                </a:ext>
              </a:extLst>
            </p:cNvPr>
            <p:cNvSpPr>
              <a:spLocks noChangeShapeType="1"/>
            </p:cNvSpPr>
            <p:nvPr/>
          </p:nvSpPr>
          <p:spPr bwMode="auto">
            <a:xfrm>
              <a:off x="7480" y="358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1" name="Rectangle 197">
              <a:extLst>
                <a:ext uri="{FF2B5EF4-FFF2-40B4-BE49-F238E27FC236}">
                  <a16:creationId xmlns:a16="http://schemas.microsoft.com/office/drawing/2014/main" xmlns="" id="{D3E07B54-766A-4619-A541-A1457480FD66}"/>
                </a:ext>
              </a:extLst>
            </p:cNvPr>
            <p:cNvSpPr>
              <a:spLocks noChangeArrowheads="1"/>
            </p:cNvSpPr>
            <p:nvPr/>
          </p:nvSpPr>
          <p:spPr bwMode="auto">
            <a:xfrm>
              <a:off x="7480" y="3581"/>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Line 198">
              <a:extLst>
                <a:ext uri="{FF2B5EF4-FFF2-40B4-BE49-F238E27FC236}">
                  <a16:creationId xmlns:a16="http://schemas.microsoft.com/office/drawing/2014/main" xmlns="" id="{49FECD75-94B0-4642-91D8-1BCC6070B697}"/>
                </a:ext>
              </a:extLst>
            </p:cNvPr>
            <p:cNvSpPr>
              <a:spLocks noChangeShapeType="1"/>
            </p:cNvSpPr>
            <p:nvPr/>
          </p:nvSpPr>
          <p:spPr bwMode="auto">
            <a:xfrm>
              <a:off x="7480" y="379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Rectangle 199">
              <a:extLst>
                <a:ext uri="{FF2B5EF4-FFF2-40B4-BE49-F238E27FC236}">
                  <a16:creationId xmlns:a16="http://schemas.microsoft.com/office/drawing/2014/main" xmlns="" id="{AF57A207-6C60-4851-8990-4E6ADE40C68E}"/>
                </a:ext>
              </a:extLst>
            </p:cNvPr>
            <p:cNvSpPr>
              <a:spLocks noChangeArrowheads="1"/>
            </p:cNvSpPr>
            <p:nvPr/>
          </p:nvSpPr>
          <p:spPr bwMode="auto">
            <a:xfrm>
              <a:off x="7480" y="3790"/>
              <a:ext cx="10"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Line 200">
              <a:extLst>
                <a:ext uri="{FF2B5EF4-FFF2-40B4-BE49-F238E27FC236}">
                  <a16:creationId xmlns:a16="http://schemas.microsoft.com/office/drawing/2014/main" xmlns="" id="{01D9A765-340C-416A-8D22-594C77133123}"/>
                </a:ext>
              </a:extLst>
            </p:cNvPr>
            <p:cNvSpPr>
              <a:spLocks noChangeShapeType="1"/>
            </p:cNvSpPr>
            <p:nvPr/>
          </p:nvSpPr>
          <p:spPr bwMode="auto">
            <a:xfrm>
              <a:off x="7480" y="416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Rectangle 201">
              <a:extLst>
                <a:ext uri="{FF2B5EF4-FFF2-40B4-BE49-F238E27FC236}">
                  <a16:creationId xmlns:a16="http://schemas.microsoft.com/office/drawing/2014/main" xmlns="" id="{A94F370E-87C2-41D2-9EEC-761FB3648937}"/>
                </a:ext>
              </a:extLst>
            </p:cNvPr>
            <p:cNvSpPr>
              <a:spLocks noChangeArrowheads="1"/>
            </p:cNvSpPr>
            <p:nvPr/>
          </p:nvSpPr>
          <p:spPr bwMode="auto">
            <a:xfrm>
              <a:off x="7480" y="4163"/>
              <a:ext cx="10" cy="9"/>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845909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78" y="126609"/>
            <a:ext cx="1236427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036294" y="4317167"/>
            <a:ext cx="9947133" cy="133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54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Thank You</a:t>
            </a: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lvl="0">
              <a:tabLst>
                <a:tab pos="342900" algn="l"/>
              </a:tabLst>
            </a:pPr>
            <a:endParaRPr lang="en-US" altLang="en-US"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746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A new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278" y="126609"/>
            <a:ext cx="1236427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2472182" y="4257207"/>
            <a:ext cx="7075358" cy="133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a:lstStyle>
          <a:p>
            <a:pPr>
              <a:tabLst>
                <a:tab pos="342900" algn="l"/>
              </a:tabLst>
            </a:pPr>
            <a:endParaRPr lang="en-GB" altLang="en-US" sz="32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endParaRPr>
          </a:p>
          <a:p>
            <a:pPr>
              <a:tabLst>
                <a:tab pos="342900" algn="l"/>
              </a:tabLst>
            </a:pPr>
            <a:r>
              <a:rPr lang="en-GB" altLang="en-US" sz="5400" b="1" dirty="0">
                <a:solidFill>
                  <a:schemeClr val="tx1"/>
                </a:solidFill>
                <a:effectLst>
                  <a:outerShdw blurRad="38100" dist="38100" dir="2700000" algn="tl">
                    <a:srgbClr val="000000">
                      <a:alpha val="43137"/>
                    </a:srgbClr>
                  </a:outerShdw>
                </a:effectLst>
                <a:latin typeface="+mn-lt"/>
                <a:ea typeface="Times New Roman" panose="02020603050405020304" pitchFamily="18" charset="0"/>
                <a:cs typeface="Times New Roman" panose="02020603050405020304" pitchFamily="18" charset="0"/>
              </a:rPr>
              <a:t>Part A: Mandate</a:t>
            </a:r>
            <a:endParaRPr lang="en-GB"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tabLst>
                <a:tab pos="342900" algn="l"/>
              </a:tabLst>
            </a:pPr>
            <a:endParaRPr lang="en-US" altLang="en-US" sz="24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lvl="0">
              <a:tabLst>
                <a:tab pos="342900" algn="l"/>
              </a:tabLst>
            </a:pPr>
            <a:endParaRPr lang="en-US" altLang="en-US" sz="2400" dirty="0">
              <a:solidFill>
                <a:schemeClr val="tx1"/>
              </a:solidFill>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xmlns="" id="{54C5D0FC-1703-411C-A758-3A032EADC580}"/>
              </a:ext>
            </a:extLst>
          </p:cNvPr>
          <p:cNvSpPr>
            <a:spLocks noGrp="1"/>
          </p:cNvSpPr>
          <p:nvPr>
            <p:ph type="sldNum" sz="quarter" idx="12"/>
          </p:nvPr>
        </p:nvSpPr>
        <p:spPr/>
        <p:txBody>
          <a:bodyPr/>
          <a:lstStyle/>
          <a:p>
            <a:fld id="{6D66B8EB-5909-4A4C-AE32-C7A131F87780}" type="slidenum">
              <a:rPr lang="en-US" smtClean="0"/>
              <a:t>4</a:t>
            </a:fld>
            <a:endParaRPr lang="en-US" dirty="0"/>
          </a:p>
        </p:txBody>
      </p:sp>
    </p:spTree>
    <p:extLst>
      <p:ext uri="{BB962C8B-B14F-4D97-AF65-F5344CB8AC3E}">
        <p14:creationId xmlns:p14="http://schemas.microsoft.com/office/powerpoint/2010/main" val="2887882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517"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471257" y="28207"/>
            <a:ext cx="10720743" cy="1325563"/>
          </a:xfrm>
        </p:spPr>
        <p:txBody>
          <a:bodyPr>
            <a:normAutofit/>
          </a:bodyPr>
          <a:lstStyle/>
          <a:p>
            <a:r>
              <a:rPr lang="en-ZA" sz="4000" b="1" dirty="0"/>
              <a:t>A1. Legislative Mandate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pSp>
        <p:nvGrpSpPr>
          <p:cNvPr id="9" name="Group 8"/>
          <p:cNvGrpSpPr/>
          <p:nvPr/>
        </p:nvGrpSpPr>
        <p:grpSpPr>
          <a:xfrm>
            <a:off x="166520" y="1427723"/>
            <a:ext cx="8458200" cy="4928627"/>
            <a:chOff x="107504" y="2571351"/>
            <a:chExt cx="8964488" cy="2651401"/>
          </a:xfrm>
        </p:grpSpPr>
        <p:sp>
          <p:nvSpPr>
            <p:cNvPr id="10" name="Rectangle 9"/>
            <p:cNvSpPr/>
            <p:nvPr/>
          </p:nvSpPr>
          <p:spPr>
            <a:xfrm>
              <a:off x="107504" y="2866552"/>
              <a:ext cx="8964488" cy="504000"/>
            </a:xfrm>
            <a:prstGeom prst="rect">
              <a:avLst/>
            </a:prstGeom>
          </p:spPr>
          <p:style>
            <a:lnRef idx="2">
              <a:schemeClr val="accent3"/>
            </a:lnRef>
            <a:fillRef idx="1">
              <a:schemeClr val="lt1"/>
            </a:fillRef>
            <a:effectRef idx="0">
              <a:schemeClr val="accent3"/>
            </a:effectRef>
            <a:fontRef idx="minor">
              <a:schemeClr val="dk1"/>
            </a:fontRef>
          </p:style>
        </p:sp>
        <p:sp>
          <p:nvSpPr>
            <p:cNvPr id="11" name="Freeform 10"/>
            <p:cNvSpPr/>
            <p:nvPr/>
          </p:nvSpPr>
          <p:spPr>
            <a:xfrm>
              <a:off x="555728" y="2571351"/>
              <a:ext cx="6879270" cy="590400"/>
            </a:xfrm>
            <a:custGeom>
              <a:avLst/>
              <a:gdLst>
                <a:gd name="connsiteX0" fmla="*/ 0 w 6275141"/>
                <a:gd name="connsiteY0" fmla="*/ 98402 h 590400"/>
                <a:gd name="connsiteX1" fmla="*/ 98402 w 6275141"/>
                <a:gd name="connsiteY1" fmla="*/ 0 h 590400"/>
                <a:gd name="connsiteX2" fmla="*/ 6176739 w 6275141"/>
                <a:gd name="connsiteY2" fmla="*/ 0 h 590400"/>
                <a:gd name="connsiteX3" fmla="*/ 6275141 w 6275141"/>
                <a:gd name="connsiteY3" fmla="*/ 98402 h 590400"/>
                <a:gd name="connsiteX4" fmla="*/ 6275141 w 6275141"/>
                <a:gd name="connsiteY4" fmla="*/ 491998 h 590400"/>
                <a:gd name="connsiteX5" fmla="*/ 6176739 w 6275141"/>
                <a:gd name="connsiteY5" fmla="*/ 590400 h 590400"/>
                <a:gd name="connsiteX6" fmla="*/ 98402 w 6275141"/>
                <a:gd name="connsiteY6" fmla="*/ 590400 h 590400"/>
                <a:gd name="connsiteX7" fmla="*/ 0 w 6275141"/>
                <a:gd name="connsiteY7" fmla="*/ 491998 h 590400"/>
                <a:gd name="connsiteX8" fmla="*/ 0 w 6275141"/>
                <a:gd name="connsiteY8" fmla="*/ 98402 h 59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75141" h="590400">
                  <a:moveTo>
                    <a:pt x="0" y="98402"/>
                  </a:moveTo>
                  <a:cubicBezTo>
                    <a:pt x="0" y="44056"/>
                    <a:pt x="44056" y="0"/>
                    <a:pt x="98402" y="0"/>
                  </a:cubicBezTo>
                  <a:lnTo>
                    <a:pt x="6176739" y="0"/>
                  </a:lnTo>
                  <a:cubicBezTo>
                    <a:pt x="6231085" y="0"/>
                    <a:pt x="6275141" y="44056"/>
                    <a:pt x="6275141" y="98402"/>
                  </a:cubicBezTo>
                  <a:lnTo>
                    <a:pt x="6275141" y="491998"/>
                  </a:lnTo>
                  <a:cubicBezTo>
                    <a:pt x="6275141" y="546344"/>
                    <a:pt x="6231085" y="590400"/>
                    <a:pt x="6176739" y="590400"/>
                  </a:cubicBezTo>
                  <a:lnTo>
                    <a:pt x="98402" y="590400"/>
                  </a:lnTo>
                  <a:cubicBezTo>
                    <a:pt x="44056" y="590400"/>
                    <a:pt x="0" y="546344"/>
                    <a:pt x="0" y="491998"/>
                  </a:cubicBezTo>
                  <a:lnTo>
                    <a:pt x="0" y="98402"/>
                  </a:lnTo>
                  <a:close/>
                </a:path>
              </a:pathLst>
            </a:custGeom>
            <a:solidFill>
              <a:srgbClr val="FFC000"/>
            </a:solidFill>
            <a:ln>
              <a:solidFill>
                <a:srgbClr val="008080"/>
              </a:solidFill>
            </a:ln>
          </p:spPr>
          <p:style>
            <a:lnRef idx="2">
              <a:schemeClr val="accent3"/>
            </a:lnRef>
            <a:fillRef idx="1">
              <a:schemeClr val="lt1"/>
            </a:fillRef>
            <a:effectRef idx="0">
              <a:schemeClr val="accent3"/>
            </a:effectRef>
            <a:fontRef idx="minor">
              <a:schemeClr val="dk1"/>
            </a:fontRef>
          </p:style>
          <p:txBody>
            <a:bodyPr spcFirstLastPara="0" vert="horz" wrap="square" lIns="266006" tIns="28821" rIns="266006" bIns="28821" numCol="1" spcCol="1270" anchor="ctr" anchorCtr="0">
              <a:noAutofit/>
            </a:bodyP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ICASA is established pursuant to section 192 of the Constitution (1996) and in terms of the ICASA Act of 2000</a:t>
              </a:r>
            </a:p>
          </p:txBody>
        </p:sp>
        <p:sp>
          <p:nvSpPr>
            <p:cNvPr id="12" name="Freeform 11"/>
            <p:cNvSpPr/>
            <p:nvPr/>
          </p:nvSpPr>
          <p:spPr>
            <a:xfrm>
              <a:off x="107504" y="3773752"/>
              <a:ext cx="8964488" cy="1449000"/>
            </a:xfrm>
            <a:custGeom>
              <a:avLst/>
              <a:gdLst>
                <a:gd name="connsiteX0" fmla="*/ 0 w 8964488"/>
                <a:gd name="connsiteY0" fmla="*/ 0 h 1449000"/>
                <a:gd name="connsiteX1" fmla="*/ 8964488 w 8964488"/>
                <a:gd name="connsiteY1" fmla="*/ 0 h 1449000"/>
                <a:gd name="connsiteX2" fmla="*/ 8964488 w 8964488"/>
                <a:gd name="connsiteY2" fmla="*/ 1449000 h 1449000"/>
                <a:gd name="connsiteX3" fmla="*/ 0 w 8964488"/>
                <a:gd name="connsiteY3" fmla="*/ 1449000 h 1449000"/>
                <a:gd name="connsiteX4" fmla="*/ 0 w 8964488"/>
                <a:gd name="connsiteY4" fmla="*/ 0 h 144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4488" h="1449000">
                  <a:moveTo>
                    <a:pt x="0" y="0"/>
                  </a:moveTo>
                  <a:lnTo>
                    <a:pt x="8964488" y="0"/>
                  </a:lnTo>
                  <a:lnTo>
                    <a:pt x="8964488" y="1449000"/>
                  </a:lnTo>
                  <a:lnTo>
                    <a:pt x="0" y="1449000"/>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695744" tIns="416560" rIns="695744" bIns="142240" numCol="1" spcCol="1270" anchor="t" anchorCtr="0">
              <a:noAutofit/>
            </a:bodyPr>
            <a:lstStyle/>
            <a:p>
              <a:pPr marL="228600" marR="0" lvl="1" indent="-228600" algn="l" defTabSz="889000" rtl="0" eaLnBrk="1" fontAlgn="auto" latinLnBrk="0" hangingPunct="1">
                <a:lnSpc>
                  <a:spcPct val="90000"/>
                </a:lnSpc>
                <a:spcBef>
                  <a:spcPct val="0"/>
                </a:spcBef>
                <a:spcAft>
                  <a:spcPct val="15000"/>
                </a:spcAft>
                <a:buClrTx/>
                <a:buSzTx/>
                <a:buFontTx/>
                <a:buChar char="••"/>
                <a:tabLst/>
                <a:defRPr/>
              </a:pPr>
              <a:endPar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endParaRPr>
            </a:p>
            <a:p>
              <a:pPr marL="342900" marR="0" lvl="1" indent="-342900" algn="l" defTabSz="889000" rtl="0" eaLnBrk="1" fontAlgn="auto" latinLnBrk="0" hangingPunct="1">
                <a:lnSpc>
                  <a:spcPct val="90000"/>
                </a:lnSpc>
                <a:spcBef>
                  <a:spcPct val="0"/>
                </a:spcBef>
                <a:spcAft>
                  <a:spcPct val="15000"/>
                </a:spcAft>
                <a:buClrTx/>
                <a:buSzTx/>
                <a:buFont typeface="Wingdings" panose="05000000000000000000" pitchFamily="2" charset="2"/>
                <a:buChar char="q"/>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Regulate electronic communications, broadcasting and postal sectors in the public interest </a:t>
              </a:r>
            </a:p>
            <a:p>
              <a:pPr marL="342900" marR="0" lvl="1" indent="-342900" algn="l" defTabSz="889000" rtl="0" eaLnBrk="1" fontAlgn="auto" latinLnBrk="0" hangingPunct="1">
                <a:lnSpc>
                  <a:spcPct val="90000"/>
                </a:lnSpc>
                <a:spcBef>
                  <a:spcPct val="0"/>
                </a:spcBef>
                <a:spcAft>
                  <a:spcPct val="15000"/>
                </a:spcAft>
                <a:buClrTx/>
                <a:buSzTx/>
                <a:buFont typeface="Wingdings" panose="05000000000000000000" pitchFamily="2" charset="2"/>
                <a:buChar char="q"/>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Ensure affordable services of high quality for all South Africans</a:t>
              </a:r>
            </a:p>
          </p:txBody>
        </p:sp>
        <p:sp>
          <p:nvSpPr>
            <p:cNvPr id="13" name="Freeform 12"/>
            <p:cNvSpPr/>
            <p:nvPr/>
          </p:nvSpPr>
          <p:spPr>
            <a:xfrm>
              <a:off x="555727" y="3478552"/>
              <a:ext cx="6879270" cy="590400"/>
            </a:xfrm>
            <a:custGeom>
              <a:avLst/>
              <a:gdLst>
                <a:gd name="connsiteX0" fmla="*/ 0 w 6275141"/>
                <a:gd name="connsiteY0" fmla="*/ 98402 h 590400"/>
                <a:gd name="connsiteX1" fmla="*/ 98402 w 6275141"/>
                <a:gd name="connsiteY1" fmla="*/ 0 h 590400"/>
                <a:gd name="connsiteX2" fmla="*/ 6176739 w 6275141"/>
                <a:gd name="connsiteY2" fmla="*/ 0 h 590400"/>
                <a:gd name="connsiteX3" fmla="*/ 6275141 w 6275141"/>
                <a:gd name="connsiteY3" fmla="*/ 98402 h 590400"/>
                <a:gd name="connsiteX4" fmla="*/ 6275141 w 6275141"/>
                <a:gd name="connsiteY4" fmla="*/ 491998 h 590400"/>
                <a:gd name="connsiteX5" fmla="*/ 6176739 w 6275141"/>
                <a:gd name="connsiteY5" fmla="*/ 590400 h 590400"/>
                <a:gd name="connsiteX6" fmla="*/ 98402 w 6275141"/>
                <a:gd name="connsiteY6" fmla="*/ 590400 h 590400"/>
                <a:gd name="connsiteX7" fmla="*/ 0 w 6275141"/>
                <a:gd name="connsiteY7" fmla="*/ 491998 h 590400"/>
                <a:gd name="connsiteX8" fmla="*/ 0 w 6275141"/>
                <a:gd name="connsiteY8" fmla="*/ 98402 h 59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75141" h="590400">
                  <a:moveTo>
                    <a:pt x="0" y="98402"/>
                  </a:moveTo>
                  <a:cubicBezTo>
                    <a:pt x="0" y="44056"/>
                    <a:pt x="44056" y="0"/>
                    <a:pt x="98402" y="0"/>
                  </a:cubicBezTo>
                  <a:lnTo>
                    <a:pt x="6176739" y="0"/>
                  </a:lnTo>
                  <a:cubicBezTo>
                    <a:pt x="6231085" y="0"/>
                    <a:pt x="6275141" y="44056"/>
                    <a:pt x="6275141" y="98402"/>
                  </a:cubicBezTo>
                  <a:lnTo>
                    <a:pt x="6275141" y="491998"/>
                  </a:lnTo>
                  <a:cubicBezTo>
                    <a:pt x="6275141" y="546344"/>
                    <a:pt x="6231085" y="590400"/>
                    <a:pt x="6176739" y="590400"/>
                  </a:cubicBezTo>
                  <a:lnTo>
                    <a:pt x="98402" y="590400"/>
                  </a:lnTo>
                  <a:cubicBezTo>
                    <a:pt x="44056" y="590400"/>
                    <a:pt x="0" y="546344"/>
                    <a:pt x="0" y="491998"/>
                  </a:cubicBezTo>
                  <a:lnTo>
                    <a:pt x="0" y="98402"/>
                  </a:lnTo>
                  <a:close/>
                </a:path>
              </a:pathLst>
            </a:custGeom>
            <a:solidFill>
              <a:srgbClr val="FFC000"/>
            </a:solidFill>
          </p:spPr>
          <p:style>
            <a:lnRef idx="2">
              <a:schemeClr val="accent3"/>
            </a:lnRef>
            <a:fillRef idx="1">
              <a:schemeClr val="lt1"/>
            </a:fillRef>
            <a:effectRef idx="0">
              <a:schemeClr val="accent3"/>
            </a:effectRef>
            <a:fontRef idx="minor">
              <a:schemeClr val="dk1"/>
            </a:fontRef>
          </p:style>
          <p:txBody>
            <a:bodyPr spcFirstLastPara="0" vert="horz" wrap="square" lIns="266006" tIns="28821" rIns="266006" bIns="28821" numCol="1" spcCol="1270" anchor="ctr" anchorCtr="0">
              <a:noAutofit/>
            </a:bodyP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ICASA is mandated to - </a:t>
              </a:r>
            </a:p>
          </p:txBody>
        </p:sp>
      </p:grpSp>
      <p:sp>
        <p:nvSpPr>
          <p:cNvPr id="3" name="TextBox 2"/>
          <p:cNvSpPr txBox="1"/>
          <p:nvPr/>
        </p:nvSpPr>
        <p:spPr>
          <a:xfrm>
            <a:off x="8724901" y="2500682"/>
            <a:ext cx="2994922" cy="2554545"/>
          </a:xfrm>
          <a:prstGeom prst="rect">
            <a:avLst/>
          </a:prstGeom>
          <a:noFill/>
          <a:ln>
            <a:solidFill>
              <a:srgbClr val="FF9933"/>
            </a:solidFill>
          </a:ln>
        </p:spPr>
        <p:style>
          <a:lnRef idx="2">
            <a:schemeClr val="accent1"/>
          </a:lnRef>
          <a:fillRef idx="1">
            <a:schemeClr val="lt1"/>
          </a:fillRef>
          <a:effectRef idx="0">
            <a:schemeClr val="accent1"/>
          </a:effectRef>
          <a:fontRef idx="minor">
            <a:schemeClr val="dk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Calibri" panose="020F0502020204030204"/>
                <a:ea typeface="+mn-ea"/>
                <a:cs typeface="+mn-cs"/>
              </a:rPr>
              <a:t>ICASA’s mandate is derived from</a:t>
            </a: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Constitution, 1996</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ICASA Act, 2000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EC Act, 2005</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Broadcasting Act, 1999</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Postal Services Act, 1998</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ECT Act, 2002</a:t>
            </a:r>
          </a:p>
        </p:txBody>
      </p:sp>
    </p:spTree>
    <p:extLst>
      <p:ext uri="{BB962C8B-B14F-4D97-AF65-F5344CB8AC3E}">
        <p14:creationId xmlns:p14="http://schemas.microsoft.com/office/powerpoint/2010/main" val="281163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516" y="136525"/>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391744" y="167113"/>
            <a:ext cx="10720743" cy="1325563"/>
          </a:xfrm>
        </p:spPr>
        <p:txBody>
          <a:bodyPr>
            <a:normAutofit/>
          </a:bodyPr>
          <a:lstStyle/>
          <a:p>
            <a:r>
              <a:rPr lang="en-ZA" sz="4000" b="1" dirty="0"/>
              <a:t>A2. Policy Mandate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pSp>
        <p:nvGrpSpPr>
          <p:cNvPr id="9" name="Group 8"/>
          <p:cNvGrpSpPr/>
          <p:nvPr/>
        </p:nvGrpSpPr>
        <p:grpSpPr>
          <a:xfrm>
            <a:off x="156147" y="1353771"/>
            <a:ext cx="11197653" cy="5002578"/>
            <a:chOff x="107504" y="3645981"/>
            <a:chExt cx="8964488" cy="1528034"/>
          </a:xfrm>
        </p:grpSpPr>
        <p:sp>
          <p:nvSpPr>
            <p:cNvPr id="12" name="Freeform 11"/>
            <p:cNvSpPr/>
            <p:nvPr/>
          </p:nvSpPr>
          <p:spPr>
            <a:xfrm>
              <a:off x="107504" y="3773752"/>
              <a:ext cx="8964488" cy="1400263"/>
            </a:xfrm>
            <a:custGeom>
              <a:avLst/>
              <a:gdLst>
                <a:gd name="connsiteX0" fmla="*/ 0 w 8964488"/>
                <a:gd name="connsiteY0" fmla="*/ 0 h 1449000"/>
                <a:gd name="connsiteX1" fmla="*/ 8964488 w 8964488"/>
                <a:gd name="connsiteY1" fmla="*/ 0 h 1449000"/>
                <a:gd name="connsiteX2" fmla="*/ 8964488 w 8964488"/>
                <a:gd name="connsiteY2" fmla="*/ 1449000 h 1449000"/>
                <a:gd name="connsiteX3" fmla="*/ 0 w 8964488"/>
                <a:gd name="connsiteY3" fmla="*/ 1449000 h 1449000"/>
                <a:gd name="connsiteX4" fmla="*/ 0 w 8964488"/>
                <a:gd name="connsiteY4" fmla="*/ 0 h 144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4488" h="1449000">
                  <a:moveTo>
                    <a:pt x="0" y="0"/>
                  </a:moveTo>
                  <a:lnTo>
                    <a:pt x="8964488" y="0"/>
                  </a:lnTo>
                  <a:lnTo>
                    <a:pt x="8964488" y="1449000"/>
                  </a:lnTo>
                  <a:lnTo>
                    <a:pt x="0" y="1449000"/>
                  </a:lnTo>
                  <a:lnTo>
                    <a:pt x="0"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695744" tIns="416560" rIns="695744" bIns="142240" numCol="1" spcCol="1270" anchor="t" anchorCtr="0">
              <a:noAutofit/>
            </a:bodyPr>
            <a:lstStyle/>
            <a:p>
              <a:pPr marL="342900" lvl="0" indent="-342900">
                <a:buFont typeface="Wingdings" panose="05000000000000000000" pitchFamily="2" charset="2"/>
                <a:buChar char="q"/>
              </a:pPr>
              <a:endParaRPr lang="en-GB" sz="1200" dirty="0"/>
            </a:p>
            <a:p>
              <a:pPr marL="342900" lvl="0" indent="-342900">
                <a:buFont typeface="Wingdings" panose="05000000000000000000" pitchFamily="2" charset="2"/>
                <a:buChar char="q"/>
              </a:pPr>
              <a:r>
                <a:rPr lang="en-GB" sz="2300" dirty="0"/>
                <a:t>The National Development Plan 2030</a:t>
              </a:r>
              <a:endParaRPr lang="en-US" sz="2300" dirty="0"/>
            </a:p>
            <a:p>
              <a:pPr marL="800100" lvl="1" indent="-342900">
                <a:buFont typeface="Courier New" panose="02070309020205020404" pitchFamily="49" charset="0"/>
                <a:buChar char="o"/>
              </a:pPr>
              <a:r>
                <a:rPr lang="en-GB" sz="2300" dirty="0"/>
                <a:t>NDP Five Year Implementation Plan (Government Priorities)</a:t>
              </a:r>
            </a:p>
            <a:p>
              <a:pPr lvl="1"/>
              <a:endParaRPr lang="en-US" sz="1100" dirty="0"/>
            </a:p>
            <a:p>
              <a:pPr marL="342900" indent="-342900">
                <a:buFont typeface="Wingdings" panose="05000000000000000000" pitchFamily="2" charset="2"/>
                <a:buChar char="q"/>
              </a:pPr>
              <a:r>
                <a:rPr lang="en-GB" sz="2300" dirty="0"/>
                <a:t>Policy on High Demand Spectrum and Policy Direction on the Licensing of a Wireless Open Access Network, 2019</a:t>
              </a:r>
            </a:p>
            <a:p>
              <a:pPr marL="342900" indent="-342900">
                <a:buFont typeface="Wingdings" panose="05000000000000000000" pitchFamily="2" charset="2"/>
                <a:buChar char="q"/>
              </a:pPr>
              <a:endParaRPr lang="en-GB" sz="1200" dirty="0"/>
            </a:p>
            <a:p>
              <a:pPr marL="342900" indent="-342900">
                <a:buFont typeface="Wingdings" panose="05000000000000000000" pitchFamily="2" charset="2"/>
                <a:buChar char="q"/>
              </a:pPr>
              <a:r>
                <a:rPr lang="en-GB" sz="2300" dirty="0"/>
                <a:t>South Africa Connect - South Africa’s Broadband Policy, 2013</a:t>
              </a:r>
            </a:p>
            <a:p>
              <a:pPr marL="342900" indent="-342900">
                <a:buFont typeface="Wingdings" panose="05000000000000000000" pitchFamily="2" charset="2"/>
                <a:buChar char="q"/>
              </a:pPr>
              <a:endParaRPr lang="en-US" sz="1200" dirty="0"/>
            </a:p>
            <a:p>
              <a:pPr marL="342900" indent="-342900">
                <a:buFont typeface="Wingdings" panose="05000000000000000000" pitchFamily="2" charset="2"/>
                <a:buChar char="q"/>
              </a:pPr>
              <a:r>
                <a:rPr lang="en-GB" sz="2300" dirty="0"/>
                <a:t>Broadcasting Digital Migration Policy, 2008 (as amended in 2012 and 2015)</a:t>
              </a:r>
            </a:p>
            <a:p>
              <a:pPr marL="342900" lvl="0" indent="-342900">
                <a:buFont typeface="Wingdings" panose="05000000000000000000" pitchFamily="2" charset="2"/>
                <a:buChar char="q"/>
              </a:pPr>
              <a:endParaRPr lang="en-GB" sz="1200" dirty="0"/>
            </a:p>
            <a:p>
              <a:pPr marL="342900" lvl="0" indent="-342900">
                <a:buFont typeface="Wingdings" panose="05000000000000000000" pitchFamily="2" charset="2"/>
                <a:buChar char="q"/>
              </a:pPr>
              <a:r>
                <a:rPr lang="en-GB" sz="2300" dirty="0"/>
                <a:t>The National Treasury Economic Policy Paper, 2019 </a:t>
              </a:r>
            </a:p>
            <a:p>
              <a:pPr marL="342900" lvl="0" indent="-342900">
                <a:buFont typeface="Wingdings" panose="05000000000000000000" pitchFamily="2" charset="2"/>
                <a:buChar char="q"/>
              </a:pPr>
              <a:endParaRPr lang="en-US" sz="1200" dirty="0"/>
            </a:p>
            <a:p>
              <a:pPr marL="342900" lvl="0" indent="-342900">
                <a:buFont typeface="Wingdings" panose="05000000000000000000" pitchFamily="2" charset="2"/>
                <a:buChar char="q"/>
              </a:pPr>
              <a:r>
                <a:rPr lang="en-GB" sz="2300" dirty="0"/>
                <a:t>National Integrated ICT White Paper Policy, 2016 </a:t>
              </a:r>
              <a:endParaRPr lang="en-US" sz="2300" dirty="0"/>
            </a:p>
            <a:p>
              <a:pPr marL="0" marR="0" lvl="1" algn="l" defTabSz="889000" rtl="0" eaLnBrk="1" fontAlgn="auto" latinLnBrk="0" hangingPunct="1">
                <a:lnSpc>
                  <a:spcPct val="90000"/>
                </a:lnSpc>
                <a:spcBef>
                  <a:spcPct val="0"/>
                </a:spcBef>
                <a:spcAft>
                  <a:spcPct val="15000"/>
                </a:spcAft>
                <a:buClrTx/>
                <a:buSzTx/>
                <a:tabLst/>
                <a:defRPr/>
              </a:pPr>
              <a:endParaRPr kumimoji="0" lang="en-ZA" sz="20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endParaRPr>
            </a:p>
          </p:txBody>
        </p:sp>
        <p:sp>
          <p:nvSpPr>
            <p:cNvPr id="13" name="Freeform 12"/>
            <p:cNvSpPr/>
            <p:nvPr/>
          </p:nvSpPr>
          <p:spPr>
            <a:xfrm>
              <a:off x="551010" y="3645981"/>
              <a:ext cx="6879270" cy="255542"/>
            </a:xfrm>
            <a:custGeom>
              <a:avLst/>
              <a:gdLst>
                <a:gd name="connsiteX0" fmla="*/ 0 w 6275141"/>
                <a:gd name="connsiteY0" fmla="*/ 98402 h 590400"/>
                <a:gd name="connsiteX1" fmla="*/ 98402 w 6275141"/>
                <a:gd name="connsiteY1" fmla="*/ 0 h 590400"/>
                <a:gd name="connsiteX2" fmla="*/ 6176739 w 6275141"/>
                <a:gd name="connsiteY2" fmla="*/ 0 h 590400"/>
                <a:gd name="connsiteX3" fmla="*/ 6275141 w 6275141"/>
                <a:gd name="connsiteY3" fmla="*/ 98402 h 590400"/>
                <a:gd name="connsiteX4" fmla="*/ 6275141 w 6275141"/>
                <a:gd name="connsiteY4" fmla="*/ 491998 h 590400"/>
                <a:gd name="connsiteX5" fmla="*/ 6176739 w 6275141"/>
                <a:gd name="connsiteY5" fmla="*/ 590400 h 590400"/>
                <a:gd name="connsiteX6" fmla="*/ 98402 w 6275141"/>
                <a:gd name="connsiteY6" fmla="*/ 590400 h 590400"/>
                <a:gd name="connsiteX7" fmla="*/ 0 w 6275141"/>
                <a:gd name="connsiteY7" fmla="*/ 491998 h 590400"/>
                <a:gd name="connsiteX8" fmla="*/ 0 w 6275141"/>
                <a:gd name="connsiteY8" fmla="*/ 98402 h 59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75141" h="590400">
                  <a:moveTo>
                    <a:pt x="0" y="98402"/>
                  </a:moveTo>
                  <a:cubicBezTo>
                    <a:pt x="0" y="44056"/>
                    <a:pt x="44056" y="0"/>
                    <a:pt x="98402" y="0"/>
                  </a:cubicBezTo>
                  <a:lnTo>
                    <a:pt x="6176739" y="0"/>
                  </a:lnTo>
                  <a:cubicBezTo>
                    <a:pt x="6231085" y="0"/>
                    <a:pt x="6275141" y="44056"/>
                    <a:pt x="6275141" y="98402"/>
                  </a:cubicBezTo>
                  <a:lnTo>
                    <a:pt x="6275141" y="491998"/>
                  </a:lnTo>
                  <a:cubicBezTo>
                    <a:pt x="6275141" y="546344"/>
                    <a:pt x="6231085" y="590400"/>
                    <a:pt x="6176739" y="590400"/>
                  </a:cubicBezTo>
                  <a:lnTo>
                    <a:pt x="98402" y="590400"/>
                  </a:lnTo>
                  <a:cubicBezTo>
                    <a:pt x="44056" y="590400"/>
                    <a:pt x="0" y="546344"/>
                    <a:pt x="0" y="491998"/>
                  </a:cubicBezTo>
                  <a:lnTo>
                    <a:pt x="0" y="98402"/>
                  </a:lnTo>
                  <a:close/>
                </a:path>
              </a:pathLst>
            </a:custGeom>
            <a:solidFill>
              <a:srgbClr val="FFC000"/>
            </a:solidFill>
          </p:spPr>
          <p:style>
            <a:lnRef idx="2">
              <a:schemeClr val="accent3"/>
            </a:lnRef>
            <a:fillRef idx="1">
              <a:schemeClr val="lt1"/>
            </a:fillRef>
            <a:effectRef idx="0">
              <a:schemeClr val="accent3"/>
            </a:effectRef>
            <a:fontRef idx="minor">
              <a:schemeClr val="dk1"/>
            </a:fontRef>
          </p:style>
          <p:txBody>
            <a:bodyPr spcFirstLastPara="0" vert="horz" wrap="square" lIns="266006" tIns="28821" rIns="266006" bIns="28821" numCol="1" spcCol="1270" anchor="ctr" anchorCtr="0">
              <a:noAutofit/>
            </a:bodyP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n-ZA" sz="23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In addition, ICASA </a:t>
              </a:r>
              <a:r>
                <a:rPr lang="en-ZA" sz="2300" dirty="0">
                  <a:solidFill>
                    <a:prstClr val="black"/>
                  </a:solidFill>
                  <a:latin typeface="Calibri" panose="020F0502020204030204"/>
                  <a:ea typeface="Verdana" panose="020B0604030504040204" pitchFamily="34" charset="0"/>
                  <a:cs typeface="Verdana" panose="020B0604030504040204" pitchFamily="34" charset="0"/>
                </a:rPr>
                <a:t>derives its mandate from -</a:t>
              </a:r>
              <a:r>
                <a:rPr kumimoji="0" lang="en-ZA" sz="2300" b="0" i="0" u="none" strike="noStrike" kern="1200" cap="none" spc="0" normalizeH="0" baseline="0" noProof="0" dirty="0">
                  <a:ln>
                    <a:noFill/>
                  </a:ln>
                  <a:solidFill>
                    <a:prstClr val="black"/>
                  </a:solidFill>
                  <a:effectLst/>
                  <a:uLnTx/>
                  <a:uFillTx/>
                  <a:latin typeface="Calibri" panose="020F0502020204030204"/>
                  <a:ea typeface="Verdana" panose="020B0604030504040204" pitchFamily="34" charset="0"/>
                  <a:cs typeface="Verdana" panose="020B0604030504040204" pitchFamily="34" charset="0"/>
                </a:rPr>
                <a:t> </a:t>
              </a:r>
            </a:p>
          </p:txBody>
        </p:sp>
      </p:grpSp>
    </p:spTree>
    <p:extLst>
      <p:ext uri="{BB962C8B-B14F-4D97-AF65-F5344CB8AC3E}">
        <p14:creationId xmlns:p14="http://schemas.microsoft.com/office/powerpoint/2010/main" val="411476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384079" y="0"/>
            <a:ext cx="10720743" cy="1325563"/>
          </a:xfrm>
        </p:spPr>
        <p:txBody>
          <a:bodyPr>
            <a:normAutofit/>
          </a:bodyPr>
          <a:lstStyle/>
          <a:p>
            <a:r>
              <a:rPr lang="en-ZA" sz="4000" b="1" dirty="0"/>
              <a:t>  A2.1 Alignment to NDP2030</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2" name="Table 1">
            <a:extLst>
              <a:ext uri="{FF2B5EF4-FFF2-40B4-BE49-F238E27FC236}">
                <a16:creationId xmlns:a16="http://schemas.microsoft.com/office/drawing/2014/main" xmlns="" id="{69BBEC1B-9A22-414C-A8CA-42CA18B18B3B}"/>
              </a:ext>
            </a:extLst>
          </p:cNvPr>
          <p:cNvGraphicFramePr>
            <a:graphicFrameLocks noGrp="1"/>
          </p:cNvGraphicFramePr>
          <p:nvPr>
            <p:extLst>
              <p:ext uri="{D42A27DB-BD31-4B8C-83A1-F6EECF244321}">
                <p14:modId xmlns:p14="http://schemas.microsoft.com/office/powerpoint/2010/main" val="1504788563"/>
              </p:ext>
            </p:extLst>
          </p:nvPr>
        </p:nvGraphicFramePr>
        <p:xfrm>
          <a:off x="228601" y="1163957"/>
          <a:ext cx="11757990" cy="5700393"/>
        </p:xfrm>
        <a:graphic>
          <a:graphicData uri="http://schemas.openxmlformats.org/drawingml/2006/table">
            <a:tbl>
              <a:tblPr firstRow="1" firstCol="1" bandRow="1">
                <a:tableStyleId>{5C22544A-7EE6-4342-B048-85BDC9FD1C3A}</a:tableStyleId>
              </a:tblPr>
              <a:tblGrid>
                <a:gridCol w="4570047">
                  <a:extLst>
                    <a:ext uri="{9D8B030D-6E8A-4147-A177-3AD203B41FA5}">
                      <a16:colId xmlns:a16="http://schemas.microsoft.com/office/drawing/2014/main" xmlns="" val="3293326645"/>
                    </a:ext>
                  </a:extLst>
                </a:gridCol>
                <a:gridCol w="7187943">
                  <a:extLst>
                    <a:ext uri="{9D8B030D-6E8A-4147-A177-3AD203B41FA5}">
                      <a16:colId xmlns:a16="http://schemas.microsoft.com/office/drawing/2014/main" xmlns="" val="715021928"/>
                    </a:ext>
                  </a:extLst>
                </a:gridCol>
              </a:tblGrid>
              <a:tr h="331087">
                <a:tc>
                  <a:txBody>
                    <a:bodyPr/>
                    <a:lstStyle/>
                    <a:p>
                      <a:pPr>
                        <a:lnSpc>
                          <a:spcPct val="150000"/>
                        </a:lnSpc>
                        <a:spcAft>
                          <a:spcPts val="0"/>
                        </a:spcAft>
                      </a:pPr>
                      <a:r>
                        <a:rPr lang="en-GB" sz="1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MILESTONES</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a:lnSpc>
                          <a:spcPct val="150000"/>
                        </a:lnSpc>
                        <a:spcAft>
                          <a:spcPts val="0"/>
                        </a:spcAft>
                      </a:pPr>
                      <a:r>
                        <a:rPr lang="en-GB" sz="1600" dirty="0">
                          <a:solidFill>
                            <a:schemeClr val="tx1"/>
                          </a:solidFill>
                          <a:effectLst/>
                        </a:rPr>
                        <a:t>ICASA’s alignment to NDP</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extLst>
                  <a:ext uri="{0D108BD9-81ED-4DB2-BD59-A6C34878D82A}">
                    <a16:rowId xmlns:a16="http://schemas.microsoft.com/office/drawing/2014/main" xmlns="" val="931805774"/>
                  </a:ext>
                </a:extLst>
              </a:tr>
              <a:tr h="1329688">
                <a:tc>
                  <a:txBody>
                    <a:bodyPr/>
                    <a:lstStyle/>
                    <a:p>
                      <a:pPr>
                        <a:lnSpc>
                          <a:spcPct val="150000"/>
                        </a:lnSpc>
                        <a:spcAft>
                          <a:spcPts val="0"/>
                        </a:spcAft>
                      </a:pPr>
                      <a:r>
                        <a:rPr lang="en-GB" sz="1600" b="0" i="0" u="sng" dirty="0">
                          <a:solidFill>
                            <a:schemeClr val="tx1"/>
                          </a:solidFill>
                          <a:effectLst/>
                        </a:rPr>
                        <a:t>Milestone 4: </a:t>
                      </a:r>
                    </a:p>
                    <a:p>
                      <a:pPr>
                        <a:lnSpc>
                          <a:spcPct val="150000"/>
                        </a:lnSpc>
                        <a:spcAft>
                          <a:spcPts val="0"/>
                        </a:spcAft>
                      </a:pPr>
                      <a:r>
                        <a:rPr lang="en-GB" sz="1600" b="0" i="1" dirty="0">
                          <a:solidFill>
                            <a:schemeClr val="tx1"/>
                          </a:solidFill>
                          <a:effectLst/>
                        </a:rPr>
                        <a:t>Establish a competitive base of infrastructure, human resources and regulatory frameworks</a:t>
                      </a:r>
                      <a:endParaRPr lang="en-US" sz="1600" b="0" i="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marL="342900" lvl="0" indent="-342900" algn="just">
                        <a:lnSpc>
                          <a:spcPct val="150000"/>
                        </a:lnSpc>
                        <a:spcAft>
                          <a:spcPts val="0"/>
                        </a:spcAft>
                        <a:buFont typeface="Wingdings" panose="05000000000000000000" pitchFamily="2" charset="2"/>
                        <a:buChar char="§"/>
                      </a:pPr>
                      <a:r>
                        <a:rPr lang="en-GB" sz="1600" dirty="0">
                          <a:effectLst/>
                        </a:rPr>
                        <a:t>Licensing for ICT infrastructure deployment </a:t>
                      </a:r>
                      <a:endParaRPr lang="en-US" sz="1600" dirty="0">
                        <a:effectLst/>
                      </a:endParaRPr>
                    </a:p>
                    <a:p>
                      <a:pPr marL="342900" lvl="0" indent="-342900" algn="just">
                        <a:lnSpc>
                          <a:spcPct val="150000"/>
                        </a:lnSpc>
                        <a:spcAft>
                          <a:spcPts val="0"/>
                        </a:spcAft>
                        <a:buFont typeface="Wingdings" panose="05000000000000000000" pitchFamily="2" charset="2"/>
                        <a:buChar char="§"/>
                      </a:pPr>
                      <a:r>
                        <a:rPr lang="en-GB" sz="1600" dirty="0">
                          <a:effectLst/>
                        </a:rPr>
                        <a:t>Development of appropriate regulatory frameworks for the ICT sector</a:t>
                      </a:r>
                      <a:endParaRPr lang="en-US" sz="1600" dirty="0">
                        <a:effectLst/>
                      </a:endParaRPr>
                    </a:p>
                    <a:p>
                      <a:pPr marL="342900" lvl="0" indent="-342900" algn="just">
                        <a:lnSpc>
                          <a:spcPct val="150000"/>
                        </a:lnSpc>
                        <a:spcAft>
                          <a:spcPts val="0"/>
                        </a:spcAft>
                        <a:buFont typeface="Wingdings" panose="05000000000000000000" pitchFamily="2" charset="2"/>
                        <a:buChar char="§"/>
                      </a:pPr>
                      <a:r>
                        <a:rPr lang="en-GB" sz="1600" dirty="0">
                          <a:effectLst/>
                        </a:rPr>
                        <a:t>Licensing and regulation to promote effective competition </a:t>
                      </a:r>
                      <a:endParaRPr lang="en-US" sz="1600" dirty="0">
                        <a:effectLst/>
                      </a:endParaRPr>
                    </a:p>
                    <a:p>
                      <a:pPr marL="342900" lvl="0" indent="-342900" algn="just">
                        <a:lnSpc>
                          <a:spcPct val="150000"/>
                        </a:lnSpc>
                        <a:spcAft>
                          <a:spcPts val="0"/>
                        </a:spcAft>
                        <a:buFont typeface="Wingdings" panose="05000000000000000000" pitchFamily="2" charset="2"/>
                        <a:buChar char="§"/>
                      </a:pPr>
                      <a:r>
                        <a:rPr lang="en-GB" sz="1600" dirty="0">
                          <a:effectLst/>
                        </a:rPr>
                        <a:t>Prescription of a framework for facilities leasing and infrastructure sharing </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xmlns="" val="686434444"/>
                  </a:ext>
                </a:extLst>
              </a:tr>
              <a:tr h="1045059">
                <a:tc>
                  <a:txBody>
                    <a:bodyPr/>
                    <a:lstStyle/>
                    <a:p>
                      <a:pPr>
                        <a:lnSpc>
                          <a:spcPct val="150000"/>
                        </a:lnSpc>
                        <a:spcAft>
                          <a:spcPts val="0"/>
                        </a:spcAft>
                      </a:pPr>
                      <a:r>
                        <a:rPr lang="en-GB" sz="1600" b="0" i="0" u="sng" dirty="0">
                          <a:solidFill>
                            <a:schemeClr val="tx1"/>
                          </a:solidFill>
                          <a:effectLst/>
                        </a:rPr>
                        <a:t>Milestone 6: </a:t>
                      </a:r>
                    </a:p>
                    <a:p>
                      <a:pPr>
                        <a:lnSpc>
                          <a:spcPct val="150000"/>
                        </a:lnSpc>
                        <a:spcAft>
                          <a:spcPts val="0"/>
                        </a:spcAft>
                      </a:pPr>
                      <a:r>
                        <a:rPr lang="en-GB" sz="1600" b="0" i="1" dirty="0">
                          <a:solidFill>
                            <a:schemeClr val="tx1"/>
                          </a:solidFill>
                          <a:effectLst/>
                        </a:rPr>
                        <a:t>Broaden ownership of assets by historically disadvantaged groups</a:t>
                      </a:r>
                      <a:endParaRPr lang="en-US" sz="1600" b="0" i="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marL="342900" lvl="0" indent="-342900">
                        <a:lnSpc>
                          <a:spcPct val="150000"/>
                        </a:lnSpc>
                        <a:spcBef>
                          <a:spcPts val="300"/>
                        </a:spcBef>
                        <a:spcAft>
                          <a:spcPts val="0"/>
                        </a:spcAft>
                        <a:buFont typeface="Wingdings" panose="05000000000000000000" pitchFamily="2" charset="2"/>
                        <a:buChar char="§"/>
                      </a:pPr>
                      <a:r>
                        <a:rPr lang="en-GB" sz="1600" dirty="0">
                          <a:effectLst/>
                        </a:rPr>
                        <a:t>Promote the participation of HDGs in the ICT sector, through licensing and regulation.</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xmlns="" val="4133301271"/>
                  </a:ext>
                </a:extLst>
              </a:tr>
              <a:tr h="1329688">
                <a:tc>
                  <a:txBody>
                    <a:bodyPr/>
                    <a:lstStyle/>
                    <a:p>
                      <a:pPr>
                        <a:lnSpc>
                          <a:spcPct val="150000"/>
                        </a:lnSpc>
                        <a:spcAft>
                          <a:spcPts val="0"/>
                        </a:spcAft>
                      </a:pPr>
                      <a:r>
                        <a:rPr lang="en-GB" sz="1600" b="0" i="0" u="sng" dirty="0">
                          <a:solidFill>
                            <a:schemeClr val="tx1"/>
                          </a:solidFill>
                          <a:effectLst/>
                        </a:rPr>
                        <a:t>Milestone 12: </a:t>
                      </a:r>
                    </a:p>
                    <a:p>
                      <a:pPr>
                        <a:lnSpc>
                          <a:spcPct val="150000"/>
                        </a:lnSpc>
                        <a:spcAft>
                          <a:spcPts val="0"/>
                        </a:spcAft>
                      </a:pPr>
                      <a:r>
                        <a:rPr lang="en-GB" sz="1600" b="0" i="1" dirty="0">
                          <a:solidFill>
                            <a:schemeClr val="tx1"/>
                          </a:solidFill>
                          <a:effectLst/>
                        </a:rPr>
                        <a:t>Make high-speed broadband Internet universally available at competitive prices </a:t>
                      </a:r>
                      <a:endParaRPr lang="en-US" sz="1600" b="0" i="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marL="342900" lvl="0" indent="-342900" algn="just">
                        <a:lnSpc>
                          <a:spcPct val="150000"/>
                        </a:lnSpc>
                        <a:spcAft>
                          <a:spcPts val="0"/>
                        </a:spcAft>
                        <a:buFont typeface="Wingdings" panose="05000000000000000000" pitchFamily="2" charset="2"/>
                        <a:buChar char="§"/>
                      </a:pPr>
                      <a:r>
                        <a:rPr lang="en-GB" sz="1600" dirty="0">
                          <a:effectLst/>
                        </a:rPr>
                        <a:t>Licensing of IMT spectrum for broadband infrastructure deployment</a:t>
                      </a:r>
                      <a:endParaRPr lang="en-US" sz="1600" dirty="0">
                        <a:effectLst/>
                      </a:endParaRPr>
                    </a:p>
                    <a:p>
                      <a:pPr marL="342900" lvl="0" indent="-342900" algn="just">
                        <a:lnSpc>
                          <a:spcPct val="150000"/>
                        </a:lnSpc>
                        <a:spcAft>
                          <a:spcPts val="0"/>
                        </a:spcAft>
                        <a:buFont typeface="Wingdings" panose="05000000000000000000" pitchFamily="2" charset="2"/>
                        <a:buChar char="§"/>
                      </a:pPr>
                      <a:r>
                        <a:rPr lang="en-GB" sz="1600" dirty="0">
                          <a:effectLst/>
                        </a:rPr>
                        <a:t>Implement measures to reduce communication costs (particularly for broadband services)</a:t>
                      </a:r>
                      <a:endParaRPr lang="en-US" sz="1600" dirty="0">
                        <a:effectLst/>
                      </a:endParaRPr>
                    </a:p>
                    <a:p>
                      <a:pPr marL="342900" lvl="0" indent="-342900" algn="just">
                        <a:lnSpc>
                          <a:spcPct val="150000"/>
                        </a:lnSpc>
                        <a:spcAft>
                          <a:spcPts val="0"/>
                        </a:spcAft>
                        <a:buFont typeface="Wingdings" panose="05000000000000000000" pitchFamily="2" charset="2"/>
                        <a:buChar char="§"/>
                      </a:pPr>
                      <a:r>
                        <a:rPr lang="en-GB" sz="1600" dirty="0">
                          <a:effectLst/>
                        </a:rPr>
                        <a:t>Prescribe regulations to facilitate rapid and universal deployment of broadband infrastructure</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xmlns="" val="3394901743"/>
                  </a:ext>
                </a:extLst>
              </a:tr>
              <a:tr h="1045059">
                <a:tc>
                  <a:txBody>
                    <a:bodyPr/>
                    <a:lstStyle/>
                    <a:p>
                      <a:pPr>
                        <a:lnSpc>
                          <a:spcPct val="150000"/>
                        </a:lnSpc>
                        <a:spcAft>
                          <a:spcPts val="0"/>
                        </a:spcAft>
                      </a:pPr>
                      <a:r>
                        <a:rPr lang="en-GB" sz="1600" b="0" i="0" u="sng" dirty="0">
                          <a:solidFill>
                            <a:schemeClr val="tx1"/>
                          </a:solidFill>
                          <a:effectLst/>
                        </a:rPr>
                        <a:t>Milestone 14: </a:t>
                      </a:r>
                    </a:p>
                    <a:p>
                      <a:pPr>
                        <a:lnSpc>
                          <a:spcPct val="150000"/>
                        </a:lnSpc>
                        <a:spcAft>
                          <a:spcPts val="0"/>
                        </a:spcAft>
                      </a:pPr>
                      <a:r>
                        <a:rPr lang="en-GB" sz="1600" b="0" i="1" dirty="0">
                          <a:solidFill>
                            <a:schemeClr val="tx1"/>
                          </a:solidFill>
                          <a:effectLst/>
                        </a:rPr>
                        <a:t>Broaden social cohesion and unity while redressing the inequities of the past</a:t>
                      </a:r>
                      <a:endParaRPr lang="en-US" sz="1600" b="0" i="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4">
                        <a:lumMod val="40000"/>
                        <a:lumOff val="60000"/>
                      </a:schemeClr>
                    </a:solidFill>
                  </a:tcPr>
                </a:tc>
                <a:tc>
                  <a:txBody>
                    <a:bodyPr/>
                    <a:lstStyle/>
                    <a:p>
                      <a:pPr marL="342900" lvl="0" indent="-342900" algn="just">
                        <a:lnSpc>
                          <a:spcPct val="150000"/>
                        </a:lnSpc>
                        <a:spcAft>
                          <a:spcPts val="0"/>
                        </a:spcAft>
                        <a:buFont typeface="Wingdings" panose="05000000000000000000" pitchFamily="2" charset="2"/>
                        <a:buChar char="§"/>
                      </a:pPr>
                      <a:r>
                        <a:rPr lang="en-GB" sz="1600" dirty="0">
                          <a:effectLst/>
                        </a:rPr>
                        <a:t>Regulation of local broadcasting content</a:t>
                      </a:r>
                      <a:endParaRPr lang="en-US" sz="1600" dirty="0">
                        <a:effectLst/>
                      </a:endParaRPr>
                    </a:p>
                    <a:p>
                      <a:pPr marL="342900" lvl="0" indent="-342900" algn="just">
                        <a:lnSpc>
                          <a:spcPct val="150000"/>
                        </a:lnSpc>
                        <a:spcAft>
                          <a:spcPts val="0"/>
                        </a:spcAft>
                        <a:buFont typeface="Wingdings" panose="05000000000000000000" pitchFamily="2" charset="2"/>
                        <a:buChar char="§"/>
                      </a:pPr>
                      <a:r>
                        <a:rPr lang="en-GB" sz="1600" dirty="0">
                          <a:effectLst/>
                        </a:rPr>
                        <a:t>Licensing and regulation of community broadcasting services </a:t>
                      </a:r>
                      <a:endParaRPr lang="en-US" sz="1600" dirty="0">
                        <a:effectLst/>
                      </a:endParaRPr>
                    </a:p>
                    <a:p>
                      <a:pPr marL="342900" lvl="0" indent="-342900">
                        <a:lnSpc>
                          <a:spcPct val="150000"/>
                        </a:lnSpc>
                        <a:spcBef>
                          <a:spcPts val="300"/>
                        </a:spcBef>
                        <a:spcAft>
                          <a:spcPts val="0"/>
                        </a:spcAft>
                        <a:buFont typeface="Wingdings" panose="05000000000000000000" pitchFamily="2" charset="2"/>
                        <a:buChar char="§"/>
                      </a:pPr>
                      <a:r>
                        <a:rPr lang="en-GB" sz="1600" dirty="0">
                          <a:effectLst/>
                        </a:rPr>
                        <a:t>Regulating and monitoring the broadcast coverage of elections</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xmlns="" val="2579505758"/>
                  </a:ext>
                </a:extLst>
              </a:tr>
            </a:tbl>
          </a:graphicData>
        </a:graphic>
      </p:graphicFrame>
    </p:spTree>
    <p:extLst>
      <p:ext uri="{BB962C8B-B14F-4D97-AF65-F5344CB8AC3E}">
        <p14:creationId xmlns:p14="http://schemas.microsoft.com/office/powerpoint/2010/main" val="3538901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621159" y="0"/>
            <a:ext cx="9612719" cy="1325563"/>
          </a:xfrm>
        </p:spPr>
        <p:txBody>
          <a:bodyPr>
            <a:noAutofit/>
          </a:bodyPr>
          <a:lstStyle/>
          <a:p>
            <a:r>
              <a:rPr lang="en-GB" sz="4000" b="1" dirty="0"/>
              <a:t>A2.2 2019 Policy Direction</a:t>
            </a:r>
            <a:r>
              <a:rPr lang="en-GB" b="1" dirty="0"/>
              <a:t/>
            </a:r>
            <a:br>
              <a:rPr lang="en-GB" b="1" dirty="0"/>
            </a:br>
            <a:r>
              <a:rPr lang="en-GB" sz="2400" b="1" dirty="0"/>
              <a:t>(High Demand Spectrum &amp; WOAN)</a:t>
            </a:r>
            <a:endParaRPr lang="en-ZA" sz="2400" b="1"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xmlns="" id="{D99AC9C4-3E62-4093-B4BC-DF0F48391E5B}"/>
              </a:ext>
            </a:extLst>
          </p:cNvPr>
          <p:cNvSpPr/>
          <p:nvPr/>
        </p:nvSpPr>
        <p:spPr>
          <a:xfrm>
            <a:off x="266700" y="1325563"/>
            <a:ext cx="11658600" cy="5226239"/>
          </a:xfrm>
          <a:prstGeom prst="rect">
            <a:avLst/>
          </a:prstGeom>
        </p:spPr>
        <p:txBody>
          <a:bodyPr wrap="square">
            <a:spAutoFit/>
          </a:bodyPr>
          <a:lstStyle/>
          <a:p>
            <a:pPr marL="342900" indent="-342900" algn="just">
              <a:lnSpc>
                <a:spcPct val="150000"/>
              </a:lnSpc>
              <a:spcAft>
                <a:spcPts val="800"/>
              </a:spcAft>
              <a:buFont typeface="Wingdings" panose="05000000000000000000" pitchFamily="2" charset="2"/>
              <a:buChar char="q"/>
            </a:pPr>
            <a:r>
              <a:rPr lang="en-GB" sz="2400" dirty="0">
                <a:ea typeface="Calibri" panose="020F0502020204030204" pitchFamily="34" charset="0"/>
                <a:cs typeface="Arial" panose="020B0604020202020204" pitchFamily="34" charset="0"/>
              </a:rPr>
              <a:t>The 2019 Policy Direction directs the Authority to assign high demand spectrum to existing market players as well as to the WOAN. It identifies the WOAN as “an important policy instrument to lower barriers to entry for smaller players, improve the ownership of the ICT sector by historically disadvantaged individuals and to promote service-based competition.” </a:t>
            </a:r>
          </a:p>
          <a:p>
            <a:pPr marL="342900" indent="-342900" algn="just">
              <a:lnSpc>
                <a:spcPct val="150000"/>
              </a:lnSpc>
              <a:spcAft>
                <a:spcPts val="800"/>
              </a:spcAft>
              <a:buFont typeface="Wingdings" panose="05000000000000000000" pitchFamily="2" charset="2"/>
              <a:buChar char="q"/>
            </a:pPr>
            <a:r>
              <a:rPr lang="en-GB" sz="2400" dirty="0"/>
              <a:t>In terms of section 3(4) of the ECA,  ICASA must consider policies made and policy directions issued by the Minister when exercising its powers and performing its duties </a:t>
            </a:r>
            <a:endParaRPr lang="en-GB" sz="2400" dirty="0">
              <a:ea typeface="Calibri" panose="020F0502020204030204" pitchFamily="34" charset="0"/>
              <a:cs typeface="Arial" panose="020B0604020202020204" pitchFamily="34" charset="0"/>
            </a:endParaRPr>
          </a:p>
          <a:p>
            <a:pPr marL="342900" indent="-342900" algn="just">
              <a:lnSpc>
                <a:spcPct val="150000"/>
              </a:lnSpc>
              <a:spcAft>
                <a:spcPts val="800"/>
              </a:spcAft>
              <a:buFont typeface="Wingdings" panose="05000000000000000000" pitchFamily="2" charset="2"/>
              <a:buChar char="q"/>
            </a:pPr>
            <a:r>
              <a:rPr lang="en-GB" sz="2400" dirty="0">
                <a:ea typeface="Calibri" panose="020F0502020204030204" pitchFamily="34" charset="0"/>
                <a:cs typeface="Arial" panose="020B0604020202020204" pitchFamily="34" charset="0"/>
              </a:rPr>
              <a:t>ICASA has commenced the licensing process in this regard – anticipated to be completed by Dec 2020 for existing market players and in 2021 for the WOAN respectively</a:t>
            </a:r>
            <a:endParaRPr lang="en-US" sz="24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200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descr="AA new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39"/>
            <a:ext cx="12267304"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287139" y="80428"/>
            <a:ext cx="6983194" cy="1325563"/>
          </a:xfrm>
        </p:spPr>
        <p:txBody>
          <a:bodyPr>
            <a:normAutofit/>
          </a:bodyPr>
          <a:lstStyle/>
          <a:p>
            <a:r>
              <a:rPr lang="en-ZA" b="1" dirty="0"/>
              <a:t>  A2.3 </a:t>
            </a:r>
            <a:r>
              <a:rPr lang="en-ZA" sz="4000" b="1" dirty="0"/>
              <a:t>Alignment to SA Connect</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FF8C49-1336-41AA-A15A-9A3FCA5171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xmlns="" id="{23F4B629-2BCE-479D-85DE-8F2C1B3390E8}"/>
              </a:ext>
            </a:extLst>
          </p:cNvPr>
          <p:cNvSpPr/>
          <p:nvPr/>
        </p:nvSpPr>
        <p:spPr>
          <a:xfrm>
            <a:off x="677055" y="1325563"/>
            <a:ext cx="10820401" cy="3785652"/>
          </a:xfrm>
          <a:prstGeom prst="rect">
            <a:avLst/>
          </a:prstGeom>
        </p:spPr>
        <p:txBody>
          <a:bodyPr wrap="square">
            <a:spAutoFit/>
          </a:bodyPr>
          <a:lstStyle/>
          <a:p>
            <a:pPr algn="just"/>
            <a:r>
              <a:rPr lang="en-GB" sz="2400" dirty="0"/>
              <a:t>The Authority is committed to the SA Connect Policy and will continue to contribute to achievement of its objectives through: </a:t>
            </a:r>
            <a:endParaRPr lang="en-US" sz="2400" dirty="0"/>
          </a:p>
          <a:p>
            <a:r>
              <a:rPr lang="en-GB" sz="2400" dirty="0"/>
              <a:t> </a:t>
            </a:r>
            <a:endParaRPr lang="en-US" sz="2400" dirty="0"/>
          </a:p>
          <a:p>
            <a:pPr marL="342900" lvl="0" indent="-342900" algn="just">
              <a:buFont typeface="Wingdings" panose="05000000000000000000" pitchFamily="2" charset="2"/>
              <a:buChar char="q"/>
            </a:pPr>
            <a:r>
              <a:rPr lang="en-GB" sz="2400" dirty="0"/>
              <a:t>Planning the use of frequency spectrum to promote broadband deployment.  The focus is on making sure that adequate spectrum is available for broadband deployment (both in the short and long term) </a:t>
            </a:r>
          </a:p>
          <a:p>
            <a:pPr marL="342900" lvl="0" indent="-342900" algn="just">
              <a:buFont typeface="Arial" panose="020B0604020202020204" pitchFamily="34" charset="0"/>
              <a:buChar char="•"/>
            </a:pPr>
            <a:endParaRPr lang="en-US" sz="2400" dirty="0"/>
          </a:p>
          <a:p>
            <a:pPr marL="342900" indent="-342900" algn="just">
              <a:buFont typeface="Wingdings" panose="05000000000000000000" pitchFamily="2" charset="2"/>
              <a:buChar char="q"/>
            </a:pPr>
            <a:r>
              <a:rPr lang="en-GB" sz="2400" dirty="0"/>
              <a:t>Licensing of high demand spectrum for current market players and new entrants (including making provision for a prospective wireless (wholesale) open-access operator)</a:t>
            </a:r>
            <a:endParaRPr lang="en-GB"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45134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ICASA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ASA theme" id="{FE75E86A-0C75-410A-9BF2-F021C8013F1A}" vid="{06034B6C-9604-452A-91B6-90AFB6A5F97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12594</TotalTime>
  <Words>4337</Words>
  <Application>Microsoft Office PowerPoint</Application>
  <PresentationFormat>Widescreen</PresentationFormat>
  <Paragraphs>1227</Paragraphs>
  <Slides>37</Slides>
  <Notes>36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37</vt:i4>
      </vt:variant>
    </vt:vector>
  </HeadingPairs>
  <TitlesOfParts>
    <vt:vector size="48" baseType="lpstr">
      <vt:lpstr>ＭＳ Ｐゴシック</vt:lpstr>
      <vt:lpstr>Arial</vt:lpstr>
      <vt:lpstr>Arial Narrow</vt:lpstr>
      <vt:lpstr>Calibri</vt:lpstr>
      <vt:lpstr>Calibri Light</vt:lpstr>
      <vt:lpstr>Courier New</vt:lpstr>
      <vt:lpstr>Times New Roman</vt:lpstr>
      <vt:lpstr>Verdana</vt:lpstr>
      <vt:lpstr>Wingdings</vt:lpstr>
      <vt:lpstr>Office Theme</vt:lpstr>
      <vt:lpstr>2_ICASA theme</vt:lpstr>
      <vt:lpstr>PowerPoint Presentation</vt:lpstr>
      <vt:lpstr>PowerPoint Presentation</vt:lpstr>
      <vt:lpstr>PRESENTATION OUTLINE</vt:lpstr>
      <vt:lpstr>PowerPoint Presentation</vt:lpstr>
      <vt:lpstr>A1. Legislative Mandate</vt:lpstr>
      <vt:lpstr>A2. Policy Mandate</vt:lpstr>
      <vt:lpstr>  A2.1 Alignment to NDP2030</vt:lpstr>
      <vt:lpstr>A2.2 2019 Policy Direction (High Demand Spectrum &amp; WOAN)</vt:lpstr>
      <vt:lpstr>  A2.3 Alignment to SA Connect</vt:lpstr>
      <vt:lpstr>A2.4 Alignment to BDM Policy</vt:lpstr>
      <vt:lpstr> A3. Update on Court Rulings </vt:lpstr>
      <vt:lpstr>PowerPoint Presentation</vt:lpstr>
      <vt:lpstr>PowerPoint Presentation</vt:lpstr>
      <vt:lpstr>B2. External Environment </vt:lpstr>
      <vt:lpstr>B2. External Environment</vt:lpstr>
      <vt:lpstr>B3. Internal Environment </vt:lpstr>
      <vt:lpstr>B3. Internal Environment </vt:lpstr>
      <vt:lpstr>B3. Internal Environment </vt:lpstr>
      <vt:lpstr>PowerPoint Presentation</vt:lpstr>
      <vt:lpstr> Strategic Impact &amp; Outcomes</vt:lpstr>
      <vt:lpstr>Key Risks</vt:lpstr>
      <vt:lpstr>PowerPoint Presentation</vt:lpstr>
      <vt:lpstr>Programme 1: Corporate  Services</vt:lpstr>
      <vt:lpstr> Programme 1: Finance</vt:lpstr>
      <vt:lpstr> Programme 1: Human Resources</vt:lpstr>
      <vt:lpstr> Programme 1: Internal Audit</vt:lpstr>
      <vt:lpstr> Programme 1: Legal Risk &amp; CCC</vt:lpstr>
      <vt:lpstr> Programme 2: Licensing</vt:lpstr>
      <vt:lpstr> Programme 3: Policy Research &amp; Analysis</vt:lpstr>
      <vt:lpstr> Programme 4: Engineering &amp; Technology</vt:lpstr>
      <vt:lpstr> Programme 5: Regions</vt:lpstr>
      <vt:lpstr> Programme 6: Compliance and  Consumer Affairs</vt:lpstr>
      <vt:lpstr> District Model Projects </vt:lpstr>
      <vt:lpstr>PowerPoint Presentation</vt:lpstr>
      <vt:lpstr>Projected Expenditure (per line items)</vt:lpstr>
      <vt:lpstr>PowerPoint Presentation</vt:lpstr>
      <vt:lpstr>PowerPoint Presentation</vt:lpstr>
    </vt:vector>
  </TitlesOfParts>
  <Company>ICASA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Busisiwe W. Mtsweni</dc:creator>
  <cp:lastModifiedBy>HSALIE</cp:lastModifiedBy>
  <cp:revision>763</cp:revision>
  <cp:lastPrinted>2014-10-09T05:41:02Z</cp:lastPrinted>
  <dcterms:created xsi:type="dcterms:W3CDTF">2014-06-20T17:15:48Z</dcterms:created>
  <dcterms:modified xsi:type="dcterms:W3CDTF">2020-05-05T17:46:22Z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cd8dc4c-d546-4246-a6d7-53ea0bd0654f_Enabled">
    <vt:lpwstr>True</vt:lpwstr>
  </property>
  <property fmtid="{D5CDD505-2E9C-101B-9397-08002B2CF9AE}" pid="3" name="MSIP_Label_ecd8dc4c-d546-4246-a6d7-53ea0bd0654f_SiteId">
    <vt:lpwstr>37986e4a-2fc4-4a4c-809d-c0811b0231da</vt:lpwstr>
  </property>
  <property fmtid="{D5CDD505-2E9C-101B-9397-08002B2CF9AE}" pid="4" name="MSIP_Label_ecd8dc4c-d546-4246-a6d7-53ea0bd0654f_Ref">
    <vt:lpwstr>https://api.informationprotection.azure.com/api/37986e4a-2fc4-4a4c-809d-c0811b0231da</vt:lpwstr>
  </property>
  <property fmtid="{D5CDD505-2E9C-101B-9397-08002B2CF9AE}" pid="5" name="MSIP_Label_ecd8dc4c-d546-4246-a6d7-53ea0bd0654f_SetBy">
    <vt:lpwstr>LMaina@icasa.org.za</vt:lpwstr>
  </property>
  <property fmtid="{D5CDD505-2E9C-101B-9397-08002B2CF9AE}" pid="6" name="MSIP_Label_ecd8dc4c-d546-4246-a6d7-53ea0bd0654f_SetDate">
    <vt:lpwstr>2017-10-03T11:50:23.4833916+02:00</vt:lpwstr>
  </property>
  <property fmtid="{D5CDD505-2E9C-101B-9397-08002B2CF9AE}" pid="7" name="MSIP_Label_ecd8dc4c-d546-4246-a6d7-53ea0bd0654f_Name">
    <vt:lpwstr>Public</vt:lpwstr>
  </property>
  <property fmtid="{D5CDD505-2E9C-101B-9397-08002B2CF9AE}" pid="8" name="MSIP_Label_ecd8dc4c-d546-4246-a6d7-53ea0bd0654f_Application">
    <vt:lpwstr>Microsoft Azure Information Protection</vt:lpwstr>
  </property>
  <property fmtid="{D5CDD505-2E9C-101B-9397-08002B2CF9AE}" pid="9" name="MSIP_Label_ecd8dc4c-d546-4246-a6d7-53ea0bd0654f_Extended_MSFT_Method">
    <vt:lpwstr>Automatic</vt:lpwstr>
  </property>
  <property fmtid="{D5CDD505-2E9C-101B-9397-08002B2CF9AE}" pid="10" name="Sensitivity">
    <vt:lpwstr>Public</vt:lpwstr>
  </property>
</Properties>
</file>