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89" r:id="rId2"/>
    <p:sldId id="335" r:id="rId3"/>
    <p:sldId id="316" r:id="rId4"/>
    <p:sldId id="257" r:id="rId5"/>
    <p:sldId id="259" r:id="rId6"/>
    <p:sldId id="385" r:id="rId7"/>
    <p:sldId id="387" r:id="rId8"/>
    <p:sldId id="370" r:id="rId9"/>
    <p:sldId id="364" r:id="rId10"/>
    <p:sldId id="321" r:id="rId11"/>
    <p:sldId id="324" r:id="rId12"/>
    <p:sldId id="358" r:id="rId13"/>
    <p:sldId id="374" r:id="rId14"/>
    <p:sldId id="386" r:id="rId15"/>
    <p:sldId id="377" r:id="rId16"/>
    <p:sldId id="376" r:id="rId17"/>
    <p:sldId id="342" r:id="rId18"/>
    <p:sldId id="384" r:id="rId19"/>
    <p:sldId id="361" r:id="rId20"/>
    <p:sldId id="344" r:id="rId21"/>
    <p:sldId id="359" r:id="rId22"/>
    <p:sldId id="301" r:id="rId23"/>
    <p:sldId id="311" r:id="rId24"/>
    <p:sldId id="313" r:id="rId25"/>
    <p:sldId id="315" r:id="rId26"/>
    <p:sldId id="305" r:id="rId27"/>
    <p:sldId id="331" r:id="rId28"/>
    <p:sldId id="307" r:id="rId29"/>
    <p:sldId id="317" r:id="rId30"/>
    <p:sldId id="308" r:id="rId31"/>
    <p:sldId id="330" r:id="rId32"/>
    <p:sldId id="319" r:id="rId33"/>
    <p:sldId id="309" r:id="rId34"/>
    <p:sldId id="310" r:id="rId35"/>
  </p:sldIdLst>
  <p:sldSz cx="9144000" cy="6858000" type="screen4x3"/>
  <p:notesSz cx="6858000" cy="9144000"/>
  <p:embeddedFontLst>
    <p:embeddedFont>
      <p:font typeface="Century Gothic" panose="020B0502020202020204"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MS PGothic" panose="020B0600070205080204" pitchFamily="34" charset="-128"/>
      <p:regular r:id="rId45"/>
    </p:embeddedFont>
    <p:embeddedFont>
      <p:font typeface="Arial Narrow" panose="020B0606020202030204" pitchFamily="34" charset="0"/>
      <p:regular r:id="rId46"/>
      <p:bold r:id="rId47"/>
      <p:italic r:id="rId48"/>
      <p:boldItalic r:id="rId49"/>
    </p:embeddedFont>
    <p:embeddedFont>
      <p:font typeface="Times" panose="02020603060405020304" pitchFamily="18"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9" roundtripDataSignature="AMtx7miMX+DrENlMXhm3zYnDQHrLQGw4n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ukani Mthintso" initials="V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C39"/>
    <a:srgbClr val="F6BA10"/>
    <a:srgbClr val="CA0E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1AF9DD-80A0-4402-84EF-EB49C58913B8}">
  <a:tblStyle styleId="{231AF9DD-80A0-4402-84EF-EB49C58913B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11" autoAdjust="0"/>
    <p:restoredTop sz="99403" autoAdjust="0"/>
  </p:normalViewPr>
  <p:slideViewPr>
    <p:cSldViewPr snapToGrid="0">
      <p:cViewPr varScale="1">
        <p:scale>
          <a:sx n="73" d="100"/>
          <a:sy n="73" d="100"/>
        </p:scale>
        <p:origin x="126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157256988123596E-2"/>
          <c:y val="0.146733481811433"/>
          <c:w val="0.89655989433849104"/>
          <c:h val="0.69653765439676396"/>
        </c:manualLayout>
      </c:layout>
      <c:barChart>
        <c:barDir val="col"/>
        <c:grouping val="clustered"/>
        <c:varyColors val="0"/>
        <c:ser>
          <c:idx val="0"/>
          <c:order val="0"/>
          <c:spPr>
            <a:solidFill>
              <a:schemeClr val="accent1"/>
            </a:solidFill>
            <a:ln>
              <a:noFill/>
            </a:ln>
            <a:effectLst/>
          </c:spPr>
          <c:invertIfNegative val="0"/>
          <c:dPt>
            <c:idx val="22"/>
            <c:invertIfNegative val="0"/>
            <c:bubble3D val="0"/>
            <c:spPr>
              <a:solidFill>
                <a:schemeClr val="accent2"/>
              </a:solidFill>
              <a:ln>
                <a:noFill/>
              </a:ln>
              <a:effectLst/>
            </c:spPr>
            <c:extLst>
              <c:ext xmlns:c16="http://schemas.microsoft.com/office/drawing/2014/chart" uri="{C3380CC4-5D6E-409C-BE32-E72D297353CC}">
                <c16:uniqueId val="{00000001-3700-4F2A-8CB1-127D17D7A9A6}"/>
              </c:ext>
            </c:extLst>
          </c:dPt>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Data!$A$7:$A$80</c:f>
              <c:numCache>
                <c:formatCode>d\-mmm</c:formatCode>
                <c:ptCount val="74"/>
                <c:pt idx="0">
                  <c:v>43895</c:v>
                </c:pt>
                <c:pt idx="1">
                  <c:v>43896</c:v>
                </c:pt>
                <c:pt idx="2">
                  <c:v>43897</c:v>
                </c:pt>
                <c:pt idx="3">
                  <c:v>43898</c:v>
                </c:pt>
                <c:pt idx="4">
                  <c:v>43899</c:v>
                </c:pt>
                <c:pt idx="5">
                  <c:v>43900</c:v>
                </c:pt>
                <c:pt idx="6">
                  <c:v>43901</c:v>
                </c:pt>
                <c:pt idx="7">
                  <c:v>43902</c:v>
                </c:pt>
                <c:pt idx="8">
                  <c:v>43903</c:v>
                </c:pt>
                <c:pt idx="9">
                  <c:v>43904</c:v>
                </c:pt>
                <c:pt idx="10">
                  <c:v>43905</c:v>
                </c:pt>
                <c:pt idx="11">
                  <c:v>43906</c:v>
                </c:pt>
                <c:pt idx="12">
                  <c:v>43907</c:v>
                </c:pt>
                <c:pt idx="13">
                  <c:v>43908</c:v>
                </c:pt>
                <c:pt idx="14">
                  <c:v>43909</c:v>
                </c:pt>
                <c:pt idx="15">
                  <c:v>43910</c:v>
                </c:pt>
                <c:pt idx="16">
                  <c:v>43911</c:v>
                </c:pt>
                <c:pt idx="17">
                  <c:v>43912</c:v>
                </c:pt>
                <c:pt idx="18">
                  <c:v>43913</c:v>
                </c:pt>
                <c:pt idx="19">
                  <c:v>43914</c:v>
                </c:pt>
                <c:pt idx="20">
                  <c:v>43915</c:v>
                </c:pt>
                <c:pt idx="21">
                  <c:v>43916</c:v>
                </c:pt>
                <c:pt idx="22">
                  <c:v>43917</c:v>
                </c:pt>
                <c:pt idx="23">
                  <c:v>43918</c:v>
                </c:pt>
                <c:pt idx="24">
                  <c:v>43919</c:v>
                </c:pt>
                <c:pt idx="25">
                  <c:v>43920</c:v>
                </c:pt>
                <c:pt idx="26">
                  <c:v>43921</c:v>
                </c:pt>
                <c:pt idx="27">
                  <c:v>43922</c:v>
                </c:pt>
                <c:pt idx="28">
                  <c:v>43923</c:v>
                </c:pt>
                <c:pt idx="29">
                  <c:v>43924</c:v>
                </c:pt>
                <c:pt idx="30">
                  <c:v>43925</c:v>
                </c:pt>
                <c:pt idx="31">
                  <c:v>43926</c:v>
                </c:pt>
                <c:pt idx="32">
                  <c:v>43927</c:v>
                </c:pt>
                <c:pt idx="33">
                  <c:v>43928</c:v>
                </c:pt>
                <c:pt idx="34">
                  <c:v>43929</c:v>
                </c:pt>
                <c:pt idx="35">
                  <c:v>43930</c:v>
                </c:pt>
                <c:pt idx="36">
                  <c:v>43931</c:v>
                </c:pt>
                <c:pt idx="37">
                  <c:v>43932</c:v>
                </c:pt>
                <c:pt idx="38">
                  <c:v>43933</c:v>
                </c:pt>
                <c:pt idx="39">
                  <c:v>43934</c:v>
                </c:pt>
                <c:pt idx="40">
                  <c:v>43935</c:v>
                </c:pt>
                <c:pt idx="41">
                  <c:v>43936</c:v>
                </c:pt>
                <c:pt idx="42">
                  <c:v>43937</c:v>
                </c:pt>
                <c:pt idx="43">
                  <c:v>43938</c:v>
                </c:pt>
                <c:pt idx="44">
                  <c:v>43939</c:v>
                </c:pt>
                <c:pt idx="45">
                  <c:v>43940</c:v>
                </c:pt>
                <c:pt idx="46">
                  <c:v>43941</c:v>
                </c:pt>
                <c:pt idx="47">
                  <c:v>43942</c:v>
                </c:pt>
                <c:pt idx="48">
                  <c:v>43943</c:v>
                </c:pt>
                <c:pt idx="49">
                  <c:v>43944</c:v>
                </c:pt>
                <c:pt idx="50">
                  <c:v>43945</c:v>
                </c:pt>
                <c:pt idx="51">
                  <c:v>43946</c:v>
                </c:pt>
                <c:pt idx="52">
                  <c:v>43947</c:v>
                </c:pt>
                <c:pt idx="53">
                  <c:v>43948</c:v>
                </c:pt>
                <c:pt idx="54">
                  <c:v>43949</c:v>
                </c:pt>
                <c:pt idx="55">
                  <c:v>43950</c:v>
                </c:pt>
                <c:pt idx="56">
                  <c:v>43951</c:v>
                </c:pt>
                <c:pt idx="57">
                  <c:v>43952</c:v>
                </c:pt>
                <c:pt idx="58">
                  <c:v>43953</c:v>
                </c:pt>
                <c:pt idx="59">
                  <c:v>43954</c:v>
                </c:pt>
                <c:pt idx="60">
                  <c:v>43955</c:v>
                </c:pt>
                <c:pt idx="61">
                  <c:v>43956</c:v>
                </c:pt>
                <c:pt idx="62">
                  <c:v>43957</c:v>
                </c:pt>
                <c:pt idx="63">
                  <c:v>43958</c:v>
                </c:pt>
                <c:pt idx="64">
                  <c:v>43959</c:v>
                </c:pt>
                <c:pt idx="65">
                  <c:v>43960</c:v>
                </c:pt>
                <c:pt idx="66">
                  <c:v>43961</c:v>
                </c:pt>
                <c:pt idx="67">
                  <c:v>43962</c:v>
                </c:pt>
                <c:pt idx="68">
                  <c:v>43963</c:v>
                </c:pt>
                <c:pt idx="69">
                  <c:v>43964</c:v>
                </c:pt>
                <c:pt idx="70">
                  <c:v>43965</c:v>
                </c:pt>
                <c:pt idx="71">
                  <c:v>43966</c:v>
                </c:pt>
                <c:pt idx="72">
                  <c:v>43967</c:v>
                </c:pt>
                <c:pt idx="73">
                  <c:v>43968</c:v>
                </c:pt>
              </c:numCache>
            </c:numRef>
          </c:cat>
          <c:val>
            <c:numRef>
              <c:f>Data!$B$7:$B$80</c:f>
              <c:numCache>
                <c:formatCode>General</c:formatCode>
                <c:ptCount val="74"/>
                <c:pt idx="0">
                  <c:v>1</c:v>
                </c:pt>
                <c:pt idx="1">
                  <c:v>0</c:v>
                </c:pt>
                <c:pt idx="2">
                  <c:v>1</c:v>
                </c:pt>
                <c:pt idx="3">
                  <c:v>1</c:v>
                </c:pt>
                <c:pt idx="4">
                  <c:v>4</c:v>
                </c:pt>
                <c:pt idx="5">
                  <c:v>0</c:v>
                </c:pt>
                <c:pt idx="6">
                  <c:v>6</c:v>
                </c:pt>
                <c:pt idx="7">
                  <c:v>3</c:v>
                </c:pt>
                <c:pt idx="8">
                  <c:v>8</c:v>
                </c:pt>
                <c:pt idx="9">
                  <c:v>14</c:v>
                </c:pt>
                <c:pt idx="10">
                  <c:v>13</c:v>
                </c:pt>
                <c:pt idx="11">
                  <c:v>11</c:v>
                </c:pt>
                <c:pt idx="12">
                  <c:v>23</c:v>
                </c:pt>
                <c:pt idx="13">
                  <c:v>31</c:v>
                </c:pt>
                <c:pt idx="14">
                  <c:v>34</c:v>
                </c:pt>
                <c:pt idx="15">
                  <c:v>52</c:v>
                </c:pt>
                <c:pt idx="16">
                  <c:v>38</c:v>
                </c:pt>
                <c:pt idx="17">
                  <c:v>34</c:v>
                </c:pt>
                <c:pt idx="18">
                  <c:v>128</c:v>
                </c:pt>
                <c:pt idx="19">
                  <c:v>152</c:v>
                </c:pt>
                <c:pt idx="20">
                  <c:v>155</c:v>
                </c:pt>
                <c:pt idx="21">
                  <c:v>218</c:v>
                </c:pt>
                <c:pt idx="22">
                  <c:v>243</c:v>
                </c:pt>
                <c:pt idx="23">
                  <c:v>17</c:v>
                </c:pt>
                <c:pt idx="24">
                  <c:v>93</c:v>
                </c:pt>
                <c:pt idx="25">
                  <c:v>27</c:v>
                </c:pt>
                <c:pt idx="26">
                  <c:v>46</c:v>
                </c:pt>
                <c:pt idx="27">
                  <c:v>54</c:v>
                </c:pt>
                <c:pt idx="28">
                  <c:v>82</c:v>
                </c:pt>
                <c:pt idx="29">
                  <c:v>43</c:v>
                </c:pt>
                <c:pt idx="30">
                  <c:v>80</c:v>
                </c:pt>
                <c:pt idx="31">
                  <c:v>70</c:v>
                </c:pt>
                <c:pt idx="32">
                  <c:v>31</c:v>
                </c:pt>
                <c:pt idx="33">
                  <c:v>63</c:v>
                </c:pt>
                <c:pt idx="34">
                  <c:v>96</c:v>
                </c:pt>
                <c:pt idx="35">
                  <c:v>89</c:v>
                </c:pt>
                <c:pt idx="36">
                  <c:v>69</c:v>
                </c:pt>
                <c:pt idx="37">
                  <c:v>25</c:v>
                </c:pt>
                <c:pt idx="38">
                  <c:v>145</c:v>
                </c:pt>
                <c:pt idx="39">
                  <c:v>99</c:v>
                </c:pt>
                <c:pt idx="40">
                  <c:v>143</c:v>
                </c:pt>
                <c:pt idx="41">
                  <c:v>91</c:v>
                </c:pt>
                <c:pt idx="42">
                  <c:v>99</c:v>
                </c:pt>
                <c:pt idx="43">
                  <c:v>178</c:v>
                </c:pt>
                <c:pt idx="44">
                  <c:v>251</c:v>
                </c:pt>
                <c:pt idx="45">
                  <c:v>120</c:v>
                </c:pt>
                <c:pt idx="46">
                  <c:v>146</c:v>
                </c:pt>
                <c:pt idx="47">
                  <c:v>165</c:v>
                </c:pt>
                <c:pt idx="48">
                  <c:v>170</c:v>
                </c:pt>
                <c:pt idx="49">
                  <c:v>318</c:v>
                </c:pt>
                <c:pt idx="50">
                  <c:v>267</c:v>
                </c:pt>
                <c:pt idx="51">
                  <c:v>141</c:v>
                </c:pt>
                <c:pt idx="52">
                  <c:v>185</c:v>
                </c:pt>
                <c:pt idx="53">
                  <c:v>247</c:v>
                </c:pt>
                <c:pt idx="54">
                  <c:v>203</c:v>
                </c:pt>
                <c:pt idx="55">
                  <c:v>354</c:v>
                </c:pt>
                <c:pt idx="56">
                  <c:v>297</c:v>
                </c:pt>
                <c:pt idx="57">
                  <c:v>304</c:v>
                </c:pt>
                <c:pt idx="58">
                  <c:v>385</c:v>
                </c:pt>
                <c:pt idx="59">
                  <c:v>447</c:v>
                </c:pt>
                <c:pt idx="60">
                  <c:v>437</c:v>
                </c:pt>
                <c:pt idx="61">
                  <c:v>352</c:v>
                </c:pt>
                <c:pt idx="62">
                  <c:v>236</c:v>
                </c:pt>
                <c:pt idx="63">
                  <c:v>424</c:v>
                </c:pt>
                <c:pt idx="64">
                  <c:v>663</c:v>
                </c:pt>
                <c:pt idx="65">
                  <c:v>525</c:v>
                </c:pt>
                <c:pt idx="66">
                  <c:v>595</c:v>
                </c:pt>
                <c:pt idx="67">
                  <c:v>637</c:v>
                </c:pt>
                <c:pt idx="68">
                  <c:v>698</c:v>
                </c:pt>
                <c:pt idx="69">
                  <c:v>724</c:v>
                </c:pt>
                <c:pt idx="70">
                  <c:v>665</c:v>
                </c:pt>
                <c:pt idx="71">
                  <c:v>785</c:v>
                </c:pt>
                <c:pt idx="72">
                  <c:v>831</c:v>
                </c:pt>
                <c:pt idx="73">
                  <c:v>1160</c:v>
                </c:pt>
              </c:numCache>
            </c:numRef>
          </c:val>
          <c:extLst>
            <c:ext xmlns:c16="http://schemas.microsoft.com/office/drawing/2014/chart" uri="{C3380CC4-5D6E-409C-BE32-E72D297353CC}">
              <c16:uniqueId val="{00000002-3700-4F2A-8CB1-127D17D7A9A6}"/>
            </c:ext>
          </c:extLst>
        </c:ser>
        <c:dLbls>
          <c:dLblPos val="outEnd"/>
          <c:showLegendKey val="0"/>
          <c:showVal val="1"/>
          <c:showCatName val="0"/>
          <c:showSerName val="0"/>
          <c:showPercent val="0"/>
          <c:showBubbleSize val="0"/>
        </c:dLbls>
        <c:gapWidth val="444"/>
        <c:overlap val="-90"/>
        <c:axId val="-2064440328"/>
        <c:axId val="-2064451384"/>
      </c:barChart>
      <c:dateAx>
        <c:axId val="-2064440328"/>
        <c:scaling>
          <c:orientation val="minMax"/>
        </c:scaling>
        <c:delete val="0"/>
        <c:axPos val="b"/>
        <c:majorGridlines>
          <c:spPr>
            <a:ln w="9525" cap="flat" cmpd="sng" algn="ctr">
              <a:solidFill>
                <a:schemeClr val="tx1">
                  <a:lumMod val="15000"/>
                  <a:lumOff val="85000"/>
                </a:schemeClr>
              </a:solidFill>
              <a:round/>
            </a:ln>
            <a:effectLst/>
          </c:spPr>
        </c:majorGridlines>
        <c:numFmt formatCode="d\-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064451384"/>
        <c:crosses val="autoZero"/>
        <c:auto val="1"/>
        <c:lblOffset val="100"/>
        <c:baseTimeUnit val="days"/>
      </c:dateAx>
      <c:valAx>
        <c:axId val="-2064451384"/>
        <c:scaling>
          <c:orientation val="minMax"/>
        </c:scaling>
        <c:delete val="1"/>
        <c:axPos val="l"/>
        <c:numFmt formatCode="General" sourceLinked="1"/>
        <c:majorTickMark val="none"/>
        <c:minorTickMark val="none"/>
        <c:tickLblPos val="nextTo"/>
        <c:crossAx val="-2064440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22225" cap="rnd">
              <a:solidFill>
                <a:schemeClr val="accent1"/>
              </a:solidFill>
              <a:round/>
            </a:ln>
            <a:effectLst/>
          </c:spPr>
          <c:marker>
            <c:symbol val="diamond"/>
            <c:size val="6"/>
            <c:spPr>
              <a:solidFill>
                <a:schemeClr val="accent1"/>
              </a:solidFill>
              <a:ln w="9525">
                <a:solidFill>
                  <a:schemeClr val="accent1"/>
                </a:solidFill>
                <a:round/>
              </a:ln>
              <a:effectLst/>
            </c:spPr>
          </c:marker>
          <c:dPt>
            <c:idx val="22"/>
            <c:marker>
              <c:spPr>
                <a:solidFill>
                  <a:srgbClr val="FFC000"/>
                </a:solidFill>
                <a:ln w="9525">
                  <a:solidFill>
                    <a:schemeClr val="accent1"/>
                  </a:solidFill>
                  <a:round/>
                </a:ln>
                <a:effectLst/>
              </c:spPr>
            </c:marker>
            <c:bubble3D val="0"/>
            <c:extLst>
              <c:ext xmlns:c16="http://schemas.microsoft.com/office/drawing/2014/chart" uri="{C3380CC4-5D6E-409C-BE32-E72D297353CC}">
                <c16:uniqueId val="{00000000-683A-4000-AB26-02493D4FAA97}"/>
              </c:ext>
            </c:extLst>
          </c:dPt>
          <c:xVal>
            <c:numRef>
              <c:f>Data!$A$7:$A$79</c:f>
              <c:numCache>
                <c:formatCode>d\-mmm</c:formatCode>
                <c:ptCount val="73"/>
                <c:pt idx="0">
                  <c:v>43895</c:v>
                </c:pt>
                <c:pt idx="1">
                  <c:v>43896</c:v>
                </c:pt>
                <c:pt idx="2">
                  <c:v>43897</c:v>
                </c:pt>
                <c:pt idx="3">
                  <c:v>43898</c:v>
                </c:pt>
                <c:pt idx="4">
                  <c:v>43899</c:v>
                </c:pt>
                <c:pt idx="5">
                  <c:v>43900</c:v>
                </c:pt>
                <c:pt idx="6">
                  <c:v>43901</c:v>
                </c:pt>
                <c:pt idx="7">
                  <c:v>43902</c:v>
                </c:pt>
                <c:pt idx="8">
                  <c:v>43903</c:v>
                </c:pt>
                <c:pt idx="9">
                  <c:v>43904</c:v>
                </c:pt>
                <c:pt idx="10">
                  <c:v>43905</c:v>
                </c:pt>
                <c:pt idx="11">
                  <c:v>43906</c:v>
                </c:pt>
                <c:pt idx="12">
                  <c:v>43907</c:v>
                </c:pt>
                <c:pt idx="13">
                  <c:v>43908</c:v>
                </c:pt>
                <c:pt idx="14">
                  <c:v>43909</c:v>
                </c:pt>
                <c:pt idx="15">
                  <c:v>43910</c:v>
                </c:pt>
                <c:pt idx="16">
                  <c:v>43911</c:v>
                </c:pt>
                <c:pt idx="17">
                  <c:v>43912</c:v>
                </c:pt>
                <c:pt idx="18">
                  <c:v>43913</c:v>
                </c:pt>
                <c:pt idx="19">
                  <c:v>43914</c:v>
                </c:pt>
                <c:pt idx="20">
                  <c:v>43915</c:v>
                </c:pt>
                <c:pt idx="21">
                  <c:v>43916</c:v>
                </c:pt>
                <c:pt idx="22">
                  <c:v>43917</c:v>
                </c:pt>
                <c:pt idx="23">
                  <c:v>43918</c:v>
                </c:pt>
                <c:pt idx="24">
                  <c:v>43919</c:v>
                </c:pt>
                <c:pt idx="25">
                  <c:v>43920</c:v>
                </c:pt>
                <c:pt idx="26">
                  <c:v>43921</c:v>
                </c:pt>
                <c:pt idx="27">
                  <c:v>43922</c:v>
                </c:pt>
                <c:pt idx="28">
                  <c:v>43923</c:v>
                </c:pt>
                <c:pt idx="29">
                  <c:v>43924</c:v>
                </c:pt>
                <c:pt idx="30">
                  <c:v>43925</c:v>
                </c:pt>
                <c:pt idx="31">
                  <c:v>43926</c:v>
                </c:pt>
                <c:pt idx="32">
                  <c:v>43927</c:v>
                </c:pt>
                <c:pt idx="33">
                  <c:v>43928</c:v>
                </c:pt>
                <c:pt idx="34">
                  <c:v>43929</c:v>
                </c:pt>
                <c:pt idx="35">
                  <c:v>43930</c:v>
                </c:pt>
                <c:pt idx="36">
                  <c:v>43931</c:v>
                </c:pt>
                <c:pt idx="37">
                  <c:v>43932</c:v>
                </c:pt>
                <c:pt idx="38">
                  <c:v>43933</c:v>
                </c:pt>
                <c:pt idx="39">
                  <c:v>43934</c:v>
                </c:pt>
                <c:pt idx="40">
                  <c:v>43935</c:v>
                </c:pt>
                <c:pt idx="41">
                  <c:v>43936</c:v>
                </c:pt>
                <c:pt idx="42">
                  <c:v>43937</c:v>
                </c:pt>
                <c:pt idx="43">
                  <c:v>43938</c:v>
                </c:pt>
                <c:pt idx="44">
                  <c:v>43939</c:v>
                </c:pt>
                <c:pt idx="45">
                  <c:v>43940</c:v>
                </c:pt>
                <c:pt idx="46">
                  <c:v>43941</c:v>
                </c:pt>
                <c:pt idx="47">
                  <c:v>43942</c:v>
                </c:pt>
                <c:pt idx="48">
                  <c:v>43943</c:v>
                </c:pt>
                <c:pt idx="49">
                  <c:v>43944</c:v>
                </c:pt>
                <c:pt idx="50">
                  <c:v>43945</c:v>
                </c:pt>
                <c:pt idx="51">
                  <c:v>43946</c:v>
                </c:pt>
                <c:pt idx="52">
                  <c:v>43947</c:v>
                </c:pt>
                <c:pt idx="53">
                  <c:v>43948</c:v>
                </c:pt>
                <c:pt idx="54">
                  <c:v>43949</c:v>
                </c:pt>
                <c:pt idx="55">
                  <c:v>43950</c:v>
                </c:pt>
                <c:pt idx="56">
                  <c:v>43951</c:v>
                </c:pt>
                <c:pt idx="57">
                  <c:v>43952</c:v>
                </c:pt>
                <c:pt idx="58">
                  <c:v>43953</c:v>
                </c:pt>
                <c:pt idx="59">
                  <c:v>43954</c:v>
                </c:pt>
                <c:pt idx="60">
                  <c:v>43955</c:v>
                </c:pt>
                <c:pt idx="61">
                  <c:v>43956</c:v>
                </c:pt>
                <c:pt idx="62">
                  <c:v>43957</c:v>
                </c:pt>
                <c:pt idx="63">
                  <c:v>43958</c:v>
                </c:pt>
                <c:pt idx="64">
                  <c:v>43959</c:v>
                </c:pt>
                <c:pt idx="65">
                  <c:v>43960</c:v>
                </c:pt>
                <c:pt idx="66">
                  <c:v>43961</c:v>
                </c:pt>
                <c:pt idx="67">
                  <c:v>43962</c:v>
                </c:pt>
                <c:pt idx="68">
                  <c:v>43963</c:v>
                </c:pt>
                <c:pt idx="69">
                  <c:v>43964</c:v>
                </c:pt>
                <c:pt idx="70">
                  <c:v>43965</c:v>
                </c:pt>
                <c:pt idx="71">
                  <c:v>43966</c:v>
                </c:pt>
                <c:pt idx="72">
                  <c:v>43967</c:v>
                </c:pt>
              </c:numCache>
            </c:numRef>
          </c:xVal>
          <c:yVal>
            <c:numRef>
              <c:f>Data!$C$7:$C$79</c:f>
              <c:numCache>
                <c:formatCode>General</c:formatCode>
                <c:ptCount val="73"/>
                <c:pt idx="0">
                  <c:v>1</c:v>
                </c:pt>
                <c:pt idx="1">
                  <c:v>0</c:v>
                </c:pt>
                <c:pt idx="2">
                  <c:v>2</c:v>
                </c:pt>
                <c:pt idx="3">
                  <c:v>3</c:v>
                </c:pt>
                <c:pt idx="4">
                  <c:v>7</c:v>
                </c:pt>
                <c:pt idx="5">
                  <c:v>0</c:v>
                </c:pt>
                <c:pt idx="6">
                  <c:v>13</c:v>
                </c:pt>
                <c:pt idx="7">
                  <c:v>16</c:v>
                </c:pt>
                <c:pt idx="8">
                  <c:v>24</c:v>
                </c:pt>
                <c:pt idx="9">
                  <c:v>38</c:v>
                </c:pt>
                <c:pt idx="10">
                  <c:v>51</c:v>
                </c:pt>
                <c:pt idx="11">
                  <c:v>62</c:v>
                </c:pt>
                <c:pt idx="12">
                  <c:v>85</c:v>
                </c:pt>
                <c:pt idx="13">
                  <c:v>116</c:v>
                </c:pt>
                <c:pt idx="14">
                  <c:v>150</c:v>
                </c:pt>
                <c:pt idx="15">
                  <c:v>202</c:v>
                </c:pt>
                <c:pt idx="16">
                  <c:v>240</c:v>
                </c:pt>
                <c:pt idx="17">
                  <c:v>274</c:v>
                </c:pt>
                <c:pt idx="18">
                  <c:v>402</c:v>
                </c:pt>
                <c:pt idx="19">
                  <c:v>554</c:v>
                </c:pt>
                <c:pt idx="20">
                  <c:v>709</c:v>
                </c:pt>
                <c:pt idx="21">
                  <c:v>927</c:v>
                </c:pt>
                <c:pt idx="22">
                  <c:v>1170</c:v>
                </c:pt>
                <c:pt idx="23">
                  <c:v>1187</c:v>
                </c:pt>
                <c:pt idx="24">
                  <c:v>1280</c:v>
                </c:pt>
                <c:pt idx="25">
                  <c:v>1307</c:v>
                </c:pt>
                <c:pt idx="26">
                  <c:v>1353</c:v>
                </c:pt>
                <c:pt idx="27">
                  <c:v>1380</c:v>
                </c:pt>
                <c:pt idx="28">
                  <c:v>1462</c:v>
                </c:pt>
                <c:pt idx="29">
                  <c:v>1505</c:v>
                </c:pt>
                <c:pt idx="30">
                  <c:v>1585</c:v>
                </c:pt>
                <c:pt idx="31">
                  <c:v>1655</c:v>
                </c:pt>
                <c:pt idx="32">
                  <c:v>1686</c:v>
                </c:pt>
                <c:pt idx="33">
                  <c:v>1749</c:v>
                </c:pt>
                <c:pt idx="34">
                  <c:v>1845</c:v>
                </c:pt>
                <c:pt idx="35">
                  <c:v>1934</c:v>
                </c:pt>
                <c:pt idx="36">
                  <c:v>2003</c:v>
                </c:pt>
                <c:pt idx="37">
                  <c:v>2028</c:v>
                </c:pt>
                <c:pt idx="38">
                  <c:v>2173</c:v>
                </c:pt>
                <c:pt idx="39">
                  <c:v>2272</c:v>
                </c:pt>
                <c:pt idx="40">
                  <c:v>2415</c:v>
                </c:pt>
                <c:pt idx="41">
                  <c:v>2506</c:v>
                </c:pt>
                <c:pt idx="42">
                  <c:v>2605</c:v>
                </c:pt>
                <c:pt idx="43">
                  <c:v>2783</c:v>
                </c:pt>
                <c:pt idx="44">
                  <c:v>3034</c:v>
                </c:pt>
                <c:pt idx="45">
                  <c:v>3154</c:v>
                </c:pt>
                <c:pt idx="46">
                  <c:v>3300</c:v>
                </c:pt>
                <c:pt idx="47">
                  <c:v>3465</c:v>
                </c:pt>
                <c:pt idx="48">
                  <c:v>3635</c:v>
                </c:pt>
                <c:pt idx="49">
                  <c:v>3953</c:v>
                </c:pt>
                <c:pt idx="50">
                  <c:v>4220</c:v>
                </c:pt>
                <c:pt idx="51">
                  <c:v>4361</c:v>
                </c:pt>
                <c:pt idx="52">
                  <c:v>4546</c:v>
                </c:pt>
                <c:pt idx="53">
                  <c:v>4793</c:v>
                </c:pt>
                <c:pt idx="54">
                  <c:v>4996</c:v>
                </c:pt>
                <c:pt idx="55">
                  <c:v>5350</c:v>
                </c:pt>
                <c:pt idx="56">
                  <c:v>5647</c:v>
                </c:pt>
                <c:pt idx="57">
                  <c:v>5951</c:v>
                </c:pt>
                <c:pt idx="58">
                  <c:v>6336</c:v>
                </c:pt>
                <c:pt idx="59">
                  <c:v>6783</c:v>
                </c:pt>
                <c:pt idx="60">
                  <c:v>7220</c:v>
                </c:pt>
                <c:pt idx="61">
                  <c:v>7572</c:v>
                </c:pt>
                <c:pt idx="62">
                  <c:v>7808</c:v>
                </c:pt>
                <c:pt idx="63">
                  <c:v>8232</c:v>
                </c:pt>
                <c:pt idx="64">
                  <c:v>8895</c:v>
                </c:pt>
                <c:pt idx="65">
                  <c:v>9420</c:v>
                </c:pt>
                <c:pt idx="66">
                  <c:v>10015</c:v>
                </c:pt>
                <c:pt idx="67">
                  <c:v>10652</c:v>
                </c:pt>
                <c:pt idx="68">
                  <c:v>11350</c:v>
                </c:pt>
                <c:pt idx="69">
                  <c:v>12074</c:v>
                </c:pt>
                <c:pt idx="70">
                  <c:v>12739</c:v>
                </c:pt>
                <c:pt idx="71">
                  <c:v>13524</c:v>
                </c:pt>
                <c:pt idx="72">
                  <c:v>14355</c:v>
                </c:pt>
              </c:numCache>
            </c:numRef>
          </c:yVal>
          <c:smooth val="0"/>
          <c:extLst>
            <c:ext xmlns:c16="http://schemas.microsoft.com/office/drawing/2014/chart" uri="{C3380CC4-5D6E-409C-BE32-E72D297353CC}">
              <c16:uniqueId val="{00000001-683A-4000-AB26-02493D4FAA97}"/>
            </c:ext>
          </c:extLst>
        </c:ser>
        <c:dLbls>
          <c:showLegendKey val="0"/>
          <c:showVal val="0"/>
          <c:showCatName val="0"/>
          <c:showSerName val="0"/>
          <c:showPercent val="0"/>
          <c:showBubbleSize val="0"/>
        </c:dLbls>
        <c:axId val="-2064490648"/>
        <c:axId val="-2064494616"/>
      </c:scatterChart>
      <c:valAx>
        <c:axId val="-2064490648"/>
        <c:scaling>
          <c:orientation val="minMax"/>
        </c:scaling>
        <c:delete val="0"/>
        <c:axPos val="b"/>
        <c:majorGridlines>
          <c:spPr>
            <a:ln w="9525" cap="flat" cmpd="sng" algn="ctr">
              <a:solidFill>
                <a:schemeClr val="tx1">
                  <a:lumMod val="15000"/>
                  <a:lumOff val="85000"/>
                </a:schemeClr>
              </a:solidFill>
              <a:round/>
            </a:ln>
            <a:effectLst/>
          </c:spPr>
        </c:majorGridlines>
        <c:numFmt formatCode="d\-mmm"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4494616"/>
        <c:crosses val="autoZero"/>
        <c:crossBetween val="midCat"/>
      </c:valAx>
      <c:valAx>
        <c:axId val="-2064494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44906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83464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880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2080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978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 name="Google Shape;9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563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7" name="Google Shape;12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22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2" name="Google Shape;202;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218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GB" altLang="en-US" dirty="0">
              <a:latin typeface="Times" charset="0"/>
              <a:ea typeface="MS PGothic" charset="-128"/>
            </a:endParaRPr>
          </a:p>
        </p:txBody>
      </p:sp>
      <p:sp>
        <p:nvSpPr>
          <p:cNvPr id="4" name="Footer Placeholder 3"/>
          <p:cNvSpPr>
            <a:spLocks noGrp="1"/>
          </p:cNvSpPr>
          <p:nvPr>
            <p:ph type="ftr" sz="quarter" idx="4"/>
          </p:nvPr>
        </p:nvSpPr>
        <p:spPr/>
        <p:txBody>
          <a:bodyPr/>
          <a:lstStyle/>
          <a:p>
            <a:pPr defTabSz="911658">
              <a:defRPr/>
            </a:pPr>
            <a:r>
              <a:rPr lang="en-US" altLang="en-US" dirty="0">
                <a:solidFill>
                  <a:prstClr val="black"/>
                </a:solidFill>
              </a:rPr>
              <a:t>CONFIDENTIAL</a:t>
            </a:r>
          </a:p>
        </p:txBody>
      </p:sp>
      <p:sp>
        <p:nvSpPr>
          <p:cNvPr id="70661" name="Slide Number Placeholder 4"/>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MS PGothic" charset="-128"/>
              </a:defRPr>
            </a:lvl1pPr>
            <a:lvl2pPr marL="740666" indent="-284871">
              <a:defRPr sz="2400">
                <a:solidFill>
                  <a:schemeClr val="tx1"/>
                </a:solidFill>
                <a:latin typeface="Times" charset="0"/>
                <a:ea typeface="MS PGothic" charset="-128"/>
              </a:defRPr>
            </a:lvl2pPr>
            <a:lvl3pPr marL="1139487" indent="-227897">
              <a:defRPr sz="2400">
                <a:solidFill>
                  <a:schemeClr val="tx1"/>
                </a:solidFill>
                <a:latin typeface="Times" charset="0"/>
                <a:ea typeface="MS PGothic" charset="-128"/>
              </a:defRPr>
            </a:lvl3pPr>
            <a:lvl4pPr marL="1595280" indent="-227897">
              <a:defRPr sz="2400">
                <a:solidFill>
                  <a:schemeClr val="tx1"/>
                </a:solidFill>
                <a:latin typeface="Times" charset="0"/>
                <a:ea typeface="MS PGothic" charset="-128"/>
              </a:defRPr>
            </a:lvl4pPr>
            <a:lvl5pPr marL="2051076" indent="-227897">
              <a:defRPr sz="2400">
                <a:solidFill>
                  <a:schemeClr val="tx1"/>
                </a:solidFill>
                <a:latin typeface="Times" charset="0"/>
                <a:ea typeface="MS PGothic" charset="-128"/>
              </a:defRPr>
            </a:lvl5pPr>
            <a:lvl6pPr marL="2506870" indent="-227897" eaLnBrk="0" fontAlgn="base" hangingPunct="0">
              <a:spcBef>
                <a:spcPct val="0"/>
              </a:spcBef>
              <a:spcAft>
                <a:spcPct val="0"/>
              </a:spcAft>
              <a:defRPr sz="2400">
                <a:solidFill>
                  <a:schemeClr val="tx1"/>
                </a:solidFill>
                <a:latin typeface="Times" charset="0"/>
                <a:ea typeface="MS PGothic" charset="-128"/>
              </a:defRPr>
            </a:lvl6pPr>
            <a:lvl7pPr marL="2962664" indent="-227897" eaLnBrk="0" fontAlgn="base" hangingPunct="0">
              <a:spcBef>
                <a:spcPct val="0"/>
              </a:spcBef>
              <a:spcAft>
                <a:spcPct val="0"/>
              </a:spcAft>
              <a:defRPr sz="2400">
                <a:solidFill>
                  <a:schemeClr val="tx1"/>
                </a:solidFill>
                <a:latin typeface="Times" charset="0"/>
                <a:ea typeface="MS PGothic" charset="-128"/>
              </a:defRPr>
            </a:lvl7pPr>
            <a:lvl8pPr marL="3418460" indent="-227897" eaLnBrk="0" fontAlgn="base" hangingPunct="0">
              <a:spcBef>
                <a:spcPct val="0"/>
              </a:spcBef>
              <a:spcAft>
                <a:spcPct val="0"/>
              </a:spcAft>
              <a:defRPr sz="2400">
                <a:solidFill>
                  <a:schemeClr val="tx1"/>
                </a:solidFill>
                <a:latin typeface="Times" charset="0"/>
                <a:ea typeface="MS PGothic" charset="-128"/>
              </a:defRPr>
            </a:lvl8pPr>
            <a:lvl9pPr marL="3874254" indent="-227897" eaLnBrk="0" fontAlgn="base" hangingPunct="0">
              <a:spcBef>
                <a:spcPct val="0"/>
              </a:spcBef>
              <a:spcAft>
                <a:spcPct val="0"/>
              </a:spcAft>
              <a:defRPr sz="2400">
                <a:solidFill>
                  <a:schemeClr val="tx1"/>
                </a:solidFill>
                <a:latin typeface="Times" charset="0"/>
                <a:ea typeface="MS PGothic" charset="-128"/>
              </a:defRPr>
            </a:lvl9pPr>
          </a:lstStyle>
          <a:p>
            <a:pPr defTabSz="911658">
              <a:defRPr/>
            </a:pPr>
            <a:fld id="{5F697C0A-9B7F-3E45-A87F-122E16640E3F}" type="slidenum">
              <a:rPr lang="en-US" altLang="en-US" sz="1200">
                <a:solidFill>
                  <a:prstClr val="black"/>
                </a:solidFill>
              </a:rPr>
              <a:pPr defTabSz="911658">
                <a:defRPr/>
              </a:pPr>
              <a:t>13</a:t>
            </a:fld>
            <a:endParaRPr lang="en-US" altLang="en-US" sz="1200" dirty="0">
              <a:solidFill>
                <a:prstClr val="black"/>
              </a:solidFill>
            </a:endParaRPr>
          </a:p>
        </p:txBody>
      </p:sp>
    </p:spTree>
    <p:extLst>
      <p:ext uri="{BB962C8B-B14F-4D97-AF65-F5344CB8AC3E}">
        <p14:creationId xmlns:p14="http://schemas.microsoft.com/office/powerpoint/2010/main" val="39481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GB" altLang="en-US" dirty="0">
              <a:latin typeface="Times" charset="0"/>
              <a:ea typeface="MS PGothic" charset="-128"/>
            </a:endParaRPr>
          </a:p>
        </p:txBody>
      </p:sp>
      <p:sp>
        <p:nvSpPr>
          <p:cNvPr id="4" name="Footer Placeholder 3"/>
          <p:cNvSpPr>
            <a:spLocks noGrp="1"/>
          </p:cNvSpPr>
          <p:nvPr>
            <p:ph type="ftr" sz="quarter" idx="4"/>
          </p:nvPr>
        </p:nvSpPr>
        <p:spPr/>
        <p:txBody>
          <a:bodyPr/>
          <a:lstStyle/>
          <a:p>
            <a:pPr defTabSz="911658">
              <a:defRPr/>
            </a:pPr>
            <a:r>
              <a:rPr lang="en-US" altLang="en-US" dirty="0">
                <a:solidFill>
                  <a:prstClr val="black"/>
                </a:solidFill>
              </a:rPr>
              <a:t>CONFIDENTIAL</a:t>
            </a:r>
          </a:p>
        </p:txBody>
      </p:sp>
      <p:sp>
        <p:nvSpPr>
          <p:cNvPr id="70661" name="Slide Number Placeholder 4"/>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MS PGothic" charset="-128"/>
              </a:defRPr>
            </a:lvl1pPr>
            <a:lvl2pPr marL="740666" indent="-284871">
              <a:defRPr sz="2400">
                <a:solidFill>
                  <a:schemeClr val="tx1"/>
                </a:solidFill>
                <a:latin typeface="Times" charset="0"/>
                <a:ea typeface="MS PGothic" charset="-128"/>
              </a:defRPr>
            </a:lvl2pPr>
            <a:lvl3pPr marL="1139487" indent="-227897">
              <a:defRPr sz="2400">
                <a:solidFill>
                  <a:schemeClr val="tx1"/>
                </a:solidFill>
                <a:latin typeface="Times" charset="0"/>
                <a:ea typeface="MS PGothic" charset="-128"/>
              </a:defRPr>
            </a:lvl3pPr>
            <a:lvl4pPr marL="1595280" indent="-227897">
              <a:defRPr sz="2400">
                <a:solidFill>
                  <a:schemeClr val="tx1"/>
                </a:solidFill>
                <a:latin typeface="Times" charset="0"/>
                <a:ea typeface="MS PGothic" charset="-128"/>
              </a:defRPr>
            </a:lvl4pPr>
            <a:lvl5pPr marL="2051076" indent="-227897">
              <a:defRPr sz="2400">
                <a:solidFill>
                  <a:schemeClr val="tx1"/>
                </a:solidFill>
                <a:latin typeface="Times" charset="0"/>
                <a:ea typeface="MS PGothic" charset="-128"/>
              </a:defRPr>
            </a:lvl5pPr>
            <a:lvl6pPr marL="2506870" indent="-227897" eaLnBrk="0" fontAlgn="base" hangingPunct="0">
              <a:spcBef>
                <a:spcPct val="0"/>
              </a:spcBef>
              <a:spcAft>
                <a:spcPct val="0"/>
              </a:spcAft>
              <a:defRPr sz="2400">
                <a:solidFill>
                  <a:schemeClr val="tx1"/>
                </a:solidFill>
                <a:latin typeface="Times" charset="0"/>
                <a:ea typeface="MS PGothic" charset="-128"/>
              </a:defRPr>
            </a:lvl6pPr>
            <a:lvl7pPr marL="2962664" indent="-227897" eaLnBrk="0" fontAlgn="base" hangingPunct="0">
              <a:spcBef>
                <a:spcPct val="0"/>
              </a:spcBef>
              <a:spcAft>
                <a:spcPct val="0"/>
              </a:spcAft>
              <a:defRPr sz="2400">
                <a:solidFill>
                  <a:schemeClr val="tx1"/>
                </a:solidFill>
                <a:latin typeface="Times" charset="0"/>
                <a:ea typeface="MS PGothic" charset="-128"/>
              </a:defRPr>
            </a:lvl7pPr>
            <a:lvl8pPr marL="3418460" indent="-227897" eaLnBrk="0" fontAlgn="base" hangingPunct="0">
              <a:spcBef>
                <a:spcPct val="0"/>
              </a:spcBef>
              <a:spcAft>
                <a:spcPct val="0"/>
              </a:spcAft>
              <a:defRPr sz="2400">
                <a:solidFill>
                  <a:schemeClr val="tx1"/>
                </a:solidFill>
                <a:latin typeface="Times" charset="0"/>
                <a:ea typeface="MS PGothic" charset="-128"/>
              </a:defRPr>
            </a:lvl8pPr>
            <a:lvl9pPr marL="3874254" indent="-227897" eaLnBrk="0" fontAlgn="base" hangingPunct="0">
              <a:spcBef>
                <a:spcPct val="0"/>
              </a:spcBef>
              <a:spcAft>
                <a:spcPct val="0"/>
              </a:spcAft>
              <a:defRPr sz="2400">
                <a:solidFill>
                  <a:schemeClr val="tx1"/>
                </a:solidFill>
                <a:latin typeface="Times" charset="0"/>
                <a:ea typeface="MS PGothic" charset="-128"/>
              </a:defRPr>
            </a:lvl9pPr>
          </a:lstStyle>
          <a:p>
            <a:pPr defTabSz="911658">
              <a:defRPr/>
            </a:pPr>
            <a:fld id="{5F697C0A-9B7F-3E45-A87F-122E16640E3F}" type="slidenum">
              <a:rPr lang="en-US" altLang="en-US" sz="1200">
                <a:solidFill>
                  <a:prstClr val="black"/>
                </a:solidFill>
              </a:rPr>
              <a:pPr defTabSz="911658">
                <a:defRPr/>
              </a:pPr>
              <a:t>14</a:t>
            </a:fld>
            <a:endParaRPr lang="en-US" altLang="en-US" sz="1200" dirty="0">
              <a:solidFill>
                <a:prstClr val="black"/>
              </a:solidFill>
            </a:endParaRPr>
          </a:p>
        </p:txBody>
      </p:sp>
    </p:spTree>
    <p:extLst>
      <p:ext uri="{BB962C8B-B14F-4D97-AF65-F5344CB8AC3E}">
        <p14:creationId xmlns:p14="http://schemas.microsoft.com/office/powerpoint/2010/main" val="206507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GB" altLang="en-US" dirty="0">
              <a:latin typeface="Times" charset="0"/>
              <a:ea typeface="MS PGothic" charset="-128"/>
            </a:endParaRPr>
          </a:p>
        </p:txBody>
      </p:sp>
      <p:sp>
        <p:nvSpPr>
          <p:cNvPr id="4" name="Footer Placeholder 3"/>
          <p:cNvSpPr>
            <a:spLocks noGrp="1"/>
          </p:cNvSpPr>
          <p:nvPr>
            <p:ph type="ftr" sz="quarter" idx="4"/>
          </p:nvPr>
        </p:nvSpPr>
        <p:spPr/>
        <p:txBody>
          <a:bodyPr/>
          <a:lstStyle/>
          <a:p>
            <a:pPr defTabSz="911658">
              <a:defRPr/>
            </a:pPr>
            <a:r>
              <a:rPr lang="en-US" altLang="en-US" dirty="0">
                <a:solidFill>
                  <a:prstClr val="black"/>
                </a:solidFill>
              </a:rPr>
              <a:t>CONFIDENTIAL</a:t>
            </a:r>
          </a:p>
        </p:txBody>
      </p:sp>
      <p:sp>
        <p:nvSpPr>
          <p:cNvPr id="70661" name="Slide Number Placeholder 4"/>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MS PGothic" charset="-128"/>
              </a:defRPr>
            </a:lvl1pPr>
            <a:lvl2pPr marL="740666" indent="-284871">
              <a:defRPr sz="2400">
                <a:solidFill>
                  <a:schemeClr val="tx1"/>
                </a:solidFill>
                <a:latin typeface="Times" charset="0"/>
                <a:ea typeface="MS PGothic" charset="-128"/>
              </a:defRPr>
            </a:lvl2pPr>
            <a:lvl3pPr marL="1139487" indent="-227897">
              <a:defRPr sz="2400">
                <a:solidFill>
                  <a:schemeClr val="tx1"/>
                </a:solidFill>
                <a:latin typeface="Times" charset="0"/>
                <a:ea typeface="MS PGothic" charset="-128"/>
              </a:defRPr>
            </a:lvl3pPr>
            <a:lvl4pPr marL="1595280" indent="-227897">
              <a:defRPr sz="2400">
                <a:solidFill>
                  <a:schemeClr val="tx1"/>
                </a:solidFill>
                <a:latin typeface="Times" charset="0"/>
                <a:ea typeface="MS PGothic" charset="-128"/>
              </a:defRPr>
            </a:lvl4pPr>
            <a:lvl5pPr marL="2051076" indent="-227897">
              <a:defRPr sz="2400">
                <a:solidFill>
                  <a:schemeClr val="tx1"/>
                </a:solidFill>
                <a:latin typeface="Times" charset="0"/>
                <a:ea typeface="MS PGothic" charset="-128"/>
              </a:defRPr>
            </a:lvl5pPr>
            <a:lvl6pPr marL="2506870" indent="-227897" eaLnBrk="0" fontAlgn="base" hangingPunct="0">
              <a:spcBef>
                <a:spcPct val="0"/>
              </a:spcBef>
              <a:spcAft>
                <a:spcPct val="0"/>
              </a:spcAft>
              <a:defRPr sz="2400">
                <a:solidFill>
                  <a:schemeClr val="tx1"/>
                </a:solidFill>
                <a:latin typeface="Times" charset="0"/>
                <a:ea typeface="MS PGothic" charset="-128"/>
              </a:defRPr>
            </a:lvl6pPr>
            <a:lvl7pPr marL="2962664" indent="-227897" eaLnBrk="0" fontAlgn="base" hangingPunct="0">
              <a:spcBef>
                <a:spcPct val="0"/>
              </a:spcBef>
              <a:spcAft>
                <a:spcPct val="0"/>
              </a:spcAft>
              <a:defRPr sz="2400">
                <a:solidFill>
                  <a:schemeClr val="tx1"/>
                </a:solidFill>
                <a:latin typeface="Times" charset="0"/>
                <a:ea typeface="MS PGothic" charset="-128"/>
              </a:defRPr>
            </a:lvl7pPr>
            <a:lvl8pPr marL="3418460" indent="-227897" eaLnBrk="0" fontAlgn="base" hangingPunct="0">
              <a:spcBef>
                <a:spcPct val="0"/>
              </a:spcBef>
              <a:spcAft>
                <a:spcPct val="0"/>
              </a:spcAft>
              <a:defRPr sz="2400">
                <a:solidFill>
                  <a:schemeClr val="tx1"/>
                </a:solidFill>
                <a:latin typeface="Times" charset="0"/>
                <a:ea typeface="MS PGothic" charset="-128"/>
              </a:defRPr>
            </a:lvl8pPr>
            <a:lvl9pPr marL="3874254" indent="-227897" eaLnBrk="0" fontAlgn="base" hangingPunct="0">
              <a:spcBef>
                <a:spcPct val="0"/>
              </a:spcBef>
              <a:spcAft>
                <a:spcPct val="0"/>
              </a:spcAft>
              <a:defRPr sz="2400">
                <a:solidFill>
                  <a:schemeClr val="tx1"/>
                </a:solidFill>
                <a:latin typeface="Times" charset="0"/>
                <a:ea typeface="MS PGothic" charset="-128"/>
              </a:defRPr>
            </a:lvl9pPr>
          </a:lstStyle>
          <a:p>
            <a:pPr defTabSz="911658">
              <a:defRPr/>
            </a:pPr>
            <a:fld id="{5F697C0A-9B7F-3E45-A87F-122E16640E3F}" type="slidenum">
              <a:rPr lang="en-US" altLang="en-US" sz="1200">
                <a:solidFill>
                  <a:prstClr val="black"/>
                </a:solidFill>
              </a:rPr>
              <a:pPr defTabSz="911658">
                <a:defRPr/>
              </a:pPr>
              <a:t>15</a:t>
            </a:fld>
            <a:endParaRPr lang="en-US" altLang="en-US" sz="1200" dirty="0">
              <a:solidFill>
                <a:prstClr val="black"/>
              </a:solidFill>
            </a:endParaRPr>
          </a:p>
        </p:txBody>
      </p:sp>
    </p:spTree>
    <p:extLst>
      <p:ext uri="{BB962C8B-B14F-4D97-AF65-F5344CB8AC3E}">
        <p14:creationId xmlns:p14="http://schemas.microsoft.com/office/powerpoint/2010/main" val="337517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1F94E310-3646-6241-9AB3-B048580FF9A0}"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endParaRPr lang="en-US" dirty="0"/>
          </a:p>
        </p:txBody>
      </p:sp>
      <p:sp>
        <p:nvSpPr>
          <p:cNvPr id="5" name="Footer Placeholder 4"/>
          <p:cNvSpPr>
            <a:spLocks noGrp="1"/>
          </p:cNvSpPr>
          <p:nvPr>
            <p:ph type="ftr" sz="quarter" idx="11"/>
          </p:nvPr>
        </p:nvSpPr>
        <p:spPr>
          <a:xfrm>
            <a:off x="3028951" y="6356363"/>
            <a:ext cx="4575362" cy="365125"/>
          </a:xfrm>
        </p:spPr>
        <p:txBody>
          <a:bodyPr/>
          <a:lstStyle>
            <a:lvl1pPr algn="l">
              <a:defRPr>
                <a:solidFill>
                  <a:schemeClr val="tx1">
                    <a:lumMod val="65000"/>
                    <a:lumOff val="3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sz="1200">
                <a:solidFill>
                  <a:schemeClr val="tx1">
                    <a:lumMod val="65000"/>
                    <a:lumOff val="35000"/>
                  </a:schemeClr>
                </a:solidFill>
                <a:latin typeface="Century Gothic" panose="020B0502020202020204" pitchFamily="34" charset="0"/>
              </a:defRPr>
            </a:lvl1pPr>
          </a:lstStyle>
          <a:p>
            <a:fld id="{884BC595-B331-4662-B97F-1DEA5B35DC10}"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7053" y="6298453"/>
            <a:ext cx="260895" cy="453660"/>
          </a:xfrm>
          <a:prstGeom prst="rect">
            <a:avLst/>
          </a:prstGeom>
        </p:spPr>
      </p:pic>
    </p:spTree>
    <p:extLst>
      <p:ext uri="{BB962C8B-B14F-4D97-AF65-F5344CB8AC3E}">
        <p14:creationId xmlns:p14="http://schemas.microsoft.com/office/powerpoint/2010/main" val="3601032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1517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6" r:id="rId5"/>
    <p:sldLayoutId id="2147483657" r:id="rId6"/>
    <p:sldLayoutId id="2147483658" r:id="rId7"/>
    <p:sldLayoutId id="2147483659" r:id="rId8"/>
    <p:sldLayoutId id="2147483660" r:id="rId9"/>
    <p:sldLayoutId id="214748366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596472" y="1873590"/>
            <a:ext cx="7994549" cy="2441464"/>
          </a:xfrm>
        </p:spPr>
        <p:txBody>
          <a:bodyPr>
            <a:normAutofit/>
          </a:bodyPr>
          <a:lstStyle/>
          <a:p>
            <a:pPr>
              <a:lnSpc>
                <a:spcPct val="90000"/>
              </a:lnSpc>
            </a:pPr>
            <a:r>
              <a:rPr lang="en-ZA" sz="3000" dirty="0">
                <a:solidFill>
                  <a:srgbClr val="376C39"/>
                </a:solidFill>
                <a:latin typeface="Arial"/>
                <a:cs typeface="Arial"/>
              </a:rPr>
              <a:t>Ongoing Measures to Manage the </a:t>
            </a:r>
            <a:br>
              <a:rPr lang="en-ZA" sz="3000" dirty="0">
                <a:solidFill>
                  <a:srgbClr val="376C39"/>
                </a:solidFill>
                <a:latin typeface="Arial"/>
                <a:cs typeface="Arial"/>
              </a:rPr>
            </a:br>
            <a:r>
              <a:rPr lang="en-ZA" sz="3000" b="1" dirty="0">
                <a:solidFill>
                  <a:srgbClr val="376C39"/>
                </a:solidFill>
                <a:latin typeface="Arial"/>
                <a:cs typeface="Arial"/>
              </a:rPr>
              <a:t>Spread of COVID-19 </a:t>
            </a:r>
            <a:r>
              <a:rPr lang="en-ZA" sz="3000" dirty="0">
                <a:solidFill>
                  <a:srgbClr val="376C39"/>
                </a:solidFill>
                <a:latin typeface="Arial"/>
                <a:cs typeface="Arial"/>
              </a:rPr>
              <a:t>in the Provinces through the Implementation </a:t>
            </a:r>
            <a:br>
              <a:rPr lang="en-ZA" sz="3000" dirty="0">
                <a:solidFill>
                  <a:srgbClr val="376C39"/>
                </a:solidFill>
                <a:latin typeface="Arial"/>
                <a:cs typeface="Arial"/>
              </a:rPr>
            </a:br>
            <a:r>
              <a:rPr lang="en-ZA" sz="3000" dirty="0">
                <a:solidFill>
                  <a:srgbClr val="376C39"/>
                </a:solidFill>
                <a:latin typeface="Arial"/>
                <a:cs typeface="Arial"/>
              </a:rPr>
              <a:t>of a </a:t>
            </a:r>
            <a:r>
              <a:rPr lang="en-ZA" sz="3000" b="1" dirty="0">
                <a:solidFill>
                  <a:srgbClr val="376C39"/>
                </a:solidFill>
                <a:latin typeface="Arial"/>
                <a:cs typeface="Arial"/>
              </a:rPr>
              <a:t>Risk Adjusted Strategy </a:t>
            </a:r>
            <a:endParaRPr lang="en-GB" sz="3000" b="1" dirty="0">
              <a:solidFill>
                <a:srgbClr val="376C39"/>
              </a:solidFill>
              <a:latin typeface="Arial"/>
              <a:cs typeface="Arial"/>
            </a:endParaRPr>
          </a:p>
        </p:txBody>
      </p:sp>
      <p:sp>
        <p:nvSpPr>
          <p:cNvPr id="6" name="Subtitle 5"/>
          <p:cNvSpPr>
            <a:spLocks noGrp="1"/>
          </p:cNvSpPr>
          <p:nvPr>
            <p:ph type="subTitle" idx="1"/>
          </p:nvPr>
        </p:nvSpPr>
        <p:spPr>
          <a:xfrm>
            <a:off x="120418" y="5133075"/>
            <a:ext cx="8451563" cy="1390561"/>
          </a:xfrm>
          <a:ln w="9525" cmpd="sng"/>
        </p:spPr>
        <p:txBody>
          <a:bodyPr>
            <a:normAutofit/>
          </a:bodyPr>
          <a:lstStyle/>
          <a:p>
            <a:pPr>
              <a:lnSpc>
                <a:spcPct val="90000"/>
              </a:lnSpc>
            </a:pPr>
            <a:r>
              <a:rPr lang="en-ZA" sz="1500" b="1" dirty="0">
                <a:solidFill>
                  <a:schemeClr val="tx1">
                    <a:lumMod val="75000"/>
                    <a:lumOff val="25000"/>
                  </a:schemeClr>
                </a:solidFill>
                <a:latin typeface="Arial"/>
              </a:rPr>
              <a:t>   </a:t>
            </a:r>
            <a:r>
              <a:rPr lang="en-ZA" sz="1500" b="1" dirty="0">
                <a:solidFill>
                  <a:schemeClr val="tx1">
                    <a:lumMod val="65000"/>
                    <a:lumOff val="35000"/>
                  </a:schemeClr>
                </a:solidFill>
                <a:latin typeface="Arial"/>
              </a:rPr>
              <a:t> </a:t>
            </a:r>
            <a:r>
              <a:rPr lang="en-ZA" sz="1500" b="1" dirty="0">
                <a:solidFill>
                  <a:schemeClr val="tx1">
                    <a:lumMod val="50000"/>
                    <a:lumOff val="50000"/>
                  </a:schemeClr>
                </a:solidFill>
                <a:latin typeface="Arial"/>
              </a:rPr>
              <a:t>  DR NC DLAMINI ZUMA, MP </a:t>
            </a:r>
            <a:br>
              <a:rPr lang="en-ZA" sz="1500" b="1" dirty="0">
                <a:solidFill>
                  <a:schemeClr val="tx1">
                    <a:lumMod val="50000"/>
                    <a:lumOff val="50000"/>
                  </a:schemeClr>
                </a:solidFill>
                <a:latin typeface="Arial"/>
              </a:rPr>
            </a:br>
            <a:r>
              <a:rPr lang="en-ZA" sz="1500" dirty="0">
                <a:solidFill>
                  <a:schemeClr val="tx1">
                    <a:lumMod val="50000"/>
                    <a:lumOff val="50000"/>
                  </a:schemeClr>
                </a:solidFill>
                <a:latin typeface="Arial"/>
              </a:rPr>
              <a:t>Minister of Cooperative Governance and Traditional Affairs</a:t>
            </a:r>
            <a:br>
              <a:rPr lang="en-ZA" sz="1500" dirty="0">
                <a:solidFill>
                  <a:schemeClr val="tx1">
                    <a:lumMod val="50000"/>
                    <a:lumOff val="50000"/>
                  </a:schemeClr>
                </a:solidFill>
                <a:latin typeface="Arial"/>
              </a:rPr>
            </a:br>
            <a:r>
              <a:rPr lang="en-ZA" sz="1500" i="1" dirty="0">
                <a:solidFill>
                  <a:schemeClr val="tx1">
                    <a:lumMod val="50000"/>
                    <a:lumOff val="50000"/>
                  </a:schemeClr>
                </a:solidFill>
                <a:latin typeface="Arial"/>
              </a:rPr>
              <a:t>NCOP, 26 May 2020</a:t>
            </a:r>
            <a:endParaRPr lang="en-GB" sz="1500" i="1" dirty="0">
              <a:solidFill>
                <a:schemeClr val="tx1">
                  <a:lumMod val="50000"/>
                  <a:lumOff val="50000"/>
                </a:schemeClr>
              </a:solidFill>
              <a:latin typeface="Arial"/>
            </a:endParaRPr>
          </a:p>
        </p:txBody>
      </p:sp>
    </p:spTree>
    <p:extLst>
      <p:ext uri="{BB962C8B-B14F-4D97-AF65-F5344CB8AC3E}">
        <p14:creationId xmlns:p14="http://schemas.microsoft.com/office/powerpoint/2010/main" val="2763665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9" name="Google Shape;139;p6"/>
          <p:cNvSpPr txBox="1"/>
          <p:nvPr/>
        </p:nvSpPr>
        <p:spPr>
          <a:xfrm>
            <a:off x="5891246" y="1159470"/>
            <a:ext cx="2926080" cy="3221697"/>
          </a:xfrm>
          <a:prstGeom prst="rect">
            <a:avLst/>
          </a:prstGeom>
          <a:noFill/>
          <a:ln>
            <a:noFill/>
          </a:ln>
        </p:spPr>
        <p:txBody>
          <a:bodyPr spcFirstLastPara="1" wrap="square" lIns="91425" tIns="45700" rIns="91425" bIns="45700" anchor="t" anchorCtr="0">
            <a:spAutoFit/>
          </a:bodyPr>
          <a:lstStyle/>
          <a:p>
            <a:pPr marL="0" marR="0" lvl="0" indent="0" algn="l" rtl="0">
              <a:lnSpc>
                <a:spcPts val="1520"/>
              </a:lnSpc>
              <a:buNone/>
            </a:pPr>
            <a:r>
              <a:rPr lang="en-GB" sz="1800" u="none" strike="noStrike" cap="none" dirty="0">
                <a:solidFill>
                  <a:srgbClr val="595959"/>
                </a:solidFill>
                <a:ea typeface="Gill Sans"/>
                <a:sym typeface="Gill Sans"/>
              </a:rPr>
              <a:t>Aggressive </a:t>
            </a:r>
            <a:r>
              <a:rPr lang="en-GB" sz="1800" b="1" u="none" strike="noStrike" cap="none" dirty="0">
                <a:solidFill>
                  <a:srgbClr val="397F3A"/>
                </a:solidFill>
                <a:ea typeface="Gill Sans"/>
                <a:sym typeface="Gill Sans"/>
              </a:rPr>
              <a:t>communication strategy</a:t>
            </a:r>
            <a:r>
              <a:rPr lang="en-GB" sz="1800" u="none" strike="noStrike" cap="none" dirty="0">
                <a:solidFill>
                  <a:srgbClr val="397F3A"/>
                </a:solidFill>
                <a:ea typeface="Gill Sans"/>
                <a:sym typeface="Gill Sans"/>
              </a:rPr>
              <a:t> </a:t>
            </a:r>
            <a:r>
              <a:rPr lang="en-GB" sz="1800" u="none" strike="noStrike" cap="none" dirty="0">
                <a:solidFill>
                  <a:srgbClr val="595959"/>
                </a:solidFill>
                <a:ea typeface="Gill Sans"/>
                <a:sym typeface="Gill Sans"/>
              </a:rPr>
              <a:t>to adjust behaviour.</a:t>
            </a:r>
          </a:p>
          <a:p>
            <a:pPr marL="0" marR="0" lvl="0" indent="0" algn="l" rtl="0">
              <a:lnSpc>
                <a:spcPct val="70000"/>
              </a:lnSpc>
              <a:buNone/>
            </a:pPr>
            <a:endParaRPr sz="1800" dirty="0"/>
          </a:p>
          <a:p>
            <a:pPr marL="0" marR="0" lvl="0" indent="0" algn="l" rtl="0">
              <a:lnSpc>
                <a:spcPts val="1520"/>
              </a:lnSpc>
              <a:buNone/>
            </a:pPr>
            <a:r>
              <a:rPr lang="en-GB" sz="1800" b="1" u="none" strike="noStrike" cap="none" dirty="0">
                <a:solidFill>
                  <a:srgbClr val="397F3A"/>
                </a:solidFill>
                <a:ea typeface="Gill Sans"/>
                <a:sym typeface="Gill Sans"/>
              </a:rPr>
              <a:t>Consultations</a:t>
            </a:r>
            <a:r>
              <a:rPr lang="en-GB" sz="1800" u="none" strike="noStrike" cap="none" dirty="0">
                <a:solidFill>
                  <a:srgbClr val="595959"/>
                </a:solidFill>
                <a:ea typeface="Gill Sans"/>
                <a:sym typeface="Gill Sans"/>
              </a:rPr>
              <a:t> with private, religious, </a:t>
            </a:r>
            <a:br>
              <a:rPr lang="en-GB" sz="1800" u="none" strike="noStrike" cap="none" dirty="0">
                <a:solidFill>
                  <a:srgbClr val="595959"/>
                </a:solidFill>
                <a:ea typeface="Gill Sans"/>
                <a:sym typeface="Gill Sans"/>
              </a:rPr>
            </a:br>
            <a:r>
              <a:rPr lang="en-GB" sz="1800" u="none" strike="noStrike" cap="none" dirty="0">
                <a:solidFill>
                  <a:srgbClr val="595959"/>
                </a:solidFill>
                <a:ea typeface="Gill Sans"/>
                <a:sym typeface="Gill Sans"/>
              </a:rPr>
              <a:t>labour, civil society and </a:t>
            </a:r>
            <a:br>
              <a:rPr lang="en-GB" sz="1800" u="none" strike="noStrike" cap="none" dirty="0">
                <a:solidFill>
                  <a:srgbClr val="595959"/>
                </a:solidFill>
                <a:ea typeface="Gill Sans"/>
                <a:sym typeface="Gill Sans"/>
              </a:rPr>
            </a:br>
            <a:r>
              <a:rPr lang="en-GB" sz="1800" u="none" strike="noStrike" cap="none" dirty="0">
                <a:solidFill>
                  <a:srgbClr val="595959"/>
                </a:solidFill>
                <a:ea typeface="Gill Sans"/>
                <a:sym typeface="Gill Sans"/>
              </a:rPr>
              <a:t>traditional leaders</a:t>
            </a:r>
          </a:p>
          <a:p>
            <a:pPr marL="0" marR="0" lvl="0" indent="0" algn="l" rtl="0">
              <a:lnSpc>
                <a:spcPct val="70000"/>
              </a:lnSpc>
              <a:buNone/>
            </a:pPr>
            <a:endParaRPr lang="en-GB" sz="1800" dirty="0"/>
          </a:p>
          <a:p>
            <a:pPr marL="0" marR="0" lvl="0" indent="0" algn="l" rtl="0">
              <a:lnSpc>
                <a:spcPts val="1520"/>
              </a:lnSpc>
              <a:buNone/>
            </a:pPr>
            <a:r>
              <a:rPr lang="en-GB" sz="1800" b="1" dirty="0">
                <a:solidFill>
                  <a:srgbClr val="397F3A"/>
                </a:solidFill>
                <a:ea typeface="Gill Sans"/>
                <a:sym typeface="Gill Sans"/>
              </a:rPr>
              <a:t>Extraordinary measures </a:t>
            </a:r>
            <a:r>
              <a:rPr lang="en-GB" sz="1800" u="none" strike="noStrike" cap="none" dirty="0">
                <a:solidFill>
                  <a:srgbClr val="595959"/>
                </a:solidFill>
                <a:ea typeface="Gill Sans"/>
                <a:sym typeface="Gill Sans"/>
              </a:rPr>
              <a:t>including health, hygiene, social distancing and Lockdown</a:t>
            </a:r>
          </a:p>
          <a:p>
            <a:pPr lvl="0">
              <a:lnSpc>
                <a:spcPct val="70000"/>
              </a:lnSpc>
            </a:pPr>
            <a:endParaRPr lang="en-GB" sz="1800" dirty="0"/>
          </a:p>
          <a:p>
            <a:pPr marL="0" marR="0" lvl="0" indent="0" algn="l" rtl="0">
              <a:lnSpc>
                <a:spcPts val="1520"/>
              </a:lnSpc>
              <a:buNone/>
            </a:pPr>
            <a:r>
              <a:rPr lang="en-GB" sz="1800" u="none" strike="noStrike" cap="none" dirty="0">
                <a:solidFill>
                  <a:srgbClr val="595959"/>
                </a:solidFill>
                <a:ea typeface="Gill Sans"/>
                <a:sym typeface="Gill Sans"/>
              </a:rPr>
              <a:t>Socio Economic </a:t>
            </a:r>
            <a:r>
              <a:rPr lang="en-GB" sz="1800" b="1" dirty="0">
                <a:solidFill>
                  <a:srgbClr val="397F3A"/>
                </a:solidFill>
                <a:ea typeface="Gill Sans"/>
                <a:sym typeface="Gill Sans"/>
              </a:rPr>
              <a:t>Impact Mediation Measures</a:t>
            </a:r>
            <a:endParaRPr sz="1800" b="1" dirty="0">
              <a:solidFill>
                <a:srgbClr val="397F3A"/>
              </a:solidFill>
              <a:ea typeface="Gill Sans"/>
              <a:sym typeface="Gill Sans"/>
            </a:endParaRPr>
          </a:p>
        </p:txBody>
      </p:sp>
      <p:cxnSp>
        <p:nvCxnSpPr>
          <p:cNvPr id="141" name="Google Shape;141;p6"/>
          <p:cNvCxnSpPr>
            <a:cxnSpLocks/>
          </p:cNvCxnSpPr>
          <p:nvPr/>
        </p:nvCxnSpPr>
        <p:spPr>
          <a:xfrm>
            <a:off x="5314092" y="2006039"/>
            <a:ext cx="582520" cy="1182"/>
          </a:xfrm>
          <a:prstGeom prst="straightConnector1">
            <a:avLst/>
          </a:prstGeom>
          <a:noFill/>
          <a:ln w="25400" cap="flat" cmpd="sng">
            <a:solidFill>
              <a:srgbClr val="0F7301"/>
            </a:solidFill>
            <a:prstDash val="solid"/>
            <a:round/>
            <a:headEnd type="none" w="sm" len="sm"/>
            <a:tailEnd type="none" w="sm" len="sm"/>
          </a:ln>
        </p:spPr>
      </p:cxnSp>
      <p:grpSp>
        <p:nvGrpSpPr>
          <p:cNvPr id="29" name="Google Shape;115;p5"/>
          <p:cNvGrpSpPr/>
          <p:nvPr/>
        </p:nvGrpSpPr>
        <p:grpSpPr>
          <a:xfrm>
            <a:off x="2976518" y="858830"/>
            <a:ext cx="2708768" cy="4571344"/>
            <a:chOff x="2070844" y="0"/>
            <a:chExt cx="2906810" cy="4726418"/>
          </a:xfrm>
        </p:grpSpPr>
        <p:sp>
          <p:nvSpPr>
            <p:cNvPr id="30" name="Google Shape;116;p5"/>
            <p:cNvSpPr/>
            <p:nvPr/>
          </p:nvSpPr>
          <p:spPr>
            <a:xfrm>
              <a:off x="2702703" y="0"/>
              <a:ext cx="2274951" cy="2275297"/>
            </a:xfrm>
            <a:custGeom>
              <a:avLst/>
              <a:gdLst/>
              <a:ahLst/>
              <a:cxnLst/>
              <a:rect l="l" t="t" r="r" b="b"/>
              <a:pathLst>
                <a:path w="120000" h="120000" extrusionOk="0">
                  <a:moveTo>
                    <a:pt x="8412" y="60000"/>
                  </a:moveTo>
                  <a:lnTo>
                    <a:pt x="8412" y="60000"/>
                  </a:lnTo>
                  <a:cubicBezTo>
                    <a:pt x="8412" y="32962"/>
                    <a:pt x="29287" y="10511"/>
                    <a:pt x="56253" y="8547"/>
                  </a:cubicBezTo>
                  <a:cubicBezTo>
                    <a:pt x="83219" y="6583"/>
                    <a:pt x="107126" y="25773"/>
                    <a:pt x="111044" y="52526"/>
                  </a:cubicBezTo>
                  <a:cubicBezTo>
                    <a:pt x="114961" y="79278"/>
                    <a:pt x="97559" y="104517"/>
                    <a:pt x="71162" y="110367"/>
                  </a:cubicBezTo>
                  <a:lnTo>
                    <a:pt x="70593" y="118429"/>
                  </a:lnTo>
                  <a:lnTo>
                    <a:pt x="56830" y="104890"/>
                  </a:lnTo>
                  <a:lnTo>
                    <a:pt x="72706" y="88508"/>
                  </a:lnTo>
                  <a:lnTo>
                    <a:pt x="72145" y="96445"/>
                  </a:lnTo>
                  <a:cubicBezTo>
                    <a:pt x="90761" y="90240"/>
                    <a:pt x="101708" y="70999"/>
                    <a:pt x="97532" y="51824"/>
                  </a:cubicBezTo>
                  <a:cubicBezTo>
                    <a:pt x="93356" y="32649"/>
                    <a:pt x="75399" y="19705"/>
                    <a:pt x="55889" y="21805"/>
                  </a:cubicBezTo>
                  <a:cubicBezTo>
                    <a:pt x="36379" y="23906"/>
                    <a:pt x="21588" y="40375"/>
                    <a:pt x="21588" y="60000"/>
                  </a:cubicBezTo>
                  <a:close/>
                </a:path>
              </a:pathLst>
            </a:custGeom>
            <a:solidFill>
              <a:srgbClr val="0F7301"/>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17;p5"/>
            <p:cNvSpPr/>
            <p:nvPr/>
          </p:nvSpPr>
          <p:spPr>
            <a:xfrm>
              <a:off x="3205543" y="727200"/>
              <a:ext cx="1264146" cy="6319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18;p5"/>
            <p:cNvSpPr txBox="1"/>
            <p:nvPr/>
          </p:nvSpPr>
          <p:spPr>
            <a:xfrm>
              <a:off x="3205543" y="772482"/>
              <a:ext cx="1264146" cy="631922"/>
            </a:xfrm>
            <a:prstGeom prst="rect">
              <a:avLst/>
            </a:prstGeom>
            <a:noFill/>
            <a:ln>
              <a:noFill/>
            </a:ln>
          </p:spPr>
          <p:txBody>
            <a:bodyPr spcFirstLastPara="1" wrap="square" lIns="26650" tIns="26650" rIns="26650" bIns="26650" anchor="ctr" anchorCtr="0">
              <a:noAutofit/>
            </a:bodyPr>
            <a:lstStyle/>
            <a:p>
              <a:pPr marL="0" marR="0" lvl="0" indent="0" algn="ctr" rtl="0">
                <a:lnSpc>
                  <a:spcPts val="1400"/>
                </a:lnSpc>
                <a:spcBef>
                  <a:spcPts val="0"/>
                </a:spcBef>
                <a:spcAft>
                  <a:spcPts val="0"/>
                </a:spcAft>
                <a:buNone/>
              </a:pPr>
              <a:r>
                <a:rPr lang="en-GB" sz="4200" b="1" u="none" strike="noStrike" cap="none" dirty="0">
                  <a:solidFill>
                    <a:srgbClr val="008000"/>
                  </a:solidFill>
                  <a:latin typeface="Arial Narrow" panose="020B0604020202020204" pitchFamily="34" charset="0"/>
                  <a:cs typeface="Arial Narrow" panose="020B0604020202020204" pitchFamily="34" charset="0"/>
                  <a:sym typeface="Arial"/>
                </a:rPr>
                <a:t>1</a:t>
              </a:r>
              <a:r>
                <a:rPr lang="en-GB" sz="160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t/>
              </a:r>
              <a:br>
                <a:rPr lang="en-GB" sz="160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br>
              <a:r>
                <a:rPr lang="en-GB" sz="155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t>Flattening </a:t>
              </a:r>
              <a:br>
                <a:rPr lang="en-GB" sz="155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br>
              <a:r>
                <a:rPr lang="en-GB" sz="155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t>the Curve</a:t>
              </a:r>
              <a:endParaRPr b="1" dirty="0">
                <a:solidFill>
                  <a:srgbClr val="008000"/>
                </a:solidFill>
                <a:latin typeface="Arial Narrow" panose="020B0604020202020204" pitchFamily="34" charset="0"/>
                <a:cs typeface="Arial Narrow" panose="020B0604020202020204" pitchFamily="34" charset="0"/>
              </a:endParaRPr>
            </a:p>
          </p:txBody>
        </p:sp>
        <p:sp>
          <p:nvSpPr>
            <p:cNvPr id="33" name="Google Shape;119;p5"/>
            <p:cNvSpPr/>
            <p:nvPr/>
          </p:nvSpPr>
          <p:spPr>
            <a:xfrm>
              <a:off x="2070844" y="1307327"/>
              <a:ext cx="2274951" cy="2275298"/>
            </a:xfrm>
            <a:custGeom>
              <a:avLst/>
              <a:gdLst/>
              <a:ahLst/>
              <a:cxnLst/>
              <a:rect l="l" t="t" r="r" b="b"/>
              <a:pathLst>
                <a:path w="120000" h="120000" extrusionOk="0">
                  <a:moveTo>
                    <a:pt x="96481" y="23524"/>
                  </a:moveTo>
                  <a:lnTo>
                    <a:pt x="87165" y="32840"/>
                  </a:lnTo>
                  <a:lnTo>
                    <a:pt x="87165" y="32840"/>
                  </a:lnTo>
                  <a:cubicBezTo>
                    <a:pt x="75945" y="21617"/>
                    <a:pt x="58981" y="18448"/>
                    <a:pt x="44467" y="24865"/>
                  </a:cubicBezTo>
                  <a:cubicBezTo>
                    <a:pt x="29954" y="31283"/>
                    <a:pt x="20881" y="45964"/>
                    <a:pt x="21631" y="61816"/>
                  </a:cubicBezTo>
                  <a:cubicBezTo>
                    <a:pt x="22381" y="77668"/>
                    <a:pt x="32801" y="91427"/>
                    <a:pt x="47855" y="96445"/>
                  </a:cubicBezTo>
                  <a:lnTo>
                    <a:pt x="47294" y="88508"/>
                  </a:lnTo>
                  <a:lnTo>
                    <a:pt x="63170" y="104890"/>
                  </a:lnTo>
                  <a:lnTo>
                    <a:pt x="49407" y="118429"/>
                  </a:lnTo>
                  <a:lnTo>
                    <a:pt x="48838" y="110367"/>
                  </a:lnTo>
                  <a:cubicBezTo>
                    <a:pt x="27395" y="105615"/>
                    <a:pt x="11311" y="87806"/>
                    <a:pt x="8761" y="65990"/>
                  </a:cubicBezTo>
                  <a:cubicBezTo>
                    <a:pt x="6211" y="44174"/>
                    <a:pt x="17753" y="23136"/>
                    <a:pt x="37522" y="13566"/>
                  </a:cubicBezTo>
                  <a:cubicBezTo>
                    <a:pt x="57291" y="3995"/>
                    <a:pt x="80952" y="7992"/>
                    <a:pt x="96481" y="23524"/>
                  </a:cubicBezTo>
                  <a:close/>
                </a:path>
              </a:pathLst>
            </a:custGeom>
            <a:solidFill>
              <a:schemeClr val="bg1">
                <a:lumMod val="65000"/>
              </a:schemeClr>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20;p5"/>
            <p:cNvSpPr/>
            <p:nvPr/>
          </p:nvSpPr>
          <p:spPr>
            <a:xfrm>
              <a:off x="2311407" y="2020200"/>
              <a:ext cx="1724852" cy="6319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21;p5"/>
            <p:cNvSpPr txBox="1"/>
            <p:nvPr/>
          </p:nvSpPr>
          <p:spPr>
            <a:xfrm>
              <a:off x="2287023" y="2110654"/>
              <a:ext cx="1724852" cy="631922"/>
            </a:xfrm>
            <a:prstGeom prst="rect">
              <a:avLst/>
            </a:prstGeom>
            <a:noFill/>
            <a:ln>
              <a:noFill/>
            </a:ln>
          </p:spPr>
          <p:txBody>
            <a:bodyPr spcFirstLastPara="1" wrap="square" lIns="25400" tIns="25400" rIns="25400" bIns="25400" anchor="ctr" anchorCtr="0">
              <a:noAutofit/>
            </a:bodyPr>
            <a:lstStyle/>
            <a:p>
              <a:pPr marL="0" marR="0" lvl="0" indent="0" algn="ctr" rtl="0">
                <a:lnSpc>
                  <a:spcPts val="1260"/>
                </a:lnSpc>
                <a:spcBef>
                  <a:spcPts val="0"/>
                </a:spcBef>
                <a:spcAft>
                  <a:spcPts val="0"/>
                </a:spcAft>
                <a:buNone/>
              </a:pPr>
              <a:r>
                <a:rPr lang="en-GB" sz="4000" b="1" u="none" strike="noStrike" cap="none" dirty="0">
                  <a:solidFill>
                    <a:schemeClr val="bg1">
                      <a:lumMod val="65000"/>
                    </a:schemeClr>
                  </a:solidFill>
                  <a:latin typeface="Arial Narrow" panose="020B0604020202020204" pitchFamily="34" charset="0"/>
                  <a:cs typeface="Arial Narrow" panose="020B0604020202020204" pitchFamily="34" charset="0"/>
                  <a:sym typeface="Arial"/>
                </a:rPr>
                <a:t>2</a:t>
              </a:r>
              <a:r>
                <a:rPr lang="en-GB" sz="160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t> </a:t>
              </a:r>
              <a:br>
                <a:rPr lang="en-GB" sz="160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br>
              <a:r>
                <a:rPr lang="en-GB" sz="155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t>Risk-Adjusted Strategy for</a:t>
              </a:r>
              <a:br>
                <a:rPr lang="en-GB" sz="155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br>
              <a:r>
                <a:rPr lang="en-GB" sz="155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t>Economic </a:t>
              </a:r>
              <a:br>
                <a:rPr lang="en-GB" sz="155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br>
              <a:r>
                <a:rPr lang="en-GB" sz="155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t>Activity</a:t>
              </a:r>
              <a:endParaRPr sz="155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endParaRPr>
            </a:p>
          </p:txBody>
        </p:sp>
        <p:sp>
          <p:nvSpPr>
            <p:cNvPr id="36" name="Google Shape;122;p5"/>
            <p:cNvSpPr/>
            <p:nvPr/>
          </p:nvSpPr>
          <p:spPr>
            <a:xfrm>
              <a:off x="2864620" y="2771099"/>
              <a:ext cx="1954536" cy="1955319"/>
            </a:xfrm>
            <a:prstGeom prst="blockArc">
              <a:avLst>
                <a:gd name="adj1" fmla="val 13500000"/>
                <a:gd name="adj2" fmla="val 10800000"/>
                <a:gd name="adj3" fmla="val 12740"/>
              </a:avLst>
            </a:pr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23;p5"/>
            <p:cNvSpPr/>
            <p:nvPr/>
          </p:nvSpPr>
          <p:spPr>
            <a:xfrm>
              <a:off x="3208533" y="3423212"/>
              <a:ext cx="1264146" cy="6319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24;p5"/>
            <p:cNvSpPr txBox="1"/>
            <p:nvPr/>
          </p:nvSpPr>
          <p:spPr>
            <a:xfrm>
              <a:off x="3208533" y="3423212"/>
              <a:ext cx="1264146" cy="631922"/>
            </a:xfrm>
            <a:prstGeom prst="rect">
              <a:avLst/>
            </a:prstGeom>
            <a:noFill/>
            <a:ln>
              <a:noFill/>
            </a:ln>
          </p:spPr>
          <p:txBody>
            <a:bodyPr spcFirstLastPara="1" wrap="square" lIns="25400" tIns="25400" rIns="25400" bIns="25400" anchor="ctr" anchorCtr="0">
              <a:noAutofit/>
            </a:bodyPr>
            <a:lstStyle/>
            <a:p>
              <a:pPr marL="0" marR="0" lvl="0" indent="0" algn="ctr" rtl="0">
                <a:lnSpc>
                  <a:spcPct val="70000"/>
                </a:lnSpc>
                <a:spcBef>
                  <a:spcPts val="0"/>
                </a:spcBef>
                <a:spcAft>
                  <a:spcPts val="0"/>
                </a:spcAft>
                <a:buNone/>
              </a:pPr>
              <a:r>
                <a:rPr lang="en-GB" sz="4000" b="1" u="none" strike="noStrike" cap="none" dirty="0">
                  <a:solidFill>
                    <a:srgbClr val="A6A6A6"/>
                  </a:solidFill>
                  <a:latin typeface="Arial Narrow" panose="020B0604020202020204" pitchFamily="34" charset="0"/>
                  <a:cs typeface="Arial Narrow" panose="020B0604020202020204" pitchFamily="34" charset="0"/>
                  <a:sym typeface="Arial"/>
                </a:rPr>
                <a:t>3</a:t>
              </a:r>
              <a:r>
                <a:rPr lang="en-GB" sz="3000" b="1" u="none" strike="noStrike" cap="none" dirty="0">
                  <a:solidFill>
                    <a:srgbClr val="A6A6A6"/>
                  </a:solidFill>
                  <a:latin typeface="Arial Narrow" panose="020B0604020202020204" pitchFamily="34" charset="0"/>
                  <a:ea typeface="Calibri"/>
                  <a:cs typeface="Arial Narrow" panose="020B0604020202020204" pitchFamily="34" charset="0"/>
                  <a:sym typeface="Calibri"/>
                </a:rPr>
                <a:t> </a:t>
              </a:r>
              <a:r>
                <a:rPr lang="en-GB" sz="1600" b="1" u="none" strike="noStrike" cap="none" dirty="0">
                  <a:solidFill>
                    <a:srgbClr val="A6A6A6"/>
                  </a:solidFill>
                  <a:latin typeface="Arial Narrow" panose="020B0604020202020204" pitchFamily="34" charset="0"/>
                  <a:ea typeface="Calibri"/>
                  <a:cs typeface="Arial Narrow" panose="020B0604020202020204" pitchFamily="34" charset="0"/>
                  <a:sym typeface="Calibri"/>
                </a:rPr>
                <a:t/>
              </a:r>
              <a:br>
                <a:rPr lang="en-GB" sz="1600" b="1" u="none" strike="noStrike" cap="none" dirty="0">
                  <a:solidFill>
                    <a:srgbClr val="A6A6A6"/>
                  </a:solidFill>
                  <a:latin typeface="Arial Narrow" panose="020B0604020202020204" pitchFamily="34" charset="0"/>
                  <a:ea typeface="Calibri"/>
                  <a:cs typeface="Arial Narrow" panose="020B0604020202020204" pitchFamily="34" charset="0"/>
                  <a:sym typeface="Calibri"/>
                </a:rPr>
              </a:br>
              <a:r>
                <a:rPr lang="en-GB" sz="1550" b="1" u="none" strike="noStrike" cap="none" dirty="0">
                  <a:solidFill>
                    <a:srgbClr val="A6A6A6"/>
                  </a:solidFill>
                  <a:latin typeface="Arial Narrow" panose="020B0604020202020204" pitchFamily="34" charset="0"/>
                  <a:ea typeface="Gill Sans"/>
                  <a:cs typeface="Arial Narrow" panose="020B0604020202020204" pitchFamily="34" charset="0"/>
                  <a:sym typeface="Gill Sans"/>
                </a:rPr>
                <a:t>Building Resilience of Communities and the Economy</a:t>
              </a:r>
              <a:endParaRPr b="1" dirty="0">
                <a:solidFill>
                  <a:srgbClr val="A6A6A6"/>
                </a:solidFill>
                <a:latin typeface="Arial Narrow" panose="020B0604020202020204" pitchFamily="34" charset="0"/>
                <a:cs typeface="Arial Narrow" panose="020B0604020202020204" pitchFamily="34" charset="0"/>
              </a:endParaRPr>
            </a:p>
          </p:txBody>
        </p:sp>
      </p:gr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dirty="0"/>
          </a:p>
        </p:txBody>
      </p:sp>
      <p:sp>
        <p:nvSpPr>
          <p:cNvPr id="20" name="Google Shape;158;p9"/>
          <p:cNvSpPr txBox="1"/>
          <p:nvPr/>
        </p:nvSpPr>
        <p:spPr>
          <a:xfrm>
            <a:off x="272151" y="1024314"/>
            <a:ext cx="3468865" cy="9325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50000"/>
              </a:lnSpc>
              <a:spcBef>
                <a:spcPts val="0"/>
              </a:spcBef>
              <a:spcAft>
                <a:spcPts val="0"/>
              </a:spcAft>
              <a:buClr>
                <a:srgbClr val="000000"/>
              </a:buClr>
              <a:buSzTx/>
              <a:buFont typeface="Arial"/>
              <a:buNone/>
              <a:tabLst/>
              <a:defRPr/>
            </a:pPr>
            <a:endParaRPr kumimoji="0" sz="2800" b="1" i="0" u="none" strike="noStrike" kern="0" cap="none" spc="0" normalizeH="0" baseline="0" noProof="0" dirty="0">
              <a:ln>
                <a:noFill/>
              </a:ln>
              <a:solidFill>
                <a:srgbClr val="008000"/>
              </a:solidFill>
              <a:effectLst/>
              <a:uLnTx/>
              <a:uFillTx/>
              <a:latin typeface="Arial Narrow" panose="020B0604020202020204" pitchFamily="34" charset="0"/>
              <a:ea typeface="Gill Sans"/>
              <a:cs typeface="Arial Narrow" panose="020B0604020202020204" pitchFamily="34" charset="0"/>
              <a:sym typeface="Gill Sans"/>
            </a:endParaRPr>
          </a:p>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376C39"/>
                </a:solidFill>
                <a:effectLst/>
                <a:uLnTx/>
                <a:uFillTx/>
                <a:ea typeface="Gill Sans"/>
                <a:cs typeface="Arial Narrow" panose="020B0604020202020204" pitchFamily="34" charset="0"/>
                <a:sym typeface="Gill Sans"/>
              </a:rPr>
              <a:t>STRATEGIC</a:t>
            </a:r>
            <a:r>
              <a:rPr kumimoji="0" lang="en-GB" sz="2800" b="1" i="0" u="none" strike="noStrike" kern="0" cap="none" spc="0" normalizeH="0" noProof="0" dirty="0">
                <a:ln>
                  <a:noFill/>
                </a:ln>
                <a:solidFill>
                  <a:srgbClr val="376C39"/>
                </a:solidFill>
                <a:effectLst/>
                <a:uLnTx/>
                <a:uFillTx/>
                <a:ea typeface="Gill Sans"/>
                <a:cs typeface="Arial Narrow" panose="020B0604020202020204" pitchFamily="34" charset="0"/>
                <a:sym typeface="Gill Sans"/>
              </a:rPr>
              <a:t> RESPONSE</a:t>
            </a:r>
            <a:endParaRPr kumimoji="0" sz="2800" b="1" i="0" u="none" strike="noStrike" kern="0" cap="none" spc="0" normalizeH="0" baseline="0" noProof="0" dirty="0">
              <a:ln>
                <a:noFill/>
              </a:ln>
              <a:solidFill>
                <a:srgbClr val="376C39"/>
              </a:solidFill>
              <a:effectLst/>
              <a:uLnTx/>
              <a:uFillTx/>
              <a:cs typeface="Arial Narrow" panose="020B0604020202020204" pitchFamily="34" charset="0"/>
              <a:sym typeface="Arial"/>
            </a:endParaRPr>
          </a:p>
        </p:txBody>
      </p:sp>
      <p:cxnSp>
        <p:nvCxnSpPr>
          <p:cNvPr id="23" name="Google Shape;141;p6"/>
          <p:cNvCxnSpPr>
            <a:cxnSpLocks/>
          </p:cNvCxnSpPr>
          <p:nvPr/>
        </p:nvCxnSpPr>
        <p:spPr>
          <a:xfrm>
            <a:off x="5896477" y="1204357"/>
            <a:ext cx="12305" cy="3076588"/>
          </a:xfrm>
          <a:prstGeom prst="straightConnector1">
            <a:avLst/>
          </a:prstGeom>
          <a:noFill/>
          <a:ln w="25400" cap="flat" cmpd="sng">
            <a:solidFill>
              <a:srgbClr val="0F7301"/>
            </a:solidFill>
            <a:prstDash val="solid"/>
            <a:round/>
            <a:headEnd type="none" w="sm" len="sm"/>
            <a:tailEnd type="none" w="sm" len="sm"/>
          </a:ln>
        </p:spPr>
      </p:cxnSp>
    </p:spTree>
    <p:extLst>
      <p:ext uri="{BB962C8B-B14F-4D97-AF65-F5344CB8AC3E}">
        <p14:creationId xmlns:p14="http://schemas.microsoft.com/office/powerpoint/2010/main" val="118159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14" name="Google Shape;214;p15"/>
          <p:cNvSpPr txBox="1"/>
          <p:nvPr/>
        </p:nvSpPr>
        <p:spPr>
          <a:xfrm>
            <a:off x="440289" y="2150677"/>
            <a:ext cx="2373544" cy="306583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80000"/>
              </a:lnSpc>
              <a:spcBef>
                <a:spcPts val="0"/>
              </a:spcBef>
              <a:spcAft>
                <a:spcPts val="600"/>
              </a:spcAft>
              <a:buClr>
                <a:srgbClr val="000000"/>
              </a:buClr>
              <a:buSzTx/>
              <a:buFont typeface="Arial"/>
              <a:buNone/>
              <a:tabLst/>
              <a:defRPr/>
            </a:pPr>
            <a:r>
              <a:rPr kumimoji="0" lang="en-GB" sz="1800" b="0" i="0" u="none" strike="noStrike" kern="0" cap="none" spc="0" normalizeH="0" baseline="0" noProof="0" dirty="0">
                <a:ln>
                  <a:noFill/>
                </a:ln>
                <a:solidFill>
                  <a:srgbClr val="595959"/>
                </a:solidFill>
                <a:effectLst/>
                <a:uLnTx/>
                <a:uFillTx/>
                <a:ea typeface="Gill Sans"/>
                <a:sym typeface="Gill Sans"/>
              </a:rPr>
              <a:t>Initial lockdown had </a:t>
            </a:r>
            <a:br>
              <a:rPr kumimoji="0" lang="en-GB" sz="1800" b="0" i="0" u="none" strike="noStrike" kern="0" cap="none" spc="0" normalizeH="0" baseline="0" noProof="0" dirty="0">
                <a:ln>
                  <a:noFill/>
                </a:ln>
                <a:solidFill>
                  <a:srgbClr val="595959"/>
                </a:solidFill>
                <a:effectLst/>
                <a:uLnTx/>
                <a:uFillTx/>
                <a:ea typeface="Gill Sans"/>
                <a:sym typeface="Gill Sans"/>
              </a:rPr>
            </a:br>
            <a:r>
              <a:rPr kumimoji="0" lang="en-GB" sz="1800" b="0" i="0" u="none" strike="noStrike" kern="0" cap="none" spc="0" normalizeH="0" baseline="0" noProof="0" dirty="0">
                <a:ln>
                  <a:noFill/>
                </a:ln>
                <a:solidFill>
                  <a:srgbClr val="595959"/>
                </a:solidFill>
                <a:effectLst/>
                <a:uLnTx/>
                <a:uFillTx/>
                <a:ea typeface="Gill Sans"/>
                <a:sym typeface="Gill Sans"/>
              </a:rPr>
              <a:t>to be </a:t>
            </a:r>
            <a:r>
              <a:rPr kumimoji="0" lang="en-GB" sz="1800" b="1" i="0" u="none" strike="noStrike" kern="0" cap="none" spc="0" normalizeH="0" baseline="0" noProof="0" dirty="0">
                <a:ln>
                  <a:noFill/>
                </a:ln>
                <a:solidFill>
                  <a:srgbClr val="2A7520"/>
                </a:solidFill>
                <a:effectLst/>
                <a:uLnTx/>
                <a:uFillTx/>
                <a:ea typeface="Gill Sans"/>
                <a:sym typeface="Gill Sans"/>
              </a:rPr>
              <a:t>extended</a:t>
            </a:r>
          </a:p>
          <a:p>
            <a:pPr algn="r">
              <a:lnSpc>
                <a:spcPct val="80000"/>
              </a:lnSpc>
              <a:spcAft>
                <a:spcPts val="600"/>
              </a:spcAft>
              <a:defRPr/>
            </a:pPr>
            <a:r>
              <a:rPr lang="en-GB" sz="1800" dirty="0">
                <a:solidFill>
                  <a:srgbClr val="595959"/>
                </a:solidFill>
                <a:ea typeface="Gill Sans"/>
                <a:sym typeface="Gill Sans"/>
              </a:rPr>
              <a:t>Continued need to </a:t>
            </a:r>
            <a:br>
              <a:rPr lang="en-GB" sz="1800" dirty="0">
                <a:solidFill>
                  <a:srgbClr val="595959"/>
                </a:solidFill>
                <a:ea typeface="Gill Sans"/>
                <a:sym typeface="Gill Sans"/>
              </a:rPr>
            </a:br>
            <a:r>
              <a:rPr lang="en-GB" sz="1800" b="1" dirty="0">
                <a:solidFill>
                  <a:srgbClr val="2A7520"/>
                </a:solidFill>
                <a:ea typeface="Gill Sans"/>
                <a:sym typeface="Gill Sans"/>
              </a:rPr>
              <a:t>flatten the curve</a:t>
            </a:r>
          </a:p>
          <a:p>
            <a:pPr lvl="0" algn="r">
              <a:lnSpc>
                <a:spcPct val="80000"/>
              </a:lnSpc>
              <a:spcAft>
                <a:spcPts val="600"/>
              </a:spcAft>
              <a:defRPr/>
            </a:pPr>
            <a:r>
              <a:rPr lang="en-GB" sz="1800" dirty="0">
                <a:solidFill>
                  <a:srgbClr val="595959"/>
                </a:solidFill>
                <a:ea typeface="Gill Sans"/>
                <a:sym typeface="Gill Sans"/>
              </a:rPr>
              <a:t>Balance between</a:t>
            </a:r>
            <a:br>
              <a:rPr lang="en-GB" sz="1800" dirty="0">
                <a:solidFill>
                  <a:srgbClr val="595959"/>
                </a:solidFill>
                <a:ea typeface="Gill Sans"/>
                <a:sym typeface="Gill Sans"/>
              </a:rPr>
            </a:br>
            <a:r>
              <a:rPr lang="en-GB" sz="1800" dirty="0">
                <a:solidFill>
                  <a:srgbClr val="595959"/>
                </a:solidFill>
                <a:ea typeface="Gill Sans"/>
                <a:sym typeface="Gill Sans"/>
              </a:rPr>
              <a:t> health, capacity &amp; need to </a:t>
            </a:r>
            <a:r>
              <a:rPr lang="en-GB" sz="1800" b="1" dirty="0">
                <a:solidFill>
                  <a:srgbClr val="2A7520"/>
                </a:solidFill>
                <a:ea typeface="Gill Sans"/>
                <a:sym typeface="Gill Sans"/>
              </a:rPr>
              <a:t>reopen </a:t>
            </a:r>
            <a:br>
              <a:rPr lang="en-GB" sz="1800" b="1" dirty="0">
                <a:solidFill>
                  <a:srgbClr val="2A7520"/>
                </a:solidFill>
                <a:ea typeface="Gill Sans"/>
                <a:sym typeface="Gill Sans"/>
              </a:rPr>
            </a:br>
            <a:r>
              <a:rPr lang="en-GB" sz="1800" b="1" dirty="0">
                <a:solidFill>
                  <a:srgbClr val="2A7520"/>
                </a:solidFill>
                <a:ea typeface="Gill Sans"/>
                <a:sym typeface="Gill Sans"/>
              </a:rPr>
              <a:t>the economy</a:t>
            </a:r>
            <a:r>
              <a:rPr lang="en-GB" sz="1800" b="1" dirty="0">
                <a:solidFill>
                  <a:srgbClr val="595959"/>
                </a:solidFill>
                <a:ea typeface="Gill Sans"/>
                <a:sym typeface="Gill Sans"/>
              </a:rPr>
              <a:t> </a:t>
            </a:r>
            <a:endParaRPr lang="en-GB" sz="1800" b="1" dirty="0">
              <a:ea typeface="Calibri"/>
              <a:sym typeface="Calibri"/>
            </a:endParaRPr>
          </a:p>
          <a:p>
            <a:pPr algn="r">
              <a:lnSpc>
                <a:spcPct val="80000"/>
              </a:lnSpc>
              <a:spcAft>
                <a:spcPts val="600"/>
              </a:spcAft>
              <a:defRPr/>
            </a:pPr>
            <a:endParaRPr lang="en-GB" sz="1800" b="1" dirty="0">
              <a:latin typeface="Arial Narrow" panose="020B0604020202020204" pitchFamily="34" charset="0"/>
              <a:ea typeface="Calibri"/>
              <a:cs typeface="Arial Narrow" panose="020B0604020202020204" pitchFamily="34" charset="0"/>
              <a:sym typeface="Calibri"/>
            </a:endParaRPr>
          </a:p>
          <a:p>
            <a:pPr marL="0" marR="0" lvl="0" indent="0" algn="r" defTabSz="914400" rtl="0" eaLnBrk="1" fontAlgn="auto" latinLnBrk="0" hangingPunct="1">
              <a:lnSpc>
                <a:spcPct val="80000"/>
              </a:lnSpc>
              <a:spcBef>
                <a:spcPts val="0"/>
              </a:spcBef>
              <a:spcAft>
                <a:spcPts val="60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Arial Narrow" panose="020B0604020202020204" pitchFamily="34" charset="0"/>
              <a:ea typeface="Calibri"/>
              <a:cs typeface="Arial Narrow" panose="020B0604020202020204" pitchFamily="34" charset="0"/>
              <a:sym typeface="Calibri"/>
            </a:endParaRPr>
          </a:p>
        </p:txBody>
      </p:sp>
      <p:sp>
        <p:nvSpPr>
          <p:cNvPr id="216" name="Google Shape;216;p15"/>
          <p:cNvSpPr txBox="1"/>
          <p:nvPr/>
        </p:nvSpPr>
        <p:spPr>
          <a:xfrm>
            <a:off x="522110" y="3352009"/>
            <a:ext cx="1693522" cy="14025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80000"/>
              </a:lnSpc>
              <a:spcBef>
                <a:spcPts val="0"/>
              </a:spcBef>
              <a:spcAft>
                <a:spcPts val="60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Arial Narrow" panose="020B0604020202020204" pitchFamily="34" charset="0"/>
              <a:ea typeface="Calibri"/>
              <a:cs typeface="Arial Narrow" panose="020B0604020202020204" pitchFamily="34" charset="0"/>
              <a:sym typeface="Calibri"/>
            </a:endParaRPr>
          </a:p>
        </p:txBody>
      </p:sp>
      <p:sp>
        <p:nvSpPr>
          <p:cNvPr id="4" name="Slide Number Placeholder 3"/>
          <p:cNvSpPr>
            <a:spLocks noGrp="1"/>
          </p:cNvSpPr>
          <p:nvPr>
            <p:ph type="sldNum" idx="12"/>
          </p:nvPr>
        </p:nvSpPr>
        <p:spPr/>
        <p:txBody>
          <a:bodyPr/>
          <a:lstStyle/>
          <a:p>
            <a:fld id="{1F94E310-3646-6241-9AB3-B048580FF9A0}" type="slidenum">
              <a:rPr lang="en-GB" smtClean="0"/>
              <a:pPr/>
              <a:t>11</a:t>
            </a:fld>
            <a:endParaRPr lang="en-GB" dirty="0"/>
          </a:p>
        </p:txBody>
      </p:sp>
      <p:cxnSp>
        <p:nvCxnSpPr>
          <p:cNvPr id="19" name="Google Shape;141;p6"/>
          <p:cNvCxnSpPr>
            <a:cxnSpLocks/>
          </p:cNvCxnSpPr>
          <p:nvPr/>
        </p:nvCxnSpPr>
        <p:spPr>
          <a:xfrm flipV="1">
            <a:off x="2789551" y="3220625"/>
            <a:ext cx="351529" cy="11339"/>
          </a:xfrm>
          <a:prstGeom prst="straightConnector1">
            <a:avLst/>
          </a:prstGeom>
          <a:noFill/>
          <a:ln w="25400" cap="flat" cmpd="sng">
            <a:solidFill>
              <a:srgbClr val="0F7301"/>
            </a:solidFill>
            <a:prstDash val="solid"/>
            <a:round/>
            <a:headEnd type="none" w="sm" len="sm"/>
            <a:tailEnd type="none" w="sm" len="sm"/>
          </a:ln>
        </p:spPr>
      </p:cxnSp>
      <p:grpSp>
        <p:nvGrpSpPr>
          <p:cNvPr id="20" name="Google Shape;115;p5"/>
          <p:cNvGrpSpPr/>
          <p:nvPr/>
        </p:nvGrpSpPr>
        <p:grpSpPr>
          <a:xfrm>
            <a:off x="2976518" y="858830"/>
            <a:ext cx="2708768" cy="4571344"/>
            <a:chOff x="2070844" y="0"/>
            <a:chExt cx="2906810" cy="4726418"/>
          </a:xfrm>
        </p:grpSpPr>
        <p:sp>
          <p:nvSpPr>
            <p:cNvPr id="21" name="Google Shape;116;p5"/>
            <p:cNvSpPr/>
            <p:nvPr/>
          </p:nvSpPr>
          <p:spPr>
            <a:xfrm>
              <a:off x="2702703" y="0"/>
              <a:ext cx="2274951" cy="2275298"/>
            </a:xfrm>
            <a:custGeom>
              <a:avLst/>
              <a:gdLst/>
              <a:ahLst/>
              <a:cxnLst/>
              <a:rect l="l" t="t" r="r" b="b"/>
              <a:pathLst>
                <a:path w="120000" h="120000" extrusionOk="0">
                  <a:moveTo>
                    <a:pt x="8412" y="60000"/>
                  </a:moveTo>
                  <a:lnTo>
                    <a:pt x="8412" y="60000"/>
                  </a:lnTo>
                  <a:cubicBezTo>
                    <a:pt x="8412" y="32962"/>
                    <a:pt x="29287" y="10511"/>
                    <a:pt x="56253" y="8547"/>
                  </a:cubicBezTo>
                  <a:cubicBezTo>
                    <a:pt x="83219" y="6583"/>
                    <a:pt x="107126" y="25773"/>
                    <a:pt x="111044" y="52526"/>
                  </a:cubicBezTo>
                  <a:cubicBezTo>
                    <a:pt x="114961" y="79278"/>
                    <a:pt x="97559" y="104517"/>
                    <a:pt x="71162" y="110367"/>
                  </a:cubicBezTo>
                  <a:lnTo>
                    <a:pt x="70593" y="118429"/>
                  </a:lnTo>
                  <a:lnTo>
                    <a:pt x="56830" y="104890"/>
                  </a:lnTo>
                  <a:lnTo>
                    <a:pt x="72706" y="88508"/>
                  </a:lnTo>
                  <a:lnTo>
                    <a:pt x="72145" y="96445"/>
                  </a:lnTo>
                  <a:cubicBezTo>
                    <a:pt x="90761" y="90240"/>
                    <a:pt x="101708" y="70999"/>
                    <a:pt x="97532" y="51824"/>
                  </a:cubicBezTo>
                  <a:cubicBezTo>
                    <a:pt x="93356" y="32649"/>
                    <a:pt x="75399" y="19705"/>
                    <a:pt x="55889" y="21805"/>
                  </a:cubicBezTo>
                  <a:cubicBezTo>
                    <a:pt x="36379" y="23906"/>
                    <a:pt x="21588" y="40375"/>
                    <a:pt x="21588" y="60000"/>
                  </a:cubicBezTo>
                  <a:close/>
                </a:path>
              </a:pathLst>
            </a:custGeom>
            <a:solidFill>
              <a:schemeClr val="bg1">
                <a:lumMod val="65000"/>
              </a:schemeClr>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17;p5"/>
            <p:cNvSpPr/>
            <p:nvPr/>
          </p:nvSpPr>
          <p:spPr>
            <a:xfrm>
              <a:off x="3205543" y="727200"/>
              <a:ext cx="1264146" cy="6319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18;p5"/>
            <p:cNvSpPr txBox="1"/>
            <p:nvPr/>
          </p:nvSpPr>
          <p:spPr>
            <a:xfrm>
              <a:off x="3205543" y="772482"/>
              <a:ext cx="1264146" cy="631922"/>
            </a:xfrm>
            <a:prstGeom prst="rect">
              <a:avLst/>
            </a:prstGeom>
            <a:noFill/>
            <a:ln>
              <a:noFill/>
            </a:ln>
          </p:spPr>
          <p:txBody>
            <a:bodyPr spcFirstLastPara="1" wrap="square" lIns="26650" tIns="26650" rIns="26650" bIns="26650" anchor="ctr" anchorCtr="0">
              <a:noAutofit/>
            </a:bodyPr>
            <a:lstStyle/>
            <a:p>
              <a:pPr marL="0" marR="0" lvl="0" indent="0" algn="ctr" rtl="0">
                <a:lnSpc>
                  <a:spcPts val="1400"/>
                </a:lnSpc>
                <a:spcBef>
                  <a:spcPts val="0"/>
                </a:spcBef>
                <a:spcAft>
                  <a:spcPts val="0"/>
                </a:spcAft>
                <a:buNone/>
              </a:pPr>
              <a:r>
                <a:rPr lang="en-GB" sz="4200" b="1" u="none" strike="noStrike" cap="none" dirty="0">
                  <a:solidFill>
                    <a:schemeClr val="bg1">
                      <a:lumMod val="65000"/>
                    </a:schemeClr>
                  </a:solidFill>
                  <a:latin typeface="Arial Narrow" panose="020B0604020202020204" pitchFamily="34" charset="0"/>
                  <a:cs typeface="Arial Narrow" panose="020B0604020202020204" pitchFamily="34" charset="0"/>
                  <a:sym typeface="Arial"/>
                </a:rPr>
                <a:t>1</a:t>
              </a:r>
              <a:r>
                <a:rPr lang="en-GB" sz="160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t/>
              </a:r>
              <a:br>
                <a:rPr lang="en-GB" sz="160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br>
              <a:r>
                <a:rPr lang="en-GB" sz="155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t>Flattening </a:t>
              </a:r>
              <a:br>
                <a:rPr lang="en-GB" sz="155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br>
              <a:r>
                <a:rPr lang="en-GB" sz="1550" b="1" u="none" strike="noStrike" cap="none" dirty="0">
                  <a:solidFill>
                    <a:schemeClr val="bg1">
                      <a:lumMod val="65000"/>
                    </a:schemeClr>
                  </a:solidFill>
                  <a:latin typeface="Arial Narrow" panose="020B0604020202020204" pitchFamily="34" charset="0"/>
                  <a:ea typeface="Gill Sans"/>
                  <a:cs typeface="Arial Narrow" panose="020B0604020202020204" pitchFamily="34" charset="0"/>
                  <a:sym typeface="Gill Sans"/>
                </a:rPr>
                <a:t>the Curve</a:t>
              </a:r>
              <a:endParaRPr b="1" dirty="0">
                <a:solidFill>
                  <a:schemeClr val="bg1">
                    <a:lumMod val="65000"/>
                  </a:schemeClr>
                </a:solidFill>
                <a:latin typeface="Arial Narrow" panose="020B0604020202020204" pitchFamily="34" charset="0"/>
                <a:cs typeface="Arial Narrow" panose="020B0604020202020204" pitchFamily="34" charset="0"/>
              </a:endParaRPr>
            </a:p>
          </p:txBody>
        </p:sp>
        <p:sp>
          <p:nvSpPr>
            <p:cNvPr id="24" name="Google Shape;119;p5"/>
            <p:cNvSpPr/>
            <p:nvPr/>
          </p:nvSpPr>
          <p:spPr>
            <a:xfrm>
              <a:off x="2070844" y="1307327"/>
              <a:ext cx="2274951" cy="2275298"/>
            </a:xfrm>
            <a:custGeom>
              <a:avLst/>
              <a:gdLst/>
              <a:ahLst/>
              <a:cxnLst/>
              <a:rect l="l" t="t" r="r" b="b"/>
              <a:pathLst>
                <a:path w="120000" h="120000" extrusionOk="0">
                  <a:moveTo>
                    <a:pt x="96481" y="23524"/>
                  </a:moveTo>
                  <a:lnTo>
                    <a:pt x="87165" y="32840"/>
                  </a:lnTo>
                  <a:lnTo>
                    <a:pt x="87165" y="32840"/>
                  </a:lnTo>
                  <a:cubicBezTo>
                    <a:pt x="75945" y="21617"/>
                    <a:pt x="58981" y="18448"/>
                    <a:pt x="44467" y="24865"/>
                  </a:cubicBezTo>
                  <a:cubicBezTo>
                    <a:pt x="29954" y="31283"/>
                    <a:pt x="20881" y="45964"/>
                    <a:pt x="21631" y="61816"/>
                  </a:cubicBezTo>
                  <a:cubicBezTo>
                    <a:pt x="22381" y="77668"/>
                    <a:pt x="32801" y="91427"/>
                    <a:pt x="47855" y="96445"/>
                  </a:cubicBezTo>
                  <a:lnTo>
                    <a:pt x="47294" y="88508"/>
                  </a:lnTo>
                  <a:lnTo>
                    <a:pt x="63170" y="104890"/>
                  </a:lnTo>
                  <a:lnTo>
                    <a:pt x="49407" y="118429"/>
                  </a:lnTo>
                  <a:lnTo>
                    <a:pt x="48838" y="110367"/>
                  </a:lnTo>
                  <a:cubicBezTo>
                    <a:pt x="27395" y="105615"/>
                    <a:pt x="11311" y="87806"/>
                    <a:pt x="8761" y="65990"/>
                  </a:cubicBezTo>
                  <a:cubicBezTo>
                    <a:pt x="6211" y="44174"/>
                    <a:pt x="17753" y="23136"/>
                    <a:pt x="37522" y="13566"/>
                  </a:cubicBezTo>
                  <a:cubicBezTo>
                    <a:pt x="57291" y="3995"/>
                    <a:pt x="80952" y="7992"/>
                    <a:pt x="96481" y="23524"/>
                  </a:cubicBezTo>
                  <a:close/>
                </a:path>
              </a:pathLst>
            </a:custGeom>
            <a:solidFill>
              <a:srgbClr val="008000"/>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20;p5"/>
            <p:cNvSpPr/>
            <p:nvPr/>
          </p:nvSpPr>
          <p:spPr>
            <a:xfrm>
              <a:off x="2311407" y="2020200"/>
              <a:ext cx="1724852" cy="6319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21;p5"/>
            <p:cNvSpPr txBox="1"/>
            <p:nvPr/>
          </p:nvSpPr>
          <p:spPr>
            <a:xfrm>
              <a:off x="2287023" y="2110654"/>
              <a:ext cx="1724852" cy="631922"/>
            </a:xfrm>
            <a:prstGeom prst="rect">
              <a:avLst/>
            </a:prstGeom>
            <a:noFill/>
            <a:ln>
              <a:noFill/>
            </a:ln>
          </p:spPr>
          <p:txBody>
            <a:bodyPr spcFirstLastPara="1" wrap="square" lIns="25400" tIns="25400" rIns="25400" bIns="25400" anchor="ctr" anchorCtr="0">
              <a:noAutofit/>
            </a:bodyPr>
            <a:lstStyle/>
            <a:p>
              <a:pPr marL="0" marR="0" lvl="0" indent="0" algn="ctr" rtl="0">
                <a:lnSpc>
                  <a:spcPts val="1260"/>
                </a:lnSpc>
                <a:spcBef>
                  <a:spcPts val="0"/>
                </a:spcBef>
                <a:spcAft>
                  <a:spcPts val="0"/>
                </a:spcAft>
                <a:buNone/>
              </a:pPr>
              <a:r>
                <a:rPr lang="en-GB" sz="4000" b="1" u="none" strike="noStrike" cap="none" dirty="0">
                  <a:solidFill>
                    <a:srgbClr val="008000"/>
                  </a:solidFill>
                  <a:latin typeface="Arial Narrow" panose="020B0604020202020204" pitchFamily="34" charset="0"/>
                  <a:cs typeface="Arial Narrow" panose="020B0604020202020204" pitchFamily="34" charset="0"/>
                  <a:sym typeface="Arial"/>
                </a:rPr>
                <a:t>2</a:t>
              </a:r>
              <a:r>
                <a:rPr lang="en-GB" sz="160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t> </a:t>
              </a:r>
              <a:br>
                <a:rPr lang="en-GB" sz="160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br>
              <a:r>
                <a:rPr lang="en-GB" sz="155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t>Risk-Adjusted Strategy for</a:t>
              </a:r>
              <a:br>
                <a:rPr lang="en-GB" sz="155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br>
              <a:r>
                <a:rPr lang="en-GB" sz="155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t>Economic </a:t>
              </a:r>
              <a:br>
                <a:rPr lang="en-GB" sz="155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br>
              <a:r>
                <a:rPr lang="en-GB" sz="155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rPr>
                <a:t>Activity</a:t>
              </a:r>
              <a:endParaRPr sz="1550" b="1" u="none" strike="noStrike" cap="none" dirty="0">
                <a:solidFill>
                  <a:srgbClr val="008000"/>
                </a:solidFill>
                <a:latin typeface="Arial Narrow" panose="020B0604020202020204" pitchFamily="34" charset="0"/>
                <a:ea typeface="Gill Sans"/>
                <a:cs typeface="Arial Narrow" panose="020B0604020202020204" pitchFamily="34" charset="0"/>
                <a:sym typeface="Gill Sans"/>
              </a:endParaRPr>
            </a:p>
          </p:txBody>
        </p:sp>
        <p:sp>
          <p:nvSpPr>
            <p:cNvPr id="27" name="Google Shape;122;p5"/>
            <p:cNvSpPr/>
            <p:nvPr/>
          </p:nvSpPr>
          <p:spPr>
            <a:xfrm>
              <a:off x="2864620" y="2771099"/>
              <a:ext cx="1954536" cy="1955319"/>
            </a:xfrm>
            <a:prstGeom prst="blockArc">
              <a:avLst>
                <a:gd name="adj1" fmla="val 13500000"/>
                <a:gd name="adj2" fmla="val 10800000"/>
                <a:gd name="adj3" fmla="val 12740"/>
              </a:avLst>
            </a:pr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23;p5"/>
            <p:cNvSpPr/>
            <p:nvPr/>
          </p:nvSpPr>
          <p:spPr>
            <a:xfrm>
              <a:off x="3208533" y="3423212"/>
              <a:ext cx="1264146" cy="6319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24;p5"/>
            <p:cNvSpPr txBox="1"/>
            <p:nvPr/>
          </p:nvSpPr>
          <p:spPr>
            <a:xfrm>
              <a:off x="3208533" y="3423212"/>
              <a:ext cx="1264146" cy="631922"/>
            </a:xfrm>
            <a:prstGeom prst="rect">
              <a:avLst/>
            </a:prstGeom>
            <a:noFill/>
            <a:ln>
              <a:noFill/>
            </a:ln>
          </p:spPr>
          <p:txBody>
            <a:bodyPr spcFirstLastPara="1" wrap="square" lIns="25400" tIns="25400" rIns="25400" bIns="25400" anchor="ctr" anchorCtr="0">
              <a:noAutofit/>
            </a:bodyPr>
            <a:lstStyle/>
            <a:p>
              <a:pPr marL="0" marR="0" lvl="0" indent="0" algn="ctr" rtl="0">
                <a:lnSpc>
                  <a:spcPct val="70000"/>
                </a:lnSpc>
                <a:spcBef>
                  <a:spcPts val="0"/>
                </a:spcBef>
                <a:spcAft>
                  <a:spcPts val="0"/>
                </a:spcAft>
                <a:buNone/>
              </a:pPr>
              <a:r>
                <a:rPr lang="en-GB" sz="4000" b="1" u="none" strike="noStrike" cap="none" dirty="0">
                  <a:solidFill>
                    <a:srgbClr val="A6A6A6"/>
                  </a:solidFill>
                  <a:latin typeface="Arial Narrow" panose="020B0604020202020204" pitchFamily="34" charset="0"/>
                  <a:cs typeface="Arial Narrow" panose="020B0604020202020204" pitchFamily="34" charset="0"/>
                  <a:sym typeface="Arial"/>
                </a:rPr>
                <a:t>3</a:t>
              </a:r>
              <a:r>
                <a:rPr lang="en-GB" sz="3000" b="1" u="none" strike="noStrike" cap="none" dirty="0">
                  <a:solidFill>
                    <a:srgbClr val="A6A6A6"/>
                  </a:solidFill>
                  <a:latin typeface="Arial Narrow" panose="020B0604020202020204" pitchFamily="34" charset="0"/>
                  <a:ea typeface="Calibri"/>
                  <a:cs typeface="Arial Narrow" panose="020B0604020202020204" pitchFamily="34" charset="0"/>
                  <a:sym typeface="Calibri"/>
                </a:rPr>
                <a:t> </a:t>
              </a:r>
              <a:r>
                <a:rPr lang="en-GB" sz="1600" b="1" u="none" strike="noStrike" cap="none" dirty="0">
                  <a:solidFill>
                    <a:srgbClr val="A6A6A6"/>
                  </a:solidFill>
                  <a:latin typeface="Arial Narrow" panose="020B0604020202020204" pitchFamily="34" charset="0"/>
                  <a:ea typeface="Calibri"/>
                  <a:cs typeface="Arial Narrow" panose="020B0604020202020204" pitchFamily="34" charset="0"/>
                  <a:sym typeface="Calibri"/>
                </a:rPr>
                <a:t/>
              </a:r>
              <a:br>
                <a:rPr lang="en-GB" sz="1600" b="1" u="none" strike="noStrike" cap="none" dirty="0">
                  <a:solidFill>
                    <a:srgbClr val="A6A6A6"/>
                  </a:solidFill>
                  <a:latin typeface="Arial Narrow" panose="020B0604020202020204" pitchFamily="34" charset="0"/>
                  <a:ea typeface="Calibri"/>
                  <a:cs typeface="Arial Narrow" panose="020B0604020202020204" pitchFamily="34" charset="0"/>
                  <a:sym typeface="Calibri"/>
                </a:rPr>
              </a:br>
              <a:r>
                <a:rPr lang="en-GB" sz="1550" b="1" u="none" strike="noStrike" cap="none" dirty="0">
                  <a:solidFill>
                    <a:srgbClr val="A6A6A6"/>
                  </a:solidFill>
                  <a:latin typeface="Arial Narrow" panose="020B0604020202020204" pitchFamily="34" charset="0"/>
                  <a:ea typeface="Gill Sans"/>
                  <a:cs typeface="Arial Narrow" panose="020B0604020202020204" pitchFamily="34" charset="0"/>
                  <a:sym typeface="Gill Sans"/>
                </a:rPr>
                <a:t>Building Resilience of Communities and the Economy</a:t>
              </a:r>
              <a:endParaRPr b="1" dirty="0">
                <a:solidFill>
                  <a:srgbClr val="A6A6A6"/>
                </a:solidFill>
                <a:latin typeface="Arial Narrow" panose="020B0604020202020204" pitchFamily="34" charset="0"/>
                <a:cs typeface="Arial Narrow" panose="020B0604020202020204" pitchFamily="34" charset="0"/>
              </a:endParaRPr>
            </a:p>
          </p:txBody>
        </p:sp>
      </p:grpSp>
      <p:cxnSp>
        <p:nvCxnSpPr>
          <p:cNvPr id="30" name="Google Shape;141;p6"/>
          <p:cNvCxnSpPr>
            <a:cxnSpLocks/>
          </p:cNvCxnSpPr>
          <p:nvPr/>
        </p:nvCxnSpPr>
        <p:spPr>
          <a:xfrm>
            <a:off x="2778211" y="2256704"/>
            <a:ext cx="0" cy="1893817"/>
          </a:xfrm>
          <a:prstGeom prst="straightConnector1">
            <a:avLst/>
          </a:prstGeom>
          <a:noFill/>
          <a:ln w="25400" cap="flat" cmpd="sng">
            <a:solidFill>
              <a:srgbClr val="0F7301"/>
            </a:solidFill>
            <a:prstDash val="solid"/>
            <a:round/>
            <a:headEnd type="none" w="sm" len="sm"/>
            <a:tailEnd type="none" w="sm" len="sm"/>
          </a:ln>
        </p:spPr>
      </p:cxnSp>
    </p:spTree>
    <p:extLst>
      <p:ext uri="{BB962C8B-B14F-4D97-AF65-F5344CB8AC3E}">
        <p14:creationId xmlns:p14="http://schemas.microsoft.com/office/powerpoint/2010/main" val="4189551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87E55EA-C66C-4BD7-9388-9F3032DE7EB3}"/>
              </a:ext>
            </a:extLst>
          </p:cNvPr>
          <p:cNvSpPr txBox="1"/>
          <p:nvPr/>
        </p:nvSpPr>
        <p:spPr>
          <a:xfrm>
            <a:off x="808741" y="1702474"/>
            <a:ext cx="2999232" cy="3651256"/>
          </a:xfrm>
          <a:prstGeom prst="rect">
            <a:avLst/>
          </a:prstGeom>
          <a:noFill/>
          <a:ln w="3175">
            <a:noFill/>
          </a:ln>
          <a:effectLst/>
        </p:spPr>
        <p:txBody>
          <a:bodyPr wrap="square" rtlCol="0">
            <a:spAutoFit/>
          </a:bodyPr>
          <a:lstStyle/>
          <a:p>
            <a:pPr marL="0" marR="0" lvl="0" indent="0" defTabSz="914400" rtl="0" eaLnBrk="1" fontAlgn="auto" latinLnBrk="0" hangingPunct="1">
              <a:lnSpc>
                <a:spcPct val="90000"/>
              </a:lnSpc>
              <a:spcBef>
                <a:spcPts val="0"/>
              </a:spcBef>
              <a:spcAft>
                <a:spcPts val="900"/>
              </a:spcAft>
              <a:buClr>
                <a:srgbClr val="000000"/>
              </a:buClr>
              <a:buSzTx/>
              <a:buFont typeface="Arial"/>
              <a:buNone/>
              <a:tabLst/>
              <a:defRPr/>
            </a:pPr>
            <a:r>
              <a:rPr kumimoji="0" lang="en-ZA" sz="1600" b="1" i="0" u="none" strike="noStrike" kern="0" cap="none" spc="0" normalizeH="0" baseline="0" noProof="0" dirty="0">
                <a:ln>
                  <a:noFill/>
                </a:ln>
                <a:solidFill>
                  <a:srgbClr val="376C39"/>
                </a:solidFill>
                <a:effectLst/>
                <a:uLnTx/>
                <a:uFillTx/>
                <a:sym typeface="Arial"/>
              </a:rPr>
              <a:t>SYSTEM 1 </a:t>
            </a:r>
            <a:r>
              <a:rPr kumimoji="0" lang="en-ZA" sz="1600" b="0" i="0" u="none" strike="noStrike" kern="0" cap="none" spc="0" normalizeH="0" baseline="0" noProof="0" dirty="0">
                <a:ln>
                  <a:noFill/>
                </a:ln>
                <a:solidFill>
                  <a:srgbClr val="376C39"/>
                </a:solidFill>
                <a:effectLst/>
                <a:uLnTx/>
                <a:uFillTx/>
                <a:sym typeface="Arial"/>
              </a:rPr>
              <a:t>Alert system to determine the level of restrictions in place nationally, in provinces and in districts</a:t>
            </a:r>
          </a:p>
          <a:p>
            <a:pPr marL="0" marR="0" lvl="0" indent="0" defTabSz="914400" rtl="0" eaLnBrk="1" fontAlgn="auto" latinLnBrk="0" hangingPunct="1">
              <a:lnSpc>
                <a:spcPct val="90000"/>
              </a:lnSpc>
              <a:spcBef>
                <a:spcPts val="0"/>
              </a:spcBef>
              <a:spcAft>
                <a:spcPts val="900"/>
              </a:spcAft>
              <a:buClr>
                <a:srgbClr val="000000"/>
              </a:buClr>
              <a:buSzTx/>
              <a:buFont typeface="Arial"/>
              <a:buNone/>
              <a:tabLst/>
              <a:defRPr/>
            </a:pPr>
            <a:r>
              <a:rPr lang="en-ZA" sz="1600" b="1" dirty="0">
                <a:solidFill>
                  <a:srgbClr val="376C39"/>
                </a:solidFill>
              </a:rPr>
              <a:t>SYSTEM 2 </a:t>
            </a:r>
            <a:r>
              <a:rPr kumimoji="0" lang="en-ZA" sz="1600" b="0" i="0" u="none" strike="noStrike" kern="0" cap="none" spc="0" normalizeH="0" baseline="0" noProof="0" dirty="0">
                <a:ln>
                  <a:noFill/>
                </a:ln>
                <a:solidFill>
                  <a:srgbClr val="376C39"/>
                </a:solidFill>
                <a:effectLst/>
                <a:uLnTx/>
                <a:uFillTx/>
                <a:sym typeface="Arial"/>
              </a:rPr>
              <a:t>Industry classification for readiness to return at each level based on criteria, </a:t>
            </a:r>
            <a:r>
              <a:rPr kumimoji="0" lang="en-US" sz="1600" b="0" i="0" u="none" strike="noStrike" kern="0" cap="none" spc="0" normalizeH="0" baseline="0" noProof="0" dirty="0">
                <a:ln>
                  <a:noFill/>
                </a:ln>
                <a:solidFill>
                  <a:srgbClr val="376C39"/>
                </a:solidFill>
                <a:effectLst/>
                <a:uLnTx/>
                <a:uFillTx/>
                <a:sym typeface="Arial"/>
              </a:rPr>
              <a:t>together with restrictions that should remain after the lockdown regardless of the alert level</a:t>
            </a:r>
            <a:endParaRPr kumimoji="0" lang="en-ZA" sz="1600" b="0" i="0" u="none" strike="noStrike" kern="0" cap="none" spc="0" normalizeH="0" baseline="0" noProof="0" dirty="0">
              <a:ln>
                <a:noFill/>
              </a:ln>
              <a:solidFill>
                <a:srgbClr val="376C39"/>
              </a:solidFill>
              <a:effectLst/>
              <a:uLnTx/>
              <a:uFillTx/>
              <a:sym typeface="Arial"/>
            </a:endParaRPr>
          </a:p>
          <a:p>
            <a:pPr marL="0" marR="0" lvl="0" indent="0" defTabSz="914400" rtl="0" eaLnBrk="1" fontAlgn="auto" latinLnBrk="0" hangingPunct="1">
              <a:lnSpc>
                <a:spcPct val="90000"/>
              </a:lnSpc>
              <a:spcBef>
                <a:spcPts val="0"/>
              </a:spcBef>
              <a:spcAft>
                <a:spcPts val="900"/>
              </a:spcAft>
              <a:buClr>
                <a:srgbClr val="000000"/>
              </a:buClr>
              <a:buSzTx/>
              <a:buFont typeface="Arial"/>
              <a:buNone/>
              <a:tabLst/>
              <a:defRPr/>
            </a:pPr>
            <a:r>
              <a:rPr lang="en-ZA" sz="1600" b="1" dirty="0">
                <a:solidFill>
                  <a:srgbClr val="376C39"/>
                </a:solidFill>
              </a:rPr>
              <a:t>SYSTEM 3 </a:t>
            </a:r>
            <a:r>
              <a:rPr kumimoji="0" lang="en-US" sz="1600" b="0" i="0" u="none" strike="noStrike" kern="0" cap="none" spc="0" normalizeH="0" baseline="0" noProof="0" dirty="0">
                <a:ln>
                  <a:noFill/>
                </a:ln>
                <a:solidFill>
                  <a:srgbClr val="376C39"/>
                </a:solidFill>
                <a:effectLst/>
                <a:uLnTx/>
                <a:uFillTx/>
                <a:sym typeface="Arial"/>
              </a:rPr>
              <a:t>Enhanced public health and social distancing arrangements at workplaces and public spaces</a:t>
            </a:r>
            <a:endParaRPr kumimoji="0" lang="en-ZA" sz="1600" b="0" i="0" u="none" strike="noStrike" kern="0" cap="none" spc="0" normalizeH="0" baseline="0" noProof="0" dirty="0">
              <a:ln>
                <a:noFill/>
              </a:ln>
              <a:solidFill>
                <a:srgbClr val="376C39"/>
              </a:solidFill>
              <a:effectLst/>
              <a:uLnTx/>
              <a:uFillTx/>
              <a:sym typeface="Arial"/>
            </a:endParaRPr>
          </a:p>
        </p:txBody>
      </p:sp>
      <p:graphicFrame>
        <p:nvGraphicFramePr>
          <p:cNvPr id="10" name="Table 9">
            <a:extLst>
              <a:ext uri="{FF2B5EF4-FFF2-40B4-BE49-F238E27FC236}">
                <a16:creationId xmlns:a16="http://schemas.microsoft.com/office/drawing/2014/main" id="{2527694F-9862-4267-8DAB-2160BDB75C83}"/>
              </a:ext>
            </a:extLst>
          </p:cNvPr>
          <p:cNvGraphicFramePr>
            <a:graphicFrameLocks noGrp="1"/>
          </p:cNvGraphicFramePr>
          <p:nvPr>
            <p:extLst>
              <p:ext uri="{D42A27DB-BD31-4B8C-83A1-F6EECF244321}">
                <p14:modId xmlns:p14="http://schemas.microsoft.com/office/powerpoint/2010/main" val="3585603370"/>
              </p:ext>
            </p:extLst>
          </p:nvPr>
        </p:nvGraphicFramePr>
        <p:xfrm>
          <a:off x="4299229" y="1693998"/>
          <a:ext cx="3910690" cy="3594851"/>
        </p:xfrm>
        <a:graphic>
          <a:graphicData uri="http://schemas.openxmlformats.org/drawingml/2006/table">
            <a:tbl>
              <a:tblPr firstRow="1" bandRow="1">
                <a:tableStyleId>{5940675A-B579-460E-94D1-54222C63F5DA}</a:tableStyleId>
              </a:tblPr>
              <a:tblGrid>
                <a:gridCol w="384097">
                  <a:extLst>
                    <a:ext uri="{9D8B030D-6E8A-4147-A177-3AD203B41FA5}">
                      <a16:colId xmlns:a16="http://schemas.microsoft.com/office/drawing/2014/main" val="20000"/>
                    </a:ext>
                  </a:extLst>
                </a:gridCol>
                <a:gridCol w="2185228">
                  <a:extLst>
                    <a:ext uri="{9D8B030D-6E8A-4147-A177-3AD203B41FA5}">
                      <a16:colId xmlns:a16="http://schemas.microsoft.com/office/drawing/2014/main" val="20001"/>
                    </a:ext>
                  </a:extLst>
                </a:gridCol>
                <a:gridCol w="1341365">
                  <a:extLst>
                    <a:ext uri="{9D8B030D-6E8A-4147-A177-3AD203B41FA5}">
                      <a16:colId xmlns:a16="http://schemas.microsoft.com/office/drawing/2014/main" val="20002"/>
                    </a:ext>
                  </a:extLst>
                </a:gridCol>
              </a:tblGrid>
              <a:tr h="775991">
                <a:tc>
                  <a:txBody>
                    <a:bodyPr/>
                    <a:lstStyle/>
                    <a:p>
                      <a:pPr algn="l"/>
                      <a:r>
                        <a:rPr lang="en-US" sz="1600" b="1" dirty="0">
                          <a:solidFill>
                            <a:schemeClr val="bg1"/>
                          </a:solidFill>
                          <a:latin typeface="Arial"/>
                          <a:cs typeface="Vbold"/>
                        </a:rPr>
                        <a:t>L5</a:t>
                      </a:r>
                    </a:p>
                  </a:txBody>
                  <a:tcPr marL="68580" marR="68580" marT="34290" marB="3429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CA0E09"/>
                    </a:solidFill>
                  </a:tcPr>
                </a:tc>
                <a:tc>
                  <a:txBody>
                    <a:bodyPr/>
                    <a:lstStyle/>
                    <a:p>
                      <a:pPr algn="l">
                        <a:lnSpc>
                          <a:spcPct val="90000"/>
                        </a:lnSpc>
                      </a:pPr>
                      <a:r>
                        <a:rPr lang="en-US" sz="1500" dirty="0">
                          <a:solidFill>
                            <a:srgbClr val="595959"/>
                          </a:solidFill>
                          <a:latin typeface="Arial"/>
                          <a:cs typeface="Arial"/>
                        </a:rPr>
                        <a:t>High virus spread and/or low health system readiness</a:t>
                      </a:r>
                    </a:p>
                  </a:txBody>
                  <a:tcPr marL="68580" marR="68580" marT="34290" marB="34290" anchor="ctr">
                    <a:lnR w="12700" cap="flat" cmpd="sng" algn="ctr">
                      <a:solidFill>
                        <a:srgbClr val="000000">
                          <a:lumMod val="50000"/>
                          <a:lumOff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tcPr>
                </a:tc>
                <a:tc>
                  <a:txBody>
                    <a:bodyPr/>
                    <a:lstStyle/>
                    <a:p>
                      <a:pPr marL="0" marR="0" lvl="1" indent="0" algn="l" defTabSz="457200" rtl="0" eaLnBrk="1" fontAlgn="auto" latinLnBrk="0" hangingPunct="1">
                        <a:lnSpc>
                          <a:spcPct val="80000"/>
                        </a:lnSpc>
                        <a:spcBef>
                          <a:spcPts val="0"/>
                        </a:spcBef>
                        <a:spcAft>
                          <a:spcPts val="0"/>
                        </a:spcAft>
                        <a:buClrTx/>
                        <a:buSzTx/>
                        <a:buFontTx/>
                        <a:buNone/>
                        <a:tabLst/>
                        <a:defRPr/>
                      </a:pPr>
                      <a:r>
                        <a:rPr lang="en-ZA" sz="1500" b="1" dirty="0">
                          <a:solidFill>
                            <a:srgbClr val="595959"/>
                          </a:solidFill>
                          <a:latin typeface="Arial"/>
                          <a:cs typeface="Arial"/>
                        </a:rPr>
                        <a:t>Lockdown</a:t>
                      </a:r>
                    </a:p>
                  </a:txBody>
                  <a:tcPr marL="68580" marR="68580" marT="34290" marB="34290" anchor="ctr">
                    <a:lnL w="12700" cap="flat" cmpd="sng" algn="ctr">
                      <a:solidFill>
                        <a:srgbClr val="000000">
                          <a:lumMod val="50000"/>
                          <a:lumOff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tcPr>
                </a:tc>
                <a:extLst>
                  <a:ext uri="{0D108BD9-81ED-4DB2-BD59-A6C34878D82A}">
                    <a16:rowId xmlns:a16="http://schemas.microsoft.com/office/drawing/2014/main" val="10000"/>
                  </a:ext>
                </a:extLst>
              </a:tr>
              <a:tr h="803912">
                <a:tc>
                  <a:txBody>
                    <a:bodyPr/>
                    <a:lstStyle/>
                    <a:p>
                      <a:pPr algn="l"/>
                      <a:r>
                        <a:rPr lang="en-US" sz="1600" b="1" dirty="0">
                          <a:solidFill>
                            <a:schemeClr val="bg1"/>
                          </a:solidFill>
                          <a:latin typeface="Arial"/>
                          <a:cs typeface="Vbold"/>
                        </a:rPr>
                        <a:t>L4</a:t>
                      </a:r>
                    </a:p>
                  </a:txBody>
                  <a:tcPr marL="68580" marR="68580" marT="34290" marB="34290" anchor="ctr">
                    <a:lnL w="12700" cap="flat" cmpd="sng" algn="ctr">
                      <a:noFill/>
                      <a:prstDash val="solid"/>
                      <a:round/>
                      <a:headEnd type="none" w="med" len="med"/>
                      <a:tailEnd type="none" w="med" len="med"/>
                    </a:lnL>
                    <a:solidFill>
                      <a:schemeClr val="accent6">
                        <a:lumMod val="75000"/>
                      </a:schemeClr>
                    </a:solidFill>
                  </a:tcPr>
                </a:tc>
                <a:tc>
                  <a:txBody>
                    <a:bodyPr/>
                    <a:lstStyle/>
                    <a:p>
                      <a:pPr algn="l">
                        <a:lnSpc>
                          <a:spcPct val="90000"/>
                        </a:lnSpc>
                      </a:pPr>
                      <a:r>
                        <a:rPr lang="en-US" sz="1500" dirty="0">
                          <a:solidFill>
                            <a:srgbClr val="595959"/>
                          </a:solidFill>
                          <a:latin typeface="Arial"/>
                          <a:cs typeface="Arial"/>
                        </a:rPr>
                        <a:t>Moderate to high virus spread with low to moderate readiness</a:t>
                      </a:r>
                    </a:p>
                  </a:txBody>
                  <a:tcPr marL="68580" marR="68580" marT="34290" marB="34290" anchor="ctr">
                    <a:lnR w="12700" cap="flat" cmpd="sng" algn="ctr">
                      <a:solidFill>
                        <a:srgbClr val="000000">
                          <a:lumMod val="50000"/>
                          <a:lumOff val="50000"/>
                        </a:srgbClr>
                      </a:solid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tcPr>
                </a:tc>
                <a:tc>
                  <a:txBody>
                    <a:bodyPr/>
                    <a:lstStyle/>
                    <a:p>
                      <a:pPr marL="0" marR="0" lvl="1" indent="0" algn="l" defTabSz="457200" rtl="0" eaLnBrk="1" fontAlgn="auto" latinLnBrk="0" hangingPunct="1">
                        <a:lnSpc>
                          <a:spcPct val="80000"/>
                        </a:lnSpc>
                        <a:spcBef>
                          <a:spcPts val="0"/>
                        </a:spcBef>
                        <a:spcAft>
                          <a:spcPts val="0"/>
                        </a:spcAft>
                        <a:buClrTx/>
                        <a:buSzTx/>
                        <a:buFontTx/>
                        <a:buNone/>
                        <a:tabLst/>
                        <a:defRPr/>
                      </a:pPr>
                      <a:r>
                        <a:rPr lang="en-ZA" sz="1500" b="1" dirty="0">
                          <a:solidFill>
                            <a:srgbClr val="595959"/>
                          </a:solidFill>
                          <a:latin typeface="Arial"/>
                          <a:cs typeface="Arial"/>
                        </a:rPr>
                        <a:t>High </a:t>
                      </a:r>
                      <a:br>
                        <a:rPr lang="en-ZA" sz="1500" b="1" dirty="0">
                          <a:solidFill>
                            <a:srgbClr val="595959"/>
                          </a:solidFill>
                          <a:latin typeface="Arial"/>
                          <a:cs typeface="Arial"/>
                        </a:rPr>
                      </a:br>
                      <a:r>
                        <a:rPr lang="en-ZA" sz="1500" b="1" dirty="0">
                          <a:solidFill>
                            <a:srgbClr val="595959"/>
                          </a:solidFill>
                          <a:latin typeface="Arial"/>
                          <a:cs typeface="Arial"/>
                        </a:rPr>
                        <a:t>restrictions</a:t>
                      </a:r>
                    </a:p>
                  </a:txBody>
                  <a:tcPr marL="68580" marR="68580" marT="34290" marB="34290" anchor="ctr">
                    <a:lnL w="12700" cap="flat" cmpd="sng" algn="ctr">
                      <a:solidFill>
                        <a:srgbClr val="000000">
                          <a:lumMod val="50000"/>
                          <a:lumOff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tcPr>
                </a:tc>
                <a:extLst>
                  <a:ext uri="{0D108BD9-81ED-4DB2-BD59-A6C34878D82A}">
                    <a16:rowId xmlns:a16="http://schemas.microsoft.com/office/drawing/2014/main" val="10001"/>
                  </a:ext>
                </a:extLst>
              </a:tr>
              <a:tr h="803912">
                <a:tc>
                  <a:txBody>
                    <a:bodyPr/>
                    <a:lstStyle/>
                    <a:p>
                      <a:pPr algn="l"/>
                      <a:r>
                        <a:rPr lang="en-US" sz="1600" b="1" dirty="0">
                          <a:solidFill>
                            <a:schemeClr val="bg1"/>
                          </a:solidFill>
                          <a:latin typeface="Arial"/>
                          <a:cs typeface="Vbold"/>
                        </a:rPr>
                        <a:t>L3</a:t>
                      </a:r>
                    </a:p>
                  </a:txBody>
                  <a:tcPr marL="68580" marR="68580" marT="34290" marB="34290" anchor="ctr">
                    <a:lnL w="12700" cap="flat" cmpd="sng" algn="ctr">
                      <a:noFill/>
                      <a:prstDash val="solid"/>
                      <a:round/>
                      <a:headEnd type="none" w="med" len="med"/>
                      <a:tailEnd type="none" w="med" len="med"/>
                    </a:lnL>
                    <a:solidFill>
                      <a:srgbClr val="F6BA10"/>
                    </a:solidFill>
                  </a:tcPr>
                </a:tc>
                <a:tc>
                  <a:txBody>
                    <a:bodyPr/>
                    <a:lstStyle/>
                    <a:p>
                      <a:pPr algn="l">
                        <a:lnSpc>
                          <a:spcPct val="90000"/>
                        </a:lnSpc>
                      </a:pPr>
                      <a:r>
                        <a:rPr lang="en-US" sz="1500" dirty="0">
                          <a:solidFill>
                            <a:srgbClr val="595959"/>
                          </a:solidFill>
                          <a:latin typeface="Arial"/>
                          <a:cs typeface="Arial"/>
                        </a:rPr>
                        <a:t>Moderate virus spread </a:t>
                      </a:r>
                      <a:br>
                        <a:rPr lang="en-US" sz="1500" dirty="0">
                          <a:solidFill>
                            <a:srgbClr val="595959"/>
                          </a:solidFill>
                          <a:latin typeface="Arial"/>
                          <a:cs typeface="Arial"/>
                        </a:rPr>
                      </a:br>
                      <a:r>
                        <a:rPr lang="en-US" sz="1500" dirty="0">
                          <a:solidFill>
                            <a:srgbClr val="595959"/>
                          </a:solidFill>
                          <a:latin typeface="Arial"/>
                          <a:cs typeface="Arial"/>
                        </a:rPr>
                        <a:t>with moderate readiness</a:t>
                      </a:r>
                    </a:p>
                  </a:txBody>
                  <a:tcPr marL="68580" marR="68580" marT="34290" marB="34290" anchor="ctr">
                    <a:lnR w="12700" cap="flat" cmpd="sng" algn="ctr">
                      <a:solidFill>
                        <a:srgbClr val="000000">
                          <a:lumMod val="50000"/>
                          <a:lumOff val="50000"/>
                        </a:srgbClr>
                      </a:solid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tcPr>
                </a:tc>
                <a:tc>
                  <a:txBody>
                    <a:bodyPr/>
                    <a:lstStyle/>
                    <a:p>
                      <a:pPr marL="0" marR="0" lvl="1" indent="0" algn="l" defTabSz="457200" rtl="0" eaLnBrk="1" fontAlgn="auto" latinLnBrk="0" hangingPunct="1">
                        <a:lnSpc>
                          <a:spcPct val="80000"/>
                        </a:lnSpc>
                        <a:spcBef>
                          <a:spcPts val="0"/>
                        </a:spcBef>
                        <a:spcAft>
                          <a:spcPts val="0"/>
                        </a:spcAft>
                        <a:buClrTx/>
                        <a:buSzTx/>
                        <a:buFontTx/>
                        <a:buNone/>
                        <a:tabLst/>
                        <a:defRPr/>
                      </a:pPr>
                      <a:r>
                        <a:rPr lang="en-US" sz="1500" b="1" dirty="0">
                          <a:solidFill>
                            <a:srgbClr val="595959"/>
                          </a:solidFill>
                          <a:latin typeface="Arial"/>
                          <a:cs typeface="Arial"/>
                        </a:rPr>
                        <a:t>Moderate restrictions</a:t>
                      </a:r>
                      <a:endParaRPr lang="en-ZA" sz="1500" b="1" dirty="0">
                        <a:solidFill>
                          <a:srgbClr val="595959"/>
                        </a:solidFill>
                        <a:latin typeface="Arial"/>
                        <a:cs typeface="Arial"/>
                      </a:endParaRPr>
                    </a:p>
                    <a:p>
                      <a:pPr algn="l">
                        <a:lnSpc>
                          <a:spcPct val="80000"/>
                        </a:lnSpc>
                      </a:pPr>
                      <a:endParaRPr lang="en-US" sz="1500" b="1" dirty="0">
                        <a:solidFill>
                          <a:srgbClr val="595959"/>
                        </a:solidFill>
                        <a:latin typeface="Arial"/>
                      </a:endParaRPr>
                    </a:p>
                  </a:txBody>
                  <a:tcPr marL="68580" marR="68580" marT="34290" marB="34290" anchor="ctr">
                    <a:lnL w="12700" cap="flat" cmpd="sng" algn="ctr">
                      <a:solidFill>
                        <a:srgbClr val="000000">
                          <a:lumMod val="50000"/>
                          <a:lumOff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tcPr>
                </a:tc>
                <a:extLst>
                  <a:ext uri="{0D108BD9-81ED-4DB2-BD59-A6C34878D82A}">
                    <a16:rowId xmlns:a16="http://schemas.microsoft.com/office/drawing/2014/main" val="10002"/>
                  </a:ext>
                </a:extLst>
              </a:tr>
              <a:tr h="671538">
                <a:tc>
                  <a:txBody>
                    <a:bodyPr/>
                    <a:lstStyle/>
                    <a:p>
                      <a:pPr algn="l"/>
                      <a:r>
                        <a:rPr lang="en-US" sz="1600" b="1" dirty="0">
                          <a:solidFill>
                            <a:schemeClr val="bg1"/>
                          </a:solidFill>
                          <a:latin typeface="Arial"/>
                          <a:cs typeface="Vbold"/>
                        </a:rPr>
                        <a:t>L2</a:t>
                      </a:r>
                    </a:p>
                  </a:txBody>
                  <a:tcPr marL="68580" marR="68580" marT="34290" marB="34290" anchor="ctr">
                    <a:lnL w="12700" cap="flat" cmpd="sng" algn="ctr">
                      <a:noFill/>
                      <a:prstDash val="solid"/>
                      <a:round/>
                      <a:headEnd type="none" w="med" len="med"/>
                      <a:tailEnd type="none" w="med" len="med"/>
                    </a:lnL>
                    <a:solidFill>
                      <a:schemeClr val="accent3">
                        <a:lumMod val="75000"/>
                      </a:schemeClr>
                    </a:solidFill>
                  </a:tcPr>
                </a:tc>
                <a:tc>
                  <a:txBody>
                    <a:bodyPr/>
                    <a:lstStyle/>
                    <a:p>
                      <a:pPr algn="l">
                        <a:lnSpc>
                          <a:spcPct val="90000"/>
                        </a:lnSpc>
                      </a:pPr>
                      <a:r>
                        <a:rPr lang="en-US" sz="1500" dirty="0">
                          <a:solidFill>
                            <a:srgbClr val="595959"/>
                          </a:solidFill>
                          <a:latin typeface="Arial"/>
                          <a:cs typeface="Arial"/>
                        </a:rPr>
                        <a:t>Moderate virus spread </a:t>
                      </a:r>
                      <a:br>
                        <a:rPr lang="en-US" sz="1500" dirty="0">
                          <a:solidFill>
                            <a:srgbClr val="595959"/>
                          </a:solidFill>
                          <a:latin typeface="Arial"/>
                          <a:cs typeface="Arial"/>
                        </a:rPr>
                      </a:br>
                      <a:r>
                        <a:rPr lang="en-US" sz="1500" dirty="0">
                          <a:solidFill>
                            <a:srgbClr val="595959"/>
                          </a:solidFill>
                          <a:latin typeface="Arial"/>
                          <a:cs typeface="Arial"/>
                        </a:rPr>
                        <a:t>with high readiness</a:t>
                      </a:r>
                    </a:p>
                  </a:txBody>
                  <a:tcPr marL="68580" marR="68580" marT="34290" marB="34290" anchor="ctr">
                    <a:lnR w="12700" cap="flat" cmpd="sng" algn="ctr">
                      <a:solidFill>
                        <a:srgbClr val="000000">
                          <a:lumMod val="50000"/>
                          <a:lumOff val="50000"/>
                        </a:srgbClr>
                      </a:solid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tcPr>
                </a:tc>
                <a:tc>
                  <a:txBody>
                    <a:bodyPr/>
                    <a:lstStyle/>
                    <a:p>
                      <a:pPr marL="0" marR="0" lvl="1" indent="0" algn="l" defTabSz="457200" rtl="0" eaLnBrk="1" fontAlgn="auto" latinLnBrk="0" hangingPunct="1">
                        <a:lnSpc>
                          <a:spcPct val="80000"/>
                        </a:lnSpc>
                        <a:spcBef>
                          <a:spcPts val="0"/>
                        </a:spcBef>
                        <a:spcAft>
                          <a:spcPts val="0"/>
                        </a:spcAft>
                        <a:buClrTx/>
                        <a:buSzTx/>
                        <a:buFontTx/>
                        <a:buNone/>
                        <a:tabLst/>
                        <a:defRPr/>
                      </a:pPr>
                      <a:r>
                        <a:rPr lang="en-ZA" sz="1500" b="1" dirty="0">
                          <a:solidFill>
                            <a:srgbClr val="595959"/>
                          </a:solidFill>
                          <a:latin typeface="Arial"/>
                          <a:cs typeface="Arial"/>
                        </a:rPr>
                        <a:t>Reduced restrictions</a:t>
                      </a:r>
                    </a:p>
                  </a:txBody>
                  <a:tcPr marL="68580" marR="68580" marT="34290" marB="34290" anchor="ctr">
                    <a:lnL w="12700" cap="flat" cmpd="sng" algn="ctr">
                      <a:solidFill>
                        <a:srgbClr val="000000">
                          <a:lumMod val="50000"/>
                          <a:lumOff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tcPr>
                </a:tc>
                <a:extLst>
                  <a:ext uri="{0D108BD9-81ED-4DB2-BD59-A6C34878D82A}">
                    <a16:rowId xmlns:a16="http://schemas.microsoft.com/office/drawing/2014/main" val="10003"/>
                  </a:ext>
                </a:extLst>
              </a:tr>
              <a:tr h="539498">
                <a:tc>
                  <a:txBody>
                    <a:bodyPr/>
                    <a:lstStyle/>
                    <a:p>
                      <a:pPr algn="l"/>
                      <a:r>
                        <a:rPr lang="en-US" sz="1600" b="1" dirty="0">
                          <a:solidFill>
                            <a:schemeClr val="bg1"/>
                          </a:solidFill>
                          <a:latin typeface="Arial"/>
                          <a:cs typeface="Vbold"/>
                        </a:rPr>
                        <a:t>L1</a:t>
                      </a:r>
                    </a:p>
                  </a:txBody>
                  <a:tcPr marL="68580" marR="68580" marT="34290" marB="3429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500" dirty="0">
                          <a:solidFill>
                            <a:srgbClr val="595959"/>
                          </a:solidFill>
                          <a:latin typeface="Arial"/>
                          <a:cs typeface="Arial"/>
                        </a:rPr>
                        <a:t>Low virus spread</a:t>
                      </a:r>
                      <a:r>
                        <a:rPr lang="en-US" sz="1500" baseline="0" dirty="0">
                          <a:solidFill>
                            <a:srgbClr val="595959"/>
                          </a:solidFill>
                          <a:latin typeface="Arial"/>
                          <a:cs typeface="Arial"/>
                        </a:rPr>
                        <a:t> with</a:t>
                      </a:r>
                      <a:r>
                        <a:rPr lang="en-US" sz="1500" dirty="0">
                          <a:solidFill>
                            <a:srgbClr val="595959"/>
                          </a:solidFill>
                          <a:latin typeface="Arial"/>
                          <a:cs typeface="Arial"/>
                        </a:rPr>
                        <a:t> </a:t>
                      </a:r>
                      <a:br>
                        <a:rPr lang="en-US" sz="1500" dirty="0">
                          <a:solidFill>
                            <a:srgbClr val="595959"/>
                          </a:solidFill>
                          <a:latin typeface="Arial"/>
                          <a:cs typeface="Arial"/>
                        </a:rPr>
                      </a:br>
                      <a:r>
                        <a:rPr lang="en-US" sz="1500" dirty="0">
                          <a:solidFill>
                            <a:srgbClr val="595959"/>
                          </a:solidFill>
                          <a:latin typeface="Arial"/>
                          <a:cs typeface="Arial"/>
                        </a:rPr>
                        <a:t>high readiness</a:t>
                      </a:r>
                    </a:p>
                  </a:txBody>
                  <a:tcPr marL="68580" marR="68580" marT="34290" marB="34290" anchor="ctr">
                    <a:lnR w="12700" cap="flat" cmpd="sng" algn="ctr">
                      <a:solidFill>
                        <a:srgbClr val="000000">
                          <a:lumMod val="50000"/>
                          <a:lumOff val="50000"/>
                        </a:srgbClr>
                      </a:solid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1" indent="0" algn="l" defTabSz="457200" rtl="0" eaLnBrk="1" fontAlgn="auto" latinLnBrk="0" hangingPunct="1">
                        <a:lnSpc>
                          <a:spcPct val="80000"/>
                        </a:lnSpc>
                        <a:spcBef>
                          <a:spcPts val="0"/>
                        </a:spcBef>
                        <a:spcAft>
                          <a:spcPts val="0"/>
                        </a:spcAft>
                        <a:buClrTx/>
                        <a:buSzTx/>
                        <a:buFontTx/>
                        <a:buNone/>
                        <a:tabLst/>
                        <a:defRPr/>
                      </a:pPr>
                      <a:r>
                        <a:rPr lang="en-ZA" sz="1500" b="1" dirty="0">
                          <a:solidFill>
                            <a:srgbClr val="595959"/>
                          </a:solidFill>
                          <a:latin typeface="Arial"/>
                          <a:cs typeface="Arial"/>
                        </a:rPr>
                        <a:t>Minimum restrictions</a:t>
                      </a:r>
                    </a:p>
                  </a:txBody>
                  <a:tcPr marL="68580" marR="68580" marT="34290" marB="34290" anchor="ctr">
                    <a:lnL w="12700" cap="flat" cmpd="sng" algn="ctr">
                      <a:solidFill>
                        <a:srgbClr val="000000">
                          <a:lumMod val="50000"/>
                          <a:lumOff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dirty="0"/>
          </a:p>
        </p:txBody>
      </p:sp>
      <p:cxnSp>
        <p:nvCxnSpPr>
          <p:cNvPr id="6" name="Google Shape;141;p6"/>
          <p:cNvCxnSpPr>
            <a:cxnSpLocks/>
          </p:cNvCxnSpPr>
          <p:nvPr/>
        </p:nvCxnSpPr>
        <p:spPr>
          <a:xfrm>
            <a:off x="827804" y="1785500"/>
            <a:ext cx="0" cy="3538151"/>
          </a:xfrm>
          <a:prstGeom prst="straightConnector1">
            <a:avLst/>
          </a:prstGeom>
          <a:noFill/>
          <a:ln w="25400" cap="flat" cmpd="sng">
            <a:solidFill>
              <a:srgbClr val="376C39"/>
            </a:solidFill>
            <a:prstDash val="solid"/>
            <a:round/>
            <a:headEnd type="none" w="sm" len="sm"/>
            <a:tailEnd type="none" w="sm" len="sm"/>
          </a:ln>
        </p:spPr>
      </p:cxnSp>
      <p:sp>
        <p:nvSpPr>
          <p:cNvPr id="11" name="Title 8"/>
          <p:cNvSpPr>
            <a:spLocks noGrp="1"/>
          </p:cNvSpPr>
          <p:nvPr>
            <p:ph type="title"/>
          </p:nvPr>
        </p:nvSpPr>
        <p:spPr>
          <a:xfrm>
            <a:off x="468539" y="361453"/>
            <a:ext cx="8229600" cy="1143000"/>
          </a:xfrm>
        </p:spPr>
        <p:txBody>
          <a:bodyPr>
            <a:normAutofit/>
          </a:bodyPr>
          <a:lstStyle/>
          <a:p>
            <a:pPr algn="l"/>
            <a:r>
              <a:rPr lang="en-ZA" sz="2800" b="1" dirty="0">
                <a:solidFill>
                  <a:srgbClr val="376C39"/>
                </a:solidFill>
                <a:latin typeface="Arial"/>
              </a:rPr>
              <a:t>RISK ADJUSTED STRATEGY: ALERT SYSTEM </a:t>
            </a:r>
            <a:endParaRPr lang="en-GB" sz="2800" b="1" dirty="0">
              <a:solidFill>
                <a:srgbClr val="376C39"/>
              </a:solidFill>
              <a:latin typeface="Arial"/>
            </a:endParaRPr>
          </a:p>
        </p:txBody>
      </p:sp>
    </p:spTree>
    <p:extLst>
      <p:ext uri="{BB962C8B-B14F-4D97-AF65-F5344CB8AC3E}">
        <p14:creationId xmlns:p14="http://schemas.microsoft.com/office/powerpoint/2010/main" val="2685766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223629" y="1302888"/>
            <a:ext cx="6665239" cy="4599401"/>
          </a:xfrm>
        </p:spPr>
        <p:txBody>
          <a:bodyPr>
            <a:noAutofit/>
          </a:bodyPr>
          <a:lstStyle/>
          <a:p>
            <a:pPr marL="214313" indent="-214313" algn="just" defTabSz="685800">
              <a:spcBef>
                <a:spcPts val="0"/>
              </a:spcBef>
              <a:defRPr/>
            </a:pPr>
            <a:endParaRPr lang="en-US" sz="975" dirty="0">
              <a:solidFill>
                <a:prstClr val="black"/>
              </a:solidFill>
            </a:endParaRPr>
          </a:p>
          <a:p>
            <a:pPr marL="214313" indent="-214313" algn="just" defTabSz="685800">
              <a:spcBef>
                <a:spcPts val="0"/>
              </a:spcBef>
              <a:defRPr/>
            </a:pPr>
            <a:endParaRPr lang="en-ZA" sz="1050" dirty="0"/>
          </a:p>
        </p:txBody>
      </p:sp>
      <p:sp>
        <p:nvSpPr>
          <p:cNvPr id="4" name="Slide Number Placeholder 3"/>
          <p:cNvSpPr>
            <a:spLocks noGrp="1"/>
          </p:cNvSpPr>
          <p:nvPr>
            <p:ph type="sldNum" sz="quarter" idx="12"/>
          </p:nvPr>
        </p:nvSpPr>
        <p:spPr/>
        <p:txBody>
          <a:bodyPr/>
          <a:lstStyle/>
          <a:p>
            <a:pPr>
              <a:defRPr/>
            </a:pPr>
            <a:fld id="{884BC595-B331-4662-B97F-1DEA5B35DC10}" type="slidenum">
              <a:rPr lang="en-US" smtClean="0">
                <a:solidFill>
                  <a:schemeClr val="tx1">
                    <a:lumMod val="50000"/>
                    <a:lumOff val="50000"/>
                  </a:schemeClr>
                </a:solidFill>
              </a:rPr>
              <a:pPr>
                <a:defRPr/>
              </a:pPr>
              <a:t>13</a:t>
            </a:fld>
            <a:endParaRPr lang="en-US" dirty="0">
              <a:solidFill>
                <a:schemeClr val="tx1">
                  <a:lumMod val="50000"/>
                  <a:lumOff val="50000"/>
                </a:schemeClr>
              </a:solidFill>
            </a:endParaRPr>
          </a:p>
        </p:txBody>
      </p:sp>
      <p:sp>
        <p:nvSpPr>
          <p:cNvPr id="19" name="Content Placeholder 4"/>
          <p:cNvSpPr>
            <a:spLocks noGrp="1"/>
          </p:cNvSpPr>
          <p:nvPr>
            <p:ph sz="half" idx="2"/>
          </p:nvPr>
        </p:nvSpPr>
        <p:spPr>
          <a:xfrm>
            <a:off x="6275785" y="3940614"/>
            <a:ext cx="1451717" cy="1051358"/>
          </a:xfrm>
        </p:spPr>
        <p:txBody>
          <a:bodyPr>
            <a:noAutofit/>
          </a:bodyPr>
          <a:lstStyle/>
          <a:p>
            <a:endParaRPr lang="en-US" sz="788" dirty="0">
              <a:solidFill>
                <a:srgbClr val="FF0000"/>
              </a:solidFill>
              <a:latin typeface="Calibri" panose="020F0502020204030204" pitchFamily="34" charset="0"/>
            </a:endParaRPr>
          </a:p>
          <a:p>
            <a:endParaRPr lang="en-US" sz="619" dirty="0">
              <a:solidFill>
                <a:srgbClr val="FF0000"/>
              </a:solidFill>
            </a:endParaRPr>
          </a:p>
          <a:p>
            <a:endParaRPr lang="en-ZA" sz="619" dirty="0">
              <a:solidFill>
                <a:srgbClr val="FF0000"/>
              </a:solidFill>
            </a:endParaRPr>
          </a:p>
        </p:txBody>
      </p:sp>
      <p:pic>
        <p:nvPicPr>
          <p:cNvPr id="12" name="Picture 11">
            <a:extLst>
              <a:ext uri="{FF2B5EF4-FFF2-40B4-BE49-F238E27FC236}">
                <a16:creationId xmlns:a16="http://schemas.microsoft.com/office/drawing/2014/main" id="{9813CD1F-2BBA-CA46-957B-BAAC30B562D9}"/>
              </a:ext>
            </a:extLst>
          </p:cNvPr>
          <p:cNvPicPr>
            <a:picLocks noChangeAspect="1"/>
          </p:cNvPicPr>
          <p:nvPr/>
        </p:nvPicPr>
        <p:blipFill>
          <a:blip r:embed="rId3"/>
          <a:stretch>
            <a:fillRect/>
          </a:stretch>
        </p:blipFill>
        <p:spPr>
          <a:xfrm>
            <a:off x="1586597" y="967901"/>
            <a:ext cx="5534699" cy="4543849"/>
          </a:xfrm>
          <a:prstGeom prst="rect">
            <a:avLst/>
          </a:prstGeom>
        </p:spPr>
      </p:pic>
      <p:pic>
        <p:nvPicPr>
          <p:cNvPr id="10" name="Picture 9"/>
          <p:cNvPicPr>
            <a:picLocks noChangeAspect="1"/>
          </p:cNvPicPr>
          <p:nvPr/>
        </p:nvPicPr>
        <p:blipFill>
          <a:blip r:embed="rId4"/>
          <a:stretch>
            <a:fillRect/>
          </a:stretch>
        </p:blipFill>
        <p:spPr>
          <a:xfrm>
            <a:off x="6577205" y="4656988"/>
            <a:ext cx="1888643" cy="1051358"/>
          </a:xfrm>
          <a:prstGeom prst="rect">
            <a:avLst/>
          </a:prstGeom>
        </p:spPr>
      </p:pic>
      <p:sp>
        <p:nvSpPr>
          <p:cNvPr id="3" name="TextBox 2"/>
          <p:cNvSpPr txBox="1"/>
          <p:nvPr/>
        </p:nvSpPr>
        <p:spPr>
          <a:xfrm>
            <a:off x="808618" y="1409977"/>
            <a:ext cx="3182934" cy="494494"/>
          </a:xfrm>
          <a:prstGeom prst="rect">
            <a:avLst/>
          </a:prstGeom>
          <a:noFill/>
        </p:spPr>
        <p:txBody>
          <a:bodyPr wrap="square" rtlCol="0">
            <a:spAutoFit/>
          </a:bodyPr>
          <a:lstStyle/>
          <a:p>
            <a:pPr>
              <a:lnSpc>
                <a:spcPct val="80000"/>
              </a:lnSpc>
            </a:pPr>
            <a:r>
              <a:rPr lang="en-ZA" sz="1600" dirty="0">
                <a:solidFill>
                  <a:schemeClr val="tx1">
                    <a:lumMod val="85000"/>
                    <a:lumOff val="15000"/>
                  </a:schemeClr>
                </a:solidFill>
              </a:rPr>
              <a:t>Differentiated Alert levels be adopted district by district</a:t>
            </a:r>
          </a:p>
        </p:txBody>
      </p:sp>
      <p:sp>
        <p:nvSpPr>
          <p:cNvPr id="13" name="Rounded Rectangle 4">
            <a:extLst>
              <a:ext uri="{FF2B5EF4-FFF2-40B4-BE49-F238E27FC236}">
                <a16:creationId xmlns:a16="http://schemas.microsoft.com/office/drawing/2014/main" id="{CF1E51AD-A04A-4BBD-A7C9-56D56067FA41}"/>
              </a:ext>
            </a:extLst>
          </p:cNvPr>
          <p:cNvSpPr txBox="1"/>
          <p:nvPr/>
        </p:nvSpPr>
        <p:spPr>
          <a:xfrm>
            <a:off x="821173" y="962235"/>
            <a:ext cx="3045643" cy="455298"/>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51435" rIns="51435" bIns="51435" numCol="1" spcCol="1270" anchor="ctr" anchorCtr="0">
            <a:noAutofit/>
          </a:bodyPr>
          <a:lstStyle/>
          <a:p>
            <a:pPr defTabSz="600075">
              <a:lnSpc>
                <a:spcPct val="90000"/>
              </a:lnSpc>
              <a:spcBef>
                <a:spcPct val="0"/>
              </a:spcBef>
              <a:spcAft>
                <a:spcPct val="35000"/>
              </a:spcAft>
              <a:defRPr/>
            </a:pPr>
            <a:r>
              <a:rPr lang="en-ZA" sz="2800" b="1" dirty="0">
                <a:solidFill>
                  <a:srgbClr val="376C39"/>
                </a:solidFill>
                <a:latin typeface="Arial"/>
                <a:cs typeface="Arial"/>
              </a:rPr>
              <a:t>ALERT LEVELS</a:t>
            </a:r>
          </a:p>
        </p:txBody>
      </p:sp>
    </p:spTree>
    <p:extLst>
      <p:ext uri="{BB962C8B-B14F-4D97-AF65-F5344CB8AC3E}">
        <p14:creationId xmlns:p14="http://schemas.microsoft.com/office/powerpoint/2010/main" val="3316803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223629" y="1302888"/>
            <a:ext cx="6665239" cy="4599401"/>
          </a:xfrm>
        </p:spPr>
        <p:txBody>
          <a:bodyPr>
            <a:noAutofit/>
          </a:bodyPr>
          <a:lstStyle/>
          <a:p>
            <a:pPr marL="214313" indent="-214313" algn="just" defTabSz="685800">
              <a:spcBef>
                <a:spcPts val="0"/>
              </a:spcBef>
              <a:defRPr/>
            </a:pPr>
            <a:endParaRPr lang="en-US" sz="975" dirty="0">
              <a:solidFill>
                <a:prstClr val="black"/>
              </a:solidFill>
            </a:endParaRPr>
          </a:p>
          <a:p>
            <a:pPr marL="214313" indent="-214313" algn="just" defTabSz="685800">
              <a:spcBef>
                <a:spcPts val="0"/>
              </a:spcBef>
              <a:defRPr/>
            </a:pPr>
            <a:endParaRPr lang="en-ZA" sz="1050" dirty="0"/>
          </a:p>
        </p:txBody>
      </p:sp>
      <p:sp>
        <p:nvSpPr>
          <p:cNvPr id="4" name="Slide Number Placeholder 3"/>
          <p:cNvSpPr>
            <a:spLocks noGrp="1"/>
          </p:cNvSpPr>
          <p:nvPr>
            <p:ph type="sldNum" sz="quarter" idx="12"/>
          </p:nvPr>
        </p:nvSpPr>
        <p:spPr/>
        <p:txBody>
          <a:bodyPr/>
          <a:lstStyle/>
          <a:p>
            <a:pPr>
              <a:defRPr/>
            </a:pPr>
            <a:fld id="{884BC595-B331-4662-B97F-1DEA5B35DC10}" type="slidenum">
              <a:rPr lang="en-US" b="1" smtClean="0">
                <a:solidFill>
                  <a:srgbClr val="7F7F7F"/>
                </a:solidFill>
              </a:rPr>
              <a:pPr>
                <a:defRPr/>
              </a:pPr>
              <a:t>14</a:t>
            </a:fld>
            <a:endParaRPr lang="en-US" b="1" dirty="0">
              <a:solidFill>
                <a:srgbClr val="7F7F7F"/>
              </a:solidFill>
            </a:endParaRPr>
          </a:p>
        </p:txBody>
      </p:sp>
      <p:sp>
        <p:nvSpPr>
          <p:cNvPr id="19" name="Content Placeholder 4"/>
          <p:cNvSpPr>
            <a:spLocks noGrp="1"/>
          </p:cNvSpPr>
          <p:nvPr>
            <p:ph sz="half" idx="2"/>
          </p:nvPr>
        </p:nvSpPr>
        <p:spPr>
          <a:xfrm>
            <a:off x="6275785" y="3940614"/>
            <a:ext cx="1451717" cy="1051358"/>
          </a:xfrm>
        </p:spPr>
        <p:txBody>
          <a:bodyPr>
            <a:noAutofit/>
          </a:bodyPr>
          <a:lstStyle/>
          <a:p>
            <a:endParaRPr lang="en-US" sz="788" dirty="0">
              <a:solidFill>
                <a:srgbClr val="FF0000"/>
              </a:solidFill>
              <a:latin typeface="Calibri" panose="020F0502020204030204" pitchFamily="34" charset="0"/>
            </a:endParaRPr>
          </a:p>
          <a:p>
            <a:endParaRPr lang="en-US" sz="619" dirty="0">
              <a:solidFill>
                <a:srgbClr val="FF0000"/>
              </a:solidFill>
            </a:endParaRPr>
          </a:p>
          <a:p>
            <a:endParaRPr lang="en-ZA" sz="619" dirty="0">
              <a:solidFill>
                <a:srgbClr val="FF0000"/>
              </a:solidFill>
            </a:endParaRPr>
          </a:p>
        </p:txBody>
      </p:sp>
      <p:sp>
        <p:nvSpPr>
          <p:cNvPr id="2" name="Rectangle 1"/>
          <p:cNvSpPr/>
          <p:nvPr/>
        </p:nvSpPr>
        <p:spPr>
          <a:xfrm>
            <a:off x="639749" y="1449503"/>
            <a:ext cx="7796940" cy="3962880"/>
          </a:xfrm>
          <a:prstGeom prst="rect">
            <a:avLst/>
          </a:prstGeom>
        </p:spPr>
        <p:txBody>
          <a:bodyPr wrap="square">
            <a:spAutoFit/>
          </a:bodyPr>
          <a:lstStyle/>
          <a:p>
            <a:pPr>
              <a:lnSpc>
                <a:spcPct val="90000"/>
              </a:lnSpc>
            </a:pPr>
            <a:r>
              <a:rPr lang="en-ZA" sz="1800" b="1" dirty="0">
                <a:solidFill>
                  <a:srgbClr val="376C39"/>
                </a:solidFill>
              </a:rPr>
              <a:t>Metros and Districts with high rates of infections will have more and tighter restrictions, while non-Hotspots will have minimal restrictions</a:t>
            </a:r>
          </a:p>
          <a:p>
            <a:pPr algn="just">
              <a:lnSpc>
                <a:spcPct val="130000"/>
              </a:lnSpc>
            </a:pPr>
            <a:endParaRPr lang="en-ZA" sz="1600" b="1" dirty="0">
              <a:solidFill>
                <a:srgbClr val="376C39"/>
              </a:solidFill>
            </a:endParaRPr>
          </a:p>
          <a:p>
            <a:pPr>
              <a:lnSpc>
                <a:spcPct val="50000"/>
              </a:lnSpc>
            </a:pPr>
            <a:r>
              <a:rPr lang="en-US" sz="1600" b="1" dirty="0">
                <a:solidFill>
                  <a:srgbClr val="376C39"/>
                </a:solidFill>
              </a:rPr>
              <a:t>WHOLE OF GOVERNMENT APPROACH</a:t>
            </a:r>
          </a:p>
          <a:p>
            <a:pPr>
              <a:lnSpc>
                <a:spcPct val="50000"/>
              </a:lnSpc>
            </a:pPr>
            <a:endParaRPr lang="en-US" sz="1600" b="1" dirty="0">
              <a:solidFill>
                <a:srgbClr val="376C39"/>
              </a:solidFill>
            </a:endParaRPr>
          </a:p>
          <a:p>
            <a:pPr marL="327600" lvl="5" indent="-140400">
              <a:lnSpc>
                <a:spcPts val="1620"/>
              </a:lnSpc>
              <a:spcAft>
                <a:spcPts val="600"/>
              </a:spcAft>
              <a:buSzPct val="110000"/>
              <a:buFont typeface="Arial"/>
              <a:buChar char="•"/>
            </a:pPr>
            <a:r>
              <a:rPr lang="en-US" sz="1600" b="1" dirty="0">
                <a:solidFill>
                  <a:schemeClr val="tx1">
                    <a:lumMod val="85000"/>
                    <a:lumOff val="15000"/>
                  </a:schemeClr>
                </a:solidFill>
              </a:rPr>
              <a:t>Health Response</a:t>
            </a:r>
          </a:p>
          <a:p>
            <a:pPr marL="327600" lvl="5" indent="-140400">
              <a:lnSpc>
                <a:spcPts val="1620"/>
              </a:lnSpc>
              <a:spcAft>
                <a:spcPts val="600"/>
              </a:spcAft>
              <a:buSzPct val="110000"/>
              <a:buFont typeface="Arial"/>
              <a:buChar char="•"/>
            </a:pPr>
            <a:r>
              <a:rPr lang="en-US" sz="1600" b="1" dirty="0">
                <a:solidFill>
                  <a:schemeClr val="tx1">
                    <a:lumMod val="85000"/>
                    <a:lumOff val="15000"/>
                  </a:schemeClr>
                </a:solidFill>
              </a:rPr>
              <a:t>Socio-Economic </a:t>
            </a:r>
            <a:r>
              <a:rPr lang="en-US" sz="1600" dirty="0">
                <a:solidFill>
                  <a:schemeClr val="tx1">
                    <a:lumMod val="85000"/>
                    <a:lumOff val="15000"/>
                  </a:schemeClr>
                </a:solidFill>
              </a:rPr>
              <a:t>– map businesses, social distancing &amp; operations, hygiene </a:t>
            </a:r>
            <a:br>
              <a:rPr lang="en-US" sz="1600" dirty="0">
                <a:solidFill>
                  <a:schemeClr val="tx1">
                    <a:lumMod val="85000"/>
                    <a:lumOff val="15000"/>
                  </a:schemeClr>
                </a:solidFill>
              </a:rPr>
            </a:br>
            <a:r>
              <a:rPr lang="en-US" sz="1600" dirty="0">
                <a:solidFill>
                  <a:schemeClr val="tx1">
                    <a:lumMod val="85000"/>
                    <a:lumOff val="15000"/>
                  </a:schemeClr>
                </a:solidFill>
              </a:rPr>
              <a:t>&amp; protocol implementation and monitoring, directing social relief measures</a:t>
            </a:r>
          </a:p>
          <a:p>
            <a:pPr marL="327600" lvl="5" indent="-140400">
              <a:lnSpc>
                <a:spcPts val="1620"/>
              </a:lnSpc>
              <a:spcAft>
                <a:spcPts val="600"/>
              </a:spcAft>
              <a:buSzPct val="110000"/>
              <a:buFont typeface="Arial"/>
              <a:buChar char="•"/>
            </a:pPr>
            <a:r>
              <a:rPr lang="en-US" sz="1600" b="1" dirty="0">
                <a:solidFill>
                  <a:schemeClr val="tx1">
                    <a:lumMod val="85000"/>
                    <a:lumOff val="15000"/>
                  </a:schemeClr>
                </a:solidFill>
              </a:rPr>
              <a:t>Food security &amp; social support </a:t>
            </a:r>
            <a:br>
              <a:rPr lang="en-US" sz="1600" b="1" dirty="0">
                <a:solidFill>
                  <a:schemeClr val="tx1">
                    <a:lumMod val="85000"/>
                    <a:lumOff val="15000"/>
                  </a:schemeClr>
                </a:solidFill>
              </a:rPr>
            </a:br>
            <a:r>
              <a:rPr lang="en-US" sz="1600" dirty="0">
                <a:solidFill>
                  <a:schemeClr val="tx1">
                    <a:lumMod val="85000"/>
                    <a:lumOff val="15000"/>
                  </a:schemeClr>
                </a:solidFill>
              </a:rPr>
              <a:t>– Department of Agriculture, Social Development &amp; municipalities </a:t>
            </a:r>
          </a:p>
          <a:p>
            <a:pPr marL="327600" lvl="5" indent="-140400">
              <a:lnSpc>
                <a:spcPts val="1620"/>
              </a:lnSpc>
              <a:spcAft>
                <a:spcPts val="600"/>
              </a:spcAft>
              <a:buSzPct val="110000"/>
              <a:buFont typeface="Arial"/>
              <a:buChar char="•"/>
            </a:pPr>
            <a:r>
              <a:rPr lang="en-US" sz="1600" b="1" dirty="0">
                <a:solidFill>
                  <a:schemeClr val="tx1">
                    <a:lumMod val="85000"/>
                    <a:lumOff val="15000"/>
                  </a:schemeClr>
                </a:solidFill>
              </a:rPr>
              <a:t>Places and Spaces </a:t>
            </a:r>
            <a:r>
              <a:rPr lang="en-US" sz="1600" dirty="0">
                <a:solidFill>
                  <a:schemeClr val="tx1">
                    <a:lumMod val="85000"/>
                    <a:lumOff val="15000"/>
                  </a:schemeClr>
                </a:solidFill>
              </a:rPr>
              <a:t>– Water, Sanitation and Human Settlements</a:t>
            </a:r>
          </a:p>
          <a:p>
            <a:pPr marL="327600" lvl="5" indent="-140400">
              <a:lnSpc>
                <a:spcPts val="1620"/>
              </a:lnSpc>
              <a:spcAft>
                <a:spcPts val="600"/>
              </a:spcAft>
              <a:buSzPct val="110000"/>
              <a:buFont typeface="Arial"/>
              <a:buChar char="•"/>
            </a:pPr>
            <a:r>
              <a:rPr lang="en-US" sz="1600" b="1" dirty="0">
                <a:solidFill>
                  <a:schemeClr val="tx1">
                    <a:lumMod val="85000"/>
                    <a:lumOff val="15000"/>
                  </a:schemeClr>
                </a:solidFill>
              </a:rPr>
              <a:t>Transport</a:t>
            </a:r>
            <a:r>
              <a:rPr lang="en-US" sz="1600" dirty="0">
                <a:solidFill>
                  <a:schemeClr val="tx1">
                    <a:lumMod val="85000"/>
                    <a:lumOff val="15000"/>
                  </a:schemeClr>
                </a:solidFill>
              </a:rPr>
              <a:t> – Public transport </a:t>
            </a:r>
          </a:p>
          <a:p>
            <a:pPr marL="327600" lvl="5" indent="-140400">
              <a:lnSpc>
                <a:spcPts val="1620"/>
              </a:lnSpc>
              <a:spcAft>
                <a:spcPts val="600"/>
              </a:spcAft>
              <a:buSzPct val="110000"/>
              <a:buFont typeface="Arial"/>
              <a:buChar char="•"/>
            </a:pPr>
            <a:r>
              <a:rPr lang="en-US" sz="1600" b="1" dirty="0">
                <a:solidFill>
                  <a:schemeClr val="tx1">
                    <a:lumMod val="85000"/>
                    <a:lumOff val="15000"/>
                  </a:schemeClr>
                </a:solidFill>
              </a:rPr>
              <a:t>Resource management </a:t>
            </a:r>
            <a:r>
              <a:rPr lang="en-US" sz="1600" dirty="0">
                <a:solidFill>
                  <a:schemeClr val="tx1">
                    <a:lumMod val="85000"/>
                    <a:lumOff val="15000"/>
                  </a:schemeClr>
                </a:solidFill>
              </a:rPr>
              <a:t>– finance and human resources</a:t>
            </a:r>
          </a:p>
          <a:p>
            <a:pPr marL="327600" lvl="5" indent="-140400">
              <a:lnSpc>
                <a:spcPts val="1620"/>
              </a:lnSpc>
              <a:spcAft>
                <a:spcPts val="600"/>
              </a:spcAft>
              <a:buSzPct val="110000"/>
              <a:buFont typeface="Arial"/>
              <a:buChar char="•"/>
            </a:pPr>
            <a:r>
              <a:rPr lang="en-US" sz="1600" b="1" dirty="0">
                <a:solidFill>
                  <a:schemeClr val="tx1">
                    <a:lumMod val="85000"/>
                    <a:lumOff val="15000"/>
                  </a:schemeClr>
                </a:solidFill>
              </a:rPr>
              <a:t>Provision </a:t>
            </a:r>
            <a:r>
              <a:rPr lang="en-US" sz="1600" dirty="0">
                <a:solidFill>
                  <a:schemeClr val="tx1">
                    <a:lumMod val="85000"/>
                    <a:lumOff val="15000"/>
                  </a:schemeClr>
                </a:solidFill>
              </a:rPr>
              <a:t>of water and sanitation facilities</a:t>
            </a:r>
          </a:p>
          <a:p>
            <a:pPr marL="327600" lvl="5" indent="-140400">
              <a:lnSpc>
                <a:spcPts val="1620"/>
              </a:lnSpc>
              <a:spcAft>
                <a:spcPts val="600"/>
              </a:spcAft>
              <a:buSzPct val="110000"/>
              <a:buFont typeface="Arial"/>
              <a:buChar char="•"/>
            </a:pPr>
            <a:r>
              <a:rPr lang="en-US" sz="1600" b="1" dirty="0">
                <a:solidFill>
                  <a:schemeClr val="tx1">
                    <a:lumMod val="85000"/>
                    <a:lumOff val="15000"/>
                  </a:schemeClr>
                </a:solidFill>
              </a:rPr>
              <a:t>Safety and Security: </a:t>
            </a:r>
            <a:r>
              <a:rPr lang="en-ZA" sz="1600" dirty="0">
                <a:solidFill>
                  <a:schemeClr val="tx1">
                    <a:lumMod val="85000"/>
                    <a:lumOff val="15000"/>
                  </a:schemeClr>
                </a:solidFill>
              </a:rPr>
              <a:t>Intensified law enforcement to ensure compliance; implementation of Safer City Pilot Project in hotspot Metros</a:t>
            </a:r>
            <a:endParaRPr lang="en-US" sz="1600" dirty="0">
              <a:solidFill>
                <a:schemeClr val="tx1">
                  <a:lumMod val="85000"/>
                  <a:lumOff val="15000"/>
                </a:schemeClr>
              </a:solidFill>
            </a:endParaRPr>
          </a:p>
        </p:txBody>
      </p:sp>
      <p:sp>
        <p:nvSpPr>
          <p:cNvPr id="8" name="Rounded Rectangle 4">
            <a:extLst>
              <a:ext uri="{FF2B5EF4-FFF2-40B4-BE49-F238E27FC236}">
                <a16:creationId xmlns:a16="http://schemas.microsoft.com/office/drawing/2014/main" id="{CF1E51AD-A04A-4BBD-A7C9-56D56067FA41}"/>
              </a:ext>
            </a:extLst>
          </p:cNvPr>
          <p:cNvSpPr txBox="1"/>
          <p:nvPr/>
        </p:nvSpPr>
        <p:spPr>
          <a:xfrm>
            <a:off x="2964365" y="637274"/>
            <a:ext cx="3193059" cy="568701"/>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51435" rIns="51435" bIns="51435" numCol="1" spcCol="1270" anchor="ctr" anchorCtr="0">
            <a:noAutofit/>
          </a:bodyPr>
          <a:lstStyle/>
          <a:p>
            <a:pPr defTabSz="600075">
              <a:lnSpc>
                <a:spcPct val="90000"/>
              </a:lnSpc>
              <a:spcBef>
                <a:spcPct val="0"/>
              </a:spcBef>
              <a:spcAft>
                <a:spcPct val="35000"/>
              </a:spcAft>
              <a:defRPr/>
            </a:pPr>
            <a:r>
              <a:rPr lang="en-ZA" sz="2800" b="1" dirty="0">
                <a:solidFill>
                  <a:srgbClr val="376C39"/>
                </a:solidFill>
                <a:latin typeface="Arial"/>
                <a:cs typeface="Arial"/>
              </a:rPr>
              <a:t>HOTSPOT AREAS</a:t>
            </a:r>
          </a:p>
        </p:txBody>
      </p:sp>
    </p:spTree>
    <p:extLst>
      <p:ext uri="{BB962C8B-B14F-4D97-AF65-F5344CB8AC3E}">
        <p14:creationId xmlns:p14="http://schemas.microsoft.com/office/powerpoint/2010/main" val="33343784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314346" y="1575052"/>
            <a:ext cx="6665239" cy="4599401"/>
          </a:xfrm>
        </p:spPr>
        <p:txBody>
          <a:bodyPr>
            <a:noAutofit/>
          </a:bodyPr>
          <a:lstStyle/>
          <a:p>
            <a:pPr marL="214313" indent="-214313" algn="just" defTabSz="685800">
              <a:spcBef>
                <a:spcPts val="0"/>
              </a:spcBef>
              <a:defRPr/>
            </a:pPr>
            <a:endParaRPr lang="en-US" sz="975" dirty="0">
              <a:solidFill>
                <a:prstClr val="black"/>
              </a:solidFill>
            </a:endParaRPr>
          </a:p>
          <a:p>
            <a:pPr marL="214313" indent="-214313" algn="just" defTabSz="685800">
              <a:spcBef>
                <a:spcPts val="0"/>
              </a:spcBef>
              <a:defRPr/>
            </a:pPr>
            <a:endParaRPr lang="en-ZA" sz="1050" dirty="0"/>
          </a:p>
        </p:txBody>
      </p:sp>
      <p:sp>
        <p:nvSpPr>
          <p:cNvPr id="4" name="Slide Number Placeholder 3"/>
          <p:cNvSpPr>
            <a:spLocks noGrp="1"/>
          </p:cNvSpPr>
          <p:nvPr>
            <p:ph type="sldNum" sz="quarter" idx="12"/>
          </p:nvPr>
        </p:nvSpPr>
        <p:spPr/>
        <p:txBody>
          <a:bodyPr/>
          <a:lstStyle/>
          <a:p>
            <a:pPr>
              <a:defRPr/>
            </a:pPr>
            <a:fld id="{884BC595-B331-4662-B97F-1DEA5B35DC10}" type="slidenum">
              <a:rPr lang="en-US" b="1" smtClean="0">
                <a:solidFill>
                  <a:srgbClr val="7F7F7F"/>
                </a:solidFill>
              </a:rPr>
              <a:pPr>
                <a:defRPr/>
              </a:pPr>
              <a:t>15</a:t>
            </a:fld>
            <a:endParaRPr lang="en-US" b="1" dirty="0">
              <a:solidFill>
                <a:srgbClr val="7F7F7F"/>
              </a:solidFill>
            </a:endParaRPr>
          </a:p>
        </p:txBody>
      </p:sp>
      <p:sp>
        <p:nvSpPr>
          <p:cNvPr id="19" name="Content Placeholder 4"/>
          <p:cNvSpPr>
            <a:spLocks noGrp="1"/>
          </p:cNvSpPr>
          <p:nvPr>
            <p:ph sz="half" idx="2"/>
          </p:nvPr>
        </p:nvSpPr>
        <p:spPr>
          <a:xfrm>
            <a:off x="6275785" y="3940614"/>
            <a:ext cx="1451717" cy="1051358"/>
          </a:xfrm>
        </p:spPr>
        <p:txBody>
          <a:bodyPr>
            <a:noAutofit/>
          </a:bodyPr>
          <a:lstStyle/>
          <a:p>
            <a:endParaRPr lang="en-US" sz="788" dirty="0">
              <a:solidFill>
                <a:srgbClr val="FF0000"/>
              </a:solidFill>
              <a:latin typeface="Calibri" panose="020F0502020204030204" pitchFamily="34" charset="0"/>
            </a:endParaRPr>
          </a:p>
          <a:p>
            <a:endParaRPr lang="en-US" sz="619" dirty="0">
              <a:solidFill>
                <a:srgbClr val="FF0000"/>
              </a:solidFill>
            </a:endParaRPr>
          </a:p>
          <a:p>
            <a:endParaRPr lang="en-ZA" sz="619" dirty="0">
              <a:solidFill>
                <a:srgbClr val="FF0000"/>
              </a:solidFill>
            </a:endParaRPr>
          </a:p>
        </p:txBody>
      </p:sp>
      <p:sp>
        <p:nvSpPr>
          <p:cNvPr id="2" name="Rectangle 1"/>
          <p:cNvSpPr/>
          <p:nvPr/>
        </p:nvSpPr>
        <p:spPr>
          <a:xfrm>
            <a:off x="515014" y="1310904"/>
            <a:ext cx="8216504" cy="4541586"/>
          </a:xfrm>
          <a:prstGeom prst="rect">
            <a:avLst/>
          </a:prstGeom>
        </p:spPr>
        <p:txBody>
          <a:bodyPr wrap="square">
            <a:spAutoFit/>
          </a:bodyPr>
          <a:lstStyle/>
          <a:p>
            <a:pPr>
              <a:lnSpc>
                <a:spcPct val="120000"/>
              </a:lnSpc>
              <a:spcBef>
                <a:spcPts val="200"/>
              </a:spcBef>
            </a:pPr>
            <a:r>
              <a:rPr lang="en-US" sz="1600" b="1" dirty="0">
                <a:solidFill>
                  <a:srgbClr val="376C39"/>
                </a:solidFill>
              </a:rPr>
              <a:t>INTENSIFIED HEALTH INTERVENTION </a:t>
            </a:r>
          </a:p>
          <a:p>
            <a:pPr marL="342000" lvl="0" indent="-140400">
              <a:lnSpc>
                <a:spcPts val="1780"/>
              </a:lnSpc>
              <a:spcBef>
                <a:spcPts val="200"/>
              </a:spcBef>
              <a:buSzPct val="110000"/>
              <a:buFont typeface="Arial"/>
              <a:buChar char="•"/>
            </a:pPr>
            <a:r>
              <a:rPr lang="en-ZA" sz="1600" dirty="0">
                <a:solidFill>
                  <a:schemeClr val="tx1">
                    <a:lumMod val="85000"/>
                    <a:lumOff val="15000"/>
                  </a:schemeClr>
                </a:solidFill>
              </a:rPr>
              <a:t>Reinforcement of </a:t>
            </a:r>
            <a:r>
              <a:rPr lang="en-ZA" sz="1600" b="1" dirty="0">
                <a:solidFill>
                  <a:schemeClr val="tx1">
                    <a:lumMod val="85000"/>
                    <a:lumOff val="15000"/>
                  </a:schemeClr>
                </a:solidFill>
              </a:rPr>
              <a:t>community health workers </a:t>
            </a:r>
            <a:r>
              <a:rPr lang="en-ZA" sz="1600" dirty="0">
                <a:solidFill>
                  <a:schemeClr val="tx1">
                    <a:lumMod val="85000"/>
                    <a:lumOff val="15000"/>
                  </a:schemeClr>
                </a:solidFill>
              </a:rPr>
              <a:t>with the support of </a:t>
            </a:r>
            <a:br>
              <a:rPr lang="en-ZA" sz="1600" dirty="0">
                <a:solidFill>
                  <a:schemeClr val="tx1">
                    <a:lumMod val="85000"/>
                    <a:lumOff val="15000"/>
                  </a:schemeClr>
                </a:solidFill>
              </a:rPr>
            </a:br>
            <a:r>
              <a:rPr lang="en-ZA" sz="1600" dirty="0">
                <a:solidFill>
                  <a:schemeClr val="tx1">
                    <a:lumMod val="85000"/>
                    <a:lumOff val="15000"/>
                  </a:schemeClr>
                </a:solidFill>
              </a:rPr>
              <a:t>Health professionals, SANDF health personnel &amp; EHW personnel</a:t>
            </a:r>
          </a:p>
          <a:p>
            <a:pPr marL="342000" lvl="0" indent="-140400">
              <a:lnSpc>
                <a:spcPts val="1780"/>
              </a:lnSpc>
              <a:spcBef>
                <a:spcPts val="200"/>
              </a:spcBef>
              <a:buSzPct val="110000"/>
              <a:buFont typeface="Arial"/>
              <a:buChar char="•"/>
              <a:defRPr/>
            </a:pPr>
            <a:r>
              <a:rPr lang="en-ZA" sz="1600" b="1" dirty="0">
                <a:solidFill>
                  <a:schemeClr val="tx1">
                    <a:lumMod val="85000"/>
                    <a:lumOff val="15000"/>
                  </a:schemeClr>
                </a:solidFill>
              </a:rPr>
              <a:t>Screening &amp; Testing </a:t>
            </a:r>
            <a:r>
              <a:rPr lang="en-ZA" sz="1600" dirty="0">
                <a:solidFill>
                  <a:schemeClr val="tx1">
                    <a:lumMod val="85000"/>
                    <a:lumOff val="15000"/>
                  </a:schemeClr>
                </a:solidFill>
              </a:rPr>
              <a:t>– Task team (National and Provincial)</a:t>
            </a:r>
          </a:p>
          <a:p>
            <a:pPr marL="342000" lvl="0" indent="-140400">
              <a:lnSpc>
                <a:spcPts val="1780"/>
              </a:lnSpc>
              <a:spcBef>
                <a:spcPts val="200"/>
              </a:spcBef>
              <a:buSzPct val="110000"/>
              <a:buFont typeface="Arial"/>
              <a:buChar char="•"/>
              <a:defRPr/>
            </a:pPr>
            <a:r>
              <a:rPr lang="en-ZA" sz="1600" b="1" dirty="0">
                <a:solidFill>
                  <a:schemeClr val="tx1">
                    <a:lumMod val="85000"/>
                    <a:lumOff val="15000"/>
                  </a:schemeClr>
                </a:solidFill>
              </a:rPr>
              <a:t>Contact</a:t>
            </a:r>
            <a:r>
              <a:rPr lang="en-ZA" sz="1600" dirty="0">
                <a:solidFill>
                  <a:schemeClr val="tx1">
                    <a:lumMod val="85000"/>
                    <a:lumOff val="15000"/>
                  </a:schemeClr>
                </a:solidFill>
              </a:rPr>
              <a:t> identification and tracing – 100% - Task team</a:t>
            </a:r>
          </a:p>
          <a:p>
            <a:pPr marL="342000" lvl="0" indent="-140400">
              <a:lnSpc>
                <a:spcPts val="1780"/>
              </a:lnSpc>
              <a:spcBef>
                <a:spcPts val="200"/>
              </a:spcBef>
              <a:buSzPct val="110000"/>
              <a:buFont typeface="Arial"/>
              <a:buChar char="•"/>
              <a:defRPr/>
            </a:pPr>
            <a:r>
              <a:rPr lang="en-ZA" sz="1600" b="1" dirty="0">
                <a:solidFill>
                  <a:schemeClr val="tx1">
                    <a:lumMod val="85000"/>
                    <a:lumOff val="15000"/>
                  </a:schemeClr>
                </a:solidFill>
              </a:rPr>
              <a:t>Active surveillance </a:t>
            </a:r>
            <a:r>
              <a:rPr lang="en-ZA" sz="1600" dirty="0">
                <a:solidFill>
                  <a:schemeClr val="tx1">
                    <a:lumMod val="85000"/>
                    <a:lumOff val="15000"/>
                  </a:schemeClr>
                </a:solidFill>
              </a:rPr>
              <a:t>for cases and contacts in the hotspot</a:t>
            </a:r>
          </a:p>
          <a:p>
            <a:pPr marL="342000" lvl="0" indent="-140400">
              <a:lnSpc>
                <a:spcPts val="1780"/>
              </a:lnSpc>
              <a:spcBef>
                <a:spcPts val="200"/>
              </a:spcBef>
              <a:buSzPct val="110000"/>
              <a:buFont typeface="Arial"/>
              <a:buChar char="•"/>
              <a:defRPr/>
            </a:pPr>
            <a:r>
              <a:rPr lang="en-ZA" sz="1600" b="1" dirty="0">
                <a:solidFill>
                  <a:schemeClr val="tx1">
                    <a:lumMod val="85000"/>
                    <a:lumOff val="15000"/>
                  </a:schemeClr>
                </a:solidFill>
              </a:rPr>
              <a:t>Expanding laboratory capacity </a:t>
            </a:r>
            <a:r>
              <a:rPr lang="en-ZA" sz="1600" dirty="0">
                <a:solidFill>
                  <a:schemeClr val="tx1">
                    <a:lumMod val="85000"/>
                    <a:lumOff val="15000"/>
                  </a:schemeClr>
                </a:solidFill>
              </a:rPr>
              <a:t>for testing all suspect cases, </a:t>
            </a:r>
            <a:br>
              <a:rPr lang="en-ZA" sz="1600" dirty="0">
                <a:solidFill>
                  <a:schemeClr val="tx1">
                    <a:lumMod val="85000"/>
                    <a:lumOff val="15000"/>
                  </a:schemeClr>
                </a:solidFill>
              </a:rPr>
            </a:br>
            <a:r>
              <a:rPr lang="en-ZA" sz="1600" dirty="0">
                <a:solidFill>
                  <a:schemeClr val="tx1">
                    <a:lumMod val="85000"/>
                    <a:lumOff val="15000"/>
                  </a:schemeClr>
                </a:solidFill>
              </a:rPr>
              <a:t>high risk contacts and severe acute respiratory infection cases</a:t>
            </a:r>
          </a:p>
          <a:p>
            <a:pPr marL="342000" lvl="0" indent="-140400">
              <a:lnSpc>
                <a:spcPts val="1780"/>
              </a:lnSpc>
              <a:spcBef>
                <a:spcPts val="200"/>
              </a:spcBef>
              <a:buSzPct val="110000"/>
              <a:buFont typeface="Arial"/>
              <a:buChar char="•"/>
              <a:defRPr/>
            </a:pPr>
            <a:r>
              <a:rPr lang="en-ZA" sz="1600" b="1" dirty="0">
                <a:solidFill>
                  <a:schemeClr val="tx1">
                    <a:lumMod val="85000"/>
                    <a:lumOff val="15000"/>
                  </a:schemeClr>
                </a:solidFill>
              </a:rPr>
              <a:t>Dedicated</a:t>
            </a:r>
            <a:r>
              <a:rPr lang="en-ZA" sz="1600" dirty="0">
                <a:solidFill>
                  <a:schemeClr val="tx1">
                    <a:lumMod val="85000"/>
                    <a:lumOff val="15000"/>
                  </a:schemeClr>
                </a:solidFill>
              </a:rPr>
              <a:t> isolation, quarantine and field hospitals</a:t>
            </a:r>
          </a:p>
          <a:p>
            <a:pPr marL="342000" lvl="0" indent="-140400">
              <a:lnSpc>
                <a:spcPts val="1780"/>
              </a:lnSpc>
              <a:spcBef>
                <a:spcPts val="200"/>
              </a:spcBef>
              <a:buSzPct val="110000"/>
              <a:buFont typeface="Arial"/>
              <a:buChar char="•"/>
              <a:defRPr/>
            </a:pPr>
            <a:r>
              <a:rPr lang="en-ZA" sz="1600" b="1" dirty="0">
                <a:solidFill>
                  <a:schemeClr val="tx1">
                    <a:lumMod val="85000"/>
                    <a:lumOff val="15000"/>
                  </a:schemeClr>
                </a:solidFill>
              </a:rPr>
              <a:t>Strengthen capacity </a:t>
            </a:r>
            <a:r>
              <a:rPr lang="en-ZA" sz="1600" dirty="0">
                <a:solidFill>
                  <a:schemeClr val="tx1">
                    <a:lumMod val="85000"/>
                    <a:lumOff val="15000"/>
                  </a:schemeClr>
                </a:solidFill>
              </a:rPr>
              <a:t>of the health system (ICU and High Care beds and HR</a:t>
            </a:r>
          </a:p>
          <a:p>
            <a:pPr marL="342000" lvl="1" indent="-140400">
              <a:lnSpc>
                <a:spcPts val="1780"/>
              </a:lnSpc>
              <a:spcBef>
                <a:spcPts val="200"/>
              </a:spcBef>
              <a:buSzPct val="110000"/>
              <a:buFont typeface="Arial"/>
              <a:buChar char="•"/>
              <a:defRPr/>
            </a:pPr>
            <a:r>
              <a:rPr lang="en-ZA" sz="1600" b="1" dirty="0">
                <a:solidFill>
                  <a:schemeClr val="tx1">
                    <a:lumMod val="85000"/>
                    <a:lumOff val="15000"/>
                  </a:schemeClr>
                </a:solidFill>
              </a:rPr>
              <a:t>SANDF</a:t>
            </a:r>
            <a:r>
              <a:rPr lang="en-ZA" sz="1600" dirty="0">
                <a:solidFill>
                  <a:schemeClr val="tx1">
                    <a:lumMod val="85000"/>
                    <a:lumOff val="15000"/>
                  </a:schemeClr>
                </a:solidFill>
              </a:rPr>
              <a:t> Health personnel to support NDoH testing and screening and Engineers </a:t>
            </a:r>
            <a:br>
              <a:rPr lang="en-ZA" sz="1600" dirty="0">
                <a:solidFill>
                  <a:schemeClr val="tx1">
                    <a:lumMod val="85000"/>
                    <a:lumOff val="15000"/>
                  </a:schemeClr>
                </a:solidFill>
              </a:rPr>
            </a:br>
            <a:r>
              <a:rPr lang="en-ZA" sz="1600" dirty="0">
                <a:solidFill>
                  <a:schemeClr val="tx1">
                    <a:lumMod val="85000"/>
                    <a:lumOff val="15000"/>
                  </a:schemeClr>
                </a:solidFill>
              </a:rPr>
              <a:t>to support Water and sanitation building   </a:t>
            </a:r>
          </a:p>
          <a:p>
            <a:pPr marL="201600" lvl="1">
              <a:lnSpc>
                <a:spcPct val="50000"/>
              </a:lnSpc>
              <a:spcBef>
                <a:spcPts val="200"/>
              </a:spcBef>
              <a:buSzPct val="110000"/>
              <a:defRPr/>
            </a:pPr>
            <a:endParaRPr lang="en-ZA" sz="1600" dirty="0"/>
          </a:p>
          <a:p>
            <a:pPr lvl="0">
              <a:lnSpc>
                <a:spcPct val="120000"/>
              </a:lnSpc>
              <a:spcBef>
                <a:spcPts val="200"/>
              </a:spcBef>
            </a:pPr>
            <a:r>
              <a:rPr lang="en-ZA" sz="1600" b="1" dirty="0">
                <a:solidFill>
                  <a:srgbClr val="376C39"/>
                </a:solidFill>
              </a:rPr>
              <a:t> INTEGRATED ROLE OF SOCIAL PARTNERS INCLUDING: </a:t>
            </a:r>
          </a:p>
          <a:p>
            <a:pPr marL="342000" lvl="1" indent="-140400">
              <a:lnSpc>
                <a:spcPts val="1880"/>
              </a:lnSpc>
              <a:spcBef>
                <a:spcPts val="200"/>
              </a:spcBef>
              <a:buFont typeface="Arial"/>
              <a:buChar char="•"/>
            </a:pPr>
            <a:r>
              <a:rPr lang="en-US" sz="1600" b="1" dirty="0">
                <a:solidFill>
                  <a:schemeClr val="tx1">
                    <a:lumMod val="85000"/>
                    <a:lumOff val="15000"/>
                  </a:schemeClr>
                </a:solidFill>
              </a:rPr>
              <a:t>Social Mobilization </a:t>
            </a:r>
            <a:r>
              <a:rPr lang="en-US" sz="1600" dirty="0">
                <a:solidFill>
                  <a:prstClr val="black"/>
                </a:solidFill>
              </a:rPr>
              <a:t>&amp; </a:t>
            </a:r>
            <a:r>
              <a:rPr lang="en-US" sz="1600" dirty="0" err="1">
                <a:solidFill>
                  <a:prstClr val="black"/>
                </a:solidFill>
              </a:rPr>
              <a:t>Comms</a:t>
            </a:r>
            <a:r>
              <a:rPr lang="en-US" sz="1600" dirty="0">
                <a:solidFill>
                  <a:prstClr val="black"/>
                </a:solidFill>
              </a:rPr>
              <a:t>, </a:t>
            </a:r>
            <a:r>
              <a:rPr lang="en-US" sz="1600" dirty="0" err="1">
                <a:solidFill>
                  <a:prstClr val="black"/>
                </a:solidFill>
              </a:rPr>
              <a:t>behaviour</a:t>
            </a:r>
            <a:r>
              <a:rPr lang="en-US" sz="1600" dirty="0">
                <a:solidFill>
                  <a:prstClr val="black"/>
                </a:solidFill>
              </a:rPr>
              <a:t> change &amp; focus: Citizen accountability</a:t>
            </a:r>
          </a:p>
          <a:p>
            <a:pPr marL="342000" lvl="1" indent="-140400">
              <a:lnSpc>
                <a:spcPts val="1880"/>
              </a:lnSpc>
              <a:spcBef>
                <a:spcPts val="200"/>
              </a:spcBef>
              <a:buFont typeface="Arial"/>
              <a:buChar char="•"/>
            </a:pPr>
            <a:r>
              <a:rPr lang="en-ZA" sz="1600" b="1" dirty="0">
                <a:solidFill>
                  <a:schemeClr val="tx1">
                    <a:lumMod val="85000"/>
                    <a:lumOff val="15000"/>
                  </a:schemeClr>
                </a:solidFill>
              </a:rPr>
              <a:t>Intensification</a:t>
            </a:r>
            <a:r>
              <a:rPr lang="en-ZA" sz="1600" dirty="0">
                <a:solidFill>
                  <a:prstClr val="black"/>
                </a:solidFill>
              </a:rPr>
              <a:t> of risk communication through audio, social and visual media</a:t>
            </a:r>
            <a:endParaRPr lang="en-US" sz="1600" dirty="0">
              <a:solidFill>
                <a:prstClr val="black"/>
              </a:solidFill>
            </a:endParaRPr>
          </a:p>
          <a:p>
            <a:pPr marL="342000" lvl="1" indent="-140400">
              <a:lnSpc>
                <a:spcPts val="1880"/>
              </a:lnSpc>
              <a:spcBef>
                <a:spcPts val="200"/>
              </a:spcBef>
              <a:buFont typeface="Arial"/>
              <a:buChar char="•"/>
            </a:pPr>
            <a:r>
              <a:rPr lang="en-US" sz="1600" b="1" dirty="0" err="1">
                <a:solidFill>
                  <a:schemeClr val="tx1">
                    <a:lumMod val="85000"/>
                    <a:lumOff val="15000"/>
                  </a:schemeClr>
                </a:solidFill>
              </a:rPr>
              <a:t>Mobilisation</a:t>
            </a:r>
            <a:r>
              <a:rPr lang="en-US" sz="1600" b="1" dirty="0">
                <a:solidFill>
                  <a:schemeClr val="tx1">
                    <a:lumMod val="85000"/>
                    <a:lumOff val="15000"/>
                  </a:schemeClr>
                </a:solidFill>
              </a:rPr>
              <a:t>: </a:t>
            </a:r>
            <a:r>
              <a:rPr lang="en-US" sz="1600" dirty="0">
                <a:solidFill>
                  <a:prstClr val="black"/>
                </a:solidFill>
              </a:rPr>
              <a:t>Councilors &amp; Community Leaders, FBO, CBOs, NGOs, Private Sector </a:t>
            </a:r>
          </a:p>
        </p:txBody>
      </p:sp>
      <p:sp>
        <p:nvSpPr>
          <p:cNvPr id="9" name="Rounded Rectangle 4">
            <a:extLst>
              <a:ext uri="{FF2B5EF4-FFF2-40B4-BE49-F238E27FC236}">
                <a16:creationId xmlns:a16="http://schemas.microsoft.com/office/drawing/2014/main" id="{CF1E51AD-A04A-4BBD-A7C9-56D56067FA41}"/>
              </a:ext>
            </a:extLst>
          </p:cNvPr>
          <p:cNvSpPr txBox="1"/>
          <p:nvPr/>
        </p:nvSpPr>
        <p:spPr>
          <a:xfrm>
            <a:off x="2964365" y="637274"/>
            <a:ext cx="3193059" cy="568701"/>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51435" rIns="51435" bIns="51435" numCol="1" spcCol="1270" anchor="ctr" anchorCtr="0">
            <a:noAutofit/>
          </a:bodyPr>
          <a:lstStyle/>
          <a:p>
            <a:pPr defTabSz="600075">
              <a:lnSpc>
                <a:spcPct val="90000"/>
              </a:lnSpc>
              <a:spcBef>
                <a:spcPct val="0"/>
              </a:spcBef>
              <a:spcAft>
                <a:spcPct val="35000"/>
              </a:spcAft>
              <a:defRPr/>
            </a:pPr>
            <a:r>
              <a:rPr lang="en-ZA" sz="2800" b="1" dirty="0">
                <a:solidFill>
                  <a:srgbClr val="376C39"/>
                </a:solidFill>
                <a:latin typeface="Arial"/>
                <a:cs typeface="Arial"/>
              </a:rPr>
              <a:t>HOTSPOT AREAS</a:t>
            </a:r>
          </a:p>
        </p:txBody>
      </p:sp>
    </p:spTree>
    <p:extLst>
      <p:ext uri="{BB962C8B-B14F-4D97-AF65-F5344CB8AC3E}">
        <p14:creationId xmlns:p14="http://schemas.microsoft.com/office/powerpoint/2010/main" val="34478371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
            <a:extLst>
              <a:ext uri="{FF2B5EF4-FFF2-40B4-BE49-F238E27FC236}">
                <a16:creationId xmlns:a16="http://schemas.microsoft.com/office/drawing/2014/main" id="{EC081843-C8D3-4851-BD76-A84636DFBBBD}"/>
              </a:ext>
            </a:extLst>
          </p:cNvPr>
          <p:cNvSpPr txBox="1"/>
          <p:nvPr/>
        </p:nvSpPr>
        <p:spPr>
          <a:xfrm>
            <a:off x="483000" y="180378"/>
            <a:ext cx="8282536" cy="1482337"/>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51435" rIns="51435" bIns="51435" numCol="1" spcCol="1270" anchor="ctr" anchorCtr="0">
            <a:noAutofit/>
          </a:bodyPr>
          <a:lstStyle/>
          <a:p>
            <a:pPr defTabSz="600075">
              <a:lnSpc>
                <a:spcPct val="90000"/>
              </a:lnSpc>
              <a:spcBef>
                <a:spcPct val="0"/>
              </a:spcBef>
              <a:spcAft>
                <a:spcPct val="35000"/>
              </a:spcAft>
              <a:defRPr/>
            </a:pPr>
            <a:endParaRPr lang="en-ZA" sz="2400" b="1" dirty="0">
              <a:solidFill>
                <a:srgbClr val="376C39"/>
              </a:solidFill>
              <a:latin typeface="Arial"/>
              <a:cs typeface="Arial"/>
            </a:endParaRPr>
          </a:p>
          <a:p>
            <a:pPr defTabSz="600075">
              <a:spcBef>
                <a:spcPct val="0"/>
              </a:spcBef>
              <a:spcAft>
                <a:spcPct val="35000"/>
              </a:spcAft>
              <a:defRPr/>
            </a:pPr>
            <a:r>
              <a:rPr lang="en-ZA" sz="2800" b="1" dirty="0">
                <a:solidFill>
                  <a:srgbClr val="376C39"/>
                </a:solidFill>
                <a:latin typeface="Arial"/>
                <a:cs typeface="Arial"/>
              </a:rPr>
              <a:t>NON-HOTSPOT: SURVEILLANCE &amp; VIGILANCE</a:t>
            </a:r>
          </a:p>
          <a:p>
            <a:pPr defTabSz="600075">
              <a:lnSpc>
                <a:spcPct val="90000"/>
              </a:lnSpc>
              <a:spcBef>
                <a:spcPct val="0"/>
              </a:spcBef>
              <a:spcAft>
                <a:spcPct val="35000"/>
              </a:spcAft>
              <a:defRPr/>
            </a:pPr>
            <a:endParaRPr lang="en-ZA" sz="2400" b="1" dirty="0">
              <a:solidFill>
                <a:srgbClr val="376C39"/>
              </a:solidFill>
              <a:latin typeface="Arial"/>
              <a:cs typeface="Arial"/>
            </a:endParaRPr>
          </a:p>
        </p:txBody>
      </p:sp>
      <p:sp>
        <p:nvSpPr>
          <p:cNvPr id="2" name="TextBox 1"/>
          <p:cNvSpPr txBox="1"/>
          <p:nvPr/>
        </p:nvSpPr>
        <p:spPr>
          <a:xfrm>
            <a:off x="4882784" y="1860790"/>
            <a:ext cx="3724000" cy="2975686"/>
          </a:xfrm>
          <a:prstGeom prst="rect">
            <a:avLst/>
          </a:prstGeom>
          <a:noFill/>
          <a:ln w="28575">
            <a:noFill/>
          </a:ln>
        </p:spPr>
        <p:txBody>
          <a:bodyPr wrap="square" rtlCol="0">
            <a:spAutoFit/>
          </a:bodyPr>
          <a:lstStyle/>
          <a:p>
            <a:pPr>
              <a:lnSpc>
                <a:spcPct val="80000"/>
              </a:lnSpc>
            </a:pPr>
            <a:r>
              <a:rPr lang="en-US" sz="1600" b="1" dirty="0">
                <a:solidFill>
                  <a:srgbClr val="376C39"/>
                </a:solidFill>
              </a:rPr>
              <a:t>Establish multi-</a:t>
            </a:r>
            <a:r>
              <a:rPr lang="en-US" sz="1600" b="1" dirty="0" err="1">
                <a:solidFill>
                  <a:srgbClr val="376C39"/>
                </a:solidFill>
              </a:rPr>
              <a:t>sectoral</a:t>
            </a:r>
            <a:r>
              <a:rPr lang="en-US" sz="1600" b="1" dirty="0">
                <a:solidFill>
                  <a:srgbClr val="376C39"/>
                </a:solidFill>
              </a:rPr>
              <a:t>, multi-department, community, response teams for each affected community</a:t>
            </a:r>
          </a:p>
          <a:p>
            <a:r>
              <a:rPr lang="en-US" sz="1600" dirty="0">
                <a:solidFill>
                  <a:schemeClr val="tx1">
                    <a:lumMod val="85000"/>
                    <a:lumOff val="15000"/>
                  </a:schemeClr>
                </a:solidFill>
              </a:rPr>
              <a:t>    </a:t>
            </a:r>
            <a:r>
              <a:rPr lang="en-US" sz="1600" b="1" dirty="0">
                <a:solidFill>
                  <a:schemeClr val="tx1">
                    <a:lumMod val="85000"/>
                    <a:lumOff val="15000"/>
                  </a:schemeClr>
                </a:solidFill>
              </a:rPr>
              <a:t>Focus:</a:t>
            </a:r>
          </a:p>
          <a:p>
            <a:pPr marL="522000" lvl="1" indent="-140400">
              <a:lnSpc>
                <a:spcPct val="90000"/>
              </a:lnSpc>
              <a:spcBef>
                <a:spcPts val="300"/>
              </a:spcBef>
              <a:buFont typeface="Arial"/>
              <a:buChar char="•"/>
            </a:pPr>
            <a:r>
              <a:rPr lang="en-US" sz="1600" dirty="0">
                <a:solidFill>
                  <a:schemeClr val="tx1">
                    <a:lumMod val="85000"/>
                    <a:lumOff val="15000"/>
                  </a:schemeClr>
                </a:solidFill>
              </a:rPr>
              <a:t>Community education</a:t>
            </a:r>
          </a:p>
          <a:p>
            <a:pPr marL="522000" lvl="1" indent="-140400">
              <a:lnSpc>
                <a:spcPct val="90000"/>
              </a:lnSpc>
              <a:spcBef>
                <a:spcPts val="300"/>
              </a:spcBef>
              <a:buFont typeface="Arial"/>
              <a:buChar char="•"/>
            </a:pPr>
            <a:r>
              <a:rPr lang="en-US" sz="1600" dirty="0">
                <a:solidFill>
                  <a:schemeClr val="tx1">
                    <a:lumMod val="85000"/>
                    <a:lumOff val="15000"/>
                  </a:schemeClr>
                </a:solidFill>
              </a:rPr>
              <a:t>Surveillance</a:t>
            </a:r>
          </a:p>
          <a:p>
            <a:pPr marL="522000" lvl="1" indent="-140400">
              <a:lnSpc>
                <a:spcPct val="90000"/>
              </a:lnSpc>
              <a:spcBef>
                <a:spcPts val="300"/>
              </a:spcBef>
              <a:buFont typeface="Arial"/>
              <a:buChar char="•"/>
            </a:pPr>
            <a:r>
              <a:rPr lang="en-US" sz="1600" dirty="0">
                <a:solidFill>
                  <a:schemeClr val="tx1">
                    <a:lumMod val="85000"/>
                    <a:lumOff val="15000"/>
                  </a:schemeClr>
                </a:solidFill>
              </a:rPr>
              <a:t>Wearing masks</a:t>
            </a:r>
          </a:p>
          <a:p>
            <a:pPr marL="522000" lvl="1" indent="-140400">
              <a:lnSpc>
                <a:spcPct val="90000"/>
              </a:lnSpc>
              <a:spcBef>
                <a:spcPts val="300"/>
              </a:spcBef>
              <a:buFont typeface="Arial"/>
              <a:buChar char="•"/>
            </a:pPr>
            <a:r>
              <a:rPr lang="en-US" sz="1600" dirty="0">
                <a:solidFill>
                  <a:schemeClr val="tx1">
                    <a:lumMod val="85000"/>
                    <a:lumOff val="15000"/>
                  </a:schemeClr>
                </a:solidFill>
              </a:rPr>
              <a:t>Handwashing and sanitizing</a:t>
            </a:r>
          </a:p>
          <a:p>
            <a:pPr marL="522000" lvl="1" indent="-140400">
              <a:lnSpc>
                <a:spcPct val="90000"/>
              </a:lnSpc>
              <a:spcBef>
                <a:spcPts val="300"/>
              </a:spcBef>
              <a:buFont typeface="Arial"/>
              <a:buChar char="•"/>
            </a:pPr>
            <a:r>
              <a:rPr lang="en-US" sz="1600" dirty="0">
                <a:solidFill>
                  <a:schemeClr val="tx1">
                    <a:lumMod val="85000"/>
                    <a:lumOff val="15000"/>
                  </a:schemeClr>
                </a:solidFill>
              </a:rPr>
              <a:t>Social distancing </a:t>
            </a:r>
          </a:p>
          <a:p>
            <a:pPr marL="522000" lvl="1" indent="-140400">
              <a:lnSpc>
                <a:spcPct val="90000"/>
              </a:lnSpc>
              <a:spcBef>
                <a:spcPts val="300"/>
              </a:spcBef>
              <a:buFont typeface="Arial"/>
              <a:buChar char="•"/>
            </a:pPr>
            <a:r>
              <a:rPr lang="en-US" sz="1600" dirty="0">
                <a:solidFill>
                  <a:schemeClr val="tx1">
                    <a:lumMod val="85000"/>
                    <a:lumOff val="15000"/>
                  </a:schemeClr>
                </a:solidFill>
              </a:rPr>
              <a:t>Monitoring implementation of containment measures </a:t>
            </a:r>
          </a:p>
          <a:p>
            <a:pPr marL="522000" lvl="1" indent="-140400">
              <a:lnSpc>
                <a:spcPct val="90000"/>
              </a:lnSpc>
              <a:spcBef>
                <a:spcPts val="300"/>
              </a:spcBef>
              <a:buFont typeface="Arial"/>
              <a:buChar char="•"/>
            </a:pPr>
            <a:r>
              <a:rPr lang="en-US" sz="1600" dirty="0">
                <a:solidFill>
                  <a:schemeClr val="tx1">
                    <a:lumMod val="85000"/>
                    <a:lumOff val="15000"/>
                  </a:schemeClr>
                </a:solidFill>
              </a:rPr>
              <a:t>Ensure behavior change </a:t>
            </a:r>
          </a:p>
        </p:txBody>
      </p:sp>
      <p:sp>
        <p:nvSpPr>
          <p:cNvPr id="4" name="Slide Number Placeholder 3"/>
          <p:cNvSpPr>
            <a:spLocks noGrp="1"/>
          </p:cNvSpPr>
          <p:nvPr>
            <p:ph type="sldNum" sz="quarter" idx="12"/>
          </p:nvPr>
        </p:nvSpPr>
        <p:spPr/>
        <p:txBody>
          <a:bodyPr/>
          <a:lstStyle/>
          <a:p>
            <a:pPr defTabSz="385763"/>
            <a:fld id="{884BC595-B331-4662-B97F-1DEA5B35DC10}" type="slidenum">
              <a:rPr lang="en-US">
                <a:solidFill>
                  <a:prstClr val="black">
                    <a:lumMod val="65000"/>
                    <a:lumOff val="35000"/>
                  </a:prstClr>
                </a:solidFill>
              </a:rPr>
              <a:pPr defTabSz="385763"/>
              <a:t>16</a:t>
            </a:fld>
            <a:endParaRPr lang="en-US" dirty="0">
              <a:solidFill>
                <a:prstClr val="black">
                  <a:lumMod val="65000"/>
                  <a:lumOff val="35000"/>
                </a:prstClr>
              </a:solidFill>
            </a:endParaRPr>
          </a:p>
        </p:txBody>
      </p:sp>
      <p:sp>
        <p:nvSpPr>
          <p:cNvPr id="3" name="Rectangle 2"/>
          <p:cNvSpPr/>
          <p:nvPr/>
        </p:nvSpPr>
        <p:spPr>
          <a:xfrm>
            <a:off x="562371" y="1858509"/>
            <a:ext cx="3882764" cy="2835648"/>
          </a:xfrm>
          <a:prstGeom prst="rect">
            <a:avLst/>
          </a:prstGeom>
        </p:spPr>
        <p:txBody>
          <a:bodyPr wrap="square">
            <a:spAutoFit/>
          </a:bodyPr>
          <a:lstStyle/>
          <a:p>
            <a:pPr lvl="1" defTabSz="385763">
              <a:lnSpc>
                <a:spcPct val="80000"/>
              </a:lnSpc>
              <a:defRPr/>
            </a:pPr>
            <a:r>
              <a:rPr lang="en-ZA" sz="1600" b="1" dirty="0">
                <a:solidFill>
                  <a:srgbClr val="376C39"/>
                </a:solidFill>
              </a:rPr>
              <a:t>Districts and metros with low infection rates or significant decrease in the number of positive cases: </a:t>
            </a:r>
            <a:br>
              <a:rPr lang="en-ZA" sz="1600" b="1" dirty="0">
                <a:solidFill>
                  <a:srgbClr val="376C39"/>
                </a:solidFill>
              </a:rPr>
            </a:br>
            <a:r>
              <a:rPr lang="en-ZA" sz="1600" b="1" dirty="0">
                <a:solidFill>
                  <a:srgbClr val="376C39"/>
                </a:solidFill>
              </a:rPr>
              <a:t>the approach will be “vigilance”</a:t>
            </a:r>
          </a:p>
          <a:p>
            <a:r>
              <a:rPr lang="en-US" sz="1600" b="1" dirty="0"/>
              <a:t>   </a:t>
            </a:r>
            <a:r>
              <a:rPr lang="en-US" sz="1600" b="1" dirty="0">
                <a:solidFill>
                  <a:schemeClr val="tx1">
                    <a:lumMod val="85000"/>
                    <a:lumOff val="15000"/>
                  </a:schemeClr>
                </a:solidFill>
              </a:rPr>
              <a:t> Focus:</a:t>
            </a:r>
          </a:p>
          <a:p>
            <a:pPr marL="522000" lvl="1" indent="-140400">
              <a:lnSpc>
                <a:spcPct val="90000"/>
              </a:lnSpc>
              <a:spcBef>
                <a:spcPts val="300"/>
              </a:spcBef>
              <a:buFont typeface="Arial"/>
              <a:buChar char="•"/>
            </a:pPr>
            <a:r>
              <a:rPr lang="en-US" sz="1600" dirty="0">
                <a:solidFill>
                  <a:schemeClr val="tx1">
                    <a:lumMod val="85000"/>
                    <a:lumOff val="15000"/>
                  </a:schemeClr>
                </a:solidFill>
              </a:rPr>
              <a:t>Prevent new infections </a:t>
            </a:r>
          </a:p>
          <a:p>
            <a:pPr marL="522000" lvl="1" indent="-140400">
              <a:lnSpc>
                <a:spcPct val="90000"/>
              </a:lnSpc>
              <a:spcBef>
                <a:spcPts val="300"/>
              </a:spcBef>
              <a:buFont typeface="Arial"/>
              <a:buChar char="•"/>
            </a:pPr>
            <a:r>
              <a:rPr lang="en-US" sz="1600" dirty="0">
                <a:solidFill>
                  <a:schemeClr val="tx1">
                    <a:lumMod val="85000"/>
                    <a:lumOff val="15000"/>
                  </a:schemeClr>
                </a:solidFill>
              </a:rPr>
              <a:t>Ensure the number of new positive cases are consistently low</a:t>
            </a:r>
          </a:p>
          <a:p>
            <a:pPr marL="522000" lvl="1" indent="-140400">
              <a:lnSpc>
                <a:spcPct val="90000"/>
              </a:lnSpc>
              <a:spcBef>
                <a:spcPts val="300"/>
              </a:spcBef>
              <a:buFont typeface="Arial"/>
              <a:buChar char="•"/>
            </a:pPr>
            <a:r>
              <a:rPr lang="en-US" sz="1600" dirty="0">
                <a:solidFill>
                  <a:schemeClr val="tx1">
                    <a:lumMod val="85000"/>
                    <a:lumOff val="15000"/>
                  </a:schemeClr>
                </a:solidFill>
              </a:rPr>
              <a:t>Rapidly find and isolate cases</a:t>
            </a:r>
          </a:p>
          <a:p>
            <a:pPr marL="522000" lvl="1" indent="-140400">
              <a:lnSpc>
                <a:spcPct val="90000"/>
              </a:lnSpc>
              <a:spcBef>
                <a:spcPts val="300"/>
              </a:spcBef>
              <a:buFont typeface="Arial"/>
              <a:buChar char="•"/>
            </a:pPr>
            <a:r>
              <a:rPr lang="en-US" sz="1600" dirty="0">
                <a:solidFill>
                  <a:schemeClr val="tx1">
                    <a:lumMod val="85000"/>
                    <a:lumOff val="15000"/>
                  </a:schemeClr>
                </a:solidFill>
              </a:rPr>
              <a:t>Monitoring </a:t>
            </a:r>
            <a:r>
              <a:rPr lang="en-US" sz="1600" dirty="0" err="1">
                <a:solidFill>
                  <a:schemeClr val="tx1">
                    <a:lumMod val="85000"/>
                    <a:lumOff val="15000"/>
                  </a:schemeClr>
                </a:solidFill>
              </a:rPr>
              <a:t>Ab</a:t>
            </a:r>
            <a:r>
              <a:rPr lang="en-US" sz="1600" dirty="0">
                <a:solidFill>
                  <a:schemeClr val="tx1">
                    <a:lumMod val="85000"/>
                    <a:lumOff val="15000"/>
                  </a:schemeClr>
                </a:solidFill>
              </a:rPr>
              <a:t> levels, Administer vaccine and ongoing surveillance: new cases</a:t>
            </a:r>
          </a:p>
        </p:txBody>
      </p:sp>
      <p:cxnSp>
        <p:nvCxnSpPr>
          <p:cNvPr id="6" name="Google Shape;141;p6"/>
          <p:cNvCxnSpPr>
            <a:cxnSpLocks/>
          </p:cNvCxnSpPr>
          <p:nvPr/>
        </p:nvCxnSpPr>
        <p:spPr>
          <a:xfrm>
            <a:off x="4615623" y="1776108"/>
            <a:ext cx="0" cy="3030380"/>
          </a:xfrm>
          <a:prstGeom prst="straightConnector1">
            <a:avLst/>
          </a:prstGeom>
          <a:noFill/>
          <a:ln w="25400" cap="flat" cmpd="sng">
            <a:solidFill>
              <a:srgbClr val="0F7301"/>
            </a:solidFill>
            <a:prstDash val="solid"/>
            <a:round/>
            <a:headEnd type="none" w="sm" len="sm"/>
            <a:tailEnd type="none" w="sm" len="sm"/>
          </a:ln>
        </p:spPr>
      </p:cxnSp>
      <p:sp>
        <p:nvSpPr>
          <p:cNvPr id="10" name="Rectangle 9"/>
          <p:cNvSpPr/>
          <p:nvPr/>
        </p:nvSpPr>
        <p:spPr>
          <a:xfrm>
            <a:off x="1984437" y="6259803"/>
            <a:ext cx="1485491" cy="598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073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844665" y="750176"/>
            <a:ext cx="5662175" cy="415498"/>
          </a:xfrm>
          <a:prstGeom prst="rect">
            <a:avLst/>
          </a:prstGeom>
          <a:noFill/>
        </p:spPr>
        <p:txBody>
          <a:bodyPr wrap="square" rtlCol="0">
            <a:spAutoFit/>
          </a:bodyPr>
          <a:lstStyle/>
          <a:p>
            <a:pPr>
              <a:lnSpc>
                <a:spcPct val="70000"/>
              </a:lnSpc>
            </a:pPr>
            <a:r>
              <a:rPr lang="en-ZA" sz="2800" b="1" dirty="0">
                <a:solidFill>
                  <a:srgbClr val="376C39"/>
                </a:solidFill>
              </a:rPr>
              <a:t>COGTA KEY AREAS OF WORK</a:t>
            </a:r>
            <a:endParaRPr lang="en-US" sz="2800" b="1" dirty="0">
              <a:solidFill>
                <a:srgbClr val="215A1A"/>
              </a:solidFill>
            </a:endParaRPr>
          </a:p>
        </p:txBody>
      </p:sp>
      <p:sp>
        <p:nvSpPr>
          <p:cNvPr id="4" name="TextBox 3">
            <a:extLst>
              <a:ext uri="{FF2B5EF4-FFF2-40B4-BE49-F238E27FC236}">
                <a16:creationId xmlns:a16="http://schemas.microsoft.com/office/drawing/2014/main" id="{A30EC7F1-E8CB-204B-9BE0-49010762814A}"/>
              </a:ext>
            </a:extLst>
          </p:cNvPr>
          <p:cNvSpPr txBox="1"/>
          <p:nvPr/>
        </p:nvSpPr>
        <p:spPr>
          <a:xfrm>
            <a:off x="2688015" y="2187295"/>
            <a:ext cx="5725983" cy="3388107"/>
          </a:xfrm>
          <a:prstGeom prst="rect">
            <a:avLst/>
          </a:prstGeom>
          <a:noFill/>
          <a:effectLst/>
        </p:spPr>
        <p:txBody>
          <a:bodyPr wrap="square" rtlCol="0">
            <a:spAutoFit/>
          </a:bodyPr>
          <a:lstStyle/>
          <a:p>
            <a:pPr marL="212400" indent="-212400" algn="just">
              <a:lnSpc>
                <a:spcPts val="1460"/>
              </a:lnSpc>
              <a:spcBef>
                <a:spcPts val="300"/>
              </a:spcBef>
              <a:spcAft>
                <a:spcPts val="900"/>
              </a:spcAft>
              <a:buSzPct val="110000"/>
              <a:buFont typeface="Arial"/>
              <a:buChar char="•"/>
            </a:pPr>
            <a:r>
              <a:rPr lang="en-ZA" sz="1800" dirty="0">
                <a:solidFill>
                  <a:schemeClr val="tx1">
                    <a:lumMod val="85000"/>
                    <a:lumOff val="15000"/>
                  </a:schemeClr>
                </a:solidFill>
              </a:rPr>
              <a:t>Regulatory Framework</a:t>
            </a:r>
          </a:p>
          <a:p>
            <a:pPr marL="212400" indent="-212400" algn="just">
              <a:lnSpc>
                <a:spcPts val="1460"/>
              </a:lnSpc>
              <a:spcBef>
                <a:spcPts val="300"/>
              </a:spcBef>
              <a:spcAft>
                <a:spcPts val="900"/>
              </a:spcAft>
              <a:buSzPct val="110000"/>
              <a:buFont typeface="Arial"/>
              <a:buChar char="•"/>
            </a:pPr>
            <a:r>
              <a:rPr lang="en-ZA" sz="1800" dirty="0">
                <a:solidFill>
                  <a:schemeClr val="tx1">
                    <a:lumMod val="85000"/>
                    <a:lumOff val="15000"/>
                  </a:schemeClr>
                </a:solidFill>
              </a:rPr>
              <a:t>The Disaster Operations Centre</a:t>
            </a:r>
          </a:p>
          <a:p>
            <a:pPr marL="212400" indent="-212400" algn="just">
              <a:lnSpc>
                <a:spcPts val="1460"/>
              </a:lnSpc>
              <a:spcBef>
                <a:spcPts val="300"/>
              </a:spcBef>
              <a:spcAft>
                <a:spcPts val="900"/>
              </a:spcAft>
              <a:buSzPct val="110000"/>
              <a:buFont typeface="Arial"/>
              <a:buChar char="•"/>
            </a:pPr>
            <a:r>
              <a:rPr lang="en-ZA" sz="1800" dirty="0">
                <a:solidFill>
                  <a:schemeClr val="tx1">
                    <a:lumMod val="85000"/>
                    <a:lumOff val="15000"/>
                  </a:schemeClr>
                </a:solidFill>
              </a:rPr>
              <a:t>Service Delivery &amp; Infrastructure Delivery</a:t>
            </a:r>
          </a:p>
          <a:p>
            <a:pPr marL="212400" indent="-212400" algn="just">
              <a:lnSpc>
                <a:spcPts val="1460"/>
              </a:lnSpc>
              <a:spcBef>
                <a:spcPts val="300"/>
              </a:spcBef>
              <a:spcAft>
                <a:spcPts val="900"/>
              </a:spcAft>
              <a:buSzPct val="110000"/>
              <a:buFont typeface="Arial"/>
              <a:buChar char="•"/>
            </a:pPr>
            <a:r>
              <a:rPr lang="en-ZA" sz="1800" dirty="0">
                <a:solidFill>
                  <a:schemeClr val="tx1">
                    <a:lumMod val="85000"/>
                    <a:lumOff val="15000"/>
                  </a:schemeClr>
                </a:solidFill>
              </a:rPr>
              <a:t>Service Delivery Support to Municipalities</a:t>
            </a:r>
          </a:p>
          <a:p>
            <a:pPr marL="212400" indent="-212400" algn="just">
              <a:lnSpc>
                <a:spcPts val="1460"/>
              </a:lnSpc>
              <a:spcBef>
                <a:spcPts val="300"/>
              </a:spcBef>
              <a:spcAft>
                <a:spcPts val="900"/>
              </a:spcAft>
              <a:buSzPct val="110000"/>
              <a:buFont typeface="Arial"/>
              <a:buChar char="•"/>
            </a:pPr>
            <a:r>
              <a:rPr lang="en-ZA" sz="1800" dirty="0">
                <a:solidFill>
                  <a:schemeClr val="tx1">
                    <a:lumMod val="85000"/>
                    <a:lumOff val="15000"/>
                  </a:schemeClr>
                </a:solidFill>
              </a:rPr>
              <a:t>Water supply  interventions in municipalities</a:t>
            </a:r>
          </a:p>
          <a:p>
            <a:pPr marL="212400" indent="-212400" algn="just">
              <a:lnSpc>
                <a:spcPts val="1460"/>
              </a:lnSpc>
              <a:spcBef>
                <a:spcPts val="300"/>
              </a:spcBef>
              <a:spcAft>
                <a:spcPts val="900"/>
              </a:spcAft>
              <a:buSzPct val="110000"/>
              <a:buFont typeface="Arial"/>
              <a:buChar char="•"/>
            </a:pPr>
            <a:r>
              <a:rPr lang="en-ZA" sz="1800" dirty="0">
                <a:solidFill>
                  <a:schemeClr val="tx1">
                    <a:lumMod val="85000"/>
                    <a:lumOff val="15000"/>
                  </a:schemeClr>
                </a:solidFill>
              </a:rPr>
              <a:t>Communication</a:t>
            </a:r>
          </a:p>
          <a:p>
            <a:pPr marL="212400" indent="-212400" algn="just">
              <a:lnSpc>
                <a:spcPts val="1460"/>
              </a:lnSpc>
              <a:spcBef>
                <a:spcPts val="300"/>
              </a:spcBef>
              <a:spcAft>
                <a:spcPts val="900"/>
              </a:spcAft>
              <a:buSzPct val="110000"/>
              <a:buFont typeface="Arial"/>
              <a:buChar char="•"/>
            </a:pPr>
            <a:r>
              <a:rPr lang="en-ZA" sz="1800" dirty="0">
                <a:solidFill>
                  <a:schemeClr val="tx1">
                    <a:lumMod val="85000"/>
                    <a:lumOff val="15000"/>
                  </a:schemeClr>
                </a:solidFill>
              </a:rPr>
              <a:t>Implementation of the District Development Model</a:t>
            </a:r>
          </a:p>
          <a:p>
            <a:pPr marL="257175" indent="-257175" algn="just">
              <a:spcAft>
                <a:spcPts val="900"/>
              </a:spcAft>
              <a:buFont typeface="Courier New"/>
              <a:buChar char="o"/>
            </a:pPr>
            <a:endParaRPr lang="en-ZA" sz="1800" dirty="0">
              <a:solidFill>
                <a:schemeClr val="tx1">
                  <a:lumMod val="65000"/>
                  <a:lumOff val="35000"/>
                </a:schemeClr>
              </a:solidFill>
            </a:endParaRPr>
          </a:p>
          <a:p>
            <a:pPr marL="257175" indent="-257175" algn="just">
              <a:spcAft>
                <a:spcPts val="900"/>
              </a:spcAft>
              <a:buFont typeface="Courier New"/>
              <a:buChar char="o"/>
            </a:pPr>
            <a:endParaRPr lang="en-ZA" sz="1800" dirty="0">
              <a:solidFill>
                <a:schemeClr val="tx1">
                  <a:lumMod val="65000"/>
                  <a:lumOff val="35000"/>
                </a:schemeClr>
              </a:solidFill>
            </a:endParaRPr>
          </a:p>
          <a:p>
            <a:pPr marL="257175" indent="-257175">
              <a:spcAft>
                <a:spcPts val="900"/>
              </a:spcAft>
              <a:buFont typeface="Courier New"/>
              <a:buChar char="o"/>
            </a:pPr>
            <a:endParaRPr lang="en-ZA" sz="1050" dirty="0">
              <a:solidFill>
                <a:schemeClr val="tx1">
                  <a:lumMod val="65000"/>
                  <a:lumOff val="35000"/>
                </a:schemeClr>
              </a:solidFill>
            </a:endParaRPr>
          </a:p>
        </p:txBody>
      </p:sp>
      <p:sp>
        <p:nvSpPr>
          <p:cNvPr id="5" name="Slide Number Placeholder 4"/>
          <p:cNvSpPr>
            <a:spLocks noGrp="1"/>
          </p:cNvSpPr>
          <p:nvPr>
            <p:ph type="sldNum" idx="12"/>
          </p:nvPr>
        </p:nvSpPr>
        <p:spPr/>
        <p:txBody>
          <a:bodyPr/>
          <a:lstStyle/>
          <a:p>
            <a:fld id="{1F94E310-3646-6241-9AB3-B048580FF9A0}" type="slidenum">
              <a:rPr lang="en-GB" smtClean="0"/>
              <a:pPr/>
              <a:t>17</a:t>
            </a:fld>
            <a:endParaRPr lang="en-GB" dirty="0"/>
          </a:p>
        </p:txBody>
      </p:sp>
      <p:pic>
        <p:nvPicPr>
          <p:cNvPr id="2" name="Picture 1" descr="check-mark-icon-symbol-tick-and-cross-signs-vector-28116153.jpg"/>
          <p:cNvPicPr>
            <a:picLocks noChangeAspect="1"/>
          </p:cNvPicPr>
          <p:nvPr/>
        </p:nvPicPr>
        <p:blipFill>
          <a:blip r:embed="rId2">
            <a:alphaModFix amt="82000"/>
            <a:extLst>
              <a:ext uri="{28A0092B-C50C-407E-A947-70E740481C1C}">
                <a14:useLocalDpi xmlns:a14="http://schemas.microsoft.com/office/drawing/2010/main" val="0"/>
              </a:ext>
            </a:extLst>
          </a:blip>
          <a:stretch>
            <a:fillRect/>
          </a:stretch>
        </p:blipFill>
        <p:spPr>
          <a:xfrm>
            <a:off x="741587" y="2518093"/>
            <a:ext cx="1762884" cy="1643770"/>
          </a:xfrm>
          <a:prstGeom prst="rect">
            <a:avLst/>
          </a:prstGeom>
        </p:spPr>
      </p:pic>
      <p:cxnSp>
        <p:nvCxnSpPr>
          <p:cNvPr id="6" name="Google Shape;110;p4"/>
          <p:cNvCxnSpPr/>
          <p:nvPr/>
        </p:nvCxnSpPr>
        <p:spPr>
          <a:xfrm>
            <a:off x="2646956" y="2075261"/>
            <a:ext cx="0" cy="2438148"/>
          </a:xfrm>
          <a:prstGeom prst="straightConnector1">
            <a:avLst/>
          </a:prstGeom>
          <a:noFill/>
          <a:ln w="25400" cap="flat" cmpd="sng">
            <a:solidFill>
              <a:srgbClr val="A5A5A5"/>
            </a:solidFill>
            <a:prstDash val="solid"/>
            <a:round/>
            <a:headEnd type="none" w="sm" len="sm"/>
            <a:tailEnd type="none" w="sm" len="sm"/>
          </a:ln>
        </p:spPr>
      </p:cxnSp>
    </p:spTree>
    <p:extLst>
      <p:ext uri="{BB962C8B-B14F-4D97-AF65-F5344CB8AC3E}">
        <p14:creationId xmlns:p14="http://schemas.microsoft.com/office/powerpoint/2010/main" val="1695366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912703" y="736487"/>
            <a:ext cx="5253947" cy="412004"/>
          </a:xfrm>
          <a:prstGeom prst="rect">
            <a:avLst/>
          </a:prstGeom>
          <a:noFill/>
        </p:spPr>
        <p:txBody>
          <a:bodyPr wrap="square" rtlCol="0">
            <a:spAutoFit/>
          </a:bodyPr>
          <a:lstStyle/>
          <a:p>
            <a:pPr>
              <a:lnSpc>
                <a:spcPct val="70000"/>
              </a:lnSpc>
            </a:pPr>
            <a:r>
              <a:rPr lang="en-ZA" sz="2800" b="1" dirty="0">
                <a:solidFill>
                  <a:srgbClr val="376C39"/>
                </a:solidFill>
              </a:rPr>
              <a:t>REGULATORY FRAMEWORK</a:t>
            </a:r>
            <a:endParaRPr lang="en-US" sz="2800" b="1" dirty="0">
              <a:solidFill>
                <a:srgbClr val="215A1A"/>
              </a:solidFill>
            </a:endParaRPr>
          </a:p>
        </p:txBody>
      </p:sp>
      <p:sp>
        <p:nvSpPr>
          <p:cNvPr id="4" name="TextBox 3">
            <a:extLst>
              <a:ext uri="{FF2B5EF4-FFF2-40B4-BE49-F238E27FC236}">
                <a16:creationId xmlns:a16="http://schemas.microsoft.com/office/drawing/2014/main" id="{A30EC7F1-E8CB-204B-9BE0-49010762814A}"/>
              </a:ext>
            </a:extLst>
          </p:cNvPr>
          <p:cNvSpPr txBox="1"/>
          <p:nvPr/>
        </p:nvSpPr>
        <p:spPr>
          <a:xfrm>
            <a:off x="4769966" y="1647612"/>
            <a:ext cx="3814139" cy="3931846"/>
          </a:xfrm>
          <a:prstGeom prst="rect">
            <a:avLst/>
          </a:prstGeom>
          <a:noFill/>
          <a:effectLst/>
        </p:spPr>
        <p:txBody>
          <a:bodyPr wrap="square" rtlCol="0">
            <a:spAutoFit/>
          </a:bodyPr>
          <a:lstStyle/>
          <a:p>
            <a:pPr marL="36000">
              <a:lnSpc>
                <a:spcPts val="1860"/>
              </a:lnSpc>
              <a:spcAft>
                <a:spcPts val="900"/>
              </a:spcAft>
              <a:buSzPct val="110000"/>
            </a:pPr>
            <a:r>
              <a:rPr lang="en-ZA" sz="1800" b="1" dirty="0">
                <a:solidFill>
                  <a:srgbClr val="376C39"/>
                </a:solidFill>
              </a:rPr>
              <a:t>Since 15 March 2020, </a:t>
            </a:r>
            <a:br>
              <a:rPr lang="en-ZA" sz="1800" b="1" dirty="0">
                <a:solidFill>
                  <a:srgbClr val="376C39"/>
                </a:solidFill>
              </a:rPr>
            </a:br>
            <a:r>
              <a:rPr lang="en-ZA" sz="1800" dirty="0">
                <a:solidFill>
                  <a:schemeClr val="tx1">
                    <a:lumMod val="65000"/>
                    <a:lumOff val="35000"/>
                  </a:schemeClr>
                </a:solidFill>
              </a:rPr>
              <a:t>the declaration of the national state of disaster, the Minister of COGTA issued a number of Regulations and authorised Cabinet members to issue Directions within the areas of their mandate. These are continuously being reviewed in line with the implementation of the risk adjusted approach. </a:t>
            </a:r>
          </a:p>
          <a:p>
            <a:pPr algn="just">
              <a:spcAft>
                <a:spcPts val="900"/>
              </a:spcAft>
            </a:pPr>
            <a:endParaRPr lang="en-ZA" sz="1800" dirty="0">
              <a:solidFill>
                <a:schemeClr val="tx1">
                  <a:lumMod val="65000"/>
                  <a:lumOff val="35000"/>
                </a:schemeClr>
              </a:solidFill>
            </a:endParaRPr>
          </a:p>
          <a:p>
            <a:pPr marL="257175" indent="-257175" algn="just">
              <a:spcAft>
                <a:spcPts val="900"/>
              </a:spcAft>
              <a:buFont typeface="Courier New"/>
              <a:buChar char="o"/>
            </a:pPr>
            <a:endParaRPr lang="en-ZA" sz="1800" dirty="0">
              <a:solidFill>
                <a:schemeClr val="tx1">
                  <a:lumMod val="65000"/>
                  <a:lumOff val="35000"/>
                </a:schemeClr>
              </a:solidFill>
            </a:endParaRPr>
          </a:p>
          <a:p>
            <a:pPr marL="257175" indent="-257175" algn="just">
              <a:spcAft>
                <a:spcPts val="900"/>
              </a:spcAft>
              <a:buFont typeface="Courier New"/>
              <a:buChar char="o"/>
            </a:pPr>
            <a:endParaRPr lang="en-ZA" sz="1800" dirty="0">
              <a:solidFill>
                <a:schemeClr val="tx1">
                  <a:lumMod val="65000"/>
                  <a:lumOff val="35000"/>
                </a:schemeClr>
              </a:solidFill>
            </a:endParaRPr>
          </a:p>
          <a:p>
            <a:pPr marL="257175" indent="-257175">
              <a:spcAft>
                <a:spcPts val="900"/>
              </a:spcAft>
              <a:buFont typeface="Courier New"/>
              <a:buChar char="o"/>
            </a:pPr>
            <a:endParaRPr lang="en-ZA" sz="1050" dirty="0">
              <a:solidFill>
                <a:schemeClr val="tx1">
                  <a:lumMod val="65000"/>
                  <a:lumOff val="35000"/>
                </a:schemeClr>
              </a:solidFill>
            </a:endParaRPr>
          </a:p>
        </p:txBody>
      </p:sp>
      <p:sp>
        <p:nvSpPr>
          <p:cNvPr id="5" name="Slide Number Placeholder 4"/>
          <p:cNvSpPr>
            <a:spLocks noGrp="1"/>
          </p:cNvSpPr>
          <p:nvPr>
            <p:ph type="sldNum" idx="12"/>
          </p:nvPr>
        </p:nvSpPr>
        <p:spPr/>
        <p:txBody>
          <a:bodyPr/>
          <a:lstStyle/>
          <a:p>
            <a:fld id="{1F94E310-3646-6241-9AB3-B048580FF9A0}" type="slidenum">
              <a:rPr lang="en-GB" smtClean="0"/>
              <a:pPr/>
              <a:t>18</a:t>
            </a:fld>
            <a:endParaRPr lang="en-GB" dirty="0"/>
          </a:p>
        </p:txBody>
      </p:sp>
      <p:sp>
        <p:nvSpPr>
          <p:cNvPr id="2" name="Rectangle 1"/>
          <p:cNvSpPr/>
          <p:nvPr/>
        </p:nvSpPr>
        <p:spPr>
          <a:xfrm>
            <a:off x="539697" y="1648173"/>
            <a:ext cx="3928121" cy="2722540"/>
          </a:xfrm>
          <a:prstGeom prst="rect">
            <a:avLst/>
          </a:prstGeom>
        </p:spPr>
        <p:txBody>
          <a:bodyPr wrap="square">
            <a:spAutoFit/>
          </a:bodyPr>
          <a:lstStyle/>
          <a:p>
            <a:pPr marL="36000">
              <a:lnSpc>
                <a:spcPts val="1860"/>
              </a:lnSpc>
              <a:spcAft>
                <a:spcPts val="900"/>
              </a:spcAft>
              <a:buSzPct val="110000"/>
            </a:pPr>
            <a:r>
              <a:rPr lang="en-ZA" sz="1800" b="1" dirty="0">
                <a:solidFill>
                  <a:srgbClr val="376C39"/>
                </a:solidFill>
              </a:rPr>
              <a:t>Section 26(2)(a) of the Disaster Management Act, 2002 </a:t>
            </a:r>
            <a:br>
              <a:rPr lang="en-ZA" sz="1800" b="1" dirty="0">
                <a:solidFill>
                  <a:srgbClr val="376C39"/>
                </a:solidFill>
              </a:rPr>
            </a:br>
            <a:r>
              <a:rPr lang="en-ZA" sz="1800" dirty="0">
                <a:solidFill>
                  <a:schemeClr val="tx1">
                    <a:lumMod val="65000"/>
                    <a:lumOff val="35000"/>
                  </a:schemeClr>
                </a:solidFill>
              </a:rPr>
              <a:t>requires the national executive to deal with a national disaster in terms of existing legislation and contingency arrangements as augmented by Regulations or directions made or issued in terms of section 27(2) of the Disaster Management Act, 2002 if a national state of disaster has been declared. </a:t>
            </a:r>
          </a:p>
        </p:txBody>
      </p:sp>
      <p:sp>
        <p:nvSpPr>
          <p:cNvPr id="3" name="Rectangle 2"/>
          <p:cNvSpPr/>
          <p:nvPr/>
        </p:nvSpPr>
        <p:spPr>
          <a:xfrm>
            <a:off x="589660" y="4977481"/>
            <a:ext cx="7824349" cy="523220"/>
          </a:xfrm>
          <a:prstGeom prst="rect">
            <a:avLst/>
          </a:prstGeom>
        </p:spPr>
        <p:txBody>
          <a:bodyPr wrap="square">
            <a:spAutoFit/>
          </a:bodyPr>
          <a:lstStyle/>
          <a:p>
            <a:pPr marL="36000" algn="ctr">
              <a:spcAft>
                <a:spcPts val="900"/>
              </a:spcAft>
              <a:buSzPct val="110000"/>
            </a:pPr>
            <a:r>
              <a:rPr lang="en-ZA" dirty="0">
                <a:solidFill>
                  <a:schemeClr val="tx1">
                    <a:lumMod val="65000"/>
                    <a:lumOff val="35000"/>
                  </a:schemeClr>
                </a:solidFill>
              </a:rPr>
              <a:t>A government webpage has been set up to provide information to the public </a:t>
            </a:r>
            <a:br>
              <a:rPr lang="en-ZA" dirty="0">
                <a:solidFill>
                  <a:schemeClr val="tx1">
                    <a:lumMod val="65000"/>
                    <a:lumOff val="35000"/>
                  </a:schemeClr>
                </a:solidFill>
              </a:rPr>
            </a:br>
            <a:r>
              <a:rPr lang="en-ZA" dirty="0">
                <a:solidFill>
                  <a:schemeClr val="tx1">
                    <a:lumMod val="65000"/>
                    <a:lumOff val="35000"/>
                  </a:schemeClr>
                </a:solidFill>
              </a:rPr>
              <a:t>www.gov.za/coronavirus/guidelines</a:t>
            </a:r>
          </a:p>
        </p:txBody>
      </p:sp>
      <p:cxnSp>
        <p:nvCxnSpPr>
          <p:cNvPr id="7" name="Google Shape;141;p6"/>
          <p:cNvCxnSpPr>
            <a:cxnSpLocks/>
          </p:cNvCxnSpPr>
          <p:nvPr/>
        </p:nvCxnSpPr>
        <p:spPr>
          <a:xfrm>
            <a:off x="4626571" y="1655669"/>
            <a:ext cx="0" cy="2619595"/>
          </a:xfrm>
          <a:prstGeom prst="straightConnector1">
            <a:avLst/>
          </a:prstGeom>
          <a:noFill/>
          <a:ln w="25400" cap="flat" cmpd="sng">
            <a:solidFill>
              <a:srgbClr val="0F7301"/>
            </a:solidFill>
            <a:prstDash val="solid"/>
            <a:round/>
            <a:headEnd type="none" w="sm" len="sm"/>
            <a:tailEnd type="none" w="sm" len="sm"/>
          </a:ln>
        </p:spPr>
      </p:cxnSp>
    </p:spTree>
    <p:extLst>
      <p:ext uri="{BB962C8B-B14F-4D97-AF65-F5344CB8AC3E}">
        <p14:creationId xmlns:p14="http://schemas.microsoft.com/office/powerpoint/2010/main" val="127430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74403" y="761906"/>
            <a:ext cx="8155061" cy="415498"/>
          </a:xfrm>
          <a:prstGeom prst="rect">
            <a:avLst/>
          </a:prstGeom>
          <a:noFill/>
        </p:spPr>
        <p:txBody>
          <a:bodyPr wrap="square" rtlCol="0">
            <a:spAutoFit/>
          </a:bodyPr>
          <a:lstStyle/>
          <a:p>
            <a:pPr>
              <a:lnSpc>
                <a:spcPct val="70000"/>
              </a:lnSpc>
            </a:pPr>
            <a:r>
              <a:rPr lang="en-ZA" sz="2800" b="1" dirty="0">
                <a:solidFill>
                  <a:srgbClr val="215A1A"/>
                </a:solidFill>
              </a:rPr>
              <a:t>THE DISASTER OPERATIONS CENTRE (DOC) </a:t>
            </a:r>
            <a:endParaRPr lang="en-US" sz="2800" b="1" dirty="0">
              <a:solidFill>
                <a:srgbClr val="215A1A"/>
              </a:solidFill>
            </a:endParaRPr>
          </a:p>
        </p:txBody>
      </p:sp>
      <p:sp>
        <p:nvSpPr>
          <p:cNvPr id="4" name="TextBox 3">
            <a:extLst>
              <a:ext uri="{FF2B5EF4-FFF2-40B4-BE49-F238E27FC236}">
                <a16:creationId xmlns:a16="http://schemas.microsoft.com/office/drawing/2014/main" id="{A30EC7F1-E8CB-204B-9BE0-49010762814A}"/>
              </a:ext>
            </a:extLst>
          </p:cNvPr>
          <p:cNvSpPr txBox="1"/>
          <p:nvPr/>
        </p:nvSpPr>
        <p:spPr>
          <a:xfrm>
            <a:off x="879332" y="1597933"/>
            <a:ext cx="8028432" cy="3995965"/>
          </a:xfrm>
          <a:prstGeom prst="rect">
            <a:avLst/>
          </a:prstGeom>
          <a:noFill/>
          <a:effectLst/>
        </p:spPr>
        <p:txBody>
          <a:bodyPr wrap="square" rtlCol="0">
            <a:spAutoFit/>
          </a:bodyPr>
          <a:lstStyle/>
          <a:p>
            <a:pPr marL="212400" indent="-176400">
              <a:lnSpc>
                <a:spcPts val="1760"/>
              </a:lnSpc>
              <a:spcAft>
                <a:spcPts val="900"/>
              </a:spcAft>
              <a:buSzPct val="110000"/>
              <a:buFont typeface="Arial"/>
              <a:buChar char="•"/>
            </a:pPr>
            <a:r>
              <a:rPr lang="en-ZA" sz="1700" b="1" dirty="0">
                <a:solidFill>
                  <a:srgbClr val="376C39"/>
                </a:solidFill>
              </a:rPr>
              <a:t>COGTA DOC </a:t>
            </a:r>
            <a:r>
              <a:rPr lang="en-ZA" sz="1700" dirty="0">
                <a:solidFill>
                  <a:schemeClr val="tx1">
                    <a:lumMod val="65000"/>
                    <a:lumOff val="35000"/>
                  </a:schemeClr>
                </a:solidFill>
              </a:rPr>
              <a:t>operates daily 12hour shift (07:00-19:00) staffed primarily </a:t>
            </a:r>
            <a:br>
              <a:rPr lang="en-ZA" sz="1700" dirty="0">
                <a:solidFill>
                  <a:schemeClr val="tx1">
                    <a:lumMod val="65000"/>
                    <a:lumOff val="35000"/>
                  </a:schemeClr>
                </a:solidFill>
              </a:rPr>
            </a:br>
            <a:r>
              <a:rPr lang="en-ZA" sz="1700" dirty="0">
                <a:solidFill>
                  <a:schemeClr val="tx1">
                    <a:lumMod val="65000"/>
                    <a:lumOff val="35000"/>
                  </a:schemeClr>
                </a:solidFill>
              </a:rPr>
              <a:t>by COGTA Senior Managers, NDMC Managers &amp; ICT support staff</a:t>
            </a:r>
          </a:p>
          <a:p>
            <a:pPr marL="212400" indent="-176400">
              <a:lnSpc>
                <a:spcPts val="1760"/>
              </a:lnSpc>
              <a:spcAft>
                <a:spcPts val="900"/>
              </a:spcAft>
              <a:buSzPct val="110000"/>
              <a:buFont typeface="Arial"/>
              <a:buChar char="•"/>
            </a:pPr>
            <a:r>
              <a:rPr lang="en-ZA" sz="1700" dirty="0">
                <a:solidFill>
                  <a:schemeClr val="tx1">
                    <a:lumMod val="65000"/>
                    <a:lumOff val="35000"/>
                  </a:schemeClr>
                </a:solidFill>
              </a:rPr>
              <a:t>Since its activation on </a:t>
            </a:r>
            <a:r>
              <a:rPr lang="en-ZA" sz="1700" b="1" dirty="0">
                <a:solidFill>
                  <a:srgbClr val="376C39"/>
                </a:solidFill>
              </a:rPr>
              <a:t>26 March 2020</a:t>
            </a:r>
            <a:r>
              <a:rPr lang="en-ZA" sz="1700" dirty="0">
                <a:solidFill>
                  <a:schemeClr val="tx1">
                    <a:lumMod val="65000"/>
                    <a:lumOff val="35000"/>
                  </a:schemeClr>
                </a:solidFill>
              </a:rPr>
              <a:t>, COGTA DOC has contributed significantly to response of local government to COVID-19.</a:t>
            </a:r>
          </a:p>
          <a:p>
            <a:pPr marL="212400" indent="-176400">
              <a:lnSpc>
                <a:spcPts val="1760"/>
              </a:lnSpc>
              <a:spcAft>
                <a:spcPts val="900"/>
              </a:spcAft>
              <a:buSzPct val="110000"/>
              <a:buFont typeface="Arial"/>
              <a:buChar char="•"/>
            </a:pPr>
            <a:r>
              <a:rPr lang="en-ZA" sz="1700" b="1" dirty="0">
                <a:solidFill>
                  <a:srgbClr val="376C39"/>
                </a:solidFill>
              </a:rPr>
              <a:t>DOC interfaces </a:t>
            </a:r>
            <a:r>
              <a:rPr lang="en-ZA" sz="1700" dirty="0">
                <a:solidFill>
                  <a:schemeClr val="tx1">
                    <a:lumMod val="65000"/>
                    <a:lumOff val="35000"/>
                  </a:schemeClr>
                </a:solidFill>
              </a:rPr>
              <a:t>with PDMCs, Metro and District Disaster Management Centres, NATJOINTS, government departments &amp; private sector</a:t>
            </a:r>
          </a:p>
          <a:p>
            <a:pPr marL="212400" indent="-176400">
              <a:lnSpc>
                <a:spcPts val="1760"/>
              </a:lnSpc>
              <a:spcAft>
                <a:spcPts val="900"/>
              </a:spcAft>
              <a:buSzPct val="110000"/>
              <a:buFont typeface="Arial"/>
              <a:buChar char="•"/>
            </a:pPr>
            <a:r>
              <a:rPr lang="en-ZA" sz="1700" dirty="0">
                <a:solidFill>
                  <a:schemeClr val="tx1">
                    <a:lumMod val="65000"/>
                    <a:lumOff val="35000"/>
                  </a:schemeClr>
                </a:solidFill>
              </a:rPr>
              <a:t>COGTA DOC </a:t>
            </a:r>
            <a:r>
              <a:rPr lang="en-ZA" sz="1700" b="1" dirty="0">
                <a:solidFill>
                  <a:srgbClr val="376C39"/>
                </a:solidFill>
              </a:rPr>
              <a:t>receives reports </a:t>
            </a:r>
            <a:r>
              <a:rPr lang="en-ZA" sz="1700" dirty="0">
                <a:solidFill>
                  <a:schemeClr val="tx1">
                    <a:lumMod val="65000"/>
                    <a:lumOff val="35000"/>
                  </a:schemeClr>
                </a:solidFill>
              </a:rPr>
              <a:t>from PDMCs who interface with the </a:t>
            </a:r>
            <a:br>
              <a:rPr lang="en-ZA" sz="1700" dirty="0">
                <a:solidFill>
                  <a:schemeClr val="tx1">
                    <a:lumMod val="65000"/>
                    <a:lumOff val="35000"/>
                  </a:schemeClr>
                </a:solidFill>
              </a:rPr>
            </a:br>
            <a:r>
              <a:rPr lang="en-ZA" sz="1700" dirty="0">
                <a:solidFill>
                  <a:schemeClr val="tx1">
                    <a:lumMod val="65000"/>
                    <a:lumOff val="35000"/>
                  </a:schemeClr>
                </a:solidFill>
              </a:rPr>
              <a:t>provincial and district coordinating structures. </a:t>
            </a:r>
          </a:p>
          <a:p>
            <a:pPr marL="212400" indent="-176400">
              <a:lnSpc>
                <a:spcPts val="1760"/>
              </a:lnSpc>
              <a:spcAft>
                <a:spcPts val="900"/>
              </a:spcAft>
              <a:buSzPct val="110000"/>
              <a:buFont typeface="Arial"/>
              <a:buChar char="•"/>
            </a:pPr>
            <a:r>
              <a:rPr lang="en-ZA" sz="1700" dirty="0">
                <a:solidFill>
                  <a:schemeClr val="tx1">
                    <a:lumMod val="65000"/>
                    <a:lumOff val="35000"/>
                  </a:schemeClr>
                </a:solidFill>
              </a:rPr>
              <a:t>DOC produces a </a:t>
            </a:r>
            <a:r>
              <a:rPr lang="en-ZA" sz="1700" b="1" dirty="0">
                <a:solidFill>
                  <a:srgbClr val="376C39"/>
                </a:solidFill>
              </a:rPr>
              <a:t>national report </a:t>
            </a:r>
            <a:r>
              <a:rPr lang="en-ZA" sz="1700" dirty="0">
                <a:solidFill>
                  <a:schemeClr val="tx1">
                    <a:lumMod val="65000"/>
                    <a:lumOff val="35000"/>
                  </a:schemeClr>
                </a:solidFill>
              </a:rPr>
              <a:t>based on reports and inputs from </a:t>
            </a:r>
            <a:br>
              <a:rPr lang="en-ZA" sz="1700" dirty="0">
                <a:solidFill>
                  <a:schemeClr val="tx1">
                    <a:lumMod val="65000"/>
                    <a:lumOff val="35000"/>
                  </a:schemeClr>
                </a:solidFill>
              </a:rPr>
            </a:br>
            <a:r>
              <a:rPr lang="en-ZA" sz="1700" dirty="0">
                <a:solidFill>
                  <a:schemeClr val="tx1">
                    <a:lumMod val="65000"/>
                    <a:lumOff val="35000"/>
                  </a:schemeClr>
                </a:solidFill>
              </a:rPr>
              <a:t>provinces and relevant sector departments. </a:t>
            </a:r>
          </a:p>
          <a:p>
            <a:pPr marL="212400" indent="-176400">
              <a:lnSpc>
                <a:spcPts val="1760"/>
              </a:lnSpc>
              <a:spcAft>
                <a:spcPts val="900"/>
              </a:spcAft>
              <a:buSzPct val="110000"/>
              <a:buFont typeface="Arial"/>
              <a:buChar char="•"/>
            </a:pPr>
            <a:r>
              <a:rPr lang="en-ZA" sz="1700" b="1" dirty="0">
                <a:solidFill>
                  <a:srgbClr val="376C39"/>
                </a:solidFill>
              </a:rPr>
              <a:t>Dashboards</a:t>
            </a:r>
            <a:r>
              <a:rPr lang="en-ZA" sz="1700" dirty="0">
                <a:solidFill>
                  <a:schemeClr val="tx1">
                    <a:lumMod val="65000"/>
                    <a:lumOff val="35000"/>
                  </a:schemeClr>
                </a:solidFill>
              </a:rPr>
              <a:t> are produced on a daily basis</a:t>
            </a:r>
          </a:p>
          <a:p>
            <a:pPr marL="212400" indent="-176400">
              <a:lnSpc>
                <a:spcPts val="1760"/>
              </a:lnSpc>
              <a:spcAft>
                <a:spcPts val="900"/>
              </a:spcAft>
              <a:buSzPct val="110000"/>
              <a:buFont typeface="Arial"/>
              <a:buChar char="•"/>
            </a:pPr>
            <a:r>
              <a:rPr lang="en-ZA" sz="1700" dirty="0">
                <a:solidFill>
                  <a:schemeClr val="tx1">
                    <a:lumMod val="65000"/>
                    <a:lumOff val="35000"/>
                  </a:schemeClr>
                </a:solidFill>
              </a:rPr>
              <a:t>Reports prepared by COGTA DOC provides an </a:t>
            </a:r>
            <a:r>
              <a:rPr lang="en-ZA" sz="1700" b="1" dirty="0">
                <a:solidFill>
                  <a:srgbClr val="376C39"/>
                </a:solidFill>
              </a:rPr>
              <a:t>indication of progress </a:t>
            </a:r>
            <a:br>
              <a:rPr lang="en-ZA" sz="1700" b="1" dirty="0">
                <a:solidFill>
                  <a:srgbClr val="376C39"/>
                </a:solidFill>
              </a:rPr>
            </a:br>
            <a:r>
              <a:rPr lang="en-ZA" sz="1700" dirty="0">
                <a:solidFill>
                  <a:schemeClr val="tx1">
                    <a:lumMod val="65000"/>
                    <a:lumOff val="35000"/>
                  </a:schemeClr>
                </a:solidFill>
              </a:rPr>
              <a:t>made in implementation of Regulations and Directions issued</a:t>
            </a:r>
          </a:p>
          <a:p>
            <a:pPr marL="257175" indent="-257175">
              <a:spcAft>
                <a:spcPts val="900"/>
              </a:spcAft>
              <a:buFont typeface="Courier New"/>
              <a:buChar char="o"/>
            </a:pPr>
            <a:endParaRPr lang="en-ZA" sz="1050" dirty="0">
              <a:solidFill>
                <a:schemeClr val="tx1">
                  <a:lumMod val="65000"/>
                  <a:lumOff val="35000"/>
                </a:schemeClr>
              </a:solidFill>
            </a:endParaRPr>
          </a:p>
        </p:txBody>
      </p:sp>
      <p:sp>
        <p:nvSpPr>
          <p:cNvPr id="5" name="Slide Number Placeholder 4"/>
          <p:cNvSpPr>
            <a:spLocks noGrp="1"/>
          </p:cNvSpPr>
          <p:nvPr>
            <p:ph type="sldNum" idx="12"/>
          </p:nvPr>
        </p:nvSpPr>
        <p:spPr/>
        <p:txBody>
          <a:bodyPr/>
          <a:lstStyle/>
          <a:p>
            <a:fld id="{1F94E310-3646-6241-9AB3-B048580FF9A0}" type="slidenum">
              <a:rPr lang="en-GB" smtClean="0"/>
              <a:pPr/>
              <a:t>19</a:t>
            </a:fld>
            <a:endParaRPr lang="en-GB" dirty="0"/>
          </a:p>
        </p:txBody>
      </p:sp>
    </p:spTree>
    <p:extLst>
      <p:ext uri="{BB962C8B-B14F-4D97-AF65-F5344CB8AC3E}">
        <p14:creationId xmlns:p14="http://schemas.microsoft.com/office/powerpoint/2010/main" val="1806520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0EC7F1-E8CB-204B-9BE0-49010762814A}"/>
              </a:ext>
            </a:extLst>
          </p:cNvPr>
          <p:cNvSpPr txBox="1"/>
          <p:nvPr/>
        </p:nvSpPr>
        <p:spPr>
          <a:xfrm>
            <a:off x="1801271" y="1414024"/>
            <a:ext cx="8083297" cy="4367350"/>
          </a:xfrm>
          <a:prstGeom prst="rect">
            <a:avLst/>
          </a:prstGeom>
          <a:noFill/>
          <a:effectLst/>
        </p:spPr>
        <p:txBody>
          <a:bodyPr wrap="square" rtlCol="0">
            <a:spAutoFit/>
          </a:bodyPr>
          <a:lstStyle/>
          <a:p>
            <a:pPr marL="342900" indent="-342900" algn="just">
              <a:lnSpc>
                <a:spcPct val="70000"/>
              </a:lnSpc>
              <a:spcAft>
                <a:spcPts val="900"/>
              </a:spcAft>
              <a:buFont typeface="+mj-lt"/>
              <a:buAutoNum type="arabicPeriod"/>
            </a:pPr>
            <a:r>
              <a:rPr lang="en-ZA" sz="1800" dirty="0">
                <a:solidFill>
                  <a:schemeClr val="tx1">
                    <a:lumMod val="85000"/>
                    <a:lumOff val="15000"/>
                  </a:schemeClr>
                </a:solidFill>
              </a:rPr>
              <a:t>Introduction</a:t>
            </a:r>
          </a:p>
          <a:p>
            <a:pPr marL="342900" indent="-342900" algn="just">
              <a:lnSpc>
                <a:spcPct val="70000"/>
              </a:lnSpc>
              <a:spcAft>
                <a:spcPts val="900"/>
              </a:spcAft>
              <a:buFont typeface="+mj-lt"/>
              <a:buAutoNum type="arabicPeriod"/>
            </a:pPr>
            <a:r>
              <a:rPr lang="en-ZA" sz="1800" dirty="0">
                <a:solidFill>
                  <a:schemeClr val="tx1">
                    <a:lumMod val="85000"/>
                    <a:lumOff val="15000"/>
                  </a:schemeClr>
                </a:solidFill>
              </a:rPr>
              <a:t>Context</a:t>
            </a:r>
          </a:p>
          <a:p>
            <a:pPr marL="342900" indent="-342900" algn="just">
              <a:lnSpc>
                <a:spcPct val="70000"/>
              </a:lnSpc>
              <a:spcAft>
                <a:spcPts val="900"/>
              </a:spcAft>
              <a:buFont typeface="+mj-lt"/>
              <a:buAutoNum type="arabicPeriod"/>
            </a:pPr>
            <a:r>
              <a:rPr lang="en-ZA" sz="1800" dirty="0">
                <a:solidFill>
                  <a:schemeClr val="tx1">
                    <a:lumMod val="85000"/>
                    <a:lumOff val="15000"/>
                  </a:schemeClr>
                </a:solidFill>
              </a:rPr>
              <a:t>South Africa’s Covid-19 Reality</a:t>
            </a:r>
          </a:p>
          <a:p>
            <a:pPr marL="342900" indent="-342900" algn="just">
              <a:lnSpc>
                <a:spcPct val="70000"/>
              </a:lnSpc>
              <a:spcAft>
                <a:spcPts val="900"/>
              </a:spcAft>
              <a:buFont typeface="+mj-lt"/>
              <a:buAutoNum type="arabicPeriod"/>
            </a:pPr>
            <a:r>
              <a:rPr lang="en-ZA" sz="1800" dirty="0">
                <a:solidFill>
                  <a:schemeClr val="tx1">
                    <a:lumMod val="85000"/>
                    <a:lumOff val="15000"/>
                  </a:schemeClr>
                </a:solidFill>
              </a:rPr>
              <a:t>Socio Economic Impact</a:t>
            </a:r>
          </a:p>
          <a:p>
            <a:pPr marL="342900" indent="-342900">
              <a:lnSpc>
                <a:spcPct val="70000"/>
              </a:lnSpc>
              <a:spcAft>
                <a:spcPts val="900"/>
              </a:spcAft>
              <a:buFont typeface="+mj-lt"/>
              <a:buAutoNum type="arabicPeriod"/>
            </a:pPr>
            <a:r>
              <a:rPr lang="en-ZA" sz="1800" dirty="0">
                <a:solidFill>
                  <a:schemeClr val="tx1">
                    <a:lumMod val="85000"/>
                    <a:lumOff val="15000"/>
                  </a:schemeClr>
                </a:solidFill>
              </a:rPr>
              <a:t>Economic Impact Implications for local government</a:t>
            </a:r>
          </a:p>
          <a:p>
            <a:pPr marL="342900" indent="-342900">
              <a:lnSpc>
                <a:spcPct val="70000"/>
              </a:lnSpc>
              <a:spcAft>
                <a:spcPts val="900"/>
              </a:spcAft>
              <a:buFont typeface="+mj-lt"/>
              <a:buAutoNum type="arabicPeriod"/>
            </a:pPr>
            <a:r>
              <a:rPr lang="en-ZA" sz="1800" dirty="0">
                <a:solidFill>
                  <a:schemeClr val="tx1">
                    <a:lumMod val="85000"/>
                    <a:lumOff val="15000"/>
                  </a:schemeClr>
                </a:solidFill>
              </a:rPr>
              <a:t>Socio Economic Impact Mediation</a:t>
            </a:r>
          </a:p>
          <a:p>
            <a:pPr marL="342900" indent="-342900">
              <a:lnSpc>
                <a:spcPct val="70000"/>
              </a:lnSpc>
              <a:spcAft>
                <a:spcPts val="900"/>
              </a:spcAft>
              <a:buFont typeface="+mj-lt"/>
              <a:buAutoNum type="arabicPeriod"/>
            </a:pPr>
            <a:r>
              <a:rPr lang="en-ZA" sz="1800" dirty="0">
                <a:solidFill>
                  <a:schemeClr val="tx1">
                    <a:lumMod val="85000"/>
                    <a:lumOff val="15000"/>
                  </a:schemeClr>
                </a:solidFill>
              </a:rPr>
              <a:t>Covid-19 Structures &amp; Institutional Systems </a:t>
            </a:r>
          </a:p>
          <a:p>
            <a:pPr marL="342900" indent="-342900">
              <a:lnSpc>
                <a:spcPct val="70000"/>
              </a:lnSpc>
              <a:spcAft>
                <a:spcPts val="900"/>
              </a:spcAft>
              <a:buFont typeface="+mj-lt"/>
              <a:buAutoNum type="arabicPeriod"/>
            </a:pPr>
            <a:r>
              <a:rPr lang="en-ZA" sz="1800" dirty="0">
                <a:solidFill>
                  <a:schemeClr val="tx1">
                    <a:lumMod val="85000"/>
                    <a:lumOff val="15000"/>
                  </a:schemeClr>
                </a:solidFill>
              </a:rPr>
              <a:t>Strategic Response to Covid-19 </a:t>
            </a:r>
          </a:p>
          <a:p>
            <a:pPr marL="342900" indent="-342900">
              <a:lnSpc>
                <a:spcPct val="70000"/>
              </a:lnSpc>
              <a:spcAft>
                <a:spcPts val="900"/>
              </a:spcAft>
              <a:buFont typeface="+mj-lt"/>
              <a:buAutoNum type="arabicPeriod"/>
            </a:pPr>
            <a:r>
              <a:rPr lang="en-ZA" sz="1800" dirty="0">
                <a:solidFill>
                  <a:schemeClr val="tx1">
                    <a:lumMod val="85000"/>
                    <a:lumOff val="15000"/>
                  </a:schemeClr>
                </a:solidFill>
              </a:rPr>
              <a:t>Risk Adjusted Strategy: Alert System</a:t>
            </a:r>
          </a:p>
          <a:p>
            <a:pPr marL="342900" indent="-342900">
              <a:lnSpc>
                <a:spcPct val="70000"/>
              </a:lnSpc>
              <a:spcAft>
                <a:spcPts val="900"/>
              </a:spcAft>
              <a:buFont typeface="+mj-lt"/>
              <a:buAutoNum type="arabicPeriod"/>
            </a:pPr>
            <a:r>
              <a:rPr lang="en-ZA" sz="1800" dirty="0">
                <a:solidFill>
                  <a:schemeClr val="tx1">
                    <a:lumMod val="85000"/>
                    <a:lumOff val="15000"/>
                  </a:schemeClr>
                </a:solidFill>
              </a:rPr>
              <a:t>Differentiated Risk Adjusted Approach Alert Levels</a:t>
            </a:r>
          </a:p>
          <a:p>
            <a:pPr marL="342900" indent="-342900">
              <a:lnSpc>
                <a:spcPct val="70000"/>
              </a:lnSpc>
              <a:spcAft>
                <a:spcPts val="900"/>
              </a:spcAft>
              <a:buFont typeface="+mj-lt"/>
              <a:buAutoNum type="arabicPeriod"/>
            </a:pPr>
            <a:r>
              <a:rPr lang="en-ZA" sz="1800" dirty="0">
                <a:solidFill>
                  <a:schemeClr val="tx1">
                    <a:lumMod val="85000"/>
                    <a:lumOff val="15000"/>
                  </a:schemeClr>
                </a:solidFill>
              </a:rPr>
              <a:t>COGTA Key areas of work</a:t>
            </a:r>
          </a:p>
          <a:p>
            <a:pPr marL="342900" indent="-342900">
              <a:lnSpc>
                <a:spcPct val="70000"/>
              </a:lnSpc>
              <a:spcAft>
                <a:spcPts val="900"/>
              </a:spcAft>
              <a:buFont typeface="+mj-lt"/>
              <a:buAutoNum type="arabicPeriod"/>
            </a:pPr>
            <a:r>
              <a:rPr lang="en-ZA" sz="1800" dirty="0">
                <a:solidFill>
                  <a:schemeClr val="tx1">
                    <a:lumMod val="85000"/>
                    <a:lumOff val="15000"/>
                  </a:schemeClr>
                </a:solidFill>
              </a:rPr>
              <a:t>Challenges</a:t>
            </a:r>
          </a:p>
          <a:p>
            <a:pPr marL="342900" indent="-342900">
              <a:lnSpc>
                <a:spcPct val="70000"/>
              </a:lnSpc>
              <a:spcAft>
                <a:spcPts val="900"/>
              </a:spcAft>
              <a:buFont typeface="+mj-lt"/>
              <a:buAutoNum type="arabicPeriod"/>
            </a:pPr>
            <a:r>
              <a:rPr lang="en-ZA" sz="1800" dirty="0">
                <a:solidFill>
                  <a:schemeClr val="tx1">
                    <a:lumMod val="85000"/>
                    <a:lumOff val="15000"/>
                  </a:schemeClr>
                </a:solidFill>
              </a:rPr>
              <a:t>Lessons learnt</a:t>
            </a:r>
          </a:p>
          <a:p>
            <a:pPr>
              <a:spcAft>
                <a:spcPts val="900"/>
              </a:spcAft>
            </a:pPr>
            <a:endParaRPr lang="en-ZA" sz="1650" dirty="0">
              <a:solidFill>
                <a:schemeClr val="tx1">
                  <a:lumMod val="65000"/>
                  <a:lumOff val="35000"/>
                </a:schemeClr>
              </a:solidFill>
            </a:endParaRPr>
          </a:p>
        </p:txBody>
      </p:sp>
      <p:sp>
        <p:nvSpPr>
          <p:cNvPr id="5" name="Slide Number Placeholder 4"/>
          <p:cNvSpPr>
            <a:spLocks noGrp="1"/>
          </p:cNvSpPr>
          <p:nvPr>
            <p:ph type="sldNum" idx="12"/>
          </p:nvPr>
        </p:nvSpPr>
        <p:spPr/>
        <p:txBody>
          <a:bodyPr/>
          <a:lstStyle/>
          <a:p>
            <a:fld id="{1F94E310-3646-6241-9AB3-B048580FF9A0}" type="slidenum">
              <a:rPr lang="en-GB" smtClean="0"/>
              <a:pPr/>
              <a:t>2</a:t>
            </a:fld>
            <a:endParaRPr lang="en-GB" dirty="0"/>
          </a:p>
        </p:txBody>
      </p:sp>
      <p:sp>
        <p:nvSpPr>
          <p:cNvPr id="6" name="Google Shape;107;p4">
            <a:extLst>
              <a:ext uri="{FF2B5EF4-FFF2-40B4-BE49-F238E27FC236}">
                <a16:creationId xmlns:a16="http://schemas.microsoft.com/office/drawing/2014/main" id="{7642EDDE-447C-474A-888D-892079FC5E36}"/>
              </a:ext>
            </a:extLst>
          </p:cNvPr>
          <p:cNvSpPr txBox="1"/>
          <p:nvPr/>
        </p:nvSpPr>
        <p:spPr>
          <a:xfrm>
            <a:off x="864086" y="711183"/>
            <a:ext cx="7205598" cy="415458"/>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GB" sz="2800" b="1" u="none" strike="noStrike" cap="none" dirty="0">
                <a:solidFill>
                  <a:srgbClr val="376C39"/>
                </a:solidFill>
                <a:ea typeface="Gill Sans"/>
                <a:cs typeface="Arial Narrow" panose="020B0604020202020204" pitchFamily="34" charset="0"/>
                <a:sym typeface="Gill Sans"/>
              </a:rPr>
              <a:t>OUTLINE</a:t>
            </a:r>
          </a:p>
        </p:txBody>
      </p:sp>
      <p:pic>
        <p:nvPicPr>
          <p:cNvPr id="7" name="Google Shape;109;p4"/>
          <p:cNvPicPr preferRelativeResize="0"/>
          <p:nvPr/>
        </p:nvPicPr>
        <p:blipFill rotWithShape="1">
          <a:blip r:embed="rId2">
            <a:alphaModFix/>
          </a:blip>
          <a:srcRect/>
          <a:stretch/>
        </p:blipFill>
        <p:spPr>
          <a:xfrm>
            <a:off x="288052" y="2620119"/>
            <a:ext cx="1408253" cy="1408253"/>
          </a:xfrm>
          <a:prstGeom prst="rect">
            <a:avLst/>
          </a:prstGeom>
          <a:noFill/>
          <a:ln>
            <a:noFill/>
          </a:ln>
          <a:effectLst>
            <a:outerShdw blurRad="50800" dist="50800" dir="5400000" sx="1000" sy="1000" algn="ctr" rotWithShape="0">
              <a:srgbClr val="000000"/>
            </a:outerShdw>
          </a:effectLst>
        </p:spPr>
      </p:pic>
      <p:cxnSp>
        <p:nvCxnSpPr>
          <p:cNvPr id="8" name="Google Shape;110;p4"/>
          <p:cNvCxnSpPr/>
          <p:nvPr/>
        </p:nvCxnSpPr>
        <p:spPr>
          <a:xfrm>
            <a:off x="1717109" y="1368591"/>
            <a:ext cx="0" cy="3969913"/>
          </a:xfrm>
          <a:prstGeom prst="straightConnector1">
            <a:avLst/>
          </a:prstGeom>
          <a:noFill/>
          <a:ln w="25400" cap="flat" cmpd="sng">
            <a:solidFill>
              <a:srgbClr val="A5A5A5"/>
            </a:solidFill>
            <a:prstDash val="solid"/>
            <a:round/>
            <a:headEnd type="none" w="sm" len="sm"/>
            <a:tailEnd type="none" w="sm" len="sm"/>
          </a:ln>
        </p:spPr>
      </p:cxnSp>
    </p:spTree>
    <p:extLst>
      <p:ext uri="{BB962C8B-B14F-4D97-AF65-F5344CB8AC3E}">
        <p14:creationId xmlns:p14="http://schemas.microsoft.com/office/powerpoint/2010/main" val="1186568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94834" y="1186294"/>
            <a:ext cx="2744192" cy="1018740"/>
          </a:xfrm>
          <a:prstGeom prst="rect">
            <a:avLst/>
          </a:prstGeom>
          <a:noFill/>
        </p:spPr>
        <p:txBody>
          <a:bodyPr wrap="square" rtlCol="0">
            <a:spAutoFit/>
          </a:bodyPr>
          <a:lstStyle/>
          <a:p>
            <a:pPr algn="ctr">
              <a:lnSpc>
                <a:spcPct val="70000"/>
              </a:lnSpc>
            </a:pPr>
            <a:r>
              <a:rPr lang="en-ZA" sz="2800" b="1" dirty="0">
                <a:solidFill>
                  <a:srgbClr val="376C39"/>
                </a:solidFill>
              </a:rPr>
              <a:t>DOC DASHBOARDS</a:t>
            </a:r>
          </a:p>
          <a:p>
            <a:pPr algn="ctr">
              <a:lnSpc>
                <a:spcPct val="70000"/>
              </a:lnSpc>
            </a:pPr>
            <a:r>
              <a:rPr lang="en-ZA" sz="2800" b="1" dirty="0">
                <a:solidFill>
                  <a:srgbClr val="215A1A"/>
                </a:solidFill>
              </a:rPr>
              <a:t> </a:t>
            </a:r>
            <a:endParaRPr lang="en-US" sz="2800" b="1" dirty="0">
              <a:solidFill>
                <a:srgbClr val="215A1A"/>
              </a:solidFill>
            </a:endParaRPr>
          </a:p>
        </p:txBody>
      </p:sp>
      <p:graphicFrame>
        <p:nvGraphicFramePr>
          <p:cNvPr id="6" name="Chart 5"/>
          <p:cNvGraphicFramePr/>
          <p:nvPr>
            <p:extLst>
              <p:ext uri="{D42A27DB-BD31-4B8C-83A1-F6EECF244321}">
                <p14:modId xmlns:p14="http://schemas.microsoft.com/office/powerpoint/2010/main" val="2723216652"/>
              </p:ext>
            </p:extLst>
          </p:nvPr>
        </p:nvGraphicFramePr>
        <p:xfrm>
          <a:off x="2710173" y="646393"/>
          <a:ext cx="6196606" cy="26219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4249434551"/>
              </p:ext>
            </p:extLst>
          </p:nvPr>
        </p:nvGraphicFramePr>
        <p:xfrm>
          <a:off x="3061702" y="3288665"/>
          <a:ext cx="5782168" cy="23532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idx="12"/>
          </p:nvPr>
        </p:nvSpPr>
        <p:spPr/>
        <p:txBody>
          <a:bodyPr/>
          <a:lstStyle/>
          <a:p>
            <a:fld id="{1F94E310-3646-6241-9AB3-B048580FF9A0}" type="slidenum">
              <a:rPr lang="en-GB" smtClean="0"/>
              <a:pPr/>
              <a:t>20</a:t>
            </a:fld>
            <a:endParaRPr lang="en-GB" dirty="0"/>
          </a:p>
        </p:txBody>
      </p:sp>
      <p:sp>
        <p:nvSpPr>
          <p:cNvPr id="2" name="Rectangle 1"/>
          <p:cNvSpPr/>
          <p:nvPr/>
        </p:nvSpPr>
        <p:spPr>
          <a:xfrm>
            <a:off x="911918" y="2318485"/>
            <a:ext cx="1718877" cy="494494"/>
          </a:xfrm>
          <a:prstGeom prst="rect">
            <a:avLst/>
          </a:prstGeom>
        </p:spPr>
        <p:txBody>
          <a:bodyPr wrap="square">
            <a:spAutoFit/>
          </a:bodyPr>
          <a:lstStyle/>
          <a:p>
            <a:pPr algn="ctr">
              <a:lnSpc>
                <a:spcPct val="80000"/>
              </a:lnSpc>
              <a:defRPr sz="1600" b="1" i="0" u="none" strike="noStrike" kern="1200" cap="all" spc="120" normalizeH="0" baseline="0">
                <a:solidFill>
                  <a:prstClr val="black">
                    <a:lumMod val="65000"/>
                    <a:lumOff val="35000"/>
                  </a:prstClr>
                </a:solidFill>
                <a:latin typeface="+mn-lt"/>
                <a:ea typeface="+mn-ea"/>
                <a:cs typeface="+mn-cs"/>
              </a:defRPr>
            </a:pPr>
            <a:r>
              <a:rPr lang="en-ZA" b="1" kern="1200" cap="all" spc="120" dirty="0">
                <a:solidFill>
                  <a:prstClr val="black">
                    <a:lumMod val="65000"/>
                    <a:lumOff val="35000"/>
                  </a:prstClr>
                </a:solidFill>
                <a:latin typeface="+mn-lt"/>
              </a:rPr>
              <a:t>Daily Infections</a:t>
            </a:r>
          </a:p>
        </p:txBody>
      </p:sp>
      <p:sp>
        <p:nvSpPr>
          <p:cNvPr id="3" name="Rectangle 2"/>
          <p:cNvSpPr/>
          <p:nvPr/>
        </p:nvSpPr>
        <p:spPr>
          <a:xfrm>
            <a:off x="822566" y="4178280"/>
            <a:ext cx="1830909" cy="494494"/>
          </a:xfrm>
          <a:prstGeom prst="rect">
            <a:avLst/>
          </a:prstGeom>
        </p:spPr>
        <p:txBody>
          <a:bodyPr wrap="square">
            <a:spAutoFit/>
          </a:bodyPr>
          <a:lstStyle/>
          <a:p>
            <a:pPr algn="ctr">
              <a:lnSpc>
                <a:spcPct val="80000"/>
              </a:lnSpc>
              <a:defRPr sz="1600" b="1" i="0" u="none" strike="noStrike" kern="1200" cap="all" spc="120" normalizeH="0" baseline="0">
                <a:solidFill>
                  <a:prstClr val="black">
                    <a:lumMod val="65000"/>
                    <a:lumOff val="35000"/>
                  </a:prstClr>
                </a:solidFill>
                <a:latin typeface="+mn-lt"/>
                <a:ea typeface="+mn-ea"/>
                <a:cs typeface="+mn-cs"/>
              </a:defRPr>
            </a:pPr>
            <a:r>
              <a:rPr lang="en-ZA" b="1" kern="1200" cap="all" spc="120" dirty="0">
                <a:solidFill>
                  <a:prstClr val="black">
                    <a:lumMod val="65000"/>
                    <a:lumOff val="35000"/>
                  </a:prstClr>
                </a:solidFill>
                <a:latin typeface="+mn-lt"/>
              </a:rPr>
              <a:t>Cumulative Infections</a:t>
            </a:r>
          </a:p>
        </p:txBody>
      </p:sp>
    </p:spTree>
    <p:extLst>
      <p:ext uri="{BB962C8B-B14F-4D97-AF65-F5344CB8AC3E}">
        <p14:creationId xmlns:p14="http://schemas.microsoft.com/office/powerpoint/2010/main" val="702089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810466" y="796037"/>
            <a:ext cx="7487322" cy="415498"/>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ZA" sz="2800" b="1" i="0" u="none" strike="noStrike" kern="0" cap="none" spc="0" normalizeH="0" baseline="0" noProof="0" dirty="0">
                <a:ln>
                  <a:noFill/>
                </a:ln>
                <a:solidFill>
                  <a:srgbClr val="376C39"/>
                </a:solidFill>
                <a:effectLst/>
                <a:uLnTx/>
                <a:uFillTx/>
                <a:sym typeface="Arial"/>
              </a:rPr>
              <a:t>SERVICE &amp; INFRASTRUCTURE DELIVERY </a:t>
            </a:r>
            <a:endParaRPr kumimoji="0" lang="en-US" sz="2800" b="1" i="0" u="none" strike="noStrike" kern="0" cap="none" spc="0" normalizeH="0" baseline="0" noProof="0" dirty="0">
              <a:ln>
                <a:noFill/>
              </a:ln>
              <a:solidFill>
                <a:srgbClr val="376C39"/>
              </a:solidFill>
              <a:effectLst/>
              <a:uLnTx/>
              <a:uFillTx/>
              <a:sym typeface="Arial"/>
            </a:endParaRPr>
          </a:p>
        </p:txBody>
      </p:sp>
      <p:sp>
        <p:nvSpPr>
          <p:cNvPr id="4" name="TextBox 3">
            <a:extLst>
              <a:ext uri="{FF2B5EF4-FFF2-40B4-BE49-F238E27FC236}">
                <a16:creationId xmlns:a16="http://schemas.microsoft.com/office/drawing/2014/main" id="{A30EC7F1-E8CB-204B-9BE0-49010762814A}"/>
              </a:ext>
            </a:extLst>
          </p:cNvPr>
          <p:cNvSpPr txBox="1"/>
          <p:nvPr/>
        </p:nvSpPr>
        <p:spPr>
          <a:xfrm>
            <a:off x="2089385" y="2095180"/>
            <a:ext cx="6619459" cy="3333220"/>
          </a:xfrm>
          <a:prstGeom prst="rect">
            <a:avLst/>
          </a:prstGeom>
          <a:noFill/>
          <a:effectLst/>
        </p:spPr>
        <p:txBody>
          <a:bodyPr wrap="square" rtlCol="0">
            <a:spAutoFit/>
          </a:bodyPr>
          <a:lstStyle/>
          <a:p>
            <a:pPr marR="0" lvl="0" defTabSz="914400" rtl="0" eaLnBrk="1" fontAlgn="auto" latinLnBrk="0" hangingPunct="1">
              <a:lnSpc>
                <a:spcPct val="80000"/>
              </a:lnSpc>
              <a:spcBef>
                <a:spcPts val="0"/>
              </a:spcBef>
              <a:spcAft>
                <a:spcPts val="900"/>
              </a:spcAft>
              <a:buClr>
                <a:srgbClr val="000000"/>
              </a:buClr>
              <a:buSzPct val="110000"/>
              <a:tabLst/>
              <a:defRPr/>
            </a:pPr>
            <a:r>
              <a:rPr kumimoji="0" lang="en-ZA" sz="1800" b="1" i="0" u="none" strike="noStrike" kern="0" cap="none" spc="0" normalizeH="0" baseline="0" noProof="0" dirty="0">
                <a:ln>
                  <a:noFill/>
                </a:ln>
                <a:solidFill>
                  <a:srgbClr val="376C39"/>
                </a:solidFill>
                <a:effectLst/>
                <a:uLnTx/>
                <a:uFillTx/>
                <a:sym typeface="Arial"/>
              </a:rPr>
              <a:t>KEY PERFORMANCE AREAS</a:t>
            </a:r>
          </a:p>
          <a:p>
            <a:pPr marL="285750" marR="0" lvl="0" indent="-285750" defTabSz="914400" rtl="0" eaLnBrk="1" fontAlgn="auto" latinLnBrk="0" hangingPunct="1">
              <a:lnSpc>
                <a:spcPct val="80000"/>
              </a:lnSpc>
              <a:spcBef>
                <a:spcPts val="0"/>
              </a:spcBef>
              <a:spcAft>
                <a:spcPts val="900"/>
              </a:spcAft>
              <a:buClr>
                <a:srgbClr val="000000"/>
              </a:buClr>
              <a:buSzPct val="110000"/>
              <a:buFont typeface="Arial"/>
              <a:buChar char="•"/>
              <a:tabLst/>
              <a:defRPr/>
            </a:pPr>
            <a:r>
              <a:rPr kumimoji="0" lang="en-ZA" sz="1800" b="1" i="0" u="none" strike="noStrike" kern="0" cap="none" spc="0" normalizeH="0" baseline="0" noProof="0" dirty="0">
                <a:ln>
                  <a:noFill/>
                </a:ln>
                <a:solidFill>
                  <a:srgbClr val="376C39"/>
                </a:solidFill>
                <a:effectLst/>
                <a:uLnTx/>
                <a:uFillTx/>
                <a:sym typeface="Arial"/>
              </a:rPr>
              <a:t>Identification</a:t>
            </a:r>
            <a:r>
              <a:rPr kumimoji="0" lang="en-ZA" sz="1800" b="0" i="0" u="none" strike="noStrike" kern="0" cap="none" spc="0" normalizeH="0" baseline="0" noProof="0" dirty="0">
                <a:ln>
                  <a:noFill/>
                </a:ln>
                <a:solidFill>
                  <a:srgbClr val="000000">
                    <a:lumMod val="65000"/>
                    <a:lumOff val="35000"/>
                  </a:srgbClr>
                </a:solidFill>
                <a:effectLst/>
                <a:uLnTx/>
                <a:uFillTx/>
                <a:sym typeface="Arial"/>
              </a:rPr>
              <a:t> </a:t>
            </a:r>
            <a:r>
              <a:rPr kumimoji="0" lang="en-ZA" sz="1800" b="0" i="0" u="none" strike="noStrike" kern="0" cap="none" spc="0" normalizeH="0" baseline="0" noProof="0" dirty="0">
                <a:ln>
                  <a:noFill/>
                </a:ln>
                <a:solidFill>
                  <a:schemeClr val="tx1">
                    <a:lumMod val="85000"/>
                    <a:lumOff val="15000"/>
                  </a:schemeClr>
                </a:solidFill>
                <a:effectLst/>
                <a:uLnTx/>
                <a:uFillTx/>
                <a:sym typeface="Arial"/>
              </a:rPr>
              <a:t>of critical infrastructure </a:t>
            </a:r>
            <a:br>
              <a:rPr kumimoji="0" lang="en-ZA" sz="1800" b="0" i="0" u="none" strike="noStrike" kern="0" cap="none" spc="0" normalizeH="0" baseline="0" noProof="0" dirty="0">
                <a:ln>
                  <a:noFill/>
                </a:ln>
                <a:solidFill>
                  <a:schemeClr val="tx1">
                    <a:lumMod val="85000"/>
                    <a:lumOff val="15000"/>
                  </a:schemeClr>
                </a:solidFill>
                <a:effectLst/>
                <a:uLnTx/>
                <a:uFillTx/>
                <a:sym typeface="Arial"/>
              </a:rPr>
            </a:br>
            <a:r>
              <a:rPr kumimoji="0" lang="en-ZA" sz="1800" b="0" i="0" u="none" strike="noStrike" kern="0" cap="none" spc="0" normalizeH="0" baseline="0" noProof="0" dirty="0">
                <a:ln>
                  <a:noFill/>
                </a:ln>
                <a:solidFill>
                  <a:schemeClr val="tx1">
                    <a:lumMod val="85000"/>
                    <a:lumOff val="15000"/>
                  </a:schemeClr>
                </a:solidFill>
                <a:effectLst/>
                <a:uLnTx/>
                <a:uFillTx/>
                <a:sym typeface="Arial"/>
              </a:rPr>
              <a:t>to address the COVID19 pandemic</a:t>
            </a:r>
          </a:p>
          <a:p>
            <a:pPr marL="285750" indent="-285750">
              <a:lnSpc>
                <a:spcPct val="80000"/>
              </a:lnSpc>
              <a:spcAft>
                <a:spcPts val="900"/>
              </a:spcAft>
              <a:buSzPct val="110000"/>
              <a:buFont typeface="Arial"/>
              <a:buChar char="•"/>
              <a:defRPr/>
            </a:pPr>
            <a:r>
              <a:rPr lang="en-ZA" sz="1800" dirty="0">
                <a:solidFill>
                  <a:schemeClr val="tx1">
                    <a:lumMod val="85000"/>
                    <a:lumOff val="15000"/>
                  </a:schemeClr>
                </a:solidFill>
              </a:rPr>
              <a:t>Mobilisation of resources through the reprioritization </a:t>
            </a:r>
            <a:br>
              <a:rPr lang="en-ZA" sz="1800" dirty="0">
                <a:solidFill>
                  <a:schemeClr val="tx1">
                    <a:lumMod val="85000"/>
                    <a:lumOff val="15000"/>
                  </a:schemeClr>
                </a:solidFill>
              </a:rPr>
            </a:br>
            <a:r>
              <a:rPr lang="en-ZA" sz="1800" dirty="0">
                <a:solidFill>
                  <a:schemeClr val="tx1">
                    <a:lumMod val="85000"/>
                    <a:lumOff val="15000"/>
                  </a:schemeClr>
                </a:solidFill>
              </a:rPr>
              <a:t>&amp; repurposing of </a:t>
            </a:r>
            <a:r>
              <a:rPr lang="en-ZA" sz="1800" b="1" dirty="0">
                <a:solidFill>
                  <a:srgbClr val="376C39"/>
                </a:solidFill>
              </a:rPr>
              <a:t>existing grants </a:t>
            </a:r>
            <a:r>
              <a:rPr lang="en-ZA" sz="1800" dirty="0">
                <a:solidFill>
                  <a:schemeClr val="tx1">
                    <a:lumMod val="85000"/>
                    <a:lumOff val="15000"/>
                  </a:schemeClr>
                </a:solidFill>
              </a:rPr>
              <a:t>(MIG, Disaster Relief)</a:t>
            </a:r>
          </a:p>
          <a:p>
            <a:pPr marL="285750" marR="0" lvl="0" indent="-285750" defTabSz="914400" rtl="0" eaLnBrk="1" fontAlgn="auto" latinLnBrk="0" hangingPunct="1">
              <a:lnSpc>
                <a:spcPct val="80000"/>
              </a:lnSpc>
              <a:spcBef>
                <a:spcPts val="0"/>
              </a:spcBef>
              <a:spcAft>
                <a:spcPts val="900"/>
              </a:spcAft>
              <a:buClr>
                <a:srgbClr val="000000"/>
              </a:buClr>
              <a:buSzPct val="110000"/>
              <a:buFont typeface="Arial"/>
              <a:buChar char="•"/>
              <a:tabLst/>
              <a:defRPr/>
            </a:pPr>
            <a:r>
              <a:rPr lang="en-ZA" sz="1800" dirty="0">
                <a:solidFill>
                  <a:schemeClr val="tx1">
                    <a:lumMod val="85000"/>
                    <a:lumOff val="15000"/>
                  </a:schemeClr>
                </a:solidFill>
              </a:rPr>
              <a:t>Mobilisation of resources through </a:t>
            </a:r>
            <a:r>
              <a:rPr kumimoji="0" lang="en-ZA" sz="1800" b="1" i="0" u="none" strike="noStrike" kern="0" cap="none" spc="0" normalizeH="0" baseline="0" noProof="0" dirty="0">
                <a:ln>
                  <a:noFill/>
                </a:ln>
                <a:solidFill>
                  <a:srgbClr val="376C39"/>
                </a:solidFill>
                <a:effectLst/>
                <a:uLnTx/>
                <a:uFillTx/>
                <a:sym typeface="Arial"/>
              </a:rPr>
              <a:t>partnerships &amp; donors</a:t>
            </a:r>
          </a:p>
          <a:p>
            <a:pPr marL="285750" marR="0" lvl="0" indent="-285750" defTabSz="914400" rtl="0" eaLnBrk="1" fontAlgn="auto" latinLnBrk="0" hangingPunct="1">
              <a:lnSpc>
                <a:spcPct val="80000"/>
              </a:lnSpc>
              <a:spcBef>
                <a:spcPts val="0"/>
              </a:spcBef>
              <a:spcAft>
                <a:spcPts val="900"/>
              </a:spcAft>
              <a:buClr>
                <a:srgbClr val="000000"/>
              </a:buClr>
              <a:buSzPct val="110000"/>
              <a:buFont typeface="Arial"/>
              <a:buChar char="•"/>
              <a:tabLst/>
              <a:defRPr/>
            </a:pPr>
            <a:r>
              <a:rPr lang="en-ZA" sz="1800" dirty="0">
                <a:solidFill>
                  <a:schemeClr val="tx1">
                    <a:lumMod val="85000"/>
                    <a:lumOff val="15000"/>
                  </a:schemeClr>
                </a:solidFill>
              </a:rPr>
              <a:t>Acceleration of </a:t>
            </a:r>
            <a:r>
              <a:rPr kumimoji="0" lang="en-ZA" sz="1800" b="1" i="0" u="none" strike="noStrike" kern="0" cap="none" spc="0" normalizeH="0" baseline="0" noProof="0" dirty="0">
                <a:ln>
                  <a:noFill/>
                </a:ln>
                <a:solidFill>
                  <a:srgbClr val="376C39"/>
                </a:solidFill>
                <a:effectLst/>
                <a:uLnTx/>
                <a:uFillTx/>
                <a:sym typeface="Arial"/>
              </a:rPr>
              <a:t>infrastructure delivery </a:t>
            </a:r>
          </a:p>
          <a:p>
            <a:pPr marL="285750" marR="0" lvl="0" indent="-285750" defTabSz="914400" rtl="0" eaLnBrk="1" fontAlgn="auto" latinLnBrk="0" hangingPunct="1">
              <a:lnSpc>
                <a:spcPct val="80000"/>
              </a:lnSpc>
              <a:spcBef>
                <a:spcPts val="0"/>
              </a:spcBef>
              <a:spcAft>
                <a:spcPts val="900"/>
              </a:spcAft>
              <a:buClr>
                <a:srgbClr val="000000"/>
              </a:buClr>
              <a:buSzPct val="110000"/>
              <a:buFont typeface="Arial"/>
              <a:buChar char="•"/>
              <a:tabLst/>
              <a:defRPr/>
            </a:pPr>
            <a:r>
              <a:rPr kumimoji="0" lang="en-ZA" sz="1800" b="1" i="0" u="none" strike="noStrike" kern="0" cap="none" spc="0" normalizeH="0" baseline="0" noProof="0" dirty="0">
                <a:ln>
                  <a:noFill/>
                </a:ln>
                <a:solidFill>
                  <a:srgbClr val="376C39"/>
                </a:solidFill>
                <a:effectLst/>
                <a:uLnTx/>
                <a:uFillTx/>
                <a:sym typeface="Arial"/>
              </a:rPr>
              <a:t>Implications of the directions </a:t>
            </a:r>
            <a:r>
              <a:rPr lang="en-ZA" sz="1800" dirty="0">
                <a:solidFill>
                  <a:schemeClr val="tx1">
                    <a:lumMod val="85000"/>
                    <a:lumOff val="15000"/>
                  </a:schemeClr>
                </a:solidFill>
              </a:rPr>
              <a:t>regarding </a:t>
            </a:r>
            <a:br>
              <a:rPr lang="en-ZA" sz="1800" dirty="0">
                <a:solidFill>
                  <a:schemeClr val="tx1">
                    <a:lumMod val="85000"/>
                    <a:lumOff val="15000"/>
                  </a:schemeClr>
                </a:solidFill>
              </a:rPr>
            </a:br>
            <a:r>
              <a:rPr lang="en-ZA" sz="1800" dirty="0">
                <a:solidFill>
                  <a:schemeClr val="tx1">
                    <a:lumMod val="85000"/>
                    <a:lumOff val="15000"/>
                  </a:schemeClr>
                </a:solidFill>
              </a:rPr>
              <a:t>IDPs and Budgets on service delivery</a:t>
            </a:r>
          </a:p>
          <a:p>
            <a:pPr marL="257175" marR="0" lvl="0" indent="-257175" algn="just" defTabSz="914400" rtl="0" eaLnBrk="1" fontAlgn="auto" latinLnBrk="0" hangingPunct="1">
              <a:lnSpc>
                <a:spcPct val="100000"/>
              </a:lnSpc>
              <a:spcBef>
                <a:spcPts val="0"/>
              </a:spcBef>
              <a:spcAft>
                <a:spcPts val="900"/>
              </a:spcAft>
              <a:buClr>
                <a:srgbClr val="000000"/>
              </a:buClr>
              <a:buSzTx/>
              <a:buFont typeface="Courier New"/>
              <a:buChar char="o"/>
              <a:tabLst/>
              <a:defRPr/>
            </a:pPr>
            <a:endParaRPr kumimoji="0" lang="en-ZA" sz="1800" b="0" i="0" u="none" strike="noStrike" kern="0" cap="none" spc="0" normalizeH="0" baseline="0" noProof="0" dirty="0">
              <a:ln>
                <a:noFill/>
              </a:ln>
              <a:solidFill>
                <a:srgbClr val="000000">
                  <a:lumMod val="65000"/>
                  <a:lumOff val="35000"/>
                </a:srgbClr>
              </a:solidFill>
              <a:effectLst/>
              <a:uLnTx/>
              <a:uFillTx/>
              <a:sym typeface="Arial"/>
            </a:endParaRPr>
          </a:p>
          <a:p>
            <a:pPr marL="257175" marR="0" lvl="0" indent="-257175" algn="l" defTabSz="914400" rtl="0" eaLnBrk="1" fontAlgn="auto" latinLnBrk="0" hangingPunct="1">
              <a:lnSpc>
                <a:spcPct val="100000"/>
              </a:lnSpc>
              <a:spcBef>
                <a:spcPts val="0"/>
              </a:spcBef>
              <a:spcAft>
                <a:spcPts val="900"/>
              </a:spcAft>
              <a:buClr>
                <a:srgbClr val="000000"/>
              </a:buClr>
              <a:buSzTx/>
              <a:buFont typeface="Courier New"/>
              <a:buChar char="o"/>
              <a:tabLst/>
              <a:defRPr/>
            </a:pPr>
            <a:endParaRPr kumimoji="0" lang="en-ZA" sz="1050" b="0" i="0" u="none" strike="noStrike" kern="0" cap="none" spc="0" normalizeH="0" baseline="0" noProof="0" dirty="0">
              <a:ln>
                <a:noFill/>
              </a:ln>
              <a:solidFill>
                <a:srgbClr val="000000">
                  <a:lumMod val="65000"/>
                  <a:lumOff val="35000"/>
                </a:srgbClr>
              </a:solidFill>
              <a:effectLst/>
              <a:uLnTx/>
              <a:uFillTx/>
              <a:sym typeface="Arial"/>
            </a:endParaRPr>
          </a:p>
        </p:txBody>
      </p:sp>
      <p:sp>
        <p:nvSpPr>
          <p:cNvPr id="5" name="Slide Number Placeholder 4"/>
          <p:cNvSpPr>
            <a:spLocks noGrp="1"/>
          </p:cNvSpPr>
          <p:nvPr>
            <p:ph type="sldNum" idx="12"/>
          </p:nvPr>
        </p:nvSpPr>
        <p:spPr/>
        <p:txBody>
          <a:bodyPr/>
          <a:lstStyle/>
          <a:p>
            <a:fld id="{1F94E310-3646-6241-9AB3-B048580FF9A0}" type="slidenum">
              <a:rPr lang="en-GB" smtClean="0"/>
              <a:pPr/>
              <a:t>21</a:t>
            </a:fld>
            <a:endParaRPr lang="en-GB" dirty="0"/>
          </a:p>
        </p:txBody>
      </p:sp>
      <p:cxnSp>
        <p:nvCxnSpPr>
          <p:cNvPr id="6" name="Google Shape;110;p4"/>
          <p:cNvCxnSpPr/>
          <p:nvPr/>
        </p:nvCxnSpPr>
        <p:spPr>
          <a:xfrm>
            <a:off x="2034617" y="1984538"/>
            <a:ext cx="0" cy="2676292"/>
          </a:xfrm>
          <a:prstGeom prst="straightConnector1">
            <a:avLst/>
          </a:prstGeom>
          <a:noFill/>
          <a:ln w="25400" cap="flat" cmpd="sng">
            <a:solidFill>
              <a:srgbClr val="A5A5A5"/>
            </a:solidFill>
            <a:prstDash val="solid"/>
            <a:round/>
            <a:headEnd type="none" w="sm" len="sm"/>
            <a:tailEnd type="none" w="sm" len="sm"/>
          </a:ln>
        </p:spPr>
      </p:cxnSp>
      <p:pic>
        <p:nvPicPr>
          <p:cNvPr id="7" name="Picture 6" descr="settings.png"/>
          <p:cNvPicPr>
            <a:picLocks noChangeAspect="1"/>
          </p:cNvPicPr>
          <p:nvPr/>
        </p:nvPicPr>
        <p:blipFill>
          <a:blip r:embed="rId2">
            <a:alphaModFix amt="38000"/>
            <a:extLst>
              <a:ext uri="{28A0092B-C50C-407E-A947-70E740481C1C}">
                <a14:useLocalDpi xmlns:a14="http://schemas.microsoft.com/office/drawing/2010/main" val="0"/>
              </a:ext>
            </a:extLst>
          </a:blip>
          <a:stretch>
            <a:fillRect/>
          </a:stretch>
        </p:blipFill>
        <p:spPr>
          <a:xfrm>
            <a:off x="648107" y="2759673"/>
            <a:ext cx="1234273" cy="1234273"/>
          </a:xfrm>
          <a:prstGeom prst="rect">
            <a:avLst/>
          </a:prstGeom>
        </p:spPr>
      </p:pic>
    </p:spTree>
    <p:extLst>
      <p:ext uri="{BB962C8B-B14F-4D97-AF65-F5344CB8AC3E}">
        <p14:creationId xmlns:p14="http://schemas.microsoft.com/office/powerpoint/2010/main" val="2746999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059809" y="794337"/>
            <a:ext cx="6798560" cy="717119"/>
          </a:xfrm>
          <a:prstGeom prst="rect">
            <a:avLst/>
          </a:prstGeom>
          <a:noFill/>
        </p:spPr>
        <p:txBody>
          <a:bodyPr wrap="square" rtlCol="0">
            <a:spAutoFit/>
          </a:bodyPr>
          <a:lstStyle/>
          <a:p>
            <a:pPr algn="ctr">
              <a:lnSpc>
                <a:spcPct val="70000"/>
              </a:lnSpc>
            </a:pPr>
            <a:r>
              <a:rPr lang="en-ZA" sz="2800" b="1" dirty="0">
                <a:solidFill>
                  <a:srgbClr val="376C39"/>
                </a:solidFill>
              </a:rPr>
              <a:t>SERVICE DELIVERY SUPPORT </a:t>
            </a:r>
            <a:br>
              <a:rPr lang="en-ZA" sz="2800" b="1" dirty="0">
                <a:solidFill>
                  <a:srgbClr val="376C39"/>
                </a:solidFill>
              </a:rPr>
            </a:br>
            <a:r>
              <a:rPr lang="en-ZA" sz="2800" b="1" dirty="0">
                <a:solidFill>
                  <a:srgbClr val="376C39"/>
                </a:solidFill>
              </a:rPr>
              <a:t>TO MUNICIPALITIES</a:t>
            </a:r>
          </a:p>
        </p:txBody>
      </p:sp>
      <p:sp>
        <p:nvSpPr>
          <p:cNvPr id="4" name="TextBox 3">
            <a:extLst>
              <a:ext uri="{FF2B5EF4-FFF2-40B4-BE49-F238E27FC236}">
                <a16:creationId xmlns:a16="http://schemas.microsoft.com/office/drawing/2014/main" id="{A30EC7F1-E8CB-204B-9BE0-49010762814A}"/>
              </a:ext>
            </a:extLst>
          </p:cNvPr>
          <p:cNvSpPr txBox="1"/>
          <p:nvPr/>
        </p:nvSpPr>
        <p:spPr>
          <a:xfrm>
            <a:off x="1978310" y="2196386"/>
            <a:ext cx="6639809" cy="2304392"/>
          </a:xfrm>
          <a:prstGeom prst="rect">
            <a:avLst/>
          </a:prstGeom>
          <a:noFill/>
          <a:effectLst/>
        </p:spPr>
        <p:txBody>
          <a:bodyPr wrap="square" rtlCol="0">
            <a:spAutoFit/>
          </a:bodyPr>
          <a:lstStyle/>
          <a:p>
            <a:pPr marL="108000">
              <a:lnSpc>
                <a:spcPct val="80000"/>
              </a:lnSpc>
              <a:spcAft>
                <a:spcPts val="500"/>
              </a:spcAft>
              <a:buSzPct val="110000"/>
            </a:pPr>
            <a:r>
              <a:rPr lang="en-ZA" sz="1800" b="1" dirty="0">
                <a:solidFill>
                  <a:srgbClr val="376C39"/>
                </a:solidFill>
              </a:rPr>
              <a:t>COGTA, WITH SOCIAL PARTNERS IS PROVIDING </a:t>
            </a:r>
            <a:br>
              <a:rPr lang="en-ZA" sz="1800" b="1" dirty="0">
                <a:solidFill>
                  <a:srgbClr val="376C39"/>
                </a:solidFill>
              </a:rPr>
            </a:br>
            <a:r>
              <a:rPr lang="en-ZA" sz="1800" b="1" dirty="0">
                <a:solidFill>
                  <a:srgbClr val="376C39"/>
                </a:solidFill>
              </a:rPr>
              <a:t>SHORT- TO MEDIUM-TERM SUPPORT BY</a:t>
            </a:r>
          </a:p>
          <a:p>
            <a:pPr marL="284400" indent="-176400">
              <a:lnSpc>
                <a:spcPts val="1960"/>
              </a:lnSpc>
              <a:spcAft>
                <a:spcPts val="500"/>
              </a:spcAft>
              <a:buSzPct val="110000"/>
              <a:buFont typeface="Arial"/>
              <a:buChar char="•"/>
            </a:pPr>
            <a:r>
              <a:rPr lang="en-ZA" sz="1800" dirty="0">
                <a:solidFill>
                  <a:schemeClr val="tx1">
                    <a:lumMod val="85000"/>
                    <a:lumOff val="15000"/>
                  </a:schemeClr>
                </a:solidFill>
              </a:rPr>
              <a:t>Distributing </a:t>
            </a:r>
            <a:r>
              <a:rPr lang="en-ZA" sz="1800" b="1" dirty="0">
                <a:solidFill>
                  <a:schemeClr val="tx1">
                    <a:lumMod val="85000"/>
                    <a:lumOff val="15000"/>
                  </a:schemeClr>
                </a:solidFill>
              </a:rPr>
              <a:t>hygiene packs </a:t>
            </a:r>
            <a:r>
              <a:rPr lang="en-ZA" sz="1800" dirty="0">
                <a:solidFill>
                  <a:schemeClr val="tx1">
                    <a:lumMod val="85000"/>
                    <a:lumOff val="15000"/>
                  </a:schemeClr>
                </a:solidFill>
              </a:rPr>
              <a:t>and antiseptic bath soaps</a:t>
            </a:r>
          </a:p>
          <a:p>
            <a:pPr marL="284400" indent="-176400">
              <a:lnSpc>
                <a:spcPts val="1960"/>
              </a:lnSpc>
              <a:spcAft>
                <a:spcPts val="500"/>
              </a:spcAft>
              <a:buSzPct val="110000"/>
              <a:buFont typeface="Arial"/>
              <a:buChar char="•"/>
            </a:pPr>
            <a:r>
              <a:rPr lang="en-ZA" sz="1800" dirty="0">
                <a:solidFill>
                  <a:schemeClr val="tx1">
                    <a:lumMod val="85000"/>
                    <a:lumOff val="15000"/>
                  </a:schemeClr>
                </a:solidFill>
              </a:rPr>
              <a:t>Development of </a:t>
            </a:r>
            <a:r>
              <a:rPr lang="en-ZA" sz="1800" b="1" dirty="0">
                <a:solidFill>
                  <a:schemeClr val="tx1">
                    <a:lumMod val="85000"/>
                    <a:lumOff val="15000"/>
                  </a:schemeClr>
                </a:solidFill>
              </a:rPr>
              <a:t>sustainable water sources</a:t>
            </a:r>
            <a:r>
              <a:rPr lang="en-ZA" sz="1800" dirty="0">
                <a:solidFill>
                  <a:schemeClr val="tx1">
                    <a:lumMod val="85000"/>
                    <a:lumOff val="15000"/>
                  </a:schemeClr>
                </a:solidFill>
              </a:rPr>
              <a:t> </a:t>
            </a:r>
            <a:br>
              <a:rPr lang="en-ZA" sz="1800" dirty="0">
                <a:solidFill>
                  <a:schemeClr val="tx1">
                    <a:lumMod val="85000"/>
                    <a:lumOff val="15000"/>
                  </a:schemeClr>
                </a:solidFill>
              </a:rPr>
            </a:br>
            <a:r>
              <a:rPr lang="en-ZA" sz="1800" dirty="0">
                <a:solidFill>
                  <a:schemeClr val="tx1">
                    <a:lumMod val="85000"/>
                    <a:lumOff val="15000"/>
                  </a:schemeClr>
                </a:solidFill>
              </a:rPr>
              <a:t>such as drilling and equipping of boreholes</a:t>
            </a:r>
          </a:p>
          <a:p>
            <a:pPr marL="284400" indent="-176400">
              <a:lnSpc>
                <a:spcPts val="1960"/>
              </a:lnSpc>
              <a:spcAft>
                <a:spcPts val="500"/>
              </a:spcAft>
              <a:buSzPct val="110000"/>
              <a:buFont typeface="Arial"/>
              <a:buChar char="•"/>
            </a:pPr>
            <a:r>
              <a:rPr lang="en-ZA" sz="1800" dirty="0">
                <a:solidFill>
                  <a:schemeClr val="tx1">
                    <a:lumMod val="85000"/>
                    <a:lumOff val="15000"/>
                  </a:schemeClr>
                </a:solidFill>
              </a:rPr>
              <a:t>Fixing </a:t>
            </a:r>
            <a:r>
              <a:rPr lang="en-ZA" sz="1800" b="1" dirty="0">
                <a:solidFill>
                  <a:schemeClr val="tx1">
                    <a:lumMod val="85000"/>
                    <a:lumOff val="15000"/>
                  </a:schemeClr>
                </a:solidFill>
              </a:rPr>
              <a:t>water &amp; sanitation </a:t>
            </a:r>
            <a:r>
              <a:rPr lang="en-ZA" sz="1800" dirty="0">
                <a:solidFill>
                  <a:schemeClr val="tx1">
                    <a:lumMod val="85000"/>
                    <a:lumOff val="15000"/>
                  </a:schemeClr>
                </a:solidFill>
              </a:rPr>
              <a:t>infrastructure to ensure long term sustainability of infrastructure and provision of water services</a:t>
            </a:r>
          </a:p>
          <a:p>
            <a:pPr marL="284400" indent="-176400">
              <a:lnSpc>
                <a:spcPts val="1960"/>
              </a:lnSpc>
              <a:spcAft>
                <a:spcPts val="500"/>
              </a:spcAft>
              <a:buSzPct val="110000"/>
              <a:buFont typeface="Arial"/>
              <a:buChar char="•"/>
            </a:pPr>
            <a:r>
              <a:rPr lang="en-ZA" sz="1800" dirty="0">
                <a:solidFill>
                  <a:schemeClr val="tx1">
                    <a:lumMod val="85000"/>
                    <a:lumOff val="15000"/>
                  </a:schemeClr>
                </a:solidFill>
              </a:rPr>
              <a:t>Mobilising R2.4 billion towards COVID-19 </a:t>
            </a:r>
            <a:r>
              <a:rPr lang="en-ZA" sz="1800" b="1" dirty="0">
                <a:solidFill>
                  <a:schemeClr val="tx1">
                    <a:lumMod val="85000"/>
                    <a:lumOff val="15000"/>
                  </a:schemeClr>
                </a:solidFill>
              </a:rPr>
              <a:t>service delivery</a:t>
            </a:r>
            <a:endParaRPr lang="en-ZA" sz="2000" dirty="0">
              <a:solidFill>
                <a:schemeClr val="tx1">
                  <a:lumMod val="65000"/>
                  <a:lumOff val="35000"/>
                </a:schemeClr>
              </a:solidFill>
              <a:latin typeface="Calibri" panose="020F0502020204030204" pitchFamily="34" charset="0"/>
            </a:endParaRPr>
          </a:p>
        </p:txBody>
      </p:sp>
      <p:sp>
        <p:nvSpPr>
          <p:cNvPr id="5" name="Slide Number Placeholder 4"/>
          <p:cNvSpPr>
            <a:spLocks noGrp="1"/>
          </p:cNvSpPr>
          <p:nvPr>
            <p:ph type="sldNum" idx="12"/>
          </p:nvPr>
        </p:nvSpPr>
        <p:spPr/>
        <p:txBody>
          <a:bodyPr/>
          <a:lstStyle/>
          <a:p>
            <a:fld id="{1F94E310-3646-6241-9AB3-B048580FF9A0}" type="slidenum">
              <a:rPr lang="en-GB" smtClean="0"/>
              <a:pPr/>
              <a:t>22</a:t>
            </a:fld>
            <a:endParaRPr lang="en-GB" dirty="0"/>
          </a:p>
        </p:txBody>
      </p:sp>
      <p:cxnSp>
        <p:nvCxnSpPr>
          <p:cNvPr id="8" name="Google Shape;110;p4"/>
          <p:cNvCxnSpPr/>
          <p:nvPr/>
        </p:nvCxnSpPr>
        <p:spPr>
          <a:xfrm>
            <a:off x="2034617" y="1984538"/>
            <a:ext cx="0" cy="2676292"/>
          </a:xfrm>
          <a:prstGeom prst="straightConnector1">
            <a:avLst/>
          </a:prstGeom>
          <a:noFill/>
          <a:ln w="25400" cap="flat" cmpd="sng">
            <a:solidFill>
              <a:srgbClr val="A5A5A5"/>
            </a:solidFill>
            <a:prstDash val="solid"/>
            <a:round/>
            <a:headEnd type="none" w="sm" len="sm"/>
            <a:tailEnd type="none" w="sm" len="sm"/>
          </a:ln>
        </p:spPr>
      </p:cxnSp>
      <p:pic>
        <p:nvPicPr>
          <p:cNvPr id="9" name="Picture 8" descr="settings.png"/>
          <p:cNvPicPr>
            <a:picLocks noChangeAspect="1"/>
          </p:cNvPicPr>
          <p:nvPr/>
        </p:nvPicPr>
        <p:blipFill>
          <a:blip r:embed="rId2">
            <a:alphaModFix amt="38000"/>
            <a:extLst>
              <a:ext uri="{28A0092B-C50C-407E-A947-70E740481C1C}">
                <a14:useLocalDpi xmlns:a14="http://schemas.microsoft.com/office/drawing/2010/main" val="0"/>
              </a:ext>
            </a:extLst>
          </a:blip>
          <a:stretch>
            <a:fillRect/>
          </a:stretch>
        </p:blipFill>
        <p:spPr>
          <a:xfrm>
            <a:off x="648107" y="2759673"/>
            <a:ext cx="1234273" cy="1234273"/>
          </a:xfrm>
          <a:prstGeom prst="rect">
            <a:avLst/>
          </a:prstGeom>
        </p:spPr>
      </p:pic>
    </p:spTree>
    <p:extLst>
      <p:ext uri="{BB962C8B-B14F-4D97-AF65-F5344CB8AC3E}">
        <p14:creationId xmlns:p14="http://schemas.microsoft.com/office/powerpoint/2010/main" val="156797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oney-512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694" y="1149604"/>
            <a:ext cx="517079" cy="517079"/>
          </a:xfrm>
          <a:prstGeom prst="rect">
            <a:avLst/>
          </a:prstGeom>
        </p:spPr>
      </p:pic>
      <p:sp>
        <p:nvSpPr>
          <p:cNvPr id="12" name="Oval 11"/>
          <p:cNvSpPr/>
          <p:nvPr/>
        </p:nvSpPr>
        <p:spPr>
          <a:xfrm>
            <a:off x="613064" y="1237196"/>
            <a:ext cx="394115" cy="394115"/>
          </a:xfrm>
          <a:prstGeom prst="ellipse">
            <a:avLst/>
          </a:prstGeom>
          <a:solidFill>
            <a:srgbClr val="376C39">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4" name="TextBox 3">
            <a:extLst>
              <a:ext uri="{FF2B5EF4-FFF2-40B4-BE49-F238E27FC236}">
                <a16:creationId xmlns:a16="http://schemas.microsoft.com/office/drawing/2014/main" id="{A30EC7F1-E8CB-204B-9BE0-49010762814A}"/>
              </a:ext>
            </a:extLst>
          </p:cNvPr>
          <p:cNvSpPr txBox="1"/>
          <p:nvPr/>
        </p:nvSpPr>
        <p:spPr>
          <a:xfrm>
            <a:off x="4664451" y="1739402"/>
            <a:ext cx="4049854" cy="3861570"/>
          </a:xfrm>
          <a:prstGeom prst="rect">
            <a:avLst/>
          </a:prstGeom>
          <a:noFill/>
          <a:effectLst/>
        </p:spPr>
        <p:txBody>
          <a:bodyPr wrap="square" rtlCol="0">
            <a:spAutoFit/>
          </a:bodyPr>
          <a:lstStyle/>
          <a:p>
            <a:pPr marL="212400" indent="-176400">
              <a:lnSpc>
                <a:spcPts val="1820"/>
              </a:lnSpc>
              <a:spcAft>
                <a:spcPts val="500"/>
              </a:spcAft>
              <a:buSzPct val="110000"/>
              <a:buFont typeface="Arial"/>
              <a:buChar char="•"/>
            </a:pPr>
            <a:r>
              <a:rPr lang="en-ZA" sz="1600" b="1" dirty="0">
                <a:solidFill>
                  <a:schemeClr val="tx1">
                    <a:lumMod val="75000"/>
                    <a:lumOff val="25000"/>
                  </a:schemeClr>
                </a:solidFill>
              </a:rPr>
              <a:t>R15m</a:t>
            </a:r>
            <a:r>
              <a:rPr lang="en-ZA" sz="1600" dirty="0">
                <a:solidFill>
                  <a:schemeClr val="tx1">
                    <a:lumMod val="75000"/>
                    <a:lumOff val="25000"/>
                  </a:schemeClr>
                </a:solidFill>
              </a:rPr>
              <a:t> strengthen NDMC capacity. </a:t>
            </a:r>
            <a:br>
              <a:rPr lang="en-ZA" sz="1600" dirty="0">
                <a:solidFill>
                  <a:schemeClr val="tx1">
                    <a:lumMod val="75000"/>
                    <a:lumOff val="25000"/>
                  </a:schemeClr>
                </a:solidFill>
              </a:rPr>
            </a:br>
            <a:r>
              <a:rPr lang="en-ZA" sz="1600" dirty="0">
                <a:solidFill>
                  <a:schemeClr val="tx1">
                    <a:lumMod val="75000"/>
                    <a:lumOff val="25000"/>
                  </a:schemeClr>
                </a:solidFill>
              </a:rPr>
              <a:t>8 people started working at DOC, April 2020. 18 more positions advertised. Interviews commenced 25 May 2020</a:t>
            </a:r>
          </a:p>
          <a:p>
            <a:pPr marL="212400" lvl="8" indent="-176400">
              <a:spcAft>
                <a:spcPts val="300"/>
              </a:spcAft>
              <a:buClr>
                <a:schemeClr val="tx1">
                  <a:lumMod val="85000"/>
                  <a:lumOff val="15000"/>
                </a:schemeClr>
              </a:buClr>
              <a:buSzPct val="110000"/>
              <a:buFont typeface="Arial"/>
              <a:buChar char="•"/>
            </a:pPr>
            <a:r>
              <a:rPr lang="en-ZA" sz="1600" dirty="0">
                <a:solidFill>
                  <a:schemeClr val="tx1">
                    <a:lumMod val="75000"/>
                    <a:lumOff val="25000"/>
                  </a:schemeClr>
                </a:solidFill>
              </a:rPr>
              <a:t>Drilling and equipping </a:t>
            </a:r>
            <a:r>
              <a:rPr lang="en-ZA" sz="1600" b="1" dirty="0">
                <a:solidFill>
                  <a:schemeClr val="tx1">
                    <a:lumMod val="75000"/>
                    <a:lumOff val="25000"/>
                  </a:schemeClr>
                </a:solidFill>
              </a:rPr>
              <a:t>40 boreholes </a:t>
            </a:r>
            <a:r>
              <a:rPr lang="en-ZA" sz="1600" dirty="0">
                <a:solidFill>
                  <a:schemeClr val="tx1">
                    <a:lumMod val="75000"/>
                    <a:lumOff val="25000"/>
                  </a:schemeClr>
                </a:solidFill>
              </a:rPr>
              <a:t/>
            </a:r>
            <a:br>
              <a:rPr lang="en-ZA" sz="1600" dirty="0">
                <a:solidFill>
                  <a:schemeClr val="tx1">
                    <a:lumMod val="75000"/>
                    <a:lumOff val="25000"/>
                  </a:schemeClr>
                </a:solidFill>
              </a:rPr>
            </a:br>
            <a:r>
              <a:rPr lang="en-ZA" sz="1600" dirty="0">
                <a:solidFill>
                  <a:schemeClr val="tx1">
                    <a:lumMod val="75000"/>
                    <a:lumOff val="25000"/>
                  </a:schemeClr>
                </a:solidFill>
              </a:rPr>
              <a:t>in NW, LP, MP, FS, EC.* </a:t>
            </a:r>
          </a:p>
          <a:p>
            <a:pPr marL="212400" lvl="8" indent="-176400">
              <a:spcAft>
                <a:spcPts val="300"/>
              </a:spcAft>
              <a:buClr>
                <a:schemeClr val="tx1">
                  <a:lumMod val="85000"/>
                  <a:lumOff val="15000"/>
                </a:schemeClr>
              </a:buClr>
              <a:buSzPct val="110000"/>
              <a:buFont typeface="Arial"/>
              <a:buChar char="•"/>
            </a:pPr>
            <a:r>
              <a:rPr lang="en-ZA" sz="1600" dirty="0">
                <a:solidFill>
                  <a:schemeClr val="tx1">
                    <a:lumMod val="75000"/>
                    <a:lumOff val="25000"/>
                  </a:schemeClr>
                </a:solidFill>
              </a:rPr>
              <a:t>Refurbishment of </a:t>
            </a:r>
            <a:r>
              <a:rPr lang="en-ZA" sz="1600" b="1" dirty="0">
                <a:solidFill>
                  <a:schemeClr val="tx1">
                    <a:lumMod val="75000"/>
                    <a:lumOff val="25000"/>
                  </a:schemeClr>
                </a:solidFill>
              </a:rPr>
              <a:t>20 boreholes </a:t>
            </a:r>
            <a:r>
              <a:rPr lang="en-ZA" sz="1600" dirty="0">
                <a:solidFill>
                  <a:schemeClr val="tx1">
                    <a:lumMod val="75000"/>
                    <a:lumOff val="25000"/>
                  </a:schemeClr>
                </a:solidFill>
              </a:rPr>
              <a:t/>
            </a:r>
            <a:br>
              <a:rPr lang="en-ZA" sz="1600" dirty="0">
                <a:solidFill>
                  <a:schemeClr val="tx1">
                    <a:lumMod val="75000"/>
                    <a:lumOff val="25000"/>
                  </a:schemeClr>
                </a:solidFill>
              </a:rPr>
            </a:br>
            <a:r>
              <a:rPr lang="en-ZA" sz="1600" dirty="0">
                <a:solidFill>
                  <a:schemeClr val="tx1">
                    <a:lumMod val="75000"/>
                    <a:lumOff val="25000"/>
                  </a:schemeClr>
                </a:solidFill>
              </a:rPr>
              <a:t>in NW and LPO.*</a:t>
            </a:r>
          </a:p>
          <a:p>
            <a:pPr marL="212400" lvl="8" indent="-176400">
              <a:spcAft>
                <a:spcPts val="300"/>
              </a:spcAft>
              <a:buClr>
                <a:schemeClr val="tx1">
                  <a:lumMod val="85000"/>
                  <a:lumOff val="15000"/>
                </a:schemeClr>
              </a:buClr>
              <a:buSzPct val="110000"/>
              <a:buFont typeface="Arial"/>
              <a:buChar char="•"/>
            </a:pPr>
            <a:r>
              <a:rPr lang="en-ZA" sz="1600" dirty="0">
                <a:solidFill>
                  <a:schemeClr val="tx1">
                    <a:lumMod val="75000"/>
                    <a:lumOff val="25000"/>
                  </a:schemeClr>
                </a:solidFill>
              </a:rPr>
              <a:t>Purchasing </a:t>
            </a:r>
            <a:r>
              <a:rPr lang="en-ZA" sz="1600" b="1" dirty="0">
                <a:solidFill>
                  <a:schemeClr val="tx1">
                    <a:lumMod val="75000"/>
                    <a:lumOff val="25000"/>
                  </a:schemeClr>
                </a:solidFill>
              </a:rPr>
              <a:t>5 water tankers </a:t>
            </a:r>
            <a:r>
              <a:rPr lang="en-ZA" sz="1600" dirty="0">
                <a:solidFill>
                  <a:schemeClr val="tx1">
                    <a:lumMod val="75000"/>
                    <a:lumOff val="25000"/>
                  </a:schemeClr>
                </a:solidFill>
              </a:rPr>
              <a:t>for LP </a:t>
            </a:r>
            <a:br>
              <a:rPr lang="en-ZA" sz="1600" dirty="0">
                <a:solidFill>
                  <a:schemeClr val="tx1">
                    <a:lumMod val="75000"/>
                    <a:lumOff val="25000"/>
                  </a:schemeClr>
                </a:solidFill>
              </a:rPr>
            </a:br>
            <a:r>
              <a:rPr lang="en-ZA" sz="1600" dirty="0">
                <a:solidFill>
                  <a:schemeClr val="tx1">
                    <a:lumMod val="75000"/>
                    <a:lumOff val="25000"/>
                  </a:schemeClr>
                </a:solidFill>
              </a:rPr>
              <a:t>(3 for Mopani) and MP</a:t>
            </a:r>
            <a:br>
              <a:rPr lang="en-ZA" sz="1600" dirty="0">
                <a:solidFill>
                  <a:schemeClr val="tx1">
                    <a:lumMod val="75000"/>
                    <a:lumOff val="25000"/>
                  </a:schemeClr>
                </a:solidFill>
              </a:rPr>
            </a:br>
            <a:r>
              <a:rPr lang="en-ZA" sz="1600" dirty="0">
                <a:solidFill>
                  <a:schemeClr val="tx1">
                    <a:lumMod val="75000"/>
                    <a:lumOff val="25000"/>
                  </a:schemeClr>
                </a:solidFill>
              </a:rPr>
              <a:t>(2 for Bushbuckridge).*</a:t>
            </a:r>
          </a:p>
          <a:p>
            <a:pPr marL="212400" lvl="8" indent="-176400">
              <a:spcAft>
                <a:spcPts val="300"/>
              </a:spcAft>
              <a:buClr>
                <a:schemeClr val="tx1">
                  <a:lumMod val="85000"/>
                  <a:lumOff val="15000"/>
                </a:schemeClr>
              </a:buClr>
              <a:buSzPct val="110000"/>
              <a:buFont typeface="Arial"/>
              <a:buChar char="•"/>
            </a:pPr>
            <a:r>
              <a:rPr lang="en-ZA" sz="1600" dirty="0">
                <a:solidFill>
                  <a:schemeClr val="tx1">
                    <a:lumMod val="75000"/>
                    <a:lumOff val="25000"/>
                  </a:schemeClr>
                </a:solidFill>
              </a:rPr>
              <a:t>Fixing </a:t>
            </a:r>
            <a:r>
              <a:rPr lang="en-ZA" sz="1600" b="1" dirty="0">
                <a:solidFill>
                  <a:schemeClr val="tx1">
                    <a:lumMod val="75000"/>
                    <a:lumOff val="25000"/>
                  </a:schemeClr>
                </a:solidFill>
              </a:rPr>
              <a:t>pump stations </a:t>
            </a:r>
            <a:r>
              <a:rPr lang="en-ZA" sz="1600" dirty="0">
                <a:solidFill>
                  <a:schemeClr val="tx1">
                    <a:lumMod val="75000"/>
                    <a:lumOff val="25000"/>
                  </a:schemeClr>
                </a:solidFill>
              </a:rPr>
              <a:t>in NW </a:t>
            </a:r>
            <a:br>
              <a:rPr lang="en-ZA" sz="1600" dirty="0">
                <a:solidFill>
                  <a:schemeClr val="tx1">
                    <a:lumMod val="75000"/>
                    <a:lumOff val="25000"/>
                  </a:schemeClr>
                </a:solidFill>
              </a:rPr>
            </a:br>
            <a:r>
              <a:rPr lang="en-ZA" sz="1600" dirty="0">
                <a:solidFill>
                  <a:schemeClr val="tx1">
                    <a:lumMod val="75000"/>
                    <a:lumOff val="25000"/>
                  </a:schemeClr>
                </a:solidFill>
              </a:rPr>
              <a:t>(Maluti-a-Phofung)*</a:t>
            </a:r>
          </a:p>
          <a:p>
            <a:pPr marL="212400" lvl="8" indent="-176400">
              <a:lnSpc>
                <a:spcPct val="50000"/>
              </a:lnSpc>
              <a:spcAft>
                <a:spcPts val="300"/>
              </a:spcAft>
              <a:buClr>
                <a:schemeClr val="tx1">
                  <a:lumMod val="85000"/>
                  <a:lumOff val="15000"/>
                </a:schemeClr>
              </a:buClr>
              <a:buSzPct val="110000"/>
              <a:buFont typeface="Arial"/>
              <a:buChar char="•"/>
            </a:pPr>
            <a:endParaRPr lang="en-ZA" sz="1600" dirty="0">
              <a:solidFill>
                <a:schemeClr val="tx1">
                  <a:lumMod val="75000"/>
                  <a:lumOff val="25000"/>
                </a:schemeClr>
              </a:solidFill>
            </a:endParaRPr>
          </a:p>
          <a:p>
            <a:pPr marL="36000" lvl="8">
              <a:spcAft>
                <a:spcPts val="300"/>
              </a:spcAft>
              <a:buClr>
                <a:schemeClr val="tx1">
                  <a:lumMod val="85000"/>
                  <a:lumOff val="15000"/>
                </a:schemeClr>
              </a:buClr>
              <a:buSzPct val="110000"/>
            </a:pPr>
            <a:r>
              <a:rPr lang="en-ZA" sz="1300" dirty="0">
                <a:solidFill>
                  <a:schemeClr val="tx1">
                    <a:lumMod val="75000"/>
                    <a:lumOff val="25000"/>
                  </a:schemeClr>
                </a:solidFill>
              </a:rPr>
              <a:t>*Busy with procurement of service providers</a:t>
            </a:r>
            <a:r>
              <a:rPr lang="en-ZA" sz="1300" dirty="0">
                <a:solidFill>
                  <a:schemeClr val="tx1">
                    <a:lumMod val="65000"/>
                    <a:lumOff val="35000"/>
                  </a:schemeClr>
                </a:solidFill>
              </a:rPr>
              <a:t>. </a:t>
            </a:r>
          </a:p>
        </p:txBody>
      </p:sp>
      <p:sp>
        <p:nvSpPr>
          <p:cNvPr id="5" name="Slide Number Placeholder 4"/>
          <p:cNvSpPr>
            <a:spLocks noGrp="1"/>
          </p:cNvSpPr>
          <p:nvPr>
            <p:ph type="sldNum" idx="12"/>
          </p:nvPr>
        </p:nvSpPr>
        <p:spPr/>
        <p:txBody>
          <a:bodyPr/>
          <a:lstStyle/>
          <a:p>
            <a:fld id="{1F94E310-3646-6241-9AB3-B048580FF9A0}" type="slidenum">
              <a:rPr lang="en-GB" smtClean="0"/>
              <a:pPr/>
              <a:t>23</a:t>
            </a:fld>
            <a:endParaRPr lang="en-GB" dirty="0"/>
          </a:p>
        </p:txBody>
      </p:sp>
      <p:sp>
        <p:nvSpPr>
          <p:cNvPr id="2" name="Rectangle 1"/>
          <p:cNvSpPr/>
          <p:nvPr/>
        </p:nvSpPr>
        <p:spPr>
          <a:xfrm>
            <a:off x="408319" y="1748711"/>
            <a:ext cx="3894096" cy="1892826"/>
          </a:xfrm>
          <a:prstGeom prst="rect">
            <a:avLst/>
          </a:prstGeom>
        </p:spPr>
        <p:txBody>
          <a:bodyPr wrap="square">
            <a:spAutoFit/>
          </a:bodyPr>
          <a:lstStyle/>
          <a:p>
            <a:pPr marL="212400" lvl="8" indent="-176400">
              <a:spcAft>
                <a:spcPts val="300"/>
              </a:spcAft>
              <a:buClr>
                <a:schemeClr val="tx1">
                  <a:lumMod val="85000"/>
                  <a:lumOff val="15000"/>
                </a:schemeClr>
              </a:buClr>
              <a:buSzPct val="110000"/>
              <a:buFont typeface="Arial"/>
              <a:buChar char="•"/>
            </a:pPr>
            <a:r>
              <a:rPr lang="en-ZA" sz="1600" dirty="0">
                <a:solidFill>
                  <a:schemeClr val="tx1">
                    <a:lumMod val="85000"/>
                    <a:lumOff val="15000"/>
                  </a:schemeClr>
                </a:solidFill>
              </a:rPr>
              <a:t>Purchasing and distribution of </a:t>
            </a:r>
            <a:r>
              <a:rPr lang="en-ZA" sz="1600" b="1" dirty="0">
                <a:solidFill>
                  <a:schemeClr val="tx1">
                    <a:lumMod val="85000"/>
                    <a:lumOff val="15000"/>
                  </a:schemeClr>
                </a:solidFill>
              </a:rPr>
              <a:t>60 000 hygiene packs</a:t>
            </a:r>
            <a:r>
              <a:rPr lang="en-ZA" sz="1600" dirty="0">
                <a:solidFill>
                  <a:schemeClr val="tx1">
                    <a:lumMod val="85000"/>
                    <a:lumOff val="15000"/>
                  </a:schemeClr>
                </a:solidFill>
              </a:rPr>
              <a:t> across the country. Completed 16 April 2020</a:t>
            </a:r>
          </a:p>
          <a:p>
            <a:pPr marL="212400" lvl="8" indent="-176400">
              <a:spcAft>
                <a:spcPts val="300"/>
              </a:spcAft>
              <a:buClr>
                <a:schemeClr val="tx1">
                  <a:lumMod val="85000"/>
                  <a:lumOff val="15000"/>
                </a:schemeClr>
              </a:buClr>
              <a:buSzPct val="110000"/>
              <a:buFont typeface="Arial"/>
              <a:buChar char="•"/>
            </a:pPr>
            <a:r>
              <a:rPr lang="en-ZA" sz="1600" dirty="0">
                <a:solidFill>
                  <a:schemeClr val="tx1">
                    <a:lumMod val="85000"/>
                    <a:lumOff val="15000"/>
                  </a:schemeClr>
                </a:solidFill>
              </a:rPr>
              <a:t>Drilling and equipping </a:t>
            </a:r>
            <a:r>
              <a:rPr lang="en-ZA" sz="1600" b="1" dirty="0">
                <a:solidFill>
                  <a:schemeClr val="tx1">
                    <a:lumMod val="85000"/>
                    <a:lumOff val="15000"/>
                  </a:schemeClr>
                </a:solidFill>
              </a:rPr>
              <a:t>30 boreholes </a:t>
            </a:r>
            <a:r>
              <a:rPr lang="en-ZA" sz="1600" dirty="0">
                <a:solidFill>
                  <a:schemeClr val="tx1">
                    <a:lumMod val="85000"/>
                    <a:lumOff val="15000"/>
                  </a:schemeClr>
                </a:solidFill>
              </a:rPr>
              <a:t>in KZN and GAU* </a:t>
            </a:r>
          </a:p>
          <a:p>
            <a:pPr marL="212400" lvl="8" indent="-176400">
              <a:spcAft>
                <a:spcPts val="300"/>
              </a:spcAft>
              <a:buClr>
                <a:schemeClr val="tx1">
                  <a:lumMod val="85000"/>
                  <a:lumOff val="15000"/>
                </a:schemeClr>
              </a:buClr>
              <a:buSzPct val="110000"/>
              <a:buFont typeface="Arial"/>
              <a:buChar char="•"/>
            </a:pPr>
            <a:r>
              <a:rPr lang="en-ZA" sz="1600" dirty="0">
                <a:solidFill>
                  <a:schemeClr val="tx1">
                    <a:lumMod val="85000"/>
                    <a:lumOff val="15000"/>
                  </a:schemeClr>
                </a:solidFill>
              </a:rPr>
              <a:t>Fix </a:t>
            </a:r>
            <a:r>
              <a:rPr lang="en-ZA" sz="1600" b="1" dirty="0">
                <a:solidFill>
                  <a:schemeClr val="tx1">
                    <a:lumMod val="85000"/>
                    <a:lumOff val="15000"/>
                  </a:schemeClr>
                </a:solidFill>
              </a:rPr>
              <a:t>water and sanitation infrastructure </a:t>
            </a:r>
            <a:r>
              <a:rPr lang="en-ZA" sz="1600" dirty="0">
                <a:solidFill>
                  <a:schemeClr val="tx1">
                    <a:lumMod val="85000"/>
                    <a:lumOff val="15000"/>
                  </a:schemeClr>
                </a:solidFill>
              </a:rPr>
              <a:t>in GAU, KZN, NW*</a:t>
            </a:r>
          </a:p>
        </p:txBody>
      </p:sp>
      <p:cxnSp>
        <p:nvCxnSpPr>
          <p:cNvPr id="8" name="Google Shape;110;p4"/>
          <p:cNvCxnSpPr/>
          <p:nvPr/>
        </p:nvCxnSpPr>
        <p:spPr>
          <a:xfrm>
            <a:off x="4530675" y="1097684"/>
            <a:ext cx="0" cy="4365715"/>
          </a:xfrm>
          <a:prstGeom prst="straightConnector1">
            <a:avLst/>
          </a:prstGeom>
          <a:noFill/>
          <a:ln w="25400" cap="flat" cmpd="sng">
            <a:solidFill>
              <a:srgbClr val="A5A5A5"/>
            </a:solidFill>
            <a:prstDash val="solid"/>
            <a:round/>
            <a:headEnd type="none" w="sm" len="sm"/>
            <a:tailEnd type="none" w="sm" len="sm"/>
          </a:ln>
        </p:spPr>
      </p:cxnSp>
      <p:sp>
        <p:nvSpPr>
          <p:cNvPr id="11" name="Rectangle 10"/>
          <p:cNvSpPr/>
          <p:nvPr/>
        </p:nvSpPr>
        <p:spPr>
          <a:xfrm>
            <a:off x="996231" y="1090539"/>
            <a:ext cx="3579872" cy="691471"/>
          </a:xfrm>
          <a:prstGeom prst="rect">
            <a:avLst/>
          </a:prstGeom>
        </p:spPr>
        <p:txBody>
          <a:bodyPr wrap="square">
            <a:spAutoFit/>
          </a:bodyPr>
          <a:lstStyle/>
          <a:p>
            <a:pPr lvl="4">
              <a:lnSpc>
                <a:spcPct val="80000"/>
              </a:lnSpc>
              <a:spcAft>
                <a:spcPts val="900"/>
              </a:spcAft>
            </a:pPr>
            <a:r>
              <a:rPr lang="en-ZA" sz="1600" b="1" dirty="0">
                <a:solidFill>
                  <a:srgbClr val="376C39"/>
                </a:solidFill>
              </a:rPr>
              <a:t>TIRISANO CONSTRUCTION FUND </a:t>
            </a:r>
            <a:r>
              <a:rPr lang="en-ZA" sz="1600" dirty="0">
                <a:solidFill>
                  <a:srgbClr val="376C39"/>
                </a:solidFill>
              </a:rPr>
              <a:t>R50M DONATED IN KIND TOWARDS:</a:t>
            </a:r>
          </a:p>
        </p:txBody>
      </p:sp>
      <p:pic>
        <p:nvPicPr>
          <p:cNvPr id="13" name="Picture 12" descr="wrench.png"/>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503591" y="1143875"/>
            <a:ext cx="546638" cy="531270"/>
          </a:xfrm>
          <a:prstGeom prst="rect">
            <a:avLst/>
          </a:prstGeom>
        </p:spPr>
      </p:pic>
      <p:sp>
        <p:nvSpPr>
          <p:cNvPr id="14" name="Rectangle 13"/>
          <p:cNvSpPr/>
          <p:nvPr/>
        </p:nvSpPr>
        <p:spPr>
          <a:xfrm>
            <a:off x="5165225" y="1082827"/>
            <a:ext cx="3581925" cy="691471"/>
          </a:xfrm>
          <a:prstGeom prst="rect">
            <a:avLst/>
          </a:prstGeom>
        </p:spPr>
        <p:txBody>
          <a:bodyPr wrap="square">
            <a:spAutoFit/>
          </a:bodyPr>
          <a:lstStyle/>
          <a:p>
            <a:pPr>
              <a:lnSpc>
                <a:spcPct val="80000"/>
              </a:lnSpc>
              <a:spcAft>
                <a:spcPts val="900"/>
              </a:spcAft>
            </a:pPr>
            <a:r>
              <a:rPr lang="en-ZA" sz="1600" b="1" dirty="0">
                <a:solidFill>
                  <a:srgbClr val="376C39"/>
                </a:solidFill>
              </a:rPr>
              <a:t>DEVELOPMENT BANK OF SOUTHERN AFRICA (DBSA) </a:t>
            </a:r>
            <a:br>
              <a:rPr lang="en-ZA" sz="1600" b="1" dirty="0">
                <a:solidFill>
                  <a:srgbClr val="376C39"/>
                </a:solidFill>
              </a:rPr>
            </a:br>
            <a:r>
              <a:rPr lang="en-ZA" sz="1600" dirty="0">
                <a:solidFill>
                  <a:srgbClr val="376C39"/>
                </a:solidFill>
              </a:rPr>
              <a:t>R56M DONATED IN KIND:</a:t>
            </a:r>
          </a:p>
        </p:txBody>
      </p:sp>
    </p:spTree>
    <p:extLst>
      <p:ext uri="{BB962C8B-B14F-4D97-AF65-F5344CB8AC3E}">
        <p14:creationId xmlns:p14="http://schemas.microsoft.com/office/powerpoint/2010/main" val="2492828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4629970" y="1499087"/>
            <a:ext cx="241722" cy="241722"/>
          </a:xfrm>
          <a:prstGeom prst="ellipse">
            <a:avLst/>
          </a:prstGeom>
          <a:solidFill>
            <a:srgbClr val="376C39">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4" name="TextBox 3">
            <a:extLst>
              <a:ext uri="{FF2B5EF4-FFF2-40B4-BE49-F238E27FC236}">
                <a16:creationId xmlns:a16="http://schemas.microsoft.com/office/drawing/2014/main" id="{A30EC7F1-E8CB-204B-9BE0-49010762814A}"/>
              </a:ext>
            </a:extLst>
          </p:cNvPr>
          <p:cNvSpPr txBox="1"/>
          <p:nvPr/>
        </p:nvSpPr>
        <p:spPr>
          <a:xfrm>
            <a:off x="4605426" y="2197527"/>
            <a:ext cx="3977507" cy="2118529"/>
          </a:xfrm>
          <a:prstGeom prst="rect">
            <a:avLst/>
          </a:prstGeom>
          <a:noFill/>
          <a:effectLst/>
        </p:spPr>
        <p:txBody>
          <a:bodyPr wrap="square" rtlCol="0">
            <a:spAutoFit/>
          </a:bodyPr>
          <a:lstStyle/>
          <a:p>
            <a:pPr marL="212400" indent="-176400">
              <a:lnSpc>
                <a:spcPts val="1820"/>
              </a:lnSpc>
              <a:spcAft>
                <a:spcPts val="900"/>
              </a:spcAft>
              <a:buSzPct val="110000"/>
              <a:buFont typeface="Arial"/>
              <a:buChar char="•"/>
            </a:pPr>
            <a:r>
              <a:rPr lang="en-ZA" sz="1600" b="1" dirty="0">
                <a:solidFill>
                  <a:schemeClr val="tx1">
                    <a:lumMod val="85000"/>
                    <a:lumOff val="15000"/>
                  </a:schemeClr>
                </a:solidFill>
              </a:rPr>
              <a:t>Water infrastructure </a:t>
            </a:r>
            <a:r>
              <a:rPr lang="en-ZA" sz="1600" dirty="0">
                <a:solidFill>
                  <a:schemeClr val="tx1">
                    <a:lumMod val="85000"/>
                    <a:lumOff val="15000"/>
                  </a:schemeClr>
                </a:solidFill>
              </a:rPr>
              <a:t>reticulation, </a:t>
            </a:r>
            <a:br>
              <a:rPr lang="en-ZA" sz="1600" dirty="0">
                <a:solidFill>
                  <a:schemeClr val="tx1">
                    <a:lumMod val="85000"/>
                    <a:lumOff val="15000"/>
                  </a:schemeClr>
                </a:solidFill>
              </a:rPr>
            </a:br>
            <a:r>
              <a:rPr lang="en-ZA" sz="1600" dirty="0">
                <a:solidFill>
                  <a:schemeClr val="tx1">
                    <a:lumMod val="85000"/>
                    <a:lumOff val="15000"/>
                  </a:schemeClr>
                </a:solidFill>
              </a:rPr>
              <a:t>with a reservoir, to provide water to </a:t>
            </a:r>
            <a:br>
              <a:rPr lang="en-ZA" sz="1600" dirty="0">
                <a:solidFill>
                  <a:schemeClr val="tx1">
                    <a:lumMod val="85000"/>
                    <a:lumOff val="15000"/>
                  </a:schemeClr>
                </a:solidFill>
              </a:rPr>
            </a:br>
            <a:r>
              <a:rPr lang="en-ZA" sz="1600" dirty="0">
                <a:solidFill>
                  <a:schemeClr val="tx1">
                    <a:lumMod val="85000"/>
                    <a:lumOff val="15000"/>
                  </a:schemeClr>
                </a:solidFill>
              </a:rPr>
              <a:t>250 households in the Bhokwe and Enyathi communities in KZN. The Project started before COVID-19 outbreak. Completed in April 2020 and handed over to the community. </a:t>
            </a:r>
          </a:p>
          <a:p>
            <a:pPr algn="just">
              <a:spcAft>
                <a:spcPts val="900"/>
              </a:spcAft>
            </a:pPr>
            <a:endParaRPr lang="en-ZA" sz="1800" b="1" dirty="0">
              <a:solidFill>
                <a:schemeClr val="tx1">
                  <a:lumMod val="65000"/>
                  <a:lumOff val="35000"/>
                </a:schemeClr>
              </a:solidFill>
            </a:endParaRPr>
          </a:p>
        </p:txBody>
      </p:sp>
      <p:sp>
        <p:nvSpPr>
          <p:cNvPr id="5" name="Slide Number Placeholder 4"/>
          <p:cNvSpPr>
            <a:spLocks noGrp="1"/>
          </p:cNvSpPr>
          <p:nvPr>
            <p:ph type="sldNum" idx="12"/>
          </p:nvPr>
        </p:nvSpPr>
        <p:spPr/>
        <p:txBody>
          <a:bodyPr/>
          <a:lstStyle/>
          <a:p>
            <a:fld id="{1F94E310-3646-6241-9AB3-B048580FF9A0}" type="slidenum">
              <a:rPr lang="en-GB" smtClean="0"/>
              <a:pPr/>
              <a:t>24</a:t>
            </a:fld>
            <a:endParaRPr lang="en-GB" dirty="0"/>
          </a:p>
        </p:txBody>
      </p:sp>
      <p:cxnSp>
        <p:nvCxnSpPr>
          <p:cNvPr id="6" name="Google Shape;110;p4"/>
          <p:cNvCxnSpPr/>
          <p:nvPr/>
        </p:nvCxnSpPr>
        <p:spPr>
          <a:xfrm>
            <a:off x="4530675" y="1246188"/>
            <a:ext cx="0" cy="3959236"/>
          </a:xfrm>
          <a:prstGeom prst="straightConnector1">
            <a:avLst/>
          </a:prstGeom>
          <a:noFill/>
          <a:ln w="25400" cap="flat" cmpd="sng">
            <a:solidFill>
              <a:srgbClr val="A5A5A5"/>
            </a:solidFill>
            <a:prstDash val="solid"/>
            <a:round/>
            <a:headEnd type="none" w="sm" len="sm"/>
            <a:tailEnd type="none" w="sm" len="sm"/>
          </a:ln>
        </p:spPr>
      </p:cxnSp>
      <p:sp>
        <p:nvSpPr>
          <p:cNvPr id="7" name="Rectangle 6"/>
          <p:cNvSpPr/>
          <p:nvPr/>
        </p:nvSpPr>
        <p:spPr>
          <a:xfrm>
            <a:off x="408319" y="2186671"/>
            <a:ext cx="4003572" cy="2871042"/>
          </a:xfrm>
          <a:prstGeom prst="rect">
            <a:avLst/>
          </a:prstGeom>
        </p:spPr>
        <p:txBody>
          <a:bodyPr wrap="square">
            <a:spAutoFit/>
          </a:bodyPr>
          <a:lstStyle/>
          <a:p>
            <a:pPr marL="176400" indent="-140400">
              <a:lnSpc>
                <a:spcPct val="90000"/>
              </a:lnSpc>
              <a:spcAft>
                <a:spcPts val="900"/>
              </a:spcAft>
              <a:buSzPct val="110000"/>
              <a:buFont typeface="Arial"/>
              <a:buChar char="•"/>
            </a:pPr>
            <a:r>
              <a:rPr lang="en-ZA" sz="1600" dirty="0">
                <a:solidFill>
                  <a:schemeClr val="tx1">
                    <a:lumMod val="85000"/>
                    <a:lumOff val="15000"/>
                  </a:schemeClr>
                </a:solidFill>
              </a:rPr>
              <a:t>Drilling and equipping </a:t>
            </a:r>
            <a:r>
              <a:rPr lang="en-ZA" sz="1600" b="1" dirty="0">
                <a:solidFill>
                  <a:schemeClr val="tx1">
                    <a:lumMod val="85000"/>
                    <a:lumOff val="15000"/>
                  </a:schemeClr>
                </a:solidFill>
              </a:rPr>
              <a:t>21 boreholes </a:t>
            </a:r>
            <a:r>
              <a:rPr lang="en-ZA" sz="1600" dirty="0">
                <a:solidFill>
                  <a:schemeClr val="tx1">
                    <a:lumMod val="85000"/>
                    <a:lumOff val="15000"/>
                  </a:schemeClr>
                </a:solidFill>
              </a:rPr>
              <a:t>in KZN; EC and NC. Drilling completed, water quality tested &amp; currently equipping the boreholes.</a:t>
            </a:r>
          </a:p>
          <a:p>
            <a:pPr marL="176400" indent="-140400">
              <a:lnSpc>
                <a:spcPct val="90000"/>
              </a:lnSpc>
              <a:spcAft>
                <a:spcPts val="900"/>
              </a:spcAft>
              <a:buSzPct val="110000"/>
              <a:buFont typeface="Arial"/>
              <a:buChar char="•"/>
            </a:pPr>
            <a:r>
              <a:rPr lang="en-ZA" sz="1600" dirty="0">
                <a:solidFill>
                  <a:schemeClr val="tx1">
                    <a:lumMod val="85000"/>
                    <a:lumOff val="15000"/>
                  </a:schemeClr>
                </a:solidFill>
              </a:rPr>
              <a:t>Set of </a:t>
            </a:r>
            <a:r>
              <a:rPr lang="en-ZA" sz="1600" b="1" dirty="0">
                <a:solidFill>
                  <a:schemeClr val="tx1">
                    <a:lumMod val="85000"/>
                    <a:lumOff val="15000"/>
                  </a:schemeClr>
                </a:solidFill>
              </a:rPr>
              <a:t>24 boreholes</a:t>
            </a:r>
            <a:r>
              <a:rPr lang="en-ZA" sz="1600" dirty="0">
                <a:solidFill>
                  <a:schemeClr val="tx1">
                    <a:lumMod val="85000"/>
                    <a:lumOff val="15000"/>
                  </a:schemeClr>
                </a:solidFill>
              </a:rPr>
              <a:t>, in Newcastle (KZN), were drilled, equipped &amp; handed over to community on 16 April 2020. </a:t>
            </a:r>
            <a:br>
              <a:rPr lang="en-ZA" sz="1600" dirty="0">
                <a:solidFill>
                  <a:schemeClr val="tx1">
                    <a:lumMod val="85000"/>
                    <a:lumOff val="15000"/>
                  </a:schemeClr>
                </a:solidFill>
              </a:rPr>
            </a:br>
            <a:r>
              <a:rPr lang="en-ZA" sz="1600" dirty="0">
                <a:solidFill>
                  <a:schemeClr val="tx1">
                    <a:lumMod val="85000"/>
                    <a:lumOff val="15000"/>
                  </a:schemeClr>
                </a:solidFill>
              </a:rPr>
              <a:t>14 of the boreholes developed with water purification treatment plants, to achieve acceptable water quality standards. Project started before COVID-19 outbreak.</a:t>
            </a:r>
            <a:endParaRPr lang="en-ZA" sz="1600" dirty="0">
              <a:solidFill>
                <a:schemeClr val="tx1">
                  <a:lumMod val="65000"/>
                  <a:lumOff val="35000"/>
                </a:schemeClr>
              </a:solidFill>
            </a:endParaRPr>
          </a:p>
        </p:txBody>
      </p:sp>
      <p:sp>
        <p:nvSpPr>
          <p:cNvPr id="8" name="Rectangle 7"/>
          <p:cNvSpPr/>
          <p:nvPr/>
        </p:nvSpPr>
        <p:spPr>
          <a:xfrm>
            <a:off x="996231" y="1419009"/>
            <a:ext cx="3579872" cy="761234"/>
          </a:xfrm>
          <a:prstGeom prst="rect">
            <a:avLst/>
          </a:prstGeom>
        </p:spPr>
        <p:txBody>
          <a:bodyPr wrap="square">
            <a:spAutoFit/>
          </a:bodyPr>
          <a:lstStyle/>
          <a:p>
            <a:pPr>
              <a:lnSpc>
                <a:spcPct val="90000"/>
              </a:lnSpc>
              <a:spcAft>
                <a:spcPts val="900"/>
              </a:spcAft>
            </a:pPr>
            <a:r>
              <a:rPr lang="en-ZA" sz="1600" b="1" dirty="0">
                <a:solidFill>
                  <a:srgbClr val="376C39"/>
                </a:solidFill>
              </a:rPr>
              <a:t>MUNICIPAL INFRASTRUCTURE SUPPORT AGENT (MISA) </a:t>
            </a:r>
            <a:br>
              <a:rPr lang="en-ZA" sz="1600" b="1" dirty="0">
                <a:solidFill>
                  <a:srgbClr val="376C39"/>
                </a:solidFill>
              </a:rPr>
            </a:br>
            <a:r>
              <a:rPr lang="en-ZA" sz="1600" dirty="0">
                <a:solidFill>
                  <a:srgbClr val="376C39"/>
                </a:solidFill>
              </a:rPr>
              <a:t>R22.7M TOWARDS:</a:t>
            </a:r>
          </a:p>
        </p:txBody>
      </p:sp>
      <p:pic>
        <p:nvPicPr>
          <p:cNvPr id="10" name="Picture 9" descr="water-2.png"/>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509287" y="1488439"/>
            <a:ext cx="580869" cy="580869"/>
          </a:xfrm>
          <a:prstGeom prst="rect">
            <a:avLst/>
          </a:prstGeom>
        </p:spPr>
      </p:pic>
      <p:sp>
        <p:nvSpPr>
          <p:cNvPr id="11" name="Oval 10"/>
          <p:cNvSpPr/>
          <p:nvPr/>
        </p:nvSpPr>
        <p:spPr>
          <a:xfrm>
            <a:off x="613064" y="1565666"/>
            <a:ext cx="197077" cy="197077"/>
          </a:xfrm>
          <a:prstGeom prst="ellipse">
            <a:avLst/>
          </a:prstGeom>
          <a:solidFill>
            <a:srgbClr val="376C39">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3" name="Rectangle 2"/>
          <p:cNvSpPr/>
          <p:nvPr/>
        </p:nvSpPr>
        <p:spPr>
          <a:xfrm>
            <a:off x="5187120" y="1478404"/>
            <a:ext cx="3406763" cy="691471"/>
          </a:xfrm>
          <a:prstGeom prst="rect">
            <a:avLst/>
          </a:prstGeom>
        </p:spPr>
        <p:txBody>
          <a:bodyPr wrap="square">
            <a:spAutoFit/>
          </a:bodyPr>
          <a:lstStyle/>
          <a:p>
            <a:pPr>
              <a:lnSpc>
                <a:spcPct val="80000"/>
              </a:lnSpc>
              <a:spcAft>
                <a:spcPts val="900"/>
              </a:spcAft>
            </a:pPr>
            <a:r>
              <a:rPr lang="en-ZA" sz="1600" b="1" dirty="0">
                <a:solidFill>
                  <a:srgbClr val="376C39"/>
                </a:solidFill>
              </a:rPr>
              <a:t>MUNICIPAL INFRASTRUCTURE SUPPORT AGENT (MISA) </a:t>
            </a:r>
            <a:br>
              <a:rPr lang="en-ZA" sz="1600" b="1" dirty="0">
                <a:solidFill>
                  <a:srgbClr val="376C39"/>
                </a:solidFill>
              </a:rPr>
            </a:br>
            <a:r>
              <a:rPr lang="en-ZA" sz="1600" dirty="0">
                <a:solidFill>
                  <a:srgbClr val="376C39"/>
                </a:solidFill>
              </a:rPr>
              <a:t>R19M TOWARDS:</a:t>
            </a:r>
          </a:p>
        </p:txBody>
      </p:sp>
      <p:pic>
        <p:nvPicPr>
          <p:cNvPr id="12" name="Picture 11" descr="home-run.png"/>
          <p:cNvPicPr>
            <a:picLocks noChangeAspect="1"/>
          </p:cNvPicPr>
          <p:nvPr/>
        </p:nvPicPr>
        <p:blipFill>
          <a:blip r:embed="rId3">
            <a:alphaModFix amt="43000"/>
            <a:extLst>
              <a:ext uri="{28A0092B-C50C-407E-A947-70E740481C1C}">
                <a14:useLocalDpi xmlns:a14="http://schemas.microsoft.com/office/drawing/2010/main" val="0"/>
              </a:ext>
            </a:extLst>
          </a:blip>
          <a:stretch>
            <a:fillRect/>
          </a:stretch>
        </p:blipFill>
        <p:spPr>
          <a:xfrm>
            <a:off x="4651558" y="1494241"/>
            <a:ext cx="586014" cy="586014"/>
          </a:xfrm>
          <a:prstGeom prst="rect">
            <a:avLst/>
          </a:prstGeom>
        </p:spPr>
      </p:pic>
    </p:spTree>
    <p:extLst>
      <p:ext uri="{BB962C8B-B14F-4D97-AF65-F5344CB8AC3E}">
        <p14:creationId xmlns:p14="http://schemas.microsoft.com/office/powerpoint/2010/main" val="3167864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1F94E310-3646-6241-9AB3-B048580FF9A0}" type="slidenum">
              <a:rPr lang="en-GB" smtClean="0"/>
              <a:pPr/>
              <a:t>25</a:t>
            </a:fld>
            <a:endParaRPr lang="en-GB" dirty="0"/>
          </a:p>
        </p:txBody>
      </p:sp>
      <p:sp>
        <p:nvSpPr>
          <p:cNvPr id="2" name="Rectangle 1"/>
          <p:cNvSpPr/>
          <p:nvPr/>
        </p:nvSpPr>
        <p:spPr>
          <a:xfrm>
            <a:off x="317969" y="2039796"/>
            <a:ext cx="4203398" cy="1756036"/>
          </a:xfrm>
          <a:prstGeom prst="rect">
            <a:avLst/>
          </a:prstGeom>
        </p:spPr>
        <p:txBody>
          <a:bodyPr wrap="square">
            <a:spAutoFit/>
          </a:bodyPr>
          <a:lstStyle/>
          <a:p>
            <a:pPr marL="212400" indent="-140400">
              <a:lnSpc>
                <a:spcPts val="1720"/>
              </a:lnSpc>
              <a:spcAft>
                <a:spcPts val="900"/>
              </a:spcAft>
              <a:buSzPct val="110000"/>
              <a:buFont typeface="Arial"/>
              <a:buChar char="•"/>
            </a:pPr>
            <a:r>
              <a:rPr lang="en-ZA" sz="1600" dirty="0">
                <a:solidFill>
                  <a:schemeClr val="tx1">
                    <a:lumMod val="85000"/>
                    <a:lumOff val="15000"/>
                  </a:schemeClr>
                </a:solidFill>
              </a:rPr>
              <a:t>Drilling and equipping of </a:t>
            </a:r>
            <a:r>
              <a:rPr lang="en-ZA" sz="1600" b="1" dirty="0">
                <a:solidFill>
                  <a:schemeClr val="tx1">
                    <a:lumMod val="85000"/>
                    <a:lumOff val="15000"/>
                  </a:schemeClr>
                </a:solidFill>
              </a:rPr>
              <a:t>boreholes</a:t>
            </a:r>
            <a:r>
              <a:rPr lang="en-ZA" sz="1600" dirty="0">
                <a:solidFill>
                  <a:schemeClr val="tx1">
                    <a:lumMod val="85000"/>
                    <a:lumOff val="15000"/>
                  </a:schemeClr>
                </a:solidFill>
              </a:rPr>
              <a:t> in municipalities across all the provinces, except WC. Registering projects on </a:t>
            </a:r>
            <a:br>
              <a:rPr lang="en-ZA" sz="1600" dirty="0">
                <a:solidFill>
                  <a:schemeClr val="tx1">
                    <a:lumMod val="85000"/>
                    <a:lumOff val="15000"/>
                  </a:schemeClr>
                </a:solidFill>
              </a:rPr>
            </a:br>
            <a:r>
              <a:rPr lang="en-ZA" sz="1600" dirty="0">
                <a:solidFill>
                  <a:schemeClr val="tx1">
                    <a:lumMod val="85000"/>
                    <a:lumOff val="15000"/>
                  </a:schemeClr>
                </a:solidFill>
              </a:rPr>
              <a:t>MIG-MIS and procuring service providers.</a:t>
            </a:r>
          </a:p>
          <a:p>
            <a:pPr marL="212400" indent="-140400">
              <a:lnSpc>
                <a:spcPts val="1720"/>
              </a:lnSpc>
              <a:spcAft>
                <a:spcPts val="900"/>
              </a:spcAft>
              <a:buSzPct val="110000"/>
              <a:buFont typeface="Arial"/>
              <a:buChar char="•"/>
            </a:pPr>
            <a:r>
              <a:rPr lang="en-ZA" sz="1600" b="1" dirty="0">
                <a:solidFill>
                  <a:schemeClr val="tx1">
                    <a:lumMod val="85000"/>
                    <a:lumOff val="15000"/>
                  </a:schemeClr>
                </a:solidFill>
              </a:rPr>
              <a:t>Fixing</a:t>
            </a:r>
            <a:r>
              <a:rPr lang="en-ZA" sz="1600" dirty="0">
                <a:solidFill>
                  <a:schemeClr val="tx1">
                    <a:lumMod val="85000"/>
                    <a:lumOff val="15000"/>
                  </a:schemeClr>
                </a:solidFill>
              </a:rPr>
              <a:t> water and sanitation infrastructure. Registering the projects on the MIG-MIS and procuring service providers. </a:t>
            </a:r>
          </a:p>
        </p:txBody>
      </p:sp>
      <p:sp>
        <p:nvSpPr>
          <p:cNvPr id="6" name="Oval 5"/>
          <p:cNvSpPr/>
          <p:nvPr/>
        </p:nvSpPr>
        <p:spPr>
          <a:xfrm>
            <a:off x="4629970" y="1718067"/>
            <a:ext cx="241722" cy="241722"/>
          </a:xfrm>
          <a:prstGeom prst="ellipse">
            <a:avLst/>
          </a:prstGeom>
          <a:solidFill>
            <a:srgbClr val="376C39">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7" name="TextBox 6">
            <a:extLst>
              <a:ext uri="{FF2B5EF4-FFF2-40B4-BE49-F238E27FC236}">
                <a16:creationId xmlns:a16="http://schemas.microsoft.com/office/drawing/2014/main" id="{A30EC7F1-E8CB-204B-9BE0-49010762814A}"/>
              </a:ext>
            </a:extLst>
          </p:cNvPr>
          <p:cNvSpPr txBox="1"/>
          <p:nvPr/>
        </p:nvSpPr>
        <p:spPr>
          <a:xfrm>
            <a:off x="5295127" y="3412835"/>
            <a:ext cx="3583394" cy="494494"/>
          </a:xfrm>
          <a:prstGeom prst="rect">
            <a:avLst/>
          </a:prstGeom>
          <a:noFill/>
          <a:effectLst/>
        </p:spPr>
        <p:txBody>
          <a:bodyPr wrap="square" rtlCol="0">
            <a:spAutoFit/>
          </a:bodyPr>
          <a:lstStyle/>
          <a:p>
            <a:pPr>
              <a:lnSpc>
                <a:spcPct val="80000"/>
              </a:lnSpc>
              <a:spcAft>
                <a:spcPts val="900"/>
              </a:spcAft>
            </a:pPr>
            <a:r>
              <a:rPr lang="en-ZA" sz="1600" b="1" dirty="0">
                <a:solidFill>
                  <a:srgbClr val="376C39"/>
                </a:solidFill>
              </a:rPr>
              <a:t>MUNICIPAL DISASTER RELIEF GRANT </a:t>
            </a:r>
            <a:r>
              <a:rPr lang="en-ZA" sz="1600" dirty="0">
                <a:solidFill>
                  <a:srgbClr val="376C39"/>
                </a:solidFill>
              </a:rPr>
              <a:t>R252M TOWARDS:</a:t>
            </a:r>
          </a:p>
        </p:txBody>
      </p:sp>
      <p:cxnSp>
        <p:nvCxnSpPr>
          <p:cNvPr id="8" name="Google Shape;110;p4"/>
          <p:cNvCxnSpPr/>
          <p:nvPr/>
        </p:nvCxnSpPr>
        <p:spPr>
          <a:xfrm>
            <a:off x="4530675" y="985384"/>
            <a:ext cx="1640" cy="4445178"/>
          </a:xfrm>
          <a:prstGeom prst="straightConnector1">
            <a:avLst/>
          </a:prstGeom>
          <a:noFill/>
          <a:ln w="25400" cap="flat" cmpd="sng">
            <a:solidFill>
              <a:srgbClr val="A5A5A5"/>
            </a:solidFill>
            <a:prstDash val="solid"/>
            <a:round/>
            <a:headEnd type="none" w="sm" len="sm"/>
            <a:tailEnd type="none" w="sm" len="sm"/>
          </a:ln>
        </p:spPr>
      </p:cxnSp>
      <p:sp>
        <p:nvSpPr>
          <p:cNvPr id="9" name="Rectangle 8"/>
          <p:cNvSpPr/>
          <p:nvPr/>
        </p:nvSpPr>
        <p:spPr>
          <a:xfrm>
            <a:off x="5187120" y="1325118"/>
            <a:ext cx="3406763" cy="584776"/>
          </a:xfrm>
          <a:prstGeom prst="rect">
            <a:avLst/>
          </a:prstGeom>
        </p:spPr>
        <p:txBody>
          <a:bodyPr wrap="square">
            <a:spAutoFit/>
          </a:bodyPr>
          <a:lstStyle/>
          <a:p>
            <a:pPr>
              <a:spcAft>
                <a:spcPts val="900"/>
              </a:spcAft>
            </a:pPr>
            <a:r>
              <a:rPr lang="en-ZA" sz="1600" b="1" dirty="0">
                <a:solidFill>
                  <a:srgbClr val="376C39"/>
                </a:solidFill>
              </a:rPr>
              <a:t>PROVINCIAL DISASTER RELIEF GRANT </a:t>
            </a:r>
            <a:r>
              <a:rPr lang="en-ZA" sz="1600" dirty="0">
                <a:solidFill>
                  <a:srgbClr val="376C39"/>
                </a:solidFill>
              </a:rPr>
              <a:t>R138M TOWARDS:</a:t>
            </a:r>
          </a:p>
        </p:txBody>
      </p:sp>
      <p:sp>
        <p:nvSpPr>
          <p:cNvPr id="3" name="Rectangle 2"/>
          <p:cNvSpPr/>
          <p:nvPr/>
        </p:nvSpPr>
        <p:spPr>
          <a:xfrm>
            <a:off x="1083814" y="1104333"/>
            <a:ext cx="3393764" cy="1008773"/>
          </a:xfrm>
          <a:prstGeom prst="rect">
            <a:avLst/>
          </a:prstGeom>
        </p:spPr>
        <p:txBody>
          <a:bodyPr wrap="square">
            <a:spAutoFit/>
          </a:bodyPr>
          <a:lstStyle/>
          <a:p>
            <a:pPr marL="72000">
              <a:lnSpc>
                <a:spcPts val="1720"/>
              </a:lnSpc>
              <a:spcAft>
                <a:spcPts val="900"/>
              </a:spcAft>
              <a:buSzPct val="110000"/>
            </a:pPr>
            <a:r>
              <a:rPr lang="en-ZA" sz="1600" b="1" dirty="0">
                <a:solidFill>
                  <a:srgbClr val="376C39"/>
                </a:solidFill>
              </a:rPr>
              <a:t>MUNICIPAL INFRASTRUCTURE GRANT (MIG): </a:t>
            </a:r>
            <a:r>
              <a:rPr lang="en-ZA" sz="1600" dirty="0">
                <a:solidFill>
                  <a:srgbClr val="376C39"/>
                </a:solidFill>
              </a:rPr>
              <a:t>R1.4BN IN REPRIORITISED FUNDS TOWARDS:</a:t>
            </a:r>
          </a:p>
        </p:txBody>
      </p:sp>
      <p:sp>
        <p:nvSpPr>
          <p:cNvPr id="11" name="Rectangle 10"/>
          <p:cNvSpPr/>
          <p:nvPr/>
        </p:nvSpPr>
        <p:spPr>
          <a:xfrm>
            <a:off x="328429" y="4635402"/>
            <a:ext cx="3963038" cy="758327"/>
          </a:xfrm>
          <a:prstGeom prst="rect">
            <a:avLst/>
          </a:prstGeom>
        </p:spPr>
        <p:txBody>
          <a:bodyPr wrap="square">
            <a:spAutoFit/>
          </a:bodyPr>
          <a:lstStyle/>
          <a:p>
            <a:pPr marL="212400" indent="-140400">
              <a:lnSpc>
                <a:spcPts val="1720"/>
              </a:lnSpc>
              <a:spcAft>
                <a:spcPts val="900"/>
              </a:spcAft>
              <a:buSzPct val="110000"/>
              <a:buFont typeface="Arial"/>
              <a:buChar char="•"/>
            </a:pPr>
            <a:r>
              <a:rPr lang="en-ZA" sz="1600" dirty="0">
                <a:solidFill>
                  <a:srgbClr val="262626"/>
                </a:solidFill>
              </a:rPr>
              <a:t>Personal protective equipment </a:t>
            </a:r>
            <a:r>
              <a:rPr lang="en-ZA" sz="1600" b="1" dirty="0">
                <a:solidFill>
                  <a:srgbClr val="262626"/>
                </a:solidFill>
              </a:rPr>
              <a:t>(PPE) </a:t>
            </a:r>
            <a:r>
              <a:rPr lang="en-ZA" sz="1600" dirty="0">
                <a:solidFill>
                  <a:srgbClr val="262626"/>
                </a:solidFill>
              </a:rPr>
              <a:t>and ventilators for health sector. Funds transferred March 2020 to 9 provinces.</a:t>
            </a:r>
          </a:p>
        </p:txBody>
      </p:sp>
      <p:sp>
        <p:nvSpPr>
          <p:cNvPr id="12" name="Rectangle 11"/>
          <p:cNvSpPr/>
          <p:nvPr/>
        </p:nvSpPr>
        <p:spPr>
          <a:xfrm>
            <a:off x="1237081" y="3940047"/>
            <a:ext cx="3273342" cy="758327"/>
          </a:xfrm>
          <a:prstGeom prst="rect">
            <a:avLst/>
          </a:prstGeom>
        </p:spPr>
        <p:txBody>
          <a:bodyPr wrap="square">
            <a:spAutoFit/>
          </a:bodyPr>
          <a:lstStyle/>
          <a:p>
            <a:pPr marL="72000">
              <a:lnSpc>
                <a:spcPts val="1720"/>
              </a:lnSpc>
              <a:spcAft>
                <a:spcPts val="900"/>
              </a:spcAft>
              <a:buSzPct val="110000"/>
            </a:pPr>
            <a:r>
              <a:rPr lang="en-ZA" sz="1600" b="1" dirty="0">
                <a:solidFill>
                  <a:srgbClr val="376C39"/>
                </a:solidFill>
              </a:rPr>
              <a:t>PROVINCIAL DISASTER RELIEF GRANT </a:t>
            </a:r>
            <a:r>
              <a:rPr lang="en-ZA" sz="1600" dirty="0">
                <a:solidFill>
                  <a:srgbClr val="376C39"/>
                </a:solidFill>
              </a:rPr>
              <a:t>R466M TOWARDS:</a:t>
            </a:r>
          </a:p>
        </p:txBody>
      </p:sp>
      <p:sp>
        <p:nvSpPr>
          <p:cNvPr id="14" name="Rectangle 13"/>
          <p:cNvSpPr/>
          <p:nvPr/>
        </p:nvSpPr>
        <p:spPr>
          <a:xfrm>
            <a:off x="4564285" y="2006822"/>
            <a:ext cx="3963038" cy="1871453"/>
          </a:xfrm>
          <a:prstGeom prst="rect">
            <a:avLst/>
          </a:prstGeom>
        </p:spPr>
        <p:txBody>
          <a:bodyPr wrap="square">
            <a:spAutoFit/>
          </a:bodyPr>
          <a:lstStyle/>
          <a:p>
            <a:pPr marL="212400" indent="-140400">
              <a:lnSpc>
                <a:spcPts val="1720"/>
              </a:lnSpc>
              <a:spcAft>
                <a:spcPts val="900"/>
              </a:spcAft>
              <a:buSzPct val="110000"/>
              <a:buFont typeface="Arial"/>
              <a:buChar char="•"/>
            </a:pPr>
            <a:r>
              <a:rPr lang="en-ZA" sz="1600" b="1" dirty="0">
                <a:solidFill>
                  <a:srgbClr val="262626"/>
                </a:solidFill>
              </a:rPr>
              <a:t>Drought relief</a:t>
            </a:r>
            <a:r>
              <a:rPr lang="en-ZA" sz="1600" dirty="0">
                <a:solidFill>
                  <a:srgbClr val="262626"/>
                </a:solidFill>
              </a:rPr>
              <a:t>. Department of Agriculture, Land Reform and Rural Development working on applications &amp; implementation plans to enable DCOG to process funding.</a:t>
            </a:r>
          </a:p>
          <a:p>
            <a:pPr marL="72000">
              <a:lnSpc>
                <a:spcPts val="1720"/>
              </a:lnSpc>
              <a:spcAft>
                <a:spcPts val="900"/>
              </a:spcAft>
              <a:buSzPct val="110000"/>
            </a:pPr>
            <a:endParaRPr lang="en-ZA" sz="1600" dirty="0">
              <a:solidFill>
                <a:schemeClr val="tx1">
                  <a:lumMod val="65000"/>
                  <a:lumOff val="35000"/>
                </a:schemeClr>
              </a:solidFill>
            </a:endParaRPr>
          </a:p>
          <a:p>
            <a:pPr marL="212400" indent="-140400">
              <a:lnSpc>
                <a:spcPts val="1720"/>
              </a:lnSpc>
              <a:spcAft>
                <a:spcPts val="900"/>
              </a:spcAft>
              <a:buSzPct val="110000"/>
              <a:buFont typeface="Arial"/>
              <a:buChar char="•"/>
            </a:pPr>
            <a:endParaRPr lang="en-ZA" sz="1600" dirty="0">
              <a:solidFill>
                <a:schemeClr val="tx1">
                  <a:lumMod val="65000"/>
                  <a:lumOff val="35000"/>
                </a:schemeClr>
              </a:solidFill>
            </a:endParaRPr>
          </a:p>
        </p:txBody>
      </p:sp>
      <p:sp>
        <p:nvSpPr>
          <p:cNvPr id="13" name="Rectangle 12"/>
          <p:cNvSpPr/>
          <p:nvPr/>
        </p:nvSpPr>
        <p:spPr>
          <a:xfrm>
            <a:off x="4517261" y="3882113"/>
            <a:ext cx="4076622" cy="1420047"/>
          </a:xfrm>
          <a:prstGeom prst="rect">
            <a:avLst/>
          </a:prstGeom>
        </p:spPr>
        <p:txBody>
          <a:bodyPr wrap="square">
            <a:spAutoFit/>
          </a:bodyPr>
          <a:lstStyle/>
          <a:p>
            <a:pPr marL="212400" indent="-140400">
              <a:lnSpc>
                <a:spcPts val="1720"/>
              </a:lnSpc>
              <a:spcAft>
                <a:spcPts val="900"/>
              </a:spcAft>
              <a:buSzPct val="110000"/>
              <a:buFont typeface="Arial"/>
              <a:buChar char="•"/>
            </a:pPr>
            <a:r>
              <a:rPr lang="en-ZA" sz="1600" dirty="0">
                <a:solidFill>
                  <a:srgbClr val="262626"/>
                </a:solidFill>
              </a:rPr>
              <a:t>Temporary </a:t>
            </a:r>
            <a:r>
              <a:rPr lang="en-ZA" sz="1600" b="1" dirty="0">
                <a:solidFill>
                  <a:srgbClr val="262626"/>
                </a:solidFill>
              </a:rPr>
              <a:t>sanitation</a:t>
            </a:r>
            <a:r>
              <a:rPr lang="en-ZA" sz="1600" dirty="0">
                <a:solidFill>
                  <a:srgbClr val="262626"/>
                </a:solidFill>
              </a:rPr>
              <a:t>, cleansing &amp; decontamination of selected public spaces, and waste &amp; refuse removal. R151m transferred to municipalities, excl Metros, on 08 May 2020. Balance will be disbursed once 2020/21 DORA finalised. </a:t>
            </a:r>
          </a:p>
        </p:txBody>
      </p:sp>
      <p:pic>
        <p:nvPicPr>
          <p:cNvPr id="20" name="Picture 19" descr="25_-_Shield-512 copVy.png"/>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4613917" y="3197026"/>
            <a:ext cx="821153" cy="821153"/>
          </a:xfrm>
          <a:prstGeom prst="rect">
            <a:avLst/>
          </a:prstGeom>
        </p:spPr>
      </p:pic>
      <p:sp>
        <p:nvSpPr>
          <p:cNvPr id="21" name="Oval 20"/>
          <p:cNvSpPr/>
          <p:nvPr/>
        </p:nvSpPr>
        <p:spPr>
          <a:xfrm>
            <a:off x="4902795" y="3501821"/>
            <a:ext cx="241722" cy="241722"/>
          </a:xfrm>
          <a:prstGeom prst="ellipse">
            <a:avLst/>
          </a:prstGeom>
          <a:solidFill>
            <a:srgbClr val="376C39">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pic>
        <p:nvPicPr>
          <p:cNvPr id="22" name="Picture 21" descr="f592bf98b22eef4c122b8af141f4c5c9_library-of-black-surgical-mask-clip-transparent-library-png-files-_880-425.png"/>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17479" y="4003587"/>
            <a:ext cx="1186390" cy="572973"/>
          </a:xfrm>
          <a:prstGeom prst="rect">
            <a:avLst/>
          </a:prstGeom>
        </p:spPr>
      </p:pic>
      <p:sp>
        <p:nvSpPr>
          <p:cNvPr id="23" name="Oval 22"/>
          <p:cNvSpPr/>
          <p:nvPr/>
        </p:nvSpPr>
        <p:spPr>
          <a:xfrm>
            <a:off x="775540" y="4169691"/>
            <a:ext cx="241722" cy="241722"/>
          </a:xfrm>
          <a:prstGeom prst="ellipse">
            <a:avLst/>
          </a:prstGeom>
          <a:solidFill>
            <a:srgbClr val="376C39">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pic>
        <p:nvPicPr>
          <p:cNvPr id="24" name="Picture 23" descr="286-2860567_irprogramnl-icon-agriculture-zwart-agriculture-png-black-and.png.png"/>
          <p:cNvPicPr>
            <a:picLocks noChangeAspect="1"/>
          </p:cNvPicPr>
          <p:nvPr/>
        </p:nvPicPr>
        <p:blipFill>
          <a:blip r:embed="rId4">
            <a:alphaModFix amt="53000"/>
            <a:extLst>
              <a:ext uri="{28A0092B-C50C-407E-A947-70E740481C1C}">
                <a14:useLocalDpi xmlns:a14="http://schemas.microsoft.com/office/drawing/2010/main" val="0"/>
              </a:ext>
            </a:extLst>
          </a:blip>
          <a:stretch>
            <a:fillRect/>
          </a:stretch>
        </p:blipFill>
        <p:spPr>
          <a:xfrm>
            <a:off x="4433203" y="1171521"/>
            <a:ext cx="1020218" cy="766408"/>
          </a:xfrm>
          <a:prstGeom prst="rect">
            <a:avLst/>
          </a:prstGeom>
        </p:spPr>
      </p:pic>
      <p:pic>
        <p:nvPicPr>
          <p:cNvPr id="26" name="Picture 25" descr="helmet.png"/>
          <p:cNvPicPr>
            <a:picLocks noChangeAspect="1"/>
          </p:cNvPicPr>
          <p:nvPr/>
        </p:nvPicPr>
        <p:blipFill>
          <a:blip r:embed="rId5">
            <a:alphaModFix amt="54000"/>
            <a:extLst>
              <a:ext uri="{28A0092B-C50C-407E-A947-70E740481C1C}">
                <a14:useLocalDpi xmlns:a14="http://schemas.microsoft.com/office/drawing/2010/main" val="0"/>
              </a:ext>
            </a:extLst>
          </a:blip>
          <a:stretch>
            <a:fillRect/>
          </a:stretch>
        </p:blipFill>
        <p:spPr>
          <a:xfrm>
            <a:off x="458614" y="1143882"/>
            <a:ext cx="750245" cy="750245"/>
          </a:xfrm>
          <a:prstGeom prst="rect">
            <a:avLst/>
          </a:prstGeom>
        </p:spPr>
      </p:pic>
      <p:sp>
        <p:nvSpPr>
          <p:cNvPr id="27" name="Oval 26"/>
          <p:cNvSpPr/>
          <p:nvPr/>
        </p:nvSpPr>
        <p:spPr>
          <a:xfrm>
            <a:off x="469008" y="1147846"/>
            <a:ext cx="241722" cy="241722"/>
          </a:xfrm>
          <a:prstGeom prst="ellipse">
            <a:avLst/>
          </a:prstGeom>
          <a:solidFill>
            <a:srgbClr val="376C39">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3401350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258975" y="695605"/>
            <a:ext cx="6327724" cy="717119"/>
          </a:xfrm>
          <a:prstGeom prst="rect">
            <a:avLst/>
          </a:prstGeom>
          <a:noFill/>
        </p:spPr>
        <p:txBody>
          <a:bodyPr wrap="square" rtlCol="0">
            <a:spAutoFit/>
          </a:bodyPr>
          <a:lstStyle/>
          <a:p>
            <a:pPr algn="ctr">
              <a:lnSpc>
                <a:spcPct val="70000"/>
              </a:lnSpc>
            </a:pPr>
            <a:r>
              <a:rPr lang="en-ZA" sz="2800" dirty="0">
                <a:solidFill>
                  <a:srgbClr val="215A1A"/>
                </a:solidFill>
              </a:rPr>
              <a:t>MUNICIPALITIES: </a:t>
            </a:r>
            <a:r>
              <a:rPr lang="en-ZA" sz="2800" b="1" dirty="0">
                <a:solidFill>
                  <a:srgbClr val="215A1A"/>
                </a:solidFill>
              </a:rPr>
              <a:t/>
            </a:r>
            <a:br>
              <a:rPr lang="en-ZA" sz="2800" b="1" dirty="0">
                <a:solidFill>
                  <a:srgbClr val="215A1A"/>
                </a:solidFill>
              </a:rPr>
            </a:br>
            <a:r>
              <a:rPr lang="en-ZA" sz="2800" b="1" dirty="0">
                <a:solidFill>
                  <a:srgbClr val="215A1A"/>
                </a:solidFill>
              </a:rPr>
              <a:t>WATER SUPPLY INTERVENTIONS</a:t>
            </a:r>
          </a:p>
        </p:txBody>
      </p:sp>
      <p:sp>
        <p:nvSpPr>
          <p:cNvPr id="4" name="TextBox 3">
            <a:extLst>
              <a:ext uri="{FF2B5EF4-FFF2-40B4-BE49-F238E27FC236}">
                <a16:creationId xmlns:a16="http://schemas.microsoft.com/office/drawing/2014/main" id="{A30EC7F1-E8CB-204B-9BE0-49010762814A}"/>
              </a:ext>
            </a:extLst>
          </p:cNvPr>
          <p:cNvSpPr txBox="1"/>
          <p:nvPr/>
        </p:nvSpPr>
        <p:spPr>
          <a:xfrm>
            <a:off x="2110889" y="1922742"/>
            <a:ext cx="6007116" cy="3280899"/>
          </a:xfrm>
          <a:prstGeom prst="rect">
            <a:avLst/>
          </a:prstGeom>
          <a:noFill/>
          <a:effectLst/>
        </p:spPr>
        <p:txBody>
          <a:bodyPr wrap="square" rtlCol="0">
            <a:spAutoFit/>
          </a:bodyPr>
          <a:lstStyle/>
          <a:p>
            <a:pPr marL="198000" indent="-162000" defTabSz="685800">
              <a:lnSpc>
                <a:spcPct val="90000"/>
              </a:lnSpc>
              <a:spcBef>
                <a:spcPts val="750"/>
              </a:spcBef>
              <a:buSzPct val="110000"/>
              <a:buFont typeface="Arial"/>
              <a:buChar char="•"/>
            </a:pPr>
            <a:r>
              <a:rPr lang="en-US" altLang="en-US" sz="1800" dirty="0">
                <a:solidFill>
                  <a:schemeClr val="tx1">
                    <a:lumMod val="85000"/>
                    <a:lumOff val="15000"/>
                  </a:schemeClr>
                </a:solidFill>
              </a:rPr>
              <a:t>DWS, provinces, municipalities and other donors/ partners providing </a:t>
            </a:r>
            <a:r>
              <a:rPr lang="en-US" altLang="en-US" sz="1800" b="1" dirty="0">
                <a:solidFill>
                  <a:srgbClr val="376C39"/>
                </a:solidFill>
              </a:rPr>
              <a:t>water carting services </a:t>
            </a:r>
            <a:r>
              <a:rPr lang="en-US" altLang="en-US" sz="1800" dirty="0">
                <a:solidFill>
                  <a:schemeClr val="tx1">
                    <a:lumMod val="85000"/>
                    <a:lumOff val="15000"/>
                  </a:schemeClr>
                </a:solidFill>
              </a:rPr>
              <a:t>through provision of tankers (trucks) and water tanks as emergency measure. </a:t>
            </a:r>
          </a:p>
          <a:p>
            <a:pPr marL="198000" indent="-162000" defTabSz="685800">
              <a:lnSpc>
                <a:spcPct val="90000"/>
              </a:lnSpc>
              <a:spcBef>
                <a:spcPts val="750"/>
              </a:spcBef>
              <a:buSzPct val="110000"/>
              <a:buFont typeface="Arial"/>
              <a:buChar char="•"/>
            </a:pPr>
            <a:r>
              <a:rPr lang="en-US" altLang="en-US" sz="1800" dirty="0">
                <a:solidFill>
                  <a:schemeClr val="tx1">
                    <a:lumMod val="85000"/>
                    <a:lumOff val="15000"/>
                  </a:schemeClr>
                </a:solidFill>
              </a:rPr>
              <a:t>DWS in process of securing </a:t>
            </a:r>
            <a:r>
              <a:rPr lang="en-US" altLang="en-US" sz="1800" b="1" dirty="0">
                <a:solidFill>
                  <a:schemeClr val="tx1">
                    <a:lumMod val="85000"/>
                    <a:lumOff val="15000"/>
                  </a:schemeClr>
                </a:solidFill>
              </a:rPr>
              <a:t>additional funding </a:t>
            </a:r>
            <a:br>
              <a:rPr lang="en-US" altLang="en-US" sz="1800" b="1" dirty="0">
                <a:solidFill>
                  <a:schemeClr val="tx1">
                    <a:lumMod val="85000"/>
                    <a:lumOff val="15000"/>
                  </a:schemeClr>
                </a:solidFill>
              </a:rPr>
            </a:br>
            <a:r>
              <a:rPr lang="en-US" altLang="en-US" sz="1800" dirty="0">
                <a:solidFill>
                  <a:schemeClr val="tx1">
                    <a:lumMod val="85000"/>
                    <a:lumOff val="15000"/>
                  </a:schemeClr>
                </a:solidFill>
              </a:rPr>
              <a:t>from National Treasury to focus on </a:t>
            </a:r>
            <a:r>
              <a:rPr lang="en-US" altLang="en-US" sz="1800" b="1" dirty="0">
                <a:solidFill>
                  <a:srgbClr val="376C39"/>
                </a:solidFill>
              </a:rPr>
              <a:t>long-term water provision</a:t>
            </a:r>
            <a:r>
              <a:rPr lang="en-US" altLang="en-US" sz="1800" dirty="0">
                <a:solidFill>
                  <a:schemeClr val="tx1">
                    <a:lumMod val="85000"/>
                    <a:lumOff val="15000"/>
                  </a:schemeClr>
                </a:solidFill>
              </a:rPr>
              <a:t>, </a:t>
            </a:r>
            <a:r>
              <a:rPr lang="en-US" altLang="en-US" sz="1800" dirty="0" err="1">
                <a:solidFill>
                  <a:schemeClr val="tx1">
                    <a:lumMod val="85000"/>
                    <a:lumOff val="15000"/>
                  </a:schemeClr>
                </a:solidFill>
              </a:rPr>
              <a:t>incl</a:t>
            </a:r>
            <a:r>
              <a:rPr lang="en-US" altLang="en-US" sz="1800" dirty="0">
                <a:solidFill>
                  <a:schemeClr val="tx1">
                    <a:lumMod val="85000"/>
                    <a:lumOff val="15000"/>
                  </a:schemeClr>
                </a:solidFill>
              </a:rPr>
              <a:t> conversion of some tanks into community rudimentary water schemes.</a:t>
            </a:r>
          </a:p>
          <a:p>
            <a:pPr marL="198000" indent="-162000" defTabSz="685800">
              <a:lnSpc>
                <a:spcPct val="90000"/>
              </a:lnSpc>
              <a:spcBef>
                <a:spcPts val="750"/>
              </a:spcBef>
              <a:buSzPct val="110000"/>
              <a:buFont typeface="Arial"/>
              <a:buChar char="•"/>
            </a:pPr>
            <a:r>
              <a:rPr lang="en-US" altLang="en-US" sz="1800" dirty="0">
                <a:solidFill>
                  <a:schemeClr val="tx1">
                    <a:lumMod val="85000"/>
                    <a:lumOff val="15000"/>
                  </a:schemeClr>
                </a:solidFill>
              </a:rPr>
              <a:t>Need to augment the water carting services through </a:t>
            </a:r>
            <a:r>
              <a:rPr lang="en-US" altLang="en-US" sz="1800" b="1" dirty="0">
                <a:solidFill>
                  <a:srgbClr val="376C39"/>
                </a:solidFill>
              </a:rPr>
              <a:t>sustainable measures</a:t>
            </a:r>
            <a:r>
              <a:rPr lang="en-US" altLang="en-US" sz="1800" dirty="0">
                <a:solidFill>
                  <a:schemeClr val="tx1">
                    <a:lumMod val="85000"/>
                    <a:lumOff val="15000"/>
                  </a:schemeClr>
                </a:solidFill>
              </a:rPr>
              <a:t>, such as development of water sources and fixing of water infrastructure, in order to build long-term resilience of communities. </a:t>
            </a:r>
          </a:p>
        </p:txBody>
      </p:sp>
      <p:sp>
        <p:nvSpPr>
          <p:cNvPr id="5" name="Slide Number Placeholder 4"/>
          <p:cNvSpPr>
            <a:spLocks noGrp="1"/>
          </p:cNvSpPr>
          <p:nvPr>
            <p:ph type="sldNum" idx="12"/>
          </p:nvPr>
        </p:nvSpPr>
        <p:spPr/>
        <p:txBody>
          <a:bodyPr/>
          <a:lstStyle/>
          <a:p>
            <a:fld id="{1F94E310-3646-6241-9AB3-B048580FF9A0}" type="slidenum">
              <a:rPr lang="en-GB" smtClean="0"/>
              <a:pPr/>
              <a:t>26</a:t>
            </a:fld>
            <a:endParaRPr lang="en-GB" dirty="0"/>
          </a:p>
        </p:txBody>
      </p:sp>
      <p:pic>
        <p:nvPicPr>
          <p:cNvPr id="6" name="Picture 5" descr="water-2.png"/>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594713" y="2408131"/>
            <a:ext cx="1489611" cy="1489611"/>
          </a:xfrm>
          <a:prstGeom prst="rect">
            <a:avLst/>
          </a:prstGeom>
        </p:spPr>
      </p:pic>
      <p:cxnSp>
        <p:nvCxnSpPr>
          <p:cNvPr id="8" name="Google Shape;110;p4"/>
          <p:cNvCxnSpPr/>
          <p:nvPr/>
        </p:nvCxnSpPr>
        <p:spPr>
          <a:xfrm>
            <a:off x="2080050" y="1795590"/>
            <a:ext cx="0" cy="3437896"/>
          </a:xfrm>
          <a:prstGeom prst="straightConnector1">
            <a:avLst/>
          </a:prstGeom>
          <a:noFill/>
          <a:ln w="25400" cap="flat" cmpd="sng">
            <a:solidFill>
              <a:srgbClr val="A5A5A5"/>
            </a:solidFill>
            <a:prstDash val="solid"/>
            <a:round/>
            <a:headEnd type="none" w="sm" len="sm"/>
            <a:tailEnd type="none" w="sm" len="sm"/>
          </a:ln>
        </p:spPr>
      </p:cxnSp>
    </p:spTree>
    <p:extLst>
      <p:ext uri="{BB962C8B-B14F-4D97-AF65-F5344CB8AC3E}">
        <p14:creationId xmlns:p14="http://schemas.microsoft.com/office/powerpoint/2010/main" val="905457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0EC7F1-E8CB-204B-9BE0-49010762814A}"/>
              </a:ext>
            </a:extLst>
          </p:cNvPr>
          <p:cNvSpPr txBox="1"/>
          <p:nvPr/>
        </p:nvSpPr>
        <p:spPr>
          <a:xfrm>
            <a:off x="2083770" y="1622096"/>
            <a:ext cx="6455371" cy="4024777"/>
          </a:xfrm>
          <a:prstGeom prst="rect">
            <a:avLst/>
          </a:prstGeom>
          <a:noFill/>
          <a:effectLst/>
        </p:spPr>
        <p:txBody>
          <a:bodyPr wrap="square" rtlCol="0">
            <a:spAutoFit/>
          </a:bodyPr>
          <a:lstStyle/>
          <a:p>
            <a:pPr lvl="0">
              <a:lnSpc>
                <a:spcPct val="90000"/>
              </a:lnSpc>
              <a:spcAft>
                <a:spcPts val="900"/>
              </a:spcAft>
            </a:pPr>
            <a:r>
              <a:rPr lang="en-ZA" sz="1700" b="1" dirty="0">
                <a:solidFill>
                  <a:srgbClr val="376C39"/>
                </a:solidFill>
              </a:rPr>
              <a:t>National Communication Core Team – led by GCIS (reporting to NATJOINTS) and Provincial Comms Core Teams – led by Office of the Premier &amp; GCIS (reporting to PROVJOINTS).</a:t>
            </a:r>
          </a:p>
          <a:p>
            <a:pPr marL="212400" lvl="0" indent="-176400">
              <a:lnSpc>
                <a:spcPts val="1820"/>
              </a:lnSpc>
              <a:spcAft>
                <a:spcPts val="300"/>
              </a:spcAft>
              <a:buSzPct val="110000"/>
              <a:buFont typeface="Arial"/>
              <a:buChar char="•"/>
            </a:pPr>
            <a:r>
              <a:rPr lang="en-ZA" sz="1600" dirty="0">
                <a:solidFill>
                  <a:srgbClr val="262626"/>
                </a:solidFill>
              </a:rPr>
              <a:t>Media handling, citizen-focus engagement &amp; continuous dialogue </a:t>
            </a:r>
          </a:p>
          <a:p>
            <a:pPr marL="212400" lvl="0" indent="-176400">
              <a:lnSpc>
                <a:spcPts val="1820"/>
              </a:lnSpc>
              <a:spcAft>
                <a:spcPts val="300"/>
              </a:spcAft>
              <a:buSzPct val="110000"/>
              <a:buFont typeface="Arial"/>
              <a:buChar char="•"/>
            </a:pPr>
            <a:r>
              <a:rPr lang="en-ZA" sz="1600" dirty="0">
                <a:solidFill>
                  <a:srgbClr val="262626"/>
                </a:solidFill>
              </a:rPr>
              <a:t>Community engagements </a:t>
            </a:r>
            <a:br>
              <a:rPr lang="en-ZA" sz="1600" dirty="0">
                <a:solidFill>
                  <a:srgbClr val="262626"/>
                </a:solidFill>
              </a:rPr>
            </a:br>
            <a:r>
              <a:rPr lang="en-ZA" sz="1600" dirty="0">
                <a:solidFill>
                  <a:srgbClr val="262626"/>
                </a:solidFill>
              </a:rPr>
              <a:t>(Led by National, Provincial, Local &amp; Traditional leadership)</a:t>
            </a:r>
          </a:p>
          <a:p>
            <a:pPr marL="212400" lvl="0" indent="-176400">
              <a:lnSpc>
                <a:spcPts val="1820"/>
              </a:lnSpc>
              <a:spcAft>
                <a:spcPts val="300"/>
              </a:spcAft>
              <a:buSzPct val="110000"/>
              <a:buFont typeface="Arial"/>
              <a:buChar char="•"/>
            </a:pPr>
            <a:r>
              <a:rPr lang="en-ZA" sz="1600" dirty="0">
                <a:solidFill>
                  <a:srgbClr val="262626"/>
                </a:solidFill>
              </a:rPr>
              <a:t>Coverage on screening - ongoing in communities </a:t>
            </a:r>
          </a:p>
          <a:p>
            <a:pPr marL="212400" lvl="0" indent="-176400">
              <a:lnSpc>
                <a:spcPts val="1820"/>
              </a:lnSpc>
              <a:spcAft>
                <a:spcPts val="300"/>
              </a:spcAft>
              <a:buSzPct val="110000"/>
              <a:buFont typeface="Arial"/>
              <a:buChar char="•"/>
            </a:pPr>
            <a:r>
              <a:rPr lang="en-ZA" sz="1600" dirty="0">
                <a:solidFill>
                  <a:srgbClr val="262626"/>
                </a:solidFill>
              </a:rPr>
              <a:t>Media Releases issued (CoGTA; Province and LG).</a:t>
            </a:r>
          </a:p>
          <a:p>
            <a:pPr marL="212400" lvl="0" indent="-176400">
              <a:lnSpc>
                <a:spcPts val="1820"/>
              </a:lnSpc>
              <a:spcAft>
                <a:spcPts val="300"/>
              </a:spcAft>
              <a:buSzPct val="110000"/>
              <a:buFont typeface="Arial"/>
              <a:buChar char="•"/>
            </a:pPr>
            <a:r>
              <a:rPr lang="en-ZA" sz="1600" dirty="0">
                <a:solidFill>
                  <a:srgbClr val="262626"/>
                </a:solidFill>
              </a:rPr>
              <a:t>Interviews by all spheres - on various platforms </a:t>
            </a:r>
            <a:br>
              <a:rPr lang="en-ZA" sz="1600" dirty="0">
                <a:solidFill>
                  <a:srgbClr val="262626"/>
                </a:solidFill>
              </a:rPr>
            </a:br>
            <a:r>
              <a:rPr lang="en-ZA" sz="1600" dirty="0">
                <a:solidFill>
                  <a:srgbClr val="262626"/>
                </a:solidFill>
              </a:rPr>
              <a:t>(Government and Traditional leadership) </a:t>
            </a:r>
          </a:p>
          <a:p>
            <a:pPr marL="212400" lvl="0" indent="-176400">
              <a:lnSpc>
                <a:spcPts val="1820"/>
              </a:lnSpc>
              <a:spcAft>
                <a:spcPts val="300"/>
              </a:spcAft>
              <a:buSzPct val="110000"/>
              <a:buFont typeface="Arial"/>
              <a:buChar char="•"/>
            </a:pPr>
            <a:r>
              <a:rPr lang="en-ZA" sz="1600" dirty="0">
                <a:solidFill>
                  <a:srgbClr val="262626"/>
                </a:solidFill>
              </a:rPr>
              <a:t>Sharing of flyers in communities</a:t>
            </a:r>
          </a:p>
          <a:p>
            <a:pPr marL="212400" lvl="0" indent="-176400">
              <a:lnSpc>
                <a:spcPts val="1820"/>
              </a:lnSpc>
              <a:spcAft>
                <a:spcPts val="300"/>
              </a:spcAft>
              <a:buSzPct val="110000"/>
              <a:buFont typeface="Arial"/>
              <a:buChar char="•"/>
            </a:pPr>
            <a:r>
              <a:rPr lang="en-ZA" sz="1600" dirty="0">
                <a:solidFill>
                  <a:srgbClr val="262626"/>
                </a:solidFill>
              </a:rPr>
              <a:t>Digital &amp; Social Media – (#COVID19; #stayhome; #staysafeSA)</a:t>
            </a:r>
          </a:p>
          <a:p>
            <a:pPr marL="212400" lvl="0" indent="-176400">
              <a:lnSpc>
                <a:spcPts val="1820"/>
              </a:lnSpc>
              <a:spcAft>
                <a:spcPts val="300"/>
              </a:spcAft>
              <a:buSzPct val="110000"/>
              <a:buFont typeface="Arial"/>
              <a:buChar char="•"/>
            </a:pPr>
            <a:r>
              <a:rPr lang="en-ZA" sz="1600" dirty="0">
                <a:solidFill>
                  <a:srgbClr val="262626"/>
                </a:solidFill>
              </a:rPr>
              <a:t>Urgent, instant, up-to-the minute news and messages  </a:t>
            </a:r>
            <a:br>
              <a:rPr lang="en-ZA" sz="1600" dirty="0">
                <a:solidFill>
                  <a:srgbClr val="262626"/>
                </a:solidFill>
              </a:rPr>
            </a:br>
            <a:r>
              <a:rPr lang="en-ZA" sz="1600" dirty="0">
                <a:solidFill>
                  <a:srgbClr val="262626"/>
                </a:solidFill>
              </a:rPr>
              <a:t>(24hrs News channels; Social Media; Community Media) </a:t>
            </a:r>
            <a:endParaRPr kumimoji="0" lang="en-ZA" sz="1600" i="0" u="none" strike="noStrike" kern="0" cap="none" spc="0" normalizeH="0" baseline="0" noProof="0" dirty="0">
              <a:ln>
                <a:noFill/>
              </a:ln>
              <a:solidFill>
                <a:srgbClr val="262626"/>
              </a:solidFill>
              <a:effectLst/>
              <a:uLnTx/>
              <a:uFillTx/>
              <a:sym typeface="Arial"/>
            </a:endParaRPr>
          </a:p>
          <a:p>
            <a:pPr marL="212400" marR="0" lvl="0" indent="-176400" defTabSz="914400" rtl="0" eaLnBrk="1" fontAlgn="auto" latinLnBrk="0" hangingPunct="1">
              <a:lnSpc>
                <a:spcPts val="1820"/>
              </a:lnSpc>
              <a:spcBef>
                <a:spcPts val="0"/>
              </a:spcBef>
              <a:spcAft>
                <a:spcPts val="300"/>
              </a:spcAft>
              <a:buClr>
                <a:srgbClr val="000000"/>
              </a:buClr>
              <a:buSzPct val="110000"/>
              <a:buFont typeface="Arial"/>
              <a:buChar char="•"/>
              <a:tabLst/>
              <a:defRPr/>
            </a:pPr>
            <a:endParaRPr kumimoji="0" lang="en-ZA" sz="1600" i="0" u="none" strike="noStrike" kern="0" cap="none" spc="0" normalizeH="0" baseline="0" noProof="0" dirty="0">
              <a:ln>
                <a:noFill/>
              </a:ln>
              <a:solidFill>
                <a:srgbClr val="000000">
                  <a:lumMod val="65000"/>
                  <a:lumOff val="35000"/>
                </a:srgbClr>
              </a:solidFill>
              <a:effectLst/>
              <a:uLnTx/>
              <a:uFillTx/>
              <a:sym typeface="Arial"/>
            </a:endParaRPr>
          </a:p>
        </p:txBody>
      </p:sp>
      <p:sp>
        <p:nvSpPr>
          <p:cNvPr id="5" name="Slide Number Placeholder 4"/>
          <p:cNvSpPr>
            <a:spLocks noGrp="1"/>
          </p:cNvSpPr>
          <p:nvPr>
            <p:ph type="sldNum" idx="12"/>
          </p:nvPr>
        </p:nvSpPr>
        <p:spPr/>
        <p:txBody>
          <a:bodyPr/>
          <a:lstStyle/>
          <a:p>
            <a:fld id="{1F94E310-3646-6241-9AB3-B048580FF9A0}" type="slidenum">
              <a:rPr lang="en-GB" smtClean="0"/>
              <a:pPr/>
              <a:t>27</a:t>
            </a:fld>
            <a:endParaRPr lang="en-GB" dirty="0"/>
          </a:p>
        </p:txBody>
      </p:sp>
      <p:pic>
        <p:nvPicPr>
          <p:cNvPr id="2" name="Picture 1" descr="shout.pn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524939" y="2706496"/>
            <a:ext cx="1483744" cy="1483744"/>
          </a:xfrm>
          <a:prstGeom prst="rect">
            <a:avLst/>
          </a:prstGeom>
        </p:spPr>
      </p:pic>
      <p:cxnSp>
        <p:nvCxnSpPr>
          <p:cNvPr id="7" name="Google Shape;110;p4"/>
          <p:cNvCxnSpPr/>
          <p:nvPr/>
        </p:nvCxnSpPr>
        <p:spPr>
          <a:xfrm>
            <a:off x="2080050" y="1653257"/>
            <a:ext cx="0" cy="3634974"/>
          </a:xfrm>
          <a:prstGeom prst="straightConnector1">
            <a:avLst/>
          </a:prstGeom>
          <a:noFill/>
          <a:ln w="25400" cap="flat" cmpd="sng">
            <a:solidFill>
              <a:srgbClr val="A5A5A5"/>
            </a:solidFill>
            <a:prstDash val="solid"/>
            <a:round/>
            <a:headEnd type="none" w="sm" len="sm"/>
            <a:tailEnd type="none" w="sm" len="sm"/>
          </a:ln>
        </p:spPr>
      </p:cxnSp>
      <p:sp>
        <p:nvSpPr>
          <p:cNvPr id="8" name="TextBox 7"/>
          <p:cNvSpPr txBox="1"/>
          <p:nvPr/>
        </p:nvSpPr>
        <p:spPr>
          <a:xfrm>
            <a:off x="810466" y="796037"/>
            <a:ext cx="7487322" cy="415498"/>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ZA" sz="2800" b="1" i="0" u="none" strike="noStrike" kern="0" cap="none" spc="0" normalizeH="0" baseline="0" noProof="0" dirty="0">
                <a:ln>
                  <a:noFill/>
                </a:ln>
                <a:solidFill>
                  <a:srgbClr val="376C39"/>
                </a:solidFill>
                <a:effectLst/>
                <a:uLnTx/>
                <a:uFillTx/>
                <a:sym typeface="Arial"/>
              </a:rPr>
              <a:t>COMMUNICATION</a:t>
            </a:r>
            <a:endParaRPr kumimoji="0" lang="en-US" sz="2800" b="1" i="0" u="none" strike="noStrike" kern="0" cap="none" spc="0" normalizeH="0" baseline="0" noProof="0" dirty="0">
              <a:ln>
                <a:noFill/>
              </a:ln>
              <a:solidFill>
                <a:srgbClr val="376C39"/>
              </a:solidFill>
              <a:effectLst/>
              <a:uLnTx/>
              <a:uFillTx/>
              <a:sym typeface="Arial"/>
            </a:endParaRPr>
          </a:p>
        </p:txBody>
      </p:sp>
    </p:spTree>
    <p:extLst>
      <p:ext uri="{BB962C8B-B14F-4D97-AF65-F5344CB8AC3E}">
        <p14:creationId xmlns:p14="http://schemas.microsoft.com/office/powerpoint/2010/main" val="929808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0EC7F1-E8CB-204B-9BE0-49010762814A}"/>
              </a:ext>
            </a:extLst>
          </p:cNvPr>
          <p:cNvSpPr txBox="1"/>
          <p:nvPr/>
        </p:nvSpPr>
        <p:spPr>
          <a:xfrm>
            <a:off x="2097344" y="2182030"/>
            <a:ext cx="6814017" cy="2487861"/>
          </a:xfrm>
          <a:prstGeom prst="rect">
            <a:avLst/>
          </a:prstGeom>
          <a:noFill/>
          <a:effectLst/>
        </p:spPr>
        <p:txBody>
          <a:bodyPr wrap="square" rtlCol="0">
            <a:spAutoFit/>
          </a:bodyPr>
          <a:lstStyle/>
          <a:p>
            <a:pPr marL="10800" defTabSz="685800">
              <a:lnSpc>
                <a:spcPts val="1860"/>
              </a:lnSpc>
              <a:spcBef>
                <a:spcPts val="750"/>
              </a:spcBef>
              <a:buSzPct val="110000"/>
            </a:pPr>
            <a:r>
              <a:rPr lang="en-ZA" sz="1800" b="1" dirty="0">
                <a:solidFill>
                  <a:srgbClr val="376C39"/>
                </a:solidFill>
              </a:rPr>
              <a:t>PRINCIPLES </a:t>
            </a:r>
          </a:p>
          <a:p>
            <a:pPr marL="144000" indent="-133200" defTabSz="685800">
              <a:lnSpc>
                <a:spcPts val="1860"/>
              </a:lnSpc>
              <a:spcBef>
                <a:spcPts val="750"/>
              </a:spcBef>
              <a:buSzPct val="110000"/>
              <a:buFont typeface="Arial"/>
              <a:buChar char="•"/>
            </a:pPr>
            <a:r>
              <a:rPr lang="en-ZA" sz="1800" dirty="0">
                <a:solidFill>
                  <a:schemeClr val="tx1">
                    <a:lumMod val="85000"/>
                    <a:lumOff val="15000"/>
                  </a:schemeClr>
                </a:solidFill>
              </a:rPr>
              <a:t>Implement a </a:t>
            </a:r>
            <a:r>
              <a:rPr lang="en-ZA" sz="1800" b="1" dirty="0">
                <a:solidFill>
                  <a:schemeClr val="tx1">
                    <a:lumMod val="85000"/>
                    <a:lumOff val="15000"/>
                  </a:schemeClr>
                </a:solidFill>
              </a:rPr>
              <a:t>differentiated approach </a:t>
            </a:r>
            <a:r>
              <a:rPr lang="en-ZA" sz="1800" dirty="0">
                <a:solidFill>
                  <a:schemeClr val="tx1">
                    <a:lumMod val="85000"/>
                    <a:lumOff val="15000"/>
                  </a:schemeClr>
                </a:solidFill>
              </a:rPr>
              <a:t>through the DDM </a:t>
            </a:r>
          </a:p>
          <a:p>
            <a:pPr marL="144000" indent="-133200" defTabSz="685800">
              <a:lnSpc>
                <a:spcPts val="1860"/>
              </a:lnSpc>
              <a:spcBef>
                <a:spcPts val="750"/>
              </a:spcBef>
              <a:buSzPct val="110000"/>
              <a:buFont typeface="Arial"/>
              <a:buChar char="•"/>
            </a:pPr>
            <a:r>
              <a:rPr lang="en-ZA" sz="1800" b="1" dirty="0">
                <a:solidFill>
                  <a:schemeClr val="tx1">
                    <a:lumMod val="85000"/>
                    <a:lumOff val="15000"/>
                  </a:schemeClr>
                </a:solidFill>
              </a:rPr>
              <a:t>Spatial mapping </a:t>
            </a:r>
            <a:r>
              <a:rPr lang="en-ZA" sz="1800" dirty="0">
                <a:solidFill>
                  <a:schemeClr val="tx1">
                    <a:lumMod val="85000"/>
                    <a:lumOff val="15000"/>
                  </a:schemeClr>
                </a:solidFill>
              </a:rPr>
              <a:t>of Virus &amp; health facilities readiness </a:t>
            </a:r>
          </a:p>
          <a:p>
            <a:pPr marL="144000" indent="-133200" defTabSz="685800">
              <a:lnSpc>
                <a:spcPts val="1860"/>
              </a:lnSpc>
              <a:spcBef>
                <a:spcPts val="750"/>
              </a:spcBef>
              <a:buSzPct val="110000"/>
              <a:buFont typeface="Arial"/>
              <a:buChar char="•"/>
            </a:pPr>
            <a:r>
              <a:rPr lang="en-ZA" sz="1800" dirty="0">
                <a:solidFill>
                  <a:schemeClr val="tx1">
                    <a:lumMod val="85000"/>
                    <a:lumOff val="15000"/>
                  </a:schemeClr>
                </a:solidFill>
              </a:rPr>
              <a:t>All Covid-19 Response plans spatially mapped in </a:t>
            </a:r>
            <a:r>
              <a:rPr lang="en-ZA" sz="1800" b="1" dirty="0">
                <a:solidFill>
                  <a:schemeClr val="tx1">
                    <a:lumMod val="85000"/>
                    <a:lumOff val="15000"/>
                  </a:schemeClr>
                </a:solidFill>
              </a:rPr>
              <a:t>52 Districts</a:t>
            </a:r>
          </a:p>
          <a:p>
            <a:pPr marL="144000" indent="-133200" defTabSz="685800">
              <a:lnSpc>
                <a:spcPts val="1860"/>
              </a:lnSpc>
              <a:spcBef>
                <a:spcPts val="750"/>
              </a:spcBef>
              <a:buSzPct val="110000"/>
              <a:buFont typeface="Arial"/>
              <a:buChar char="•"/>
            </a:pPr>
            <a:r>
              <a:rPr lang="en-ZA" sz="1800" dirty="0">
                <a:solidFill>
                  <a:schemeClr val="tx1">
                    <a:lumMod val="85000"/>
                    <a:lumOff val="15000"/>
                  </a:schemeClr>
                </a:solidFill>
              </a:rPr>
              <a:t>Use &amp; enhance current </a:t>
            </a:r>
            <a:r>
              <a:rPr lang="en-ZA" sz="1800" b="1" dirty="0">
                <a:solidFill>
                  <a:schemeClr val="tx1">
                    <a:lumMod val="85000"/>
                    <a:lumOff val="15000"/>
                  </a:schemeClr>
                </a:solidFill>
              </a:rPr>
              <a:t>Intergovernmental Structures </a:t>
            </a:r>
            <a:r>
              <a:rPr lang="en-ZA" sz="1800" dirty="0">
                <a:solidFill>
                  <a:schemeClr val="tx1">
                    <a:lumMod val="85000"/>
                    <a:lumOff val="15000"/>
                  </a:schemeClr>
                </a:solidFill>
              </a:rPr>
              <a:t>established to coordinate response, incl Provincial Disaster Management Centres.</a:t>
            </a:r>
          </a:p>
          <a:p>
            <a:pPr marL="144000" indent="-133200" defTabSz="685800">
              <a:lnSpc>
                <a:spcPts val="1860"/>
              </a:lnSpc>
              <a:spcBef>
                <a:spcPts val="750"/>
              </a:spcBef>
              <a:buSzPct val="110000"/>
              <a:buFont typeface="Arial"/>
              <a:buChar char="•"/>
            </a:pPr>
            <a:r>
              <a:rPr lang="en-ZA" sz="1800" dirty="0">
                <a:solidFill>
                  <a:schemeClr val="tx1">
                    <a:lumMod val="85000"/>
                    <a:lumOff val="15000"/>
                  </a:schemeClr>
                </a:solidFill>
              </a:rPr>
              <a:t>Improve quality and credibility of </a:t>
            </a:r>
            <a:r>
              <a:rPr lang="en-ZA" sz="1800" b="1" dirty="0">
                <a:solidFill>
                  <a:schemeClr val="tx1">
                    <a:lumMod val="85000"/>
                    <a:lumOff val="15000"/>
                  </a:schemeClr>
                </a:solidFill>
              </a:rPr>
              <a:t>data</a:t>
            </a:r>
            <a:r>
              <a:rPr lang="en-ZA" sz="1800" dirty="0">
                <a:solidFill>
                  <a:schemeClr val="tx1">
                    <a:lumMod val="85000"/>
                    <a:lumOff val="15000"/>
                  </a:schemeClr>
                </a:solidFill>
              </a:rPr>
              <a:t>, reporting &amp; monitoring</a:t>
            </a:r>
          </a:p>
        </p:txBody>
      </p:sp>
      <p:sp>
        <p:nvSpPr>
          <p:cNvPr id="5" name="Slide Number Placeholder 4"/>
          <p:cNvSpPr>
            <a:spLocks noGrp="1"/>
          </p:cNvSpPr>
          <p:nvPr>
            <p:ph type="sldNum" idx="12"/>
          </p:nvPr>
        </p:nvSpPr>
        <p:spPr/>
        <p:txBody>
          <a:bodyPr/>
          <a:lstStyle/>
          <a:p>
            <a:fld id="{1F94E310-3646-6241-9AB3-B048580FF9A0}" type="slidenum">
              <a:rPr lang="en-GB" smtClean="0"/>
              <a:pPr/>
              <a:t>28</a:t>
            </a:fld>
            <a:endParaRPr lang="en-GB" dirty="0"/>
          </a:p>
        </p:txBody>
      </p:sp>
      <p:pic>
        <p:nvPicPr>
          <p:cNvPr id="2" name="Picture 1" descr="transparent-tech-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24" y="2417724"/>
            <a:ext cx="1725363" cy="1725363"/>
          </a:xfrm>
          <a:prstGeom prst="rect">
            <a:avLst/>
          </a:prstGeom>
        </p:spPr>
      </p:pic>
      <p:cxnSp>
        <p:nvCxnSpPr>
          <p:cNvPr id="7" name="Google Shape;110;p4"/>
          <p:cNvCxnSpPr/>
          <p:nvPr/>
        </p:nvCxnSpPr>
        <p:spPr>
          <a:xfrm>
            <a:off x="2080050" y="1937923"/>
            <a:ext cx="0" cy="3098484"/>
          </a:xfrm>
          <a:prstGeom prst="straightConnector1">
            <a:avLst/>
          </a:prstGeom>
          <a:noFill/>
          <a:ln w="25400" cap="flat" cmpd="sng">
            <a:solidFill>
              <a:srgbClr val="A5A5A5"/>
            </a:solidFill>
            <a:prstDash val="solid"/>
            <a:round/>
            <a:headEnd type="none" w="sm" len="sm"/>
            <a:tailEnd type="none" w="sm" len="sm"/>
          </a:ln>
        </p:spPr>
      </p:cxnSp>
      <p:sp>
        <p:nvSpPr>
          <p:cNvPr id="9" name="TextBox 8"/>
          <p:cNvSpPr txBox="1"/>
          <p:nvPr/>
        </p:nvSpPr>
        <p:spPr>
          <a:xfrm>
            <a:off x="229895" y="796037"/>
            <a:ext cx="8517249" cy="415498"/>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ZA" sz="2800" b="1" i="0" u="none" strike="noStrike" kern="0" cap="none" spc="0" normalizeH="0" baseline="0" noProof="0" dirty="0">
                <a:ln>
                  <a:noFill/>
                </a:ln>
                <a:solidFill>
                  <a:srgbClr val="376C39"/>
                </a:solidFill>
                <a:effectLst/>
                <a:uLnTx/>
                <a:uFillTx/>
                <a:sym typeface="Arial"/>
              </a:rPr>
              <a:t>DISTRICT DEVELOPMENT MODEL APPROACH</a:t>
            </a:r>
            <a:endParaRPr kumimoji="0" lang="en-US" sz="2800" b="1" i="0" u="none" strike="noStrike" kern="0" cap="none" spc="0" normalizeH="0" baseline="0" noProof="0" dirty="0">
              <a:ln>
                <a:noFill/>
              </a:ln>
              <a:solidFill>
                <a:srgbClr val="376C39"/>
              </a:solidFill>
              <a:effectLst/>
              <a:uLnTx/>
              <a:uFillTx/>
              <a:sym typeface="Arial"/>
            </a:endParaRPr>
          </a:p>
        </p:txBody>
      </p:sp>
    </p:spTree>
    <p:extLst>
      <p:ext uri="{BB962C8B-B14F-4D97-AF65-F5344CB8AC3E}">
        <p14:creationId xmlns:p14="http://schemas.microsoft.com/office/powerpoint/2010/main" val="1531624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1F94E310-3646-6241-9AB3-B048580FF9A0}" type="slidenum">
              <a:rPr lang="en-GB" smtClean="0"/>
              <a:pPr/>
              <a:t>29</a:t>
            </a:fld>
            <a:endParaRPr lang="en-GB" dirty="0"/>
          </a:p>
        </p:txBody>
      </p:sp>
      <p:pic>
        <p:nvPicPr>
          <p:cNvPr id="7" name="Picture 6" descr="transparent-tech-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24" y="2417724"/>
            <a:ext cx="1725363" cy="1725363"/>
          </a:xfrm>
          <a:prstGeom prst="rect">
            <a:avLst/>
          </a:prstGeom>
        </p:spPr>
      </p:pic>
      <p:cxnSp>
        <p:nvCxnSpPr>
          <p:cNvPr id="8" name="Google Shape;110;p4"/>
          <p:cNvCxnSpPr/>
          <p:nvPr/>
        </p:nvCxnSpPr>
        <p:spPr>
          <a:xfrm>
            <a:off x="2080050" y="1149615"/>
            <a:ext cx="0" cy="4061972"/>
          </a:xfrm>
          <a:prstGeom prst="straightConnector1">
            <a:avLst/>
          </a:prstGeom>
          <a:noFill/>
          <a:ln w="25400" cap="flat" cmpd="sng">
            <a:solidFill>
              <a:srgbClr val="A5A5A5"/>
            </a:solidFill>
            <a:prstDash val="solid"/>
            <a:round/>
            <a:headEnd type="none" w="sm" len="sm"/>
            <a:tailEnd type="none" w="sm" len="sm"/>
          </a:ln>
        </p:spPr>
      </p:cxnSp>
      <p:sp>
        <p:nvSpPr>
          <p:cNvPr id="10" name="TextBox 9">
            <a:extLst>
              <a:ext uri="{FF2B5EF4-FFF2-40B4-BE49-F238E27FC236}">
                <a16:creationId xmlns:a16="http://schemas.microsoft.com/office/drawing/2014/main" id="{A30EC7F1-E8CB-204B-9BE0-49010762814A}"/>
              </a:ext>
            </a:extLst>
          </p:cNvPr>
          <p:cNvSpPr txBox="1"/>
          <p:nvPr/>
        </p:nvSpPr>
        <p:spPr>
          <a:xfrm>
            <a:off x="2083381" y="1116510"/>
            <a:ext cx="6518742" cy="4212307"/>
          </a:xfrm>
          <a:prstGeom prst="rect">
            <a:avLst/>
          </a:prstGeom>
          <a:noFill/>
          <a:effectLst/>
        </p:spPr>
        <p:txBody>
          <a:bodyPr wrap="square" rtlCol="0">
            <a:spAutoFit/>
          </a:bodyPr>
          <a:lstStyle/>
          <a:p>
            <a:pPr algn="just" defTabSz="685800">
              <a:lnSpc>
                <a:spcPct val="90000"/>
              </a:lnSpc>
              <a:spcBef>
                <a:spcPts val="750"/>
              </a:spcBef>
            </a:pPr>
            <a:r>
              <a:rPr lang="en-ZA" sz="1800" b="1" dirty="0">
                <a:solidFill>
                  <a:srgbClr val="376C39"/>
                </a:solidFill>
              </a:rPr>
              <a:t>PRIORITY ACTION PLANS</a:t>
            </a:r>
          </a:p>
          <a:p>
            <a:pPr marL="216000" indent="-162000" defTabSz="685800">
              <a:lnSpc>
                <a:spcPct val="90000"/>
              </a:lnSpc>
              <a:spcBef>
                <a:spcPts val="750"/>
              </a:spcBef>
              <a:buSzPct val="110000"/>
              <a:buFont typeface="Arial"/>
              <a:buChar char="•"/>
            </a:pPr>
            <a:r>
              <a:rPr lang="en-ZA" sz="1800" dirty="0">
                <a:solidFill>
                  <a:schemeClr val="tx1">
                    <a:lumMod val="85000"/>
                    <a:lumOff val="15000"/>
                  </a:schemeClr>
                </a:solidFill>
              </a:rPr>
              <a:t>Use current </a:t>
            </a:r>
            <a:r>
              <a:rPr lang="en-ZA" sz="1800" b="1" dirty="0">
                <a:solidFill>
                  <a:schemeClr val="tx1">
                    <a:lumMod val="85000"/>
                    <a:lumOff val="15000"/>
                  </a:schemeClr>
                </a:solidFill>
              </a:rPr>
              <a:t>district profiles </a:t>
            </a:r>
            <a:r>
              <a:rPr lang="en-ZA" sz="1800" dirty="0">
                <a:solidFill>
                  <a:schemeClr val="tx1">
                    <a:lumMod val="85000"/>
                    <a:lumOff val="15000"/>
                  </a:schemeClr>
                </a:solidFill>
              </a:rPr>
              <a:t>as a </a:t>
            </a:r>
            <a:r>
              <a:rPr lang="en-ZA" sz="1800" b="1" dirty="0">
                <a:solidFill>
                  <a:schemeClr val="tx1">
                    <a:lumMod val="85000"/>
                    <a:lumOff val="15000"/>
                  </a:schemeClr>
                </a:solidFill>
              </a:rPr>
              <a:t>baseline information </a:t>
            </a:r>
            <a:endParaRPr lang="en-ZA" sz="1800" dirty="0">
              <a:solidFill>
                <a:schemeClr val="tx1">
                  <a:lumMod val="85000"/>
                  <a:lumOff val="15000"/>
                </a:schemeClr>
              </a:solidFill>
            </a:endParaRPr>
          </a:p>
          <a:p>
            <a:pPr marL="216000" indent="-162000" defTabSz="685800">
              <a:lnSpc>
                <a:spcPct val="90000"/>
              </a:lnSpc>
              <a:spcBef>
                <a:spcPts val="750"/>
              </a:spcBef>
              <a:buSzPct val="110000"/>
              <a:buFont typeface="Arial"/>
              <a:buChar char="•"/>
            </a:pPr>
            <a:r>
              <a:rPr lang="en-ZA" sz="1800" dirty="0">
                <a:solidFill>
                  <a:schemeClr val="tx1">
                    <a:lumMod val="85000"/>
                    <a:lumOff val="15000"/>
                  </a:schemeClr>
                </a:solidFill>
              </a:rPr>
              <a:t>Overlay district profile with </a:t>
            </a:r>
            <a:r>
              <a:rPr lang="en-ZA" sz="1800" b="1" dirty="0">
                <a:solidFill>
                  <a:schemeClr val="tx1">
                    <a:lumMod val="85000"/>
                    <a:lumOff val="15000"/>
                  </a:schemeClr>
                </a:solidFill>
              </a:rPr>
              <a:t>district health profiles </a:t>
            </a:r>
            <a:r>
              <a:rPr lang="en-ZA" sz="1800" dirty="0">
                <a:solidFill>
                  <a:schemeClr val="tx1">
                    <a:lumMod val="85000"/>
                    <a:lumOff val="15000"/>
                  </a:schemeClr>
                </a:solidFill>
              </a:rPr>
              <a:t>on spread of Covid-19, spatially mapped per local municipality </a:t>
            </a:r>
          </a:p>
          <a:p>
            <a:pPr marL="216000" indent="-162000" defTabSz="685800">
              <a:lnSpc>
                <a:spcPct val="90000"/>
              </a:lnSpc>
              <a:spcBef>
                <a:spcPts val="750"/>
              </a:spcBef>
              <a:buSzPct val="110000"/>
              <a:buFont typeface="Arial"/>
              <a:buChar char="•"/>
            </a:pPr>
            <a:r>
              <a:rPr lang="en-ZA" sz="1800" dirty="0">
                <a:solidFill>
                  <a:schemeClr val="tx1">
                    <a:lumMod val="85000"/>
                    <a:lumOff val="15000"/>
                  </a:schemeClr>
                </a:solidFill>
              </a:rPr>
              <a:t>National and Provincial Departments to submit </a:t>
            </a:r>
            <a:br>
              <a:rPr lang="en-ZA" sz="1800" dirty="0">
                <a:solidFill>
                  <a:schemeClr val="tx1">
                    <a:lumMod val="85000"/>
                    <a:lumOff val="15000"/>
                  </a:schemeClr>
                </a:solidFill>
              </a:rPr>
            </a:br>
            <a:r>
              <a:rPr lang="en-ZA" sz="1800" b="1" dirty="0">
                <a:solidFill>
                  <a:schemeClr val="tx1">
                    <a:lumMod val="85000"/>
                    <a:lumOff val="15000"/>
                  </a:schemeClr>
                </a:solidFill>
              </a:rPr>
              <a:t>district Covid-19 response plans:</a:t>
            </a:r>
            <a:r>
              <a:rPr lang="en-ZA" sz="1800" dirty="0">
                <a:solidFill>
                  <a:schemeClr val="tx1">
                    <a:lumMod val="85000"/>
                    <a:lumOff val="15000"/>
                  </a:schemeClr>
                </a:solidFill>
              </a:rPr>
              <a:t> </a:t>
            </a:r>
          </a:p>
          <a:p>
            <a:pPr marL="482400" lvl="8" indent="-248400" defTabSz="685800">
              <a:lnSpc>
                <a:spcPct val="90000"/>
              </a:lnSpc>
              <a:spcBef>
                <a:spcPts val="375"/>
              </a:spcBef>
              <a:buSzPct val="110000"/>
              <a:buFont typeface="Wingdings" charset="2"/>
              <a:buChar char="ü"/>
            </a:pPr>
            <a:r>
              <a:rPr lang="en-ZA" sz="1800" dirty="0">
                <a:solidFill>
                  <a:schemeClr val="tx1">
                    <a:lumMod val="85000"/>
                    <a:lumOff val="15000"/>
                  </a:schemeClr>
                </a:solidFill>
              </a:rPr>
              <a:t>Spatially mapped, differentiated and targeting hotspots within the district </a:t>
            </a:r>
          </a:p>
          <a:p>
            <a:pPr marL="482400" lvl="8" indent="-248400" defTabSz="685800">
              <a:lnSpc>
                <a:spcPct val="90000"/>
              </a:lnSpc>
              <a:spcBef>
                <a:spcPts val="375"/>
              </a:spcBef>
              <a:buSzPct val="110000"/>
              <a:buFont typeface="Wingdings" charset="2"/>
              <a:buChar char="ü"/>
            </a:pPr>
            <a:r>
              <a:rPr lang="en-ZA" sz="1800" dirty="0">
                <a:solidFill>
                  <a:schemeClr val="tx1">
                    <a:lumMod val="85000"/>
                    <a:lumOff val="15000"/>
                  </a:schemeClr>
                </a:solidFill>
              </a:rPr>
              <a:t>Reflect sector departments programmes and projects, </a:t>
            </a:r>
            <a:br>
              <a:rPr lang="en-ZA" sz="1800" dirty="0">
                <a:solidFill>
                  <a:schemeClr val="tx1">
                    <a:lumMod val="85000"/>
                    <a:lumOff val="15000"/>
                  </a:schemeClr>
                </a:solidFill>
              </a:rPr>
            </a:br>
            <a:r>
              <a:rPr lang="en-ZA" sz="1800" dirty="0">
                <a:solidFill>
                  <a:schemeClr val="tx1">
                    <a:lumMod val="85000"/>
                    <a:lumOff val="15000"/>
                  </a:schemeClr>
                </a:solidFill>
              </a:rPr>
              <a:t>i.e. water, human settlements, food parcels </a:t>
            </a:r>
          </a:p>
          <a:p>
            <a:pPr marL="482400" lvl="8" indent="-248400" defTabSz="685800">
              <a:lnSpc>
                <a:spcPct val="90000"/>
              </a:lnSpc>
              <a:spcBef>
                <a:spcPts val="375"/>
              </a:spcBef>
              <a:buSzPct val="110000"/>
              <a:buFont typeface="Wingdings" charset="2"/>
              <a:buChar char="ü"/>
            </a:pPr>
            <a:r>
              <a:rPr lang="en-ZA" sz="1800" dirty="0">
                <a:solidFill>
                  <a:schemeClr val="tx1">
                    <a:lumMod val="85000"/>
                    <a:lumOff val="15000"/>
                  </a:schemeClr>
                </a:solidFill>
              </a:rPr>
              <a:t>Total quantum government Covid-19 spent per district </a:t>
            </a:r>
          </a:p>
          <a:p>
            <a:pPr marL="216000" indent="-162000" defTabSz="685800">
              <a:lnSpc>
                <a:spcPct val="90000"/>
              </a:lnSpc>
              <a:spcBef>
                <a:spcPts val="750"/>
              </a:spcBef>
              <a:buSzPct val="110000"/>
              <a:buFont typeface="Arial"/>
              <a:buChar char="•"/>
            </a:pPr>
            <a:r>
              <a:rPr lang="en-ZA" sz="1800" dirty="0">
                <a:solidFill>
                  <a:schemeClr val="tx1">
                    <a:lumMod val="85000"/>
                    <a:lumOff val="15000"/>
                  </a:schemeClr>
                </a:solidFill>
              </a:rPr>
              <a:t>National and provincial sector departments to implement their </a:t>
            </a:r>
            <a:r>
              <a:rPr lang="en-ZA" sz="1800" b="1" dirty="0">
                <a:solidFill>
                  <a:schemeClr val="tx1">
                    <a:lumMod val="85000"/>
                    <a:lumOff val="15000"/>
                  </a:schemeClr>
                </a:solidFill>
              </a:rPr>
              <a:t>relief measures </a:t>
            </a:r>
            <a:r>
              <a:rPr lang="en-ZA" sz="1800" dirty="0">
                <a:solidFill>
                  <a:schemeClr val="tx1">
                    <a:lumMod val="85000"/>
                    <a:lumOff val="15000"/>
                  </a:schemeClr>
                </a:solidFill>
              </a:rPr>
              <a:t>within district. </a:t>
            </a:r>
          </a:p>
          <a:p>
            <a:pPr marL="216000" indent="-162000" defTabSz="685800">
              <a:lnSpc>
                <a:spcPct val="90000"/>
              </a:lnSpc>
              <a:spcBef>
                <a:spcPts val="750"/>
              </a:spcBef>
              <a:buSzPct val="110000"/>
              <a:buFont typeface="Arial"/>
              <a:buChar char="•"/>
            </a:pPr>
            <a:r>
              <a:rPr lang="en-ZA" sz="1800" dirty="0">
                <a:solidFill>
                  <a:schemeClr val="tx1">
                    <a:lumMod val="85000"/>
                    <a:lumOff val="15000"/>
                  </a:schemeClr>
                </a:solidFill>
              </a:rPr>
              <a:t>Assess, determine</a:t>
            </a:r>
            <a:r>
              <a:rPr lang="en-ZA" sz="1800" b="1" dirty="0">
                <a:solidFill>
                  <a:schemeClr val="tx1">
                    <a:lumMod val="85000"/>
                    <a:lumOff val="15000"/>
                  </a:schemeClr>
                </a:solidFill>
              </a:rPr>
              <a:t> impact </a:t>
            </a:r>
            <a:r>
              <a:rPr lang="en-ZA" sz="1800" dirty="0">
                <a:solidFill>
                  <a:schemeClr val="tx1">
                    <a:lumMod val="85000"/>
                    <a:lumOff val="15000"/>
                  </a:schemeClr>
                </a:solidFill>
              </a:rPr>
              <a:t>to inform easing of the levels  </a:t>
            </a:r>
          </a:p>
        </p:txBody>
      </p:sp>
    </p:spTree>
    <p:extLst>
      <p:ext uri="{BB962C8B-B14F-4D97-AF65-F5344CB8AC3E}">
        <p14:creationId xmlns:p14="http://schemas.microsoft.com/office/powerpoint/2010/main" val="2630110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p4"/>
          <p:cNvSpPr txBox="1"/>
          <p:nvPr/>
        </p:nvSpPr>
        <p:spPr>
          <a:xfrm>
            <a:off x="1728309" y="1474962"/>
            <a:ext cx="7175101" cy="4548897"/>
          </a:xfrm>
          <a:prstGeom prst="rect">
            <a:avLst/>
          </a:prstGeom>
          <a:noFill/>
          <a:ln>
            <a:noFill/>
          </a:ln>
        </p:spPr>
        <p:txBody>
          <a:bodyPr spcFirstLastPara="1" wrap="square" lIns="91425" tIns="45700" rIns="91425" bIns="45700" anchor="t" anchorCtr="0">
            <a:spAutoFit/>
          </a:bodyPr>
          <a:lstStyle/>
          <a:p>
            <a:pPr marL="180000" lvl="0" indent="-212400">
              <a:lnSpc>
                <a:spcPct val="90000"/>
              </a:lnSpc>
              <a:spcBef>
                <a:spcPts val="900"/>
              </a:spcBef>
              <a:buClr>
                <a:srgbClr val="595959"/>
              </a:buClr>
              <a:buSzPct val="110000"/>
              <a:buFont typeface="Arial"/>
              <a:buChar char="•"/>
            </a:pPr>
            <a:r>
              <a:rPr lang="en-ZA" sz="1800" b="1" dirty="0">
                <a:solidFill>
                  <a:srgbClr val="376C39"/>
                </a:solidFill>
                <a:ea typeface="Gill Sans"/>
                <a:cs typeface="Arial Narrow" panose="020B0604020202020204" pitchFamily="34" charset="0"/>
                <a:sym typeface="Gill Sans"/>
              </a:rPr>
              <a:t>COVID-19: </a:t>
            </a:r>
            <a:r>
              <a:rPr lang="en-ZA" sz="1800" dirty="0">
                <a:solidFill>
                  <a:schemeClr val="tx1">
                    <a:lumMod val="75000"/>
                    <a:lumOff val="25000"/>
                  </a:schemeClr>
                </a:solidFill>
                <a:ea typeface="Gill Sans"/>
                <a:cs typeface="Arial Narrow" panose="020B0604020202020204" pitchFamily="34" charset="0"/>
                <a:sym typeface="Gill Sans"/>
              </a:rPr>
              <a:t>Our greatest health and economic challenge </a:t>
            </a:r>
          </a:p>
          <a:p>
            <a:pPr marL="180000" lvl="8" indent="-212400">
              <a:lnSpc>
                <a:spcPct val="90000"/>
              </a:lnSpc>
              <a:spcBef>
                <a:spcPts val="900"/>
              </a:spcBef>
              <a:buClr>
                <a:srgbClr val="595959"/>
              </a:buClr>
              <a:buSzPct val="110000"/>
              <a:buFont typeface="Arial"/>
              <a:buChar char="•"/>
            </a:pPr>
            <a:r>
              <a:rPr lang="en-ZA" sz="1800" dirty="0">
                <a:solidFill>
                  <a:schemeClr val="tx1">
                    <a:lumMod val="75000"/>
                    <a:lumOff val="25000"/>
                  </a:schemeClr>
                </a:solidFill>
                <a:ea typeface="Gill Sans"/>
                <a:cs typeface="Arial Narrow" panose="020B0604020202020204" pitchFamily="34" charset="0"/>
                <a:sym typeface="Gill Sans"/>
              </a:rPr>
              <a:t>Faced with stark reality of the </a:t>
            </a:r>
            <a:r>
              <a:rPr lang="en-ZA" sz="1800" b="1" dirty="0">
                <a:solidFill>
                  <a:srgbClr val="376C39"/>
                </a:solidFill>
                <a:ea typeface="Gill Sans"/>
                <a:cs typeface="Arial Narrow" panose="020B0604020202020204" pitchFamily="34" charset="0"/>
                <a:sym typeface="Gill Sans"/>
              </a:rPr>
              <a:t>living conditions</a:t>
            </a:r>
          </a:p>
          <a:p>
            <a:pPr marL="180000" lvl="8" indent="-212400">
              <a:lnSpc>
                <a:spcPct val="90000"/>
              </a:lnSpc>
              <a:spcBef>
                <a:spcPts val="900"/>
              </a:spcBef>
              <a:buClr>
                <a:srgbClr val="595959"/>
              </a:buClr>
              <a:buSzPct val="110000"/>
              <a:buFont typeface="Arial"/>
              <a:buChar char="•"/>
            </a:pPr>
            <a:r>
              <a:rPr lang="en-ZA" sz="1800" dirty="0">
                <a:solidFill>
                  <a:schemeClr val="tx1">
                    <a:lumMod val="75000"/>
                    <a:lumOff val="25000"/>
                  </a:schemeClr>
                </a:solidFill>
                <a:ea typeface="Gill Sans"/>
                <a:cs typeface="Arial Narrow" panose="020B0604020202020204" pitchFamily="34" charset="0"/>
                <a:sym typeface="Gill Sans"/>
              </a:rPr>
              <a:t>We’re </a:t>
            </a:r>
            <a:r>
              <a:rPr lang="en-ZA" sz="1800" b="1" dirty="0">
                <a:solidFill>
                  <a:srgbClr val="376C39"/>
                </a:solidFill>
                <a:ea typeface="Gill Sans"/>
                <a:cs typeface="Arial Narrow" panose="020B0604020202020204" pitchFamily="34" charset="0"/>
                <a:sym typeface="Gill Sans"/>
              </a:rPr>
              <a:t>easing the lockdown</a:t>
            </a:r>
            <a:r>
              <a:rPr lang="en-ZA" sz="1800" dirty="0">
                <a:solidFill>
                  <a:schemeClr val="tx1">
                    <a:lumMod val="75000"/>
                    <a:lumOff val="25000"/>
                  </a:schemeClr>
                </a:solidFill>
                <a:ea typeface="Gill Sans"/>
                <a:cs typeface="Arial Narrow" panose="020B0604020202020204" pitchFamily="34" charset="0"/>
                <a:sym typeface="Gill Sans"/>
              </a:rPr>
              <a:t>, the virus hasn’t eased its infection </a:t>
            </a:r>
          </a:p>
          <a:p>
            <a:pPr marL="180000" lvl="0" indent="-212400">
              <a:lnSpc>
                <a:spcPct val="90000"/>
              </a:lnSpc>
              <a:spcBef>
                <a:spcPts val="900"/>
              </a:spcBef>
              <a:buClr>
                <a:srgbClr val="595959"/>
              </a:buClr>
              <a:buSzPct val="110000"/>
              <a:buFont typeface="Arial"/>
              <a:buChar char="•"/>
            </a:pPr>
            <a:r>
              <a:rPr lang="en-ZA" sz="1800" b="1" dirty="0">
                <a:solidFill>
                  <a:srgbClr val="376C39"/>
                </a:solidFill>
                <a:ea typeface="Gill Sans"/>
                <a:cs typeface="Arial Narrow" panose="020B0604020202020204" pitchFamily="34" charset="0"/>
                <a:sym typeface="Gill Sans"/>
              </a:rPr>
              <a:t>Our measures: </a:t>
            </a:r>
            <a:r>
              <a:rPr lang="en-ZA" sz="1800" dirty="0">
                <a:solidFill>
                  <a:schemeClr val="tx1">
                    <a:lumMod val="75000"/>
                    <a:lumOff val="25000"/>
                  </a:schemeClr>
                </a:solidFill>
                <a:ea typeface="Gill Sans"/>
                <a:cs typeface="Arial Narrow" panose="020B0604020202020204" pitchFamily="34" charset="0"/>
                <a:sym typeface="Gill Sans"/>
              </a:rPr>
              <a:t>“</a:t>
            </a:r>
            <a:r>
              <a:rPr lang="en-ZA" sz="1800" i="1" dirty="0">
                <a:solidFill>
                  <a:schemeClr val="tx1">
                    <a:lumMod val="75000"/>
                    <a:lumOff val="25000"/>
                  </a:schemeClr>
                </a:solidFill>
                <a:ea typeface="Gill Sans"/>
                <a:cs typeface="Arial Narrow" panose="020B0604020202020204" pitchFamily="34" charset="0"/>
                <a:sym typeface="Gill Sans"/>
              </a:rPr>
              <a:t>allowed us to achieve our objective of delaying the spread of Covid-19 and avoid a massive surge in infections </a:t>
            </a:r>
            <a:br>
              <a:rPr lang="en-ZA" sz="1800" i="1" dirty="0">
                <a:solidFill>
                  <a:schemeClr val="tx1">
                    <a:lumMod val="75000"/>
                    <a:lumOff val="25000"/>
                  </a:schemeClr>
                </a:solidFill>
                <a:ea typeface="Gill Sans"/>
                <a:cs typeface="Arial Narrow" panose="020B0604020202020204" pitchFamily="34" charset="0"/>
                <a:sym typeface="Gill Sans"/>
              </a:rPr>
            </a:br>
            <a:r>
              <a:rPr lang="en-ZA" sz="1800" i="1" dirty="0">
                <a:solidFill>
                  <a:schemeClr val="tx1">
                    <a:lumMod val="75000"/>
                    <a:lumOff val="25000"/>
                  </a:schemeClr>
                </a:solidFill>
                <a:ea typeface="Gill Sans"/>
                <a:cs typeface="Arial Narrow" panose="020B0604020202020204" pitchFamily="34" charset="0"/>
                <a:sym typeface="Gill Sans"/>
              </a:rPr>
              <a:t>that would’ve overwhelmed our healthcare system</a:t>
            </a:r>
            <a:r>
              <a:rPr lang="en-ZA" sz="1800" dirty="0">
                <a:solidFill>
                  <a:schemeClr val="tx1">
                    <a:lumMod val="75000"/>
                    <a:lumOff val="25000"/>
                  </a:schemeClr>
                </a:solidFill>
                <a:ea typeface="Gill Sans"/>
                <a:cs typeface="Arial Narrow" panose="020B0604020202020204" pitchFamily="34" charset="0"/>
                <a:sym typeface="Gill Sans"/>
              </a:rPr>
              <a:t>”.</a:t>
            </a:r>
          </a:p>
          <a:p>
            <a:pPr marL="180000" lvl="0" indent="-212400">
              <a:lnSpc>
                <a:spcPct val="90000"/>
              </a:lnSpc>
              <a:spcBef>
                <a:spcPts val="900"/>
              </a:spcBef>
              <a:buClr>
                <a:srgbClr val="595959"/>
              </a:buClr>
              <a:buSzPct val="110000"/>
              <a:buFont typeface="Arial"/>
              <a:buChar char="•"/>
              <a:defRPr/>
            </a:pPr>
            <a:r>
              <a:rPr lang="en-ZA" sz="1800" b="1" dirty="0">
                <a:solidFill>
                  <a:srgbClr val="376C39"/>
                </a:solidFill>
                <a:ea typeface="Gill Sans"/>
                <a:cs typeface="Arial Narrow" panose="020B0604020202020204" pitchFamily="34" charset="0"/>
                <a:sym typeface="Gill Sans"/>
              </a:rPr>
              <a:t>Hunger</a:t>
            </a:r>
            <a:r>
              <a:rPr lang="en-ZA" sz="1800" dirty="0">
                <a:solidFill>
                  <a:schemeClr val="tx1">
                    <a:lumMod val="75000"/>
                    <a:lumOff val="25000"/>
                  </a:schemeClr>
                </a:solidFill>
                <a:ea typeface="Gill Sans"/>
                <a:cs typeface="Arial Narrow" panose="020B0604020202020204" pitchFamily="34" charset="0"/>
                <a:sym typeface="Gill Sans"/>
              </a:rPr>
              <a:t> at 6million people could increase to 9 million </a:t>
            </a:r>
          </a:p>
          <a:p>
            <a:pPr marL="180000" lvl="0" indent="-212400">
              <a:lnSpc>
                <a:spcPct val="90000"/>
              </a:lnSpc>
              <a:spcBef>
                <a:spcPts val="900"/>
              </a:spcBef>
              <a:buClr>
                <a:srgbClr val="595959"/>
              </a:buClr>
              <a:buSzPct val="110000"/>
              <a:buFont typeface="Arial"/>
              <a:buChar char="•"/>
              <a:defRPr/>
            </a:pPr>
            <a:r>
              <a:rPr lang="en-ZA" sz="1800" b="1" dirty="0">
                <a:solidFill>
                  <a:srgbClr val="376C39"/>
                </a:solidFill>
                <a:ea typeface="Gill Sans"/>
                <a:cs typeface="Arial Narrow" panose="020B0604020202020204" pitchFamily="34" charset="0"/>
                <a:sym typeface="Gill Sans"/>
              </a:rPr>
              <a:t>Unemployment </a:t>
            </a:r>
            <a:r>
              <a:rPr lang="en-ZA" sz="1800" dirty="0">
                <a:solidFill>
                  <a:schemeClr val="tx1">
                    <a:lumMod val="75000"/>
                    <a:lumOff val="25000"/>
                  </a:schemeClr>
                </a:solidFill>
                <a:ea typeface="Gill Sans"/>
                <a:cs typeface="Arial Narrow" panose="020B0604020202020204" pitchFamily="34" charset="0"/>
                <a:sym typeface="Gill Sans"/>
              </a:rPr>
              <a:t>is +29% could increase to 50% </a:t>
            </a:r>
            <a:br>
              <a:rPr lang="en-ZA" sz="1800" dirty="0">
                <a:solidFill>
                  <a:schemeClr val="tx1">
                    <a:lumMod val="75000"/>
                    <a:lumOff val="25000"/>
                  </a:schemeClr>
                </a:solidFill>
                <a:ea typeface="Gill Sans"/>
                <a:cs typeface="Arial Narrow" panose="020B0604020202020204" pitchFamily="34" charset="0"/>
                <a:sym typeface="Gill Sans"/>
              </a:rPr>
            </a:br>
            <a:r>
              <a:rPr lang="en-ZA" sz="1800" dirty="0">
                <a:solidFill>
                  <a:schemeClr val="tx1">
                    <a:lumMod val="75000"/>
                    <a:lumOff val="25000"/>
                  </a:schemeClr>
                </a:solidFill>
                <a:ea typeface="Gill Sans"/>
                <a:cs typeface="Arial Narrow" panose="020B0604020202020204" pitchFamily="34" charset="0"/>
                <a:sym typeface="Gill Sans"/>
              </a:rPr>
              <a:t>(1.9million new UIF applicants in first two weeks of lockdown) </a:t>
            </a:r>
          </a:p>
          <a:p>
            <a:pPr marL="180000" lvl="0" indent="-212400">
              <a:lnSpc>
                <a:spcPct val="90000"/>
              </a:lnSpc>
              <a:spcBef>
                <a:spcPts val="900"/>
              </a:spcBef>
              <a:buClr>
                <a:srgbClr val="595959"/>
              </a:buClr>
              <a:buSzPct val="110000"/>
              <a:buFont typeface="Arial"/>
              <a:buChar char="•"/>
              <a:defRPr/>
            </a:pPr>
            <a:r>
              <a:rPr lang="en-ZA" sz="1800" dirty="0">
                <a:solidFill>
                  <a:schemeClr val="tx1">
                    <a:lumMod val="75000"/>
                    <a:lumOff val="25000"/>
                  </a:schemeClr>
                </a:solidFill>
                <a:ea typeface="Gill Sans"/>
                <a:cs typeface="Arial Narrow" panose="020B0604020202020204" pitchFamily="34" charset="0"/>
                <a:sym typeface="Gill Sans"/>
              </a:rPr>
              <a:t>High risk of </a:t>
            </a:r>
            <a:r>
              <a:rPr lang="en-ZA" sz="1800" b="1" dirty="0">
                <a:solidFill>
                  <a:srgbClr val="376C39"/>
                </a:solidFill>
                <a:ea typeface="Gill Sans"/>
                <a:cs typeface="Arial Narrow" panose="020B0604020202020204" pitchFamily="34" charset="0"/>
                <a:sym typeface="Gill Sans"/>
              </a:rPr>
              <a:t>business closures </a:t>
            </a:r>
            <a:r>
              <a:rPr lang="en-ZA" sz="1800" dirty="0">
                <a:solidFill>
                  <a:schemeClr val="tx1">
                    <a:lumMod val="75000"/>
                    <a:lumOff val="25000"/>
                  </a:schemeClr>
                </a:solidFill>
                <a:ea typeface="Gill Sans"/>
                <a:cs typeface="Arial Narrow" panose="020B0604020202020204" pitchFamily="34" charset="0"/>
                <a:sym typeface="Gill Sans"/>
              </a:rPr>
              <a:t>in tourism, entertainment, </a:t>
            </a:r>
            <a:br>
              <a:rPr lang="en-ZA" sz="1800" dirty="0">
                <a:solidFill>
                  <a:schemeClr val="tx1">
                    <a:lumMod val="75000"/>
                    <a:lumOff val="25000"/>
                  </a:schemeClr>
                </a:solidFill>
                <a:ea typeface="Gill Sans"/>
                <a:cs typeface="Arial Narrow" panose="020B0604020202020204" pitchFamily="34" charset="0"/>
                <a:sym typeface="Gill Sans"/>
              </a:rPr>
            </a:br>
            <a:r>
              <a:rPr lang="en-ZA" sz="1800" dirty="0">
                <a:solidFill>
                  <a:schemeClr val="tx1">
                    <a:lumMod val="75000"/>
                    <a:lumOff val="25000"/>
                  </a:schemeClr>
                </a:solidFill>
                <a:ea typeface="Gill Sans"/>
                <a:cs typeface="Arial Narrow" panose="020B0604020202020204" pitchFamily="34" charset="0"/>
                <a:sym typeface="Gill Sans"/>
              </a:rPr>
              <a:t>leisure, aviation, start ups, small and informal businesses</a:t>
            </a:r>
            <a:endParaRPr lang="en-ZA" sz="1800" b="1" dirty="0">
              <a:solidFill>
                <a:schemeClr val="tx1">
                  <a:lumMod val="75000"/>
                  <a:lumOff val="25000"/>
                </a:schemeClr>
              </a:solidFill>
              <a:ea typeface="Gill Sans"/>
              <a:cs typeface="Arial Narrow" panose="020B0604020202020204" pitchFamily="34" charset="0"/>
              <a:sym typeface="Gill Sans"/>
            </a:endParaRPr>
          </a:p>
          <a:p>
            <a:pPr marL="180000" lvl="0" indent="-212400">
              <a:lnSpc>
                <a:spcPct val="90000"/>
              </a:lnSpc>
              <a:spcBef>
                <a:spcPts val="900"/>
              </a:spcBef>
              <a:buClr>
                <a:srgbClr val="595959"/>
              </a:buClr>
              <a:buSzPct val="110000"/>
              <a:buFont typeface="Arial"/>
              <a:buChar char="•"/>
              <a:defRPr/>
            </a:pPr>
            <a:r>
              <a:rPr lang="en-ZA" sz="1800" b="1" dirty="0">
                <a:solidFill>
                  <a:srgbClr val="376C39"/>
                </a:solidFill>
                <a:ea typeface="Gill Sans"/>
                <a:cs typeface="Arial Narrow" panose="020B0604020202020204" pitchFamily="34" charset="0"/>
                <a:sym typeface="Gill Sans"/>
              </a:rPr>
              <a:t>Gender dimensions: </a:t>
            </a:r>
            <a:r>
              <a:rPr lang="en-ZA" sz="1800" dirty="0">
                <a:solidFill>
                  <a:schemeClr val="tx1">
                    <a:lumMod val="75000"/>
                    <a:lumOff val="25000"/>
                  </a:schemeClr>
                </a:solidFill>
                <a:ea typeface="Gill Sans"/>
                <a:cs typeface="Arial Narrow" panose="020B0604020202020204" pitchFamily="34" charset="0"/>
                <a:sym typeface="Gill Sans"/>
              </a:rPr>
              <a:t>more women infected, more men deaths </a:t>
            </a:r>
            <a:br>
              <a:rPr lang="en-ZA" sz="1800" dirty="0">
                <a:solidFill>
                  <a:schemeClr val="tx1">
                    <a:lumMod val="75000"/>
                    <a:lumOff val="25000"/>
                  </a:schemeClr>
                </a:solidFill>
                <a:ea typeface="Gill Sans"/>
                <a:cs typeface="Arial Narrow" panose="020B0604020202020204" pitchFamily="34" charset="0"/>
                <a:sym typeface="Gill Sans"/>
              </a:rPr>
            </a:br>
            <a:r>
              <a:rPr lang="en-ZA" sz="1800" dirty="0">
                <a:solidFill>
                  <a:schemeClr val="tx1">
                    <a:lumMod val="75000"/>
                    <a:lumOff val="25000"/>
                  </a:schemeClr>
                </a:solidFill>
                <a:ea typeface="Gill Sans"/>
                <a:cs typeface="Arial Narrow" panose="020B0604020202020204" pitchFamily="34" charset="0"/>
                <a:sym typeface="Gill Sans"/>
              </a:rPr>
              <a:t>and increase GBV</a:t>
            </a:r>
            <a:endParaRPr lang="en-ZA" sz="1800" dirty="0">
              <a:solidFill>
                <a:schemeClr val="tx1">
                  <a:lumMod val="75000"/>
                  <a:lumOff val="25000"/>
                </a:schemeClr>
              </a:solidFill>
              <a:cs typeface="Arial Narrow" panose="020B0604020202020204" pitchFamily="34" charset="0"/>
            </a:endParaRPr>
          </a:p>
          <a:p>
            <a:pPr marL="180000" lvl="0" indent="-212400">
              <a:lnSpc>
                <a:spcPct val="90000"/>
              </a:lnSpc>
              <a:spcBef>
                <a:spcPts val="1200"/>
              </a:spcBef>
              <a:buClr>
                <a:srgbClr val="595959"/>
              </a:buClr>
              <a:buSzPct val="100000"/>
              <a:buFont typeface="Wingdings" charset="2"/>
              <a:buChar char="§"/>
            </a:pPr>
            <a:endParaRPr lang="en-ZA" sz="1800" dirty="0">
              <a:solidFill>
                <a:srgbClr val="376C39"/>
              </a:solidFill>
              <a:ea typeface="Gill Sans"/>
              <a:cs typeface="Arial Narrow" panose="020B0604020202020204" pitchFamily="34" charset="0"/>
              <a:sym typeface="Gill Sans"/>
            </a:endParaRPr>
          </a:p>
        </p:txBody>
      </p:sp>
      <p:pic>
        <p:nvPicPr>
          <p:cNvPr id="109" name="Google Shape;109;p4"/>
          <p:cNvPicPr preferRelativeResize="0"/>
          <p:nvPr/>
        </p:nvPicPr>
        <p:blipFill rotWithShape="1">
          <a:blip r:embed="rId3">
            <a:alphaModFix/>
          </a:blip>
          <a:srcRect/>
          <a:stretch/>
        </p:blipFill>
        <p:spPr>
          <a:xfrm>
            <a:off x="288052" y="2620119"/>
            <a:ext cx="1408253" cy="1408253"/>
          </a:xfrm>
          <a:prstGeom prst="rect">
            <a:avLst/>
          </a:prstGeom>
          <a:noFill/>
          <a:ln>
            <a:noFill/>
          </a:ln>
          <a:effectLst>
            <a:outerShdw blurRad="50800" dist="50800" dir="5400000" sx="1000" sy="1000" algn="ctr" rotWithShape="0">
              <a:srgbClr val="000000"/>
            </a:outerShdw>
          </a:effectLst>
        </p:spPr>
      </p:pic>
      <p:cxnSp>
        <p:nvCxnSpPr>
          <p:cNvPr id="110" name="Google Shape;110;p4"/>
          <p:cNvCxnSpPr/>
          <p:nvPr/>
        </p:nvCxnSpPr>
        <p:spPr>
          <a:xfrm>
            <a:off x="1705769" y="1361779"/>
            <a:ext cx="0" cy="4255560"/>
          </a:xfrm>
          <a:prstGeom prst="straightConnector1">
            <a:avLst/>
          </a:prstGeom>
          <a:noFill/>
          <a:ln w="25400" cap="flat" cmpd="sng">
            <a:solidFill>
              <a:srgbClr val="A5A5A5"/>
            </a:solidFill>
            <a:prstDash val="solid"/>
            <a:round/>
            <a:headEnd type="none" w="sm" len="sm"/>
            <a:tailEnd type="none" w="sm" len="sm"/>
          </a:ln>
        </p:spPr>
      </p:cxnSp>
      <p:sp>
        <p:nvSpPr>
          <p:cNvPr id="4" name="Slide Number Placeholder 3"/>
          <p:cNvSpPr>
            <a:spLocks noGrp="1"/>
          </p:cNvSpPr>
          <p:nvPr>
            <p:ph type="sldNum" idx="12"/>
          </p:nvPr>
        </p:nvSpPr>
        <p:spPr/>
        <p:txBody>
          <a:bodyPr/>
          <a:lstStyle/>
          <a:p>
            <a:fld id="{1F94E310-3646-6241-9AB3-B048580FF9A0}" type="slidenum">
              <a:rPr lang="en-GB" smtClean="0"/>
              <a:pPr/>
              <a:t>3</a:t>
            </a:fld>
            <a:endParaRPr lang="en-GB" dirty="0"/>
          </a:p>
        </p:txBody>
      </p:sp>
      <p:sp>
        <p:nvSpPr>
          <p:cNvPr id="9" name="Google Shape;107;p4">
            <a:extLst>
              <a:ext uri="{FF2B5EF4-FFF2-40B4-BE49-F238E27FC236}">
                <a16:creationId xmlns:a16="http://schemas.microsoft.com/office/drawing/2014/main" id="{7642EDDE-447C-474A-888D-892079FC5E36}"/>
              </a:ext>
            </a:extLst>
          </p:cNvPr>
          <p:cNvSpPr txBox="1"/>
          <p:nvPr/>
        </p:nvSpPr>
        <p:spPr>
          <a:xfrm>
            <a:off x="864086" y="722125"/>
            <a:ext cx="7205598" cy="415458"/>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GB" sz="2800" b="1" u="none" strike="noStrike" cap="none" dirty="0">
                <a:solidFill>
                  <a:srgbClr val="376C39"/>
                </a:solidFill>
                <a:ea typeface="Gill Sans"/>
                <a:cs typeface="Arial Narrow" panose="020B0604020202020204" pitchFamily="34" charset="0"/>
                <a:sym typeface="Gill Sans"/>
              </a:rPr>
              <a:t>INTRODUCTION</a:t>
            </a:r>
            <a:endParaRPr sz="2800" b="1" u="none" strike="noStrike" cap="none" dirty="0">
              <a:solidFill>
                <a:srgbClr val="376C39"/>
              </a:solidFill>
              <a:ea typeface="Gill Sans"/>
              <a:cs typeface="Arial Narrow" panose="020B0604020202020204" pitchFamily="34" charset="0"/>
              <a:sym typeface="Gill Sans"/>
            </a:endParaRPr>
          </a:p>
        </p:txBody>
      </p:sp>
    </p:spTree>
    <p:extLst>
      <p:ext uri="{BB962C8B-B14F-4D97-AF65-F5344CB8AC3E}">
        <p14:creationId xmlns:p14="http://schemas.microsoft.com/office/powerpoint/2010/main" val="1916376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0EC7F1-E8CB-204B-9BE0-49010762814A}"/>
              </a:ext>
            </a:extLst>
          </p:cNvPr>
          <p:cNvSpPr txBox="1"/>
          <p:nvPr/>
        </p:nvSpPr>
        <p:spPr>
          <a:xfrm>
            <a:off x="2057173" y="714816"/>
            <a:ext cx="6810399" cy="5202619"/>
          </a:xfrm>
          <a:prstGeom prst="rect">
            <a:avLst/>
          </a:prstGeom>
          <a:noFill/>
          <a:effectLst/>
        </p:spPr>
        <p:txBody>
          <a:bodyPr wrap="square" rtlCol="0">
            <a:spAutoFit/>
          </a:bodyPr>
          <a:lstStyle/>
          <a:p>
            <a:pPr defTabSz="685800">
              <a:lnSpc>
                <a:spcPct val="90000"/>
              </a:lnSpc>
              <a:spcBef>
                <a:spcPts val="750"/>
              </a:spcBef>
            </a:pPr>
            <a:r>
              <a:rPr lang="en-ZA" sz="1700" b="1" dirty="0">
                <a:solidFill>
                  <a:srgbClr val="376C39"/>
                </a:solidFill>
              </a:rPr>
              <a:t>PROCESS PLAN </a:t>
            </a:r>
          </a:p>
          <a:p>
            <a:pPr marL="212400" indent="-176400" defTabSz="685800">
              <a:lnSpc>
                <a:spcPts val="1720"/>
              </a:lnSpc>
              <a:spcBef>
                <a:spcPts val="700"/>
              </a:spcBef>
              <a:buSzPct val="110000"/>
              <a:buFont typeface="Arial"/>
              <a:buChar char="•"/>
            </a:pPr>
            <a:r>
              <a:rPr lang="en-ZA" sz="1700" b="1" dirty="0">
                <a:solidFill>
                  <a:schemeClr val="tx1">
                    <a:lumMod val="85000"/>
                    <a:lumOff val="15000"/>
                  </a:schemeClr>
                </a:solidFill>
              </a:rPr>
              <a:t>Covid-19 Relief funds/stimulus packages </a:t>
            </a:r>
            <a:r>
              <a:rPr lang="en-ZA" sz="1700" dirty="0">
                <a:solidFill>
                  <a:schemeClr val="tx1">
                    <a:lumMod val="85000"/>
                    <a:lumOff val="15000"/>
                  </a:schemeClr>
                </a:solidFill>
              </a:rPr>
              <a:t>from national sector deps presented by district, submitted to COGTA,15 June 2020 </a:t>
            </a:r>
          </a:p>
          <a:p>
            <a:pPr marL="212400" indent="-176400" defTabSz="685800">
              <a:lnSpc>
                <a:spcPts val="1720"/>
              </a:lnSpc>
              <a:spcBef>
                <a:spcPts val="700"/>
              </a:spcBef>
              <a:buSzPct val="110000"/>
              <a:buFont typeface="Arial"/>
              <a:buChar char="•"/>
            </a:pPr>
            <a:r>
              <a:rPr lang="en-ZA" sz="1700" dirty="0">
                <a:solidFill>
                  <a:schemeClr val="tx1">
                    <a:lumMod val="85000"/>
                    <a:lumOff val="15000"/>
                  </a:schemeClr>
                </a:solidFill>
              </a:rPr>
              <a:t>National &amp; provincial sector deps submit Covid-19 compliant  </a:t>
            </a:r>
            <a:r>
              <a:rPr lang="en-ZA" sz="1700" b="1" dirty="0">
                <a:solidFill>
                  <a:schemeClr val="tx1">
                    <a:lumMod val="85000"/>
                    <a:lumOff val="15000"/>
                  </a:schemeClr>
                </a:solidFill>
              </a:rPr>
              <a:t>reprioritised projects and budgets </a:t>
            </a:r>
            <a:r>
              <a:rPr lang="en-ZA" sz="1700" dirty="0">
                <a:solidFill>
                  <a:schemeClr val="tx1">
                    <a:lumMod val="85000"/>
                    <a:lumOff val="15000"/>
                  </a:schemeClr>
                </a:solidFill>
              </a:rPr>
              <a:t>month after presentation </a:t>
            </a:r>
            <a:br>
              <a:rPr lang="en-ZA" sz="1700" dirty="0">
                <a:solidFill>
                  <a:schemeClr val="tx1">
                    <a:lumMod val="85000"/>
                    <a:lumOff val="15000"/>
                  </a:schemeClr>
                </a:solidFill>
              </a:rPr>
            </a:br>
            <a:r>
              <a:rPr lang="en-ZA" sz="1700" dirty="0">
                <a:solidFill>
                  <a:schemeClr val="tx1">
                    <a:lumMod val="85000"/>
                    <a:lumOff val="15000"/>
                  </a:schemeClr>
                </a:solidFill>
              </a:rPr>
              <a:t>of revised budget, July 2020</a:t>
            </a:r>
          </a:p>
          <a:p>
            <a:pPr marL="212400" indent="-176400" defTabSz="685800">
              <a:lnSpc>
                <a:spcPts val="1720"/>
              </a:lnSpc>
              <a:spcBef>
                <a:spcPts val="700"/>
              </a:spcBef>
              <a:buSzPct val="110000"/>
              <a:buFont typeface="Arial"/>
              <a:buChar char="•"/>
            </a:pPr>
            <a:r>
              <a:rPr lang="en-ZA" sz="1700" dirty="0">
                <a:solidFill>
                  <a:schemeClr val="tx1">
                    <a:lumMod val="85000"/>
                    <a:lumOff val="15000"/>
                  </a:schemeClr>
                </a:solidFill>
              </a:rPr>
              <a:t>Municipalities reprioritise budgets as part of </a:t>
            </a:r>
            <a:r>
              <a:rPr lang="en-ZA" sz="1700" b="1" dirty="0">
                <a:solidFill>
                  <a:schemeClr val="tx1">
                    <a:lumMod val="85000"/>
                    <a:lumOff val="15000"/>
                  </a:schemeClr>
                </a:solidFill>
              </a:rPr>
              <a:t>IDP process</a:t>
            </a:r>
          </a:p>
          <a:p>
            <a:pPr marL="212400" indent="-176400" defTabSz="685800">
              <a:lnSpc>
                <a:spcPts val="1720"/>
              </a:lnSpc>
              <a:spcBef>
                <a:spcPts val="700"/>
              </a:spcBef>
              <a:buSzPct val="110000"/>
              <a:buFont typeface="Arial"/>
              <a:buChar char="•"/>
            </a:pPr>
            <a:r>
              <a:rPr lang="en-ZA" sz="1700" b="1" dirty="0">
                <a:solidFill>
                  <a:schemeClr val="tx1">
                    <a:lumMod val="85000"/>
                    <a:lumOff val="15000"/>
                  </a:schemeClr>
                </a:solidFill>
              </a:rPr>
              <a:t>Districts </a:t>
            </a:r>
            <a:r>
              <a:rPr lang="en-ZA" sz="1700" dirty="0">
                <a:solidFill>
                  <a:schemeClr val="tx1">
                    <a:lumMod val="85000"/>
                    <a:lumOff val="15000"/>
                  </a:schemeClr>
                </a:solidFill>
              </a:rPr>
              <a:t>to submit reprioritised projects and budgets, </a:t>
            </a:r>
            <a:br>
              <a:rPr lang="en-ZA" sz="1700" dirty="0">
                <a:solidFill>
                  <a:schemeClr val="tx1">
                    <a:lumMod val="85000"/>
                    <a:lumOff val="15000"/>
                  </a:schemeClr>
                </a:solidFill>
              </a:rPr>
            </a:br>
            <a:r>
              <a:rPr lang="en-ZA" sz="1700" dirty="0">
                <a:solidFill>
                  <a:schemeClr val="tx1">
                    <a:lumMod val="85000"/>
                    <a:lumOff val="15000"/>
                  </a:schemeClr>
                </a:solidFill>
              </a:rPr>
              <a:t>coordinated amongst municipalities by end of July </a:t>
            </a:r>
          </a:p>
          <a:p>
            <a:pPr marL="212400" indent="-176400" defTabSz="685800">
              <a:lnSpc>
                <a:spcPts val="1720"/>
              </a:lnSpc>
              <a:spcBef>
                <a:spcPts val="700"/>
              </a:spcBef>
              <a:buSzPct val="110000"/>
              <a:buFont typeface="Arial"/>
              <a:buChar char="•"/>
            </a:pPr>
            <a:r>
              <a:rPr lang="en-ZA" sz="1700" b="1" dirty="0">
                <a:solidFill>
                  <a:schemeClr val="tx1">
                    <a:lumMod val="85000"/>
                    <a:lumOff val="15000"/>
                  </a:schemeClr>
                </a:solidFill>
              </a:rPr>
              <a:t>National COGTA </a:t>
            </a:r>
            <a:r>
              <a:rPr lang="en-ZA" sz="1700" dirty="0">
                <a:solidFill>
                  <a:schemeClr val="tx1">
                    <a:lumMod val="85000"/>
                    <a:lumOff val="15000"/>
                  </a:schemeClr>
                </a:solidFill>
              </a:rPr>
              <a:t>present reprioritised plans consolidation,Sep</a:t>
            </a:r>
          </a:p>
          <a:p>
            <a:pPr marL="36000" defTabSz="685800">
              <a:lnSpc>
                <a:spcPct val="60000"/>
              </a:lnSpc>
              <a:spcBef>
                <a:spcPts val="700"/>
              </a:spcBef>
              <a:buSzPct val="110000"/>
            </a:pPr>
            <a:r>
              <a:rPr lang="en-ZA" sz="1700" b="1" dirty="0">
                <a:solidFill>
                  <a:srgbClr val="376C39"/>
                </a:solidFill>
              </a:rPr>
              <a:t/>
            </a:r>
            <a:br>
              <a:rPr lang="en-ZA" sz="1700" b="1" dirty="0">
                <a:solidFill>
                  <a:srgbClr val="376C39"/>
                </a:solidFill>
              </a:rPr>
            </a:br>
            <a:r>
              <a:rPr lang="en-ZA" sz="1700" b="1" dirty="0">
                <a:solidFill>
                  <a:srgbClr val="376C39"/>
                </a:solidFill>
              </a:rPr>
              <a:t>USING INTERGOVERNMENTAL RELATIONS STRUCTURES </a:t>
            </a:r>
          </a:p>
          <a:p>
            <a:pPr marL="212400" indent="-176400" defTabSz="685800">
              <a:lnSpc>
                <a:spcPts val="1720"/>
              </a:lnSpc>
              <a:spcBef>
                <a:spcPts val="700"/>
              </a:spcBef>
              <a:buSzPct val="110000"/>
              <a:buFont typeface="Arial"/>
              <a:buChar char="•"/>
            </a:pPr>
            <a:r>
              <a:rPr lang="en-ZA" sz="1700" dirty="0">
                <a:solidFill>
                  <a:schemeClr val="tx1">
                    <a:lumMod val="85000"/>
                    <a:lumOff val="15000"/>
                  </a:schemeClr>
                </a:solidFill>
              </a:rPr>
              <a:t>Use current Covid-19 structure for reporting &amp; coordination </a:t>
            </a:r>
            <a:br>
              <a:rPr lang="en-ZA" sz="1700" dirty="0">
                <a:solidFill>
                  <a:schemeClr val="tx1">
                    <a:lumMod val="85000"/>
                    <a:lumOff val="15000"/>
                  </a:schemeClr>
                </a:solidFill>
              </a:rPr>
            </a:br>
            <a:r>
              <a:rPr lang="en-ZA" sz="1700" dirty="0">
                <a:solidFill>
                  <a:schemeClr val="tx1">
                    <a:lumMod val="85000"/>
                    <a:lumOff val="15000"/>
                  </a:schemeClr>
                </a:solidFill>
              </a:rPr>
              <a:t>to enhance </a:t>
            </a:r>
            <a:r>
              <a:rPr lang="en-ZA" sz="1700" b="1" dirty="0">
                <a:solidFill>
                  <a:schemeClr val="tx1">
                    <a:lumMod val="85000"/>
                    <a:lumOff val="15000"/>
                  </a:schemeClr>
                </a:solidFill>
              </a:rPr>
              <a:t>DDM implementation </a:t>
            </a:r>
          </a:p>
          <a:p>
            <a:pPr marL="212400" indent="-176400" defTabSz="685800">
              <a:lnSpc>
                <a:spcPts val="1720"/>
              </a:lnSpc>
              <a:spcBef>
                <a:spcPts val="700"/>
              </a:spcBef>
              <a:buSzPct val="110000"/>
              <a:buFont typeface="Arial"/>
              <a:buChar char="•"/>
            </a:pPr>
            <a:r>
              <a:rPr lang="en-ZA" sz="1700" dirty="0">
                <a:solidFill>
                  <a:schemeClr val="tx1">
                    <a:lumMod val="85000"/>
                    <a:lumOff val="15000"/>
                  </a:schemeClr>
                </a:solidFill>
              </a:rPr>
              <a:t>Improve </a:t>
            </a:r>
            <a:r>
              <a:rPr lang="en-ZA" sz="1700" b="1" dirty="0">
                <a:solidFill>
                  <a:schemeClr val="tx1">
                    <a:lumMod val="85000"/>
                    <a:lumOff val="15000"/>
                  </a:schemeClr>
                </a:solidFill>
              </a:rPr>
              <a:t>political participation </a:t>
            </a:r>
            <a:r>
              <a:rPr lang="en-ZA" sz="1700" dirty="0">
                <a:solidFill>
                  <a:schemeClr val="tx1">
                    <a:lumMod val="85000"/>
                    <a:lumOff val="15000"/>
                  </a:schemeClr>
                </a:solidFill>
              </a:rPr>
              <a:t>of Members of Parliament, Traditional Leaders in District Command Councils</a:t>
            </a:r>
          </a:p>
          <a:p>
            <a:pPr marL="212400" indent="-176400" defTabSz="685800">
              <a:lnSpc>
                <a:spcPts val="1720"/>
              </a:lnSpc>
              <a:spcBef>
                <a:spcPts val="700"/>
              </a:spcBef>
              <a:buSzPct val="110000"/>
              <a:buFont typeface="Arial"/>
              <a:buChar char="•"/>
            </a:pPr>
            <a:r>
              <a:rPr lang="en-ZA" sz="1700" dirty="0">
                <a:solidFill>
                  <a:schemeClr val="tx1">
                    <a:lumMod val="85000"/>
                    <a:lumOff val="15000"/>
                  </a:schemeClr>
                </a:solidFill>
              </a:rPr>
              <a:t>Establish </a:t>
            </a:r>
            <a:r>
              <a:rPr lang="en-ZA" sz="1700" b="1" dirty="0">
                <a:solidFill>
                  <a:schemeClr val="tx1">
                    <a:lumMod val="85000"/>
                    <a:lumOff val="15000"/>
                  </a:schemeClr>
                </a:solidFill>
              </a:rPr>
              <a:t>nerve centres </a:t>
            </a:r>
            <a:r>
              <a:rPr lang="en-ZA" sz="1700" dirty="0">
                <a:solidFill>
                  <a:schemeClr val="tx1">
                    <a:lumMod val="85000"/>
                    <a:lumOff val="15000"/>
                  </a:schemeClr>
                </a:solidFill>
              </a:rPr>
              <a:t>across three spheres of government </a:t>
            </a:r>
          </a:p>
          <a:p>
            <a:pPr marL="212400" indent="-176400" defTabSz="685800">
              <a:lnSpc>
                <a:spcPts val="1720"/>
              </a:lnSpc>
              <a:spcBef>
                <a:spcPts val="700"/>
              </a:spcBef>
              <a:buSzPct val="110000"/>
              <a:buFont typeface="Arial"/>
              <a:buChar char="•"/>
            </a:pPr>
            <a:r>
              <a:rPr lang="en-ZA" sz="1700" dirty="0">
                <a:solidFill>
                  <a:schemeClr val="tx1">
                    <a:lumMod val="85000"/>
                    <a:lumOff val="15000"/>
                  </a:schemeClr>
                </a:solidFill>
              </a:rPr>
              <a:t>Use </a:t>
            </a:r>
            <a:r>
              <a:rPr lang="en-ZA" sz="1700" b="1" dirty="0">
                <a:solidFill>
                  <a:schemeClr val="tx1">
                    <a:lumMod val="85000"/>
                    <a:lumOff val="15000"/>
                  </a:schemeClr>
                </a:solidFill>
              </a:rPr>
              <a:t>District hubs </a:t>
            </a:r>
            <a:r>
              <a:rPr lang="en-ZA" sz="1700" dirty="0">
                <a:solidFill>
                  <a:schemeClr val="tx1">
                    <a:lumMod val="85000"/>
                    <a:lumOff val="15000"/>
                  </a:schemeClr>
                </a:solidFill>
              </a:rPr>
              <a:t>as District nerve centres to ensure quality </a:t>
            </a:r>
            <a:br>
              <a:rPr lang="en-ZA" sz="1700" dirty="0">
                <a:solidFill>
                  <a:schemeClr val="tx1">
                    <a:lumMod val="85000"/>
                    <a:lumOff val="15000"/>
                  </a:schemeClr>
                </a:solidFill>
              </a:rPr>
            </a:br>
            <a:r>
              <a:rPr lang="en-ZA" sz="1700" dirty="0">
                <a:solidFill>
                  <a:schemeClr val="tx1">
                    <a:lumMod val="85000"/>
                    <a:lumOff val="15000"/>
                  </a:schemeClr>
                </a:solidFill>
              </a:rPr>
              <a:t>of data, reporting and information </a:t>
            </a:r>
          </a:p>
        </p:txBody>
      </p:sp>
      <p:sp>
        <p:nvSpPr>
          <p:cNvPr id="5" name="Slide Number Placeholder 4"/>
          <p:cNvSpPr>
            <a:spLocks noGrp="1"/>
          </p:cNvSpPr>
          <p:nvPr>
            <p:ph type="sldNum" idx="12"/>
          </p:nvPr>
        </p:nvSpPr>
        <p:spPr/>
        <p:txBody>
          <a:bodyPr/>
          <a:lstStyle/>
          <a:p>
            <a:fld id="{1F94E310-3646-6241-9AB3-B048580FF9A0}" type="slidenum">
              <a:rPr lang="en-GB" smtClean="0"/>
              <a:pPr/>
              <a:t>30</a:t>
            </a:fld>
            <a:endParaRPr lang="en-GB" dirty="0"/>
          </a:p>
        </p:txBody>
      </p:sp>
      <p:pic>
        <p:nvPicPr>
          <p:cNvPr id="7" name="Picture 6" descr="transparent-tech-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24" y="2417724"/>
            <a:ext cx="1725363" cy="1725363"/>
          </a:xfrm>
          <a:prstGeom prst="rect">
            <a:avLst/>
          </a:prstGeom>
        </p:spPr>
      </p:pic>
      <p:cxnSp>
        <p:nvCxnSpPr>
          <p:cNvPr id="8" name="Google Shape;110;p4"/>
          <p:cNvCxnSpPr/>
          <p:nvPr/>
        </p:nvCxnSpPr>
        <p:spPr>
          <a:xfrm>
            <a:off x="2080050" y="722615"/>
            <a:ext cx="0" cy="5003562"/>
          </a:xfrm>
          <a:prstGeom prst="straightConnector1">
            <a:avLst/>
          </a:prstGeom>
          <a:noFill/>
          <a:ln w="25400" cap="flat" cmpd="sng">
            <a:solidFill>
              <a:srgbClr val="A5A5A5"/>
            </a:solidFill>
            <a:prstDash val="solid"/>
            <a:round/>
            <a:headEnd type="none" w="sm" len="sm"/>
            <a:tailEnd type="none" w="sm" len="sm"/>
          </a:ln>
        </p:spPr>
      </p:cxnSp>
    </p:spTree>
    <p:extLst>
      <p:ext uri="{BB962C8B-B14F-4D97-AF65-F5344CB8AC3E}">
        <p14:creationId xmlns:p14="http://schemas.microsoft.com/office/powerpoint/2010/main" val="1849954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txBox="1"/>
          <p:nvPr/>
        </p:nvSpPr>
        <p:spPr>
          <a:xfrm>
            <a:off x="2073705" y="1712209"/>
            <a:ext cx="6717234" cy="4021573"/>
          </a:xfrm>
          <a:prstGeom prst="rect">
            <a:avLst/>
          </a:prstGeom>
          <a:noFill/>
          <a:ln>
            <a:noFill/>
          </a:ln>
        </p:spPr>
        <p:txBody>
          <a:bodyPr spcFirstLastPara="1" wrap="square" lIns="91425" tIns="45700" rIns="91425" bIns="45700" anchor="t" anchorCtr="0">
            <a:spAutoFit/>
          </a:bodyPr>
          <a:lstStyle/>
          <a:p>
            <a:pPr marL="176400" marR="0" lvl="0" indent="-180000" algn="l" defTabSz="914400" rtl="0" eaLnBrk="1" fontAlgn="auto" latinLnBrk="0" hangingPunct="1">
              <a:lnSpc>
                <a:spcPts val="1720"/>
              </a:lnSpc>
              <a:spcBef>
                <a:spcPts val="800"/>
              </a:spcBef>
              <a:spcAft>
                <a:spcPts val="0"/>
              </a:spcAft>
              <a:buClr>
                <a:srgbClr val="000000"/>
              </a:buClr>
              <a:buSzPct val="110000"/>
              <a:buFont typeface="Arial"/>
              <a:buChar char="•"/>
              <a:tabLst/>
              <a:defRPr/>
            </a:pPr>
            <a:r>
              <a:rPr kumimoji="0" lang="en-GB"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Interprovincial travel </a:t>
            </a:r>
            <a:r>
              <a:rPr kumimoji="0" lang="en-GB" sz="1750" b="0"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which poses a further risk (funerals)</a:t>
            </a:r>
            <a:endParaRPr kumimoji="0" lang="en-GB"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endParaRPr>
          </a:p>
          <a:p>
            <a:pPr marL="176400" marR="0" lvl="0" indent="-180000" algn="l" defTabSz="914400" rtl="0" eaLnBrk="1" fontAlgn="auto" latinLnBrk="0" hangingPunct="1">
              <a:lnSpc>
                <a:spcPts val="1720"/>
              </a:lnSpc>
              <a:spcBef>
                <a:spcPts val="800"/>
              </a:spcBef>
              <a:spcAft>
                <a:spcPts val="0"/>
              </a:spcAft>
              <a:buClr>
                <a:srgbClr val="000000"/>
              </a:buClr>
              <a:buSzPct val="110000"/>
              <a:buFont typeface="Arial"/>
              <a:buChar char="•"/>
              <a:tabLst/>
              <a:defRPr/>
            </a:pPr>
            <a:r>
              <a:rPr kumimoji="0" lang="en-GB" sz="1750" b="0"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Complaints related to </a:t>
            </a:r>
            <a:r>
              <a:rPr kumimoji="0" lang="en-GB"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exercise </a:t>
            </a:r>
            <a:endParaRPr lang="en-GB" sz="1750" b="1" dirty="0">
              <a:solidFill>
                <a:srgbClr val="262626"/>
              </a:solidFill>
              <a:ea typeface="Gill Sans"/>
              <a:cs typeface="Arial Narrow" panose="020B0604020202020204" pitchFamily="34" charset="0"/>
              <a:sym typeface="Gill Sans"/>
            </a:endParaRPr>
          </a:p>
          <a:p>
            <a:pPr marL="176400" marR="0" lvl="0" indent="-180000" algn="l" defTabSz="914400" rtl="0" eaLnBrk="1" fontAlgn="auto" latinLnBrk="0" hangingPunct="1">
              <a:lnSpc>
                <a:spcPts val="1720"/>
              </a:lnSpc>
              <a:spcBef>
                <a:spcPts val="800"/>
              </a:spcBef>
              <a:spcAft>
                <a:spcPts val="0"/>
              </a:spcAft>
              <a:buClr>
                <a:srgbClr val="000000"/>
              </a:buClr>
              <a:buSzPct val="110000"/>
              <a:buFont typeface="Arial"/>
              <a:buChar char="•"/>
              <a:tabLst/>
              <a:defRPr/>
            </a:pPr>
            <a:r>
              <a:rPr kumimoji="0" lang="en-GB" sz="1750" b="0"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Initial tests only related to those with symptoms who can afford, now mass </a:t>
            </a:r>
            <a:r>
              <a:rPr kumimoji="0" lang="en-GB"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screening and accelerated testing</a:t>
            </a:r>
          </a:p>
          <a:p>
            <a:pPr marL="176400" lvl="0" indent="-180000" algn="just" defTabSz="685800">
              <a:lnSpc>
                <a:spcPts val="1720"/>
              </a:lnSpc>
              <a:spcBef>
                <a:spcPts val="800"/>
              </a:spcBef>
              <a:buSzPct val="110000"/>
              <a:buFont typeface="Arial"/>
              <a:buChar char="•"/>
              <a:defRPr/>
            </a:pPr>
            <a:r>
              <a:rPr lang="en-ZA" altLang="en-US" sz="1750" dirty="0">
                <a:solidFill>
                  <a:srgbClr val="262626"/>
                </a:solidFill>
              </a:rPr>
              <a:t>D</a:t>
            </a:r>
            <a:r>
              <a:rPr kumimoji="0" lang="en-ZA" altLang="en-US" sz="1750" b="0" i="0" u="none" strike="noStrike" kern="0" cap="none" spc="0" normalizeH="0" baseline="0" noProof="0" dirty="0">
                <a:ln>
                  <a:noFill/>
                </a:ln>
                <a:solidFill>
                  <a:srgbClr val="262626"/>
                </a:solidFill>
                <a:effectLst/>
                <a:uLnTx/>
                <a:uFillTx/>
                <a:sym typeface="Arial"/>
              </a:rPr>
              <a:t>isregard by taxi owners </a:t>
            </a:r>
            <a:r>
              <a:rPr lang="en-ZA" altLang="en-US" sz="1750" dirty="0">
                <a:solidFill>
                  <a:srgbClr val="262626"/>
                </a:solidFill>
              </a:rPr>
              <a:t>to maximum taxi </a:t>
            </a:r>
            <a:r>
              <a:rPr kumimoji="0" lang="en-ZA" altLang="en-US" sz="1750" b="0" i="0" u="none" strike="noStrike" kern="0" cap="none" spc="0" normalizeH="0" baseline="0" noProof="0" dirty="0">
                <a:ln>
                  <a:noFill/>
                </a:ln>
                <a:solidFill>
                  <a:srgbClr val="262626"/>
                </a:solidFill>
                <a:effectLst/>
                <a:uLnTx/>
                <a:uFillTx/>
                <a:sym typeface="Arial"/>
              </a:rPr>
              <a:t>capacities </a:t>
            </a:r>
          </a:p>
          <a:p>
            <a:pPr marL="176400" marR="0" lvl="0" indent="-180000" algn="just" defTabSz="685800" rtl="0" eaLnBrk="1" fontAlgn="auto" latinLnBrk="0" hangingPunct="1">
              <a:lnSpc>
                <a:spcPts val="1720"/>
              </a:lnSpc>
              <a:spcBef>
                <a:spcPts val="800"/>
              </a:spcBef>
              <a:spcAft>
                <a:spcPts val="0"/>
              </a:spcAft>
              <a:buClr>
                <a:srgbClr val="000000"/>
              </a:buClr>
              <a:buSzPct val="110000"/>
              <a:buFont typeface="Arial"/>
              <a:buChar char="•"/>
              <a:tabLst/>
              <a:defRPr/>
            </a:pPr>
            <a:r>
              <a:rPr kumimoji="0" lang="en-ZA" altLang="en-US" sz="1750" b="0" i="0" u="none" strike="noStrike" kern="0" cap="none" spc="0" normalizeH="0" baseline="0" noProof="0" dirty="0">
                <a:ln>
                  <a:noFill/>
                </a:ln>
                <a:solidFill>
                  <a:srgbClr val="262626"/>
                </a:solidFill>
                <a:effectLst/>
                <a:uLnTx/>
                <a:uFillTx/>
                <a:sym typeface="Arial"/>
              </a:rPr>
              <a:t>Illegal </a:t>
            </a:r>
            <a:r>
              <a:rPr kumimoji="0" lang="en-ZA" altLang="en-US" sz="1750" b="1" i="0" u="none" strike="noStrike" kern="0" cap="none" spc="0" normalizeH="0" baseline="0" noProof="0" dirty="0">
                <a:ln>
                  <a:noFill/>
                </a:ln>
                <a:solidFill>
                  <a:srgbClr val="262626"/>
                </a:solidFill>
                <a:effectLst/>
                <a:uLnTx/>
                <a:uFillTx/>
                <a:sym typeface="Arial"/>
              </a:rPr>
              <a:t>border crossing</a:t>
            </a:r>
            <a:r>
              <a:rPr kumimoji="0" lang="en-ZA" altLang="en-US" sz="1750" b="0" i="0" u="none" strike="noStrike" kern="0" cap="none" spc="0" normalizeH="0" baseline="0" noProof="0" dirty="0">
                <a:ln>
                  <a:noFill/>
                </a:ln>
                <a:solidFill>
                  <a:srgbClr val="262626"/>
                </a:solidFill>
                <a:effectLst/>
                <a:uLnTx/>
                <a:uFillTx/>
                <a:sym typeface="Arial"/>
              </a:rPr>
              <a:t>.</a:t>
            </a:r>
          </a:p>
          <a:p>
            <a:pPr marL="176400" marR="0" lvl="0" indent="-180000" algn="l" defTabSz="914400" rtl="0" eaLnBrk="1" fontAlgn="auto" latinLnBrk="0" hangingPunct="1">
              <a:lnSpc>
                <a:spcPts val="1720"/>
              </a:lnSpc>
              <a:spcBef>
                <a:spcPts val="800"/>
              </a:spcBef>
              <a:spcAft>
                <a:spcPts val="0"/>
              </a:spcAft>
              <a:buClr>
                <a:srgbClr val="000000"/>
              </a:buClr>
              <a:buSzPct val="110000"/>
              <a:buFont typeface="Arial"/>
              <a:buChar char="•"/>
              <a:tabLst/>
              <a:defRPr/>
            </a:pPr>
            <a:r>
              <a:rPr kumimoji="0" lang="en-US"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 Litigation</a:t>
            </a:r>
            <a:r>
              <a:rPr kumimoji="0" lang="en-US" sz="1750" b="0"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 </a:t>
            </a:r>
            <a:endParaRPr kumimoji="0" sz="1750" b="0" i="0" u="none" strike="noStrike" kern="0" cap="none" spc="0" normalizeH="0" baseline="0" noProof="0" dirty="0">
              <a:ln>
                <a:noFill/>
              </a:ln>
              <a:solidFill>
                <a:srgbClr val="262626"/>
              </a:solidFill>
              <a:effectLst/>
              <a:uLnTx/>
              <a:uFillTx/>
              <a:cs typeface="Arial Narrow" panose="020B0604020202020204" pitchFamily="34" charset="0"/>
              <a:sym typeface="Arial"/>
            </a:endParaRPr>
          </a:p>
          <a:p>
            <a:pPr marL="176400" marR="0" lvl="0" indent="-180000" algn="l" defTabSz="914400" rtl="0" eaLnBrk="1" fontAlgn="auto" latinLnBrk="0" hangingPunct="1">
              <a:lnSpc>
                <a:spcPts val="1720"/>
              </a:lnSpc>
              <a:spcBef>
                <a:spcPts val="800"/>
              </a:spcBef>
              <a:spcAft>
                <a:spcPts val="0"/>
              </a:spcAft>
              <a:buClr>
                <a:srgbClr val="000000"/>
              </a:buClr>
              <a:buSzPct val="110000"/>
              <a:buFont typeface="Arial"/>
              <a:buChar char="•"/>
              <a:tabLst/>
              <a:defRPr/>
            </a:pPr>
            <a:r>
              <a:rPr kumimoji="0" lang="en-US" sz="1750" b="0"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 </a:t>
            </a:r>
            <a:r>
              <a:rPr lang="en-US" sz="1750" b="1" dirty="0">
                <a:solidFill>
                  <a:srgbClr val="262626"/>
                </a:solidFill>
                <a:ea typeface="Gill Sans"/>
                <a:cs typeface="Arial Narrow" panose="020B0604020202020204" pitchFamily="34" charset="0"/>
                <a:sym typeface="Gill Sans"/>
              </a:rPr>
              <a:t>Most infections </a:t>
            </a:r>
            <a:r>
              <a:rPr lang="en-US" sz="1750" dirty="0">
                <a:solidFill>
                  <a:srgbClr val="262626"/>
                </a:solidFill>
                <a:ea typeface="Gill Sans"/>
                <a:cs typeface="Arial Narrow" panose="020B0604020202020204" pitchFamily="34" charset="0"/>
                <a:sym typeface="Gill Sans"/>
              </a:rPr>
              <a:t>in most populated areas, and </a:t>
            </a:r>
            <a:r>
              <a:rPr kumimoji="0" lang="en-US" sz="1750" b="0"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economic hubs</a:t>
            </a:r>
            <a:endParaRPr kumimoji="0" sz="1750" b="0"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endParaRPr>
          </a:p>
          <a:p>
            <a:pPr marL="176400" marR="0" lvl="0" indent="-180000" algn="l" defTabSz="914400" rtl="0" eaLnBrk="1" fontAlgn="auto" latinLnBrk="0" hangingPunct="1">
              <a:lnSpc>
                <a:spcPts val="1720"/>
              </a:lnSpc>
              <a:spcBef>
                <a:spcPts val="800"/>
              </a:spcBef>
              <a:spcAft>
                <a:spcPts val="0"/>
              </a:spcAft>
              <a:buClr>
                <a:srgbClr val="000000"/>
              </a:buClr>
              <a:buSzPct val="110000"/>
              <a:buFont typeface="Arial"/>
              <a:buChar char="•"/>
              <a:tabLst/>
              <a:defRPr/>
            </a:pPr>
            <a:r>
              <a:rPr kumimoji="0" lang="en-US"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 Structural fault lines </a:t>
            </a:r>
            <a:r>
              <a:rPr kumimoji="0" lang="en-US" sz="1750" b="0"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have people shop/work far from homes</a:t>
            </a:r>
            <a:endParaRPr lang="en-US" sz="1750" dirty="0">
              <a:solidFill>
                <a:srgbClr val="262626"/>
              </a:solidFill>
              <a:ea typeface="Gill Sans"/>
              <a:cs typeface="Arial Narrow" panose="020B0604020202020204" pitchFamily="34" charset="0"/>
              <a:sym typeface="Gill Sans"/>
            </a:endParaRPr>
          </a:p>
          <a:p>
            <a:pPr marL="176400" marR="0" lvl="0" indent="-180000" algn="l" defTabSz="914400" rtl="0" eaLnBrk="1" fontAlgn="auto" latinLnBrk="0" hangingPunct="1">
              <a:lnSpc>
                <a:spcPts val="1720"/>
              </a:lnSpc>
              <a:spcBef>
                <a:spcPts val="800"/>
              </a:spcBef>
              <a:spcAft>
                <a:spcPts val="0"/>
              </a:spcAft>
              <a:buClr>
                <a:srgbClr val="000000"/>
              </a:buClr>
              <a:buSzPct val="110000"/>
              <a:buFont typeface="Arial"/>
              <a:buChar char="•"/>
              <a:tabLst/>
              <a:defRPr/>
            </a:pPr>
            <a:r>
              <a:rPr kumimoji="0" lang="en-GB"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 Social grant recipients; </a:t>
            </a:r>
            <a:r>
              <a:rPr kumimoji="0" lang="en-GB" sz="1750" b="0"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payment and disbursement methods </a:t>
            </a:r>
          </a:p>
          <a:p>
            <a:pPr marL="176400" marR="0" lvl="0" indent="-180000" algn="l" defTabSz="914400" rtl="0" eaLnBrk="1" fontAlgn="auto" latinLnBrk="0" hangingPunct="1">
              <a:lnSpc>
                <a:spcPts val="1720"/>
              </a:lnSpc>
              <a:spcBef>
                <a:spcPts val="800"/>
              </a:spcBef>
              <a:spcAft>
                <a:spcPts val="0"/>
              </a:spcAft>
              <a:buClr>
                <a:srgbClr val="000000"/>
              </a:buClr>
              <a:buSzPct val="110000"/>
              <a:buFont typeface="Arial"/>
              <a:buChar char="•"/>
              <a:tabLst/>
              <a:defRPr/>
            </a:pPr>
            <a:r>
              <a:rPr kumimoji="0" lang="en-GB" sz="1750" b="0"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 Poverty and increased unemployment means </a:t>
            </a:r>
            <a:r>
              <a:rPr kumimoji="0" lang="en-GB"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lower </a:t>
            </a:r>
            <a:br>
              <a:rPr kumimoji="0" lang="en-GB"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br>
            <a:r>
              <a:rPr kumimoji="0" lang="en-GB"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 revenue</a:t>
            </a:r>
            <a:r>
              <a:rPr lang="en-GB" sz="1750" dirty="0">
                <a:solidFill>
                  <a:srgbClr val="262626"/>
                </a:solidFill>
                <a:ea typeface="Gill Sans"/>
                <a:cs typeface="Arial Narrow" panose="020B0604020202020204" pitchFamily="34" charset="0"/>
                <a:sym typeface="Gill Sans"/>
              </a:rPr>
              <a:t> for </a:t>
            </a:r>
            <a:r>
              <a:rPr kumimoji="0" lang="en-GB"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rPr>
              <a:t>local government</a:t>
            </a:r>
            <a:endParaRPr kumimoji="0" sz="1750" b="1" i="0" u="none" strike="noStrike" kern="0" cap="none" spc="0" normalizeH="0" baseline="0" noProof="0" dirty="0">
              <a:ln>
                <a:noFill/>
              </a:ln>
              <a:solidFill>
                <a:srgbClr val="262626"/>
              </a:solidFill>
              <a:effectLst/>
              <a:uLnTx/>
              <a:uFillTx/>
              <a:ea typeface="Gill Sans"/>
              <a:cs typeface="Arial Narrow" panose="020B0604020202020204" pitchFamily="34" charset="0"/>
              <a:sym typeface="Gill Sans"/>
            </a:endParaRPr>
          </a:p>
          <a:p>
            <a:pPr marL="0" marR="0" lvl="0" indent="0" algn="l" defTabSz="914400" rtl="0" eaLnBrk="1" fontAlgn="auto" latinLnBrk="0" hangingPunct="1">
              <a:lnSpc>
                <a:spcPct val="90000"/>
              </a:lnSpc>
              <a:spcBef>
                <a:spcPts val="60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595959"/>
              </a:solidFill>
              <a:effectLst/>
              <a:uLnTx/>
              <a:uFillTx/>
              <a:latin typeface="Arial Narrow" panose="020B0604020202020204" pitchFamily="34" charset="0"/>
              <a:ea typeface="Gill Sans"/>
              <a:cs typeface="Arial Narrow" panose="020B0604020202020204" pitchFamily="34" charset="0"/>
              <a:sym typeface="Gill Sans"/>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31</a:t>
            </a:fld>
            <a:endParaRPr lang="en-GB" dirty="0"/>
          </a:p>
        </p:txBody>
      </p:sp>
      <p:cxnSp>
        <p:nvCxnSpPr>
          <p:cNvPr id="17" name="Google Shape;110;p4"/>
          <p:cNvCxnSpPr/>
          <p:nvPr/>
        </p:nvCxnSpPr>
        <p:spPr>
          <a:xfrm>
            <a:off x="2080050" y="1565672"/>
            <a:ext cx="0" cy="3941532"/>
          </a:xfrm>
          <a:prstGeom prst="straightConnector1">
            <a:avLst/>
          </a:prstGeom>
          <a:noFill/>
          <a:ln w="25400" cap="flat" cmpd="sng">
            <a:solidFill>
              <a:srgbClr val="A5A5A5"/>
            </a:solidFill>
            <a:prstDash val="solid"/>
            <a:round/>
            <a:headEnd type="none" w="sm" len="sm"/>
            <a:tailEnd type="none" w="sm" len="sm"/>
          </a:ln>
        </p:spPr>
      </p:cxnSp>
      <p:sp>
        <p:nvSpPr>
          <p:cNvPr id="21" name="Title 6"/>
          <p:cNvSpPr>
            <a:spLocks noGrp="1"/>
          </p:cNvSpPr>
          <p:nvPr>
            <p:ph type="title"/>
          </p:nvPr>
        </p:nvSpPr>
        <p:spPr>
          <a:xfrm>
            <a:off x="529691" y="236733"/>
            <a:ext cx="8622517" cy="1416522"/>
          </a:xfrm>
        </p:spPr>
        <p:txBody>
          <a:bodyPr>
            <a:noAutofit/>
          </a:bodyPr>
          <a:lstStyle/>
          <a:p>
            <a:pPr algn="l"/>
            <a:r>
              <a:rPr lang="en-ZA" sz="2800" b="1" dirty="0">
                <a:solidFill>
                  <a:srgbClr val="376C39"/>
                </a:solidFill>
                <a:latin typeface="Arial"/>
              </a:rPr>
              <a:t>CHALLENGES: REGULATIONS COMPLIANCE</a:t>
            </a:r>
            <a:endParaRPr lang="en-GB" sz="2800" b="1" dirty="0">
              <a:solidFill>
                <a:srgbClr val="376C39"/>
              </a:solidFill>
              <a:latin typeface="Arial"/>
            </a:endParaRPr>
          </a:p>
        </p:txBody>
      </p:sp>
      <p:pic>
        <p:nvPicPr>
          <p:cNvPr id="9" name="Picture 8" descr="alert.png"/>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58330" y="2501523"/>
            <a:ext cx="1335610" cy="1335610"/>
          </a:xfrm>
          <a:prstGeom prst="rect">
            <a:avLst/>
          </a:prstGeom>
        </p:spPr>
      </p:pic>
    </p:spTree>
    <p:extLst>
      <p:ext uri="{BB962C8B-B14F-4D97-AF65-F5344CB8AC3E}">
        <p14:creationId xmlns:p14="http://schemas.microsoft.com/office/powerpoint/2010/main" val="186074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txBox="1"/>
          <p:nvPr/>
        </p:nvSpPr>
        <p:spPr>
          <a:xfrm>
            <a:off x="2725969" y="781511"/>
            <a:ext cx="6141614" cy="49419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ts val="1940"/>
              </a:lnSpc>
              <a:spcBef>
                <a:spcPts val="0"/>
              </a:spcBef>
              <a:buClr>
                <a:srgbClr val="000000"/>
              </a:buClr>
              <a:buSzTx/>
              <a:buFont typeface="Arial"/>
              <a:buNone/>
              <a:tabLst/>
              <a:defRPr/>
            </a:pP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More </a:t>
            </a:r>
            <a:r>
              <a:rPr kumimoji="0" lang="en-GB" sz="1800" b="1" i="0" u="none" strike="noStrike" kern="0" cap="none" spc="0" normalizeH="0" baseline="0" noProof="0" dirty="0">
                <a:ln>
                  <a:noFill/>
                </a:ln>
                <a:solidFill>
                  <a:schemeClr val="tx1">
                    <a:lumMod val="85000"/>
                    <a:lumOff val="15000"/>
                  </a:schemeClr>
                </a:solidFill>
                <a:effectLst/>
                <a:uLnTx/>
                <a:uFillTx/>
                <a:ea typeface="Gill Sans"/>
                <a:sym typeface="Gill Sans"/>
              </a:rPr>
              <a:t>responsive, integrated, coherent, </a:t>
            </a:r>
            <a:br>
              <a:rPr kumimoji="0" lang="en-GB" sz="1800" b="1" i="0" u="none" strike="noStrike" kern="0" cap="none" spc="0" normalizeH="0" baseline="0" noProof="0" dirty="0">
                <a:ln>
                  <a:noFill/>
                </a:ln>
                <a:solidFill>
                  <a:schemeClr val="tx1">
                    <a:lumMod val="85000"/>
                    <a:lumOff val="15000"/>
                  </a:schemeClr>
                </a:solidFill>
                <a:effectLst/>
                <a:uLnTx/>
                <a:uFillTx/>
                <a:ea typeface="Gill Sans"/>
                <a:sym typeface="Gill Sans"/>
              </a:rPr>
            </a:br>
            <a:r>
              <a:rPr kumimoji="0" lang="en-GB" sz="1800" b="1" i="0" u="none" strike="noStrike" kern="0" cap="none" spc="0" normalizeH="0" baseline="0" noProof="0" dirty="0">
                <a:ln>
                  <a:noFill/>
                </a:ln>
                <a:solidFill>
                  <a:schemeClr val="tx1">
                    <a:lumMod val="85000"/>
                    <a:lumOff val="15000"/>
                  </a:schemeClr>
                </a:solidFill>
                <a:effectLst/>
                <a:uLnTx/>
                <a:uFillTx/>
                <a:ea typeface="Gill Sans"/>
                <a:sym typeface="Gill Sans"/>
              </a:rPr>
              <a:t>agile government</a:t>
            </a:r>
            <a:endParaRPr kumimoji="0" sz="1800" b="1" i="0" u="none" strike="noStrike" kern="0" cap="none" spc="0" normalizeH="0" baseline="0" noProof="0" dirty="0">
              <a:ln>
                <a:noFill/>
              </a:ln>
              <a:solidFill>
                <a:schemeClr val="tx1">
                  <a:lumMod val="85000"/>
                  <a:lumOff val="15000"/>
                </a:schemeClr>
              </a:solidFill>
              <a:effectLst/>
              <a:uLnTx/>
              <a:uFillTx/>
              <a:sym typeface="Arial"/>
            </a:endParaRPr>
          </a:p>
          <a:p>
            <a:pPr marL="0" marR="0" lvl="0" indent="0" algn="l" defTabSz="914400" rtl="0" eaLnBrk="1" fontAlgn="auto" latinLnBrk="0" hangingPunct="1">
              <a:lnSpc>
                <a:spcPts val="1940"/>
              </a:lnSpc>
              <a:spcBef>
                <a:spcPts val="600"/>
              </a:spcBef>
              <a:buClr>
                <a:srgbClr val="000000"/>
              </a:buClr>
              <a:buSzTx/>
              <a:buFont typeface="Arial"/>
              <a:buNone/>
              <a:tabLst/>
              <a:defRPr/>
            </a:pP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Government </a:t>
            </a:r>
            <a:r>
              <a:rPr kumimoji="0" lang="en-GB" sz="1800" b="1" i="0" u="none" strike="noStrike" kern="0" cap="none" spc="0" normalizeH="0" baseline="0" noProof="0" dirty="0">
                <a:ln>
                  <a:noFill/>
                </a:ln>
                <a:solidFill>
                  <a:schemeClr val="tx1">
                    <a:lumMod val="85000"/>
                    <a:lumOff val="15000"/>
                  </a:schemeClr>
                </a:solidFill>
                <a:effectLst/>
                <a:uLnTx/>
                <a:uFillTx/>
                <a:ea typeface="Gill Sans"/>
                <a:sym typeface="Gill Sans"/>
              </a:rPr>
              <a:t>communication </a:t>
            </a: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accelerated: </a:t>
            </a:r>
            <a:b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b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brings it closer to people, changed societal behaviour</a:t>
            </a:r>
            <a:endParaRPr kumimoji="0" sz="1800" b="0" i="0" u="none" strike="noStrike" kern="0" cap="none" spc="0" normalizeH="0" baseline="0" noProof="0" dirty="0">
              <a:ln>
                <a:noFill/>
              </a:ln>
              <a:solidFill>
                <a:schemeClr val="tx1">
                  <a:lumMod val="85000"/>
                  <a:lumOff val="15000"/>
                </a:schemeClr>
              </a:solidFill>
              <a:effectLst/>
              <a:uLnTx/>
              <a:uFillTx/>
              <a:sym typeface="Arial"/>
            </a:endParaRPr>
          </a:p>
          <a:p>
            <a:pPr marL="0" marR="0" lvl="0" indent="0" algn="l" defTabSz="914400" rtl="0" eaLnBrk="1" fontAlgn="auto" latinLnBrk="0" hangingPunct="1">
              <a:lnSpc>
                <a:spcPts val="1940"/>
              </a:lnSpc>
              <a:spcBef>
                <a:spcPts val="600"/>
              </a:spcBef>
              <a:buClr>
                <a:srgbClr val="000000"/>
              </a:buClr>
              <a:buSzTx/>
              <a:buFont typeface="Arial"/>
              <a:buNone/>
              <a:tabLst/>
              <a:defRPr/>
            </a:pP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Take up of </a:t>
            </a:r>
            <a:r>
              <a:rPr kumimoji="0" lang="en-GB" sz="1800" b="1" i="0" u="none" strike="noStrike" kern="0" cap="none" spc="0" normalizeH="0" baseline="0" noProof="0" dirty="0">
                <a:ln>
                  <a:noFill/>
                </a:ln>
                <a:solidFill>
                  <a:schemeClr val="tx1">
                    <a:lumMod val="85000"/>
                    <a:lumOff val="15000"/>
                  </a:schemeClr>
                </a:solidFill>
                <a:effectLst/>
                <a:uLnTx/>
                <a:uFillTx/>
                <a:ea typeface="Gill Sans"/>
                <a:sym typeface="Gill Sans"/>
              </a:rPr>
              <a:t>technolog</a:t>
            </a: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y enables quick, effective decisions </a:t>
            </a:r>
            <a:endParaRPr kumimoji="0" sz="1800" b="0" i="0" u="none" strike="noStrike" kern="0" cap="none" spc="0" normalizeH="0" baseline="0" noProof="0" dirty="0">
              <a:ln>
                <a:noFill/>
              </a:ln>
              <a:solidFill>
                <a:schemeClr val="tx1">
                  <a:lumMod val="85000"/>
                  <a:lumOff val="15000"/>
                </a:schemeClr>
              </a:solidFill>
              <a:effectLst/>
              <a:uLnTx/>
              <a:uFillTx/>
              <a:sym typeface="Arial"/>
            </a:endParaRPr>
          </a:p>
          <a:p>
            <a:pPr marL="0" marR="0" lvl="0" indent="0" algn="l" defTabSz="914400" rtl="0" eaLnBrk="1" fontAlgn="auto" latinLnBrk="0" hangingPunct="1">
              <a:lnSpc>
                <a:spcPts val="1940"/>
              </a:lnSpc>
              <a:spcBef>
                <a:spcPts val="600"/>
              </a:spcBef>
              <a:buClr>
                <a:srgbClr val="000000"/>
              </a:buClr>
              <a:buSzTx/>
              <a:buFont typeface="Arial"/>
              <a:buNone/>
              <a:tabLst/>
              <a:defRPr/>
            </a:pP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Quality, disaggregated </a:t>
            </a:r>
            <a:r>
              <a:rPr kumimoji="0" lang="en-GB" sz="1800" b="1" i="0" u="none" strike="noStrike" kern="0" cap="none" spc="0" normalizeH="0" baseline="0" noProof="0" dirty="0">
                <a:ln>
                  <a:noFill/>
                </a:ln>
                <a:solidFill>
                  <a:schemeClr val="tx1">
                    <a:lumMod val="85000"/>
                    <a:lumOff val="15000"/>
                  </a:schemeClr>
                </a:solidFill>
                <a:effectLst/>
                <a:uLnTx/>
                <a:uFillTx/>
                <a:ea typeface="Gill Sans"/>
                <a:sym typeface="Gill Sans"/>
              </a:rPr>
              <a:t>data</a:t>
            </a: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 supports </a:t>
            </a:r>
            <a:b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b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effective, evidence-based decision-making</a:t>
            </a:r>
            <a:endParaRPr kumimoji="0" sz="1800" b="0" i="0" u="none" strike="noStrike" kern="0" cap="none" spc="0" normalizeH="0" baseline="0" noProof="0" dirty="0">
              <a:ln>
                <a:noFill/>
              </a:ln>
              <a:solidFill>
                <a:schemeClr val="tx1">
                  <a:lumMod val="85000"/>
                  <a:lumOff val="15000"/>
                </a:schemeClr>
              </a:solidFill>
              <a:effectLst/>
              <a:uLnTx/>
              <a:uFillTx/>
              <a:sym typeface="Arial"/>
            </a:endParaRPr>
          </a:p>
          <a:p>
            <a:pPr marL="0" marR="0" lvl="0" indent="0" algn="l" defTabSz="914400" rtl="0" eaLnBrk="1" fontAlgn="auto" latinLnBrk="0" hangingPunct="1">
              <a:lnSpc>
                <a:spcPts val="1940"/>
              </a:lnSpc>
              <a:spcBef>
                <a:spcPts val="600"/>
              </a:spcBef>
              <a:buClr>
                <a:srgbClr val="000000"/>
              </a:buClr>
              <a:buSzTx/>
              <a:buFont typeface="Arial"/>
              <a:buNone/>
              <a:tabLst/>
              <a:defRPr/>
            </a:pP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Presence of security apparatus reduced </a:t>
            </a:r>
            <a:r>
              <a:rPr kumimoji="0" lang="en-GB" sz="1800" b="1" i="0" u="none" strike="noStrike" kern="0" cap="none" spc="0" normalizeH="0" baseline="0" noProof="0" dirty="0">
                <a:ln>
                  <a:noFill/>
                </a:ln>
                <a:solidFill>
                  <a:schemeClr val="tx1">
                    <a:lumMod val="85000"/>
                    <a:lumOff val="15000"/>
                  </a:schemeClr>
                </a:solidFill>
                <a:effectLst/>
                <a:uLnTx/>
                <a:uFillTx/>
                <a:ea typeface="Gill Sans"/>
                <a:sym typeface="Gill Sans"/>
              </a:rPr>
              <a:t>crime</a:t>
            </a: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 levels </a:t>
            </a:r>
            <a:b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b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by -69,4 in 1</a:t>
            </a:r>
            <a:r>
              <a:rPr kumimoji="0" lang="en-GB" sz="1800" b="0" i="0" u="none" strike="noStrike" kern="0" cap="none" spc="0" normalizeH="0" baseline="30000" noProof="0" dirty="0">
                <a:ln>
                  <a:noFill/>
                </a:ln>
                <a:solidFill>
                  <a:schemeClr val="tx1">
                    <a:lumMod val="85000"/>
                    <a:lumOff val="15000"/>
                  </a:schemeClr>
                </a:solidFill>
                <a:effectLst/>
                <a:uLnTx/>
                <a:uFillTx/>
                <a:ea typeface="Gill Sans"/>
                <a:sym typeface="Gill Sans"/>
              </a:rPr>
              <a:t>st</a:t>
            </a: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 21 days of lockdown</a:t>
            </a:r>
            <a:endParaRPr kumimoji="0" sz="1800" b="0" i="0" u="none" strike="noStrike" kern="0" cap="none" spc="0" normalizeH="0" baseline="0" noProof="0" dirty="0">
              <a:ln>
                <a:noFill/>
              </a:ln>
              <a:solidFill>
                <a:schemeClr val="tx1">
                  <a:lumMod val="85000"/>
                  <a:lumOff val="15000"/>
                </a:schemeClr>
              </a:solidFill>
              <a:effectLst/>
              <a:uLnTx/>
              <a:uFillTx/>
              <a:ea typeface="Gill Sans"/>
              <a:sym typeface="Gill Sans"/>
            </a:endParaRPr>
          </a:p>
          <a:p>
            <a:pPr marL="0" marR="0" lvl="0" indent="0" algn="l" defTabSz="914400" rtl="0" eaLnBrk="1" fontAlgn="auto" latinLnBrk="0" hangingPunct="1">
              <a:lnSpc>
                <a:spcPts val="1940"/>
              </a:lnSpc>
              <a:spcBef>
                <a:spcPts val="600"/>
              </a:spcBef>
              <a:buClr>
                <a:srgbClr val="000000"/>
              </a:buClr>
              <a:buSzTx/>
              <a:buFont typeface="Arial"/>
              <a:buNone/>
              <a:tabLst/>
              <a:defRPr/>
            </a:pP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SA Medical Research Council reported </a:t>
            </a:r>
            <a:r>
              <a:rPr kumimoji="0" lang="en-GB" sz="1800" b="1" i="0" u="none" strike="noStrike" kern="0" cap="none" spc="0" normalizeH="0" baseline="0" noProof="0" dirty="0">
                <a:ln>
                  <a:noFill/>
                </a:ln>
                <a:solidFill>
                  <a:schemeClr val="tx1">
                    <a:lumMod val="85000"/>
                    <a:lumOff val="15000"/>
                  </a:schemeClr>
                </a:solidFill>
                <a:effectLst/>
                <a:uLnTx/>
                <a:uFillTx/>
                <a:ea typeface="Gill Sans"/>
                <a:sym typeface="Gill Sans"/>
              </a:rPr>
              <a:t>70% reduction trauma cases</a:t>
            </a: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 incl. </a:t>
            </a:r>
            <a:r>
              <a:rPr kumimoji="0" lang="en-GB" sz="1800" b="0" i="0" u="none" strike="noStrike" kern="0" cap="none" spc="0" normalizeH="0" baseline="0" noProof="0" dirty="0" err="1">
                <a:ln>
                  <a:noFill/>
                </a:ln>
                <a:solidFill>
                  <a:schemeClr val="tx1">
                    <a:lumMod val="85000"/>
                    <a:lumOff val="15000"/>
                  </a:schemeClr>
                </a:solidFill>
                <a:effectLst/>
                <a:uLnTx/>
                <a:uFillTx/>
                <a:ea typeface="Gill Sans"/>
                <a:sym typeface="Gill Sans"/>
              </a:rPr>
              <a:t>est</a:t>
            </a: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 -9 000 alcohol-related admission</a:t>
            </a:r>
          </a:p>
          <a:p>
            <a:pPr marL="0" marR="0" lvl="0" indent="0" algn="l" defTabSz="914400" rtl="0" eaLnBrk="1" fontAlgn="auto" latinLnBrk="0" hangingPunct="1">
              <a:lnSpc>
                <a:spcPts val="1940"/>
              </a:lnSpc>
              <a:spcBef>
                <a:spcPts val="600"/>
              </a:spcBef>
              <a:buClr>
                <a:srgbClr val="000000"/>
              </a:buClr>
              <a:buSzTx/>
              <a:buFont typeface="Arial"/>
              <a:buNone/>
              <a:tabLst/>
              <a:defRPr/>
            </a:pPr>
            <a:r>
              <a:rPr kumimoji="0" lang="en-GB" sz="1800" b="1" i="0" u="none" strike="noStrike" kern="0" cap="none" spc="0" normalizeH="0" baseline="0" noProof="0" dirty="0">
                <a:ln>
                  <a:noFill/>
                </a:ln>
                <a:solidFill>
                  <a:schemeClr val="tx1">
                    <a:lumMod val="85000"/>
                    <a:lumOff val="15000"/>
                  </a:schemeClr>
                </a:solidFill>
                <a:effectLst/>
                <a:uLnTx/>
                <a:uFillTx/>
                <a:ea typeface="Gill Sans"/>
                <a:sym typeface="Gill Sans"/>
              </a:rPr>
              <a:t>Vast majority heeded the call to stay at home </a:t>
            </a: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with </a:t>
            </a:r>
            <a:b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b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less movement and traffic, but not all</a:t>
            </a:r>
          </a:p>
          <a:p>
            <a:pPr marL="0" marR="0" lvl="0" indent="0" algn="l" defTabSz="914400" rtl="0" eaLnBrk="1" fontAlgn="auto" latinLnBrk="0" hangingPunct="1">
              <a:lnSpc>
                <a:spcPts val="1940"/>
              </a:lnSpc>
              <a:spcBef>
                <a:spcPts val="600"/>
              </a:spcBef>
              <a:buClr>
                <a:srgbClr val="000000"/>
              </a:buClr>
              <a:buSzTx/>
              <a:buFont typeface="Arial"/>
              <a:buNone/>
              <a:tabLst/>
              <a:defRPr/>
            </a:pPr>
            <a:r>
              <a:rPr kumimoji="0" lang="en-GB" sz="1800" b="1" i="0" u="none" strike="noStrike" kern="0" cap="none" spc="0" normalizeH="0" baseline="0" noProof="0" dirty="0">
                <a:ln>
                  <a:noFill/>
                </a:ln>
                <a:solidFill>
                  <a:schemeClr val="tx1">
                    <a:lumMod val="85000"/>
                    <a:lumOff val="15000"/>
                  </a:schemeClr>
                </a:solidFill>
                <a:effectLst/>
                <a:uLnTx/>
                <a:uFillTx/>
                <a:ea typeface="Gill Sans"/>
                <a:sym typeface="Gill Sans"/>
              </a:rPr>
              <a:t>Regulations were adapted </a:t>
            </a: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where need dictated </a:t>
            </a:r>
            <a:b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br>
            <a:r>
              <a:rPr kumimoji="0" lang="en-GB" sz="1800" b="0" i="0" u="none" strike="noStrike" kern="0" cap="none" spc="0" normalizeH="0" baseline="0" noProof="0" dirty="0">
                <a:ln>
                  <a:noFill/>
                </a:ln>
                <a:solidFill>
                  <a:schemeClr val="tx1">
                    <a:lumMod val="85000"/>
                    <a:lumOff val="15000"/>
                  </a:schemeClr>
                </a:solidFill>
                <a:effectLst/>
                <a:uLnTx/>
                <a:uFillTx/>
                <a:ea typeface="Gill Sans"/>
                <a:sym typeface="Gill Sans"/>
              </a:rPr>
              <a:t>e.g. funerals, children and emergency repairs</a:t>
            </a:r>
          </a:p>
          <a:p>
            <a:pPr marL="0" marR="0" lvl="0" indent="0" algn="l" defTabSz="914400" rtl="0" eaLnBrk="1" fontAlgn="auto" latinLnBrk="0" hangingPunct="1">
              <a:lnSpc>
                <a:spcPts val="1940"/>
              </a:lnSpc>
              <a:spcBef>
                <a:spcPts val="600"/>
              </a:spcBef>
              <a:buClr>
                <a:srgbClr val="000000"/>
              </a:buClr>
              <a:buSzTx/>
              <a:buFont typeface="Arial"/>
              <a:buNone/>
              <a:tabLst/>
              <a:defRPr/>
            </a:pPr>
            <a:r>
              <a:rPr lang="en-ZA" sz="1800" dirty="0">
                <a:solidFill>
                  <a:schemeClr val="tx1">
                    <a:lumMod val="85000"/>
                    <a:lumOff val="15000"/>
                  </a:schemeClr>
                </a:solidFill>
                <a:ea typeface="Gill Sans"/>
                <a:sym typeface="Gill Sans"/>
              </a:rPr>
              <a:t>Self regulatory  becomes vital as we move down </a:t>
            </a:r>
            <a:br>
              <a:rPr lang="en-ZA" sz="1800" dirty="0">
                <a:solidFill>
                  <a:schemeClr val="tx1">
                    <a:lumMod val="85000"/>
                    <a:lumOff val="15000"/>
                  </a:schemeClr>
                </a:solidFill>
                <a:ea typeface="Gill Sans"/>
                <a:sym typeface="Gill Sans"/>
              </a:rPr>
            </a:br>
            <a:r>
              <a:rPr lang="en-ZA" sz="1800" dirty="0">
                <a:solidFill>
                  <a:schemeClr val="tx1">
                    <a:lumMod val="85000"/>
                    <a:lumOff val="15000"/>
                  </a:schemeClr>
                </a:solidFill>
                <a:ea typeface="Gill Sans"/>
                <a:sym typeface="Gill Sans"/>
              </a:rPr>
              <a:t>the levels of the risk adjusted approach</a:t>
            </a:r>
            <a:endParaRPr kumimoji="0" sz="1800" b="0" i="0" u="none" strike="noStrike" kern="0" cap="none" spc="0" normalizeH="0" baseline="0" noProof="0" dirty="0">
              <a:ln>
                <a:noFill/>
              </a:ln>
              <a:solidFill>
                <a:schemeClr val="tx1">
                  <a:lumMod val="85000"/>
                  <a:lumOff val="15000"/>
                </a:schemeClr>
              </a:solidFill>
              <a:effectLst/>
              <a:uLnTx/>
              <a:uFillTx/>
              <a:ea typeface="Gill Sans"/>
              <a:sym typeface="Gill Sans"/>
            </a:endParaRPr>
          </a:p>
        </p:txBody>
      </p:sp>
      <p:sp>
        <p:nvSpPr>
          <p:cNvPr id="192" name="Google Shape;192;p14"/>
          <p:cNvSpPr txBox="1"/>
          <p:nvPr/>
        </p:nvSpPr>
        <p:spPr>
          <a:xfrm>
            <a:off x="10954" y="2701344"/>
            <a:ext cx="2560320" cy="1046400"/>
          </a:xfrm>
          <a:prstGeom prst="rect">
            <a:avLst/>
          </a:prstGeom>
          <a:noFill/>
          <a:ln>
            <a:noFill/>
          </a:ln>
        </p:spPr>
        <p:txBody>
          <a:bodyPr spcFirstLastPara="1" wrap="square" lIns="91425" tIns="45700" rIns="91425" bIns="45700" anchor="t" anchorCtr="0">
            <a:spAutoFit/>
          </a:bodyPr>
          <a:lstStyle/>
          <a:p>
            <a:pPr lvl="0" algn="ctr">
              <a:lnSpc>
                <a:spcPts val="1360"/>
              </a:lnSpc>
            </a:pPr>
            <a:endParaRPr lang="en-GB" sz="2800" b="1" dirty="0">
              <a:solidFill>
                <a:srgbClr val="376C39"/>
              </a:solidFill>
              <a:ea typeface="Gill Sans"/>
              <a:cs typeface="Arial Narrow" panose="020B0604020202020204" pitchFamily="34" charset="0"/>
              <a:sym typeface="Gill Sans"/>
            </a:endParaRPr>
          </a:p>
          <a:p>
            <a:pPr lvl="0" algn="ctr">
              <a:lnSpc>
                <a:spcPts val="1360"/>
              </a:lnSpc>
            </a:pPr>
            <a:r>
              <a:rPr lang="en-GB" sz="2800" b="1" dirty="0">
                <a:solidFill>
                  <a:srgbClr val="376C39"/>
                </a:solidFill>
                <a:ea typeface="Gill Sans"/>
                <a:cs typeface="Arial Narrow" panose="020B0604020202020204" pitchFamily="34" charset="0"/>
                <a:sym typeface="Gill Sans"/>
              </a:rPr>
              <a:t>LESSONS</a:t>
            </a:r>
          </a:p>
          <a:p>
            <a:pPr lvl="0" algn="ctr">
              <a:lnSpc>
                <a:spcPts val="1360"/>
              </a:lnSpc>
            </a:pPr>
            <a:endParaRPr lang="en-GB" sz="2800" b="1" dirty="0">
              <a:solidFill>
                <a:srgbClr val="376C39"/>
              </a:solidFill>
              <a:ea typeface="Gill Sans"/>
              <a:cs typeface="Arial Narrow" panose="020B0604020202020204" pitchFamily="34" charset="0"/>
              <a:sym typeface="Gill Sans"/>
            </a:endParaRPr>
          </a:p>
          <a:p>
            <a:pPr lvl="0" algn="ctr">
              <a:lnSpc>
                <a:spcPts val="1360"/>
              </a:lnSpc>
            </a:pPr>
            <a:r>
              <a:rPr lang="en-GB" sz="2800" b="1" dirty="0">
                <a:solidFill>
                  <a:srgbClr val="376C39"/>
                </a:solidFill>
                <a:ea typeface="Gill Sans"/>
                <a:cs typeface="Arial Narrow" panose="020B0604020202020204" pitchFamily="34" charset="0"/>
                <a:sym typeface="Gill Sans"/>
              </a:rPr>
              <a:t> LEARNT</a:t>
            </a:r>
            <a:r>
              <a:rPr kumimoji="0" lang="en-GB" sz="2800" b="1" i="0" u="none" strike="noStrike" kern="0" cap="none" spc="0" normalizeH="0" baseline="0" noProof="0" dirty="0">
                <a:ln>
                  <a:noFill/>
                </a:ln>
                <a:solidFill>
                  <a:srgbClr val="376C39"/>
                </a:solidFill>
                <a:effectLst/>
                <a:uLnTx/>
                <a:uFillTx/>
                <a:ea typeface="Gill Sans"/>
                <a:cs typeface="Arial Narrow" panose="020B0604020202020204" pitchFamily="34" charset="0"/>
                <a:sym typeface="Gill Sans"/>
              </a:rPr>
              <a:t> </a:t>
            </a:r>
            <a:br>
              <a:rPr kumimoji="0" lang="en-GB" sz="2800" b="1" i="0" u="none" strike="noStrike" kern="0" cap="none" spc="0" normalizeH="0" baseline="0" noProof="0" dirty="0">
                <a:ln>
                  <a:noFill/>
                </a:ln>
                <a:solidFill>
                  <a:srgbClr val="376C39"/>
                </a:solidFill>
                <a:effectLst/>
                <a:uLnTx/>
                <a:uFillTx/>
                <a:ea typeface="Gill Sans"/>
                <a:cs typeface="Arial Narrow" panose="020B0604020202020204" pitchFamily="34" charset="0"/>
                <a:sym typeface="Gill Sans"/>
              </a:rPr>
            </a:br>
            <a:endParaRPr kumimoji="0" sz="2800" b="1" i="0" u="none" strike="noStrike" kern="0" cap="none" spc="0" normalizeH="0" baseline="0" noProof="0" dirty="0">
              <a:ln>
                <a:noFill/>
              </a:ln>
              <a:solidFill>
                <a:srgbClr val="376C39"/>
              </a:solidFill>
              <a:effectLst/>
              <a:uLnTx/>
              <a:uFillTx/>
              <a:cs typeface="Arial Narrow" panose="020B0604020202020204" pitchFamily="34" charset="0"/>
              <a:sym typeface="Arial"/>
            </a:endParaRPr>
          </a:p>
        </p:txBody>
      </p:sp>
      <p:pic>
        <p:nvPicPr>
          <p:cNvPr id="193" name="Google Shape;193;p14"/>
          <p:cNvPicPr preferRelativeResize="0"/>
          <p:nvPr/>
        </p:nvPicPr>
        <p:blipFill rotWithShape="1">
          <a:blip r:embed="rId3">
            <a:alphaModFix/>
          </a:blip>
          <a:srcRect/>
          <a:stretch/>
        </p:blipFill>
        <p:spPr>
          <a:xfrm>
            <a:off x="2460059" y="728034"/>
            <a:ext cx="540701" cy="389426"/>
          </a:xfrm>
          <a:prstGeom prst="rect">
            <a:avLst/>
          </a:prstGeom>
          <a:noFill/>
          <a:ln>
            <a:noFill/>
          </a:ln>
        </p:spPr>
      </p:pic>
      <p:pic>
        <p:nvPicPr>
          <p:cNvPr id="194" name="Google Shape;194;p14"/>
          <p:cNvPicPr preferRelativeResize="0"/>
          <p:nvPr/>
        </p:nvPicPr>
        <p:blipFill rotWithShape="1">
          <a:blip r:embed="rId3">
            <a:alphaModFix/>
          </a:blip>
          <a:srcRect/>
          <a:stretch/>
        </p:blipFill>
        <p:spPr>
          <a:xfrm>
            <a:off x="2441006" y="1321395"/>
            <a:ext cx="540701" cy="389414"/>
          </a:xfrm>
          <a:prstGeom prst="rect">
            <a:avLst/>
          </a:prstGeom>
          <a:noFill/>
          <a:ln>
            <a:noFill/>
          </a:ln>
        </p:spPr>
      </p:pic>
      <p:pic>
        <p:nvPicPr>
          <p:cNvPr id="195" name="Google Shape;195;p14"/>
          <p:cNvPicPr preferRelativeResize="0"/>
          <p:nvPr/>
        </p:nvPicPr>
        <p:blipFill rotWithShape="1">
          <a:blip r:embed="rId3">
            <a:alphaModFix/>
          </a:blip>
          <a:srcRect/>
          <a:stretch/>
        </p:blipFill>
        <p:spPr>
          <a:xfrm>
            <a:off x="2397308" y="2246649"/>
            <a:ext cx="540696" cy="389426"/>
          </a:xfrm>
          <a:prstGeom prst="rect">
            <a:avLst/>
          </a:prstGeom>
          <a:noFill/>
          <a:ln>
            <a:noFill/>
          </a:ln>
        </p:spPr>
      </p:pic>
      <p:pic>
        <p:nvPicPr>
          <p:cNvPr id="196" name="Google Shape;196;p14"/>
          <p:cNvPicPr preferRelativeResize="0"/>
          <p:nvPr/>
        </p:nvPicPr>
        <p:blipFill rotWithShape="1">
          <a:blip r:embed="rId3">
            <a:alphaModFix/>
          </a:blip>
          <a:srcRect/>
          <a:stretch/>
        </p:blipFill>
        <p:spPr>
          <a:xfrm>
            <a:off x="2356171" y="2773977"/>
            <a:ext cx="540701" cy="389414"/>
          </a:xfrm>
          <a:prstGeom prst="rect">
            <a:avLst/>
          </a:prstGeom>
          <a:noFill/>
          <a:ln>
            <a:noFill/>
          </a:ln>
        </p:spPr>
      </p:pic>
      <p:pic>
        <p:nvPicPr>
          <p:cNvPr id="197" name="Google Shape;197;p14"/>
          <p:cNvPicPr preferRelativeResize="0"/>
          <p:nvPr/>
        </p:nvPicPr>
        <p:blipFill rotWithShape="1">
          <a:blip r:embed="rId3">
            <a:alphaModFix/>
          </a:blip>
          <a:srcRect/>
          <a:stretch/>
        </p:blipFill>
        <p:spPr>
          <a:xfrm>
            <a:off x="2414754" y="1858294"/>
            <a:ext cx="540701" cy="389414"/>
          </a:xfrm>
          <a:prstGeom prst="rect">
            <a:avLst/>
          </a:prstGeom>
          <a:noFill/>
          <a:ln>
            <a:noFill/>
          </a:ln>
        </p:spPr>
      </p:pic>
      <p:pic>
        <p:nvPicPr>
          <p:cNvPr id="198" name="Google Shape;198;p14"/>
          <p:cNvPicPr preferRelativeResize="0"/>
          <p:nvPr/>
        </p:nvPicPr>
        <p:blipFill rotWithShape="1">
          <a:blip r:embed="rId3">
            <a:alphaModFix/>
          </a:blip>
          <a:srcRect/>
          <a:stretch/>
        </p:blipFill>
        <p:spPr>
          <a:xfrm>
            <a:off x="2391409" y="3354186"/>
            <a:ext cx="540701" cy="389414"/>
          </a:xfrm>
          <a:prstGeom prst="rect">
            <a:avLst/>
          </a:prstGeom>
          <a:noFill/>
          <a:ln>
            <a:noFill/>
          </a:ln>
        </p:spPr>
      </p:pic>
      <p:pic>
        <p:nvPicPr>
          <p:cNvPr id="199" name="Google Shape;199;p14"/>
          <p:cNvPicPr preferRelativeResize="0"/>
          <p:nvPr/>
        </p:nvPicPr>
        <p:blipFill rotWithShape="1">
          <a:blip r:embed="rId3">
            <a:alphaModFix/>
          </a:blip>
          <a:srcRect/>
          <a:stretch/>
        </p:blipFill>
        <p:spPr>
          <a:xfrm>
            <a:off x="2404557" y="3913429"/>
            <a:ext cx="540701" cy="389414"/>
          </a:xfrm>
          <a:prstGeom prst="rect">
            <a:avLst/>
          </a:prstGeom>
          <a:noFill/>
          <a:ln>
            <a:noFill/>
          </a:ln>
        </p:spPr>
      </p:pic>
      <p:pic>
        <p:nvPicPr>
          <p:cNvPr id="13" name="Google Shape;199;p14">
            <a:extLst>
              <a:ext uri="{FF2B5EF4-FFF2-40B4-BE49-F238E27FC236}">
                <a16:creationId xmlns:a16="http://schemas.microsoft.com/office/drawing/2014/main" id="{96FF4F5E-655F-AB4F-AC88-142ACF1F7DEF}"/>
              </a:ext>
            </a:extLst>
          </p:cNvPr>
          <p:cNvPicPr preferRelativeResize="0"/>
          <p:nvPr/>
        </p:nvPicPr>
        <p:blipFill rotWithShape="1">
          <a:blip r:embed="rId3">
            <a:alphaModFix/>
          </a:blip>
          <a:srcRect/>
          <a:stretch/>
        </p:blipFill>
        <p:spPr>
          <a:xfrm>
            <a:off x="2408451" y="4478436"/>
            <a:ext cx="540701" cy="389414"/>
          </a:xfrm>
          <a:prstGeom prst="rect">
            <a:avLst/>
          </a:prstGeom>
          <a:noFill/>
          <a:ln>
            <a:noFill/>
          </a:ln>
        </p:spPr>
      </p:pic>
      <p:pic>
        <p:nvPicPr>
          <p:cNvPr id="2" name="Picture 1"/>
          <p:cNvPicPr>
            <a:picLocks noChangeAspect="1"/>
          </p:cNvPicPr>
          <p:nvPr/>
        </p:nvPicPr>
        <p:blipFill>
          <a:blip r:embed="rId4"/>
          <a:stretch>
            <a:fillRect/>
          </a:stretch>
        </p:blipFill>
        <p:spPr>
          <a:xfrm>
            <a:off x="2413303" y="5065414"/>
            <a:ext cx="542591" cy="390178"/>
          </a:xfrm>
          <a:prstGeom prst="rect">
            <a:avLst/>
          </a:prstGeom>
        </p:spPr>
      </p:pic>
      <p:sp>
        <p:nvSpPr>
          <p:cNvPr id="5" name="Slide Number Placeholder 4"/>
          <p:cNvSpPr>
            <a:spLocks noGrp="1"/>
          </p:cNvSpPr>
          <p:nvPr>
            <p:ph type="sldNum" idx="12"/>
          </p:nvPr>
        </p:nvSpPr>
        <p:spPr/>
        <p:txBody>
          <a:bodyPr/>
          <a:lstStyle/>
          <a:p>
            <a:fld id="{1F94E310-3646-6241-9AB3-B048580FF9A0}" type="slidenum">
              <a:rPr lang="en-GB" smtClean="0"/>
              <a:pPr/>
              <a:t>32</a:t>
            </a:fld>
            <a:endParaRPr lang="en-GB" dirty="0"/>
          </a:p>
        </p:txBody>
      </p:sp>
    </p:spTree>
    <p:extLst>
      <p:ext uri="{BB962C8B-B14F-4D97-AF65-F5344CB8AC3E}">
        <p14:creationId xmlns:p14="http://schemas.microsoft.com/office/powerpoint/2010/main" val="3503808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0EC7F1-E8CB-204B-9BE0-49010762814A}"/>
              </a:ext>
            </a:extLst>
          </p:cNvPr>
          <p:cNvSpPr txBox="1"/>
          <p:nvPr/>
        </p:nvSpPr>
        <p:spPr>
          <a:xfrm>
            <a:off x="2415344" y="2217057"/>
            <a:ext cx="5873932" cy="1946687"/>
          </a:xfrm>
          <a:prstGeom prst="rect">
            <a:avLst/>
          </a:prstGeom>
          <a:noFill/>
          <a:effectLst/>
        </p:spPr>
        <p:txBody>
          <a:bodyPr wrap="square" rtlCol="0">
            <a:spAutoFit/>
          </a:bodyPr>
          <a:lstStyle/>
          <a:p>
            <a:pPr defTabSz="685800">
              <a:spcBef>
                <a:spcPts val="750"/>
              </a:spcBef>
            </a:pPr>
            <a:r>
              <a:rPr lang="en-ZA" altLang="en-US" sz="1800" b="1" dirty="0">
                <a:solidFill>
                  <a:srgbClr val="376C39"/>
                </a:solidFill>
              </a:rPr>
              <a:t>IT IS RECOMMENDED THAT THE NCOP</a:t>
            </a:r>
          </a:p>
          <a:p>
            <a:pPr marL="212400" indent="-176400" defTabSz="685800">
              <a:spcBef>
                <a:spcPts val="750"/>
              </a:spcBef>
              <a:buSzPct val="110000"/>
              <a:buFont typeface="Arial"/>
              <a:buChar char="•"/>
            </a:pPr>
            <a:r>
              <a:rPr lang="en-ZA" altLang="en-US" sz="1800" dirty="0">
                <a:solidFill>
                  <a:schemeClr val="tx1">
                    <a:lumMod val="85000"/>
                    <a:lumOff val="15000"/>
                  </a:schemeClr>
                </a:solidFill>
              </a:rPr>
              <a:t>Notes the </a:t>
            </a:r>
            <a:r>
              <a:rPr lang="en-ZA" altLang="en-US" sz="1800" b="1" dirty="0">
                <a:solidFill>
                  <a:schemeClr val="tx1">
                    <a:lumMod val="85000"/>
                    <a:lumOff val="15000"/>
                  </a:schemeClr>
                </a:solidFill>
              </a:rPr>
              <a:t>ongoing measures </a:t>
            </a:r>
            <a:r>
              <a:rPr lang="en-ZA" altLang="en-US" sz="1800" dirty="0">
                <a:solidFill>
                  <a:schemeClr val="tx1">
                    <a:lumMod val="85000"/>
                    <a:lumOff val="15000"/>
                  </a:schemeClr>
                </a:solidFill>
              </a:rPr>
              <a:t>to manage the spread </a:t>
            </a:r>
            <a:br>
              <a:rPr lang="en-ZA" altLang="en-US" sz="1800" dirty="0">
                <a:solidFill>
                  <a:schemeClr val="tx1">
                    <a:lumMod val="85000"/>
                    <a:lumOff val="15000"/>
                  </a:schemeClr>
                </a:solidFill>
              </a:rPr>
            </a:br>
            <a:r>
              <a:rPr lang="en-ZA" altLang="en-US" sz="1800" dirty="0">
                <a:solidFill>
                  <a:schemeClr val="tx1">
                    <a:lumMod val="85000"/>
                    <a:lumOff val="15000"/>
                  </a:schemeClr>
                </a:solidFill>
              </a:rPr>
              <a:t>of COVID-19 in the Provinces through the Implementation of a Risk Adjusted Strategy </a:t>
            </a:r>
          </a:p>
          <a:p>
            <a:pPr marL="212400" indent="-176400" defTabSz="685800">
              <a:spcBef>
                <a:spcPts val="750"/>
              </a:spcBef>
              <a:buSzPct val="110000"/>
              <a:buFont typeface="Arial"/>
              <a:buChar char="•"/>
            </a:pPr>
            <a:r>
              <a:rPr lang="en-ZA" altLang="en-US" sz="1800" dirty="0">
                <a:solidFill>
                  <a:schemeClr val="tx1">
                    <a:lumMod val="85000"/>
                    <a:lumOff val="15000"/>
                  </a:schemeClr>
                </a:solidFill>
              </a:rPr>
              <a:t>Supports the </a:t>
            </a:r>
            <a:r>
              <a:rPr lang="en-ZA" altLang="en-US" sz="1800" b="1" dirty="0">
                <a:solidFill>
                  <a:schemeClr val="tx1">
                    <a:lumMod val="85000"/>
                    <a:lumOff val="15000"/>
                  </a:schemeClr>
                </a:solidFill>
              </a:rPr>
              <a:t>COVID-19 structures </a:t>
            </a:r>
            <a:r>
              <a:rPr lang="en-ZA" altLang="en-US" sz="1800" dirty="0">
                <a:solidFill>
                  <a:schemeClr val="tx1">
                    <a:lumMod val="85000"/>
                    <a:lumOff val="15000"/>
                  </a:schemeClr>
                </a:solidFill>
              </a:rPr>
              <a:t>that have been established to manage the governments response </a:t>
            </a:r>
          </a:p>
        </p:txBody>
      </p:sp>
      <p:sp>
        <p:nvSpPr>
          <p:cNvPr id="5" name="Slide Number Placeholder 4"/>
          <p:cNvSpPr>
            <a:spLocks noGrp="1"/>
          </p:cNvSpPr>
          <p:nvPr>
            <p:ph type="sldNum" idx="12"/>
          </p:nvPr>
        </p:nvSpPr>
        <p:spPr/>
        <p:txBody>
          <a:bodyPr/>
          <a:lstStyle/>
          <a:p>
            <a:fld id="{1F94E310-3646-6241-9AB3-B048580FF9A0}" type="slidenum">
              <a:rPr lang="en-GB" smtClean="0"/>
              <a:pPr/>
              <a:t>33</a:t>
            </a:fld>
            <a:endParaRPr lang="en-GB" dirty="0"/>
          </a:p>
        </p:txBody>
      </p:sp>
      <p:sp>
        <p:nvSpPr>
          <p:cNvPr id="6" name="TextBox 5"/>
          <p:cNvSpPr txBox="1"/>
          <p:nvPr/>
        </p:nvSpPr>
        <p:spPr>
          <a:xfrm>
            <a:off x="810466" y="796037"/>
            <a:ext cx="7487322" cy="415498"/>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ZA" sz="2800" b="1" i="0" u="none" strike="noStrike" kern="0" cap="none" spc="0" normalizeH="0" baseline="0" noProof="0" dirty="0">
                <a:ln>
                  <a:noFill/>
                </a:ln>
                <a:solidFill>
                  <a:srgbClr val="376C39"/>
                </a:solidFill>
                <a:effectLst/>
                <a:uLnTx/>
                <a:uFillTx/>
                <a:sym typeface="Arial"/>
              </a:rPr>
              <a:t>KEY RECOMMENDATIONS</a:t>
            </a:r>
            <a:endParaRPr kumimoji="0" lang="en-US" sz="2800" b="1" i="0" u="none" strike="noStrike" kern="0" cap="none" spc="0" normalizeH="0" baseline="0" noProof="0" dirty="0">
              <a:ln>
                <a:noFill/>
              </a:ln>
              <a:solidFill>
                <a:srgbClr val="376C39"/>
              </a:solidFill>
              <a:effectLst/>
              <a:uLnTx/>
              <a:uFillTx/>
              <a:sym typeface="Arial"/>
            </a:endParaRPr>
          </a:p>
        </p:txBody>
      </p:sp>
      <p:cxnSp>
        <p:nvCxnSpPr>
          <p:cNvPr id="7" name="Google Shape;110;p4"/>
          <p:cNvCxnSpPr/>
          <p:nvPr/>
        </p:nvCxnSpPr>
        <p:spPr>
          <a:xfrm flipH="1">
            <a:off x="2323841" y="1937925"/>
            <a:ext cx="8003" cy="2529153"/>
          </a:xfrm>
          <a:prstGeom prst="straightConnector1">
            <a:avLst/>
          </a:prstGeom>
          <a:noFill/>
          <a:ln w="25400" cap="flat" cmpd="sng">
            <a:solidFill>
              <a:srgbClr val="A5A5A5"/>
            </a:solidFill>
            <a:prstDash val="solid"/>
            <a:round/>
            <a:headEnd type="none" w="sm" len="sm"/>
            <a:tailEnd type="none" w="sm" len="sm"/>
          </a:ln>
        </p:spPr>
      </p:cxnSp>
      <p:pic>
        <p:nvPicPr>
          <p:cNvPr id="11" name="Google Shape;109;p4"/>
          <p:cNvPicPr preferRelativeResize="0"/>
          <p:nvPr/>
        </p:nvPicPr>
        <p:blipFill rotWithShape="1">
          <a:blip r:embed="rId2">
            <a:alphaModFix/>
          </a:blip>
          <a:srcRect/>
          <a:stretch/>
        </p:blipFill>
        <p:spPr>
          <a:xfrm>
            <a:off x="824486" y="2554425"/>
            <a:ext cx="1408253" cy="1408253"/>
          </a:xfrm>
          <a:prstGeom prst="rect">
            <a:avLst/>
          </a:prstGeom>
          <a:noFill/>
          <a:ln>
            <a:noFill/>
          </a:ln>
          <a:effectLst>
            <a:outerShdw blurRad="50800" dist="50800" dir="5400000" sx="1000" sy="1000" algn="ctr" rotWithShape="0">
              <a:srgbClr val="000000"/>
            </a:outerShdw>
          </a:effectLst>
        </p:spPr>
      </p:pic>
    </p:spTree>
    <p:extLst>
      <p:ext uri="{BB962C8B-B14F-4D97-AF65-F5344CB8AC3E}">
        <p14:creationId xmlns:p14="http://schemas.microsoft.com/office/powerpoint/2010/main" val="487796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6560" y="2638314"/>
            <a:ext cx="6448147" cy="938719"/>
          </a:xfrm>
          <a:prstGeom prst="rect">
            <a:avLst/>
          </a:prstGeom>
          <a:noFill/>
        </p:spPr>
        <p:txBody>
          <a:bodyPr wrap="square" rtlCol="0">
            <a:spAutoFit/>
          </a:bodyPr>
          <a:lstStyle/>
          <a:p>
            <a:pPr algn="ctr"/>
            <a:r>
              <a:rPr lang="en-US" sz="3000" b="1" dirty="0">
                <a:solidFill>
                  <a:srgbClr val="376C39"/>
                </a:solidFill>
              </a:rPr>
              <a:t>THANK YOU </a:t>
            </a:r>
            <a:br>
              <a:rPr lang="en-US" sz="3000" b="1" dirty="0">
                <a:solidFill>
                  <a:srgbClr val="376C39"/>
                </a:solidFill>
              </a:rPr>
            </a:br>
            <a:r>
              <a:rPr lang="en-US" sz="2500" b="1" dirty="0" err="1">
                <a:solidFill>
                  <a:srgbClr val="376C39"/>
                </a:solidFill>
              </a:rPr>
              <a:t>Siyabonga</a:t>
            </a:r>
            <a:r>
              <a:rPr lang="en-US" sz="2500" b="1" dirty="0">
                <a:solidFill>
                  <a:srgbClr val="376C39"/>
                </a:solidFill>
              </a:rPr>
              <a:t> | </a:t>
            </a:r>
            <a:r>
              <a:rPr lang="en-US" sz="2500" b="1" dirty="0" err="1">
                <a:solidFill>
                  <a:srgbClr val="376C39"/>
                </a:solidFill>
              </a:rPr>
              <a:t>Realeboga</a:t>
            </a:r>
            <a:r>
              <a:rPr lang="en-US" sz="2500" b="1" dirty="0">
                <a:solidFill>
                  <a:srgbClr val="376C39"/>
                </a:solidFill>
              </a:rPr>
              <a:t> | Ro livhuwa</a:t>
            </a:r>
          </a:p>
        </p:txBody>
      </p:sp>
      <p:sp>
        <p:nvSpPr>
          <p:cNvPr id="6" name="Slide Number Placeholder 5"/>
          <p:cNvSpPr>
            <a:spLocks noGrp="1"/>
          </p:cNvSpPr>
          <p:nvPr>
            <p:ph type="sldNum" idx="12"/>
          </p:nvPr>
        </p:nvSpPr>
        <p:spPr/>
        <p:txBody>
          <a:bodyPr/>
          <a:lstStyle/>
          <a:p>
            <a:fld id="{1F94E310-3646-6241-9AB3-B048580FF9A0}" type="slidenum">
              <a:rPr lang="en-GB" smtClean="0"/>
              <a:pPr/>
              <a:t>34</a:t>
            </a:fld>
            <a:endParaRPr lang="en-GB" dirty="0"/>
          </a:p>
        </p:txBody>
      </p:sp>
    </p:spTree>
    <p:extLst>
      <p:ext uri="{BB962C8B-B14F-4D97-AF65-F5344CB8AC3E}">
        <p14:creationId xmlns:p14="http://schemas.microsoft.com/office/powerpoint/2010/main" val="33445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839920848"/>
              </p:ext>
            </p:extLst>
          </p:nvPr>
        </p:nvGraphicFramePr>
        <p:xfrm>
          <a:off x="836276" y="1531678"/>
          <a:ext cx="7387624" cy="3877088"/>
        </p:xfrm>
        <a:graphic>
          <a:graphicData uri="http://schemas.openxmlformats.org/drawingml/2006/table">
            <a:tbl>
              <a:tblPr firstRow="1" bandRow="1">
                <a:tableStyleId>{5940675A-B579-460E-94D1-54222C63F5DA}</a:tableStyleId>
              </a:tblPr>
              <a:tblGrid>
                <a:gridCol w="1284432">
                  <a:extLst>
                    <a:ext uri="{9D8B030D-6E8A-4147-A177-3AD203B41FA5}">
                      <a16:colId xmlns:a16="http://schemas.microsoft.com/office/drawing/2014/main" val="20000"/>
                    </a:ext>
                  </a:extLst>
                </a:gridCol>
                <a:gridCol w="6103192">
                  <a:extLst>
                    <a:ext uri="{9D8B030D-6E8A-4147-A177-3AD203B41FA5}">
                      <a16:colId xmlns:a16="http://schemas.microsoft.com/office/drawing/2014/main" val="20001"/>
                    </a:ext>
                  </a:extLst>
                </a:gridCol>
              </a:tblGrid>
              <a:tr h="959925">
                <a:tc>
                  <a:txBody>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lang="en-US" sz="1700" b="1" u="none" strike="noStrike" cap="none" dirty="0">
                          <a:solidFill>
                            <a:srgbClr val="376C39"/>
                          </a:solidFill>
                          <a:latin typeface="Arial"/>
                          <a:ea typeface="Gill Sans"/>
                          <a:cs typeface="Arial"/>
                          <a:sym typeface="Gill Sans"/>
                        </a:rPr>
                        <a:t>Worldwide </a:t>
                      </a:r>
                      <a:br>
                        <a:rPr lang="en-US" sz="1700" b="1" u="none" strike="noStrike" cap="none" dirty="0">
                          <a:solidFill>
                            <a:srgbClr val="376C39"/>
                          </a:solidFill>
                          <a:latin typeface="Arial"/>
                          <a:ea typeface="Gill Sans"/>
                          <a:cs typeface="Arial"/>
                          <a:sym typeface="Gill Sans"/>
                        </a:rPr>
                      </a:br>
                      <a:r>
                        <a:rPr lang="en-US" sz="1700" b="1" u="none" strike="noStrike" cap="none" dirty="0">
                          <a:solidFill>
                            <a:srgbClr val="376C39"/>
                          </a:solidFill>
                          <a:latin typeface="Arial"/>
                          <a:ea typeface="Gill Sans"/>
                          <a:cs typeface="Arial"/>
                          <a:sym typeface="Gill Sans"/>
                        </a:rPr>
                        <a:t>25 May 2020 </a:t>
                      </a:r>
                      <a:endParaRPr lang="en-US" sz="1700" b="1" dirty="0">
                        <a:solidFill>
                          <a:srgbClr val="376C39"/>
                        </a:solidFill>
                        <a:latin typeface="Arial"/>
                        <a:cs typeface="Arial"/>
                      </a:endParaRPr>
                    </a:p>
                  </a:txBody>
                  <a:tcPr marL="45720" marR="45720" marT="36000" marB="36000" anchor="ctr">
                    <a:lnL w="12700" cap="flat" cmpd="sng" algn="ctr">
                      <a:no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180000" marR="0" lvl="0" indent="-212400" algn="l" defTabSz="914400" rtl="0" eaLnBrk="1" fontAlgn="auto" latinLnBrk="0" hangingPunct="1">
                        <a:lnSpc>
                          <a:spcPct val="90000"/>
                        </a:lnSpc>
                        <a:spcBef>
                          <a:spcPts val="200"/>
                        </a:spcBef>
                        <a:spcAft>
                          <a:spcPts val="0"/>
                        </a:spcAft>
                        <a:buClr>
                          <a:schemeClr val="tx1">
                            <a:lumMod val="65000"/>
                            <a:lumOff val="35000"/>
                          </a:schemeClr>
                        </a:buClr>
                        <a:buSzPct val="110000"/>
                        <a:buFont typeface="Arial"/>
                        <a:buChar char="•"/>
                        <a:tabLst/>
                        <a:defRPr/>
                      </a:pPr>
                      <a:r>
                        <a:rPr lang="en-GB" sz="1700" dirty="0">
                          <a:solidFill>
                            <a:schemeClr val="tx1">
                              <a:lumMod val="85000"/>
                              <a:lumOff val="15000"/>
                            </a:schemeClr>
                          </a:solidFill>
                          <a:latin typeface="Arial"/>
                          <a:ea typeface="Gill Sans"/>
                          <a:cs typeface="Arial"/>
                          <a:sym typeface="Gill Sans"/>
                        </a:rPr>
                        <a:t>over </a:t>
                      </a:r>
                      <a:r>
                        <a:rPr lang="en-GB" sz="1700" b="1" dirty="0">
                          <a:solidFill>
                            <a:schemeClr val="tx1">
                              <a:lumMod val="85000"/>
                              <a:lumOff val="15000"/>
                            </a:schemeClr>
                          </a:solidFill>
                          <a:latin typeface="Arial"/>
                          <a:ea typeface="Gill Sans"/>
                          <a:cs typeface="Arial"/>
                          <a:sym typeface="Gill Sans"/>
                        </a:rPr>
                        <a:t>5, 517,</a:t>
                      </a:r>
                      <a:r>
                        <a:rPr lang="en-GB" sz="1700" b="1" baseline="0" dirty="0">
                          <a:solidFill>
                            <a:schemeClr val="tx1">
                              <a:lumMod val="85000"/>
                              <a:lumOff val="15000"/>
                            </a:schemeClr>
                          </a:solidFill>
                          <a:latin typeface="Arial"/>
                          <a:ea typeface="Gill Sans"/>
                          <a:cs typeface="Arial"/>
                          <a:sym typeface="Gill Sans"/>
                        </a:rPr>
                        <a:t> 034</a:t>
                      </a:r>
                      <a:r>
                        <a:rPr lang="en-GB" sz="1700" b="1" dirty="0">
                          <a:solidFill>
                            <a:schemeClr val="tx1">
                              <a:lumMod val="85000"/>
                              <a:lumOff val="15000"/>
                            </a:schemeClr>
                          </a:solidFill>
                          <a:latin typeface="Arial"/>
                          <a:ea typeface="Gill Sans"/>
                          <a:cs typeface="Arial"/>
                          <a:sym typeface="Gill Sans"/>
                        </a:rPr>
                        <a:t> mil infections</a:t>
                      </a:r>
                      <a:r>
                        <a:rPr lang="en-GB" sz="1700" dirty="0">
                          <a:solidFill>
                            <a:schemeClr val="tx1">
                              <a:lumMod val="85000"/>
                              <a:lumOff val="15000"/>
                            </a:schemeClr>
                          </a:solidFill>
                          <a:latin typeface="Arial"/>
                          <a:ea typeface="Gill Sans"/>
                          <a:cs typeface="Arial"/>
                          <a:sym typeface="Gill Sans"/>
                        </a:rPr>
                        <a:t> </a:t>
                      </a:r>
                    </a:p>
                    <a:p>
                      <a:pPr marL="180000" marR="0" lvl="0" indent="-212400" algn="l" defTabSz="914400" rtl="0" eaLnBrk="1" fontAlgn="auto" latinLnBrk="0" hangingPunct="1">
                        <a:lnSpc>
                          <a:spcPct val="90000"/>
                        </a:lnSpc>
                        <a:spcBef>
                          <a:spcPts val="200"/>
                        </a:spcBef>
                        <a:spcAft>
                          <a:spcPts val="0"/>
                        </a:spcAft>
                        <a:buClr>
                          <a:schemeClr val="tx1">
                            <a:lumMod val="65000"/>
                            <a:lumOff val="35000"/>
                          </a:schemeClr>
                        </a:buClr>
                        <a:buSzPct val="110000"/>
                        <a:buFont typeface="Arial"/>
                        <a:buChar char="•"/>
                        <a:tabLst/>
                        <a:defRPr/>
                      </a:pPr>
                      <a:r>
                        <a:rPr lang="en-GB" sz="1700" b="1" dirty="0">
                          <a:solidFill>
                            <a:schemeClr val="tx1">
                              <a:lumMod val="85000"/>
                              <a:lumOff val="15000"/>
                            </a:schemeClr>
                          </a:solidFill>
                          <a:latin typeface="Arial"/>
                          <a:ea typeface="Gill Sans"/>
                          <a:cs typeface="Arial"/>
                          <a:sym typeface="Gill Sans"/>
                        </a:rPr>
                        <a:t>349,</a:t>
                      </a:r>
                      <a:r>
                        <a:rPr lang="en-GB" sz="1700" b="1" baseline="0" dirty="0">
                          <a:solidFill>
                            <a:schemeClr val="tx1">
                              <a:lumMod val="85000"/>
                              <a:lumOff val="15000"/>
                            </a:schemeClr>
                          </a:solidFill>
                          <a:latin typeface="Arial"/>
                          <a:ea typeface="Gill Sans"/>
                          <a:cs typeface="Arial"/>
                          <a:sym typeface="Gill Sans"/>
                        </a:rPr>
                        <a:t> 949</a:t>
                      </a:r>
                      <a:r>
                        <a:rPr lang="en-GB" sz="1700" b="1" dirty="0">
                          <a:solidFill>
                            <a:schemeClr val="tx1">
                              <a:lumMod val="85000"/>
                              <a:lumOff val="15000"/>
                            </a:schemeClr>
                          </a:solidFill>
                          <a:latin typeface="Arial"/>
                          <a:ea typeface="Gill Sans"/>
                          <a:cs typeface="Arial"/>
                          <a:sym typeface="Gill Sans"/>
                        </a:rPr>
                        <a:t> </a:t>
                      </a:r>
                      <a:r>
                        <a:rPr lang="en-GB" sz="1700" dirty="0">
                          <a:solidFill>
                            <a:schemeClr val="tx1">
                              <a:lumMod val="85000"/>
                              <a:lumOff val="15000"/>
                            </a:schemeClr>
                          </a:solidFill>
                          <a:latin typeface="Arial"/>
                          <a:ea typeface="Gill Sans"/>
                          <a:cs typeface="Arial"/>
                          <a:sym typeface="Gill Sans"/>
                        </a:rPr>
                        <a:t>deaths </a:t>
                      </a:r>
                    </a:p>
                    <a:p>
                      <a:pPr marL="180000" marR="0" lvl="0" indent="-212400" algn="l" defTabSz="914400" rtl="0" eaLnBrk="1" fontAlgn="auto" latinLnBrk="0" hangingPunct="1">
                        <a:lnSpc>
                          <a:spcPct val="90000"/>
                        </a:lnSpc>
                        <a:spcBef>
                          <a:spcPts val="200"/>
                        </a:spcBef>
                        <a:spcAft>
                          <a:spcPts val="0"/>
                        </a:spcAft>
                        <a:buClr>
                          <a:schemeClr val="tx1">
                            <a:lumMod val="65000"/>
                            <a:lumOff val="35000"/>
                          </a:schemeClr>
                        </a:buClr>
                        <a:buSzPct val="110000"/>
                        <a:buFont typeface="Arial"/>
                        <a:buChar char="•"/>
                        <a:tabLst/>
                        <a:defRPr/>
                      </a:pPr>
                      <a:r>
                        <a:rPr lang="en-GB" sz="1700" b="1" dirty="0">
                          <a:solidFill>
                            <a:schemeClr val="tx1">
                              <a:lumMod val="85000"/>
                              <a:lumOff val="15000"/>
                            </a:schemeClr>
                          </a:solidFill>
                          <a:latin typeface="Arial"/>
                          <a:ea typeface="Gill Sans"/>
                          <a:cs typeface="Arial"/>
                          <a:sym typeface="Gill Sans"/>
                        </a:rPr>
                        <a:t>2,</a:t>
                      </a:r>
                      <a:r>
                        <a:rPr lang="en-GB" sz="1700" b="1" baseline="0" dirty="0">
                          <a:solidFill>
                            <a:schemeClr val="tx1">
                              <a:lumMod val="85000"/>
                              <a:lumOff val="15000"/>
                            </a:schemeClr>
                          </a:solidFill>
                          <a:latin typeface="Arial"/>
                          <a:ea typeface="Gill Sans"/>
                          <a:cs typeface="Arial"/>
                          <a:sym typeface="Gill Sans"/>
                        </a:rPr>
                        <a:t> 310, 249</a:t>
                      </a:r>
                      <a:r>
                        <a:rPr lang="en-GB" sz="1700" b="1" dirty="0">
                          <a:solidFill>
                            <a:schemeClr val="tx1">
                              <a:lumMod val="85000"/>
                              <a:lumOff val="15000"/>
                            </a:schemeClr>
                          </a:solidFill>
                          <a:latin typeface="Arial"/>
                          <a:ea typeface="Gill Sans"/>
                          <a:cs typeface="Arial"/>
                          <a:sym typeface="Gill Sans"/>
                        </a:rPr>
                        <a:t> mil </a:t>
                      </a:r>
                      <a:r>
                        <a:rPr lang="en-GB" sz="1700" dirty="0">
                          <a:solidFill>
                            <a:schemeClr val="tx1">
                              <a:lumMod val="85000"/>
                              <a:lumOff val="15000"/>
                            </a:schemeClr>
                          </a:solidFill>
                          <a:latin typeface="Arial"/>
                          <a:ea typeface="Gill Sans"/>
                          <a:cs typeface="Arial"/>
                          <a:sym typeface="Gill Sans"/>
                        </a:rPr>
                        <a:t>recoveries</a:t>
                      </a:r>
                      <a:endParaRPr lang="en-GB" sz="1700" dirty="0">
                        <a:solidFill>
                          <a:schemeClr val="tx1">
                            <a:lumMod val="85000"/>
                            <a:lumOff val="15000"/>
                          </a:schemeClr>
                        </a:solidFill>
                        <a:latin typeface="Arial"/>
                        <a:cs typeface="Arial"/>
                      </a:endParaRPr>
                    </a:p>
                  </a:txBody>
                  <a:tcPr marL="45720" marR="45720" marT="36000" marB="36000" anchor="ctr">
                    <a:lnL w="12700" cap="flat" cmpd="sng" algn="ctr">
                      <a:solidFill>
                        <a:srgbClr val="FFFFFF">
                          <a:lumMod val="65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extLst>
                  <a:ext uri="{0D108BD9-81ED-4DB2-BD59-A6C34878D82A}">
                    <a16:rowId xmlns:a16="http://schemas.microsoft.com/office/drawing/2014/main" val="10000"/>
                  </a:ext>
                </a:extLst>
              </a:tr>
              <a:tr h="1479626">
                <a:tc>
                  <a:txBody>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lang="en-US" sz="1700" b="1" u="none" strike="noStrike" cap="none" dirty="0">
                          <a:solidFill>
                            <a:srgbClr val="215A1A"/>
                          </a:solidFill>
                          <a:latin typeface="Arial"/>
                          <a:ea typeface="Gill Sans"/>
                          <a:cs typeface="Arial"/>
                          <a:sym typeface="Gill Sans"/>
                        </a:rPr>
                        <a:t>Economic impact</a:t>
                      </a:r>
                      <a:endParaRPr lang="en-US" sz="1700" b="1" dirty="0">
                        <a:latin typeface="Arial"/>
                        <a:cs typeface="Arial"/>
                      </a:endParaRPr>
                    </a:p>
                  </a:txBody>
                  <a:tcPr marL="45720" marR="45720" marT="36000" marB="36000" anchor="ctr">
                    <a:lnL w="12700" cap="flat" cmpd="sng" algn="ctr">
                      <a:no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180000" lvl="0" indent="-212400" algn="l">
                        <a:lnSpc>
                          <a:spcPct val="90000"/>
                        </a:lnSpc>
                        <a:spcBef>
                          <a:spcPts val="200"/>
                        </a:spcBef>
                        <a:buClr>
                          <a:schemeClr val="tx1">
                            <a:lumMod val="65000"/>
                            <a:lumOff val="35000"/>
                          </a:schemeClr>
                        </a:buClr>
                        <a:buSzPct val="110000"/>
                        <a:buFont typeface="Arial"/>
                        <a:buChar char="•"/>
                      </a:pPr>
                      <a:r>
                        <a:rPr lang="en-US" sz="1700" dirty="0">
                          <a:solidFill>
                            <a:schemeClr val="tx1">
                              <a:lumMod val="85000"/>
                              <a:lumOff val="15000"/>
                            </a:schemeClr>
                          </a:solidFill>
                          <a:latin typeface="Arial"/>
                          <a:ea typeface="Gill Sans"/>
                          <a:cs typeface="Arial"/>
                          <a:sym typeface="Gill Sans"/>
                        </a:rPr>
                        <a:t>Expected fall in global economy </a:t>
                      </a:r>
                      <a:r>
                        <a:rPr lang="en-US" sz="1700" b="1" dirty="0">
                          <a:solidFill>
                            <a:schemeClr val="tx1">
                              <a:lumMod val="85000"/>
                              <a:lumOff val="15000"/>
                            </a:schemeClr>
                          </a:solidFill>
                          <a:latin typeface="Arial"/>
                          <a:ea typeface="Gill Sans"/>
                          <a:cs typeface="Arial"/>
                          <a:sym typeface="Gill Sans"/>
                        </a:rPr>
                        <a:t>-3%</a:t>
                      </a:r>
                    </a:p>
                    <a:p>
                      <a:pPr marL="180000" indent="-212400" algn="l">
                        <a:lnSpc>
                          <a:spcPct val="90000"/>
                        </a:lnSpc>
                        <a:spcBef>
                          <a:spcPts val="200"/>
                        </a:spcBef>
                        <a:buClr>
                          <a:schemeClr val="tx1">
                            <a:lumMod val="65000"/>
                            <a:lumOff val="35000"/>
                          </a:schemeClr>
                        </a:buClr>
                        <a:buSzPct val="110000"/>
                        <a:buFont typeface="Arial"/>
                        <a:buChar char="•"/>
                      </a:pPr>
                      <a:r>
                        <a:rPr lang="en-US" sz="1700" dirty="0">
                          <a:solidFill>
                            <a:schemeClr val="tx1">
                              <a:lumMod val="85000"/>
                              <a:lumOff val="15000"/>
                            </a:schemeClr>
                          </a:solidFill>
                          <a:latin typeface="Arial"/>
                          <a:ea typeface="Gill Sans"/>
                          <a:cs typeface="Arial"/>
                          <a:sym typeface="Gill Sans"/>
                        </a:rPr>
                        <a:t>Sharp fall in global trade - up to </a:t>
                      </a:r>
                      <a:r>
                        <a:rPr lang="en-US" sz="1700" b="1" dirty="0">
                          <a:solidFill>
                            <a:schemeClr val="tx1">
                              <a:lumMod val="85000"/>
                              <a:lumOff val="15000"/>
                            </a:schemeClr>
                          </a:solidFill>
                          <a:latin typeface="Arial"/>
                          <a:ea typeface="Gill Sans"/>
                          <a:cs typeface="Arial"/>
                          <a:sym typeface="Gill Sans"/>
                        </a:rPr>
                        <a:t>33%</a:t>
                      </a:r>
                    </a:p>
                    <a:p>
                      <a:pPr marL="180000" lvl="0" indent="-212400" algn="l">
                        <a:lnSpc>
                          <a:spcPct val="90000"/>
                        </a:lnSpc>
                        <a:spcBef>
                          <a:spcPts val="200"/>
                        </a:spcBef>
                        <a:buClr>
                          <a:schemeClr val="tx1">
                            <a:lumMod val="65000"/>
                            <a:lumOff val="35000"/>
                          </a:schemeClr>
                        </a:buClr>
                        <a:buSzPct val="110000"/>
                        <a:buFont typeface="Arial"/>
                        <a:buChar char="•"/>
                      </a:pPr>
                      <a:r>
                        <a:rPr lang="en-US" sz="1700" dirty="0">
                          <a:solidFill>
                            <a:schemeClr val="tx1">
                              <a:lumMod val="85000"/>
                              <a:lumOff val="15000"/>
                            </a:schemeClr>
                          </a:solidFill>
                          <a:latin typeface="Arial"/>
                          <a:ea typeface="Gill Sans"/>
                          <a:cs typeface="Arial"/>
                          <a:sym typeface="Gill Sans"/>
                        </a:rPr>
                        <a:t>Fall in </a:t>
                      </a:r>
                      <a:r>
                        <a:rPr lang="en-US" sz="1700" b="1" dirty="0">
                          <a:solidFill>
                            <a:schemeClr val="tx1">
                              <a:lumMod val="85000"/>
                              <a:lumOff val="15000"/>
                            </a:schemeClr>
                          </a:solidFill>
                          <a:latin typeface="Arial"/>
                          <a:ea typeface="Gill Sans"/>
                          <a:cs typeface="Arial"/>
                          <a:sym typeface="Gill Sans"/>
                        </a:rPr>
                        <a:t>export prices </a:t>
                      </a:r>
                      <a:r>
                        <a:rPr lang="en-US" sz="1700" dirty="0">
                          <a:solidFill>
                            <a:schemeClr val="tx1">
                              <a:lumMod val="85000"/>
                              <a:lumOff val="15000"/>
                            </a:schemeClr>
                          </a:solidFill>
                          <a:latin typeface="Arial"/>
                          <a:ea typeface="Gill Sans"/>
                          <a:cs typeface="Arial"/>
                          <a:sym typeface="Gill Sans"/>
                        </a:rPr>
                        <a:t>&amp; reversal of capital flow</a:t>
                      </a:r>
                    </a:p>
                    <a:p>
                      <a:pPr marL="180000" lvl="0" indent="-212400" algn="l">
                        <a:lnSpc>
                          <a:spcPct val="90000"/>
                        </a:lnSpc>
                        <a:spcBef>
                          <a:spcPts val="200"/>
                        </a:spcBef>
                        <a:buClr>
                          <a:schemeClr val="tx1">
                            <a:lumMod val="65000"/>
                            <a:lumOff val="35000"/>
                          </a:schemeClr>
                        </a:buClr>
                        <a:buSzPct val="110000"/>
                        <a:buFont typeface="Arial"/>
                        <a:buChar char="•"/>
                      </a:pPr>
                      <a:r>
                        <a:rPr lang="en-US" sz="1700" dirty="0">
                          <a:solidFill>
                            <a:schemeClr val="tx1">
                              <a:lumMod val="85000"/>
                              <a:lumOff val="15000"/>
                            </a:schemeClr>
                          </a:solidFill>
                          <a:latin typeface="Arial"/>
                          <a:ea typeface="Gill Sans"/>
                          <a:cs typeface="Arial"/>
                          <a:sym typeface="Gill Sans"/>
                        </a:rPr>
                        <a:t>Job losses, Malaysia </a:t>
                      </a:r>
                      <a:r>
                        <a:rPr lang="en-US" sz="1700" dirty="0" err="1">
                          <a:solidFill>
                            <a:schemeClr val="tx1">
                              <a:lumMod val="85000"/>
                              <a:lumOff val="15000"/>
                            </a:schemeClr>
                          </a:solidFill>
                          <a:latin typeface="Arial"/>
                          <a:ea typeface="Gill Sans"/>
                          <a:cs typeface="Arial"/>
                          <a:sym typeface="Gill Sans"/>
                        </a:rPr>
                        <a:t>est</a:t>
                      </a:r>
                      <a:r>
                        <a:rPr lang="en-US" sz="1700" dirty="0">
                          <a:solidFill>
                            <a:schemeClr val="tx1">
                              <a:lumMod val="85000"/>
                              <a:lumOff val="15000"/>
                            </a:schemeClr>
                          </a:solidFill>
                          <a:latin typeface="Arial"/>
                          <a:ea typeface="Gill Sans"/>
                          <a:cs typeface="Arial"/>
                          <a:sym typeface="Gill Sans"/>
                        </a:rPr>
                        <a:t> </a:t>
                      </a:r>
                      <a:r>
                        <a:rPr lang="en-US" sz="1700" b="1" dirty="0">
                          <a:solidFill>
                            <a:schemeClr val="tx1">
                              <a:lumMod val="85000"/>
                              <a:lumOff val="15000"/>
                            </a:schemeClr>
                          </a:solidFill>
                          <a:latin typeface="Arial"/>
                          <a:ea typeface="Gill Sans"/>
                          <a:cs typeface="Arial"/>
                          <a:sym typeface="Gill Sans"/>
                        </a:rPr>
                        <a:t>20% </a:t>
                      </a:r>
                      <a:r>
                        <a:rPr lang="en-US" sz="1700" dirty="0">
                          <a:solidFill>
                            <a:schemeClr val="tx1">
                              <a:lumMod val="85000"/>
                              <a:lumOff val="15000"/>
                            </a:schemeClr>
                          </a:solidFill>
                          <a:latin typeface="Arial"/>
                          <a:ea typeface="Gill Sans"/>
                          <a:cs typeface="Arial"/>
                          <a:sym typeface="Gill Sans"/>
                        </a:rPr>
                        <a:t>reduction</a:t>
                      </a:r>
                    </a:p>
                    <a:p>
                      <a:pPr marL="180000" lvl="0" indent="-212400" algn="l">
                        <a:lnSpc>
                          <a:spcPct val="90000"/>
                        </a:lnSpc>
                        <a:spcBef>
                          <a:spcPts val="200"/>
                        </a:spcBef>
                        <a:buClr>
                          <a:schemeClr val="tx1">
                            <a:lumMod val="65000"/>
                            <a:lumOff val="35000"/>
                          </a:schemeClr>
                        </a:buClr>
                        <a:buSzPct val="110000"/>
                        <a:buFont typeface="Arial"/>
                        <a:buChar char="•"/>
                      </a:pPr>
                      <a:r>
                        <a:rPr lang="en-US" sz="1700" dirty="0">
                          <a:solidFill>
                            <a:schemeClr val="tx1">
                              <a:lumMod val="85000"/>
                              <a:lumOff val="15000"/>
                            </a:schemeClr>
                          </a:solidFill>
                          <a:latin typeface="Arial"/>
                          <a:ea typeface="Gill Sans"/>
                          <a:cs typeface="Arial"/>
                          <a:sym typeface="Gill Sans"/>
                        </a:rPr>
                        <a:t>Africa economy decline </a:t>
                      </a:r>
                      <a:r>
                        <a:rPr lang="en-US" sz="1700" b="1" dirty="0">
                          <a:solidFill>
                            <a:schemeClr val="tx1">
                              <a:lumMod val="85000"/>
                              <a:lumOff val="15000"/>
                            </a:schemeClr>
                          </a:solidFill>
                          <a:latin typeface="Arial"/>
                          <a:ea typeface="Gill Sans"/>
                          <a:cs typeface="Arial"/>
                          <a:sym typeface="Gill Sans"/>
                        </a:rPr>
                        <a:t>5-7%</a:t>
                      </a:r>
                      <a:endParaRPr lang="en-US" sz="1700" b="1" dirty="0">
                        <a:solidFill>
                          <a:schemeClr val="tx1">
                            <a:lumMod val="85000"/>
                            <a:lumOff val="15000"/>
                          </a:schemeClr>
                        </a:solidFill>
                        <a:latin typeface="Arial"/>
                        <a:ea typeface="Gill Sans"/>
                        <a:cs typeface="Arial"/>
                      </a:endParaRPr>
                    </a:p>
                  </a:txBody>
                  <a:tcPr marL="45720" marR="45720" marT="36000" marB="36000" anchor="ctr">
                    <a:lnL w="12700" cap="flat" cmpd="sng" algn="ctr">
                      <a:solidFill>
                        <a:srgbClr val="FFFFFF">
                          <a:lumMod val="65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extLst>
                  <a:ext uri="{0D108BD9-81ED-4DB2-BD59-A6C34878D82A}">
                    <a16:rowId xmlns:a16="http://schemas.microsoft.com/office/drawing/2014/main" val="10001"/>
                  </a:ext>
                </a:extLst>
              </a:tr>
              <a:tr h="779836">
                <a:tc>
                  <a:txBody>
                    <a:bodyPr/>
                    <a:lstStyle/>
                    <a:p>
                      <a:pPr marL="0" marR="0" lvl="0" indent="0" algn="l" rtl="0">
                        <a:lnSpc>
                          <a:spcPct val="80000"/>
                        </a:lnSpc>
                        <a:spcBef>
                          <a:spcPts val="0"/>
                        </a:spcBef>
                        <a:spcAft>
                          <a:spcPts val="0"/>
                        </a:spcAft>
                        <a:buNone/>
                      </a:pPr>
                      <a:r>
                        <a:rPr lang="en-US" sz="1700" b="1" u="none" strike="noStrike" cap="none" dirty="0">
                          <a:solidFill>
                            <a:srgbClr val="215A1A"/>
                          </a:solidFill>
                          <a:latin typeface="Arial"/>
                          <a:ea typeface="Gill Sans"/>
                          <a:cs typeface="Arial"/>
                          <a:sym typeface="Gill Sans"/>
                        </a:rPr>
                        <a:t>Global</a:t>
                      </a:r>
                      <a:r>
                        <a:rPr lang="en-US" sz="1700" b="1" u="none" strike="noStrike" cap="none" baseline="0" dirty="0">
                          <a:solidFill>
                            <a:srgbClr val="215A1A"/>
                          </a:solidFill>
                          <a:latin typeface="Arial"/>
                          <a:ea typeface="Gill Sans"/>
                          <a:cs typeface="Arial"/>
                          <a:sym typeface="Gill Sans"/>
                        </a:rPr>
                        <a:t> Response</a:t>
                      </a:r>
                      <a:endParaRPr lang="en-US" sz="1700" b="1" dirty="0">
                        <a:latin typeface="Arial"/>
                        <a:cs typeface="Arial"/>
                      </a:endParaRPr>
                    </a:p>
                  </a:txBody>
                  <a:tcPr marL="45720" marR="45720" marT="36000" marB="36000" anchor="ctr">
                    <a:lnL w="12700" cap="flat" cmpd="sng" algn="ctr">
                      <a:no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180000" indent="-212400" algn="l">
                        <a:lnSpc>
                          <a:spcPct val="100000"/>
                        </a:lnSpc>
                        <a:spcBef>
                          <a:spcPts val="200"/>
                        </a:spcBef>
                        <a:buClr>
                          <a:schemeClr val="tx1">
                            <a:lumMod val="65000"/>
                            <a:lumOff val="35000"/>
                          </a:schemeClr>
                        </a:buClr>
                        <a:buSzPct val="110000"/>
                        <a:buFont typeface="Arial"/>
                        <a:buChar char="•"/>
                      </a:pPr>
                      <a:r>
                        <a:rPr lang="en-GB" sz="1700" u="none" strike="noStrike" cap="none" dirty="0">
                          <a:solidFill>
                            <a:schemeClr val="tx1">
                              <a:lumMod val="85000"/>
                              <a:lumOff val="15000"/>
                            </a:schemeClr>
                          </a:solidFill>
                          <a:latin typeface="Arial"/>
                          <a:ea typeface="Gill Sans"/>
                          <a:cs typeface="Arial"/>
                          <a:sym typeface="Gill Sans"/>
                        </a:rPr>
                        <a:t>Mix of ‘stimulus packages’; ‘unconventional’ </a:t>
                      </a:r>
                      <a:r>
                        <a:rPr lang="en-GB" sz="1700" b="1" dirty="0">
                          <a:solidFill>
                            <a:schemeClr val="tx1">
                              <a:lumMod val="85000"/>
                              <a:lumOff val="15000"/>
                            </a:schemeClr>
                          </a:solidFill>
                          <a:latin typeface="Arial"/>
                          <a:ea typeface="Gill Sans"/>
                          <a:cs typeface="Arial"/>
                          <a:sym typeface="Gill Sans"/>
                        </a:rPr>
                        <a:t>social security</a:t>
                      </a:r>
                    </a:p>
                    <a:p>
                      <a:pPr marL="180000" marR="0" lvl="0" indent="-212400" algn="l" rtl="0">
                        <a:lnSpc>
                          <a:spcPct val="100000"/>
                        </a:lnSpc>
                        <a:spcBef>
                          <a:spcPts val="200"/>
                        </a:spcBef>
                        <a:spcAft>
                          <a:spcPts val="0"/>
                        </a:spcAft>
                        <a:buClr>
                          <a:schemeClr val="tx1">
                            <a:lumMod val="65000"/>
                            <a:lumOff val="35000"/>
                          </a:schemeClr>
                        </a:buClr>
                        <a:buSzPct val="110000"/>
                        <a:buFont typeface="Arial"/>
                        <a:buChar char="•"/>
                      </a:pPr>
                      <a:r>
                        <a:rPr lang="en-GB" sz="1700" u="none" strike="noStrike" cap="none" dirty="0">
                          <a:solidFill>
                            <a:schemeClr val="tx1">
                              <a:lumMod val="85000"/>
                              <a:lumOff val="15000"/>
                            </a:schemeClr>
                          </a:solidFill>
                          <a:latin typeface="Arial"/>
                          <a:ea typeface="Gill Sans"/>
                          <a:cs typeface="Arial"/>
                          <a:sym typeface="Gill Sans"/>
                        </a:rPr>
                        <a:t>Strain on </a:t>
                      </a:r>
                      <a:r>
                        <a:rPr lang="en-GB" sz="1700" b="1" dirty="0">
                          <a:solidFill>
                            <a:schemeClr val="tx1">
                              <a:lumMod val="85000"/>
                              <a:lumOff val="15000"/>
                            </a:schemeClr>
                          </a:solidFill>
                          <a:latin typeface="Arial"/>
                          <a:ea typeface="Gill Sans"/>
                          <a:cs typeface="Arial"/>
                          <a:sym typeface="Gill Sans"/>
                        </a:rPr>
                        <a:t>multilateralism</a:t>
                      </a:r>
                      <a:r>
                        <a:rPr lang="en-GB" sz="1700" u="none" strike="noStrike" cap="none" dirty="0">
                          <a:solidFill>
                            <a:schemeClr val="tx1">
                              <a:lumMod val="85000"/>
                              <a:lumOff val="15000"/>
                            </a:schemeClr>
                          </a:solidFill>
                          <a:latin typeface="Arial"/>
                          <a:ea typeface="Gill Sans"/>
                          <a:cs typeface="Arial"/>
                          <a:sym typeface="Gill Sans"/>
                        </a:rPr>
                        <a:t>; greater nationalism emphasis</a:t>
                      </a:r>
                      <a:endParaRPr lang="en-GB" sz="1700" dirty="0">
                        <a:solidFill>
                          <a:schemeClr val="tx1">
                            <a:lumMod val="85000"/>
                            <a:lumOff val="15000"/>
                          </a:schemeClr>
                        </a:solidFill>
                        <a:latin typeface="Arial"/>
                        <a:cs typeface="Arial"/>
                      </a:endParaRPr>
                    </a:p>
                  </a:txBody>
                  <a:tcPr marL="45720" marR="45720" marT="36000" marB="36000" anchor="ctr">
                    <a:lnL w="12700" cap="flat" cmpd="sng" algn="ctr">
                      <a:solidFill>
                        <a:srgbClr val="FFFFFF">
                          <a:lumMod val="65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extLst>
                  <a:ext uri="{0D108BD9-81ED-4DB2-BD59-A6C34878D82A}">
                    <a16:rowId xmlns:a16="http://schemas.microsoft.com/office/drawing/2014/main" val="10002"/>
                  </a:ext>
                </a:extLst>
              </a:tr>
              <a:tr h="657701">
                <a:tc>
                  <a:txBody>
                    <a:bodyPr/>
                    <a:lstStyle/>
                    <a:p>
                      <a:pPr marL="0" marR="0" lvl="0" indent="0" algn="l" defTabSz="914400" rtl="0" eaLnBrk="1" fontAlgn="auto" latinLnBrk="0" hangingPunct="1">
                        <a:lnSpc>
                          <a:spcPct val="80000"/>
                        </a:lnSpc>
                        <a:spcBef>
                          <a:spcPts val="0"/>
                        </a:spcBef>
                        <a:spcAft>
                          <a:spcPts val="0"/>
                        </a:spcAft>
                        <a:buClr>
                          <a:srgbClr val="000000"/>
                        </a:buClr>
                        <a:buSzPct val="120000"/>
                        <a:buFont typeface="Arial"/>
                        <a:buNone/>
                        <a:tabLst/>
                        <a:defRPr/>
                      </a:pPr>
                      <a:r>
                        <a:rPr lang="en-US" sz="1700" b="1" u="none" strike="noStrike" cap="none" dirty="0">
                          <a:solidFill>
                            <a:srgbClr val="215A1A"/>
                          </a:solidFill>
                          <a:latin typeface="Arial"/>
                          <a:ea typeface="Gill Sans"/>
                          <a:cs typeface="Arial"/>
                          <a:sym typeface="Gill Sans"/>
                        </a:rPr>
                        <a:t>Economic impact</a:t>
                      </a:r>
                      <a:endParaRPr lang="en-US" sz="1700" b="1" dirty="0">
                        <a:latin typeface="Arial"/>
                        <a:cs typeface="Arial"/>
                      </a:endParaRPr>
                    </a:p>
                  </a:txBody>
                  <a:tcPr marL="45720" marR="45720" marT="36000" marB="36000" anchor="ctr">
                    <a:lnL w="12700" cap="flat" cmpd="sng" algn="ctr">
                      <a:no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0000" marR="0" lvl="0" indent="-212400" algn="l" defTabSz="914400" rtl="0" eaLnBrk="1" fontAlgn="auto" latinLnBrk="0" hangingPunct="1">
                        <a:lnSpc>
                          <a:spcPct val="100000"/>
                        </a:lnSpc>
                        <a:spcBef>
                          <a:spcPts val="200"/>
                        </a:spcBef>
                        <a:spcAft>
                          <a:spcPts val="0"/>
                        </a:spcAft>
                        <a:buClr>
                          <a:schemeClr val="tx1">
                            <a:lumMod val="65000"/>
                            <a:lumOff val="35000"/>
                          </a:schemeClr>
                        </a:buClr>
                        <a:buSzPct val="110000"/>
                        <a:buFont typeface="Arial"/>
                        <a:buChar char="•"/>
                        <a:tabLst/>
                        <a:defRPr/>
                      </a:pPr>
                      <a:r>
                        <a:rPr lang="en-US" sz="1700" u="none" strike="noStrike" cap="none" dirty="0">
                          <a:solidFill>
                            <a:schemeClr val="tx1">
                              <a:lumMod val="85000"/>
                              <a:lumOff val="15000"/>
                            </a:schemeClr>
                          </a:solidFill>
                          <a:latin typeface="Arial"/>
                          <a:ea typeface="Gill Sans"/>
                          <a:cs typeface="Arial"/>
                          <a:sym typeface="Gill Sans"/>
                        </a:rPr>
                        <a:t>Centre for International Climate &amp; Environment Research </a:t>
                      </a:r>
                      <a:br>
                        <a:rPr lang="en-US" sz="1700" u="none" strike="noStrike" cap="none" dirty="0">
                          <a:solidFill>
                            <a:schemeClr val="tx1">
                              <a:lumMod val="85000"/>
                              <a:lumOff val="15000"/>
                            </a:schemeClr>
                          </a:solidFill>
                          <a:latin typeface="Arial"/>
                          <a:ea typeface="Gill Sans"/>
                          <a:cs typeface="Arial"/>
                          <a:sym typeface="Gill Sans"/>
                        </a:rPr>
                      </a:br>
                      <a:r>
                        <a:rPr lang="en-US" sz="1700" u="none" strike="noStrike" cap="none" dirty="0" err="1">
                          <a:solidFill>
                            <a:schemeClr val="tx1">
                              <a:lumMod val="85000"/>
                              <a:lumOff val="15000"/>
                            </a:schemeClr>
                          </a:solidFill>
                          <a:latin typeface="Arial"/>
                          <a:ea typeface="Gill Sans"/>
                          <a:cs typeface="Arial"/>
                          <a:sym typeface="Gill Sans"/>
                        </a:rPr>
                        <a:t>est</a:t>
                      </a:r>
                      <a:r>
                        <a:rPr lang="en-US" sz="1700" u="none" strike="noStrike" cap="none" dirty="0">
                          <a:solidFill>
                            <a:schemeClr val="tx1">
                              <a:lumMod val="85000"/>
                              <a:lumOff val="15000"/>
                            </a:schemeClr>
                          </a:solidFill>
                          <a:latin typeface="Arial"/>
                          <a:ea typeface="Gill Sans"/>
                          <a:cs typeface="Arial"/>
                          <a:sym typeface="Gill Sans"/>
                        </a:rPr>
                        <a:t> </a:t>
                      </a:r>
                      <a:r>
                        <a:rPr lang="en-US" sz="1700" b="1" dirty="0">
                          <a:solidFill>
                            <a:schemeClr val="tx1">
                              <a:lumMod val="85000"/>
                              <a:lumOff val="15000"/>
                            </a:schemeClr>
                          </a:solidFill>
                          <a:latin typeface="Arial"/>
                          <a:ea typeface="Gill Sans"/>
                          <a:cs typeface="Arial"/>
                          <a:sym typeface="Gill Sans"/>
                        </a:rPr>
                        <a:t>0.3% </a:t>
                      </a:r>
                      <a:r>
                        <a:rPr lang="en-US" sz="1700" u="none" strike="noStrike" cap="none" dirty="0">
                          <a:solidFill>
                            <a:schemeClr val="tx1">
                              <a:lumMod val="85000"/>
                              <a:lumOff val="15000"/>
                            </a:schemeClr>
                          </a:solidFill>
                          <a:latin typeface="Arial"/>
                          <a:ea typeface="Gill Sans"/>
                          <a:cs typeface="Arial"/>
                          <a:sym typeface="Gill Sans"/>
                        </a:rPr>
                        <a:t>drop in global emissions</a:t>
                      </a:r>
                      <a:endParaRPr lang="en-US" sz="1700" dirty="0">
                        <a:solidFill>
                          <a:schemeClr val="tx1">
                            <a:lumMod val="85000"/>
                            <a:lumOff val="15000"/>
                          </a:schemeClr>
                        </a:solidFill>
                        <a:latin typeface="Arial"/>
                        <a:cs typeface="Arial"/>
                      </a:endParaRPr>
                    </a:p>
                  </a:txBody>
                  <a:tcPr marL="45720" marR="45720" marT="36000" marB="36000" anchor="ctr">
                    <a:lnL w="12700" cap="flat" cmpd="sng" algn="ctr">
                      <a:solidFill>
                        <a:srgbClr val="FFFFFF">
                          <a:lumMod val="65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3" name="Google Shape;93;p2"/>
          <p:cNvSpPr txBox="1"/>
          <p:nvPr/>
        </p:nvSpPr>
        <p:spPr>
          <a:xfrm>
            <a:off x="1250702" y="714973"/>
            <a:ext cx="6551930" cy="438541"/>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ZA" sz="3000" b="1" dirty="0">
                <a:solidFill>
                  <a:srgbClr val="376C39"/>
                </a:solidFill>
                <a:cs typeface="Arial Narrow" panose="020B0604020202020204" pitchFamily="34" charset="0"/>
                <a:sym typeface="Gill Sans"/>
              </a:rPr>
              <a:t>CONTEXT</a:t>
            </a:r>
            <a:endParaRPr sz="3000" b="1" dirty="0">
              <a:solidFill>
                <a:srgbClr val="376C39"/>
              </a:solidFill>
              <a:cs typeface="Arial Narrow" panose="020B0604020202020204" pitchFamily="34" charset="0"/>
            </a:endParaRPr>
          </a:p>
        </p:txBody>
      </p:sp>
      <p:sp>
        <p:nvSpPr>
          <p:cNvPr id="4" name="Slide Number Placeholder 3"/>
          <p:cNvSpPr>
            <a:spLocks noGrp="1"/>
          </p:cNvSpPr>
          <p:nvPr>
            <p:ph type="sldNum" idx="12"/>
          </p:nvPr>
        </p:nvSpPr>
        <p:spPr/>
        <p:txBody>
          <a:bodyPr/>
          <a:lstStyle/>
          <a:p>
            <a:fld id="{1F94E310-3646-6241-9AB3-B048580FF9A0}" type="slidenum">
              <a:rPr lang="en-GB" smtClean="0"/>
              <a:pPr/>
              <a:t>4</a:t>
            </a:fld>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p4"/>
          <p:cNvSpPr txBox="1"/>
          <p:nvPr/>
        </p:nvSpPr>
        <p:spPr>
          <a:xfrm>
            <a:off x="1812466" y="1995022"/>
            <a:ext cx="6978598" cy="2912547"/>
          </a:xfrm>
          <a:prstGeom prst="rect">
            <a:avLst/>
          </a:prstGeom>
          <a:noFill/>
          <a:ln>
            <a:noFill/>
          </a:ln>
        </p:spPr>
        <p:txBody>
          <a:bodyPr spcFirstLastPara="1" wrap="square" lIns="91425" tIns="45700" rIns="91425" bIns="45700" anchor="t" anchorCtr="0">
            <a:spAutoFit/>
          </a:bodyPr>
          <a:lstStyle/>
          <a:p>
            <a:pPr marL="216000" marR="0" lvl="0" indent="-216000" rtl="0">
              <a:lnSpc>
                <a:spcPct val="103333"/>
              </a:lnSpc>
              <a:spcBef>
                <a:spcPts val="0"/>
              </a:spcBef>
              <a:spcAft>
                <a:spcPts val="0"/>
              </a:spcAft>
              <a:buClr>
                <a:srgbClr val="595959"/>
              </a:buClr>
              <a:buSzPts val="2340"/>
              <a:buFont typeface="Arial"/>
              <a:buChar char="•"/>
            </a:pPr>
            <a:r>
              <a:rPr lang="en-GB" sz="2000" dirty="0">
                <a:solidFill>
                  <a:schemeClr val="tx1">
                    <a:lumMod val="85000"/>
                    <a:lumOff val="15000"/>
                  </a:schemeClr>
                </a:solidFill>
                <a:ea typeface="Gill Sans"/>
                <a:cs typeface="Arial Narrow" panose="020B0604020202020204" pitchFamily="34" charset="0"/>
                <a:sym typeface="Gill Sans"/>
              </a:rPr>
              <a:t>5 March: </a:t>
            </a:r>
            <a:r>
              <a:rPr lang="en-GB" sz="2000" b="1" u="none" strike="noStrike" cap="none" dirty="0">
                <a:solidFill>
                  <a:srgbClr val="215A1A"/>
                </a:solidFill>
                <a:ea typeface="Gill Sans"/>
                <a:cs typeface="Arial Narrow" panose="020B0604020202020204" pitchFamily="34" charset="0"/>
                <a:sym typeface="Gill Sans"/>
              </a:rPr>
              <a:t>First case</a:t>
            </a:r>
            <a:endParaRPr sz="2000" b="1" dirty="0">
              <a:cs typeface="Arial Narrow" panose="020B0604020202020204" pitchFamily="34" charset="0"/>
            </a:endParaRPr>
          </a:p>
          <a:p>
            <a:pPr marL="216000" marR="0" lvl="0" indent="-216000" rtl="0">
              <a:lnSpc>
                <a:spcPct val="103333"/>
              </a:lnSpc>
              <a:spcBef>
                <a:spcPts val="600"/>
              </a:spcBef>
              <a:spcAft>
                <a:spcPts val="0"/>
              </a:spcAft>
              <a:buClr>
                <a:srgbClr val="595959"/>
              </a:buClr>
              <a:buSzPts val="2340"/>
              <a:buFont typeface="Arial"/>
              <a:buChar char="•"/>
            </a:pPr>
            <a:r>
              <a:rPr lang="en-GB" sz="2000" dirty="0">
                <a:solidFill>
                  <a:schemeClr val="tx1">
                    <a:lumMod val="85000"/>
                    <a:lumOff val="15000"/>
                  </a:schemeClr>
                </a:solidFill>
                <a:ea typeface="Gill Sans"/>
                <a:cs typeface="Arial Narrow" panose="020B0604020202020204" pitchFamily="34" charset="0"/>
                <a:sym typeface="Gill Sans"/>
              </a:rPr>
              <a:t>25 May: </a:t>
            </a:r>
            <a:r>
              <a:rPr lang="en-GB" sz="2000" b="1" dirty="0">
                <a:solidFill>
                  <a:srgbClr val="215A1A"/>
                </a:solidFill>
                <a:ea typeface="Gill Sans"/>
                <a:cs typeface="Arial Narrow" panose="020B0604020202020204" pitchFamily="34" charset="0"/>
                <a:sym typeface="Gill Sans"/>
              </a:rPr>
              <a:t>22583 </a:t>
            </a:r>
            <a:r>
              <a:rPr lang="en-GB" sz="2000" dirty="0">
                <a:solidFill>
                  <a:schemeClr val="tx1">
                    <a:lumMod val="85000"/>
                    <a:lumOff val="15000"/>
                  </a:schemeClr>
                </a:solidFill>
                <a:ea typeface="Gill Sans"/>
                <a:cs typeface="Arial Narrow" panose="020B0604020202020204" pitchFamily="34" charset="0"/>
                <a:sym typeface="Gill Sans"/>
              </a:rPr>
              <a:t>and</a:t>
            </a:r>
            <a:r>
              <a:rPr lang="en-GB" sz="2000" u="none" strike="noStrike" cap="none" dirty="0">
                <a:solidFill>
                  <a:srgbClr val="595959"/>
                </a:solidFill>
                <a:ea typeface="Gill Sans"/>
                <a:cs typeface="Arial Narrow" panose="020B0604020202020204" pitchFamily="34" charset="0"/>
                <a:sym typeface="Gill Sans"/>
              </a:rPr>
              <a:t> </a:t>
            </a:r>
            <a:r>
              <a:rPr lang="en-GB" sz="2000" b="1" dirty="0">
                <a:solidFill>
                  <a:srgbClr val="376C39"/>
                </a:solidFill>
                <a:ea typeface="Gill Sans"/>
                <a:cs typeface="Arial Narrow" panose="020B0604020202020204" pitchFamily="34" charset="0"/>
                <a:sym typeface="Gill Sans"/>
              </a:rPr>
              <a:t>429</a:t>
            </a:r>
            <a:r>
              <a:rPr lang="en-GB" sz="2000" u="none" strike="noStrike" cap="none" dirty="0">
                <a:solidFill>
                  <a:srgbClr val="595959"/>
                </a:solidFill>
                <a:ea typeface="Gill Sans"/>
                <a:cs typeface="Arial Narrow" panose="020B0604020202020204" pitchFamily="34" charset="0"/>
                <a:sym typeface="Gill Sans"/>
              </a:rPr>
              <a:t> </a:t>
            </a:r>
            <a:r>
              <a:rPr lang="en-GB" sz="2000" dirty="0">
                <a:solidFill>
                  <a:schemeClr val="tx1">
                    <a:lumMod val="85000"/>
                    <a:lumOff val="15000"/>
                  </a:schemeClr>
                </a:solidFill>
                <a:ea typeface="Gill Sans"/>
                <a:cs typeface="Arial Narrow" panose="020B0604020202020204" pitchFamily="34" charset="0"/>
                <a:sym typeface="Gill Sans"/>
              </a:rPr>
              <a:t>deaths</a:t>
            </a:r>
            <a:endParaRPr sz="2000" dirty="0">
              <a:solidFill>
                <a:schemeClr val="tx1">
                  <a:lumMod val="85000"/>
                  <a:lumOff val="15000"/>
                </a:schemeClr>
              </a:solidFill>
              <a:ea typeface="Gill Sans"/>
              <a:cs typeface="Arial Narrow" panose="020B0604020202020204" pitchFamily="34" charset="0"/>
              <a:sym typeface="Gill Sans"/>
            </a:endParaRPr>
          </a:p>
          <a:p>
            <a:pPr marL="216000" marR="0" lvl="0" indent="-216000" rtl="0">
              <a:lnSpc>
                <a:spcPct val="103333"/>
              </a:lnSpc>
              <a:spcBef>
                <a:spcPts val="600"/>
              </a:spcBef>
              <a:spcAft>
                <a:spcPts val="0"/>
              </a:spcAft>
              <a:buClr>
                <a:srgbClr val="595959"/>
              </a:buClr>
              <a:buSzPts val="2340"/>
              <a:buFont typeface="Arial"/>
              <a:buChar char="•"/>
            </a:pPr>
            <a:r>
              <a:rPr lang="en-GB" sz="2000" dirty="0">
                <a:solidFill>
                  <a:schemeClr val="tx1">
                    <a:lumMod val="85000"/>
                    <a:lumOff val="15000"/>
                  </a:schemeClr>
                </a:solidFill>
                <a:ea typeface="Gill Sans"/>
                <a:cs typeface="Arial Narrow" panose="020B0604020202020204" pitchFamily="34" charset="0"/>
                <a:sym typeface="Gill Sans"/>
              </a:rPr>
              <a:t>Virus showed realities of existing </a:t>
            </a:r>
            <a:r>
              <a:rPr lang="en-GB" sz="2000" b="1" u="none" strike="noStrike" cap="none" dirty="0">
                <a:solidFill>
                  <a:srgbClr val="215A1A"/>
                </a:solidFill>
                <a:ea typeface="Gill Sans"/>
                <a:cs typeface="Arial Narrow" panose="020B0604020202020204" pitchFamily="34" charset="0"/>
                <a:sym typeface="Gill Sans"/>
              </a:rPr>
              <a:t>fault lines</a:t>
            </a:r>
            <a:endParaRPr sz="2000" b="1" dirty="0">
              <a:cs typeface="Arial Narrow" panose="020B0604020202020204" pitchFamily="34" charset="0"/>
            </a:endParaRPr>
          </a:p>
          <a:p>
            <a:pPr marL="216000" marR="0" lvl="0" indent="-216000" rtl="0">
              <a:lnSpc>
                <a:spcPct val="103333"/>
              </a:lnSpc>
              <a:spcBef>
                <a:spcPts val="600"/>
              </a:spcBef>
              <a:spcAft>
                <a:spcPts val="0"/>
              </a:spcAft>
              <a:buClr>
                <a:srgbClr val="595959"/>
              </a:buClr>
              <a:buSzPts val="2340"/>
              <a:buFont typeface="Arial"/>
              <a:buChar char="•"/>
            </a:pPr>
            <a:r>
              <a:rPr lang="en-GB" sz="2000" dirty="0">
                <a:solidFill>
                  <a:schemeClr val="tx1">
                    <a:lumMod val="85000"/>
                    <a:lumOff val="15000"/>
                  </a:schemeClr>
                </a:solidFill>
                <a:ea typeface="Gill Sans"/>
                <a:cs typeface="Arial Narrow" panose="020B0604020202020204" pitchFamily="34" charset="0"/>
                <a:sym typeface="Gill Sans"/>
              </a:rPr>
              <a:t>Poverty, unemployment, hunger, inequality may </a:t>
            </a:r>
            <a:r>
              <a:rPr lang="en-GB" sz="2000" b="1" u="none" strike="noStrike" cap="none" dirty="0">
                <a:solidFill>
                  <a:srgbClr val="215A1A"/>
                </a:solidFill>
                <a:ea typeface="Gill Sans"/>
                <a:cs typeface="Arial Narrow" panose="020B0604020202020204" pitchFamily="34" charset="0"/>
                <a:sym typeface="Gill Sans"/>
              </a:rPr>
              <a:t>worsen</a:t>
            </a:r>
            <a:r>
              <a:rPr lang="en-GB" sz="2000" u="none" strike="noStrike" cap="none" dirty="0">
                <a:solidFill>
                  <a:srgbClr val="595959"/>
                </a:solidFill>
                <a:ea typeface="Gill Sans"/>
                <a:cs typeface="Arial Narrow" panose="020B0604020202020204" pitchFamily="34" charset="0"/>
                <a:sym typeface="Gill Sans"/>
              </a:rPr>
              <a:t> </a:t>
            </a:r>
            <a:endParaRPr sz="2000" u="none" strike="noStrike" cap="none" dirty="0">
              <a:solidFill>
                <a:srgbClr val="595959"/>
              </a:solidFill>
              <a:ea typeface="Gill Sans"/>
              <a:cs typeface="Arial Narrow" panose="020B0604020202020204" pitchFamily="34" charset="0"/>
              <a:sym typeface="Gill Sans"/>
            </a:endParaRPr>
          </a:p>
          <a:p>
            <a:pPr marL="216000" marR="0" lvl="0" indent="-216000" rtl="0">
              <a:lnSpc>
                <a:spcPct val="103333"/>
              </a:lnSpc>
              <a:spcBef>
                <a:spcPts val="600"/>
              </a:spcBef>
              <a:spcAft>
                <a:spcPts val="0"/>
              </a:spcAft>
              <a:buClr>
                <a:srgbClr val="595959"/>
              </a:buClr>
              <a:buSzPts val="2340"/>
              <a:buFont typeface="Arial"/>
              <a:buChar char="•"/>
            </a:pPr>
            <a:r>
              <a:rPr lang="en-GB" sz="2000" dirty="0">
                <a:solidFill>
                  <a:schemeClr val="tx1">
                    <a:lumMod val="85000"/>
                    <a:lumOff val="15000"/>
                  </a:schemeClr>
                </a:solidFill>
                <a:ea typeface="Gill Sans"/>
                <a:cs typeface="Arial Narrow" panose="020B0604020202020204" pitchFamily="34" charset="0"/>
                <a:sym typeface="Gill Sans"/>
              </a:rPr>
              <a:t>Crisis accompanied by ratings’ agencies </a:t>
            </a:r>
            <a:r>
              <a:rPr lang="en-GB" sz="2000" b="1" u="none" strike="noStrike" cap="none" dirty="0">
                <a:solidFill>
                  <a:srgbClr val="215A1A"/>
                </a:solidFill>
                <a:ea typeface="Gill Sans"/>
                <a:cs typeface="Arial Narrow" panose="020B0604020202020204" pitchFamily="34" charset="0"/>
                <a:sym typeface="Gill Sans"/>
              </a:rPr>
              <a:t>downgrades</a:t>
            </a:r>
            <a:endParaRPr sz="2000" b="1" u="none" strike="noStrike" cap="none" dirty="0">
              <a:solidFill>
                <a:srgbClr val="215A1A"/>
              </a:solidFill>
              <a:ea typeface="Gill Sans"/>
              <a:cs typeface="Arial Narrow" panose="020B0604020202020204" pitchFamily="34" charset="0"/>
              <a:sym typeface="Gill Sans"/>
            </a:endParaRPr>
          </a:p>
          <a:p>
            <a:pPr marL="216000" marR="0" lvl="0" indent="-216000" rtl="0">
              <a:lnSpc>
                <a:spcPct val="80000"/>
              </a:lnSpc>
              <a:spcBef>
                <a:spcPts val="600"/>
              </a:spcBef>
              <a:spcAft>
                <a:spcPts val="0"/>
              </a:spcAft>
              <a:buClr>
                <a:srgbClr val="595959"/>
              </a:buClr>
              <a:buSzPts val="2340"/>
              <a:buFont typeface="Arial"/>
              <a:buChar char="•"/>
            </a:pPr>
            <a:r>
              <a:rPr lang="en-GB" sz="2000" dirty="0">
                <a:solidFill>
                  <a:schemeClr val="tx1">
                    <a:lumMod val="85000"/>
                    <a:lumOff val="15000"/>
                  </a:schemeClr>
                </a:solidFill>
                <a:ea typeface="Gill Sans"/>
                <a:cs typeface="Arial Narrow" panose="020B0604020202020204" pitchFamily="34" charset="0"/>
                <a:sym typeface="Gill Sans"/>
              </a:rPr>
              <a:t>Ex</a:t>
            </a:r>
            <a:r>
              <a:rPr lang="en-GB" sz="2000" u="none" strike="noStrike" cap="none" dirty="0">
                <a:solidFill>
                  <a:schemeClr val="tx1">
                    <a:lumMod val="85000"/>
                    <a:lumOff val="15000"/>
                  </a:schemeClr>
                </a:solidFill>
                <a:ea typeface="Gill Sans"/>
                <a:cs typeface="Arial Narrow" panose="020B0604020202020204" pitchFamily="34" charset="0"/>
                <a:sym typeface="Gill Sans"/>
              </a:rPr>
              <a:t>posed </a:t>
            </a:r>
            <a:r>
              <a:rPr lang="en-GB" sz="2000" dirty="0">
                <a:solidFill>
                  <a:schemeClr val="tx1">
                    <a:lumMod val="85000"/>
                    <a:lumOff val="15000"/>
                  </a:schemeClr>
                </a:solidFill>
                <a:ea typeface="Gill Sans"/>
                <a:cs typeface="Arial Narrow" panose="020B0604020202020204" pitchFamily="34" charset="0"/>
                <a:sym typeface="Gill Sans"/>
              </a:rPr>
              <a:t>conventional measures shortcomings </a:t>
            </a:r>
            <a:r>
              <a:rPr lang="en-GB" sz="2000" b="1" u="none" strike="noStrike" cap="none" dirty="0">
                <a:solidFill>
                  <a:srgbClr val="376C39"/>
                </a:solidFill>
                <a:ea typeface="Gill Sans"/>
                <a:cs typeface="Arial Narrow" panose="020B0604020202020204" pitchFamily="34" charset="0"/>
                <a:sym typeface="Gill Sans"/>
              </a:rPr>
              <a:t>– GD</a:t>
            </a:r>
            <a:r>
              <a:rPr lang="en-GB" sz="2000" b="1" u="none" strike="noStrike" cap="none" dirty="0">
                <a:solidFill>
                  <a:srgbClr val="215A1A"/>
                </a:solidFill>
                <a:ea typeface="Gill Sans"/>
                <a:cs typeface="Arial Narrow" panose="020B0604020202020204" pitchFamily="34" charset="0"/>
                <a:sym typeface="Gill Sans"/>
              </a:rPr>
              <a:t>P</a:t>
            </a:r>
            <a:r>
              <a:rPr lang="en-GB" sz="2000" u="none" strike="noStrike" cap="none" dirty="0">
                <a:solidFill>
                  <a:srgbClr val="595959"/>
                </a:solidFill>
                <a:ea typeface="Gill Sans"/>
                <a:cs typeface="Arial Narrow" panose="020B0604020202020204" pitchFamily="34" charset="0"/>
                <a:sym typeface="Gill Sans"/>
              </a:rPr>
              <a:t> </a:t>
            </a:r>
            <a:br>
              <a:rPr lang="en-GB" sz="2000" u="none" strike="noStrike" cap="none" dirty="0">
                <a:solidFill>
                  <a:srgbClr val="595959"/>
                </a:solidFill>
                <a:ea typeface="Gill Sans"/>
                <a:cs typeface="Arial Narrow" panose="020B0604020202020204" pitchFamily="34" charset="0"/>
                <a:sym typeface="Gill Sans"/>
              </a:rPr>
            </a:br>
            <a:r>
              <a:rPr lang="en-GB" sz="1600" u="none" strike="noStrike" cap="none" dirty="0">
                <a:solidFill>
                  <a:srgbClr val="A5A5A5"/>
                </a:solidFill>
                <a:ea typeface="Gill Sans"/>
                <a:cs typeface="Arial Narrow" panose="020B0604020202020204" pitchFamily="34" charset="0"/>
                <a:sym typeface="Gill Sans"/>
              </a:rPr>
              <a:t>(Despite SA’s relatively high per capita GDP ranking, citizens </a:t>
            </a:r>
            <a:br>
              <a:rPr lang="en-GB" sz="1600" u="none" strike="noStrike" cap="none" dirty="0">
                <a:solidFill>
                  <a:srgbClr val="A5A5A5"/>
                </a:solidFill>
                <a:ea typeface="Gill Sans"/>
                <a:cs typeface="Arial Narrow" panose="020B0604020202020204" pitchFamily="34" charset="0"/>
                <a:sym typeface="Gill Sans"/>
              </a:rPr>
            </a:br>
            <a:r>
              <a:rPr lang="en-GB" sz="1600" u="none" strike="noStrike" cap="none" dirty="0">
                <a:solidFill>
                  <a:srgbClr val="A5A5A5"/>
                </a:solidFill>
                <a:ea typeface="Gill Sans"/>
                <a:cs typeface="Arial Narrow" panose="020B0604020202020204" pitchFamily="34" charset="0"/>
                <a:sym typeface="Gill Sans"/>
              </a:rPr>
              <a:t>do not have the requisite coping and resilience mechanisms. </a:t>
            </a:r>
            <a:br>
              <a:rPr lang="en-GB" sz="1600" u="none" strike="noStrike" cap="none" dirty="0">
                <a:solidFill>
                  <a:srgbClr val="A5A5A5"/>
                </a:solidFill>
                <a:ea typeface="Gill Sans"/>
                <a:cs typeface="Arial Narrow" panose="020B0604020202020204" pitchFamily="34" charset="0"/>
                <a:sym typeface="Gill Sans"/>
              </a:rPr>
            </a:br>
            <a:r>
              <a:rPr lang="en-GB" sz="1600" u="none" strike="noStrike" cap="none" dirty="0">
                <a:solidFill>
                  <a:srgbClr val="A5A5A5"/>
                </a:solidFill>
                <a:ea typeface="Gill Sans"/>
                <a:cs typeface="Arial Narrow" panose="020B0604020202020204" pitchFamily="34" charset="0"/>
                <a:sym typeface="Gill Sans"/>
              </a:rPr>
              <a:t>Thus the need to explore ‘wellbeing’ related measurement)</a:t>
            </a:r>
            <a:endParaRPr sz="1600" u="none" strike="noStrike" cap="none" dirty="0">
              <a:solidFill>
                <a:srgbClr val="A5A5A5"/>
              </a:solidFill>
              <a:ea typeface="Gill Sans"/>
              <a:cs typeface="Arial Narrow" panose="020B0604020202020204" pitchFamily="34" charset="0"/>
              <a:sym typeface="Gill Sans"/>
            </a:endParaRPr>
          </a:p>
        </p:txBody>
      </p:sp>
      <p:sp>
        <p:nvSpPr>
          <p:cNvPr id="7" name="Google Shape;107;p4">
            <a:extLst>
              <a:ext uri="{FF2B5EF4-FFF2-40B4-BE49-F238E27FC236}">
                <a16:creationId xmlns:a16="http://schemas.microsoft.com/office/drawing/2014/main" id="{7642EDDE-447C-474A-888D-892079FC5E36}"/>
              </a:ext>
            </a:extLst>
          </p:cNvPr>
          <p:cNvSpPr txBox="1"/>
          <p:nvPr/>
        </p:nvSpPr>
        <p:spPr>
          <a:xfrm>
            <a:off x="2155923" y="721101"/>
            <a:ext cx="4810348" cy="446104"/>
          </a:xfrm>
          <a:prstGeom prst="rect">
            <a:avLst/>
          </a:prstGeom>
          <a:noFill/>
          <a:ln>
            <a:noFill/>
          </a:ln>
        </p:spPr>
        <p:txBody>
          <a:bodyPr spcFirstLastPara="1" wrap="square" lIns="91425" tIns="45700" rIns="91425" bIns="45700" anchor="t" anchorCtr="0">
            <a:spAutoFit/>
          </a:bodyPr>
          <a:lstStyle/>
          <a:p>
            <a:pPr marL="0" marR="0" lvl="0" indent="0" rtl="0">
              <a:lnSpc>
                <a:spcPct val="70000"/>
              </a:lnSpc>
              <a:spcBef>
                <a:spcPts val="0"/>
              </a:spcBef>
              <a:spcAft>
                <a:spcPts val="0"/>
              </a:spcAft>
              <a:buNone/>
            </a:pPr>
            <a:r>
              <a:rPr lang="en-GB" sz="3000" b="1" u="none" strike="noStrike" cap="none" dirty="0">
                <a:solidFill>
                  <a:srgbClr val="215A1A"/>
                </a:solidFill>
                <a:ea typeface="Gill Sans"/>
                <a:sym typeface="Gill Sans"/>
              </a:rPr>
              <a:t>SA’s COVID-19 REALITY</a:t>
            </a:r>
            <a:endParaRPr sz="3000" b="1" u="none" strike="noStrike" cap="none" dirty="0">
              <a:solidFill>
                <a:srgbClr val="215A1A"/>
              </a:solidFill>
              <a:ea typeface="Gill Sans"/>
              <a:sym typeface="Gill Sans"/>
            </a:endParaRPr>
          </a:p>
        </p:txBody>
      </p:sp>
      <p:sp>
        <p:nvSpPr>
          <p:cNvPr id="4" name="Slide Number Placeholder 3"/>
          <p:cNvSpPr>
            <a:spLocks noGrp="1"/>
          </p:cNvSpPr>
          <p:nvPr>
            <p:ph type="sldNum" idx="12"/>
          </p:nvPr>
        </p:nvSpPr>
        <p:spPr/>
        <p:txBody>
          <a:bodyPr/>
          <a:lstStyle/>
          <a:p>
            <a:fld id="{1F94E310-3646-6241-9AB3-B048580FF9A0}" type="slidenum">
              <a:rPr lang="en-GB" smtClean="0"/>
              <a:pPr/>
              <a:t>5</a:t>
            </a:fld>
            <a:endParaRPr lang="en-GB" dirty="0"/>
          </a:p>
        </p:txBody>
      </p:sp>
      <p:pic>
        <p:nvPicPr>
          <p:cNvPr id="8" name="Picture 7" descr="map.png"/>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451362" y="2842934"/>
            <a:ext cx="1228158" cy="1077685"/>
          </a:xfrm>
          <a:prstGeom prst="rect">
            <a:avLst/>
          </a:prstGeom>
        </p:spPr>
      </p:pic>
      <p:cxnSp>
        <p:nvCxnSpPr>
          <p:cNvPr id="10" name="Google Shape;110;p4"/>
          <p:cNvCxnSpPr/>
          <p:nvPr/>
        </p:nvCxnSpPr>
        <p:spPr>
          <a:xfrm>
            <a:off x="1779749" y="1805623"/>
            <a:ext cx="0" cy="3249263"/>
          </a:xfrm>
          <a:prstGeom prst="straightConnector1">
            <a:avLst/>
          </a:prstGeom>
          <a:noFill/>
          <a:ln w="25400" cap="flat" cmpd="sng">
            <a:solidFill>
              <a:srgbClr val="A5A5A5"/>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944942-3D8D-4269-979F-A35CF944BDF4}"/>
              </a:ext>
            </a:extLst>
          </p:cNvPr>
          <p:cNvPicPr>
            <a:picLocks noChangeAspect="1"/>
          </p:cNvPicPr>
          <p:nvPr/>
        </p:nvPicPr>
        <p:blipFill rotWithShape="1">
          <a:blip r:embed="rId2"/>
          <a:srcRect b="20404"/>
          <a:stretch/>
        </p:blipFill>
        <p:spPr>
          <a:xfrm>
            <a:off x="1971745" y="1590275"/>
            <a:ext cx="5364416" cy="3671589"/>
          </a:xfrm>
          <a:prstGeom prst="rect">
            <a:avLst/>
          </a:prstGeom>
        </p:spPr>
      </p:pic>
      <p:sp>
        <p:nvSpPr>
          <p:cNvPr id="4" name="Slide Number Placeholder 3"/>
          <p:cNvSpPr>
            <a:spLocks noGrp="1"/>
          </p:cNvSpPr>
          <p:nvPr>
            <p:ph type="sldNum" idx="12"/>
          </p:nvPr>
        </p:nvSpPr>
        <p:spPr/>
        <p:txBody>
          <a:bodyPr/>
          <a:lstStyle/>
          <a:p>
            <a:fld id="{1F94E310-3646-6241-9AB3-B048580FF9A0}" type="slidenum">
              <a:rPr lang="en-GB" smtClean="0"/>
              <a:pPr/>
              <a:t>6</a:t>
            </a:fld>
            <a:endParaRPr lang="en-GB" dirty="0"/>
          </a:p>
        </p:txBody>
      </p:sp>
      <p:sp>
        <p:nvSpPr>
          <p:cNvPr id="2" name="TextBox 1"/>
          <p:cNvSpPr txBox="1"/>
          <p:nvPr/>
        </p:nvSpPr>
        <p:spPr>
          <a:xfrm>
            <a:off x="2041134" y="5318565"/>
            <a:ext cx="2165871" cy="246221"/>
          </a:xfrm>
          <a:prstGeom prst="rect">
            <a:avLst/>
          </a:prstGeom>
          <a:noFill/>
        </p:spPr>
        <p:txBody>
          <a:bodyPr wrap="square" rtlCol="0">
            <a:spAutoFit/>
          </a:bodyPr>
          <a:lstStyle/>
          <a:p>
            <a:r>
              <a:rPr lang="en-US" sz="1000" dirty="0"/>
              <a:t>SOURCE:TBCSA</a:t>
            </a:r>
          </a:p>
        </p:txBody>
      </p:sp>
      <p:sp>
        <p:nvSpPr>
          <p:cNvPr id="6" name="Title 1">
            <a:extLst>
              <a:ext uri="{FF2B5EF4-FFF2-40B4-BE49-F238E27FC236}">
                <a16:creationId xmlns:a16="http://schemas.microsoft.com/office/drawing/2014/main" id="{EAFCDE7C-6343-478F-BC9B-63FD1571C64B}"/>
              </a:ext>
            </a:extLst>
          </p:cNvPr>
          <p:cNvSpPr txBox="1">
            <a:spLocks/>
          </p:cNvSpPr>
          <p:nvPr/>
        </p:nvSpPr>
        <p:spPr>
          <a:xfrm>
            <a:off x="1027072" y="662128"/>
            <a:ext cx="8293608" cy="498347"/>
          </a:xfrm>
          <a:prstGeom prst="rect">
            <a:avLst/>
          </a:prstGeom>
          <a:noFill/>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
                <a:srgbClr val="000000"/>
              </a:buClr>
              <a:buSzTx/>
              <a:buFont typeface="Arial"/>
              <a:buNone/>
              <a:tabLst/>
              <a:defRPr/>
            </a:pPr>
            <a:r>
              <a:rPr kumimoji="0" lang="en-ZA" altLang="en-US" sz="2800" b="1" i="0" u="none" strike="noStrike" kern="1200" cap="none" spc="0" normalizeH="0" baseline="0" noProof="0" dirty="0">
                <a:ln>
                  <a:noFill/>
                </a:ln>
                <a:solidFill>
                  <a:srgbClr val="376C39"/>
                </a:solidFill>
                <a:effectLst/>
                <a:uLnTx/>
                <a:uFillTx/>
                <a:latin typeface="Arial"/>
                <a:ea typeface="+mj-ea"/>
                <a:cs typeface="+mj-cs"/>
                <a:sym typeface="Arial"/>
              </a:rPr>
              <a:t>ECONOMIC IMPACT AND DOWNGRADES </a:t>
            </a:r>
            <a:endParaRPr kumimoji="0" lang="en-ZA" sz="2800" b="1" i="0" u="none" strike="noStrike" kern="1200" cap="none" spc="0" normalizeH="0" baseline="0" noProof="0" dirty="0">
              <a:ln>
                <a:noFill/>
              </a:ln>
              <a:solidFill>
                <a:srgbClr val="376C39"/>
              </a:solidFill>
              <a:effectLst/>
              <a:uLnTx/>
              <a:uFillTx/>
              <a:latin typeface="Arial"/>
              <a:ea typeface="+mj-ea"/>
              <a:cs typeface="+mj-cs"/>
              <a:sym typeface="Arial"/>
            </a:endParaRPr>
          </a:p>
        </p:txBody>
      </p:sp>
    </p:spTree>
    <p:extLst>
      <p:ext uri="{BB962C8B-B14F-4D97-AF65-F5344CB8AC3E}">
        <p14:creationId xmlns:p14="http://schemas.microsoft.com/office/powerpoint/2010/main" val="32301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1F94E310-3646-6241-9AB3-B048580FF9A0}" type="slidenum">
              <a:rPr lang="en-GB" smtClean="0"/>
              <a:pPr/>
              <a:t>7</a:t>
            </a:fld>
            <a:endParaRPr lang="en-GB" dirty="0"/>
          </a:p>
        </p:txBody>
      </p:sp>
      <p:sp>
        <p:nvSpPr>
          <p:cNvPr id="6" name="Title 1">
            <a:extLst>
              <a:ext uri="{FF2B5EF4-FFF2-40B4-BE49-F238E27FC236}">
                <a16:creationId xmlns:a16="http://schemas.microsoft.com/office/drawing/2014/main" id="{EAFCDE7C-6343-478F-BC9B-63FD1571C64B}"/>
              </a:ext>
            </a:extLst>
          </p:cNvPr>
          <p:cNvSpPr txBox="1">
            <a:spLocks/>
          </p:cNvSpPr>
          <p:nvPr/>
        </p:nvSpPr>
        <p:spPr>
          <a:xfrm>
            <a:off x="1027072" y="662128"/>
            <a:ext cx="8293608" cy="498347"/>
          </a:xfrm>
          <a:prstGeom prst="rect">
            <a:avLst/>
          </a:prstGeom>
          <a:noFill/>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
                <a:srgbClr val="000000"/>
              </a:buClr>
              <a:buSzTx/>
              <a:buFont typeface="Arial"/>
              <a:buNone/>
              <a:tabLst/>
              <a:defRPr/>
            </a:pPr>
            <a:r>
              <a:rPr kumimoji="0" lang="en-ZA" altLang="en-US" sz="2800" b="1" i="0" u="none" strike="noStrike" kern="1200" cap="none" spc="0" normalizeH="0" baseline="0" noProof="0" dirty="0">
                <a:ln>
                  <a:noFill/>
                </a:ln>
                <a:solidFill>
                  <a:srgbClr val="376C39"/>
                </a:solidFill>
                <a:effectLst/>
                <a:uLnTx/>
                <a:uFillTx/>
                <a:latin typeface="Arial"/>
                <a:ea typeface="+mj-ea"/>
                <a:cs typeface="+mj-cs"/>
                <a:sym typeface="Arial"/>
              </a:rPr>
              <a:t>ECONOMIC IMPACT </a:t>
            </a:r>
            <a:r>
              <a:rPr lang="en-ZA" altLang="en-US" sz="2800" b="1" dirty="0">
                <a:solidFill>
                  <a:srgbClr val="376C39"/>
                </a:solidFill>
                <a:latin typeface="Arial"/>
              </a:rPr>
              <a:t>ON BUSINESSES</a:t>
            </a:r>
            <a:endParaRPr kumimoji="0" lang="en-ZA" sz="2800" b="1" i="0" u="none" strike="noStrike" kern="1200" cap="none" spc="0" normalizeH="0" baseline="0" noProof="0" dirty="0">
              <a:ln>
                <a:noFill/>
              </a:ln>
              <a:solidFill>
                <a:srgbClr val="376C39"/>
              </a:solidFill>
              <a:effectLst/>
              <a:uLnTx/>
              <a:uFillTx/>
              <a:latin typeface="Arial"/>
              <a:ea typeface="+mj-ea"/>
              <a:cs typeface="+mj-cs"/>
              <a:sym typeface="Arial"/>
            </a:endParaRPr>
          </a:p>
        </p:txBody>
      </p:sp>
      <p:pic>
        <p:nvPicPr>
          <p:cNvPr id="3" name="Picture 2">
            <a:extLst>
              <a:ext uri="{FF2B5EF4-FFF2-40B4-BE49-F238E27FC236}">
                <a16:creationId xmlns:a16="http://schemas.microsoft.com/office/drawing/2014/main" id="{B303F0E1-67B4-CD44-9D56-817DE2A3DB0D}"/>
              </a:ext>
            </a:extLst>
          </p:cNvPr>
          <p:cNvPicPr>
            <a:picLocks noChangeAspect="1"/>
          </p:cNvPicPr>
          <p:nvPr/>
        </p:nvPicPr>
        <p:blipFill>
          <a:blip r:embed="rId2"/>
          <a:stretch>
            <a:fillRect/>
          </a:stretch>
        </p:blipFill>
        <p:spPr>
          <a:xfrm>
            <a:off x="82347" y="1966351"/>
            <a:ext cx="4750906" cy="3496298"/>
          </a:xfrm>
          <a:prstGeom prst="rect">
            <a:avLst/>
          </a:prstGeom>
        </p:spPr>
      </p:pic>
      <p:sp>
        <p:nvSpPr>
          <p:cNvPr id="8" name="Rectangle 7">
            <a:extLst>
              <a:ext uri="{FF2B5EF4-FFF2-40B4-BE49-F238E27FC236}">
                <a16:creationId xmlns:a16="http://schemas.microsoft.com/office/drawing/2014/main" id="{CF490257-42ED-924C-9163-59FD7D5DED9C}"/>
              </a:ext>
            </a:extLst>
          </p:cNvPr>
          <p:cNvSpPr/>
          <p:nvPr/>
        </p:nvSpPr>
        <p:spPr>
          <a:xfrm>
            <a:off x="4963886" y="1398872"/>
            <a:ext cx="4073235" cy="4801314"/>
          </a:xfrm>
          <a:prstGeom prst="rect">
            <a:avLst/>
          </a:prstGeom>
        </p:spPr>
        <p:txBody>
          <a:bodyPr wrap="square">
            <a:spAutoFit/>
          </a:bodyPr>
          <a:lstStyle/>
          <a:p>
            <a:pPr>
              <a:buFont typeface="Arial" panose="020B0604020202020204" pitchFamily="34" charset="0"/>
              <a:buChar char="•"/>
            </a:pPr>
            <a:r>
              <a:rPr lang="en-ZA" sz="1700" b="1" dirty="0">
                <a:solidFill>
                  <a:srgbClr val="376C39"/>
                </a:solidFill>
                <a:latin typeface="Arial Narrow" panose="020B0604020202020204" pitchFamily="34" charset="0"/>
                <a:cs typeface="Arial Narrow" panose="020B0604020202020204" pitchFamily="34" charset="0"/>
              </a:rPr>
              <a:t>Turnover:</a:t>
            </a:r>
            <a:r>
              <a:rPr lang="en-ZA" sz="1700" dirty="0">
                <a:solidFill>
                  <a:srgbClr val="333333"/>
                </a:solidFill>
                <a:latin typeface="Arial Narrow" panose="020B0604020202020204" pitchFamily="34" charset="0"/>
                <a:cs typeface="Arial Narrow" panose="020B0604020202020204" pitchFamily="34" charset="0"/>
              </a:rPr>
              <a:t> The second survey showed that nine in ten (90%) responding businesses’ turnover was lower than their normal expected range, </a:t>
            </a:r>
          </a:p>
          <a:p>
            <a:pPr>
              <a:buFont typeface="Arial" panose="020B0604020202020204" pitchFamily="34" charset="0"/>
              <a:buChar char="•"/>
            </a:pPr>
            <a:r>
              <a:rPr lang="en-ZA" sz="1700" b="1" dirty="0">
                <a:solidFill>
                  <a:srgbClr val="376C39"/>
                </a:solidFill>
                <a:latin typeface="Arial Narrow" panose="020B0604020202020204" pitchFamily="34" charset="0"/>
                <a:cs typeface="Arial Narrow" panose="020B0604020202020204" pitchFamily="34" charset="0"/>
              </a:rPr>
              <a:t>Workforce:</a:t>
            </a:r>
            <a:r>
              <a:rPr lang="en-ZA" sz="1700" dirty="0">
                <a:solidFill>
                  <a:srgbClr val="333333"/>
                </a:solidFill>
                <a:latin typeface="Arial Narrow" panose="020B0604020202020204" pitchFamily="34" charset="0"/>
                <a:cs typeface="Arial Narrow" panose="020B0604020202020204" pitchFamily="34" charset="0"/>
              </a:rPr>
              <a:t> Just over one-third (36%) of firms indicated that they were laying off staff in the short term as a measure to cope with the COVID-19 pandemic.</a:t>
            </a:r>
          </a:p>
          <a:p>
            <a:pPr>
              <a:buFont typeface="Arial" panose="020B0604020202020204" pitchFamily="34" charset="0"/>
              <a:buChar char="•"/>
            </a:pPr>
            <a:r>
              <a:rPr lang="en-ZA" sz="1700" b="1" dirty="0">
                <a:solidFill>
                  <a:srgbClr val="376C39"/>
                </a:solidFill>
                <a:latin typeface="Arial Narrow" panose="020B0604020202020204" pitchFamily="34" charset="0"/>
                <a:cs typeface="Arial Narrow" panose="020B0604020202020204" pitchFamily="34" charset="0"/>
              </a:rPr>
              <a:t>Trading activity</a:t>
            </a:r>
            <a:r>
              <a:rPr lang="en-ZA" sz="1700" dirty="0">
                <a:latin typeface="Arial Narrow" panose="020B0604020202020204" pitchFamily="34" charset="0"/>
                <a:cs typeface="Arial Narrow" panose="020B0604020202020204" pitchFamily="34" charset="0"/>
              </a:rPr>
              <a:t>: Almost half (48%) of businesses reported a pause in trading in the period 14 April 2020–30 April 2020, </a:t>
            </a:r>
          </a:p>
          <a:p>
            <a:pPr>
              <a:buFont typeface="Arial" panose="020B0604020202020204" pitchFamily="34" charset="0"/>
              <a:buChar char="•"/>
            </a:pPr>
            <a:r>
              <a:rPr lang="en-ZA" sz="1700" b="1" dirty="0">
                <a:solidFill>
                  <a:srgbClr val="376C39"/>
                </a:solidFill>
                <a:latin typeface="Arial Narrow" panose="020B0604020202020204" pitchFamily="34" charset="0"/>
                <a:cs typeface="Arial Narrow" panose="020B0604020202020204" pitchFamily="34" charset="0"/>
              </a:rPr>
              <a:t>Business survival without turnover:</a:t>
            </a:r>
            <a:r>
              <a:rPr lang="en-ZA" sz="1700" dirty="0">
                <a:latin typeface="Arial Narrow" panose="020B0604020202020204" pitchFamily="34" charset="0"/>
                <a:cs typeface="Arial Narrow" panose="020B0604020202020204" pitchFamily="34" charset="0"/>
              </a:rPr>
              <a:t> 30% of respondents indicated they can survive less than a month without any turnover, while over half (55%) indicated that they can survive between 1 and 3 months. Only 7% can survive for a period longer than 3 months.</a:t>
            </a:r>
          </a:p>
          <a:p>
            <a:r>
              <a:rPr lang="en-ZA" sz="1700" dirty="0">
                <a:latin typeface="Arial Narrow" panose="020B0604020202020204" pitchFamily="34" charset="0"/>
                <a:cs typeface="Arial Narrow" panose="020B0604020202020204" pitchFamily="34" charset="0"/>
              </a:rPr>
              <a:t/>
            </a:r>
            <a:br>
              <a:rPr lang="en-ZA" sz="1700" dirty="0">
                <a:latin typeface="Arial Narrow" panose="020B0604020202020204" pitchFamily="34" charset="0"/>
                <a:cs typeface="Arial Narrow" panose="020B0604020202020204" pitchFamily="34" charset="0"/>
              </a:rPr>
            </a:br>
            <a:endParaRPr lang="en-ZA" sz="1700" dirty="0">
              <a:solidFill>
                <a:srgbClr val="333333"/>
              </a:solidFill>
              <a:latin typeface="Arial Narrow" panose="020B0604020202020204" pitchFamily="34" charset="0"/>
              <a:cs typeface="Arial Narrow" panose="020B0604020202020204" pitchFamily="34" charset="0"/>
            </a:endParaRPr>
          </a:p>
        </p:txBody>
      </p:sp>
      <p:cxnSp>
        <p:nvCxnSpPr>
          <p:cNvPr id="10" name="Google Shape;110;p4">
            <a:extLst>
              <a:ext uri="{FF2B5EF4-FFF2-40B4-BE49-F238E27FC236}">
                <a16:creationId xmlns:a16="http://schemas.microsoft.com/office/drawing/2014/main" id="{1A78C508-8FCD-E446-AAFA-468D4C370862}"/>
              </a:ext>
            </a:extLst>
          </p:cNvPr>
          <p:cNvCxnSpPr>
            <a:cxnSpLocks/>
          </p:cNvCxnSpPr>
          <p:nvPr/>
        </p:nvCxnSpPr>
        <p:spPr>
          <a:xfrm>
            <a:off x="4833253" y="1258784"/>
            <a:ext cx="0" cy="4667003"/>
          </a:xfrm>
          <a:prstGeom prst="straightConnector1">
            <a:avLst/>
          </a:prstGeom>
          <a:noFill/>
          <a:ln w="25400" cap="flat" cmpd="sng">
            <a:solidFill>
              <a:srgbClr val="A5A5A5"/>
            </a:solidFill>
            <a:prstDash val="solid"/>
            <a:round/>
            <a:headEnd type="none" w="sm" len="sm"/>
            <a:tailEnd type="none" w="sm" len="sm"/>
          </a:ln>
        </p:spPr>
      </p:cxnSp>
    </p:spTree>
    <p:extLst>
      <p:ext uri="{BB962C8B-B14F-4D97-AF65-F5344CB8AC3E}">
        <p14:creationId xmlns:p14="http://schemas.microsoft.com/office/powerpoint/2010/main" val="2441669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p:nvPr/>
        </p:nvSpPr>
        <p:spPr>
          <a:xfrm>
            <a:off x="765207" y="765417"/>
            <a:ext cx="7675961" cy="4154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en-ZA" sz="2800" b="1" i="0" u="none" strike="noStrike" kern="0" cap="none" spc="0" normalizeH="0" baseline="0" noProof="0" dirty="0">
                <a:ln>
                  <a:noFill/>
                </a:ln>
                <a:solidFill>
                  <a:srgbClr val="376C39"/>
                </a:solidFill>
                <a:effectLst/>
                <a:uLnTx/>
                <a:uFillTx/>
                <a:ea typeface="Gill Sans"/>
                <a:cs typeface="Arial Narrow" panose="020B0604020202020204" pitchFamily="34" charset="0"/>
                <a:sym typeface="Gill Sans"/>
              </a:rPr>
              <a:t>IMPLICATIONS FOR LOCAL GOVERNMENT </a:t>
            </a:r>
            <a:endParaRPr kumimoji="0" sz="2800" b="1" i="0" u="none" strike="noStrike" kern="0" cap="none" spc="0" normalizeH="0" baseline="0" noProof="0" dirty="0">
              <a:ln>
                <a:noFill/>
              </a:ln>
              <a:solidFill>
                <a:srgbClr val="376C39"/>
              </a:solidFill>
              <a:effectLst/>
              <a:uLnTx/>
              <a:uFillTx/>
              <a:ea typeface="Gill Sans"/>
              <a:cs typeface="Arial Narrow" panose="020B0604020202020204" pitchFamily="34" charset="0"/>
              <a:sym typeface="Gill Sans"/>
            </a:endParaRPr>
          </a:p>
        </p:txBody>
      </p:sp>
      <p:sp>
        <p:nvSpPr>
          <p:cNvPr id="108" name="Google Shape;108;p4"/>
          <p:cNvSpPr txBox="1"/>
          <p:nvPr/>
        </p:nvSpPr>
        <p:spPr>
          <a:xfrm>
            <a:off x="2933967" y="1670542"/>
            <a:ext cx="5342439" cy="4154943"/>
          </a:xfrm>
          <a:prstGeom prst="rect">
            <a:avLst/>
          </a:prstGeom>
          <a:noFill/>
          <a:ln>
            <a:noFill/>
          </a:ln>
        </p:spPr>
        <p:txBody>
          <a:bodyPr spcFirstLastPara="1" wrap="square" lIns="91425" tIns="45700" rIns="91425" bIns="45700" anchor="t" anchorCtr="0">
            <a:spAutoFit/>
          </a:bodyPr>
          <a:lstStyle/>
          <a:p>
            <a:pPr marL="180000" marR="0" lvl="0" indent="-176400" defTabSz="914400" rtl="0" eaLnBrk="1" fontAlgn="auto" latinLnBrk="0" hangingPunct="1">
              <a:lnSpc>
                <a:spcPts val="1920"/>
              </a:lnSpc>
              <a:spcBef>
                <a:spcPts val="0"/>
              </a:spcBef>
              <a:spcAft>
                <a:spcPts val="600"/>
              </a:spcAft>
              <a:buClr>
                <a:srgbClr val="000000"/>
              </a:buClr>
              <a:buSzPct val="110000"/>
              <a:buFont typeface="Arial"/>
              <a:buChar char="•"/>
              <a:tabLst/>
              <a:defRPr/>
            </a:pPr>
            <a:r>
              <a:rPr kumimoji="0" lang="en-ZA" sz="1700" b="1" i="0" u="none" strike="noStrike" kern="0" cap="none" spc="0" normalizeH="0" baseline="0" noProof="0" dirty="0">
                <a:ln>
                  <a:noFill/>
                </a:ln>
                <a:solidFill>
                  <a:srgbClr val="376C39"/>
                </a:solidFill>
                <a:effectLst/>
                <a:uLnTx/>
                <a:uFillTx/>
                <a:sym typeface="Arial"/>
              </a:rPr>
              <a:t>Unemployment</a:t>
            </a:r>
            <a:r>
              <a:rPr kumimoji="0" lang="en-ZA" sz="1700" b="0" i="0" u="none" strike="noStrike" kern="0" cap="none" spc="0" normalizeH="0" baseline="0" noProof="0" dirty="0">
                <a:ln>
                  <a:noFill/>
                </a:ln>
                <a:solidFill>
                  <a:srgbClr val="000000"/>
                </a:solidFill>
                <a:effectLst/>
                <a:uLnTx/>
                <a:uFillTx/>
                <a:sym typeface="Arial"/>
              </a:rPr>
              <a:t> rate in SA could reach </a:t>
            </a:r>
            <a:r>
              <a:rPr kumimoji="0" lang="en-ZA" sz="1700" b="1" i="0" u="none" strike="noStrike" kern="0" cap="none" spc="0" normalizeH="0" baseline="0" noProof="0" dirty="0">
                <a:ln>
                  <a:noFill/>
                </a:ln>
                <a:solidFill>
                  <a:srgbClr val="000000"/>
                </a:solidFill>
                <a:effectLst/>
                <a:uLnTx/>
                <a:uFillTx/>
                <a:sym typeface="Arial"/>
              </a:rPr>
              <a:t>50%</a:t>
            </a:r>
          </a:p>
          <a:p>
            <a:pPr marL="180000" marR="0" lvl="0" indent="-176400" defTabSz="914400" rtl="0" eaLnBrk="1" fontAlgn="auto" latinLnBrk="0" hangingPunct="1">
              <a:lnSpc>
                <a:spcPts val="1920"/>
              </a:lnSpc>
              <a:spcBef>
                <a:spcPts val="0"/>
              </a:spcBef>
              <a:spcAft>
                <a:spcPts val="600"/>
              </a:spcAft>
              <a:buClr>
                <a:srgbClr val="000000"/>
              </a:buClr>
              <a:buSzPct val="110000"/>
              <a:buFont typeface="Arial"/>
              <a:buChar char="•"/>
              <a:tabLst/>
              <a:defRPr/>
            </a:pPr>
            <a:r>
              <a:rPr kumimoji="0" lang="en-ZA" sz="1700" b="0" i="0" u="none" strike="noStrike" kern="0" cap="none" spc="0" normalizeH="0" baseline="0" noProof="0" dirty="0">
                <a:ln>
                  <a:noFill/>
                </a:ln>
                <a:solidFill>
                  <a:srgbClr val="000000"/>
                </a:solidFill>
                <a:effectLst/>
                <a:uLnTx/>
                <a:uFillTx/>
                <a:sym typeface="Arial"/>
              </a:rPr>
              <a:t>SARS projecting revenue loss of </a:t>
            </a:r>
            <a:r>
              <a:rPr kumimoji="0" lang="en-ZA" sz="1700" b="1" i="0" u="none" strike="noStrike" kern="0" cap="none" spc="0" normalizeH="0" baseline="0" noProof="0" dirty="0">
                <a:ln>
                  <a:noFill/>
                </a:ln>
                <a:solidFill>
                  <a:srgbClr val="000000"/>
                </a:solidFill>
                <a:effectLst/>
                <a:uLnTx/>
                <a:uFillTx/>
                <a:sym typeface="Arial"/>
              </a:rPr>
              <a:t>R250 billion </a:t>
            </a:r>
            <a:br>
              <a:rPr kumimoji="0" lang="en-ZA" sz="1700" b="1" i="0" u="none" strike="noStrike" kern="0" cap="none" spc="0" normalizeH="0" baseline="0" noProof="0" dirty="0">
                <a:ln>
                  <a:noFill/>
                </a:ln>
                <a:solidFill>
                  <a:srgbClr val="000000"/>
                </a:solidFill>
                <a:effectLst/>
                <a:uLnTx/>
                <a:uFillTx/>
                <a:sym typeface="Arial"/>
              </a:rPr>
            </a:br>
            <a:r>
              <a:rPr kumimoji="0" lang="en-ZA" sz="1700" b="0" i="0" u="none" strike="noStrike" kern="0" cap="none" spc="0" normalizeH="0" baseline="0" noProof="0" dirty="0">
                <a:ln>
                  <a:noFill/>
                </a:ln>
                <a:solidFill>
                  <a:srgbClr val="000000"/>
                </a:solidFill>
                <a:effectLst/>
                <a:uLnTx/>
                <a:uFillTx/>
                <a:sym typeface="Arial"/>
              </a:rPr>
              <a:t>in </a:t>
            </a:r>
            <a:r>
              <a:rPr lang="en-ZA" sz="1700" b="1" dirty="0">
                <a:solidFill>
                  <a:srgbClr val="376C39"/>
                </a:solidFill>
              </a:rPr>
              <a:t>tax collection </a:t>
            </a:r>
          </a:p>
          <a:p>
            <a:pPr marL="180000" marR="0" lvl="0" indent="-176400" defTabSz="914400" rtl="0" eaLnBrk="1" fontAlgn="auto" latinLnBrk="0" hangingPunct="1">
              <a:lnSpc>
                <a:spcPts val="1920"/>
              </a:lnSpc>
              <a:spcBef>
                <a:spcPts val="0"/>
              </a:spcBef>
              <a:spcAft>
                <a:spcPts val="600"/>
              </a:spcAft>
              <a:buClr>
                <a:srgbClr val="000000"/>
              </a:buClr>
              <a:buSzPct val="110000"/>
              <a:buFont typeface="Arial"/>
              <a:buChar char="•"/>
              <a:tabLst/>
              <a:defRPr/>
            </a:pPr>
            <a:r>
              <a:rPr kumimoji="0" lang="en-ZA" sz="1700" b="0" i="0" u="none" strike="noStrike" kern="0" cap="none" spc="0" normalizeH="0" baseline="0" noProof="0" dirty="0">
                <a:ln>
                  <a:noFill/>
                </a:ln>
                <a:solidFill>
                  <a:srgbClr val="000000"/>
                </a:solidFill>
                <a:effectLst/>
                <a:uLnTx/>
                <a:uFillTx/>
                <a:sym typeface="Arial"/>
              </a:rPr>
              <a:t>Loss of income of </a:t>
            </a:r>
            <a:r>
              <a:rPr lang="en-ZA" sz="1700" b="1" dirty="0">
                <a:solidFill>
                  <a:srgbClr val="376C39"/>
                </a:solidFill>
              </a:rPr>
              <a:t>vulnerable households </a:t>
            </a:r>
            <a:br>
              <a:rPr lang="en-ZA" sz="1700" b="1" dirty="0">
                <a:solidFill>
                  <a:srgbClr val="376C39"/>
                </a:solidFill>
              </a:rPr>
            </a:br>
            <a:r>
              <a:rPr kumimoji="0" lang="en-ZA" sz="1700" b="0" i="0" u="none" strike="noStrike" kern="0" cap="none" spc="0" normalizeH="0" baseline="0" noProof="0" dirty="0">
                <a:ln>
                  <a:noFill/>
                </a:ln>
                <a:solidFill>
                  <a:srgbClr val="000000"/>
                </a:solidFill>
                <a:effectLst/>
                <a:uLnTx/>
                <a:uFillTx/>
                <a:sym typeface="Arial"/>
              </a:rPr>
              <a:t>- up to </a:t>
            </a:r>
            <a:r>
              <a:rPr kumimoji="0" lang="en-ZA" sz="1700" b="1" i="0" u="none" strike="noStrike" kern="0" cap="none" spc="0" normalizeH="0" baseline="0" noProof="0" dirty="0">
                <a:ln>
                  <a:noFill/>
                </a:ln>
                <a:solidFill>
                  <a:srgbClr val="000000"/>
                </a:solidFill>
                <a:effectLst/>
                <a:uLnTx/>
                <a:uFillTx/>
                <a:sym typeface="Arial"/>
              </a:rPr>
              <a:t>75%</a:t>
            </a:r>
          </a:p>
          <a:p>
            <a:pPr marL="180000" marR="0" lvl="0" indent="-176400" defTabSz="914400" rtl="0" eaLnBrk="1" fontAlgn="auto" latinLnBrk="0" hangingPunct="1">
              <a:lnSpc>
                <a:spcPts val="1920"/>
              </a:lnSpc>
              <a:spcBef>
                <a:spcPts val="0"/>
              </a:spcBef>
              <a:spcAft>
                <a:spcPts val="600"/>
              </a:spcAft>
              <a:buClr>
                <a:srgbClr val="000000"/>
              </a:buClr>
              <a:buSzPct val="110000"/>
              <a:buFont typeface="Arial"/>
              <a:buChar char="•"/>
              <a:tabLst/>
              <a:defRPr/>
            </a:pPr>
            <a:r>
              <a:rPr kumimoji="0" lang="en-ZA" sz="1700" b="0" i="0" u="none" strike="noStrike" kern="0" cap="none" spc="0" normalizeH="0" baseline="0" noProof="0" dirty="0">
                <a:ln>
                  <a:noFill/>
                </a:ln>
                <a:solidFill>
                  <a:srgbClr val="000000"/>
                </a:solidFill>
                <a:effectLst/>
                <a:uLnTx/>
                <a:uFillTx/>
                <a:sym typeface="Arial"/>
              </a:rPr>
              <a:t>Devastating impact on </a:t>
            </a:r>
            <a:r>
              <a:rPr lang="en-ZA" sz="1700" b="1" dirty="0">
                <a:solidFill>
                  <a:srgbClr val="376C39"/>
                </a:solidFill>
              </a:rPr>
              <a:t>informal traders</a:t>
            </a:r>
          </a:p>
          <a:p>
            <a:pPr marL="180000" marR="0" lvl="0" indent="-176400" defTabSz="914400" rtl="0" eaLnBrk="1" fontAlgn="auto" latinLnBrk="0" hangingPunct="1">
              <a:lnSpc>
                <a:spcPts val="1920"/>
              </a:lnSpc>
              <a:spcBef>
                <a:spcPts val="0"/>
              </a:spcBef>
              <a:spcAft>
                <a:spcPts val="600"/>
              </a:spcAft>
              <a:buClr>
                <a:srgbClr val="000000"/>
              </a:buClr>
              <a:buSzPct val="110000"/>
              <a:buFont typeface="Arial"/>
              <a:buChar char="•"/>
              <a:tabLst/>
              <a:defRPr/>
            </a:pPr>
            <a:r>
              <a:rPr kumimoji="0" lang="en-ZA" sz="1700" b="0" i="0" u="none" strike="noStrike" kern="0" cap="none" spc="0" normalizeH="0" baseline="0" noProof="0" dirty="0">
                <a:ln>
                  <a:noFill/>
                </a:ln>
                <a:solidFill>
                  <a:srgbClr val="000000"/>
                </a:solidFill>
                <a:effectLst/>
                <a:uLnTx/>
                <a:uFillTx/>
                <a:sym typeface="Arial"/>
              </a:rPr>
              <a:t>High levels of </a:t>
            </a:r>
            <a:r>
              <a:rPr lang="en-ZA" sz="1700" b="1" dirty="0">
                <a:solidFill>
                  <a:srgbClr val="376C39"/>
                </a:solidFill>
              </a:rPr>
              <a:t>poverty </a:t>
            </a:r>
            <a:r>
              <a:rPr kumimoji="0" lang="en-ZA" sz="1700" b="0" i="0" u="none" strike="noStrike" kern="0" cap="none" spc="0" normalizeH="0" baseline="0" noProof="0" dirty="0">
                <a:ln>
                  <a:noFill/>
                </a:ln>
                <a:solidFill>
                  <a:srgbClr val="000000"/>
                </a:solidFill>
                <a:effectLst/>
                <a:uLnTx/>
                <a:uFillTx/>
                <a:sym typeface="Arial"/>
              </a:rPr>
              <a:t>and increased of indigent households</a:t>
            </a:r>
          </a:p>
          <a:p>
            <a:pPr marL="180000" marR="0" lvl="0" indent="-176400" defTabSz="914400" rtl="0" eaLnBrk="1" fontAlgn="auto" latinLnBrk="0" hangingPunct="1">
              <a:lnSpc>
                <a:spcPts val="1920"/>
              </a:lnSpc>
              <a:spcBef>
                <a:spcPts val="0"/>
              </a:spcBef>
              <a:spcAft>
                <a:spcPts val="600"/>
              </a:spcAft>
              <a:buClr>
                <a:srgbClr val="000000"/>
              </a:buClr>
              <a:buSzPct val="110000"/>
              <a:buFont typeface="Arial"/>
              <a:buChar char="•"/>
              <a:tabLst/>
              <a:defRPr/>
            </a:pPr>
            <a:r>
              <a:rPr kumimoji="0" lang="en-ZA" sz="1700" b="0" i="0" u="none" strike="noStrike" kern="0" cap="none" spc="0" normalizeH="0" baseline="0" noProof="0" dirty="0">
                <a:ln>
                  <a:noFill/>
                </a:ln>
                <a:solidFill>
                  <a:srgbClr val="000000"/>
                </a:solidFill>
                <a:effectLst/>
                <a:uLnTx/>
                <a:uFillTx/>
                <a:sym typeface="Arial"/>
              </a:rPr>
              <a:t>Decline in </a:t>
            </a:r>
            <a:r>
              <a:rPr lang="en-ZA" sz="1700" b="1" dirty="0">
                <a:solidFill>
                  <a:srgbClr val="376C39"/>
                </a:solidFill>
              </a:rPr>
              <a:t>municipal revenue, </a:t>
            </a:r>
            <a:r>
              <a:rPr kumimoji="0" lang="en-ZA" sz="1700" b="0" i="0" u="none" strike="noStrike" kern="0" cap="none" spc="0" normalizeH="0" baseline="0" noProof="0" dirty="0">
                <a:ln>
                  <a:noFill/>
                </a:ln>
                <a:solidFill>
                  <a:srgbClr val="000000"/>
                </a:solidFill>
                <a:effectLst/>
                <a:uLnTx/>
                <a:uFillTx/>
                <a:sym typeface="Arial"/>
              </a:rPr>
              <a:t>intergovernmental</a:t>
            </a:r>
            <a:r>
              <a:rPr kumimoji="0" lang="en-ZA" sz="1700" b="0" i="0" u="none" strike="noStrike" kern="0" cap="none" spc="0" normalizeH="0" noProof="0" dirty="0">
                <a:ln>
                  <a:noFill/>
                </a:ln>
                <a:solidFill>
                  <a:srgbClr val="000000"/>
                </a:solidFill>
                <a:effectLst/>
                <a:uLnTx/>
                <a:uFillTx/>
                <a:sym typeface="Arial"/>
              </a:rPr>
              <a:t> </a:t>
            </a:r>
            <a:r>
              <a:rPr kumimoji="0" lang="en-ZA" sz="1700" b="0" i="0" u="none" strike="noStrike" kern="0" cap="none" spc="0" normalizeH="0" baseline="0" noProof="0" dirty="0">
                <a:ln>
                  <a:noFill/>
                </a:ln>
                <a:solidFill>
                  <a:srgbClr val="000000"/>
                </a:solidFill>
                <a:effectLst/>
                <a:uLnTx/>
                <a:uFillTx/>
                <a:sym typeface="Arial"/>
              </a:rPr>
              <a:t>transfers </a:t>
            </a:r>
            <a:r>
              <a:rPr kumimoji="0" lang="mr-IN" sz="1700" b="0" i="0" u="none" strike="noStrike" kern="0" cap="none" spc="0" normalizeH="0" baseline="0" noProof="0" dirty="0">
                <a:ln>
                  <a:noFill/>
                </a:ln>
                <a:solidFill>
                  <a:srgbClr val="000000"/>
                </a:solidFill>
                <a:effectLst/>
                <a:uLnTx/>
                <a:uFillTx/>
                <a:sym typeface="Arial"/>
              </a:rPr>
              <a:t>–</a:t>
            </a:r>
            <a:r>
              <a:rPr kumimoji="0" lang="en-ZA" sz="1700" b="0" i="0" u="none" strike="noStrike" kern="0" cap="none" spc="0" normalizeH="0" noProof="0" dirty="0">
                <a:ln>
                  <a:noFill/>
                </a:ln>
                <a:solidFill>
                  <a:srgbClr val="000000"/>
                </a:solidFill>
                <a:effectLst/>
                <a:uLnTx/>
                <a:uFillTx/>
                <a:sym typeface="Arial"/>
              </a:rPr>
              <a:t> </a:t>
            </a:r>
            <a:r>
              <a:rPr kumimoji="0" lang="en-ZA" sz="1700" b="1" i="0" u="none" strike="noStrike" kern="0" cap="none" spc="0" normalizeH="0" baseline="0" noProof="0" dirty="0">
                <a:ln>
                  <a:noFill/>
                </a:ln>
                <a:solidFill>
                  <a:srgbClr val="000000"/>
                </a:solidFill>
                <a:effectLst/>
                <a:uLnTx/>
                <a:uFillTx/>
                <a:sym typeface="Arial"/>
              </a:rPr>
              <a:t>20-30%</a:t>
            </a:r>
          </a:p>
          <a:p>
            <a:pPr marL="180000" marR="0" lvl="0" indent="-176400" defTabSz="914400" rtl="0" eaLnBrk="1" fontAlgn="auto" latinLnBrk="0" hangingPunct="1">
              <a:lnSpc>
                <a:spcPts val="1920"/>
              </a:lnSpc>
              <a:spcBef>
                <a:spcPts val="0"/>
              </a:spcBef>
              <a:spcAft>
                <a:spcPts val="600"/>
              </a:spcAft>
              <a:buClr>
                <a:srgbClr val="000000"/>
              </a:buClr>
              <a:buSzPct val="110000"/>
              <a:buFont typeface="Arial"/>
              <a:buChar char="•"/>
              <a:tabLst/>
              <a:defRPr/>
            </a:pPr>
            <a:r>
              <a:rPr kumimoji="0" lang="en-ZA" sz="1700" b="0" i="0" u="none" strike="noStrike" kern="0" cap="none" spc="0" normalizeH="0" baseline="0" noProof="0" dirty="0">
                <a:ln>
                  <a:noFill/>
                </a:ln>
                <a:solidFill>
                  <a:srgbClr val="000000"/>
                </a:solidFill>
                <a:effectLst/>
                <a:uLnTx/>
                <a:uFillTx/>
                <a:sym typeface="Arial"/>
              </a:rPr>
              <a:t>Increased demand for </a:t>
            </a:r>
            <a:r>
              <a:rPr lang="en-ZA" sz="1700" b="1" dirty="0">
                <a:solidFill>
                  <a:srgbClr val="376C39"/>
                </a:solidFill>
              </a:rPr>
              <a:t>infrastructure</a:t>
            </a:r>
            <a:r>
              <a:rPr kumimoji="0" lang="en-ZA" sz="1700" b="0" i="0" u="none" strike="noStrike" kern="0" cap="none" spc="0" normalizeH="0" baseline="0" noProof="0" dirty="0">
                <a:ln>
                  <a:noFill/>
                </a:ln>
                <a:solidFill>
                  <a:srgbClr val="000000"/>
                </a:solidFill>
                <a:effectLst/>
                <a:uLnTx/>
                <a:uFillTx/>
                <a:sym typeface="Arial"/>
              </a:rPr>
              <a:t> services </a:t>
            </a:r>
          </a:p>
          <a:p>
            <a:pPr marL="180000" marR="0" lvl="0" indent="-176400" defTabSz="914400" rtl="0" eaLnBrk="1" fontAlgn="auto" latinLnBrk="0" hangingPunct="1">
              <a:lnSpc>
                <a:spcPts val="1920"/>
              </a:lnSpc>
              <a:spcBef>
                <a:spcPts val="0"/>
              </a:spcBef>
              <a:spcAft>
                <a:spcPts val="600"/>
              </a:spcAft>
              <a:buClr>
                <a:srgbClr val="000000"/>
              </a:buClr>
              <a:buSzPct val="110000"/>
              <a:buFont typeface="Arial"/>
              <a:buChar char="•"/>
              <a:tabLst/>
              <a:defRPr/>
            </a:pPr>
            <a:r>
              <a:rPr kumimoji="0" lang="en-ZA" sz="1700" b="0" i="0" u="none" strike="noStrike" kern="0" cap="none" spc="0" normalizeH="0" baseline="0" noProof="0" dirty="0">
                <a:ln>
                  <a:noFill/>
                </a:ln>
                <a:solidFill>
                  <a:srgbClr val="000000"/>
                </a:solidFill>
                <a:effectLst/>
                <a:uLnTx/>
                <a:uFillTx/>
                <a:sym typeface="Arial"/>
              </a:rPr>
              <a:t>Exposed </a:t>
            </a:r>
            <a:r>
              <a:rPr lang="en-ZA" sz="1700" b="1" dirty="0">
                <a:solidFill>
                  <a:srgbClr val="376C39"/>
                </a:solidFill>
              </a:rPr>
              <a:t>fault-lines: </a:t>
            </a:r>
            <a:r>
              <a:rPr kumimoji="0" lang="en-ZA" sz="1700" b="0" i="0" u="none" strike="noStrike" kern="0" cap="none" spc="0" normalizeH="0" baseline="0" noProof="0" dirty="0">
                <a:ln>
                  <a:noFill/>
                </a:ln>
                <a:solidFill>
                  <a:srgbClr val="000000"/>
                </a:solidFill>
                <a:effectLst/>
                <a:uLnTx/>
                <a:uFillTx/>
                <a:sym typeface="Arial"/>
              </a:rPr>
              <a:t>2 economies, apartheid spatial patterns, inequality</a:t>
            </a:r>
          </a:p>
          <a:p>
            <a:pPr marL="285750" marR="0" lvl="0" indent="-285750" algn="l" defTabSz="914400" rtl="0" eaLnBrk="1" fontAlgn="auto" latinLnBrk="0" hangingPunct="1">
              <a:lnSpc>
                <a:spcPct val="100000"/>
              </a:lnSpc>
              <a:spcBef>
                <a:spcPts val="0"/>
              </a:spcBef>
              <a:spcAft>
                <a:spcPts val="900"/>
              </a:spcAft>
              <a:buClr>
                <a:srgbClr val="000000"/>
              </a:buClr>
              <a:buSzTx/>
              <a:buFont typeface="Courier New" panose="02070309020205020404" pitchFamily="49" charset="0"/>
              <a:buChar char="o"/>
              <a:tabLst/>
              <a:defRPr/>
            </a:pPr>
            <a:endParaRPr kumimoji="0" lang="en-ZA" sz="1600" b="0" i="0" u="none" strike="noStrike" kern="0" cap="none" spc="0" normalizeH="0" baseline="0" noProof="0" dirty="0">
              <a:ln>
                <a:noFill/>
              </a:ln>
              <a:solidFill>
                <a:srgbClr val="000000">
                  <a:lumMod val="65000"/>
                  <a:lumOff val="35000"/>
                </a:srgbClr>
              </a:solidFill>
              <a:effectLst/>
              <a:uLnTx/>
              <a:uFillTx/>
              <a:sym typeface="Arial"/>
            </a:endParaRPr>
          </a:p>
        </p:txBody>
      </p:sp>
      <p:cxnSp>
        <p:nvCxnSpPr>
          <p:cNvPr id="110" name="Google Shape;110;p4"/>
          <p:cNvCxnSpPr/>
          <p:nvPr/>
        </p:nvCxnSpPr>
        <p:spPr>
          <a:xfrm>
            <a:off x="2808545" y="1722471"/>
            <a:ext cx="0" cy="3711453"/>
          </a:xfrm>
          <a:prstGeom prst="straightConnector1">
            <a:avLst/>
          </a:prstGeom>
          <a:noFill/>
          <a:ln w="25400" cap="flat" cmpd="sng">
            <a:solidFill>
              <a:srgbClr val="A5A5A5"/>
            </a:solidFill>
            <a:prstDash val="solid"/>
            <a:round/>
            <a:headEnd type="none" w="sm" len="sm"/>
            <a:tailEnd type="none" w="sm" len="sm"/>
          </a:ln>
        </p:spPr>
      </p:cxnSp>
      <p:sp>
        <p:nvSpPr>
          <p:cNvPr id="4" name="Slide Number Placeholder 3"/>
          <p:cNvSpPr>
            <a:spLocks noGrp="1"/>
          </p:cNvSpPr>
          <p:nvPr>
            <p:ph type="sldNum" idx="12"/>
          </p:nvPr>
        </p:nvSpPr>
        <p:spPr/>
        <p:txBody>
          <a:bodyPr/>
          <a:lstStyle/>
          <a:p>
            <a:fld id="{1F94E310-3646-6241-9AB3-B048580FF9A0}" type="slidenum">
              <a:rPr lang="en-GB" smtClean="0"/>
              <a:pPr/>
              <a:t>8</a:t>
            </a:fld>
            <a:endParaRPr lang="en-GB" dirty="0"/>
          </a:p>
        </p:txBody>
      </p:sp>
      <p:pic>
        <p:nvPicPr>
          <p:cNvPr id="2" name="Picture 1" descr="246867580.png"/>
          <p:cNvPicPr>
            <a:picLocks noChangeAspect="1"/>
          </p:cNvPicPr>
          <p:nvPr/>
        </p:nvPicPr>
        <p:blipFill rotWithShape="1">
          <a:blip r:embed="rId3">
            <a:alphaModFix amt="34000"/>
            <a:extLst>
              <a:ext uri="{28A0092B-C50C-407E-A947-70E740481C1C}">
                <a14:useLocalDpi xmlns:a14="http://schemas.microsoft.com/office/drawing/2010/main" val="0"/>
              </a:ext>
            </a:extLst>
          </a:blip>
          <a:srcRect l="17663" t="21301" r="27275" b="30929"/>
          <a:stretch/>
        </p:blipFill>
        <p:spPr>
          <a:xfrm>
            <a:off x="653530" y="2348880"/>
            <a:ext cx="2055942" cy="1926386"/>
          </a:xfrm>
          <a:prstGeom prst="rect">
            <a:avLst/>
          </a:prstGeom>
        </p:spPr>
      </p:pic>
    </p:spTree>
    <p:extLst>
      <p:ext uri="{BB962C8B-B14F-4D97-AF65-F5344CB8AC3E}">
        <p14:creationId xmlns:p14="http://schemas.microsoft.com/office/powerpoint/2010/main" val="2821559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0EC7F1-E8CB-204B-9BE0-49010762814A}"/>
              </a:ext>
            </a:extLst>
          </p:cNvPr>
          <p:cNvSpPr txBox="1"/>
          <p:nvPr/>
        </p:nvSpPr>
        <p:spPr>
          <a:xfrm>
            <a:off x="3503221" y="1412118"/>
            <a:ext cx="5222032" cy="4552015"/>
          </a:xfrm>
          <a:prstGeom prst="rect">
            <a:avLst/>
          </a:prstGeom>
          <a:noFill/>
          <a:effectLst/>
        </p:spPr>
        <p:txBody>
          <a:bodyPr wrap="square" rtlCol="0">
            <a:spAutoFit/>
          </a:bodyPr>
          <a:lstStyle/>
          <a:p>
            <a:pPr marL="212400" marR="0" lvl="0" indent="-212400" defTabSz="914400" rtl="0" eaLnBrk="1" fontAlgn="auto" latinLnBrk="0" hangingPunct="1">
              <a:lnSpc>
                <a:spcPct val="90000"/>
              </a:lnSpc>
              <a:spcBef>
                <a:spcPts val="0"/>
              </a:spcBef>
              <a:spcAft>
                <a:spcPts val="900"/>
              </a:spcAft>
              <a:buClr>
                <a:srgbClr val="000000"/>
              </a:buClr>
              <a:buSzPct val="110000"/>
              <a:buFont typeface="Arial"/>
              <a:buChar char="•"/>
              <a:tabLst/>
              <a:defRPr/>
            </a:pPr>
            <a:r>
              <a:rPr kumimoji="0" lang="en-ZA" sz="1700" b="1" i="0" u="none" strike="noStrike" kern="0" cap="none" spc="0" normalizeH="0" baseline="0" noProof="0" dirty="0">
                <a:ln>
                  <a:noFill/>
                </a:ln>
                <a:solidFill>
                  <a:srgbClr val="376C39"/>
                </a:solidFill>
                <a:effectLst/>
                <a:uLnTx/>
                <a:uFillTx/>
                <a:sym typeface="Arial"/>
              </a:rPr>
              <a:t>The National Corona Virus Command Council </a:t>
            </a:r>
            <a:r>
              <a:rPr kumimoji="0" lang="en-ZA" sz="1700" b="0" i="0" u="none" strike="noStrike" kern="0" cap="none" spc="0" normalizeH="0" baseline="0" noProof="0" dirty="0">
                <a:ln>
                  <a:noFill/>
                </a:ln>
                <a:solidFill>
                  <a:schemeClr val="tx1">
                    <a:lumMod val="85000"/>
                    <a:lumOff val="15000"/>
                  </a:schemeClr>
                </a:solidFill>
                <a:effectLst/>
                <a:uLnTx/>
                <a:uFillTx/>
                <a:sym typeface="Arial"/>
              </a:rPr>
              <a:t>(NCCC) led by </a:t>
            </a:r>
            <a:r>
              <a:rPr lang="en-ZA" sz="1700" dirty="0">
                <a:solidFill>
                  <a:schemeClr val="tx1">
                    <a:lumMod val="85000"/>
                    <a:lumOff val="15000"/>
                  </a:schemeClr>
                </a:solidFill>
              </a:rPr>
              <a:t>the</a:t>
            </a:r>
            <a:r>
              <a:rPr kumimoji="0" lang="en-ZA" sz="1700" b="0" i="0" u="none" strike="noStrike" kern="0" cap="none" spc="0" normalizeH="0" baseline="0" noProof="0" dirty="0">
                <a:ln>
                  <a:noFill/>
                </a:ln>
                <a:solidFill>
                  <a:schemeClr val="tx1">
                    <a:lumMod val="85000"/>
                    <a:lumOff val="15000"/>
                  </a:schemeClr>
                </a:solidFill>
                <a:effectLst/>
                <a:uLnTx/>
                <a:uFillTx/>
                <a:sym typeface="Arial"/>
              </a:rPr>
              <a:t> </a:t>
            </a:r>
            <a:r>
              <a:rPr kumimoji="0" lang="en-ZA" sz="1700" b="1" i="0" u="none" strike="noStrike" kern="0" cap="none" spc="0" normalizeH="0" baseline="0" noProof="0" dirty="0">
                <a:ln>
                  <a:noFill/>
                </a:ln>
                <a:solidFill>
                  <a:schemeClr val="tx1">
                    <a:lumMod val="85000"/>
                    <a:lumOff val="15000"/>
                  </a:schemeClr>
                </a:solidFill>
                <a:effectLst/>
                <a:uLnTx/>
                <a:uFillTx/>
                <a:sym typeface="Arial"/>
              </a:rPr>
              <a:t>President </a:t>
            </a:r>
            <a:r>
              <a:rPr kumimoji="0" lang="en-ZA" sz="1700" b="0" i="0" u="none" strike="noStrike" kern="0" cap="none" spc="0" normalizeH="0" baseline="0" noProof="0" dirty="0">
                <a:ln>
                  <a:noFill/>
                </a:ln>
                <a:solidFill>
                  <a:schemeClr val="tx1">
                    <a:lumMod val="85000"/>
                    <a:lumOff val="15000"/>
                  </a:schemeClr>
                </a:solidFill>
                <a:effectLst/>
                <a:uLnTx/>
                <a:uFillTx/>
                <a:sym typeface="Arial"/>
              </a:rPr>
              <a:t>coordinates and guides government’s response </a:t>
            </a:r>
          </a:p>
          <a:p>
            <a:pPr marL="212400" marR="0" lvl="0" indent="-212400" defTabSz="914400" rtl="0" eaLnBrk="1" fontAlgn="auto" latinLnBrk="0" hangingPunct="1">
              <a:lnSpc>
                <a:spcPct val="90000"/>
              </a:lnSpc>
              <a:spcBef>
                <a:spcPts val="0"/>
              </a:spcBef>
              <a:spcAft>
                <a:spcPts val="900"/>
              </a:spcAft>
              <a:buClr>
                <a:srgbClr val="000000"/>
              </a:buClr>
              <a:buSzPct val="110000"/>
              <a:buFont typeface="Arial"/>
              <a:buChar char="•"/>
              <a:tabLst/>
              <a:defRPr/>
            </a:pPr>
            <a:r>
              <a:rPr kumimoji="0" lang="en-ZA" sz="1700" b="1" i="0" u="none" strike="noStrike" kern="0" cap="none" spc="0" normalizeH="0" baseline="0" noProof="0" dirty="0">
                <a:ln>
                  <a:noFill/>
                </a:ln>
                <a:solidFill>
                  <a:srgbClr val="376C39"/>
                </a:solidFill>
                <a:effectLst/>
                <a:uLnTx/>
                <a:uFillTx/>
                <a:sym typeface="Arial"/>
              </a:rPr>
              <a:t>NATJOINTS</a:t>
            </a:r>
            <a:r>
              <a:rPr kumimoji="0" lang="en-ZA" sz="1700" b="0" i="0" u="none" strike="noStrike" kern="0" cap="none" spc="0" normalizeH="0" baseline="0" noProof="0" dirty="0">
                <a:ln>
                  <a:noFill/>
                </a:ln>
                <a:solidFill>
                  <a:srgbClr val="000000">
                    <a:lumMod val="65000"/>
                    <a:lumOff val="35000"/>
                  </a:srgbClr>
                </a:solidFill>
                <a:effectLst/>
                <a:uLnTx/>
                <a:uFillTx/>
                <a:sym typeface="Arial"/>
              </a:rPr>
              <a:t> </a:t>
            </a:r>
            <a:r>
              <a:rPr lang="en-ZA" sz="1700" dirty="0">
                <a:solidFill>
                  <a:schemeClr val="tx1">
                    <a:lumMod val="85000"/>
                    <a:lumOff val="15000"/>
                  </a:schemeClr>
                </a:solidFill>
              </a:rPr>
              <a:t>provides overall coordination of response. </a:t>
            </a:r>
          </a:p>
          <a:p>
            <a:pPr marL="212400" marR="0" lvl="0" indent="-212400" defTabSz="914400" rtl="0" eaLnBrk="1" fontAlgn="auto" latinLnBrk="0" hangingPunct="1">
              <a:lnSpc>
                <a:spcPct val="90000"/>
              </a:lnSpc>
              <a:spcBef>
                <a:spcPts val="0"/>
              </a:spcBef>
              <a:spcAft>
                <a:spcPts val="900"/>
              </a:spcAft>
              <a:buClr>
                <a:srgbClr val="000000"/>
              </a:buClr>
              <a:buSzPct val="110000"/>
              <a:buFont typeface="Arial"/>
              <a:buChar char="•"/>
              <a:tabLst/>
              <a:defRPr/>
            </a:pPr>
            <a:r>
              <a:rPr kumimoji="0" lang="en-ZA" sz="1700" b="1" i="0" u="none" strike="noStrike" kern="0" cap="none" spc="0" normalizeH="0" baseline="0" noProof="0" dirty="0">
                <a:ln>
                  <a:noFill/>
                </a:ln>
                <a:solidFill>
                  <a:srgbClr val="376C39"/>
                </a:solidFill>
                <a:effectLst/>
                <a:uLnTx/>
                <a:uFillTx/>
                <a:sym typeface="Arial"/>
              </a:rPr>
              <a:t>Presidential Coordinating Council (PCC) </a:t>
            </a:r>
            <a:r>
              <a:rPr kumimoji="0" lang="en-ZA" sz="1700" b="0" i="0" u="none" strike="noStrike" kern="0" cap="none" spc="0" normalizeH="0" baseline="0" noProof="0" dirty="0">
                <a:ln>
                  <a:noFill/>
                </a:ln>
                <a:solidFill>
                  <a:srgbClr val="000000">
                    <a:lumMod val="65000"/>
                    <a:lumOff val="35000"/>
                  </a:srgbClr>
                </a:solidFill>
                <a:effectLst/>
                <a:uLnTx/>
                <a:uFillTx/>
                <a:sym typeface="Arial"/>
              </a:rPr>
              <a:t>and </a:t>
            </a:r>
            <a:r>
              <a:rPr kumimoji="0" lang="en-ZA" sz="1700" b="1" i="0" u="none" strike="noStrike" kern="0" cap="none" spc="0" normalizeH="0" baseline="0" noProof="0" dirty="0" err="1">
                <a:ln>
                  <a:noFill/>
                </a:ln>
                <a:solidFill>
                  <a:srgbClr val="376C39"/>
                </a:solidFill>
                <a:effectLst/>
                <a:uLnTx/>
                <a:uFillTx/>
                <a:sym typeface="Arial"/>
              </a:rPr>
              <a:t>MinMec</a:t>
            </a:r>
            <a:r>
              <a:rPr kumimoji="0" lang="en-ZA" sz="1700" b="0" i="0" u="none" strike="noStrike" kern="0" cap="none" spc="0" normalizeH="0" baseline="0" noProof="0" dirty="0">
                <a:ln>
                  <a:noFill/>
                </a:ln>
                <a:solidFill>
                  <a:srgbClr val="000000">
                    <a:lumMod val="65000"/>
                    <a:lumOff val="35000"/>
                  </a:srgbClr>
                </a:solidFill>
                <a:effectLst/>
                <a:uLnTx/>
                <a:uFillTx/>
                <a:sym typeface="Arial"/>
              </a:rPr>
              <a:t> </a:t>
            </a:r>
            <a:r>
              <a:rPr lang="en-ZA" sz="1700" dirty="0">
                <a:solidFill>
                  <a:schemeClr val="tx1">
                    <a:lumMod val="85000"/>
                    <a:lumOff val="15000"/>
                  </a:schemeClr>
                </a:solidFill>
              </a:rPr>
              <a:t>structures used to coordinate issues.</a:t>
            </a:r>
          </a:p>
          <a:p>
            <a:pPr marL="212400" indent="-212400">
              <a:lnSpc>
                <a:spcPct val="90000"/>
              </a:lnSpc>
              <a:spcAft>
                <a:spcPts val="900"/>
              </a:spcAft>
              <a:buSzPct val="110000"/>
              <a:buFont typeface="Arial"/>
              <a:buChar char="•"/>
              <a:defRPr/>
            </a:pPr>
            <a:r>
              <a:rPr kumimoji="0" lang="en-ZA" sz="1700" b="1" i="0" u="none" strike="noStrike" kern="0" cap="none" spc="0" normalizeH="0" baseline="0" noProof="0" dirty="0">
                <a:ln>
                  <a:noFill/>
                </a:ln>
                <a:solidFill>
                  <a:srgbClr val="376C39"/>
                </a:solidFill>
                <a:effectLst/>
                <a:uLnTx/>
                <a:uFillTx/>
                <a:sym typeface="Arial"/>
              </a:rPr>
              <a:t>The Minister of COGTA </a:t>
            </a:r>
            <a:r>
              <a:rPr lang="en-ZA" sz="1700" dirty="0">
                <a:solidFill>
                  <a:schemeClr val="tx1">
                    <a:lumMod val="85000"/>
                    <a:lumOff val="15000"/>
                  </a:schemeClr>
                </a:solidFill>
              </a:rPr>
              <a:t>chairs meetings with relevant Cabinet Members to discuss </a:t>
            </a:r>
            <a:r>
              <a:rPr lang="en-ZA" sz="1700" b="1" dirty="0">
                <a:solidFill>
                  <a:schemeClr val="tx1">
                    <a:lumMod val="85000"/>
                    <a:lumOff val="15000"/>
                  </a:schemeClr>
                </a:solidFill>
              </a:rPr>
              <a:t>disaster management</a:t>
            </a:r>
          </a:p>
          <a:p>
            <a:pPr marL="212400" lvl="0" indent="-212400" defTabSz="914400" eaLnBrk="1" fontAlgn="auto" latinLnBrk="0" hangingPunct="1">
              <a:lnSpc>
                <a:spcPct val="90000"/>
              </a:lnSpc>
              <a:spcAft>
                <a:spcPts val="900"/>
              </a:spcAft>
              <a:buSzPct val="110000"/>
              <a:buFont typeface="Arial"/>
              <a:buChar char="•"/>
              <a:tabLst/>
              <a:defRPr/>
            </a:pPr>
            <a:r>
              <a:rPr lang="en-ZA" sz="1700" dirty="0">
                <a:solidFill>
                  <a:schemeClr val="tx1">
                    <a:lumMod val="85000"/>
                    <a:lumOff val="15000"/>
                  </a:schemeClr>
                </a:solidFill>
              </a:rPr>
              <a:t>Provinces have similar structures, </a:t>
            </a:r>
            <a:r>
              <a:rPr kumimoji="0" lang="en-ZA" sz="1700" b="1" i="0" u="none" strike="noStrike" kern="0" cap="none" spc="0" normalizeH="0" baseline="0" noProof="0" dirty="0">
                <a:ln>
                  <a:noFill/>
                </a:ln>
                <a:solidFill>
                  <a:srgbClr val="376C39"/>
                </a:solidFill>
                <a:effectLst/>
                <a:uLnTx/>
                <a:uFillTx/>
                <a:sym typeface="Arial"/>
              </a:rPr>
              <a:t>Provincial Command Councils </a:t>
            </a:r>
            <a:r>
              <a:rPr lang="en-ZA" sz="1700" dirty="0">
                <a:solidFill>
                  <a:schemeClr val="tx1">
                    <a:lumMod val="85000"/>
                    <a:lumOff val="15000"/>
                  </a:schemeClr>
                </a:solidFill>
              </a:rPr>
              <a:t>chaired by </a:t>
            </a:r>
            <a:r>
              <a:rPr lang="en-ZA" sz="1700" b="1" dirty="0">
                <a:solidFill>
                  <a:schemeClr val="tx1">
                    <a:lumMod val="85000"/>
                    <a:lumOff val="15000"/>
                  </a:schemeClr>
                </a:solidFill>
              </a:rPr>
              <a:t>Premiers</a:t>
            </a:r>
            <a:endParaRPr lang="en-ZA" sz="1700" dirty="0">
              <a:solidFill>
                <a:schemeClr val="tx1">
                  <a:lumMod val="85000"/>
                  <a:lumOff val="15000"/>
                </a:schemeClr>
              </a:solidFill>
            </a:endParaRPr>
          </a:p>
          <a:p>
            <a:pPr marL="212400" marR="0" lvl="0" indent="-212400" defTabSz="914400" rtl="0" eaLnBrk="1" fontAlgn="auto" latinLnBrk="0" hangingPunct="1">
              <a:lnSpc>
                <a:spcPct val="90000"/>
              </a:lnSpc>
              <a:spcBef>
                <a:spcPts val="0"/>
              </a:spcBef>
              <a:spcAft>
                <a:spcPts val="900"/>
              </a:spcAft>
              <a:buClr>
                <a:srgbClr val="000000"/>
              </a:buClr>
              <a:buSzPct val="110000"/>
              <a:buFont typeface="Arial"/>
              <a:buChar char="•"/>
              <a:tabLst/>
              <a:defRPr/>
            </a:pPr>
            <a:r>
              <a:rPr lang="en-ZA" sz="1700" dirty="0">
                <a:solidFill>
                  <a:schemeClr val="tx1">
                    <a:lumMod val="85000"/>
                    <a:lumOff val="15000"/>
                  </a:schemeClr>
                </a:solidFill>
              </a:rPr>
              <a:t>All provinces, metros, districts have activated </a:t>
            </a:r>
            <a:br>
              <a:rPr lang="en-ZA" sz="1700" dirty="0">
                <a:solidFill>
                  <a:schemeClr val="tx1">
                    <a:lumMod val="85000"/>
                    <a:lumOff val="15000"/>
                  </a:schemeClr>
                </a:solidFill>
              </a:rPr>
            </a:br>
            <a:r>
              <a:rPr kumimoji="0" lang="en-ZA" sz="1700" b="1" i="0" u="none" strike="noStrike" kern="0" cap="none" spc="0" normalizeH="0" baseline="0" noProof="0" dirty="0">
                <a:ln>
                  <a:noFill/>
                </a:ln>
                <a:solidFill>
                  <a:srgbClr val="376C39"/>
                </a:solidFill>
                <a:effectLst/>
                <a:uLnTx/>
                <a:uFillTx/>
                <a:sym typeface="Arial"/>
              </a:rPr>
              <a:t>Disaster Operation Centres </a:t>
            </a:r>
          </a:p>
          <a:p>
            <a:pPr marL="212400" marR="0" lvl="0" indent="-212400" defTabSz="914400" rtl="0" eaLnBrk="1" fontAlgn="auto" latinLnBrk="0" hangingPunct="1">
              <a:lnSpc>
                <a:spcPct val="90000"/>
              </a:lnSpc>
              <a:spcBef>
                <a:spcPts val="0"/>
              </a:spcBef>
              <a:spcAft>
                <a:spcPts val="900"/>
              </a:spcAft>
              <a:buClr>
                <a:srgbClr val="000000"/>
              </a:buClr>
              <a:buSzPct val="110000"/>
              <a:buFont typeface="Arial"/>
              <a:buChar char="•"/>
              <a:tabLst/>
              <a:defRPr/>
            </a:pPr>
            <a:r>
              <a:rPr kumimoji="0" lang="en-ZA" sz="1700" b="1" i="0" u="none" strike="noStrike" kern="0" cap="none" spc="0" normalizeH="0" baseline="0" noProof="0" dirty="0">
                <a:ln>
                  <a:noFill/>
                </a:ln>
                <a:solidFill>
                  <a:srgbClr val="000000">
                    <a:lumMod val="65000"/>
                    <a:lumOff val="35000"/>
                  </a:srgbClr>
                </a:solidFill>
                <a:effectLst/>
                <a:uLnTx/>
                <a:uFillTx/>
                <a:sym typeface="Arial"/>
              </a:rPr>
              <a:t>COGTA</a:t>
            </a:r>
            <a:r>
              <a:rPr kumimoji="0" lang="en-ZA" sz="1700" b="0" i="0" u="none" strike="noStrike" kern="0" cap="none" spc="0" normalizeH="0" baseline="0" noProof="0" dirty="0">
                <a:ln>
                  <a:noFill/>
                </a:ln>
                <a:solidFill>
                  <a:srgbClr val="000000">
                    <a:lumMod val="65000"/>
                    <a:lumOff val="35000"/>
                  </a:srgbClr>
                </a:solidFill>
                <a:effectLst/>
                <a:uLnTx/>
                <a:uFillTx/>
                <a:sym typeface="Arial"/>
              </a:rPr>
              <a:t> activated </a:t>
            </a:r>
            <a:r>
              <a:rPr kumimoji="0" lang="en-ZA" sz="1700" b="1" i="0" u="none" strike="noStrike" kern="0" cap="none" spc="0" normalizeH="0" baseline="0" noProof="0" dirty="0">
                <a:ln>
                  <a:noFill/>
                </a:ln>
                <a:solidFill>
                  <a:srgbClr val="376C39"/>
                </a:solidFill>
                <a:effectLst/>
                <a:uLnTx/>
                <a:uFillTx/>
                <a:sym typeface="Arial"/>
              </a:rPr>
              <a:t>Disaster Operations Centre</a:t>
            </a:r>
            <a:r>
              <a:rPr kumimoji="0" lang="en-ZA" sz="1700" b="0" i="0" u="none" strike="noStrike" kern="0" cap="none" spc="0" normalizeH="0" baseline="0" noProof="0" dirty="0">
                <a:ln>
                  <a:noFill/>
                </a:ln>
                <a:solidFill>
                  <a:srgbClr val="000000">
                    <a:lumMod val="65000"/>
                    <a:lumOff val="35000"/>
                  </a:srgbClr>
                </a:solidFill>
                <a:effectLst/>
                <a:uLnTx/>
                <a:uFillTx/>
                <a:sym typeface="Arial"/>
              </a:rPr>
              <a:t>: daily 12hr shift</a:t>
            </a:r>
          </a:p>
        </p:txBody>
      </p:sp>
      <p:sp>
        <p:nvSpPr>
          <p:cNvPr id="5" name="Slide Number Placeholder 4"/>
          <p:cNvSpPr>
            <a:spLocks noGrp="1"/>
          </p:cNvSpPr>
          <p:nvPr>
            <p:ph type="sldNum" idx="12"/>
          </p:nvPr>
        </p:nvSpPr>
        <p:spPr/>
        <p:txBody>
          <a:bodyPr/>
          <a:lstStyle/>
          <a:p>
            <a:fld id="{1F94E310-3646-6241-9AB3-B048580FF9A0}" type="slidenum">
              <a:rPr lang="en-GB" smtClean="0"/>
              <a:pPr/>
              <a:t>9</a:t>
            </a:fld>
            <a:endParaRPr lang="en-GB" dirty="0"/>
          </a:p>
        </p:txBody>
      </p:sp>
      <p:cxnSp>
        <p:nvCxnSpPr>
          <p:cNvPr id="7" name="Google Shape;110;p4"/>
          <p:cNvCxnSpPr/>
          <p:nvPr/>
        </p:nvCxnSpPr>
        <p:spPr>
          <a:xfrm>
            <a:off x="2067136" y="1434282"/>
            <a:ext cx="0" cy="4055173"/>
          </a:xfrm>
          <a:prstGeom prst="straightConnector1">
            <a:avLst/>
          </a:prstGeom>
          <a:noFill/>
          <a:ln w="25400" cap="flat" cmpd="sng">
            <a:solidFill>
              <a:srgbClr val="A5A5A5"/>
            </a:solidFill>
            <a:prstDash val="solid"/>
            <a:round/>
            <a:headEnd type="none" w="sm" len="sm"/>
            <a:tailEnd type="none" w="sm" len="sm"/>
          </a:ln>
        </p:spPr>
      </p:cxnSp>
      <p:sp>
        <p:nvSpPr>
          <p:cNvPr id="9" name="TextBox 8"/>
          <p:cNvSpPr txBox="1"/>
          <p:nvPr/>
        </p:nvSpPr>
        <p:spPr>
          <a:xfrm>
            <a:off x="804513" y="767904"/>
            <a:ext cx="8244517" cy="41549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376C39"/>
                </a:solidFill>
                <a:effectLst/>
                <a:uLnTx/>
                <a:uFillTx/>
                <a:sym typeface="Arial"/>
              </a:rPr>
              <a:t>STRUCTURES</a:t>
            </a:r>
            <a:r>
              <a:rPr kumimoji="0" lang="en-US" sz="2800" b="1" i="0" u="none" strike="noStrike" kern="0" cap="none" spc="0" normalizeH="0" noProof="0" dirty="0">
                <a:ln>
                  <a:noFill/>
                </a:ln>
                <a:solidFill>
                  <a:srgbClr val="376C39"/>
                </a:solidFill>
                <a:effectLst/>
                <a:uLnTx/>
                <a:uFillTx/>
                <a:sym typeface="Arial"/>
              </a:rPr>
              <a:t> </a:t>
            </a:r>
            <a:r>
              <a:rPr lang="en-US" sz="2800" b="1" dirty="0">
                <a:solidFill>
                  <a:srgbClr val="376C39"/>
                </a:solidFill>
              </a:rPr>
              <a:t>&amp; IN</a:t>
            </a:r>
            <a:r>
              <a:rPr kumimoji="0" lang="en-US" sz="2800" b="1" i="0" u="none" strike="noStrike" kern="0" cap="none" spc="0" normalizeH="0" baseline="0" noProof="0" dirty="0">
                <a:ln>
                  <a:noFill/>
                </a:ln>
                <a:solidFill>
                  <a:srgbClr val="376C39"/>
                </a:solidFill>
                <a:effectLst/>
                <a:uLnTx/>
                <a:uFillTx/>
                <a:sym typeface="Arial"/>
              </a:rPr>
              <a:t>STITUTIONAL SYSTEMS   </a:t>
            </a:r>
          </a:p>
        </p:txBody>
      </p:sp>
      <p:pic>
        <p:nvPicPr>
          <p:cNvPr id="8" name="Google Shape;159;p9" descr="PP_organogram.jpg">
            <a:extLst>
              <a:ext uri="{FF2B5EF4-FFF2-40B4-BE49-F238E27FC236}">
                <a16:creationId xmlns:a16="http://schemas.microsoft.com/office/drawing/2014/main" id="{D2409158-1EA4-1B43-81D3-9814DD3F3B89}"/>
              </a:ext>
            </a:extLst>
          </p:cNvPr>
          <p:cNvPicPr preferRelativeResize="0"/>
          <p:nvPr/>
        </p:nvPicPr>
        <p:blipFill rotWithShape="1">
          <a:blip r:embed="rId2">
            <a:alphaModFix/>
          </a:blip>
          <a:srcRect t="9287" r="4182" b="9387"/>
          <a:stretch/>
        </p:blipFill>
        <p:spPr>
          <a:xfrm>
            <a:off x="192571" y="1363946"/>
            <a:ext cx="2961781" cy="4602480"/>
          </a:xfrm>
          <a:prstGeom prst="rect">
            <a:avLst/>
          </a:prstGeom>
          <a:noFill/>
          <a:ln>
            <a:noFill/>
          </a:ln>
        </p:spPr>
      </p:pic>
      <p:cxnSp>
        <p:nvCxnSpPr>
          <p:cNvPr id="10" name="Google Shape;110;p4">
            <a:extLst>
              <a:ext uri="{FF2B5EF4-FFF2-40B4-BE49-F238E27FC236}">
                <a16:creationId xmlns:a16="http://schemas.microsoft.com/office/drawing/2014/main" id="{76BABAFE-E9DF-3743-8CE7-6ED2837B0115}"/>
              </a:ext>
            </a:extLst>
          </p:cNvPr>
          <p:cNvCxnSpPr>
            <a:cxnSpLocks/>
          </p:cNvCxnSpPr>
          <p:nvPr/>
        </p:nvCxnSpPr>
        <p:spPr>
          <a:xfrm>
            <a:off x="3307306" y="1183402"/>
            <a:ext cx="0" cy="4780731"/>
          </a:xfrm>
          <a:prstGeom prst="straightConnector1">
            <a:avLst/>
          </a:prstGeom>
          <a:noFill/>
          <a:ln w="25400" cap="flat" cmpd="sng">
            <a:solidFill>
              <a:srgbClr val="A5A5A5"/>
            </a:solidFill>
            <a:prstDash val="solid"/>
            <a:round/>
            <a:headEnd type="none" w="sm" len="sm"/>
            <a:tailEnd type="none" w="sm" len="sm"/>
          </a:ln>
        </p:spPr>
      </p:cxnSp>
    </p:spTree>
    <p:extLst>
      <p:ext uri="{BB962C8B-B14F-4D97-AF65-F5344CB8AC3E}">
        <p14:creationId xmlns:p14="http://schemas.microsoft.com/office/powerpoint/2010/main" val="404552790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4029</TotalTime>
  <Words>1473</Words>
  <Application>Microsoft Office PowerPoint</Application>
  <PresentationFormat>On-screen Show (4:3)</PresentationFormat>
  <Paragraphs>342</Paragraphs>
  <Slides>34</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Century Gothic</vt:lpstr>
      <vt:lpstr>Vbold</vt:lpstr>
      <vt:lpstr>Courier New</vt:lpstr>
      <vt:lpstr>Gill Sans</vt:lpstr>
      <vt:lpstr>Calibri</vt:lpstr>
      <vt:lpstr>Wingdings</vt:lpstr>
      <vt:lpstr>MS PGothic</vt:lpstr>
      <vt:lpstr>Arial Narrow</vt:lpstr>
      <vt:lpstr>Times</vt:lpstr>
      <vt:lpstr>Office Theme</vt:lpstr>
      <vt:lpstr>Ongoing Measures to Manage the  Spread of COVID-19 in the Provinces through the Implementation  of a Risk Adjusted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ADJUSTED STRATEGY: ALERT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REGULATIONS COMPLIANCE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Sanmarie Moore</dc:creator>
  <cp:lastModifiedBy>Zama Mvulane</cp:lastModifiedBy>
  <cp:revision>840</cp:revision>
  <cp:lastPrinted>2020-05-22T13:04:02Z</cp:lastPrinted>
  <dcterms:created xsi:type="dcterms:W3CDTF">2020-04-10T15:53:00Z</dcterms:created>
  <dcterms:modified xsi:type="dcterms:W3CDTF">2020-05-25T17:15:28Z</dcterms:modified>
</cp:coreProperties>
</file>