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 id="2147483685" r:id="rId2"/>
    <p:sldMasterId id="2147483697" r:id="rId3"/>
    <p:sldMasterId id="2147483710" r:id="rId4"/>
  </p:sldMasterIdLst>
  <p:notesMasterIdLst>
    <p:notesMasterId r:id="rId41"/>
  </p:notesMasterIdLst>
  <p:handoutMasterIdLst>
    <p:handoutMasterId r:id="rId42"/>
  </p:handoutMasterIdLst>
  <p:sldIdLst>
    <p:sldId id="256" r:id="rId5"/>
    <p:sldId id="1111" r:id="rId6"/>
    <p:sldId id="1008" r:id="rId7"/>
    <p:sldId id="1170" r:id="rId8"/>
    <p:sldId id="1469" r:id="rId9"/>
    <p:sldId id="1463" r:id="rId10"/>
    <p:sldId id="1464" r:id="rId11"/>
    <p:sldId id="1349" r:id="rId12"/>
    <p:sldId id="1465" r:id="rId13"/>
    <p:sldId id="1344" r:id="rId14"/>
    <p:sldId id="1428" r:id="rId15"/>
    <p:sldId id="1406" r:id="rId16"/>
    <p:sldId id="1407" r:id="rId17"/>
    <p:sldId id="1419" r:id="rId18"/>
    <p:sldId id="1409" r:id="rId19"/>
    <p:sldId id="1422" r:id="rId20"/>
    <p:sldId id="1412" r:id="rId21"/>
    <p:sldId id="1430" r:id="rId22"/>
    <p:sldId id="1414" r:id="rId23"/>
    <p:sldId id="1431" r:id="rId24"/>
    <p:sldId id="1350" r:id="rId25"/>
    <p:sldId id="1447" r:id="rId26"/>
    <p:sldId id="1434" r:id="rId27"/>
    <p:sldId id="1467" r:id="rId28"/>
    <p:sldId id="1448" r:id="rId29"/>
    <p:sldId id="1452" r:id="rId30"/>
    <p:sldId id="1435" r:id="rId31"/>
    <p:sldId id="1453" r:id="rId32"/>
    <p:sldId id="1454" r:id="rId33"/>
    <p:sldId id="1455" r:id="rId34"/>
    <p:sldId id="1457" r:id="rId35"/>
    <p:sldId id="1458" r:id="rId36"/>
    <p:sldId id="1459" r:id="rId37"/>
    <p:sldId id="1461" r:id="rId38"/>
    <p:sldId id="1402" r:id="rId39"/>
    <p:sldId id="1446" r:id="rId4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loyd Motshwanedi" initials="FM" lastIdx="2" clrIdx="0">
    <p:extLst>
      <p:ext uri="{19B8F6BF-5375-455C-9EA6-DF929625EA0E}">
        <p15:presenceInfo xmlns:p15="http://schemas.microsoft.com/office/powerpoint/2012/main" userId="S-1-5-21-1204054820-1125754781-535949388-110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FDB810"/>
    <a:srgbClr val="CDCDCD"/>
    <a:srgbClr val="1A1A1A"/>
    <a:srgbClr val="FFCC66"/>
    <a:srgbClr val="008000"/>
    <a:srgbClr val="C0D89B"/>
    <a:srgbClr val="FFDE9B"/>
    <a:srgbClr val="B1A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213" autoAdjust="0"/>
    <p:restoredTop sz="70018" autoAdjust="0"/>
  </p:normalViewPr>
  <p:slideViewPr>
    <p:cSldViewPr>
      <p:cViewPr varScale="1">
        <p:scale>
          <a:sx n="37" d="100"/>
          <a:sy n="37" d="100"/>
        </p:scale>
        <p:origin x="1234" y="4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79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RaphaahleR\AppData\Local\Microsoft\Windows\INetCache\Content.Outlook\86KGF0LA\SRD%203%20Q's%202020%2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232249030095733E-2"/>
          <c:y val="0.10733283208434202"/>
          <c:w val="0.89244122035765938"/>
          <c:h val="0.67928222513852432"/>
        </c:manualLayout>
      </c:layout>
      <c:barChart>
        <c:barDir val="col"/>
        <c:grouping val="clustered"/>
        <c:varyColors val="0"/>
        <c:ser>
          <c:idx val="0"/>
          <c:order val="0"/>
          <c:tx>
            <c:strRef>
              <c:f>'[Chart in Microsoft PowerPoint]Sheet1'!$B$1</c:f>
              <c:strCache>
                <c:ptCount val="1"/>
                <c:pt idx="0">
                  <c:v>Achieved</c:v>
                </c:pt>
              </c:strCache>
            </c:strRef>
          </c:tx>
          <c:spPr>
            <a:pattFill prst="pct50">
              <a:fgClr>
                <a:srgbClr val="00B050"/>
              </a:fgClr>
              <a:bgClr>
                <a:schemeClr val="bg1"/>
              </a:bgClr>
            </a:pattFill>
            <a:ln>
              <a:noFill/>
            </a:ln>
            <a:effectLst>
              <a:innerShdw blurRad="114300">
                <a:srgbClr val="00B050"/>
              </a:inn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'[Chart in Microsoft PowerPoint]Sheet1'!$A$2:$A$4</c:f>
              <c:strCache>
                <c:ptCount val="3"/>
                <c:pt idx="0">
                  <c:v>Quarter 1: April-June 2020/21</c:v>
                </c:pt>
                <c:pt idx="1">
                  <c:v>Quarter 2: July-September 2020/21</c:v>
                </c:pt>
                <c:pt idx="2">
                  <c:v>Quarter 3: October-December 2020/21</c:v>
                </c:pt>
              </c:strCache>
            </c:strRef>
          </c:cat>
          <c:val>
            <c:numRef>
              <c:f>'[Chart in Microsoft PowerPoint]Sheet1'!$B$2:$B$4</c:f>
              <c:numCache>
                <c:formatCode>0%</c:formatCode>
                <c:ptCount val="3"/>
                <c:pt idx="0">
                  <c:v>0.39</c:v>
                </c:pt>
                <c:pt idx="1">
                  <c:v>0.71</c:v>
                </c:pt>
                <c:pt idx="2">
                  <c:v>0.74</c:v>
                </c:pt>
              </c:numCache>
            </c:numRef>
          </c:val>
          <c:extLst>
            <c:ext xmlns:c16="http://schemas.microsoft.com/office/drawing/2014/chart" uri="{C3380CC4-5D6E-409C-BE32-E72D297353CC}">
              <c16:uniqueId val="{00000000-72D5-416B-A582-A0EB62925FF6}"/>
            </c:ext>
          </c:extLst>
        </c:ser>
        <c:ser>
          <c:idx val="1"/>
          <c:order val="1"/>
          <c:tx>
            <c:strRef>
              <c:f>'[Chart in Microsoft PowerPoint]Sheet1'!$C$1</c:f>
              <c:strCache>
                <c:ptCount val="1"/>
                <c:pt idx="0">
                  <c:v>Not Achieved</c:v>
                </c:pt>
              </c:strCache>
            </c:strRef>
          </c:tx>
          <c:spPr>
            <a:pattFill prst="pct50">
              <a:fgClr>
                <a:srgbClr val="FF0000"/>
              </a:fgClr>
              <a:bgClr>
                <a:schemeClr val="bg1"/>
              </a:bgClr>
            </a:pattFill>
            <a:ln>
              <a:noFill/>
            </a:ln>
            <a:effectLst>
              <a:innerShdw blurRad="114300">
                <a:srgbClr val="FF0000"/>
              </a:inn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'[Chart in Microsoft PowerPoint]Sheet1'!$A$2:$A$4</c:f>
              <c:strCache>
                <c:ptCount val="3"/>
                <c:pt idx="0">
                  <c:v>Quarter 1: April-June 2020/21</c:v>
                </c:pt>
                <c:pt idx="1">
                  <c:v>Quarter 2: July-September 2020/21</c:v>
                </c:pt>
                <c:pt idx="2">
                  <c:v>Quarter 3: October-December 2020/21</c:v>
                </c:pt>
              </c:strCache>
            </c:strRef>
          </c:cat>
          <c:val>
            <c:numRef>
              <c:f>'[Chart in Microsoft PowerPoint]Sheet1'!$C$2:$C$4</c:f>
              <c:numCache>
                <c:formatCode>0%</c:formatCode>
                <c:ptCount val="3"/>
                <c:pt idx="0">
                  <c:v>0.61</c:v>
                </c:pt>
                <c:pt idx="1">
                  <c:v>0.28999999999999998</c:v>
                </c:pt>
                <c:pt idx="2">
                  <c:v>0.26</c:v>
                </c:pt>
              </c:numCache>
            </c:numRef>
          </c:val>
          <c:extLst>
            <c:ext xmlns:c16="http://schemas.microsoft.com/office/drawing/2014/chart" uri="{C3380CC4-5D6E-409C-BE32-E72D297353CC}">
              <c16:uniqueId val="{00000001-72D5-416B-A582-A0EB62925FF6}"/>
            </c:ext>
          </c:extLst>
        </c:ser>
        <c:dLbls>
          <c:showLegendKey val="0"/>
          <c:showVal val="0"/>
          <c:showCatName val="0"/>
          <c:showSerName val="0"/>
          <c:showPercent val="0"/>
          <c:showBubbleSize val="0"/>
        </c:dLbls>
        <c:gapWidth val="164"/>
        <c:overlap val="-10"/>
        <c:axId val="-728091008"/>
        <c:axId val="-728099712"/>
      </c:barChart>
      <c:catAx>
        <c:axId val="-728091008"/>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Narrow" panose="020B0606020202030204" pitchFamily="34" charset="0"/>
                <a:ea typeface="+mn-ea"/>
                <a:cs typeface="Arial" panose="020B0604020202020204" pitchFamily="34" charset="0"/>
              </a:defRPr>
            </a:pPr>
            <a:endParaRPr lang="en-US"/>
          </a:p>
        </c:txPr>
        <c:crossAx val="-728099712"/>
        <c:crosses val="autoZero"/>
        <c:auto val="1"/>
        <c:lblAlgn val="ctr"/>
        <c:lblOffset val="100"/>
        <c:noMultiLvlLbl val="0"/>
      </c:catAx>
      <c:valAx>
        <c:axId val="-72809971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28091008"/>
        <c:crosses val="autoZero"/>
        <c:crossBetween val="between"/>
      </c:valAx>
      <c:spPr>
        <a:noFill/>
        <a:ln>
          <a:noFill/>
        </a:ln>
        <a:effectLst/>
      </c:spPr>
    </c:plotArea>
    <c:legend>
      <c:legendPos val="b"/>
      <c:layout>
        <c:manualLayout>
          <c:xMode val="edge"/>
          <c:yMode val="edge"/>
          <c:x val="0.32407226647689447"/>
          <c:y val="0.9283809932992374"/>
          <c:w val="0.33786111429948801"/>
          <c:h val="7.1619006700762614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Arial Narrow" panose="020B0606020202030204" pitchFamily="34" charset="0"/>
                <a:ea typeface="+mn-ea"/>
                <a:cs typeface="+mn-cs"/>
              </a:defRPr>
            </a:pPr>
            <a:r>
              <a:rPr lang="en-GB" sz="1800" b="1"/>
              <a:t>Growth of social Grants  in 2021</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Arial Narrow" panose="020B0606020202030204" pitchFamily="34" charset="0"/>
              <a:ea typeface="+mn-ea"/>
              <a:cs typeface="+mn-cs"/>
            </a:defRPr>
          </a:pPr>
          <a:endParaRPr lang="en-US"/>
        </a:p>
      </c:txPr>
    </c:title>
    <c:autoTitleDeleted val="0"/>
    <c:plotArea>
      <c:layout/>
      <c:barChart>
        <c:barDir val="col"/>
        <c:grouping val="clustered"/>
        <c:varyColors val="0"/>
        <c:ser>
          <c:idx val="0"/>
          <c:order val="0"/>
          <c:tx>
            <c:strRef>
              <c:f>Sheet2!$B$3</c:f>
              <c:strCache>
                <c:ptCount val="1"/>
                <c:pt idx="0">
                  <c:v> Quarter 1</c:v>
                </c:pt>
              </c:strCache>
            </c:strRef>
          </c:tx>
          <c:spPr>
            <a:solidFill>
              <a:schemeClr val="accent1"/>
            </a:solidFill>
            <a:ln>
              <a:noFill/>
            </a:ln>
            <a:effectLst/>
          </c:spPr>
          <c:invertIfNegative val="0"/>
          <c:cat>
            <c:strRef>
              <c:f>Sheet2!$A$4:$A$10</c:f>
              <c:strCache>
                <c:ptCount val="6"/>
                <c:pt idx="0">
                  <c:v>OAG</c:v>
                </c:pt>
                <c:pt idx="1">
                  <c:v>GIA</c:v>
                </c:pt>
                <c:pt idx="2">
                  <c:v>DG</c:v>
                </c:pt>
                <c:pt idx="3">
                  <c:v>FCG</c:v>
                </c:pt>
                <c:pt idx="4">
                  <c:v>CDG</c:v>
                </c:pt>
                <c:pt idx="5">
                  <c:v>CSG</c:v>
                </c:pt>
              </c:strCache>
            </c:strRef>
          </c:cat>
          <c:val>
            <c:numRef>
              <c:f>Sheet2!$B$4:$B$10</c:f>
              <c:numCache>
                <c:formatCode>_(* #,##0_);_(* \(#,##0\);_(* "-"??_);_(@_)</c:formatCode>
                <c:ptCount val="6"/>
                <c:pt idx="0">
                  <c:v>3708333</c:v>
                </c:pt>
                <c:pt idx="1">
                  <c:v>268807</c:v>
                </c:pt>
                <c:pt idx="2">
                  <c:v>1068665</c:v>
                </c:pt>
                <c:pt idx="3">
                  <c:v>362954</c:v>
                </c:pt>
                <c:pt idx="4">
                  <c:v>157295</c:v>
                </c:pt>
                <c:pt idx="5">
                  <c:v>12824805</c:v>
                </c:pt>
              </c:numCache>
            </c:numRef>
          </c:val>
          <c:extLst>
            <c:ext xmlns:c16="http://schemas.microsoft.com/office/drawing/2014/chart" uri="{C3380CC4-5D6E-409C-BE32-E72D297353CC}">
              <c16:uniqueId val="{00000000-4DF2-485F-BF24-C74E1DAA1A2E}"/>
            </c:ext>
          </c:extLst>
        </c:ser>
        <c:ser>
          <c:idx val="1"/>
          <c:order val="1"/>
          <c:tx>
            <c:strRef>
              <c:f>Sheet2!$C$3</c:f>
              <c:strCache>
                <c:ptCount val="1"/>
                <c:pt idx="0">
                  <c:v>Quarter 2</c:v>
                </c:pt>
              </c:strCache>
            </c:strRef>
          </c:tx>
          <c:spPr>
            <a:solidFill>
              <a:srgbClr val="FFC000"/>
            </a:solidFill>
            <a:ln>
              <a:noFill/>
            </a:ln>
            <a:effectLst/>
          </c:spPr>
          <c:invertIfNegative val="0"/>
          <c:cat>
            <c:strRef>
              <c:f>Sheet2!$A$4:$A$10</c:f>
              <c:strCache>
                <c:ptCount val="6"/>
                <c:pt idx="0">
                  <c:v>OAG</c:v>
                </c:pt>
                <c:pt idx="1">
                  <c:v>GIA</c:v>
                </c:pt>
                <c:pt idx="2">
                  <c:v>DG</c:v>
                </c:pt>
                <c:pt idx="3">
                  <c:v>FCG</c:v>
                </c:pt>
                <c:pt idx="4">
                  <c:v>CDG</c:v>
                </c:pt>
                <c:pt idx="5">
                  <c:v>CSG</c:v>
                </c:pt>
              </c:strCache>
            </c:strRef>
          </c:cat>
          <c:val>
            <c:numRef>
              <c:f>Sheet2!$C$4:$C$10</c:f>
              <c:numCache>
                <c:formatCode>_(* #,##0_);_(* \(#,##0\);_(* "-"??_);_(@_)</c:formatCode>
                <c:ptCount val="6"/>
                <c:pt idx="0">
                  <c:v>3711723</c:v>
                </c:pt>
                <c:pt idx="1">
                  <c:v>263640</c:v>
                </c:pt>
                <c:pt idx="2">
                  <c:v>1067242</c:v>
                </c:pt>
                <c:pt idx="3">
                  <c:v>374274</c:v>
                </c:pt>
                <c:pt idx="4">
                  <c:v>158186</c:v>
                </c:pt>
                <c:pt idx="5">
                  <c:v>12938440</c:v>
                </c:pt>
              </c:numCache>
            </c:numRef>
          </c:val>
          <c:extLst>
            <c:ext xmlns:c16="http://schemas.microsoft.com/office/drawing/2014/chart" uri="{C3380CC4-5D6E-409C-BE32-E72D297353CC}">
              <c16:uniqueId val="{00000001-4DF2-485F-BF24-C74E1DAA1A2E}"/>
            </c:ext>
          </c:extLst>
        </c:ser>
        <c:ser>
          <c:idx val="2"/>
          <c:order val="2"/>
          <c:tx>
            <c:strRef>
              <c:f>Sheet2!$D$3</c:f>
              <c:strCache>
                <c:ptCount val="1"/>
                <c:pt idx="0">
                  <c:v>Quarter 3</c:v>
                </c:pt>
              </c:strCache>
            </c:strRef>
          </c:tx>
          <c:spPr>
            <a:solidFill>
              <a:schemeClr val="accent3"/>
            </a:solidFill>
            <a:ln>
              <a:noFill/>
            </a:ln>
            <a:effectLst/>
          </c:spPr>
          <c:invertIfNegative val="0"/>
          <c:trendline>
            <c:spPr>
              <a:ln w="25400" cap="rnd" cmpd="sng">
                <a:solidFill>
                  <a:schemeClr val="tx1"/>
                </a:solidFill>
                <a:prstDash val="sysDot"/>
              </a:ln>
              <a:effectLst/>
            </c:spPr>
            <c:trendlineType val="linear"/>
            <c:dispRSqr val="0"/>
            <c:dispEq val="0"/>
          </c:trendline>
          <c:cat>
            <c:strRef>
              <c:f>Sheet2!$A$4:$A$10</c:f>
              <c:strCache>
                <c:ptCount val="6"/>
                <c:pt idx="0">
                  <c:v>OAG</c:v>
                </c:pt>
                <c:pt idx="1">
                  <c:v>GIA</c:v>
                </c:pt>
                <c:pt idx="2">
                  <c:v>DG</c:v>
                </c:pt>
                <c:pt idx="3">
                  <c:v>FCG</c:v>
                </c:pt>
                <c:pt idx="4">
                  <c:v>CDG</c:v>
                </c:pt>
                <c:pt idx="5">
                  <c:v>CSG</c:v>
                </c:pt>
              </c:strCache>
            </c:strRef>
          </c:cat>
          <c:val>
            <c:numRef>
              <c:f>Sheet2!$D$4:$D$10</c:f>
              <c:numCache>
                <c:formatCode>_(* #,##0_);_(* \(#,##0\);_(* "-"??_);_(@_)</c:formatCode>
                <c:ptCount val="6"/>
                <c:pt idx="0">
                  <c:v>3729103</c:v>
                </c:pt>
                <c:pt idx="1">
                  <c:v>264029</c:v>
                </c:pt>
                <c:pt idx="2">
                  <c:v>888934</c:v>
                </c:pt>
                <c:pt idx="3">
                  <c:v>288014</c:v>
                </c:pt>
                <c:pt idx="4">
                  <c:v>149907</c:v>
                </c:pt>
                <c:pt idx="5">
                  <c:v>12945457</c:v>
                </c:pt>
              </c:numCache>
            </c:numRef>
          </c:val>
          <c:extLst>
            <c:ext xmlns:c16="http://schemas.microsoft.com/office/drawing/2014/chart" uri="{C3380CC4-5D6E-409C-BE32-E72D297353CC}">
              <c16:uniqueId val="{00000002-4DF2-485F-BF24-C74E1DAA1A2E}"/>
            </c:ext>
          </c:extLst>
        </c:ser>
        <c:dLbls>
          <c:showLegendKey val="0"/>
          <c:showVal val="0"/>
          <c:showCatName val="0"/>
          <c:showSerName val="0"/>
          <c:showPercent val="0"/>
          <c:showBubbleSize val="0"/>
        </c:dLbls>
        <c:gapWidth val="219"/>
        <c:overlap val="-27"/>
        <c:axId val="-728093728"/>
        <c:axId val="-728093184"/>
      </c:barChart>
      <c:catAx>
        <c:axId val="-728093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728093184"/>
        <c:crosses val="autoZero"/>
        <c:auto val="1"/>
        <c:lblAlgn val="ctr"/>
        <c:lblOffset val="100"/>
        <c:noMultiLvlLbl val="0"/>
      </c:catAx>
      <c:valAx>
        <c:axId val="-728093184"/>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728093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sz="1200">
          <a:latin typeface="Arial Narrow" panose="020B060602020203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Narrow" panose="020B0606020202030204" pitchFamily="34" charset="0"/>
                <a:ea typeface="+mn-ea"/>
                <a:cs typeface="+mn-cs"/>
              </a:defRPr>
            </a:pPr>
            <a:r>
              <a:rPr lang="en-GB" b="1" dirty="0" smtClean="0">
                <a:latin typeface="Arial Narrow" panose="020B0606020202030204" pitchFamily="34" charset="0"/>
              </a:rPr>
              <a:t>Special Covid19</a:t>
            </a:r>
            <a:r>
              <a:rPr lang="en-GB" b="1" baseline="0" dirty="0" smtClean="0">
                <a:latin typeface="Arial Narrow" panose="020B0606020202030204" pitchFamily="34" charset="0"/>
              </a:rPr>
              <a:t> SRD Grants Processed Until Dec. 2020</a:t>
            </a:r>
            <a:endParaRPr lang="en-GB" b="1" dirty="0">
              <a:latin typeface="Arial Narrow" panose="020B0606020202030204" pitchFamily="34" charset="0"/>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Narrow" panose="020B0606020202030204" pitchFamily="34" charset="0"/>
              <a:ea typeface="+mn-ea"/>
              <a:cs typeface="+mn-cs"/>
            </a:defRPr>
          </a:pPr>
          <a:endParaRPr lang="en-US"/>
        </a:p>
      </c:txPr>
    </c:title>
    <c:autoTitleDeleted val="0"/>
    <c:plotArea>
      <c:layout/>
      <c:barChart>
        <c:barDir val="col"/>
        <c:grouping val="clustered"/>
        <c:varyColors val="0"/>
        <c:ser>
          <c:idx val="0"/>
          <c:order val="0"/>
          <c:tx>
            <c:strRef>
              <c:f>Sheet2!$A$18</c:f>
              <c:strCache>
                <c:ptCount val="1"/>
                <c:pt idx="0">
                  <c:v>New Applications Received in month</c:v>
                </c:pt>
              </c:strCache>
            </c:strRef>
          </c:tx>
          <c:spPr>
            <a:solidFill>
              <a:schemeClr val="accent1"/>
            </a:solidFill>
            <a:ln>
              <a:noFill/>
            </a:ln>
            <a:effectLst/>
          </c:spPr>
          <c:invertIfNegative val="0"/>
          <c:cat>
            <c:strRef>
              <c:f>Sheet2!$B$17:$I$17</c:f>
              <c:strCache>
                <c:ptCount val="8"/>
                <c:pt idx="0">
                  <c:v>MAY</c:v>
                </c:pt>
                <c:pt idx="1">
                  <c:v>JUNE</c:v>
                </c:pt>
                <c:pt idx="2">
                  <c:v>JULY</c:v>
                </c:pt>
                <c:pt idx="3">
                  <c:v>AUGUST</c:v>
                </c:pt>
                <c:pt idx="4">
                  <c:v>SEPT</c:v>
                </c:pt>
                <c:pt idx="5">
                  <c:v>OCT</c:v>
                </c:pt>
                <c:pt idx="6">
                  <c:v>NOV</c:v>
                </c:pt>
                <c:pt idx="7">
                  <c:v>DEC</c:v>
                </c:pt>
              </c:strCache>
            </c:strRef>
          </c:cat>
          <c:val>
            <c:numRef>
              <c:f>Sheet2!$B$18:$I$18</c:f>
            </c:numRef>
          </c:val>
          <c:extLst>
            <c:ext xmlns:c16="http://schemas.microsoft.com/office/drawing/2014/chart" uri="{C3380CC4-5D6E-409C-BE32-E72D297353CC}">
              <c16:uniqueId val="{00000000-FBDB-4CC2-91AF-3A804C8B5CC1}"/>
            </c:ext>
          </c:extLst>
        </c:ser>
        <c:ser>
          <c:idx val="1"/>
          <c:order val="1"/>
          <c:tx>
            <c:strRef>
              <c:f>Sheet2!$A$19</c:f>
              <c:strCache>
                <c:ptCount val="1"/>
                <c:pt idx="0">
                  <c:v>Applications Considered for month¹</c:v>
                </c:pt>
              </c:strCache>
            </c:strRef>
          </c:tx>
          <c:spPr>
            <a:solidFill>
              <a:schemeClr val="accent2"/>
            </a:solidFill>
            <a:ln>
              <a:noFill/>
            </a:ln>
            <a:effectLst/>
          </c:spPr>
          <c:invertIfNegative val="0"/>
          <c:cat>
            <c:strRef>
              <c:f>Sheet2!$B$17:$I$17</c:f>
              <c:strCache>
                <c:ptCount val="8"/>
                <c:pt idx="0">
                  <c:v>MAY</c:v>
                </c:pt>
                <c:pt idx="1">
                  <c:v>JUNE</c:v>
                </c:pt>
                <c:pt idx="2">
                  <c:v>JULY</c:v>
                </c:pt>
                <c:pt idx="3">
                  <c:v>AUGUST</c:v>
                </c:pt>
                <c:pt idx="4">
                  <c:v>SEPT</c:v>
                </c:pt>
                <c:pt idx="5">
                  <c:v>OCT</c:v>
                </c:pt>
                <c:pt idx="6">
                  <c:v>NOV</c:v>
                </c:pt>
                <c:pt idx="7">
                  <c:v>DEC</c:v>
                </c:pt>
              </c:strCache>
            </c:strRef>
          </c:cat>
          <c:val>
            <c:numRef>
              <c:f>Sheet2!$B$19:$I$19</c:f>
              <c:numCache>
                <c:formatCode>#,##0</c:formatCode>
                <c:ptCount val="8"/>
                <c:pt idx="0">
                  <c:v>6605445</c:v>
                </c:pt>
                <c:pt idx="1">
                  <c:v>7518308</c:v>
                </c:pt>
                <c:pt idx="2">
                  <c:v>8346136</c:v>
                </c:pt>
                <c:pt idx="3">
                  <c:v>8951206</c:v>
                </c:pt>
                <c:pt idx="4">
                  <c:v>9146107</c:v>
                </c:pt>
                <c:pt idx="5">
                  <c:v>9357534</c:v>
                </c:pt>
                <c:pt idx="6">
                  <c:v>9553560</c:v>
                </c:pt>
                <c:pt idx="7">
                  <c:v>9657870</c:v>
                </c:pt>
              </c:numCache>
            </c:numRef>
          </c:val>
          <c:extLst>
            <c:ext xmlns:c16="http://schemas.microsoft.com/office/drawing/2014/chart" uri="{C3380CC4-5D6E-409C-BE32-E72D297353CC}">
              <c16:uniqueId val="{00000001-FBDB-4CC2-91AF-3A804C8B5CC1}"/>
            </c:ext>
          </c:extLst>
        </c:ser>
        <c:ser>
          <c:idx val="2"/>
          <c:order val="2"/>
          <c:tx>
            <c:strRef>
              <c:f>Sheet2!$A$20</c:f>
              <c:strCache>
                <c:ptCount val="1"/>
                <c:pt idx="0">
                  <c:v>Applications Rejected</c:v>
                </c:pt>
              </c:strCache>
            </c:strRef>
          </c:tx>
          <c:spPr>
            <a:solidFill>
              <a:schemeClr val="accent3"/>
            </a:solidFill>
            <a:ln>
              <a:noFill/>
            </a:ln>
            <a:effectLst/>
          </c:spPr>
          <c:invertIfNegative val="0"/>
          <c:cat>
            <c:strRef>
              <c:f>Sheet2!$B$17:$I$17</c:f>
              <c:strCache>
                <c:ptCount val="8"/>
                <c:pt idx="0">
                  <c:v>MAY</c:v>
                </c:pt>
                <c:pt idx="1">
                  <c:v>JUNE</c:v>
                </c:pt>
                <c:pt idx="2">
                  <c:v>JULY</c:v>
                </c:pt>
                <c:pt idx="3">
                  <c:v>AUGUST</c:v>
                </c:pt>
                <c:pt idx="4">
                  <c:v>SEPT</c:v>
                </c:pt>
                <c:pt idx="5">
                  <c:v>OCT</c:v>
                </c:pt>
                <c:pt idx="6">
                  <c:v>NOV</c:v>
                </c:pt>
                <c:pt idx="7">
                  <c:v>DEC</c:v>
                </c:pt>
              </c:strCache>
            </c:strRef>
          </c:cat>
          <c:val>
            <c:numRef>
              <c:f>Sheet2!$B$20:$I$20</c:f>
              <c:numCache>
                <c:formatCode>#,##0</c:formatCode>
                <c:ptCount val="8"/>
                <c:pt idx="0">
                  <c:v>2168545</c:v>
                </c:pt>
                <c:pt idx="1">
                  <c:v>2447674</c:v>
                </c:pt>
                <c:pt idx="2">
                  <c:v>2762109</c:v>
                </c:pt>
                <c:pt idx="3">
                  <c:v>2946594</c:v>
                </c:pt>
                <c:pt idx="4">
                  <c:v>3052897</c:v>
                </c:pt>
                <c:pt idx="5">
                  <c:v>3165296</c:v>
                </c:pt>
                <c:pt idx="6">
                  <c:v>3391958</c:v>
                </c:pt>
                <c:pt idx="7">
                  <c:v>3595197</c:v>
                </c:pt>
              </c:numCache>
            </c:numRef>
          </c:val>
          <c:extLst>
            <c:ext xmlns:c16="http://schemas.microsoft.com/office/drawing/2014/chart" uri="{C3380CC4-5D6E-409C-BE32-E72D297353CC}">
              <c16:uniqueId val="{00000002-FBDB-4CC2-91AF-3A804C8B5CC1}"/>
            </c:ext>
          </c:extLst>
        </c:ser>
        <c:ser>
          <c:idx val="3"/>
          <c:order val="3"/>
          <c:tx>
            <c:strRef>
              <c:f>Sheet2!$A$21</c:f>
              <c:strCache>
                <c:ptCount val="1"/>
                <c:pt idx="0">
                  <c:v>Applications Approved</c:v>
                </c:pt>
              </c:strCache>
            </c:strRef>
          </c:tx>
          <c:spPr>
            <a:solidFill>
              <a:schemeClr val="accent4"/>
            </a:solidFill>
            <a:ln>
              <a:noFill/>
            </a:ln>
            <a:effectLst/>
          </c:spPr>
          <c:invertIfNegative val="0"/>
          <c:cat>
            <c:strRef>
              <c:f>Sheet2!$B$17:$I$17</c:f>
              <c:strCache>
                <c:ptCount val="8"/>
                <c:pt idx="0">
                  <c:v>MAY</c:v>
                </c:pt>
                <c:pt idx="1">
                  <c:v>JUNE</c:v>
                </c:pt>
                <c:pt idx="2">
                  <c:v>JULY</c:v>
                </c:pt>
                <c:pt idx="3">
                  <c:v>AUGUST</c:v>
                </c:pt>
                <c:pt idx="4">
                  <c:v>SEPT</c:v>
                </c:pt>
                <c:pt idx="5">
                  <c:v>OCT</c:v>
                </c:pt>
                <c:pt idx="6">
                  <c:v>NOV</c:v>
                </c:pt>
                <c:pt idx="7">
                  <c:v>DEC</c:v>
                </c:pt>
              </c:strCache>
            </c:strRef>
          </c:cat>
          <c:val>
            <c:numRef>
              <c:f>Sheet2!$B$21:$I$21</c:f>
              <c:numCache>
                <c:formatCode>#,##0</c:formatCode>
                <c:ptCount val="8"/>
                <c:pt idx="0">
                  <c:v>4424556</c:v>
                </c:pt>
                <c:pt idx="1">
                  <c:v>5061874</c:v>
                </c:pt>
                <c:pt idx="2">
                  <c:v>5572394</c:v>
                </c:pt>
                <c:pt idx="3">
                  <c:v>5973933</c:v>
                </c:pt>
                <c:pt idx="4">
                  <c:v>6038621</c:v>
                </c:pt>
                <c:pt idx="5">
                  <c:v>6136339</c:v>
                </c:pt>
                <c:pt idx="6">
                  <c:v>6106064</c:v>
                </c:pt>
                <c:pt idx="7">
                  <c:v>5918086</c:v>
                </c:pt>
              </c:numCache>
            </c:numRef>
          </c:val>
          <c:extLst>
            <c:ext xmlns:c16="http://schemas.microsoft.com/office/drawing/2014/chart" uri="{C3380CC4-5D6E-409C-BE32-E72D297353CC}">
              <c16:uniqueId val="{00000003-FBDB-4CC2-91AF-3A804C8B5CC1}"/>
            </c:ext>
          </c:extLst>
        </c:ser>
        <c:ser>
          <c:idx val="4"/>
          <c:order val="4"/>
          <c:tx>
            <c:strRef>
              <c:f>Sheet2!$A$22</c:f>
              <c:strCache>
                <c:ptCount val="1"/>
                <c:pt idx="0">
                  <c:v>Applications Voluntarily Cancelled </c:v>
                </c:pt>
              </c:strCache>
            </c:strRef>
          </c:tx>
          <c:spPr>
            <a:solidFill>
              <a:schemeClr val="accent5"/>
            </a:solidFill>
            <a:ln>
              <a:noFill/>
            </a:ln>
            <a:effectLst/>
          </c:spPr>
          <c:invertIfNegative val="0"/>
          <c:cat>
            <c:strRef>
              <c:f>Sheet2!$B$17:$I$17</c:f>
              <c:strCache>
                <c:ptCount val="8"/>
                <c:pt idx="0">
                  <c:v>MAY</c:v>
                </c:pt>
                <c:pt idx="1">
                  <c:v>JUNE</c:v>
                </c:pt>
                <c:pt idx="2">
                  <c:v>JULY</c:v>
                </c:pt>
                <c:pt idx="3">
                  <c:v>AUGUST</c:v>
                </c:pt>
                <c:pt idx="4">
                  <c:v>SEPT</c:v>
                </c:pt>
                <c:pt idx="5">
                  <c:v>OCT</c:v>
                </c:pt>
                <c:pt idx="6">
                  <c:v>NOV</c:v>
                </c:pt>
                <c:pt idx="7">
                  <c:v>DEC</c:v>
                </c:pt>
              </c:strCache>
            </c:strRef>
          </c:cat>
          <c:val>
            <c:numRef>
              <c:f>Sheet2!$B$22:$I$22</c:f>
            </c:numRef>
          </c:val>
          <c:extLst>
            <c:ext xmlns:c16="http://schemas.microsoft.com/office/drawing/2014/chart" uri="{C3380CC4-5D6E-409C-BE32-E72D297353CC}">
              <c16:uniqueId val="{00000004-FBDB-4CC2-91AF-3A804C8B5CC1}"/>
            </c:ext>
          </c:extLst>
        </c:ser>
        <c:ser>
          <c:idx val="5"/>
          <c:order val="5"/>
          <c:tx>
            <c:strRef>
              <c:f>Sheet2!$A$23</c:f>
              <c:strCache>
                <c:ptCount val="1"/>
                <c:pt idx="0">
                  <c:v>Applications in Banking Process</c:v>
                </c:pt>
              </c:strCache>
            </c:strRef>
          </c:tx>
          <c:spPr>
            <a:solidFill>
              <a:schemeClr val="accent6"/>
            </a:solidFill>
            <a:ln>
              <a:noFill/>
            </a:ln>
            <a:effectLst/>
          </c:spPr>
          <c:invertIfNegative val="0"/>
          <c:cat>
            <c:strRef>
              <c:f>Sheet2!$B$17:$I$17</c:f>
              <c:strCache>
                <c:ptCount val="8"/>
                <c:pt idx="0">
                  <c:v>MAY</c:v>
                </c:pt>
                <c:pt idx="1">
                  <c:v>JUNE</c:v>
                </c:pt>
                <c:pt idx="2">
                  <c:v>JULY</c:v>
                </c:pt>
                <c:pt idx="3">
                  <c:v>AUGUST</c:v>
                </c:pt>
                <c:pt idx="4">
                  <c:v>SEPT</c:v>
                </c:pt>
                <c:pt idx="5">
                  <c:v>OCT</c:v>
                </c:pt>
                <c:pt idx="6">
                  <c:v>NOV</c:v>
                </c:pt>
                <c:pt idx="7">
                  <c:v>DEC</c:v>
                </c:pt>
              </c:strCache>
            </c:strRef>
          </c:cat>
          <c:val>
            <c:numRef>
              <c:f>Sheet2!$B$23:$I$23</c:f>
            </c:numRef>
          </c:val>
          <c:extLst>
            <c:ext xmlns:c16="http://schemas.microsoft.com/office/drawing/2014/chart" uri="{C3380CC4-5D6E-409C-BE32-E72D297353CC}">
              <c16:uniqueId val="{00000005-FBDB-4CC2-91AF-3A804C8B5CC1}"/>
            </c:ext>
          </c:extLst>
        </c:ser>
        <c:ser>
          <c:idx val="6"/>
          <c:order val="6"/>
          <c:tx>
            <c:strRef>
              <c:f>Sheet2!$A$24</c:f>
              <c:strCache>
                <c:ptCount val="1"/>
                <c:pt idx="0">
                  <c:v>Clients Paid</c:v>
                </c:pt>
              </c:strCache>
            </c:strRef>
          </c:tx>
          <c:spPr>
            <a:solidFill>
              <a:schemeClr val="accent1">
                <a:lumMod val="60000"/>
              </a:schemeClr>
            </a:solidFill>
            <a:ln>
              <a:noFill/>
            </a:ln>
            <a:effectLst/>
          </c:spPr>
          <c:invertIfNegative val="0"/>
          <c:cat>
            <c:strRef>
              <c:f>Sheet2!$B$17:$I$17</c:f>
              <c:strCache>
                <c:ptCount val="8"/>
                <c:pt idx="0">
                  <c:v>MAY</c:v>
                </c:pt>
                <c:pt idx="1">
                  <c:v>JUNE</c:v>
                </c:pt>
                <c:pt idx="2">
                  <c:v>JULY</c:v>
                </c:pt>
                <c:pt idx="3">
                  <c:v>AUGUST</c:v>
                </c:pt>
                <c:pt idx="4">
                  <c:v>SEPT</c:v>
                </c:pt>
                <c:pt idx="5">
                  <c:v>OCT</c:v>
                </c:pt>
                <c:pt idx="6">
                  <c:v>NOV</c:v>
                </c:pt>
                <c:pt idx="7">
                  <c:v>DEC</c:v>
                </c:pt>
              </c:strCache>
            </c:strRef>
          </c:cat>
          <c:val>
            <c:numRef>
              <c:f>Sheet2!$B$24:$I$24</c:f>
              <c:numCache>
                <c:formatCode>#,##0</c:formatCode>
                <c:ptCount val="8"/>
                <c:pt idx="0">
                  <c:v>4423810</c:v>
                </c:pt>
                <c:pt idx="1">
                  <c:v>5057417</c:v>
                </c:pt>
                <c:pt idx="2">
                  <c:v>5565222</c:v>
                </c:pt>
                <c:pt idx="3">
                  <c:v>5962787</c:v>
                </c:pt>
                <c:pt idx="4">
                  <c:v>6036457</c:v>
                </c:pt>
                <c:pt idx="5">
                  <c:v>6112642</c:v>
                </c:pt>
                <c:pt idx="6">
                  <c:v>6017274</c:v>
                </c:pt>
                <c:pt idx="7">
                  <c:v>5324605</c:v>
                </c:pt>
              </c:numCache>
            </c:numRef>
          </c:val>
          <c:extLst>
            <c:ext xmlns:c16="http://schemas.microsoft.com/office/drawing/2014/chart" uri="{C3380CC4-5D6E-409C-BE32-E72D297353CC}">
              <c16:uniqueId val="{00000006-FBDB-4CC2-91AF-3A804C8B5CC1}"/>
            </c:ext>
          </c:extLst>
        </c:ser>
        <c:dLbls>
          <c:showLegendKey val="0"/>
          <c:showVal val="0"/>
          <c:showCatName val="0"/>
          <c:showSerName val="0"/>
          <c:showPercent val="0"/>
          <c:showBubbleSize val="0"/>
        </c:dLbls>
        <c:gapWidth val="219"/>
        <c:overlap val="-27"/>
        <c:axId val="-728101344"/>
        <c:axId val="-728089376"/>
      </c:barChart>
      <c:catAx>
        <c:axId val="-728101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728089376"/>
        <c:crosses val="autoZero"/>
        <c:auto val="1"/>
        <c:lblAlgn val="ctr"/>
        <c:lblOffset val="100"/>
        <c:noMultiLvlLbl val="0"/>
      </c:catAx>
      <c:valAx>
        <c:axId val="-7280893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728101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Narrow" panose="020B0606020202030204" pitchFamily="34" charset="0"/>
                <a:ea typeface="+mn-ea"/>
                <a:cs typeface="+mn-cs"/>
              </a:defRPr>
            </a:pPr>
            <a:r>
              <a:rPr lang="en-US"/>
              <a:t>Monthly CoE spending trend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Narrow" panose="020B0606020202030204" pitchFamily="34" charset="0"/>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Sheet1!$B$2:$J$2</c:f>
              <c:numCache>
                <c:formatCode>mmm\-yy</c:formatCode>
                <c:ptCount val="9"/>
                <c:pt idx="0">
                  <c:v>43922</c:v>
                </c:pt>
                <c:pt idx="1">
                  <c:v>43952</c:v>
                </c:pt>
                <c:pt idx="2">
                  <c:v>43983</c:v>
                </c:pt>
                <c:pt idx="3">
                  <c:v>44013</c:v>
                </c:pt>
                <c:pt idx="4">
                  <c:v>44044</c:v>
                </c:pt>
                <c:pt idx="5">
                  <c:v>44075</c:v>
                </c:pt>
                <c:pt idx="6">
                  <c:v>44105</c:v>
                </c:pt>
                <c:pt idx="7">
                  <c:v>44136</c:v>
                </c:pt>
                <c:pt idx="8">
                  <c:v>44166</c:v>
                </c:pt>
              </c:numCache>
            </c:numRef>
          </c:cat>
          <c:val>
            <c:numRef>
              <c:f>Sheet1!$B$3:$J$3</c:f>
              <c:numCache>
                <c:formatCode>_(* #,##0_);_(* \(#,##0\);_(* "-"??_);_(@_)</c:formatCode>
                <c:ptCount val="9"/>
                <c:pt idx="0">
                  <c:v>269830111.44</c:v>
                </c:pt>
                <c:pt idx="1">
                  <c:v>270674662.12</c:v>
                </c:pt>
                <c:pt idx="2">
                  <c:v>268483110.73000002</c:v>
                </c:pt>
                <c:pt idx="3">
                  <c:v>268522597.02000004</c:v>
                </c:pt>
                <c:pt idx="4">
                  <c:v>268206352.19</c:v>
                </c:pt>
                <c:pt idx="5">
                  <c:v>267108898.03999999</c:v>
                </c:pt>
                <c:pt idx="6">
                  <c:v>266423093.78000003</c:v>
                </c:pt>
                <c:pt idx="7">
                  <c:v>263119307.18999997</c:v>
                </c:pt>
                <c:pt idx="8">
                  <c:v>265790827.25</c:v>
                </c:pt>
              </c:numCache>
            </c:numRef>
          </c:val>
          <c:smooth val="0"/>
          <c:extLst>
            <c:ext xmlns:c16="http://schemas.microsoft.com/office/drawing/2014/chart" uri="{C3380CC4-5D6E-409C-BE32-E72D297353CC}">
              <c16:uniqueId val="{00000000-279D-4126-8261-6F228D057127}"/>
            </c:ext>
          </c:extLst>
        </c:ser>
        <c:dLbls>
          <c:showLegendKey val="0"/>
          <c:showVal val="0"/>
          <c:showCatName val="0"/>
          <c:showSerName val="0"/>
          <c:showPercent val="0"/>
          <c:showBubbleSize val="0"/>
        </c:dLbls>
        <c:marker val="1"/>
        <c:smooth val="0"/>
        <c:axId val="-728092640"/>
        <c:axId val="-728098080"/>
      </c:lineChart>
      <c:dateAx>
        <c:axId val="-728092640"/>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728098080"/>
        <c:crosses val="autoZero"/>
        <c:auto val="1"/>
        <c:lblOffset val="100"/>
        <c:baseTimeUnit val="months"/>
      </c:dateAx>
      <c:valAx>
        <c:axId val="-728098080"/>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72809264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1"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latin typeface="Arial Narrow" panose="020B060602020203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275" cy="49836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862" y="0"/>
            <a:ext cx="2946275" cy="498367"/>
          </a:xfrm>
          <a:prstGeom prst="rect">
            <a:avLst/>
          </a:prstGeom>
        </p:spPr>
        <p:txBody>
          <a:bodyPr vert="horz" lIns="91440" tIns="45720" rIns="91440" bIns="45720" rtlCol="0"/>
          <a:lstStyle>
            <a:lvl1pPr algn="r">
              <a:defRPr sz="1200"/>
            </a:lvl1pPr>
          </a:lstStyle>
          <a:p>
            <a:fld id="{26AA4938-7C0C-4893-89A1-763224FF6471}" type="datetimeFigureOut">
              <a:rPr lang="en-US" smtClean="0"/>
              <a:t>4/16/2021</a:t>
            </a:fld>
            <a:endParaRPr lang="en-US"/>
          </a:p>
        </p:txBody>
      </p:sp>
      <p:sp>
        <p:nvSpPr>
          <p:cNvPr id="4" name="Footer Placeholder 3"/>
          <p:cNvSpPr>
            <a:spLocks noGrp="1"/>
          </p:cNvSpPr>
          <p:nvPr>
            <p:ph type="ftr" sz="quarter" idx="2"/>
          </p:nvPr>
        </p:nvSpPr>
        <p:spPr>
          <a:xfrm>
            <a:off x="1" y="9428273"/>
            <a:ext cx="2946275" cy="49836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862" y="9428273"/>
            <a:ext cx="2946275" cy="498367"/>
          </a:xfrm>
          <a:prstGeom prst="rect">
            <a:avLst/>
          </a:prstGeom>
        </p:spPr>
        <p:txBody>
          <a:bodyPr vert="horz" lIns="91440" tIns="45720" rIns="91440" bIns="45720" rtlCol="0" anchor="b"/>
          <a:lstStyle>
            <a:lvl1pPr algn="r">
              <a:defRPr sz="1200"/>
            </a:lvl1pPr>
          </a:lstStyle>
          <a:p>
            <a:fld id="{80C19EE4-37FB-4764-BB99-C7BD12258492}" type="slidenum">
              <a:rPr lang="en-US" smtClean="0"/>
              <a:t>‹#›</a:t>
            </a:fld>
            <a:endParaRPr lang="en-US"/>
          </a:p>
        </p:txBody>
      </p:sp>
    </p:spTree>
    <p:extLst>
      <p:ext uri="{BB962C8B-B14F-4D97-AF65-F5344CB8AC3E}">
        <p14:creationId xmlns:p14="http://schemas.microsoft.com/office/powerpoint/2010/main" val="229452711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688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1"/>
            <a:ext cx="2946400" cy="496887"/>
          </a:xfrm>
          <a:prstGeom prst="rect">
            <a:avLst/>
          </a:prstGeom>
        </p:spPr>
        <p:txBody>
          <a:bodyPr vert="horz" lIns="91440" tIns="45720" rIns="91440" bIns="45720" rtlCol="0"/>
          <a:lstStyle>
            <a:lvl1pPr algn="r">
              <a:defRPr sz="1200"/>
            </a:lvl1pPr>
          </a:lstStyle>
          <a:p>
            <a:fld id="{7F192ACE-2D21-4B70-937C-B6E5FD56D36A}" type="datetimeFigureOut">
              <a:rPr lang="en-US" smtClean="0"/>
              <a:t>4/16/2021</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2" y="4714876"/>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166"/>
            <a:ext cx="2946400" cy="49688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8166"/>
            <a:ext cx="2946400" cy="496886"/>
          </a:xfrm>
          <a:prstGeom prst="rect">
            <a:avLst/>
          </a:prstGeom>
        </p:spPr>
        <p:txBody>
          <a:bodyPr vert="horz" lIns="91440" tIns="45720" rIns="91440" bIns="45720" rtlCol="0" anchor="b"/>
          <a:lstStyle>
            <a:lvl1pPr algn="r">
              <a:defRPr sz="1200"/>
            </a:lvl1pPr>
          </a:lstStyle>
          <a:p>
            <a:fld id="{25E1B3CF-CA6E-4D24-9A39-11B9B37742FA}" type="slidenum">
              <a:rPr lang="en-US" smtClean="0"/>
              <a:t>‹#›</a:t>
            </a:fld>
            <a:endParaRPr lang="en-US"/>
          </a:p>
        </p:txBody>
      </p:sp>
    </p:spTree>
    <p:extLst>
      <p:ext uri="{BB962C8B-B14F-4D97-AF65-F5344CB8AC3E}">
        <p14:creationId xmlns:p14="http://schemas.microsoft.com/office/powerpoint/2010/main" val="422555427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5E1B3CF-CA6E-4D24-9A39-11B9B37742FA}" type="slidenum">
              <a:rPr lang="en-US" smtClean="0"/>
              <a:t>1</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2461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25E1B3CF-CA6E-4D24-9A39-11B9B37742FA}" type="slidenum">
              <a:rPr lang="en-US" smtClean="0"/>
              <a:t>15</a:t>
            </a:fld>
            <a:endParaRPr lang="en-US"/>
          </a:p>
        </p:txBody>
      </p:sp>
    </p:spTree>
    <p:extLst>
      <p:ext uri="{BB962C8B-B14F-4D97-AF65-F5344CB8AC3E}">
        <p14:creationId xmlns:p14="http://schemas.microsoft.com/office/powerpoint/2010/main" val="2989863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25E1B3CF-CA6E-4D24-9A39-11B9B37742FA}" type="slidenum">
              <a:rPr lang="en-US" smtClean="0"/>
              <a:t>16</a:t>
            </a:fld>
            <a:endParaRPr lang="en-US"/>
          </a:p>
        </p:txBody>
      </p:sp>
    </p:spTree>
    <p:extLst>
      <p:ext uri="{BB962C8B-B14F-4D97-AF65-F5344CB8AC3E}">
        <p14:creationId xmlns:p14="http://schemas.microsoft.com/office/powerpoint/2010/main" val="3113955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25E1B3CF-CA6E-4D24-9A39-11B9B37742FA}" type="slidenum">
              <a:rPr lang="en-US" smtClean="0"/>
              <a:t>18</a:t>
            </a:fld>
            <a:endParaRPr lang="en-US"/>
          </a:p>
        </p:txBody>
      </p:sp>
    </p:spTree>
    <p:extLst>
      <p:ext uri="{BB962C8B-B14F-4D97-AF65-F5344CB8AC3E}">
        <p14:creationId xmlns:p14="http://schemas.microsoft.com/office/powerpoint/2010/main" val="1586012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25E1B3CF-CA6E-4D24-9A39-11B9B37742FA}" type="slidenum">
              <a:rPr lang="en-US" smtClean="0"/>
              <a:t>19</a:t>
            </a:fld>
            <a:endParaRPr lang="en-US"/>
          </a:p>
        </p:txBody>
      </p:sp>
    </p:spTree>
    <p:extLst>
      <p:ext uri="{BB962C8B-B14F-4D97-AF65-F5344CB8AC3E}">
        <p14:creationId xmlns:p14="http://schemas.microsoft.com/office/powerpoint/2010/main" val="21681355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1153275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25E1B3CF-CA6E-4D24-9A39-11B9B37742FA}" type="slidenum">
              <a:rPr lang="en-US" smtClean="0"/>
              <a:t>21</a:t>
            </a:fld>
            <a:endParaRPr lang="en-US"/>
          </a:p>
        </p:txBody>
      </p:sp>
    </p:spTree>
    <p:extLst>
      <p:ext uri="{BB962C8B-B14F-4D97-AF65-F5344CB8AC3E}">
        <p14:creationId xmlns:p14="http://schemas.microsoft.com/office/powerpoint/2010/main" val="34184193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25E1B3CF-CA6E-4D24-9A39-11B9B37742FA}" type="slidenum">
              <a:rPr lang="en-US" smtClean="0"/>
              <a:t>22</a:t>
            </a:fld>
            <a:endParaRPr lang="en-US"/>
          </a:p>
        </p:txBody>
      </p:sp>
    </p:spTree>
    <p:extLst>
      <p:ext uri="{BB962C8B-B14F-4D97-AF65-F5344CB8AC3E}">
        <p14:creationId xmlns:p14="http://schemas.microsoft.com/office/powerpoint/2010/main" val="39060709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25E1B3CF-CA6E-4D24-9A39-11B9B37742FA}" type="slidenum">
              <a:rPr lang="en-US" smtClean="0"/>
              <a:t>23</a:t>
            </a:fld>
            <a:endParaRPr lang="en-US"/>
          </a:p>
        </p:txBody>
      </p:sp>
    </p:spTree>
    <p:extLst>
      <p:ext uri="{BB962C8B-B14F-4D97-AF65-F5344CB8AC3E}">
        <p14:creationId xmlns:p14="http://schemas.microsoft.com/office/powerpoint/2010/main" val="9275237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25E1B3CF-CA6E-4D24-9A39-11B9B37742FA}" type="slidenum">
              <a:rPr lang="en-US" smtClean="0"/>
              <a:t>24</a:t>
            </a:fld>
            <a:endParaRPr lang="en-US"/>
          </a:p>
        </p:txBody>
      </p:sp>
    </p:spTree>
    <p:extLst>
      <p:ext uri="{BB962C8B-B14F-4D97-AF65-F5344CB8AC3E}">
        <p14:creationId xmlns:p14="http://schemas.microsoft.com/office/powerpoint/2010/main" val="3379161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25E1B3CF-CA6E-4D24-9A39-11B9B37742FA}" type="slidenum">
              <a:rPr lang="en-US" smtClean="0"/>
              <a:t>25</a:t>
            </a:fld>
            <a:endParaRPr lang="en-US"/>
          </a:p>
        </p:txBody>
      </p:sp>
    </p:spTree>
    <p:extLst>
      <p:ext uri="{BB962C8B-B14F-4D97-AF65-F5344CB8AC3E}">
        <p14:creationId xmlns:p14="http://schemas.microsoft.com/office/powerpoint/2010/main" val="2434821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5E1B3CF-CA6E-4D24-9A39-11B9B37742FA}" type="slidenum">
              <a:rPr lang="en-US" smtClean="0"/>
              <a:t>3</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793263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25E1B3CF-CA6E-4D24-9A39-11B9B37742FA}" type="slidenum">
              <a:rPr lang="en-US" smtClean="0"/>
              <a:t>26</a:t>
            </a:fld>
            <a:endParaRPr lang="en-US"/>
          </a:p>
        </p:txBody>
      </p:sp>
    </p:spTree>
    <p:extLst>
      <p:ext uri="{BB962C8B-B14F-4D97-AF65-F5344CB8AC3E}">
        <p14:creationId xmlns:p14="http://schemas.microsoft.com/office/powerpoint/2010/main" val="580550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5E1B3CF-CA6E-4D24-9A39-11B9B37742FA}" type="slidenum">
              <a:rPr lang="en-US" smtClean="0"/>
              <a:t>27</a:t>
            </a:fld>
            <a:endParaRPr lang="en-US"/>
          </a:p>
        </p:txBody>
      </p:sp>
    </p:spTree>
    <p:extLst>
      <p:ext uri="{BB962C8B-B14F-4D97-AF65-F5344CB8AC3E}">
        <p14:creationId xmlns:p14="http://schemas.microsoft.com/office/powerpoint/2010/main" val="41660142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Tree>
    <p:extLst>
      <p:ext uri="{BB962C8B-B14F-4D97-AF65-F5344CB8AC3E}">
        <p14:creationId xmlns:p14="http://schemas.microsoft.com/office/powerpoint/2010/main" val="3590319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E1B3CF-CA6E-4D24-9A39-11B9B37742FA}" type="slidenum">
              <a:rPr lang="en-US" smtClean="0"/>
              <a:t>4</a:t>
            </a:fld>
            <a:endParaRPr lang="en-US"/>
          </a:p>
        </p:txBody>
      </p:sp>
    </p:spTree>
    <p:extLst>
      <p:ext uri="{BB962C8B-B14F-4D97-AF65-F5344CB8AC3E}">
        <p14:creationId xmlns:p14="http://schemas.microsoft.com/office/powerpoint/2010/main" val="140389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25E1B3CF-CA6E-4D24-9A39-11B9B37742FA}" type="slidenum">
              <a:rPr lang="en-US" smtClean="0"/>
              <a:t>5</a:t>
            </a:fld>
            <a:endParaRPr lang="en-US"/>
          </a:p>
        </p:txBody>
      </p:sp>
    </p:spTree>
    <p:extLst>
      <p:ext uri="{BB962C8B-B14F-4D97-AF65-F5344CB8AC3E}">
        <p14:creationId xmlns:p14="http://schemas.microsoft.com/office/powerpoint/2010/main" val="345006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25E1B3CF-CA6E-4D24-9A39-11B9B37742FA}" type="slidenum">
              <a:rPr lang="en-US" smtClean="0"/>
              <a:t>7</a:t>
            </a:fld>
            <a:endParaRPr lang="en-US"/>
          </a:p>
        </p:txBody>
      </p:sp>
    </p:spTree>
    <p:extLst>
      <p:ext uri="{BB962C8B-B14F-4D97-AF65-F5344CB8AC3E}">
        <p14:creationId xmlns:p14="http://schemas.microsoft.com/office/powerpoint/2010/main" val="1184733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25E1B3CF-CA6E-4D24-9A39-11B9B37742FA}" type="slidenum">
              <a:rPr lang="en-US" smtClean="0"/>
              <a:t>10</a:t>
            </a:fld>
            <a:endParaRPr lang="en-US"/>
          </a:p>
        </p:txBody>
      </p:sp>
    </p:spTree>
    <p:extLst>
      <p:ext uri="{BB962C8B-B14F-4D97-AF65-F5344CB8AC3E}">
        <p14:creationId xmlns:p14="http://schemas.microsoft.com/office/powerpoint/2010/main" val="1127242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25E1B3CF-CA6E-4D24-9A39-11B9B37742FA}" type="slidenum">
              <a:rPr lang="en-US" smtClean="0"/>
              <a:t>11</a:t>
            </a:fld>
            <a:endParaRPr lang="en-US"/>
          </a:p>
        </p:txBody>
      </p:sp>
    </p:spTree>
    <p:extLst>
      <p:ext uri="{BB962C8B-B14F-4D97-AF65-F5344CB8AC3E}">
        <p14:creationId xmlns:p14="http://schemas.microsoft.com/office/powerpoint/2010/main" val="940532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1384186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186570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6350311-94A5-489C-A455-376FFF30D3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287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4D535F-22FD-49DD-AD54-21DD0E4DA0F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1046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E59E30-64E7-466F-99C7-5D696105946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4897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6350311-94A5-489C-A455-376FFF30D3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6981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C70C49-10A0-418E-8D48-EB84244C126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594216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C122AA7-B60D-443E-BE58-07291295DC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867172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3CB96E5-B38A-4D87-872B-D215832BA2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525294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2D5C590-085D-49E0-95B9-8EC96D5F8A2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42890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3AEC90F-7A5B-42AE-B229-9ACB4042D58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086513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3F08724-C1A8-4887-964B-376B776DD36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91884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61C4387-25DA-4AFA-AFDE-B045A2EDDF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47358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C70C49-10A0-418E-8D48-EB84244C126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985565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FFB002-D13F-4F9E-AD02-73C23DF390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8690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4D535F-22FD-49DD-AD54-21DD0E4DA0F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61743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E59E30-64E7-466F-99C7-5D696105946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969290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lvl1pPr>
              <a:defRPr b="1"/>
            </a:lvl1pPr>
          </a:lstStyle>
          <a:p>
            <a:r>
              <a:rPr lang="en-US"/>
              <a:t>Click to edit Master title style</a:t>
            </a:r>
          </a:p>
        </p:txBody>
      </p:sp>
      <p:sp>
        <p:nvSpPr>
          <p:cNvPr id="3" name="Subtitle 2"/>
          <p:cNvSpPr>
            <a:spLocks noGrp="1"/>
          </p:cNvSpPr>
          <p:nvPr>
            <p:ph type="subTitle" idx="1"/>
          </p:nvPr>
        </p:nvSpPr>
        <p:spPr>
          <a:xfrm>
            <a:off x="1371600" y="3886200"/>
            <a:ext cx="6400800" cy="990600"/>
          </a:xfrm>
        </p:spPr>
        <p:txBody>
          <a:bodyPr/>
          <a:lstStyle>
            <a:lvl1pPr marL="0" indent="0" algn="ctr">
              <a:buNone/>
              <a:defRPr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80535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27100" y="53182"/>
            <a:ext cx="8140700" cy="632618"/>
          </a:xfrm>
        </p:spPr>
        <p:txBody>
          <a:bodyPr>
            <a:normAutofit/>
          </a:bodyPr>
          <a:lstStyle>
            <a:lvl1pPr algn="ctr">
              <a:defRPr sz="3600"/>
            </a:lvl1pPr>
          </a:lstStyle>
          <a:p>
            <a:r>
              <a:rPr lang="en-US" dirty="0"/>
              <a:t>Click to edit Master title style</a:t>
            </a:r>
          </a:p>
        </p:txBody>
      </p:sp>
      <p:sp>
        <p:nvSpPr>
          <p:cNvPr id="3" name="Content Placeholder 2"/>
          <p:cNvSpPr>
            <a:spLocks noGrp="1"/>
          </p:cNvSpPr>
          <p:nvPr>
            <p:ph idx="1"/>
          </p:nvPr>
        </p:nvSpPr>
        <p:spPr>
          <a:xfrm>
            <a:off x="228600" y="990600"/>
            <a:ext cx="8763000" cy="5029201"/>
          </a:xfrm>
        </p:spPr>
        <p:txBody>
          <a:bodyPr>
            <a:normAutofit/>
          </a:bodyPr>
          <a:lstStyle>
            <a:lvl1pPr>
              <a:spcBef>
                <a:spcPts val="600"/>
              </a:spcBef>
              <a:spcAft>
                <a:spcPts val="300"/>
              </a:spcAft>
              <a:defRPr sz="2000"/>
            </a:lvl1pPr>
            <a:lvl2pPr>
              <a:spcBef>
                <a:spcPts val="600"/>
              </a:spcBef>
              <a:spcAft>
                <a:spcPts val="300"/>
              </a:spcAft>
              <a:defRPr sz="2000"/>
            </a:lvl2pPr>
            <a:lvl3pPr>
              <a:spcBef>
                <a:spcPts val="600"/>
              </a:spcBef>
              <a:spcAft>
                <a:spcPts val="300"/>
              </a:spcAft>
              <a:defRPr sz="2000"/>
            </a:lvl3pPr>
            <a:lvl4pPr>
              <a:spcBef>
                <a:spcPts val="600"/>
              </a:spcBef>
              <a:spcAft>
                <a:spcPts val="300"/>
              </a:spcAft>
              <a:defRPr sz="2000"/>
            </a:lvl4pPr>
            <a:lvl5pPr>
              <a:spcBef>
                <a:spcPts val="600"/>
              </a:spcBef>
              <a:spcAft>
                <a:spcPts val="300"/>
              </a:spcAf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a:xfrm>
            <a:off x="6019800" y="6418731"/>
            <a:ext cx="2895600" cy="365125"/>
          </a:xfrm>
        </p:spPr>
        <p:txBody>
          <a:bodyPr/>
          <a:lstStyle/>
          <a:p>
            <a:endParaRPr lang="en-US" dirty="0">
              <a:solidFill>
                <a:prstClr val="black">
                  <a:tint val="75000"/>
                </a:prstClr>
              </a:solidFill>
            </a:endParaRPr>
          </a:p>
        </p:txBody>
      </p:sp>
      <p:sp>
        <p:nvSpPr>
          <p:cNvPr id="7" name="Slide Number Placeholder 5"/>
          <p:cNvSpPr>
            <a:spLocks noGrp="1"/>
          </p:cNvSpPr>
          <p:nvPr>
            <p:ph type="sldNum" sz="quarter" idx="12"/>
          </p:nvPr>
        </p:nvSpPr>
        <p:spPr>
          <a:xfrm>
            <a:off x="3048000" y="6355976"/>
            <a:ext cx="2151529" cy="365501"/>
          </a:xfrm>
        </p:spPr>
        <p:txBody>
          <a:bodyPr/>
          <a:lstStyle>
            <a:lvl1pPr algn="ctr">
              <a:defRPr b="1"/>
            </a:lvl1pPr>
          </a:lstStyle>
          <a:p>
            <a:r>
              <a:rPr lang="en-US" smtClean="0">
                <a:solidFill>
                  <a:prstClr val="black">
                    <a:tint val="75000"/>
                  </a:prstClr>
                </a:solidFill>
              </a:rPr>
              <a:t>2</a:t>
            </a:r>
            <a:endParaRPr lang="en-US" dirty="0">
              <a:solidFill>
                <a:prstClr val="black">
                  <a:tint val="75000"/>
                </a:prstClr>
              </a:solidFill>
            </a:endParaRPr>
          </a:p>
        </p:txBody>
      </p:sp>
    </p:spTree>
    <p:extLst>
      <p:ext uri="{BB962C8B-B14F-4D97-AF65-F5344CB8AC3E}">
        <p14:creationId xmlns:p14="http://schemas.microsoft.com/office/powerpoint/2010/main" val="31237312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2286000" y="6324600"/>
            <a:ext cx="2133600" cy="365125"/>
          </a:xfrm>
        </p:spPr>
        <p:txBody>
          <a:bodyPr/>
          <a:lstStyle>
            <a:lvl1pPr>
              <a:defRPr b="1"/>
            </a:lvl1pPr>
          </a:lstStyle>
          <a:p>
            <a:fld id="{9D56938B-8917-4869-91D0-F9F507C443E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442251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a:xfrm>
            <a:off x="6210300" y="6356352"/>
            <a:ext cx="2895600" cy="365125"/>
          </a:xfr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3581400" y="6405566"/>
            <a:ext cx="2133600" cy="365125"/>
          </a:xfrm>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83279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32879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3810000" y="6173789"/>
            <a:ext cx="2133600" cy="365125"/>
          </a:xfrm>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37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7832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C122AA7-B60D-443E-BE58-07291295DC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852038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62413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38173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35052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45437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31A626-4BAD-480D-B0EF-9E18972B3407}" type="slidenum">
              <a:rPr lang="en-GB" smtClean="0"/>
              <a:t>‹#›</a:t>
            </a:fld>
            <a:endParaRPr lang="en-GB"/>
          </a:p>
        </p:txBody>
      </p:sp>
    </p:spTree>
    <p:extLst>
      <p:ext uri="{BB962C8B-B14F-4D97-AF65-F5344CB8AC3E}">
        <p14:creationId xmlns:p14="http://schemas.microsoft.com/office/powerpoint/2010/main" val="37470419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31A626-4BAD-480D-B0EF-9E18972B3407}" type="slidenum">
              <a:rPr lang="en-GB" smtClean="0"/>
              <a:t>‹#›</a:t>
            </a:fld>
            <a:endParaRPr lang="en-GB"/>
          </a:p>
        </p:txBody>
      </p:sp>
    </p:spTree>
    <p:extLst>
      <p:ext uri="{BB962C8B-B14F-4D97-AF65-F5344CB8AC3E}">
        <p14:creationId xmlns:p14="http://schemas.microsoft.com/office/powerpoint/2010/main" val="18124000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31A626-4BAD-480D-B0EF-9E18972B3407}" type="slidenum">
              <a:rPr lang="en-GB" smtClean="0"/>
              <a:t>‹#›</a:t>
            </a:fld>
            <a:endParaRPr lang="en-GB"/>
          </a:p>
        </p:txBody>
      </p:sp>
    </p:spTree>
    <p:extLst>
      <p:ext uri="{BB962C8B-B14F-4D97-AF65-F5344CB8AC3E}">
        <p14:creationId xmlns:p14="http://schemas.microsoft.com/office/powerpoint/2010/main" val="39628787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31A626-4BAD-480D-B0EF-9E18972B3407}" type="slidenum">
              <a:rPr lang="en-GB" smtClean="0"/>
              <a:t>‹#›</a:t>
            </a:fld>
            <a:endParaRPr lang="en-GB"/>
          </a:p>
        </p:txBody>
      </p:sp>
    </p:spTree>
    <p:extLst>
      <p:ext uri="{BB962C8B-B14F-4D97-AF65-F5344CB8AC3E}">
        <p14:creationId xmlns:p14="http://schemas.microsoft.com/office/powerpoint/2010/main" val="1514990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231A626-4BAD-480D-B0EF-9E18972B3407}" type="slidenum">
              <a:rPr lang="en-GB" smtClean="0"/>
              <a:t>‹#›</a:t>
            </a:fld>
            <a:endParaRPr lang="en-GB"/>
          </a:p>
        </p:txBody>
      </p:sp>
    </p:spTree>
    <p:extLst>
      <p:ext uri="{BB962C8B-B14F-4D97-AF65-F5344CB8AC3E}">
        <p14:creationId xmlns:p14="http://schemas.microsoft.com/office/powerpoint/2010/main" val="33436459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231A626-4BAD-480D-B0EF-9E18972B3407}" type="slidenum">
              <a:rPr lang="en-GB" smtClean="0"/>
              <a:t>‹#›</a:t>
            </a:fld>
            <a:endParaRPr lang="en-GB"/>
          </a:p>
        </p:txBody>
      </p:sp>
    </p:spTree>
    <p:extLst>
      <p:ext uri="{BB962C8B-B14F-4D97-AF65-F5344CB8AC3E}">
        <p14:creationId xmlns:p14="http://schemas.microsoft.com/office/powerpoint/2010/main" val="2959341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3CB96E5-B38A-4D87-872B-D215832BA2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81763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231A626-4BAD-480D-B0EF-9E18972B3407}" type="slidenum">
              <a:rPr lang="en-GB" smtClean="0"/>
              <a:t>‹#›</a:t>
            </a:fld>
            <a:endParaRPr lang="en-GB"/>
          </a:p>
        </p:txBody>
      </p:sp>
    </p:spTree>
    <p:extLst>
      <p:ext uri="{BB962C8B-B14F-4D97-AF65-F5344CB8AC3E}">
        <p14:creationId xmlns:p14="http://schemas.microsoft.com/office/powerpoint/2010/main" val="30220189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31A626-4BAD-480D-B0EF-9E18972B3407}" type="slidenum">
              <a:rPr lang="en-GB" smtClean="0"/>
              <a:t>‹#›</a:t>
            </a:fld>
            <a:endParaRPr lang="en-GB"/>
          </a:p>
        </p:txBody>
      </p:sp>
    </p:spTree>
    <p:extLst>
      <p:ext uri="{BB962C8B-B14F-4D97-AF65-F5344CB8AC3E}">
        <p14:creationId xmlns:p14="http://schemas.microsoft.com/office/powerpoint/2010/main" val="21937230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31A626-4BAD-480D-B0EF-9E18972B3407}" type="slidenum">
              <a:rPr lang="en-GB" smtClean="0"/>
              <a:t>‹#›</a:t>
            </a:fld>
            <a:endParaRPr lang="en-GB"/>
          </a:p>
        </p:txBody>
      </p:sp>
    </p:spTree>
    <p:extLst>
      <p:ext uri="{BB962C8B-B14F-4D97-AF65-F5344CB8AC3E}">
        <p14:creationId xmlns:p14="http://schemas.microsoft.com/office/powerpoint/2010/main" val="27065041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31A626-4BAD-480D-B0EF-9E18972B3407}" type="slidenum">
              <a:rPr lang="en-GB" smtClean="0"/>
              <a:t>‹#›</a:t>
            </a:fld>
            <a:endParaRPr lang="en-GB"/>
          </a:p>
        </p:txBody>
      </p:sp>
    </p:spTree>
    <p:extLst>
      <p:ext uri="{BB962C8B-B14F-4D97-AF65-F5344CB8AC3E}">
        <p14:creationId xmlns:p14="http://schemas.microsoft.com/office/powerpoint/2010/main" val="1287476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31A626-4BAD-480D-B0EF-9E18972B3407}" type="slidenum">
              <a:rPr lang="en-GB" smtClean="0"/>
              <a:t>‹#›</a:t>
            </a:fld>
            <a:endParaRPr lang="en-GB"/>
          </a:p>
        </p:txBody>
      </p:sp>
    </p:spTree>
    <p:extLst>
      <p:ext uri="{BB962C8B-B14F-4D97-AF65-F5344CB8AC3E}">
        <p14:creationId xmlns:p14="http://schemas.microsoft.com/office/powerpoint/2010/main" val="2921337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2D5C590-085D-49E0-95B9-8EC96D5F8A2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1431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3AEC90F-7A5B-42AE-B229-9ACB4042D58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1458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3F08724-C1A8-4887-964B-376B776DD36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91310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61C4387-25DA-4AFA-AFDE-B045A2EDDF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1510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FFB002-D13F-4F9E-AD02-73C23DF390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63767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8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solidFill>
                  <a:schemeClr val="tx1"/>
                </a:solidFill>
              </a:defRPr>
            </a:lvl1pPr>
          </a:lstStyle>
          <a:p>
            <a:pPr fontAlgn="base">
              <a:spcBef>
                <a:spcPct val="0"/>
              </a:spcBef>
              <a:spcAft>
                <a:spcPct val="0"/>
              </a:spcAft>
              <a:defRPr/>
            </a:pPr>
            <a:endParaRPr lang="en-US">
              <a:solidFill>
                <a:srgbClr val="000000"/>
              </a:solidFill>
              <a:ea typeface="ＭＳ Ｐゴシック" pitchFamily="48" charset="-128"/>
            </a:endParaRPr>
          </a:p>
        </p:txBody>
      </p:sp>
      <p:sp>
        <p:nvSpPr>
          <p:cNvPr id="348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chemeClr val="tx1"/>
                </a:solidFill>
              </a:defRPr>
            </a:lvl1pPr>
          </a:lstStyle>
          <a:p>
            <a:pPr algn="ctr" fontAlgn="base">
              <a:spcBef>
                <a:spcPct val="0"/>
              </a:spcBef>
              <a:spcAft>
                <a:spcPct val="0"/>
              </a:spcAft>
              <a:defRPr/>
            </a:pPr>
            <a:endParaRPr lang="en-US">
              <a:solidFill>
                <a:srgbClr val="000000"/>
              </a:solidFill>
              <a:ea typeface="ＭＳ Ｐゴシック" pitchFamily="48" charset="-128"/>
            </a:endParaRPr>
          </a:p>
        </p:txBody>
      </p:sp>
      <p:sp>
        <p:nvSpPr>
          <p:cNvPr id="34822" name="Rectangle 6"/>
          <p:cNvSpPr>
            <a:spLocks noGrp="1" noChangeArrowheads="1"/>
          </p:cNvSpPr>
          <p:nvPr>
            <p:ph type="sldNum" sz="quarter" idx="4"/>
          </p:nvPr>
        </p:nvSpPr>
        <p:spPr bwMode="auto">
          <a:xfrm>
            <a:off x="6553200" y="6245225"/>
            <a:ext cx="1676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chemeClr val="tx1"/>
                </a:solidFill>
              </a:defRPr>
            </a:lvl1pPr>
          </a:lstStyle>
          <a:p>
            <a:pPr fontAlgn="base">
              <a:spcBef>
                <a:spcPct val="0"/>
              </a:spcBef>
              <a:spcAft>
                <a:spcPct val="0"/>
              </a:spcAft>
              <a:defRPr/>
            </a:pPr>
            <a:fld id="{C5CA6200-3675-49F3-A435-E8C1CFFAFC8B}" type="slidenum">
              <a:rPr lang="en-US">
                <a:solidFill>
                  <a:srgbClr val="000000"/>
                </a:solidFill>
                <a:ea typeface="ＭＳ Ｐゴシック" pitchFamily="48" charset="-128"/>
              </a:rPr>
              <a:pPr fontAlgn="base">
                <a:spcBef>
                  <a:spcPct val="0"/>
                </a:spcBef>
                <a:spcAft>
                  <a:spcPct val="0"/>
                </a:spcAft>
                <a:defRPr/>
              </a:pPr>
              <a:t>‹#›</a:t>
            </a:fld>
            <a:endParaRPr lang="en-US">
              <a:solidFill>
                <a:srgbClr val="000000"/>
              </a:solidFill>
              <a:ea typeface="ＭＳ Ｐゴシック" pitchFamily="48" charset="-128"/>
            </a:endParaRPr>
          </a:p>
        </p:txBody>
      </p:sp>
    </p:spTree>
    <p:extLst>
      <p:ext uri="{BB962C8B-B14F-4D97-AF65-F5344CB8AC3E}">
        <p14:creationId xmlns:p14="http://schemas.microsoft.com/office/powerpoint/2010/main" val="16332492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lnSpc>
          <a:spcPct val="100000"/>
        </a:lnSpc>
        <a:spcBef>
          <a:spcPts val="0"/>
        </a:spcBef>
        <a:spcAft>
          <a:spcPct val="0"/>
        </a:spcAft>
        <a:buChar char="•"/>
        <a:defRPr sz="2400">
          <a:solidFill>
            <a:schemeClr val="tx1"/>
          </a:solidFill>
          <a:latin typeface="+mn-lt"/>
          <a:ea typeface="+mn-ea"/>
          <a:cs typeface="+mn-cs"/>
        </a:defRPr>
      </a:lvl1pPr>
      <a:lvl2pPr marL="742950" indent="-285750" algn="l" rtl="0" eaLnBrk="0" fontAlgn="base" hangingPunct="0">
        <a:lnSpc>
          <a:spcPct val="100000"/>
        </a:lnSpc>
        <a:spcBef>
          <a:spcPts val="0"/>
        </a:spcBef>
        <a:spcAft>
          <a:spcPct val="0"/>
        </a:spcAft>
        <a:buChar char="–"/>
        <a:defRPr sz="2400">
          <a:solidFill>
            <a:schemeClr val="tx1"/>
          </a:solidFill>
          <a:latin typeface="+mn-lt"/>
        </a:defRPr>
      </a:lvl2pPr>
      <a:lvl3pPr marL="1143000" indent="-228600" algn="l" rtl="0" eaLnBrk="0" fontAlgn="base" hangingPunct="0">
        <a:lnSpc>
          <a:spcPct val="100000"/>
        </a:lnSpc>
        <a:spcBef>
          <a:spcPts val="0"/>
        </a:spcBef>
        <a:spcAft>
          <a:spcPct val="0"/>
        </a:spcAft>
        <a:buChar char="•"/>
        <a:defRPr sz="2400">
          <a:solidFill>
            <a:schemeClr val="tx1"/>
          </a:solidFill>
          <a:latin typeface="+mn-lt"/>
        </a:defRPr>
      </a:lvl3pPr>
      <a:lvl4pPr marL="1600200" indent="-228600" algn="l" rtl="0" eaLnBrk="0" fontAlgn="base" hangingPunct="0">
        <a:lnSpc>
          <a:spcPct val="100000"/>
        </a:lnSpc>
        <a:spcBef>
          <a:spcPts val="0"/>
        </a:spcBef>
        <a:spcAft>
          <a:spcPct val="0"/>
        </a:spcAft>
        <a:buChar char="–"/>
        <a:defRPr sz="2400">
          <a:solidFill>
            <a:schemeClr val="tx1"/>
          </a:solidFill>
          <a:latin typeface="+mn-lt"/>
        </a:defRPr>
      </a:lvl4pPr>
      <a:lvl5pPr marL="2057400" indent="-228600" algn="l" rtl="0" eaLnBrk="0" fontAlgn="base" hangingPunct="0">
        <a:lnSpc>
          <a:spcPct val="100000"/>
        </a:lnSpc>
        <a:spcBef>
          <a:spcPts val="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8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solidFill>
                  <a:schemeClr val="tx1"/>
                </a:solidFill>
              </a:defRPr>
            </a:lvl1pPr>
          </a:lstStyle>
          <a:p>
            <a:pPr fontAlgn="base">
              <a:spcBef>
                <a:spcPct val="0"/>
              </a:spcBef>
              <a:spcAft>
                <a:spcPct val="0"/>
              </a:spcAft>
              <a:defRPr/>
            </a:pPr>
            <a:endParaRPr lang="en-US">
              <a:solidFill>
                <a:srgbClr val="000000"/>
              </a:solidFill>
              <a:ea typeface="ＭＳ Ｐゴシック" pitchFamily="48" charset="-128"/>
            </a:endParaRPr>
          </a:p>
        </p:txBody>
      </p:sp>
      <p:sp>
        <p:nvSpPr>
          <p:cNvPr id="348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chemeClr val="tx1"/>
                </a:solidFill>
              </a:defRPr>
            </a:lvl1pPr>
          </a:lstStyle>
          <a:p>
            <a:pPr algn="ctr" fontAlgn="base">
              <a:spcBef>
                <a:spcPct val="0"/>
              </a:spcBef>
              <a:spcAft>
                <a:spcPct val="0"/>
              </a:spcAft>
              <a:defRPr/>
            </a:pPr>
            <a:endParaRPr lang="en-US">
              <a:solidFill>
                <a:srgbClr val="000000"/>
              </a:solidFill>
              <a:ea typeface="ＭＳ Ｐゴシック" pitchFamily="48" charset="-128"/>
            </a:endParaRPr>
          </a:p>
        </p:txBody>
      </p:sp>
      <p:sp>
        <p:nvSpPr>
          <p:cNvPr id="348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chemeClr val="tx1"/>
                </a:solidFill>
              </a:defRPr>
            </a:lvl1pPr>
          </a:lstStyle>
          <a:p>
            <a:pPr fontAlgn="base">
              <a:spcBef>
                <a:spcPct val="0"/>
              </a:spcBef>
              <a:spcAft>
                <a:spcPct val="0"/>
              </a:spcAft>
              <a:defRPr/>
            </a:pPr>
            <a:fld id="{C5CA6200-3675-49F3-A435-E8C1CFFAFC8B}" type="slidenum">
              <a:rPr lang="en-US">
                <a:solidFill>
                  <a:srgbClr val="000000"/>
                </a:solidFill>
                <a:ea typeface="ＭＳ Ｐゴシック" pitchFamily="48" charset="-128"/>
              </a:rPr>
              <a:pPr fontAlgn="base">
                <a:spcBef>
                  <a:spcPct val="0"/>
                </a:spcBef>
                <a:spcAft>
                  <a:spcPct val="0"/>
                </a:spcAft>
                <a:defRPr/>
              </a:pPr>
              <a:t>‹#›</a:t>
            </a:fld>
            <a:endParaRPr lang="en-US">
              <a:solidFill>
                <a:srgbClr val="000000"/>
              </a:solidFill>
              <a:ea typeface="ＭＳ Ｐゴシック" pitchFamily="48" charset="-128"/>
            </a:endParaRPr>
          </a:p>
        </p:txBody>
      </p:sp>
      <p:pic>
        <p:nvPicPr>
          <p:cNvPr id="1031" name="Picture 7" descr="presentation top"/>
          <p:cNvPicPr>
            <a:picLocks noChangeAspect="1" noChangeArrowheads="1"/>
          </p:cNvPicPr>
          <p:nvPr userDrawn="1"/>
        </p:nvPicPr>
        <p:blipFill>
          <a:blip r:embed="rId14"/>
          <a:srcRect/>
          <a:stretch>
            <a:fillRect/>
          </a:stretch>
        </p:blipFill>
        <p:spPr bwMode="auto">
          <a:xfrm>
            <a:off x="0" y="-26988"/>
            <a:ext cx="9144000" cy="2073276"/>
          </a:xfrm>
          <a:prstGeom prst="rect">
            <a:avLst/>
          </a:prstGeom>
          <a:noFill/>
          <a:ln w="9525">
            <a:noFill/>
            <a:miter lim="800000"/>
            <a:headEnd/>
            <a:tailEnd/>
          </a:ln>
        </p:spPr>
      </p:pic>
    </p:spTree>
    <p:extLst>
      <p:ext uri="{BB962C8B-B14F-4D97-AF65-F5344CB8AC3E}">
        <p14:creationId xmlns:p14="http://schemas.microsoft.com/office/powerpoint/2010/main" val="112905291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353450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1A626-4BAD-480D-B0EF-9E18972B3407}" type="slidenum">
              <a:rPr lang="en-GB" smtClean="0"/>
              <a:t>‹#›</a:t>
            </a:fld>
            <a:endParaRPr lang="en-GB" dirty="0"/>
          </a:p>
        </p:txBody>
      </p:sp>
    </p:spTree>
    <p:extLst>
      <p:ext uri="{BB962C8B-B14F-4D97-AF65-F5344CB8AC3E}">
        <p14:creationId xmlns:p14="http://schemas.microsoft.com/office/powerpoint/2010/main" val="229164561"/>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4.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29.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24.xml"/><Relationship Id="rId1" Type="http://schemas.openxmlformats.org/officeDocument/2006/relationships/vmlDrawing" Target="../drawings/vmlDrawing2.vml"/><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slideLayout" Target="../slideLayouts/slideLayout24.xml"/><Relationship Id="rId1" Type="http://schemas.openxmlformats.org/officeDocument/2006/relationships/vmlDrawing" Target="../drawings/vmlDrawing3.vml"/><Relationship Id="rId4" Type="http://schemas.openxmlformats.org/officeDocument/2006/relationships/image" Target="../media/image7.emf"/></Relationships>
</file>

<file path=ppt/slides/_rels/slide3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762000" y="1828800"/>
            <a:ext cx="7772400" cy="1676400"/>
          </a:xfrm>
        </p:spPr>
        <p:txBody>
          <a:bodyPr>
            <a:normAutofit/>
          </a:bodyPr>
          <a:lstStyle/>
          <a:p>
            <a:pPr>
              <a:spcBef>
                <a:spcPct val="20000"/>
              </a:spcBef>
            </a:pPr>
            <a:r>
              <a:rPr lang="en-US" sz="3600" dirty="0"/>
              <a:t>SASSA 2020/21 THIRD QUARTER </a:t>
            </a:r>
            <a:br>
              <a:rPr lang="en-US" sz="3600" dirty="0"/>
            </a:br>
            <a:r>
              <a:rPr lang="en-US" sz="3600" dirty="0"/>
              <a:t>PERFORMANCE REPORT </a:t>
            </a:r>
            <a:br>
              <a:rPr lang="en-US" sz="3600" dirty="0"/>
            </a:br>
            <a:r>
              <a:rPr lang="en-US" sz="2400" i="1" dirty="0"/>
              <a:t>(October – December 2020)</a:t>
            </a:r>
            <a:endParaRPr lang="en-ZA" sz="3600" dirty="0">
              <a:latin typeface="+mn-lt"/>
              <a:ea typeface="+mn-ea"/>
              <a:cs typeface="+mn-cs"/>
            </a:endParaRPr>
          </a:p>
        </p:txBody>
      </p:sp>
      <p:sp>
        <p:nvSpPr>
          <p:cNvPr id="4" name="Subtitle 3"/>
          <p:cNvSpPr>
            <a:spLocks noGrp="1"/>
          </p:cNvSpPr>
          <p:nvPr>
            <p:ph type="subTitle" idx="1"/>
          </p:nvPr>
        </p:nvSpPr>
        <p:spPr>
          <a:xfrm>
            <a:off x="1219200" y="3505200"/>
            <a:ext cx="6705600" cy="1447800"/>
          </a:xfrm>
        </p:spPr>
        <p:txBody>
          <a:bodyPr>
            <a:noAutofit/>
          </a:bodyPr>
          <a:lstStyle/>
          <a:p>
            <a:r>
              <a:rPr lang="en-ZA" sz="2800" dirty="0">
                <a:solidFill>
                  <a:schemeClr val="tx1"/>
                </a:solidFill>
              </a:rPr>
              <a:t>Presentation to the </a:t>
            </a:r>
            <a:r>
              <a:rPr lang="en-ZA" sz="2800" dirty="0" smtClean="0">
                <a:solidFill>
                  <a:schemeClr val="tx1"/>
                </a:solidFill>
              </a:rPr>
              <a:t>Portfolio Committee on Social Development</a:t>
            </a:r>
          </a:p>
        </p:txBody>
      </p:sp>
      <p:sp>
        <p:nvSpPr>
          <p:cNvPr id="2" name="Slide Number Placeholder 1"/>
          <p:cNvSpPr>
            <a:spLocks noGrp="1"/>
          </p:cNvSpPr>
          <p:nvPr>
            <p:ph type="sldNum" sz="quarter" idx="12"/>
          </p:nvPr>
        </p:nvSpPr>
        <p:spPr/>
        <p:txBody>
          <a:bodyPr/>
          <a:lstStyle/>
          <a:p>
            <a:fld id="{9D56938B-8917-4869-91D0-F9F507C443EE}" type="slidenum">
              <a:rPr lang="en-US" smtClean="0">
                <a:solidFill>
                  <a:prstClr val="black">
                    <a:tint val="75000"/>
                  </a:prstClr>
                </a:solidFill>
              </a:rPr>
              <a:pPr/>
              <a:t>1</a:t>
            </a:fld>
            <a:endParaRPr lang="en-US">
              <a:solidFill>
                <a:prstClr val="black">
                  <a:tint val="75000"/>
                </a:prstClr>
              </a:solidFill>
            </a:endParaRPr>
          </a:p>
        </p:txBody>
      </p:sp>
    </p:spTree>
    <p:extLst>
      <p:ext uri="{BB962C8B-B14F-4D97-AF65-F5344CB8AC3E}">
        <p14:creationId xmlns:p14="http://schemas.microsoft.com/office/powerpoint/2010/main" val="2552760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0"/>
            <a:ext cx="8229600" cy="563562"/>
          </a:xfrm>
        </p:spPr>
        <p:txBody>
          <a:bodyPr>
            <a:normAutofit fontScale="90000"/>
          </a:bodyPr>
          <a:lstStyle/>
          <a:p>
            <a:r>
              <a:rPr lang="en-US" dirty="0" smtClean="0"/>
              <a:t>Growth of Social Grants in 2021</a:t>
            </a:r>
            <a:endParaRPr lang="en-GB" dirty="0"/>
          </a:p>
        </p:txBody>
      </p:sp>
      <p:graphicFrame>
        <p:nvGraphicFramePr>
          <p:cNvPr id="8" name="Table 7"/>
          <p:cNvGraphicFramePr>
            <a:graphicFrameLocks noGrp="1"/>
          </p:cNvGraphicFramePr>
          <p:nvPr>
            <p:extLst>
              <p:ext uri="{D42A27DB-BD31-4B8C-83A1-F6EECF244321}">
                <p14:modId xmlns:p14="http://schemas.microsoft.com/office/powerpoint/2010/main" val="4205935209"/>
              </p:ext>
            </p:extLst>
          </p:nvPr>
        </p:nvGraphicFramePr>
        <p:xfrm>
          <a:off x="3110" y="563562"/>
          <a:ext cx="8991598" cy="3055647"/>
        </p:xfrm>
        <a:graphic>
          <a:graphicData uri="http://schemas.openxmlformats.org/drawingml/2006/table">
            <a:tbl>
              <a:tblPr firstRow="1" bandRow="1">
                <a:tableStyleId>{5C22544A-7EE6-4342-B048-85BDC9FD1C3A}</a:tableStyleId>
              </a:tblPr>
              <a:tblGrid>
                <a:gridCol w="1454524">
                  <a:extLst>
                    <a:ext uri="{9D8B030D-6E8A-4147-A177-3AD203B41FA5}">
                      <a16:colId xmlns:a16="http://schemas.microsoft.com/office/drawing/2014/main" val="20000"/>
                    </a:ext>
                  </a:extLst>
                </a:gridCol>
                <a:gridCol w="2512358">
                  <a:extLst>
                    <a:ext uri="{9D8B030D-6E8A-4147-A177-3AD203B41FA5}">
                      <a16:colId xmlns:a16="http://schemas.microsoft.com/office/drawing/2014/main" val="20001"/>
                    </a:ext>
                  </a:extLst>
                </a:gridCol>
                <a:gridCol w="2512358">
                  <a:extLst>
                    <a:ext uri="{9D8B030D-6E8A-4147-A177-3AD203B41FA5}">
                      <a16:colId xmlns:a16="http://schemas.microsoft.com/office/drawing/2014/main" val="20002"/>
                    </a:ext>
                  </a:extLst>
                </a:gridCol>
                <a:gridCol w="2512358">
                  <a:extLst>
                    <a:ext uri="{9D8B030D-6E8A-4147-A177-3AD203B41FA5}">
                      <a16:colId xmlns:a16="http://schemas.microsoft.com/office/drawing/2014/main" val="20003"/>
                    </a:ext>
                  </a:extLst>
                </a:gridCol>
              </a:tblGrid>
              <a:tr h="274638">
                <a:tc rowSpan="2">
                  <a:txBody>
                    <a:bodyPr/>
                    <a:lstStyle/>
                    <a:p>
                      <a:r>
                        <a:rPr lang="en-US" sz="1800" dirty="0" smtClean="0">
                          <a:solidFill>
                            <a:schemeClr val="tx1"/>
                          </a:solidFill>
                          <a:latin typeface="+mn-lt"/>
                        </a:rPr>
                        <a:t>Grant Type</a:t>
                      </a:r>
                      <a:endParaRPr lang="en-US" sz="1800" dirty="0">
                        <a:solidFill>
                          <a:schemeClr val="tx1"/>
                        </a:solidFill>
                        <a:latin typeface="+mn-lt"/>
                      </a:endParaRPr>
                    </a:p>
                  </a:txBody>
                  <a:tcPr marL="128016" marR="128016" marT="64008" marB="6400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gridSpan="3">
                  <a:txBody>
                    <a:bodyPr/>
                    <a:lstStyle/>
                    <a:p>
                      <a:pPr algn="ctr"/>
                      <a:r>
                        <a:rPr lang="en-US" sz="1800" dirty="0" smtClean="0">
                          <a:solidFill>
                            <a:schemeClr val="tx1"/>
                          </a:solidFill>
                          <a:latin typeface="+mn-lt"/>
                        </a:rPr>
                        <a:t>No. of Beneficiaries</a:t>
                      </a:r>
                      <a:endParaRPr lang="en-US" sz="1800" dirty="0">
                        <a:solidFill>
                          <a:schemeClr val="tx1"/>
                        </a:solidFill>
                        <a:latin typeface="+mn-lt"/>
                      </a:endParaRPr>
                    </a:p>
                  </a:txBody>
                  <a:tcPr marL="128016" marR="128016" marT="64008" marB="6400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hMerge="1">
                  <a:txBody>
                    <a:bodyPr/>
                    <a:lstStyle/>
                    <a:p>
                      <a:endParaRPr lang="en-US" sz="1600" dirty="0">
                        <a:solidFill>
                          <a:schemeClr val="tx1"/>
                        </a:solidFill>
                      </a:endParaRPr>
                    </a:p>
                  </a:txBody>
                  <a:tcPr marL="128016" marR="128016" marT="64008" marB="6400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lang="en-US" sz="1600" dirty="0">
                        <a:solidFill>
                          <a:schemeClr val="tx1"/>
                        </a:solidFill>
                      </a:endParaRPr>
                    </a:p>
                  </a:txBody>
                  <a:tcPr marL="128016" marR="128016" marT="64008" marB="6400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53302">
                <a:tc vMerge="1">
                  <a:txBody>
                    <a:bodyPr/>
                    <a:lstStyle/>
                    <a:p>
                      <a:endParaRPr lang="en-US" sz="1600" dirty="0">
                        <a:solidFill>
                          <a:schemeClr val="tx1"/>
                        </a:solidFill>
                      </a:endParaRPr>
                    </a:p>
                  </a:txBody>
                  <a:tcPr marL="128016" marR="128016" marT="64008" marB="6400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US" sz="1800" b="1" dirty="0" smtClean="0">
                          <a:solidFill>
                            <a:schemeClr val="tx1"/>
                          </a:solidFill>
                          <a:latin typeface="+mn-lt"/>
                        </a:rPr>
                        <a:t> Quarter 1</a:t>
                      </a:r>
                      <a:endParaRPr lang="en-US" sz="1800" b="1" dirty="0">
                        <a:solidFill>
                          <a:schemeClr val="tx1"/>
                        </a:solidFill>
                        <a:latin typeface="+mn-lt"/>
                      </a:endParaRPr>
                    </a:p>
                  </a:txBody>
                  <a:tcPr marL="128016" marR="128016" marT="64008" marB="6400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r>
                        <a:rPr lang="en-US" sz="1800" b="1" dirty="0" smtClean="0">
                          <a:solidFill>
                            <a:schemeClr val="tx1"/>
                          </a:solidFill>
                          <a:latin typeface="+mn-lt"/>
                        </a:rPr>
                        <a:t>Quarter 2</a:t>
                      </a:r>
                      <a:endParaRPr lang="en-US" sz="1800" b="1" dirty="0">
                        <a:solidFill>
                          <a:schemeClr val="tx1"/>
                        </a:solidFill>
                        <a:latin typeface="+mn-lt"/>
                      </a:endParaRPr>
                    </a:p>
                  </a:txBody>
                  <a:tcPr marL="128016" marR="128016" marT="64008" marB="6400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r>
                        <a:rPr lang="en-US" sz="1800" b="1" dirty="0" smtClean="0">
                          <a:solidFill>
                            <a:schemeClr val="tx1"/>
                          </a:solidFill>
                          <a:latin typeface="+mn-lt"/>
                        </a:rPr>
                        <a:t>Quarter 3</a:t>
                      </a:r>
                      <a:endParaRPr lang="en-US" sz="1800" b="1" dirty="0">
                        <a:solidFill>
                          <a:schemeClr val="tx1"/>
                        </a:solidFill>
                        <a:latin typeface="+mn-lt"/>
                      </a:endParaRPr>
                    </a:p>
                  </a:txBody>
                  <a:tcPr marL="128016" marR="128016" marT="64008" marB="6400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1"/>
                  </a:ext>
                </a:extLst>
              </a:tr>
              <a:tr h="280641">
                <a:tc>
                  <a:txBody>
                    <a:bodyPr/>
                    <a:lstStyle/>
                    <a:p>
                      <a:pPr marL="0" marR="0">
                        <a:spcBef>
                          <a:spcPts val="0"/>
                        </a:spcBef>
                        <a:spcAft>
                          <a:spcPts val="0"/>
                        </a:spcAft>
                      </a:pPr>
                      <a:r>
                        <a:rPr lang="en-GB" sz="1800" dirty="0">
                          <a:solidFill>
                            <a:schemeClr val="tx1"/>
                          </a:solidFill>
                          <a:effectLst/>
                          <a:latin typeface="+mn-lt"/>
                          <a:ea typeface="Calibri" panose="020F0502020204030204" pitchFamily="34" charset="0"/>
                        </a:rPr>
                        <a:t>OAG</a:t>
                      </a:r>
                      <a:endParaRPr lang="en-US" sz="1800" dirty="0">
                        <a:solidFill>
                          <a:schemeClr val="tx1"/>
                        </a:solidFill>
                        <a:effectLst/>
                        <a:latin typeface="+mn-lt"/>
                        <a:ea typeface="Times New Roman" panose="02020603050405020304" pitchFamily="18" charset="0"/>
                      </a:endParaRPr>
                    </a:p>
                  </a:txBody>
                  <a:tcPr marL="96012" marR="96012"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indent="57785" algn="r"/>
                      <a:r>
                        <a:rPr lang="en-US" sz="1800" dirty="0">
                          <a:effectLst/>
                          <a:latin typeface="+mn-lt"/>
                        </a:rPr>
                        <a:t>3 708 333</a:t>
                      </a:r>
                      <a:endParaRPr lang="en-ZA" sz="1800" dirty="0">
                        <a:effectLst/>
                        <a:latin typeface="+mn-lt"/>
                      </a:endParaRPr>
                    </a:p>
                  </a:txBody>
                  <a:tcPr marL="17780" marR="177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indent="57785" algn="r"/>
                      <a:r>
                        <a:rPr lang="en-US" sz="1800" dirty="0">
                          <a:effectLst/>
                          <a:latin typeface="+mn-lt"/>
                        </a:rPr>
                        <a:t>3 711 723</a:t>
                      </a:r>
                      <a:endParaRPr lang="en-ZA" sz="1800" dirty="0">
                        <a:effectLst/>
                        <a:latin typeface="+mn-lt"/>
                      </a:endParaRPr>
                    </a:p>
                  </a:txBody>
                  <a:tcPr marL="17780" marR="177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indent="-56515" algn="r"/>
                      <a:r>
                        <a:rPr lang="en-GB" sz="1800" dirty="0">
                          <a:solidFill>
                            <a:schemeClr val="tx1"/>
                          </a:solidFill>
                          <a:effectLst/>
                          <a:latin typeface="+mn-lt"/>
                        </a:rPr>
                        <a:t>3 729 103</a:t>
                      </a:r>
                      <a:endParaRPr lang="en-ZA" sz="1800" dirty="0">
                        <a:solidFill>
                          <a:schemeClr val="tx1"/>
                        </a:solidFill>
                        <a:effectLst/>
                        <a:latin typeface="+mn-lt"/>
                      </a:endParaRPr>
                    </a:p>
                  </a:txBody>
                  <a:tcPr marL="24892" marR="24892"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80641">
                <a:tc>
                  <a:txBody>
                    <a:bodyPr/>
                    <a:lstStyle/>
                    <a:p>
                      <a:pPr marL="0" marR="0">
                        <a:spcBef>
                          <a:spcPts val="0"/>
                        </a:spcBef>
                        <a:spcAft>
                          <a:spcPts val="0"/>
                        </a:spcAft>
                      </a:pPr>
                      <a:r>
                        <a:rPr lang="en-GB" sz="1800" dirty="0">
                          <a:solidFill>
                            <a:schemeClr val="tx1"/>
                          </a:solidFill>
                          <a:effectLst/>
                          <a:latin typeface="+mn-lt"/>
                          <a:ea typeface="Calibri" panose="020F0502020204030204" pitchFamily="34" charset="0"/>
                        </a:rPr>
                        <a:t>WVG</a:t>
                      </a:r>
                      <a:endParaRPr lang="en-US" sz="1800" dirty="0">
                        <a:solidFill>
                          <a:schemeClr val="tx1"/>
                        </a:solidFill>
                        <a:effectLst/>
                        <a:latin typeface="+mn-lt"/>
                        <a:ea typeface="Times New Roman" panose="02020603050405020304" pitchFamily="18" charset="0"/>
                      </a:endParaRPr>
                    </a:p>
                  </a:txBody>
                  <a:tcPr marL="96012" marR="96012"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indent="57785" algn="r"/>
                      <a:r>
                        <a:rPr lang="en-US" sz="1800" dirty="0">
                          <a:effectLst/>
                          <a:latin typeface="+mn-lt"/>
                        </a:rPr>
                        <a:t>59</a:t>
                      </a:r>
                      <a:endParaRPr lang="en-ZA" sz="1800" dirty="0">
                        <a:effectLst/>
                        <a:latin typeface="+mn-lt"/>
                      </a:endParaRPr>
                    </a:p>
                  </a:txBody>
                  <a:tcPr marL="17780" marR="177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indent="57785" algn="r"/>
                      <a:r>
                        <a:rPr lang="en-US" sz="1800" dirty="0">
                          <a:effectLst/>
                          <a:latin typeface="+mn-lt"/>
                        </a:rPr>
                        <a:t>47</a:t>
                      </a:r>
                      <a:endParaRPr lang="en-ZA" sz="1800" dirty="0">
                        <a:effectLst/>
                        <a:latin typeface="+mn-lt"/>
                      </a:endParaRPr>
                    </a:p>
                  </a:txBody>
                  <a:tcPr marL="17780" marR="177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indent="-56515" algn="r">
                        <a:tabLst>
                          <a:tab pos="270510" algn="ctr"/>
                          <a:tab pos="624205" algn="r"/>
                        </a:tabLst>
                      </a:pPr>
                      <a:r>
                        <a:rPr lang="en-GB" sz="1800" dirty="0">
                          <a:solidFill>
                            <a:schemeClr val="tx1"/>
                          </a:solidFill>
                          <a:effectLst/>
                          <a:latin typeface="+mn-lt"/>
                        </a:rPr>
                        <a:t>43</a:t>
                      </a:r>
                      <a:endParaRPr lang="en-ZA" sz="1800" dirty="0">
                        <a:solidFill>
                          <a:schemeClr val="tx1"/>
                        </a:solidFill>
                        <a:effectLst/>
                        <a:latin typeface="+mn-lt"/>
                      </a:endParaRPr>
                    </a:p>
                  </a:txBody>
                  <a:tcPr marL="24892" marR="24892"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80641">
                <a:tc>
                  <a:txBody>
                    <a:bodyPr/>
                    <a:lstStyle/>
                    <a:p>
                      <a:pPr marL="0" marR="0">
                        <a:spcBef>
                          <a:spcPts val="0"/>
                        </a:spcBef>
                        <a:spcAft>
                          <a:spcPts val="0"/>
                        </a:spcAft>
                      </a:pPr>
                      <a:r>
                        <a:rPr lang="en-GB" sz="1800" dirty="0">
                          <a:solidFill>
                            <a:schemeClr val="tx1"/>
                          </a:solidFill>
                          <a:effectLst/>
                          <a:latin typeface="+mn-lt"/>
                          <a:ea typeface="Calibri" panose="020F0502020204030204" pitchFamily="34" charset="0"/>
                        </a:rPr>
                        <a:t>GIA</a:t>
                      </a:r>
                      <a:endParaRPr lang="en-US" sz="1800" dirty="0">
                        <a:solidFill>
                          <a:schemeClr val="tx1"/>
                        </a:solidFill>
                        <a:effectLst/>
                        <a:latin typeface="+mn-lt"/>
                        <a:ea typeface="Times New Roman" panose="02020603050405020304" pitchFamily="18" charset="0"/>
                      </a:endParaRPr>
                    </a:p>
                  </a:txBody>
                  <a:tcPr marL="96012" marR="96012"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indent="57785" algn="r"/>
                      <a:r>
                        <a:rPr lang="en-US" sz="1800" dirty="0">
                          <a:effectLst/>
                          <a:latin typeface="+mn-lt"/>
                        </a:rPr>
                        <a:t>268 807</a:t>
                      </a:r>
                      <a:endParaRPr lang="en-ZA" sz="1800" dirty="0">
                        <a:effectLst/>
                        <a:latin typeface="+mn-lt"/>
                      </a:endParaRPr>
                    </a:p>
                  </a:txBody>
                  <a:tcPr marL="17780" marR="177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indent="57785" algn="r"/>
                      <a:r>
                        <a:rPr lang="en-US" sz="1800" dirty="0">
                          <a:effectLst/>
                          <a:latin typeface="+mn-lt"/>
                        </a:rPr>
                        <a:t>263 640</a:t>
                      </a:r>
                      <a:endParaRPr lang="en-ZA" sz="1800" dirty="0">
                        <a:effectLst/>
                        <a:latin typeface="+mn-lt"/>
                      </a:endParaRPr>
                    </a:p>
                  </a:txBody>
                  <a:tcPr marL="17780" marR="177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indent="-56515" algn="r"/>
                      <a:r>
                        <a:rPr lang="en-GB" sz="1800" dirty="0">
                          <a:solidFill>
                            <a:schemeClr val="tx1"/>
                          </a:solidFill>
                          <a:effectLst/>
                          <a:latin typeface="+mn-lt"/>
                        </a:rPr>
                        <a:t>264 029</a:t>
                      </a:r>
                      <a:endParaRPr lang="en-ZA" sz="1800" dirty="0">
                        <a:solidFill>
                          <a:schemeClr val="tx1"/>
                        </a:solidFill>
                        <a:effectLst/>
                        <a:latin typeface="+mn-lt"/>
                      </a:endParaRPr>
                    </a:p>
                  </a:txBody>
                  <a:tcPr marL="24892" marR="24892"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80641">
                <a:tc>
                  <a:txBody>
                    <a:bodyPr/>
                    <a:lstStyle/>
                    <a:p>
                      <a:pPr marL="0" marR="0">
                        <a:spcBef>
                          <a:spcPts val="0"/>
                        </a:spcBef>
                        <a:spcAft>
                          <a:spcPts val="0"/>
                        </a:spcAft>
                      </a:pPr>
                      <a:r>
                        <a:rPr lang="en-GB" sz="1800" dirty="0">
                          <a:solidFill>
                            <a:schemeClr val="tx1"/>
                          </a:solidFill>
                          <a:effectLst/>
                          <a:latin typeface="+mn-lt"/>
                          <a:ea typeface="Calibri" panose="020F0502020204030204" pitchFamily="34" charset="0"/>
                        </a:rPr>
                        <a:t>DG</a:t>
                      </a:r>
                      <a:endParaRPr lang="en-US" sz="1800" dirty="0">
                        <a:solidFill>
                          <a:schemeClr val="tx1"/>
                        </a:solidFill>
                        <a:effectLst/>
                        <a:latin typeface="+mn-lt"/>
                        <a:ea typeface="Times New Roman" panose="02020603050405020304" pitchFamily="18" charset="0"/>
                      </a:endParaRPr>
                    </a:p>
                  </a:txBody>
                  <a:tcPr marL="96012" marR="96012"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indent="57785" algn="r"/>
                      <a:r>
                        <a:rPr lang="en-US" sz="1800" dirty="0">
                          <a:effectLst/>
                          <a:latin typeface="+mn-lt"/>
                        </a:rPr>
                        <a:t>1 068 665</a:t>
                      </a:r>
                      <a:endParaRPr lang="en-ZA" sz="1800" dirty="0">
                        <a:effectLst/>
                        <a:latin typeface="+mn-lt"/>
                      </a:endParaRPr>
                    </a:p>
                  </a:txBody>
                  <a:tcPr marL="17780" marR="177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indent="57785" algn="r"/>
                      <a:r>
                        <a:rPr lang="en-US" sz="1800" dirty="0">
                          <a:effectLst/>
                          <a:latin typeface="+mn-lt"/>
                        </a:rPr>
                        <a:t>1 067 242</a:t>
                      </a:r>
                      <a:endParaRPr lang="en-ZA" sz="1800" dirty="0">
                        <a:effectLst/>
                        <a:latin typeface="+mn-lt"/>
                      </a:endParaRPr>
                    </a:p>
                  </a:txBody>
                  <a:tcPr marL="17780" marR="177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indent="-56515" algn="r"/>
                      <a:r>
                        <a:rPr lang="en-GB" sz="1800" dirty="0">
                          <a:solidFill>
                            <a:schemeClr val="tx1"/>
                          </a:solidFill>
                          <a:effectLst/>
                          <a:latin typeface="+mn-lt"/>
                        </a:rPr>
                        <a:t>888 934</a:t>
                      </a:r>
                      <a:endParaRPr lang="en-ZA" sz="1800" dirty="0">
                        <a:solidFill>
                          <a:schemeClr val="tx1"/>
                        </a:solidFill>
                        <a:effectLst/>
                        <a:latin typeface="+mn-lt"/>
                      </a:endParaRPr>
                    </a:p>
                  </a:txBody>
                  <a:tcPr marL="24892" marR="24892"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80641">
                <a:tc>
                  <a:txBody>
                    <a:bodyPr/>
                    <a:lstStyle/>
                    <a:p>
                      <a:pPr marL="0" marR="0">
                        <a:spcBef>
                          <a:spcPts val="0"/>
                        </a:spcBef>
                        <a:spcAft>
                          <a:spcPts val="0"/>
                        </a:spcAft>
                      </a:pPr>
                      <a:r>
                        <a:rPr lang="en-GB" sz="1800" dirty="0">
                          <a:solidFill>
                            <a:schemeClr val="tx1"/>
                          </a:solidFill>
                          <a:effectLst/>
                          <a:latin typeface="+mn-lt"/>
                          <a:ea typeface="Calibri" panose="020F0502020204030204" pitchFamily="34" charset="0"/>
                        </a:rPr>
                        <a:t>FCG</a:t>
                      </a:r>
                      <a:endParaRPr lang="en-US" sz="1800" dirty="0">
                        <a:solidFill>
                          <a:schemeClr val="tx1"/>
                        </a:solidFill>
                        <a:effectLst/>
                        <a:latin typeface="+mn-lt"/>
                        <a:ea typeface="Times New Roman" panose="02020603050405020304" pitchFamily="18" charset="0"/>
                      </a:endParaRPr>
                    </a:p>
                  </a:txBody>
                  <a:tcPr marL="96012" marR="96012"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indent="57785" algn="r"/>
                      <a:r>
                        <a:rPr lang="en-US" sz="1800">
                          <a:effectLst/>
                          <a:latin typeface="+mn-lt"/>
                        </a:rPr>
                        <a:t>362 954</a:t>
                      </a:r>
                      <a:endParaRPr lang="en-ZA" sz="1800">
                        <a:effectLst/>
                        <a:latin typeface="+mn-lt"/>
                      </a:endParaRPr>
                    </a:p>
                  </a:txBody>
                  <a:tcPr marL="17780" marR="177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indent="57785" algn="r"/>
                      <a:r>
                        <a:rPr lang="en-US" sz="1800" dirty="0">
                          <a:effectLst/>
                          <a:latin typeface="+mn-lt"/>
                        </a:rPr>
                        <a:t>374 274</a:t>
                      </a:r>
                      <a:endParaRPr lang="en-ZA" sz="1800" dirty="0">
                        <a:effectLst/>
                        <a:latin typeface="+mn-lt"/>
                      </a:endParaRPr>
                    </a:p>
                  </a:txBody>
                  <a:tcPr marL="17780" marR="177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indent="-56515" algn="r"/>
                      <a:r>
                        <a:rPr lang="en-GB" sz="1800" dirty="0">
                          <a:solidFill>
                            <a:schemeClr val="tx1"/>
                          </a:solidFill>
                          <a:effectLst/>
                          <a:latin typeface="+mn-lt"/>
                        </a:rPr>
                        <a:t>288 014</a:t>
                      </a:r>
                      <a:endParaRPr lang="en-ZA" sz="1800" dirty="0">
                        <a:solidFill>
                          <a:schemeClr val="tx1"/>
                        </a:solidFill>
                        <a:effectLst/>
                        <a:latin typeface="+mn-lt"/>
                      </a:endParaRPr>
                    </a:p>
                  </a:txBody>
                  <a:tcPr marL="24892" marR="24892"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80641">
                <a:tc>
                  <a:txBody>
                    <a:bodyPr/>
                    <a:lstStyle/>
                    <a:p>
                      <a:pPr marL="0" marR="0">
                        <a:spcBef>
                          <a:spcPts val="0"/>
                        </a:spcBef>
                        <a:spcAft>
                          <a:spcPts val="0"/>
                        </a:spcAft>
                      </a:pPr>
                      <a:r>
                        <a:rPr lang="en-GB" sz="1800" dirty="0">
                          <a:solidFill>
                            <a:schemeClr val="tx1"/>
                          </a:solidFill>
                          <a:effectLst/>
                          <a:latin typeface="+mn-lt"/>
                          <a:ea typeface="Calibri" panose="020F0502020204030204" pitchFamily="34" charset="0"/>
                        </a:rPr>
                        <a:t>CDG</a:t>
                      </a:r>
                      <a:endParaRPr lang="en-US" sz="1800" dirty="0">
                        <a:solidFill>
                          <a:schemeClr val="tx1"/>
                        </a:solidFill>
                        <a:effectLst/>
                        <a:latin typeface="+mn-lt"/>
                        <a:ea typeface="Times New Roman" panose="02020603050405020304" pitchFamily="18" charset="0"/>
                      </a:endParaRPr>
                    </a:p>
                  </a:txBody>
                  <a:tcPr marL="96012" marR="96012"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indent="57785" algn="r"/>
                      <a:r>
                        <a:rPr lang="en-US" sz="1800">
                          <a:effectLst/>
                          <a:latin typeface="+mn-lt"/>
                        </a:rPr>
                        <a:t>157 295</a:t>
                      </a:r>
                      <a:endParaRPr lang="en-ZA" sz="1800">
                        <a:effectLst/>
                        <a:latin typeface="+mn-lt"/>
                      </a:endParaRPr>
                    </a:p>
                  </a:txBody>
                  <a:tcPr marL="17780" marR="177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indent="57785" algn="r"/>
                      <a:r>
                        <a:rPr lang="en-US" sz="1800" dirty="0">
                          <a:effectLst/>
                          <a:latin typeface="+mn-lt"/>
                        </a:rPr>
                        <a:t>158 186</a:t>
                      </a:r>
                      <a:endParaRPr lang="en-ZA" sz="1800" dirty="0">
                        <a:effectLst/>
                        <a:latin typeface="+mn-lt"/>
                      </a:endParaRPr>
                    </a:p>
                  </a:txBody>
                  <a:tcPr marL="17780" marR="177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indent="-56515" algn="r"/>
                      <a:r>
                        <a:rPr lang="en-GB" sz="1800" dirty="0">
                          <a:solidFill>
                            <a:schemeClr val="tx1"/>
                          </a:solidFill>
                          <a:effectLst/>
                          <a:latin typeface="+mn-lt"/>
                        </a:rPr>
                        <a:t>149 907</a:t>
                      </a:r>
                      <a:endParaRPr lang="en-ZA" sz="1800" dirty="0">
                        <a:solidFill>
                          <a:schemeClr val="tx1"/>
                        </a:solidFill>
                        <a:effectLst/>
                        <a:latin typeface="+mn-lt"/>
                      </a:endParaRPr>
                    </a:p>
                  </a:txBody>
                  <a:tcPr marL="24892" marR="24892"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80641">
                <a:tc>
                  <a:txBody>
                    <a:bodyPr/>
                    <a:lstStyle/>
                    <a:p>
                      <a:pPr marL="0" marR="0">
                        <a:spcBef>
                          <a:spcPts val="0"/>
                        </a:spcBef>
                        <a:spcAft>
                          <a:spcPts val="0"/>
                        </a:spcAft>
                      </a:pPr>
                      <a:r>
                        <a:rPr lang="en-GB" sz="1800" dirty="0">
                          <a:solidFill>
                            <a:schemeClr val="tx1"/>
                          </a:solidFill>
                          <a:effectLst/>
                          <a:latin typeface="+mn-lt"/>
                          <a:ea typeface="Calibri" panose="020F0502020204030204" pitchFamily="34" charset="0"/>
                        </a:rPr>
                        <a:t>CSG</a:t>
                      </a:r>
                      <a:endParaRPr lang="en-US" sz="1800" dirty="0">
                        <a:solidFill>
                          <a:schemeClr val="tx1"/>
                        </a:solidFill>
                        <a:effectLst/>
                        <a:latin typeface="+mn-lt"/>
                        <a:ea typeface="Times New Roman" panose="02020603050405020304" pitchFamily="18" charset="0"/>
                      </a:endParaRPr>
                    </a:p>
                  </a:txBody>
                  <a:tcPr marL="96012" marR="96012"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indent="57785" algn="r"/>
                      <a:r>
                        <a:rPr lang="en-US" sz="1800" dirty="0">
                          <a:effectLst/>
                          <a:latin typeface="+mn-lt"/>
                        </a:rPr>
                        <a:t>12 824 805</a:t>
                      </a:r>
                      <a:endParaRPr lang="en-ZA" sz="1800" dirty="0">
                        <a:effectLst/>
                        <a:latin typeface="+mn-lt"/>
                      </a:endParaRPr>
                    </a:p>
                  </a:txBody>
                  <a:tcPr marL="17780" marR="177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indent="57785" algn="r"/>
                      <a:r>
                        <a:rPr lang="en-US" sz="1800" dirty="0">
                          <a:effectLst/>
                          <a:latin typeface="+mn-lt"/>
                        </a:rPr>
                        <a:t>12 938 440</a:t>
                      </a:r>
                      <a:endParaRPr lang="en-ZA" sz="1800" dirty="0">
                        <a:effectLst/>
                        <a:latin typeface="+mn-lt"/>
                      </a:endParaRPr>
                    </a:p>
                  </a:txBody>
                  <a:tcPr marL="17780" marR="177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indent="-56515" algn="r"/>
                      <a:r>
                        <a:rPr lang="en-GB" sz="1800" dirty="0">
                          <a:solidFill>
                            <a:schemeClr val="tx1"/>
                          </a:solidFill>
                          <a:effectLst/>
                          <a:latin typeface="+mn-lt"/>
                        </a:rPr>
                        <a:t>12 945 457</a:t>
                      </a:r>
                      <a:endParaRPr lang="en-ZA" sz="1800" dirty="0">
                        <a:solidFill>
                          <a:schemeClr val="tx1"/>
                        </a:solidFill>
                        <a:effectLst/>
                        <a:latin typeface="+mn-lt"/>
                      </a:endParaRPr>
                    </a:p>
                  </a:txBody>
                  <a:tcPr marL="24892" marR="24892"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86488">
                <a:tc>
                  <a:txBody>
                    <a:bodyPr/>
                    <a:lstStyle/>
                    <a:p>
                      <a:pPr marL="0" marR="0">
                        <a:spcBef>
                          <a:spcPts val="0"/>
                        </a:spcBef>
                        <a:spcAft>
                          <a:spcPts val="0"/>
                        </a:spcAft>
                      </a:pPr>
                      <a:r>
                        <a:rPr lang="en-GB" sz="1800" b="1" dirty="0" smtClean="0">
                          <a:solidFill>
                            <a:schemeClr val="tx1"/>
                          </a:solidFill>
                          <a:effectLst/>
                          <a:latin typeface="+mn-lt"/>
                          <a:ea typeface="Calibri" panose="020F0502020204030204" pitchFamily="34" charset="0"/>
                        </a:rPr>
                        <a:t>Total </a:t>
                      </a:r>
                      <a:endParaRPr lang="en-US" sz="1800" b="1" dirty="0">
                        <a:solidFill>
                          <a:schemeClr val="tx1"/>
                        </a:solidFill>
                        <a:effectLst/>
                        <a:latin typeface="+mn-lt"/>
                        <a:ea typeface="Times New Roman" panose="02020603050405020304" pitchFamily="18" charset="0"/>
                      </a:endParaRPr>
                    </a:p>
                  </a:txBody>
                  <a:tcPr marL="96012" marR="96012"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b"/>
                      <a:r>
                        <a:rPr lang="en-ZA" sz="1800" b="1" i="0" u="none" strike="noStrike">
                          <a:solidFill>
                            <a:srgbClr val="000000"/>
                          </a:solidFill>
                          <a:effectLst/>
                          <a:latin typeface="+mn-lt"/>
                        </a:rPr>
                        <a:t>18 390 918</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b"/>
                      <a:r>
                        <a:rPr lang="en-ZA" sz="1800" b="1" i="0" u="none" strike="noStrike" dirty="0">
                          <a:solidFill>
                            <a:srgbClr val="000000"/>
                          </a:solidFill>
                          <a:effectLst/>
                          <a:latin typeface="+mn-lt"/>
                        </a:rPr>
                        <a:t>18 513 552</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indent="-56515" algn="r"/>
                      <a:r>
                        <a:rPr lang="en-GB" sz="1800" b="1" kern="1200" dirty="0" smtClean="0">
                          <a:solidFill>
                            <a:schemeClr val="tx1"/>
                          </a:solidFill>
                          <a:effectLst/>
                          <a:latin typeface="+mn-lt"/>
                          <a:ea typeface="+mn-ea"/>
                          <a:cs typeface="+mn-cs"/>
                        </a:rPr>
                        <a:t>18 265 487 </a:t>
                      </a:r>
                      <a:endParaRPr lang="en-ZA" sz="1800" b="1" dirty="0">
                        <a:solidFill>
                          <a:schemeClr val="tx1"/>
                        </a:solidFill>
                        <a:effectLst/>
                        <a:latin typeface="+mn-lt"/>
                      </a:endParaRPr>
                    </a:p>
                  </a:txBody>
                  <a:tcPr marL="24892" marR="24892"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graphicFrame>
        <p:nvGraphicFramePr>
          <p:cNvPr id="9" name="Chart 8"/>
          <p:cNvGraphicFramePr>
            <a:graphicFrameLocks/>
          </p:cNvGraphicFramePr>
          <p:nvPr>
            <p:extLst>
              <p:ext uri="{D42A27DB-BD31-4B8C-83A1-F6EECF244321}">
                <p14:modId xmlns:p14="http://schemas.microsoft.com/office/powerpoint/2010/main" val="2105998246"/>
              </p:ext>
            </p:extLst>
          </p:nvPr>
        </p:nvGraphicFramePr>
        <p:xfrm>
          <a:off x="0" y="3886200"/>
          <a:ext cx="9144000" cy="2285999"/>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fld id="{9D56938B-8917-4869-91D0-F9F507C443EE}" type="slidenum">
              <a:rPr lang="en-US" smtClean="0">
                <a:solidFill>
                  <a:prstClr val="black">
                    <a:tint val="75000"/>
                  </a:prstClr>
                </a:solidFill>
              </a:rPr>
              <a:pPr/>
              <a:t>10</a:t>
            </a:fld>
            <a:endParaRPr lang="en-US">
              <a:solidFill>
                <a:prstClr val="black">
                  <a:tint val="75000"/>
                </a:prstClr>
              </a:solidFill>
            </a:endParaRPr>
          </a:p>
        </p:txBody>
      </p:sp>
      <p:sp>
        <p:nvSpPr>
          <p:cNvPr id="3" name="Down Arrow 2"/>
          <p:cNvSpPr/>
          <p:nvPr/>
        </p:nvSpPr>
        <p:spPr>
          <a:xfrm>
            <a:off x="7187681" y="2249414"/>
            <a:ext cx="228600" cy="2286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Down Arrow 6"/>
          <p:cNvSpPr/>
          <p:nvPr/>
        </p:nvSpPr>
        <p:spPr>
          <a:xfrm>
            <a:off x="7222671" y="2512227"/>
            <a:ext cx="228600" cy="2286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Down Arrow 9"/>
          <p:cNvSpPr/>
          <p:nvPr/>
        </p:nvSpPr>
        <p:spPr>
          <a:xfrm>
            <a:off x="7222671" y="2833396"/>
            <a:ext cx="228600" cy="2286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829312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182"/>
            <a:ext cx="8915400" cy="632618"/>
          </a:xfrm>
        </p:spPr>
        <p:txBody>
          <a:bodyPr>
            <a:normAutofit fontScale="90000"/>
          </a:bodyPr>
          <a:lstStyle/>
          <a:p>
            <a:pPr algn="r"/>
            <a:r>
              <a:rPr lang="en-US" dirty="0"/>
              <a:t>Implementation Of Covid-19 Relief Measures</a:t>
            </a:r>
            <a:endParaRPr lang="en-GB" dirty="0"/>
          </a:p>
        </p:txBody>
      </p:sp>
      <p:sp>
        <p:nvSpPr>
          <p:cNvPr id="4" name="Slide Number Placeholder 3"/>
          <p:cNvSpPr>
            <a:spLocks noGrp="1"/>
          </p:cNvSpPr>
          <p:nvPr>
            <p:ph type="sldNum" sz="quarter" idx="12"/>
          </p:nvPr>
        </p:nvSpPr>
        <p:spPr/>
        <p:txBody>
          <a:bodyPr/>
          <a:lstStyle/>
          <a:p>
            <a:r>
              <a:rPr lang="en-US" dirty="0" smtClean="0">
                <a:solidFill>
                  <a:prstClr val="black">
                    <a:tint val="75000"/>
                  </a:prstClr>
                </a:solidFill>
              </a:rPr>
              <a:t>11</a:t>
            </a:r>
            <a:endParaRPr lang="en-US" dirty="0">
              <a:solidFill>
                <a:prstClr val="black">
                  <a:tint val="75000"/>
                </a:prst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16659742"/>
              </p:ext>
            </p:extLst>
          </p:nvPr>
        </p:nvGraphicFramePr>
        <p:xfrm>
          <a:off x="1" y="1143000"/>
          <a:ext cx="9143999" cy="5042302"/>
        </p:xfrm>
        <a:graphic>
          <a:graphicData uri="http://schemas.openxmlformats.org/drawingml/2006/table">
            <a:tbl>
              <a:tblPr>
                <a:tableStyleId>{5940675A-B579-460E-94D1-54222C63F5DA}</a:tableStyleId>
              </a:tblPr>
              <a:tblGrid>
                <a:gridCol w="1383126">
                  <a:extLst>
                    <a:ext uri="{9D8B030D-6E8A-4147-A177-3AD203B41FA5}">
                      <a16:colId xmlns:a16="http://schemas.microsoft.com/office/drawing/2014/main" val="4246322984"/>
                    </a:ext>
                  </a:extLst>
                </a:gridCol>
                <a:gridCol w="7760873">
                  <a:extLst>
                    <a:ext uri="{9D8B030D-6E8A-4147-A177-3AD203B41FA5}">
                      <a16:colId xmlns:a16="http://schemas.microsoft.com/office/drawing/2014/main" val="210110826"/>
                    </a:ext>
                  </a:extLst>
                </a:gridCol>
              </a:tblGrid>
              <a:tr h="464042">
                <a:tc>
                  <a:txBody>
                    <a:bodyPr/>
                    <a:lstStyle/>
                    <a:p>
                      <a:pPr algn="l" fontAlgn="ctr">
                        <a:lnSpc>
                          <a:spcPct val="100000"/>
                        </a:lnSpc>
                        <a:spcBef>
                          <a:spcPts val="300"/>
                        </a:spcBef>
                        <a:spcAft>
                          <a:spcPts val="300"/>
                        </a:spcAft>
                      </a:pPr>
                      <a:r>
                        <a:rPr lang="en-US" sz="1600" b="1" u="none" strike="noStrike" dirty="0" smtClean="0">
                          <a:solidFill>
                            <a:schemeClr val="tx1"/>
                          </a:solidFill>
                          <a:effectLst/>
                          <a:latin typeface="+mn-lt"/>
                        </a:rPr>
                        <a:t>Outcome</a:t>
                      </a:r>
                      <a:endParaRPr lang="en-US" sz="1600" b="1" i="0" u="none" strike="noStrike" dirty="0">
                        <a:solidFill>
                          <a:schemeClr val="tx1"/>
                        </a:solidFill>
                        <a:effectLst/>
                        <a:latin typeface="+mn-lt"/>
                      </a:endParaRPr>
                    </a:p>
                  </a:txBody>
                  <a:tcPr marL="7620" marR="7620" marT="7620" marB="0">
                    <a:solidFill>
                      <a:srgbClr val="FFC000"/>
                    </a:solidFill>
                  </a:tcPr>
                </a:tc>
                <a:tc>
                  <a:txBody>
                    <a:bodyPr/>
                    <a:lstStyle/>
                    <a:p>
                      <a:pPr marL="0" marR="0" lvl="0" indent="0" algn="l" defTabSz="914400" rtl="0" eaLnBrk="1" fontAlgn="ctr" latinLnBrk="0" hangingPunct="1">
                        <a:lnSpc>
                          <a:spcPct val="100000"/>
                        </a:lnSpc>
                        <a:spcBef>
                          <a:spcPts val="300"/>
                        </a:spcBef>
                        <a:spcAft>
                          <a:spcPts val="300"/>
                        </a:spcAft>
                        <a:buClrTx/>
                        <a:buSzTx/>
                        <a:buFontTx/>
                        <a:buNone/>
                        <a:tabLst/>
                        <a:defRPr/>
                      </a:pPr>
                      <a:r>
                        <a:rPr lang="en-US" sz="1600" b="1" dirty="0" smtClean="0">
                          <a:solidFill>
                            <a:schemeClr val="tx1"/>
                          </a:solidFill>
                          <a:latin typeface="+mn-lt"/>
                        </a:rPr>
                        <a:t>Reduced Levels of Poverty </a:t>
                      </a:r>
                    </a:p>
                  </a:txBody>
                  <a:tcPr marL="7620" marR="7620" marT="7620" marB="0">
                    <a:solidFill>
                      <a:srgbClr val="FFC000"/>
                    </a:solidFill>
                  </a:tcPr>
                </a:tc>
                <a:extLst>
                  <a:ext uri="{0D108BD9-81ED-4DB2-BD59-A6C34878D82A}">
                    <a16:rowId xmlns:a16="http://schemas.microsoft.com/office/drawing/2014/main" val="1348567256"/>
                  </a:ext>
                </a:extLst>
              </a:tr>
              <a:tr h="349160">
                <a:tc>
                  <a:txBody>
                    <a:bodyPr/>
                    <a:lstStyle/>
                    <a:p>
                      <a:pPr marL="0" algn="l" defTabSz="914400" rtl="0" eaLnBrk="1" fontAlgn="t" latinLnBrk="0" hangingPunct="1">
                        <a:lnSpc>
                          <a:spcPct val="100000"/>
                        </a:lnSpc>
                        <a:spcBef>
                          <a:spcPts val="300"/>
                        </a:spcBef>
                        <a:spcAft>
                          <a:spcPts val="300"/>
                        </a:spcAft>
                      </a:pPr>
                      <a:r>
                        <a:rPr lang="en-US" sz="1600" b="1" u="none" strike="noStrike" kern="1200" dirty="0" smtClean="0">
                          <a:solidFill>
                            <a:schemeClr val="tx1"/>
                          </a:solidFill>
                          <a:effectLst/>
                          <a:latin typeface="+mn-lt"/>
                        </a:rPr>
                        <a:t>Objective</a:t>
                      </a:r>
                      <a:endParaRPr lang="en-ZA" sz="1600" b="1" u="none" strike="noStrike" kern="1200" dirty="0">
                        <a:solidFill>
                          <a:schemeClr val="tx1"/>
                        </a:solidFill>
                        <a:effectLst/>
                        <a:latin typeface="+mn-lt"/>
                        <a:ea typeface="+mn-ea"/>
                        <a:cs typeface="+mn-cs"/>
                      </a:endParaRPr>
                    </a:p>
                  </a:txBody>
                  <a:tcPr marL="7620" marR="7620" marT="7620" marB="0"/>
                </a:tc>
                <a:tc>
                  <a:txBody>
                    <a:bodyPr/>
                    <a:lstStyle/>
                    <a:p>
                      <a:pPr marL="0" marR="0" lvl="1" indent="0" algn="l" defTabSz="914400" rtl="0" eaLnBrk="1" fontAlgn="auto" latinLnBrk="0" hangingPunct="1">
                        <a:lnSpc>
                          <a:spcPct val="100000"/>
                        </a:lnSpc>
                        <a:spcBef>
                          <a:spcPts val="300"/>
                        </a:spcBef>
                        <a:spcAft>
                          <a:spcPts val="300"/>
                        </a:spcAft>
                        <a:buClrTx/>
                        <a:buSzTx/>
                        <a:buFontTx/>
                        <a:buNone/>
                        <a:tabLst/>
                        <a:defRPr/>
                      </a:pPr>
                      <a:r>
                        <a:rPr lang="en-GB" sz="1600" kern="1200" dirty="0" smtClean="0">
                          <a:solidFill>
                            <a:schemeClr val="tx1"/>
                          </a:solidFill>
                          <a:effectLst/>
                          <a:latin typeface="+mn-lt"/>
                        </a:rPr>
                        <a:t>Providing</a:t>
                      </a:r>
                      <a:r>
                        <a:rPr lang="en-GB" sz="1600" kern="1200" baseline="0" dirty="0" smtClean="0">
                          <a:solidFill>
                            <a:schemeClr val="tx1"/>
                          </a:solidFill>
                          <a:effectLst/>
                          <a:latin typeface="+mn-lt"/>
                        </a:rPr>
                        <a:t> temporary relief to </a:t>
                      </a:r>
                      <a:r>
                        <a:rPr lang="en-US" sz="1600" b="0" kern="1200" dirty="0" smtClean="0">
                          <a:solidFill>
                            <a:schemeClr val="tx1"/>
                          </a:solidFill>
                          <a:effectLst/>
                          <a:latin typeface="+mn-lt"/>
                          <a:ea typeface="+mn-ea"/>
                          <a:cs typeface="Arial" panose="020B0604020202020204" pitchFamily="34" charset="0"/>
                        </a:rPr>
                        <a:t>individuals and families experiencing temporary distress</a:t>
                      </a:r>
                    </a:p>
                  </a:txBody>
                  <a:tcPr marL="5715" marR="5715" marT="9525" marB="0"/>
                </a:tc>
                <a:extLst>
                  <a:ext uri="{0D108BD9-81ED-4DB2-BD59-A6C34878D82A}">
                    <a16:rowId xmlns:a16="http://schemas.microsoft.com/office/drawing/2014/main" val="3866487341"/>
                  </a:ext>
                </a:extLst>
              </a:tr>
              <a:tr h="537375">
                <a:tc>
                  <a:txBody>
                    <a:bodyPr/>
                    <a:lstStyle/>
                    <a:p>
                      <a:pPr marL="0" algn="l" defTabSz="914400" rtl="0" eaLnBrk="1" fontAlgn="t" latinLnBrk="0" hangingPunct="1">
                        <a:lnSpc>
                          <a:spcPct val="100000"/>
                        </a:lnSpc>
                        <a:spcBef>
                          <a:spcPts val="300"/>
                        </a:spcBef>
                        <a:spcAft>
                          <a:spcPts val="300"/>
                        </a:spcAft>
                      </a:pPr>
                      <a:r>
                        <a:rPr lang="en-US" sz="1600" b="1" u="none" strike="noStrike" kern="1200" dirty="0" smtClean="0">
                          <a:solidFill>
                            <a:schemeClr val="tx1"/>
                          </a:solidFill>
                          <a:effectLst/>
                          <a:latin typeface="+mn-lt"/>
                        </a:rPr>
                        <a:t>Desired Impact</a:t>
                      </a:r>
                      <a:endParaRPr lang="en-ZA" sz="1600" b="1" u="none" strike="noStrike" kern="1200" dirty="0">
                        <a:solidFill>
                          <a:schemeClr val="tx1"/>
                        </a:solidFill>
                        <a:effectLst/>
                        <a:latin typeface="+mn-lt"/>
                        <a:ea typeface="+mn-ea"/>
                        <a:cs typeface="+mn-cs"/>
                      </a:endParaRPr>
                    </a:p>
                  </a:txBody>
                  <a:tcPr marL="7620" marR="7620" marT="7620" marB="0"/>
                </a:tc>
                <a:tc>
                  <a:txBody>
                    <a:bodyPr/>
                    <a:lstStyle/>
                    <a:p>
                      <a:pPr marL="0" marR="0" lvl="1" indent="0" algn="just"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US" sz="1600" b="0" kern="1200" dirty="0" smtClean="0">
                          <a:solidFill>
                            <a:schemeClr val="tx1"/>
                          </a:solidFill>
                          <a:effectLst/>
                          <a:latin typeface="+mn-lt"/>
                          <a:ea typeface="+mn-ea"/>
                          <a:cs typeface="Arial" panose="020B0604020202020204" pitchFamily="34" charset="0"/>
                        </a:rPr>
                        <a:t>Individuals and families experiencing temporary distress are able</a:t>
                      </a:r>
                      <a:r>
                        <a:rPr lang="en-US" sz="1600" b="0" kern="1200" baseline="0" dirty="0" smtClean="0">
                          <a:solidFill>
                            <a:schemeClr val="tx1"/>
                          </a:solidFill>
                          <a:effectLst/>
                          <a:latin typeface="+mn-lt"/>
                          <a:ea typeface="+mn-ea"/>
                          <a:cs typeface="Arial" panose="020B0604020202020204" pitchFamily="34" charset="0"/>
                        </a:rPr>
                        <a:t> </a:t>
                      </a:r>
                      <a:r>
                        <a:rPr lang="en-US" sz="1600" b="0" kern="1200" dirty="0" smtClean="0">
                          <a:solidFill>
                            <a:schemeClr val="tx1"/>
                          </a:solidFill>
                          <a:effectLst/>
                          <a:latin typeface="+mn-lt"/>
                          <a:ea typeface="+mn-ea"/>
                          <a:cs typeface="Arial" panose="020B0604020202020204" pitchFamily="34" charset="0"/>
                        </a:rPr>
                        <a:t>meet their basics needs whilst addressing their temporary challenges and disasters.</a:t>
                      </a:r>
                    </a:p>
                  </a:txBody>
                  <a:tcPr marL="5715" marR="5715" marT="9525" marB="0"/>
                </a:tc>
                <a:extLst>
                  <a:ext uri="{0D108BD9-81ED-4DB2-BD59-A6C34878D82A}">
                    <a16:rowId xmlns:a16="http://schemas.microsoft.com/office/drawing/2014/main" val="1556360732"/>
                  </a:ext>
                </a:extLst>
              </a:tr>
              <a:tr h="3196425">
                <a:tc>
                  <a:txBody>
                    <a:bodyPr/>
                    <a:lstStyle/>
                    <a:p>
                      <a:pPr marL="0" algn="l" defTabSz="914400" rtl="0" eaLnBrk="1" fontAlgn="t" latinLnBrk="0" hangingPunct="1">
                        <a:lnSpc>
                          <a:spcPct val="100000"/>
                        </a:lnSpc>
                        <a:spcBef>
                          <a:spcPts val="300"/>
                        </a:spcBef>
                        <a:spcAft>
                          <a:spcPts val="300"/>
                        </a:spcAft>
                      </a:pPr>
                      <a:r>
                        <a:rPr lang="en-ZA" sz="1600" b="1" u="none" strike="noStrike" kern="1200" dirty="0" smtClean="0">
                          <a:solidFill>
                            <a:schemeClr val="tx1"/>
                          </a:solidFill>
                          <a:effectLst/>
                          <a:latin typeface="+mn-lt"/>
                          <a:ea typeface="+mn-ea"/>
                          <a:cs typeface="+mn-cs"/>
                        </a:rPr>
                        <a:t>Progress Achieved</a:t>
                      </a:r>
                      <a:endParaRPr lang="en-ZA" sz="1600" b="1" u="none" strike="noStrike" kern="1200" dirty="0">
                        <a:solidFill>
                          <a:schemeClr val="tx1"/>
                        </a:solidFill>
                        <a:effectLst/>
                        <a:latin typeface="+mn-lt"/>
                        <a:ea typeface="+mn-ea"/>
                        <a:cs typeface="+mn-cs"/>
                      </a:endParaRPr>
                    </a:p>
                  </a:txBody>
                  <a:tcPr marL="7620" marR="7620" marT="7620" marB="0"/>
                </a:tc>
                <a:tc>
                  <a:txBody>
                    <a:bodyPr/>
                    <a:lstStyle/>
                    <a:p>
                      <a:pPr marL="285750" lvl="0" indent="-285750">
                        <a:spcBef>
                          <a:spcPts val="300"/>
                        </a:spcBef>
                        <a:buFont typeface="Arial" panose="020B0604020202020204" pitchFamily="34" charset="0"/>
                        <a:buChar char="•"/>
                      </a:pPr>
                      <a:r>
                        <a:rPr lang="en-US" altLang="en-US" sz="1600" baseline="0" dirty="0" smtClean="0">
                          <a:solidFill>
                            <a:schemeClr val="tx1"/>
                          </a:solidFill>
                          <a:latin typeface="+mn-lt"/>
                          <a:ea typeface="Times New Roman" panose="02020603050405020304" pitchFamily="18" charset="0"/>
                          <a:cs typeface="Calibri" panose="020F0502020204030204" pitchFamily="34" charset="0"/>
                        </a:rPr>
                        <a:t>A</a:t>
                      </a:r>
                      <a:r>
                        <a:rPr lang="en-US" altLang="en-US" sz="1600" dirty="0" smtClean="0">
                          <a:solidFill>
                            <a:schemeClr val="tx1"/>
                          </a:solidFill>
                          <a:latin typeface="+mn-lt"/>
                          <a:ea typeface="Times New Roman" panose="02020603050405020304" pitchFamily="18" charset="0"/>
                          <a:cs typeface="Calibri" panose="020F0502020204030204" pitchFamily="34" charset="0"/>
                        </a:rPr>
                        <a:t>pproximately </a:t>
                      </a:r>
                      <a:r>
                        <a:rPr lang="en-US" altLang="en-US" sz="1600" b="1" dirty="0" smtClean="0">
                          <a:solidFill>
                            <a:schemeClr val="tx1"/>
                          </a:solidFill>
                          <a:latin typeface="+mn-lt"/>
                          <a:ea typeface="Times New Roman" panose="02020603050405020304" pitchFamily="18" charset="0"/>
                          <a:cs typeface="Calibri" panose="020F0502020204030204" pitchFamily="34" charset="0"/>
                        </a:rPr>
                        <a:t>R48 billion </a:t>
                      </a:r>
                      <a:r>
                        <a:rPr lang="en-US" altLang="en-US" sz="1600" dirty="0" smtClean="0">
                          <a:solidFill>
                            <a:schemeClr val="tx1"/>
                          </a:solidFill>
                          <a:latin typeface="+mn-lt"/>
                          <a:ea typeface="Times New Roman" panose="02020603050405020304" pitchFamily="18" charset="0"/>
                          <a:cs typeface="Calibri" panose="020F0502020204030204" pitchFamily="34" charset="0"/>
                        </a:rPr>
                        <a:t>was spent towards payment of </a:t>
                      </a:r>
                      <a:r>
                        <a:rPr lang="en-ZA" altLang="en-US" sz="1600" b="0" dirty="0" smtClean="0">
                          <a:latin typeface="+mn-lt"/>
                          <a:ea typeface="ヒラギノ角ゴ Pro W3" pitchFamily="1" charset="-128"/>
                          <a:cs typeface="Arial" panose="020B0604020202020204" pitchFamily="34" charset="0"/>
                        </a:rPr>
                        <a:t>distressed individuals </a:t>
                      </a:r>
                      <a:r>
                        <a:rPr lang="en-US" altLang="en-US" sz="1600" dirty="0" smtClean="0">
                          <a:solidFill>
                            <a:schemeClr val="tx1"/>
                          </a:solidFill>
                          <a:latin typeface="+mn-lt"/>
                          <a:ea typeface="Times New Roman" panose="02020603050405020304" pitchFamily="18" charset="0"/>
                          <a:cs typeface="Calibri" panose="020F0502020204030204" pitchFamily="34" charset="0"/>
                        </a:rPr>
                        <a:t>affected by the coronavirus. </a:t>
                      </a:r>
                    </a:p>
                    <a:p>
                      <a:pPr marL="285750" lvl="0" indent="-285750">
                        <a:spcBef>
                          <a:spcPts val="300"/>
                        </a:spcBef>
                        <a:buFont typeface="Arial" panose="020B0604020202020204" pitchFamily="34" charset="0"/>
                        <a:buChar char="•"/>
                      </a:pPr>
                      <a:r>
                        <a:rPr lang="en-US" sz="1600" dirty="0" smtClean="0">
                          <a:solidFill>
                            <a:schemeClr val="tx1"/>
                          </a:solidFill>
                          <a:latin typeface="+mn-lt"/>
                          <a:cs typeface="Calibri" panose="020F0502020204030204" pitchFamily="34" charset="0"/>
                        </a:rPr>
                        <a:t>Social Grants Top-ups : </a:t>
                      </a:r>
                    </a:p>
                    <a:p>
                      <a:pPr marL="742950" lvl="1" indent="-285750">
                        <a:spcBef>
                          <a:spcPts val="300"/>
                        </a:spcBef>
                        <a:buFont typeface="Wingdings" panose="05000000000000000000" pitchFamily="2" charset="2"/>
                        <a:buChar char="ü"/>
                      </a:pPr>
                      <a:r>
                        <a:rPr lang="en-ZA" sz="1600" dirty="0" smtClean="0">
                          <a:solidFill>
                            <a:schemeClr val="tx1"/>
                          </a:solidFill>
                          <a:latin typeface="+mn-lt"/>
                          <a:cs typeface="Calibri" panose="020F0502020204030204" pitchFamily="34" charset="0"/>
                        </a:rPr>
                        <a:t>Approximately </a:t>
                      </a:r>
                      <a:r>
                        <a:rPr lang="en-ZA" sz="1600" b="1" dirty="0" smtClean="0">
                          <a:solidFill>
                            <a:schemeClr val="tx1"/>
                          </a:solidFill>
                          <a:latin typeface="+mn-lt"/>
                          <a:cs typeface="Calibri" panose="020F0502020204030204" pitchFamily="34" charset="0"/>
                        </a:rPr>
                        <a:t>R30 billion </a:t>
                      </a:r>
                      <a:r>
                        <a:rPr lang="en-ZA" sz="1600" dirty="0" smtClean="0">
                          <a:solidFill>
                            <a:schemeClr val="tx1"/>
                          </a:solidFill>
                          <a:latin typeface="+mn-lt"/>
                          <a:cs typeface="Calibri" panose="020F0502020204030204" pitchFamily="34" charset="0"/>
                        </a:rPr>
                        <a:t>was spent on the top-ups of existing social grants for a period of six months from May - October 2020; </a:t>
                      </a:r>
                    </a:p>
                    <a:p>
                      <a:pPr marL="285750" lvl="0" indent="-285750" algn="l" defTabSz="914400" rtl="0" eaLnBrk="1" latinLnBrk="0" hangingPunct="1">
                        <a:spcBef>
                          <a:spcPts val="300"/>
                        </a:spcBef>
                        <a:buFont typeface="Arial" panose="020B0604020202020204" pitchFamily="34" charset="0"/>
                        <a:buChar char="•"/>
                      </a:pPr>
                      <a:r>
                        <a:rPr lang="en-ZA" sz="1600" dirty="0" smtClean="0">
                          <a:solidFill>
                            <a:schemeClr val="tx1"/>
                          </a:solidFill>
                          <a:latin typeface="+mn-lt"/>
                          <a:cs typeface="Calibri" panose="020F0502020204030204" pitchFamily="34" charset="0"/>
                        </a:rPr>
                        <a:t> </a:t>
                      </a:r>
                      <a:r>
                        <a:rPr lang="en-ZA" sz="1600" kern="1200" dirty="0" smtClean="0">
                          <a:solidFill>
                            <a:schemeClr val="tx1"/>
                          </a:solidFill>
                          <a:latin typeface="+mn-lt"/>
                          <a:ea typeface="+mn-ea"/>
                          <a:cs typeface="Calibri" panose="020F0502020204030204" pitchFamily="34" charset="0"/>
                        </a:rPr>
                        <a:t>Special Covid-19 SRD Grants </a:t>
                      </a:r>
                    </a:p>
                    <a:p>
                      <a:pPr marL="514350" lvl="0" indent="-285750">
                        <a:spcBef>
                          <a:spcPts val="300"/>
                        </a:spcBef>
                        <a:buFont typeface="Wingdings" panose="05000000000000000000" pitchFamily="2" charset="2"/>
                        <a:buChar char="ü"/>
                      </a:pPr>
                      <a:r>
                        <a:rPr lang="en-ZA" sz="1600" kern="1200" dirty="0" smtClean="0">
                          <a:solidFill>
                            <a:schemeClr val="tx1"/>
                          </a:solidFill>
                          <a:latin typeface="+mn-lt"/>
                          <a:ea typeface="+mn-ea"/>
                          <a:cs typeface="Calibri" panose="020F0502020204030204" pitchFamily="34" charset="0"/>
                        </a:rPr>
                        <a:t>Approximately</a:t>
                      </a:r>
                      <a:r>
                        <a:rPr lang="en-ZA" sz="1600" dirty="0" smtClean="0">
                          <a:solidFill>
                            <a:schemeClr val="tx1"/>
                          </a:solidFill>
                          <a:latin typeface="+mn-lt"/>
                          <a:cs typeface="Calibri" panose="020F0502020204030204" pitchFamily="34" charset="0"/>
                        </a:rPr>
                        <a:t> </a:t>
                      </a:r>
                      <a:r>
                        <a:rPr lang="en-ZA" sz="1600" b="1" dirty="0" smtClean="0">
                          <a:solidFill>
                            <a:schemeClr val="tx1"/>
                          </a:solidFill>
                          <a:latin typeface="+mn-lt"/>
                          <a:cs typeface="Calibri" panose="020F0502020204030204" pitchFamily="34" charset="0"/>
                        </a:rPr>
                        <a:t>R15.6 </a:t>
                      </a:r>
                      <a:r>
                        <a:rPr lang="en-ZA" sz="1600" b="0" dirty="0" smtClean="0">
                          <a:solidFill>
                            <a:schemeClr val="tx1"/>
                          </a:solidFill>
                          <a:latin typeface="+mn-lt"/>
                          <a:cs typeface="Calibri" panose="020F0502020204030204" pitchFamily="34" charset="0"/>
                        </a:rPr>
                        <a:t>billion was</a:t>
                      </a:r>
                      <a:r>
                        <a:rPr lang="en-ZA" sz="1600" b="0" baseline="0" dirty="0" smtClean="0">
                          <a:solidFill>
                            <a:schemeClr val="tx1"/>
                          </a:solidFill>
                          <a:latin typeface="+mn-lt"/>
                          <a:cs typeface="Calibri" panose="020F0502020204030204" pitchFamily="34" charset="0"/>
                        </a:rPr>
                        <a:t> spent </a:t>
                      </a:r>
                      <a:r>
                        <a:rPr lang="en-ZA" sz="1600" dirty="0" smtClean="0">
                          <a:solidFill>
                            <a:schemeClr val="tx1"/>
                          </a:solidFill>
                          <a:latin typeface="+mn-lt"/>
                          <a:cs typeface="Calibri" panose="020F0502020204030204" pitchFamily="34" charset="0"/>
                        </a:rPr>
                        <a:t>on the special Covid-19 SRD grant as at December 2020 to pay approximately 6 million recipients</a:t>
                      </a:r>
                      <a:r>
                        <a:rPr lang="en-ZA" sz="1600" baseline="0" dirty="0" smtClean="0">
                          <a:solidFill>
                            <a:schemeClr val="tx1"/>
                          </a:solidFill>
                          <a:latin typeface="+mn-lt"/>
                          <a:cs typeface="Calibri" panose="020F0502020204030204" pitchFamily="34" charset="0"/>
                        </a:rPr>
                        <a:t> per month</a:t>
                      </a:r>
                      <a:endParaRPr lang="en-ZA" sz="1600" dirty="0" smtClean="0">
                        <a:solidFill>
                          <a:schemeClr val="tx1"/>
                        </a:solidFill>
                        <a:latin typeface="+mn-lt"/>
                        <a:cs typeface="Calibri" panose="020F0502020204030204" pitchFamily="34" charset="0"/>
                      </a:endParaRPr>
                    </a:p>
                    <a:p>
                      <a:pPr marL="514350" lvl="0" indent="-285750">
                        <a:spcBef>
                          <a:spcPts val="300"/>
                        </a:spcBef>
                        <a:buFont typeface="Wingdings" panose="05000000000000000000" pitchFamily="2" charset="2"/>
                        <a:buChar char="ü"/>
                      </a:pPr>
                      <a:r>
                        <a:rPr lang="en-ZA" sz="1600" dirty="0" smtClean="0">
                          <a:solidFill>
                            <a:schemeClr val="tx1"/>
                          </a:solidFill>
                          <a:latin typeface="+mn-lt"/>
                          <a:cs typeface="Calibri" panose="020F0502020204030204" pitchFamily="34" charset="0"/>
                        </a:rPr>
                        <a:t>The </a:t>
                      </a:r>
                      <a:r>
                        <a:rPr lang="en-GB" sz="1600" dirty="0" smtClean="0">
                          <a:solidFill>
                            <a:schemeClr val="tx1"/>
                          </a:solidFill>
                          <a:latin typeface="+mn-lt"/>
                          <a:cs typeface="Calibri" panose="020F0502020204030204" pitchFamily="34" charset="0"/>
                        </a:rPr>
                        <a:t>Special Covid-19 SRD Grant of R350 has since been extended to April 2021</a:t>
                      </a:r>
                    </a:p>
                    <a:p>
                      <a:pPr marL="285750" lvl="0" indent="-285750">
                        <a:spcBef>
                          <a:spcPts val="300"/>
                        </a:spcBef>
                        <a:buFont typeface="Arial" panose="020B0604020202020204" pitchFamily="34" charset="0"/>
                        <a:buChar char="•"/>
                      </a:pPr>
                      <a:r>
                        <a:rPr lang="en-US" altLang="en-US" sz="1600" kern="1200" dirty="0" smtClean="0">
                          <a:solidFill>
                            <a:schemeClr val="tx1"/>
                          </a:solidFill>
                          <a:latin typeface="+mn-lt"/>
                          <a:ea typeface="+mn-ea"/>
                          <a:cs typeface="Calibri" panose="020F0502020204030204" pitchFamily="34" charset="0"/>
                        </a:rPr>
                        <a:t>Approximately R1.8 billion was spent to fund the extension of the Temporary Disability grants and </a:t>
                      </a:r>
                      <a:r>
                        <a:rPr lang="en-GB" sz="1600" kern="1200" dirty="0" smtClean="0">
                          <a:solidFill>
                            <a:schemeClr val="tx1"/>
                          </a:solidFill>
                          <a:latin typeface="+mn-lt"/>
                          <a:ea typeface="+mn-ea"/>
                          <a:cs typeface="Calibri" panose="020F0502020204030204" pitchFamily="34" charset="0"/>
                        </a:rPr>
                        <a:t>Care Dependency Grants (</a:t>
                      </a:r>
                      <a:r>
                        <a:rPr lang="en-US" sz="1600" kern="1200" dirty="0" smtClean="0">
                          <a:solidFill>
                            <a:schemeClr val="tx1"/>
                          </a:solidFill>
                          <a:latin typeface="+mn-lt"/>
                          <a:ea typeface="+mn-ea"/>
                          <a:cs typeface="Calibri" panose="020F0502020204030204" pitchFamily="34" charset="0"/>
                        </a:rPr>
                        <a:t>to </a:t>
                      </a:r>
                      <a:r>
                        <a:rPr lang="en-US" altLang="en-US" sz="1600" kern="1200" dirty="0" smtClean="0">
                          <a:solidFill>
                            <a:schemeClr val="tx1"/>
                          </a:solidFill>
                          <a:latin typeface="+mn-lt"/>
                          <a:ea typeface="+mn-ea"/>
                          <a:cs typeface="Calibri" panose="020F0502020204030204" pitchFamily="34" charset="0"/>
                        </a:rPr>
                        <a:t> Dec. 2020</a:t>
                      </a:r>
                      <a:endParaRPr lang="en-GB" altLang="en-US" sz="1600" kern="1200" dirty="0">
                        <a:solidFill>
                          <a:schemeClr val="tx1"/>
                        </a:solidFill>
                        <a:latin typeface="+mn-lt"/>
                        <a:ea typeface="+mn-ea"/>
                        <a:cs typeface="Calibri" panose="020F0502020204030204" pitchFamily="34" charset="0"/>
                      </a:endParaRPr>
                    </a:p>
                  </a:txBody>
                  <a:tcPr marL="5715" marR="5715" marT="9525" marB="0"/>
                </a:tc>
                <a:extLst>
                  <a:ext uri="{0D108BD9-81ED-4DB2-BD59-A6C34878D82A}">
                    <a16:rowId xmlns:a16="http://schemas.microsoft.com/office/drawing/2014/main" val="10003"/>
                  </a:ext>
                </a:extLst>
              </a:tr>
              <a:tr h="279358">
                <a:tc gridSpan="2">
                  <a:txBody>
                    <a:bodyPr/>
                    <a:lstStyle/>
                    <a:p>
                      <a:pPr marL="0" algn="l" defTabSz="914400" rtl="0" eaLnBrk="1" fontAlgn="t" latinLnBrk="0" hangingPunct="1">
                        <a:lnSpc>
                          <a:spcPct val="100000"/>
                        </a:lnSpc>
                        <a:spcBef>
                          <a:spcPts val="300"/>
                        </a:spcBef>
                        <a:spcAft>
                          <a:spcPts val="300"/>
                        </a:spcAft>
                      </a:pPr>
                      <a:r>
                        <a:rPr lang="en-ZA" sz="1600" b="1" u="none" strike="noStrike" kern="1200" dirty="0" smtClean="0">
                          <a:solidFill>
                            <a:schemeClr val="bg1"/>
                          </a:solidFill>
                          <a:effectLst/>
                          <a:latin typeface="+mn-lt"/>
                          <a:ea typeface="+mn-ea"/>
                          <a:cs typeface="Arial" panose="020B0604020202020204" pitchFamily="34" charset="0"/>
                        </a:rPr>
                        <a:t>Alignment to</a:t>
                      </a:r>
                      <a:r>
                        <a:rPr lang="en-ZA" sz="1600" b="1" u="none" strike="noStrike" kern="1200" baseline="0" dirty="0" smtClean="0">
                          <a:solidFill>
                            <a:schemeClr val="bg1"/>
                          </a:solidFill>
                          <a:effectLst/>
                          <a:latin typeface="+mn-lt"/>
                          <a:ea typeface="+mn-ea"/>
                          <a:cs typeface="Arial" panose="020B0604020202020204" pitchFamily="34" charset="0"/>
                        </a:rPr>
                        <a:t> </a:t>
                      </a:r>
                      <a:r>
                        <a:rPr lang="en-ZA" sz="1600" b="1" u="none" strike="noStrike" kern="1200" dirty="0" smtClean="0">
                          <a:solidFill>
                            <a:schemeClr val="bg1"/>
                          </a:solidFill>
                          <a:effectLst/>
                          <a:latin typeface="+mn-lt"/>
                          <a:ea typeface="+mn-ea"/>
                          <a:cs typeface="Arial" panose="020B0604020202020204" pitchFamily="34" charset="0"/>
                        </a:rPr>
                        <a:t>Government Priority :  </a:t>
                      </a:r>
                      <a:r>
                        <a:rPr lang="en-ZA" sz="1600" dirty="0" smtClean="0">
                          <a:solidFill>
                            <a:schemeClr val="bg1"/>
                          </a:solidFill>
                          <a:latin typeface="+mn-lt"/>
                          <a:cs typeface="Arial" panose="020B0604020202020204" pitchFamily="34" charset="0"/>
                        </a:rPr>
                        <a:t>Consolidating The Social Wage Through Reliable And Quality Basic Services</a:t>
                      </a:r>
                    </a:p>
                  </a:txBody>
                  <a:tcPr marL="7620" marR="7620" marT="7620" marB="0">
                    <a:solidFill>
                      <a:schemeClr val="tx1"/>
                    </a:solidFill>
                  </a:tcPr>
                </a:tc>
                <a:tc hMerge="1">
                  <a:txBody>
                    <a:bodyPr/>
                    <a:lstStyle/>
                    <a:p>
                      <a:pPr lvl="0" algn="l" rtl="0"/>
                      <a:endParaRPr lang="en-GB" sz="1800" dirty="0">
                        <a:solidFill>
                          <a:schemeClr val="tx1"/>
                        </a:solidFill>
                        <a:latin typeface="+mn-lt"/>
                      </a:endParaRPr>
                    </a:p>
                  </a:txBody>
                  <a:tcPr marL="5715" marR="5715" marT="9525"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061255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286" y="152400"/>
            <a:ext cx="7837714" cy="990600"/>
          </a:xfrm>
        </p:spPr>
        <p:txBody>
          <a:bodyPr>
            <a:normAutofit fontScale="90000"/>
          </a:bodyPr>
          <a:lstStyle/>
          <a:p>
            <a:r>
              <a:rPr lang="en-US" sz="3200" dirty="0"/>
              <a:t>Implementation Of Covid-19 Relief </a:t>
            </a:r>
            <a:r>
              <a:rPr lang="en-US" sz="3200" dirty="0" smtClean="0"/>
              <a:t>Measures – Top Up Grants</a:t>
            </a:r>
            <a:endParaRPr lang="en-GB" sz="2857"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73106910"/>
              </p:ext>
            </p:extLst>
          </p:nvPr>
        </p:nvGraphicFramePr>
        <p:xfrm>
          <a:off x="31102" y="1253481"/>
          <a:ext cx="9125858" cy="4876800"/>
        </p:xfrm>
        <a:graphic>
          <a:graphicData uri="http://schemas.openxmlformats.org/drawingml/2006/table">
            <a:tbl>
              <a:tblPr firstRow="1" bandRow="1">
                <a:tableStyleId>{5940675A-B579-460E-94D1-54222C63F5DA}</a:tableStyleId>
              </a:tblPr>
              <a:tblGrid>
                <a:gridCol w="9125858">
                  <a:extLst>
                    <a:ext uri="{9D8B030D-6E8A-4147-A177-3AD203B41FA5}">
                      <a16:colId xmlns:a16="http://schemas.microsoft.com/office/drawing/2014/main" val="20000"/>
                    </a:ext>
                  </a:extLst>
                </a:gridCol>
              </a:tblGrid>
              <a:tr h="330926">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1800" b="1" dirty="0" smtClean="0">
                          <a:solidFill>
                            <a:schemeClr val="tx1"/>
                          </a:solidFill>
                          <a:latin typeface="+mn-lt"/>
                          <a:cs typeface="Arial" panose="020B0604020202020204" pitchFamily="34" charset="0"/>
                        </a:rPr>
                        <a:t>Objective: </a:t>
                      </a:r>
                      <a:r>
                        <a:rPr lang="en-US" sz="1800" b="0" dirty="0" smtClean="0">
                          <a:solidFill>
                            <a:schemeClr val="tx1"/>
                          </a:solidFill>
                          <a:latin typeface="+mn-lt"/>
                          <a:cs typeface="Arial" panose="020B0604020202020204" pitchFamily="34" charset="0"/>
                        </a:rPr>
                        <a:t>Provide</a:t>
                      </a:r>
                      <a:r>
                        <a:rPr lang="en-US" sz="1800" b="0" kern="1200" dirty="0" smtClean="0">
                          <a:solidFill>
                            <a:schemeClr val="tx1"/>
                          </a:solidFill>
                          <a:effectLst/>
                          <a:latin typeface="+mn-lt"/>
                          <a:cs typeface="Arial" panose="020B0604020202020204" pitchFamily="34" charset="0"/>
                        </a:rPr>
                        <a:t> social relief of distress to persons experiencing temporary crisis.</a:t>
                      </a:r>
                      <a:endParaRPr lang="en-GB" sz="1800" b="0" dirty="0" smtClean="0">
                        <a:solidFill>
                          <a:schemeClr val="tx1"/>
                        </a:solidFill>
                        <a:latin typeface="+mn-lt"/>
                        <a:cs typeface="Arial" panose="020B0604020202020204" pitchFamily="34" charset="0"/>
                      </a:endParaRPr>
                    </a:p>
                  </a:txBody>
                  <a:tcPr marL="85874" marR="85874">
                    <a:solidFill>
                      <a:srgbClr val="FFCC66"/>
                    </a:solidFill>
                  </a:tcPr>
                </a:tc>
                <a:extLst>
                  <a:ext uri="{0D108BD9-81ED-4DB2-BD59-A6C34878D82A}">
                    <a16:rowId xmlns:a16="http://schemas.microsoft.com/office/drawing/2014/main" val="10000"/>
                  </a:ext>
                </a:extLst>
              </a:tr>
              <a:tr h="330926">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1800" b="1" dirty="0" smtClean="0">
                          <a:solidFill>
                            <a:schemeClr val="tx1"/>
                          </a:solidFill>
                          <a:latin typeface="+mn-lt"/>
                          <a:cs typeface="Arial" panose="020B0604020202020204" pitchFamily="34" charset="0"/>
                        </a:rPr>
                        <a:t>Planned 2020/21 Targets</a:t>
                      </a:r>
                      <a:r>
                        <a:rPr lang="en-US" sz="1800" b="1" baseline="0" dirty="0" smtClean="0">
                          <a:solidFill>
                            <a:schemeClr val="tx1"/>
                          </a:solidFill>
                          <a:latin typeface="+mn-lt"/>
                          <a:cs typeface="Arial" panose="020B0604020202020204" pitchFamily="34" charset="0"/>
                        </a:rPr>
                        <a:t> </a:t>
                      </a:r>
                      <a:endParaRPr lang="en-GB" sz="1800" b="1" dirty="0" smtClean="0">
                        <a:solidFill>
                          <a:schemeClr val="tx1"/>
                        </a:solidFill>
                        <a:latin typeface="+mn-lt"/>
                        <a:cs typeface="Arial" panose="020B0604020202020204" pitchFamily="34" charset="0"/>
                      </a:endParaRPr>
                    </a:p>
                  </a:txBody>
                  <a:tcPr marL="85874" marR="85874">
                    <a:solidFill>
                      <a:srgbClr val="FFCC66"/>
                    </a:solidFill>
                  </a:tcPr>
                </a:tc>
                <a:extLst>
                  <a:ext uri="{0D108BD9-81ED-4DB2-BD59-A6C34878D82A}">
                    <a16:rowId xmlns:a16="http://schemas.microsoft.com/office/drawing/2014/main" val="10001"/>
                  </a:ext>
                </a:extLst>
              </a:tr>
              <a:tr h="1293241">
                <a:tc>
                  <a:txBody>
                    <a:bodyPr/>
                    <a:lstStyle/>
                    <a:p>
                      <a:r>
                        <a:rPr lang="en-GB" sz="1800" kern="1200" dirty="0" smtClean="0">
                          <a:solidFill>
                            <a:schemeClr val="tx1"/>
                          </a:solidFill>
                          <a:effectLst/>
                          <a:latin typeface="+mn-lt"/>
                          <a:ea typeface="+mn-ea"/>
                          <a:cs typeface="+mn-cs"/>
                        </a:rPr>
                        <a:t>Payment of COVID-19 social grants top-up for May to October 2020 implemented for the following grant types:  CSG – R300 per child /R500 per caregiver;</a:t>
                      </a:r>
                      <a:r>
                        <a:rPr lang="en-GB" sz="1800" kern="1200" baseline="0" dirty="0" smtClean="0">
                          <a:solidFill>
                            <a:schemeClr val="tx1"/>
                          </a:solidFill>
                          <a:effectLst/>
                          <a:latin typeface="+mn-lt"/>
                          <a:ea typeface="+mn-ea"/>
                          <a:cs typeface="+mn-cs"/>
                        </a:rPr>
                        <a:t> and </a:t>
                      </a:r>
                      <a:r>
                        <a:rPr lang="en-GB" sz="1800" kern="1200" dirty="0" smtClean="0">
                          <a:solidFill>
                            <a:schemeClr val="tx1"/>
                          </a:solidFill>
                          <a:effectLst/>
                          <a:latin typeface="+mn-lt"/>
                          <a:ea typeface="+mn-ea"/>
                          <a:cs typeface="+mn-cs"/>
                        </a:rPr>
                        <a:t>OAG, WVG, DG, FCG, CDG - R250.</a:t>
                      </a:r>
                    </a:p>
                    <a:p>
                      <a:r>
                        <a:rPr lang="en-ZA" sz="1800" dirty="0" smtClean="0">
                          <a:cs typeface="Calibri" panose="020F0502020204030204" pitchFamily="34" charset="0"/>
                        </a:rPr>
                        <a:t>Approximately </a:t>
                      </a:r>
                      <a:r>
                        <a:rPr lang="en-ZA" sz="1800" b="1" dirty="0" smtClean="0">
                          <a:cs typeface="Calibri" panose="020F0502020204030204" pitchFamily="34" charset="0"/>
                        </a:rPr>
                        <a:t>R30 billion </a:t>
                      </a:r>
                      <a:r>
                        <a:rPr lang="en-ZA" sz="1800" dirty="0" smtClean="0">
                          <a:cs typeface="Calibri" panose="020F0502020204030204" pitchFamily="34" charset="0"/>
                        </a:rPr>
                        <a:t>was spent on the top-up grants to</a:t>
                      </a:r>
                      <a:r>
                        <a:rPr lang="en-ZA" sz="1800" baseline="0" dirty="0" smtClean="0">
                          <a:cs typeface="Calibri" panose="020F0502020204030204" pitchFamily="34" charset="0"/>
                        </a:rPr>
                        <a:t> supplement the incomes of existing social grants recipients during the lockdown period</a:t>
                      </a:r>
                      <a:endParaRPr lang="en-US" sz="1800" kern="1200" dirty="0" smtClean="0">
                        <a:solidFill>
                          <a:schemeClr val="tx1"/>
                        </a:solidFill>
                        <a:effectLst/>
                        <a:latin typeface="+mn-lt"/>
                        <a:ea typeface="+mn-ea"/>
                        <a:cs typeface="+mn-cs"/>
                      </a:endParaRPr>
                    </a:p>
                  </a:txBody>
                  <a:tcPr marL="44032" marR="44032" marT="0" marB="0">
                    <a:lnR w="1905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2"/>
                  </a:ext>
                </a:extLst>
              </a:tr>
              <a:tr h="239486">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800" b="1" dirty="0" smtClean="0">
                          <a:solidFill>
                            <a:schemeClr val="tx1"/>
                          </a:solidFill>
                          <a:latin typeface="+mn-lt"/>
                          <a:cs typeface="Arial" panose="020B0604020202020204" pitchFamily="34" charset="0"/>
                        </a:rPr>
                        <a:t>Status as at 31 December 2020</a:t>
                      </a:r>
                    </a:p>
                  </a:txBody>
                  <a:tcPr marL="44032" marR="44032" marT="0" marB="0">
                    <a:lnR w="19050" cap="flat" cmpd="sng" algn="ctr">
                      <a:solidFill>
                        <a:schemeClr val="tx1"/>
                      </a:solidFill>
                      <a:prstDash val="solid"/>
                      <a:round/>
                      <a:headEnd type="none" w="med" len="med"/>
                      <a:tailEnd type="none" w="med" len="med"/>
                    </a:lnR>
                    <a:solidFill>
                      <a:srgbClr val="FFCC66"/>
                    </a:solidFill>
                  </a:tcPr>
                </a:tc>
                <a:extLst>
                  <a:ext uri="{0D108BD9-81ED-4DB2-BD59-A6C34878D82A}">
                    <a16:rowId xmlns:a16="http://schemas.microsoft.com/office/drawing/2014/main" val="10003"/>
                  </a:ext>
                </a:extLst>
              </a:tr>
              <a:tr h="1942011">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endParaRPr lang="en-GB" sz="1800" b="1" dirty="0" smtClean="0">
                        <a:solidFill>
                          <a:schemeClr val="tx1"/>
                        </a:solidFill>
                        <a:latin typeface="+mn-lt"/>
                        <a:cs typeface="Arial" panose="020B0604020202020204" pitchFamily="34" charset="0"/>
                      </a:endParaRPr>
                    </a:p>
                    <a:p>
                      <a:pPr marL="0" marR="0" indent="0" algn="l" defTabSz="914400" rtl="0" eaLnBrk="1" fontAlgn="auto" latinLnBrk="0" hangingPunct="1">
                        <a:lnSpc>
                          <a:spcPct val="100000"/>
                        </a:lnSpc>
                        <a:spcBef>
                          <a:spcPts val="600"/>
                        </a:spcBef>
                        <a:spcAft>
                          <a:spcPts val="600"/>
                        </a:spcAft>
                        <a:buClrTx/>
                        <a:buSzTx/>
                        <a:buFontTx/>
                        <a:buNone/>
                        <a:tabLst/>
                        <a:defRPr/>
                      </a:pPr>
                      <a:endParaRPr lang="en-GB" sz="1800" b="1" dirty="0" smtClean="0">
                        <a:solidFill>
                          <a:schemeClr val="tx1"/>
                        </a:solidFill>
                        <a:latin typeface="+mn-lt"/>
                        <a:cs typeface="Arial" panose="020B0604020202020204" pitchFamily="34" charset="0"/>
                      </a:endParaRPr>
                    </a:p>
                    <a:p>
                      <a:pPr marL="0" marR="0" indent="0" algn="l" defTabSz="914400" rtl="0" eaLnBrk="1" fontAlgn="auto" latinLnBrk="0" hangingPunct="1">
                        <a:lnSpc>
                          <a:spcPct val="100000"/>
                        </a:lnSpc>
                        <a:spcBef>
                          <a:spcPts val="600"/>
                        </a:spcBef>
                        <a:spcAft>
                          <a:spcPts val="600"/>
                        </a:spcAft>
                        <a:buClrTx/>
                        <a:buSzTx/>
                        <a:buFontTx/>
                        <a:buNone/>
                        <a:tabLst/>
                        <a:defRPr/>
                      </a:pPr>
                      <a:r>
                        <a:rPr lang="en-US" sz="1800" b="1" i="0" u="sng" dirty="0" smtClean="0">
                          <a:solidFill>
                            <a:schemeClr val="tx1"/>
                          </a:solidFill>
                          <a:latin typeface="+mn-lt"/>
                          <a:cs typeface="Arial" panose="020B0604020202020204" pitchFamily="34" charset="0"/>
                        </a:rPr>
                        <a:t>Note:</a:t>
                      </a:r>
                      <a:r>
                        <a:rPr lang="en-US" sz="1800" b="0" i="1" dirty="0" smtClean="0">
                          <a:solidFill>
                            <a:schemeClr val="tx1"/>
                          </a:solidFill>
                          <a:latin typeface="+mn-lt"/>
                          <a:cs typeface="Arial" panose="020B0604020202020204" pitchFamily="34" charset="0"/>
                        </a:rPr>
                        <a:t> Because the Month of May related to payment per child and not caregiver therefore Child support grant for May is at number of Children and not caregivers and from May it relates to Caregivers making beneficiary numbers in May higher. For Foster Care, Combined Foster care and Care dependency grant it is also paid per child and not per caregiver thus children numbers were used.								</a:t>
                      </a:r>
                    </a:p>
                  </a:txBody>
                  <a:tcPr marL="44032" marR="44032" marT="0" marB="0">
                    <a:lnR w="1905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4"/>
                  </a:ext>
                </a:extLst>
              </a:tr>
            </a:tbl>
          </a:graphicData>
        </a:graphic>
      </p:graphicFrame>
      <p:pic>
        <p:nvPicPr>
          <p:cNvPr id="7" name="Picture 6"/>
          <p:cNvPicPr>
            <a:picLocks noChangeAspect="1"/>
          </p:cNvPicPr>
          <p:nvPr/>
        </p:nvPicPr>
        <p:blipFill>
          <a:blip r:embed="rId3"/>
          <a:stretch>
            <a:fillRect/>
          </a:stretch>
        </p:blipFill>
        <p:spPr>
          <a:xfrm>
            <a:off x="20216" y="3886200"/>
            <a:ext cx="9176657" cy="2184890"/>
          </a:xfrm>
          <a:prstGeom prst="rect">
            <a:avLst/>
          </a:prstGeom>
        </p:spPr>
      </p:pic>
      <p:sp>
        <p:nvSpPr>
          <p:cNvPr id="6" name="Slide Number Placeholder 4"/>
          <p:cNvSpPr txBox="1">
            <a:spLocks/>
          </p:cNvSpPr>
          <p:nvPr/>
        </p:nvSpPr>
        <p:spPr>
          <a:xfrm>
            <a:off x="3048000" y="6355976"/>
            <a:ext cx="2151529" cy="365501"/>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solidFill>
                  <a:srgbClr val="000000"/>
                </a:solidFill>
              </a:rPr>
              <a:t>12</a:t>
            </a:r>
            <a:endParaRPr lang="en-US" dirty="0">
              <a:solidFill>
                <a:srgbClr val="000000"/>
              </a:solidFill>
            </a:endParaRPr>
          </a:p>
        </p:txBody>
      </p:sp>
    </p:spTree>
    <p:extLst>
      <p:ext uri="{BB962C8B-B14F-4D97-AF65-F5344CB8AC3E}">
        <p14:creationId xmlns:p14="http://schemas.microsoft.com/office/powerpoint/2010/main" val="33117572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6829"/>
            <a:ext cx="8382000" cy="990600"/>
          </a:xfrm>
        </p:spPr>
        <p:txBody>
          <a:bodyPr>
            <a:noAutofit/>
          </a:bodyPr>
          <a:lstStyle/>
          <a:p>
            <a:r>
              <a:rPr lang="en-US" sz="3200" dirty="0"/>
              <a:t>Implementation Of Covid-19 Relief Measures – Special Covid-19 SRD Grants</a:t>
            </a:r>
            <a:endParaRPr lang="en-GB" sz="2857" dirty="0">
              <a:latin typeface="Arial" panose="020B0604020202020204" pitchFamily="34" charset="0"/>
              <a:cs typeface="Arial" panose="020B06040202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23969307"/>
              </p:ext>
            </p:extLst>
          </p:nvPr>
        </p:nvGraphicFramePr>
        <p:xfrm>
          <a:off x="0" y="1371600"/>
          <a:ext cx="9143999" cy="4753790"/>
        </p:xfrm>
        <a:graphic>
          <a:graphicData uri="http://schemas.openxmlformats.org/drawingml/2006/table">
            <a:tbl>
              <a:tblPr firstRow="1" bandRow="1">
                <a:tableStyleId>{5940675A-B579-460E-94D1-54222C63F5DA}</a:tableStyleId>
              </a:tblPr>
              <a:tblGrid>
                <a:gridCol w="1905000">
                  <a:extLst>
                    <a:ext uri="{9D8B030D-6E8A-4147-A177-3AD203B41FA5}">
                      <a16:colId xmlns:a16="http://schemas.microsoft.com/office/drawing/2014/main" val="20000"/>
                    </a:ext>
                  </a:extLst>
                </a:gridCol>
                <a:gridCol w="7238999">
                  <a:extLst>
                    <a:ext uri="{9D8B030D-6E8A-4147-A177-3AD203B41FA5}">
                      <a16:colId xmlns:a16="http://schemas.microsoft.com/office/drawing/2014/main" val="20001"/>
                    </a:ext>
                  </a:extLst>
                </a:gridCol>
              </a:tblGrid>
              <a:tr h="47897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latin typeface="+mn-lt"/>
                          <a:cs typeface="Arial" panose="020B0604020202020204" pitchFamily="34" charset="0"/>
                        </a:rPr>
                        <a:t>Objective: </a:t>
                      </a:r>
                      <a:r>
                        <a:rPr lang="en-US" sz="1800" b="0" dirty="0" smtClean="0">
                          <a:solidFill>
                            <a:schemeClr val="tx1"/>
                          </a:solidFill>
                          <a:latin typeface="+mn-lt"/>
                          <a:cs typeface="Arial" panose="020B0604020202020204" pitchFamily="34" charset="0"/>
                        </a:rPr>
                        <a:t>Provide</a:t>
                      </a:r>
                      <a:r>
                        <a:rPr lang="en-US" sz="1800" b="0" kern="1200" dirty="0" smtClean="0">
                          <a:solidFill>
                            <a:schemeClr val="tx1"/>
                          </a:solidFill>
                          <a:effectLst/>
                          <a:latin typeface="+mn-lt"/>
                          <a:cs typeface="Arial" panose="020B0604020202020204" pitchFamily="34" charset="0"/>
                        </a:rPr>
                        <a:t> social relief of distress to persons experiencing temporary crisis.</a:t>
                      </a:r>
                      <a:endParaRPr lang="en-GB" sz="1800" b="0" dirty="0" smtClean="0">
                        <a:solidFill>
                          <a:schemeClr val="tx1"/>
                        </a:solidFill>
                        <a:latin typeface="+mn-lt"/>
                        <a:cs typeface="Arial" panose="020B0604020202020204" pitchFamily="34" charset="0"/>
                      </a:endParaRPr>
                    </a:p>
                  </a:txBody>
                  <a:tcPr marL="68580" marR="68580" marT="34290" marB="34290">
                    <a:solidFill>
                      <a:srgbClr val="FFCC66"/>
                    </a:solidFill>
                  </a:tcPr>
                </a:tc>
                <a:tc hMerge="1">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endParaRPr lang="en-GB" sz="1600" b="1" dirty="0" smtClean="0">
                        <a:solidFill>
                          <a:srgbClr val="1D9EFF"/>
                        </a:solidFill>
                        <a:latin typeface="+mn-lt"/>
                        <a:cs typeface="Arial" panose="020B0604020202020204" pitchFamily="34" charset="0"/>
                      </a:endParaRPr>
                    </a:p>
                  </a:txBody>
                  <a:tcPr/>
                </a:tc>
                <a:extLst>
                  <a:ext uri="{0D108BD9-81ED-4DB2-BD59-A6C34878D82A}">
                    <a16:rowId xmlns:a16="http://schemas.microsoft.com/office/drawing/2014/main" val="10000"/>
                  </a:ext>
                </a:extLst>
              </a:tr>
              <a:tr h="3091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latin typeface="+mn-lt"/>
                          <a:cs typeface="Arial" panose="020B0604020202020204" pitchFamily="34" charset="0"/>
                        </a:rPr>
                        <a:t>2020/21 Targets</a:t>
                      </a:r>
                      <a:r>
                        <a:rPr lang="en-US" sz="1800" b="1" baseline="0" dirty="0" smtClean="0">
                          <a:latin typeface="+mn-lt"/>
                          <a:cs typeface="Arial" panose="020B0604020202020204" pitchFamily="34" charset="0"/>
                        </a:rPr>
                        <a:t> </a:t>
                      </a:r>
                      <a:endParaRPr lang="en-GB" sz="1800" b="1" dirty="0" smtClean="0">
                        <a:solidFill>
                          <a:schemeClr val="tx1"/>
                        </a:solidFill>
                        <a:latin typeface="+mn-lt"/>
                        <a:cs typeface="Arial" panose="020B0604020202020204" pitchFamily="34" charset="0"/>
                      </a:endParaRPr>
                    </a:p>
                  </a:txBody>
                  <a:tcPr marL="68580" marR="68580" marT="34290" marB="34290">
                    <a:solidFill>
                      <a:srgbClr val="FFCC66"/>
                    </a:solidFill>
                  </a:tcPr>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GB" sz="1800" b="1" dirty="0" smtClean="0">
                          <a:solidFill>
                            <a:schemeClr val="tx1"/>
                          </a:solidFill>
                          <a:latin typeface="+mn-lt"/>
                          <a:cs typeface="Arial" panose="020B0604020202020204" pitchFamily="34" charset="0"/>
                        </a:rPr>
                        <a:t>Status as at 31 December 2020</a:t>
                      </a:r>
                    </a:p>
                  </a:txBody>
                  <a:tcPr>
                    <a:solidFill>
                      <a:srgbClr val="FFCC66"/>
                    </a:solidFill>
                  </a:tcPr>
                </a:tc>
                <a:extLst>
                  <a:ext uri="{0D108BD9-81ED-4DB2-BD59-A6C34878D82A}">
                    <a16:rowId xmlns:a16="http://schemas.microsoft.com/office/drawing/2014/main" val="10001"/>
                  </a:ext>
                </a:extLst>
              </a:tr>
              <a:tr h="1026523">
                <a:tc>
                  <a:txBody>
                    <a:bodyPr/>
                    <a:lstStyle/>
                    <a:p>
                      <a:r>
                        <a:rPr lang="en-GB" sz="1800" kern="1200" dirty="0" smtClean="0">
                          <a:solidFill>
                            <a:schemeClr val="tx1"/>
                          </a:solidFill>
                          <a:effectLst/>
                          <a:latin typeface="+mn-lt"/>
                          <a:ea typeface="+mn-ea"/>
                          <a:cs typeface="+mn-cs"/>
                        </a:rPr>
                        <a:t>100% of eligible applicants in receipt of COVID-19 special relief grant (R350).</a:t>
                      </a:r>
                      <a:endParaRPr lang="en-ZA" sz="1800" kern="1200" dirty="0">
                        <a:solidFill>
                          <a:schemeClr val="tx1"/>
                        </a:solidFill>
                        <a:effectLst/>
                        <a:latin typeface="+mn-lt"/>
                        <a:ea typeface="+mn-ea"/>
                        <a:cs typeface="+mn-cs"/>
                      </a:endParaRPr>
                    </a:p>
                  </a:txBody>
                  <a:tcPr marL="68580" marR="68580" marT="34290" marB="34290">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kern="1200" dirty="0" smtClean="0">
                          <a:solidFill>
                            <a:schemeClr val="tx1"/>
                          </a:solidFill>
                          <a:effectLst/>
                          <a:latin typeface="+mn-lt"/>
                          <a:ea typeface="+mn-ea"/>
                          <a:cs typeface="+mn-cs"/>
                        </a:rPr>
                        <a:t>A total of 15.6 billion was paid to eligible applicants to COVID-19 special relief grant  (approximately</a:t>
                      </a:r>
                      <a:r>
                        <a:rPr lang="en-GB" sz="1800" kern="1200" baseline="0" dirty="0" smtClean="0">
                          <a:solidFill>
                            <a:schemeClr val="tx1"/>
                          </a:solidFill>
                          <a:effectLst/>
                          <a:latin typeface="+mn-lt"/>
                          <a:ea typeface="+mn-ea"/>
                          <a:cs typeface="+mn-cs"/>
                        </a:rPr>
                        <a:t> </a:t>
                      </a:r>
                      <a:r>
                        <a:rPr lang="en-GB" sz="1800" kern="1200" dirty="0" smtClean="0">
                          <a:solidFill>
                            <a:schemeClr val="tx1"/>
                          </a:solidFill>
                          <a:effectLst/>
                          <a:latin typeface="+mn-lt"/>
                          <a:ea typeface="+mn-ea"/>
                          <a:cs typeface="+mn-cs"/>
                        </a:rPr>
                        <a:t>6 million beneficiaries per month)  in receipt. Overall 98% of approved</a:t>
                      </a:r>
                      <a:r>
                        <a:rPr lang="en-GB" sz="1800" kern="1200" baseline="0" dirty="0" smtClean="0">
                          <a:solidFill>
                            <a:schemeClr val="tx1"/>
                          </a:solidFill>
                          <a:effectLst/>
                          <a:latin typeface="+mn-lt"/>
                          <a:ea typeface="+mn-ea"/>
                          <a:cs typeface="+mn-cs"/>
                        </a:rPr>
                        <a:t> beneficiaries were paid as at  end of December 2020</a:t>
                      </a:r>
                      <a:r>
                        <a:rPr lang="en-GB" sz="18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smtClean="0">
                        <a:solidFill>
                          <a:schemeClr val="tx1"/>
                        </a:solidFill>
                        <a:effectLst/>
                        <a:latin typeface="+mn-lt"/>
                        <a:ea typeface="+mn-ea"/>
                        <a:cs typeface="+mn-cs"/>
                      </a:endParaRPr>
                    </a:p>
                    <a:p>
                      <a:pPr>
                        <a:spcAft>
                          <a:spcPts val="0"/>
                        </a:spcAft>
                      </a:pPr>
                      <a:r>
                        <a:rPr lang="en-GB" sz="1800" dirty="0" smtClean="0">
                          <a:latin typeface="+mn-lt"/>
                        </a:rPr>
                        <a:t>The payments made as at 30 December</a:t>
                      </a:r>
                      <a:r>
                        <a:rPr lang="en-GB" sz="1800" baseline="0" dirty="0" smtClean="0">
                          <a:latin typeface="+mn-lt"/>
                        </a:rPr>
                        <a:t> </a:t>
                      </a:r>
                      <a:r>
                        <a:rPr lang="en-GB" sz="1800" dirty="0" smtClean="0">
                          <a:latin typeface="+mn-lt"/>
                        </a:rPr>
                        <a:t>2020 are</a:t>
                      </a:r>
                      <a:r>
                        <a:rPr lang="en-GB" sz="1800" baseline="0" dirty="0" smtClean="0">
                          <a:latin typeface="+mn-lt"/>
                        </a:rPr>
                        <a:t> as </a:t>
                      </a:r>
                      <a:r>
                        <a:rPr lang="en-GB" sz="1800" dirty="0" smtClean="0">
                          <a:latin typeface="+mn-lt"/>
                        </a:rPr>
                        <a:t> follows:</a:t>
                      </a:r>
                    </a:p>
                    <a:p>
                      <a:pPr marL="285750" marR="0" lvl="0" indent="-2857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800" dirty="0" smtClean="0">
                          <a:latin typeface="+mn-lt"/>
                        </a:rPr>
                        <a:t>May 2020: </a:t>
                      </a:r>
                      <a:r>
                        <a:rPr lang="en-US" sz="1800" b="1" i="0" u="none" strike="noStrike" dirty="0" smtClean="0">
                          <a:solidFill>
                            <a:srgbClr val="000000"/>
                          </a:solidFill>
                          <a:effectLst/>
                          <a:latin typeface="+mn-lt"/>
                        </a:rPr>
                        <a:t>4,423,810</a:t>
                      </a:r>
                      <a:r>
                        <a:rPr lang="en-US" sz="1800" dirty="0" smtClean="0">
                          <a:latin typeface="+mn-lt"/>
                        </a:rPr>
                        <a:t> (99.8% of approved applications)</a:t>
                      </a:r>
                      <a:endParaRPr lang="en-GB" sz="1800" dirty="0" smtClean="0">
                        <a:latin typeface="+mn-lt"/>
                      </a:endParaRPr>
                    </a:p>
                    <a:p>
                      <a:pPr marL="285750" marR="0" lvl="0" indent="-2857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GB" sz="1800" dirty="0" smtClean="0">
                          <a:latin typeface="+mn-lt"/>
                        </a:rPr>
                        <a:t>June 2020: </a:t>
                      </a:r>
                      <a:r>
                        <a:rPr lang="en-US" sz="1800" b="1" i="0" u="none" strike="noStrike" dirty="0" smtClean="0">
                          <a:solidFill>
                            <a:srgbClr val="000000"/>
                          </a:solidFill>
                          <a:effectLst/>
                          <a:latin typeface="+mn-lt"/>
                        </a:rPr>
                        <a:t>5,057,417</a:t>
                      </a:r>
                      <a:r>
                        <a:rPr lang="en-US" sz="1800" b="1" i="0" u="none" strike="noStrike" baseline="0" dirty="0" smtClean="0">
                          <a:solidFill>
                            <a:srgbClr val="000000"/>
                          </a:solidFill>
                          <a:effectLst/>
                          <a:latin typeface="+mn-lt"/>
                        </a:rPr>
                        <a:t> </a:t>
                      </a:r>
                      <a:r>
                        <a:rPr lang="en-GB" sz="1800" dirty="0" smtClean="0">
                          <a:latin typeface="+mn-lt"/>
                        </a:rPr>
                        <a:t>(</a:t>
                      </a:r>
                      <a:r>
                        <a:rPr lang="en-US" sz="1800" b="0" i="0" u="none" strike="noStrike" dirty="0" smtClean="0">
                          <a:solidFill>
                            <a:srgbClr val="000000"/>
                          </a:solidFill>
                          <a:effectLst/>
                          <a:latin typeface="+mn-lt"/>
                        </a:rPr>
                        <a:t>99.91% </a:t>
                      </a:r>
                      <a:r>
                        <a:rPr lang="en-GB" sz="1800" dirty="0" smtClean="0">
                          <a:latin typeface="+mn-lt"/>
                        </a:rPr>
                        <a:t>of approved applications </a:t>
                      </a:r>
                    </a:p>
                    <a:p>
                      <a:pPr marL="285750" marR="0" lvl="0" indent="-2857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GB" sz="1800" dirty="0" smtClean="0">
                          <a:latin typeface="+mn-lt"/>
                        </a:rPr>
                        <a:t>July 2020: </a:t>
                      </a:r>
                      <a:r>
                        <a:rPr lang="en-GB" sz="1800" b="1" i="0" u="none" strike="noStrike" dirty="0" smtClean="0">
                          <a:solidFill>
                            <a:srgbClr val="000000"/>
                          </a:solidFill>
                          <a:effectLst/>
                          <a:latin typeface="+mn-lt"/>
                        </a:rPr>
                        <a:t>5,565,2</a:t>
                      </a:r>
                      <a:r>
                        <a:rPr lang="en-GB" sz="1800" dirty="0" smtClean="0">
                          <a:latin typeface="+mn-lt"/>
                        </a:rPr>
                        <a:t> (99.8 of approved applications)</a:t>
                      </a:r>
                    </a:p>
                    <a:p>
                      <a:pPr marL="285750" marR="0" lvl="0" indent="-2857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GB" sz="1800" dirty="0" smtClean="0">
                          <a:latin typeface="+mn-lt"/>
                        </a:rPr>
                        <a:t>August 2020: </a:t>
                      </a:r>
                      <a:r>
                        <a:rPr lang="en-US" sz="1800" b="1" i="0" u="none" strike="noStrike" dirty="0" smtClean="0">
                          <a:solidFill>
                            <a:srgbClr val="000000"/>
                          </a:solidFill>
                          <a:effectLst/>
                          <a:latin typeface="+mn-lt"/>
                        </a:rPr>
                        <a:t>5,962,787 </a:t>
                      </a:r>
                      <a:r>
                        <a:rPr lang="en-GB" sz="1800" dirty="0" smtClean="0">
                          <a:latin typeface="+mn-lt"/>
                        </a:rPr>
                        <a:t>(99.81 of approved applications)</a:t>
                      </a:r>
                    </a:p>
                    <a:p>
                      <a:pPr marL="285750" marR="0" lvl="0" indent="-2857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GB" sz="1800" dirty="0" smtClean="0">
                          <a:latin typeface="+mn-lt"/>
                        </a:rPr>
                        <a:t>September  2020: </a:t>
                      </a:r>
                      <a:r>
                        <a:rPr lang="en-US" sz="1800" b="1" i="0" u="none" strike="noStrike" dirty="0" smtClean="0">
                          <a:solidFill>
                            <a:srgbClr val="000000"/>
                          </a:solidFill>
                          <a:effectLst/>
                          <a:latin typeface="+mn-lt"/>
                        </a:rPr>
                        <a:t>6,036,457</a:t>
                      </a:r>
                      <a:r>
                        <a:rPr lang="en-GB" sz="1800" dirty="0" smtClean="0">
                          <a:latin typeface="+mn-lt"/>
                        </a:rPr>
                        <a:t> (99.96 of approved applications)</a:t>
                      </a:r>
                    </a:p>
                    <a:p>
                      <a:pPr marL="285750" marR="0" lvl="0" indent="-2857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GB" sz="1800" dirty="0" smtClean="0">
                          <a:latin typeface="+mn-lt"/>
                        </a:rPr>
                        <a:t>October</a:t>
                      </a:r>
                      <a:r>
                        <a:rPr lang="en-GB" sz="1800" baseline="0" dirty="0" smtClean="0">
                          <a:latin typeface="+mn-lt"/>
                        </a:rPr>
                        <a:t> </a:t>
                      </a:r>
                      <a:r>
                        <a:rPr lang="en-GB" sz="1800" dirty="0" smtClean="0">
                          <a:latin typeface="+mn-lt"/>
                        </a:rPr>
                        <a:t>2020: </a:t>
                      </a:r>
                      <a:r>
                        <a:rPr lang="en-US" sz="1800" b="1" i="0" u="none" strike="noStrike" dirty="0" smtClean="0">
                          <a:solidFill>
                            <a:srgbClr val="000000"/>
                          </a:solidFill>
                          <a:effectLst/>
                          <a:latin typeface="+mn-lt"/>
                        </a:rPr>
                        <a:t>6,112,642</a:t>
                      </a:r>
                      <a:r>
                        <a:rPr lang="en-US" sz="1800" b="1" i="0" u="none" strike="noStrike" baseline="0" dirty="0" smtClean="0">
                          <a:solidFill>
                            <a:srgbClr val="000000"/>
                          </a:solidFill>
                          <a:effectLst/>
                          <a:latin typeface="+mn-lt"/>
                        </a:rPr>
                        <a:t> </a:t>
                      </a:r>
                      <a:r>
                        <a:rPr lang="en-GB" sz="1800" dirty="0" smtClean="0">
                          <a:latin typeface="+mn-lt"/>
                        </a:rPr>
                        <a:t>(99.61 % of approved applications)</a:t>
                      </a:r>
                    </a:p>
                    <a:p>
                      <a:pPr marL="285750" marR="0" lvl="0" indent="-2857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GB" sz="1800" dirty="0" smtClean="0">
                          <a:latin typeface="+mn-lt"/>
                        </a:rPr>
                        <a:t>November</a:t>
                      </a:r>
                      <a:r>
                        <a:rPr lang="en-GB" sz="1800" baseline="0" dirty="0" smtClean="0">
                          <a:latin typeface="+mn-lt"/>
                        </a:rPr>
                        <a:t> </a:t>
                      </a:r>
                      <a:r>
                        <a:rPr lang="en-GB" sz="1800" dirty="0" smtClean="0">
                          <a:latin typeface="+mn-lt"/>
                        </a:rPr>
                        <a:t>2020: </a:t>
                      </a:r>
                      <a:r>
                        <a:rPr lang="en-GB" sz="1800" b="1" i="0" u="none" strike="noStrike" dirty="0" smtClean="0">
                          <a:solidFill>
                            <a:srgbClr val="000000"/>
                          </a:solidFill>
                          <a:effectLst/>
                          <a:latin typeface="+mn-lt"/>
                        </a:rPr>
                        <a:t>6,017,274 </a:t>
                      </a:r>
                      <a:r>
                        <a:rPr lang="en-GB" sz="1800" dirty="0" smtClean="0">
                          <a:latin typeface="+mn-lt"/>
                        </a:rPr>
                        <a:t>(98.8% of approved applications)</a:t>
                      </a:r>
                    </a:p>
                    <a:p>
                      <a:pPr marL="285750" marR="0" lvl="0" indent="-2857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GB" sz="1800" dirty="0" smtClean="0">
                          <a:latin typeface="+mn-lt"/>
                        </a:rPr>
                        <a:t>December</a:t>
                      </a:r>
                      <a:r>
                        <a:rPr lang="en-GB" sz="1800" baseline="0" dirty="0" smtClean="0">
                          <a:latin typeface="+mn-lt"/>
                        </a:rPr>
                        <a:t> 2</a:t>
                      </a:r>
                      <a:r>
                        <a:rPr lang="en-GB" sz="1800" dirty="0" smtClean="0">
                          <a:latin typeface="+mn-lt"/>
                        </a:rPr>
                        <a:t>020: </a:t>
                      </a:r>
                      <a:r>
                        <a:rPr lang="en-GB" sz="1800" b="1" dirty="0" smtClean="0">
                          <a:latin typeface="+mn-lt"/>
                        </a:rPr>
                        <a:t>5,324,605</a:t>
                      </a:r>
                      <a:r>
                        <a:rPr lang="en-US" sz="1800" b="1" i="0" u="none" strike="noStrike" baseline="0" dirty="0" smtClean="0">
                          <a:solidFill>
                            <a:srgbClr val="000000"/>
                          </a:solidFill>
                          <a:effectLst/>
                          <a:latin typeface="+mn-lt"/>
                        </a:rPr>
                        <a:t> </a:t>
                      </a:r>
                      <a:r>
                        <a:rPr lang="en-GB" sz="1800" dirty="0" smtClean="0">
                          <a:latin typeface="+mn-lt"/>
                        </a:rPr>
                        <a:t>(91.61 % of approved applications)</a:t>
                      </a:r>
                    </a:p>
                  </a:txBody>
                  <a:tcPr marL="68580" marR="68580" marT="34290" marB="34290">
                    <a:solidFill>
                      <a:schemeClr val="bg1"/>
                    </a:solidFill>
                  </a:tcPr>
                </a:tc>
                <a:extLst>
                  <a:ext uri="{0D108BD9-81ED-4DB2-BD59-A6C34878D82A}">
                    <a16:rowId xmlns:a16="http://schemas.microsoft.com/office/drawing/2014/main" val="10002"/>
                  </a:ext>
                </a:extLst>
              </a:tr>
            </a:tbl>
          </a:graphicData>
        </a:graphic>
      </p:graphicFrame>
      <p:sp>
        <p:nvSpPr>
          <p:cNvPr id="3" name="Slide Number Placeholder 2"/>
          <p:cNvSpPr>
            <a:spLocks noGrp="1"/>
          </p:cNvSpPr>
          <p:nvPr>
            <p:ph type="sldNum" sz="quarter" idx="12"/>
          </p:nvPr>
        </p:nvSpPr>
        <p:spPr>
          <a:xfrm>
            <a:off x="3048000" y="6172200"/>
            <a:ext cx="1676400" cy="476250"/>
          </a:xfrm>
        </p:spPr>
        <p:txBody>
          <a:bodyPr/>
          <a:lstStyle/>
          <a:p>
            <a:pPr>
              <a:defRPr/>
            </a:pPr>
            <a:fld id="{2CC70C49-10A0-418E-8D48-EB84244C126F}" type="slidenum">
              <a:rPr lang="en-US" smtClean="0">
                <a:solidFill>
                  <a:srgbClr val="000000"/>
                </a:solidFill>
              </a:rPr>
              <a:pPr>
                <a:defRPr/>
              </a:pPr>
              <a:t>13</a:t>
            </a:fld>
            <a:endParaRPr lang="en-US" dirty="0">
              <a:solidFill>
                <a:srgbClr val="000000"/>
              </a:solidFill>
            </a:endParaRPr>
          </a:p>
        </p:txBody>
      </p:sp>
    </p:spTree>
    <p:extLst>
      <p:ext uri="{BB962C8B-B14F-4D97-AF65-F5344CB8AC3E}">
        <p14:creationId xmlns:p14="http://schemas.microsoft.com/office/powerpoint/2010/main" val="31814530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20" y="76200"/>
            <a:ext cx="9067800" cy="632618"/>
          </a:xfrm>
        </p:spPr>
        <p:txBody>
          <a:bodyPr>
            <a:noAutofit/>
          </a:bodyPr>
          <a:lstStyle/>
          <a:p>
            <a:r>
              <a:rPr lang="en-US" sz="3000" dirty="0"/>
              <a:t>Implementation Of Covid-19 Relief </a:t>
            </a:r>
            <a:r>
              <a:rPr lang="en-US" sz="3000" dirty="0" smtClean="0"/>
              <a:t>Measures – Special Covid-19 SRD Grants</a:t>
            </a:r>
            <a:endParaRPr lang="en-GB" sz="3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14055520"/>
              </p:ext>
            </p:extLst>
          </p:nvPr>
        </p:nvGraphicFramePr>
        <p:xfrm>
          <a:off x="0" y="838200"/>
          <a:ext cx="9067802" cy="2955388"/>
        </p:xfrm>
        <a:graphic>
          <a:graphicData uri="http://schemas.openxmlformats.org/drawingml/2006/table">
            <a:tbl>
              <a:tblPr firstRow="1" bandRow="1">
                <a:tableStyleId>{5940675A-B579-460E-94D1-54222C63F5DA}</a:tableStyleId>
              </a:tblPr>
              <a:tblGrid>
                <a:gridCol w="18288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838202">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gridCol w="914398">
                  <a:extLst>
                    <a:ext uri="{9D8B030D-6E8A-4147-A177-3AD203B41FA5}">
                      <a16:colId xmlns:a16="http://schemas.microsoft.com/office/drawing/2014/main" val="20004"/>
                    </a:ext>
                  </a:extLst>
                </a:gridCol>
                <a:gridCol w="914400">
                  <a:extLst>
                    <a:ext uri="{9D8B030D-6E8A-4147-A177-3AD203B41FA5}">
                      <a16:colId xmlns:a16="http://schemas.microsoft.com/office/drawing/2014/main" val="20005"/>
                    </a:ext>
                  </a:extLst>
                </a:gridCol>
                <a:gridCol w="876410">
                  <a:extLst>
                    <a:ext uri="{9D8B030D-6E8A-4147-A177-3AD203B41FA5}">
                      <a16:colId xmlns:a16="http://schemas.microsoft.com/office/drawing/2014/main" val="20006"/>
                    </a:ext>
                  </a:extLst>
                </a:gridCol>
                <a:gridCol w="837561">
                  <a:extLst>
                    <a:ext uri="{9D8B030D-6E8A-4147-A177-3AD203B41FA5}">
                      <a16:colId xmlns:a16="http://schemas.microsoft.com/office/drawing/2014/main" val="20007"/>
                    </a:ext>
                  </a:extLst>
                </a:gridCol>
                <a:gridCol w="1029231">
                  <a:extLst>
                    <a:ext uri="{9D8B030D-6E8A-4147-A177-3AD203B41FA5}">
                      <a16:colId xmlns:a16="http://schemas.microsoft.com/office/drawing/2014/main" val="20008"/>
                    </a:ext>
                  </a:extLst>
                </a:gridCol>
              </a:tblGrid>
              <a:tr h="0">
                <a:tc>
                  <a:txBody>
                    <a:bodyPr/>
                    <a:lstStyle/>
                    <a:p>
                      <a:pPr algn="l" fontAlgn="t"/>
                      <a:r>
                        <a:rPr lang="en-ZA" sz="1400" b="1" u="none" strike="noStrike" dirty="0">
                          <a:effectLst/>
                        </a:rPr>
                        <a:t>PROCESS</a:t>
                      </a:r>
                      <a:endParaRPr lang="en-US" sz="1400" b="1" i="0" u="none" strike="noStrike" dirty="0">
                        <a:solidFill>
                          <a:srgbClr val="000000"/>
                        </a:solidFill>
                        <a:effectLst/>
                        <a:latin typeface="+mn-lt"/>
                      </a:endParaRPr>
                    </a:p>
                  </a:txBody>
                  <a:tcPr marL="3521" marR="3521" marT="3521" marB="0">
                    <a:solidFill>
                      <a:srgbClr val="FFC000"/>
                    </a:solidFill>
                  </a:tcPr>
                </a:tc>
                <a:tc>
                  <a:txBody>
                    <a:bodyPr/>
                    <a:lstStyle/>
                    <a:p>
                      <a:pPr algn="l" fontAlgn="t"/>
                      <a:r>
                        <a:rPr lang="en-ZA" sz="1400" b="1" u="none" strike="noStrike" dirty="0">
                          <a:effectLst/>
                        </a:rPr>
                        <a:t>MAY</a:t>
                      </a:r>
                      <a:endParaRPr lang="en-US" sz="1400" b="1" i="0" u="none" strike="noStrike" dirty="0">
                        <a:solidFill>
                          <a:srgbClr val="000000"/>
                        </a:solidFill>
                        <a:effectLst/>
                        <a:latin typeface="+mn-lt"/>
                      </a:endParaRPr>
                    </a:p>
                  </a:txBody>
                  <a:tcPr marL="3521" marR="3521" marT="3521" marB="0">
                    <a:solidFill>
                      <a:srgbClr val="FFC000"/>
                    </a:solidFill>
                  </a:tcPr>
                </a:tc>
                <a:tc>
                  <a:txBody>
                    <a:bodyPr/>
                    <a:lstStyle/>
                    <a:p>
                      <a:pPr algn="l" fontAlgn="t"/>
                      <a:r>
                        <a:rPr lang="en-ZA" sz="1400" b="1" u="none" strike="noStrike" dirty="0">
                          <a:effectLst/>
                        </a:rPr>
                        <a:t>JUNE</a:t>
                      </a:r>
                      <a:endParaRPr lang="en-US" sz="1400" b="1" i="0" u="none" strike="noStrike" dirty="0">
                        <a:solidFill>
                          <a:srgbClr val="000000"/>
                        </a:solidFill>
                        <a:effectLst/>
                        <a:latin typeface="+mn-lt"/>
                      </a:endParaRPr>
                    </a:p>
                  </a:txBody>
                  <a:tcPr marL="3521" marR="3521" marT="3521" marB="0">
                    <a:solidFill>
                      <a:srgbClr val="FFC000"/>
                    </a:solidFill>
                  </a:tcPr>
                </a:tc>
                <a:tc>
                  <a:txBody>
                    <a:bodyPr/>
                    <a:lstStyle/>
                    <a:p>
                      <a:pPr algn="l" fontAlgn="t"/>
                      <a:r>
                        <a:rPr lang="en-ZA" sz="1400" b="1" u="none" strike="noStrike" dirty="0">
                          <a:effectLst/>
                        </a:rPr>
                        <a:t>JULY</a:t>
                      </a:r>
                      <a:endParaRPr lang="en-US" sz="1400" b="1" i="0" u="none" strike="noStrike" dirty="0">
                        <a:solidFill>
                          <a:srgbClr val="000000"/>
                        </a:solidFill>
                        <a:effectLst/>
                        <a:latin typeface="+mn-lt"/>
                      </a:endParaRPr>
                    </a:p>
                  </a:txBody>
                  <a:tcPr marL="3521" marR="3521" marT="3521" marB="0">
                    <a:solidFill>
                      <a:srgbClr val="FFC000"/>
                    </a:solidFill>
                  </a:tcPr>
                </a:tc>
                <a:tc>
                  <a:txBody>
                    <a:bodyPr/>
                    <a:lstStyle/>
                    <a:p>
                      <a:pPr algn="l" fontAlgn="t"/>
                      <a:r>
                        <a:rPr lang="en-ZA" sz="1400" b="1" u="none" strike="noStrike" dirty="0">
                          <a:effectLst/>
                        </a:rPr>
                        <a:t>AUGUST</a:t>
                      </a:r>
                      <a:endParaRPr lang="en-US" sz="1400" b="1" i="0" u="none" strike="noStrike" dirty="0">
                        <a:solidFill>
                          <a:srgbClr val="000000"/>
                        </a:solidFill>
                        <a:effectLst/>
                        <a:latin typeface="+mn-lt"/>
                      </a:endParaRPr>
                    </a:p>
                  </a:txBody>
                  <a:tcPr marL="3521" marR="3521" marT="3521" marB="0">
                    <a:solidFill>
                      <a:srgbClr val="FFC000"/>
                    </a:solidFill>
                  </a:tcPr>
                </a:tc>
                <a:tc>
                  <a:txBody>
                    <a:bodyPr/>
                    <a:lstStyle/>
                    <a:p>
                      <a:pPr algn="l" fontAlgn="t"/>
                      <a:r>
                        <a:rPr lang="en-ZA" sz="1400" b="1" u="none" strike="noStrike" dirty="0">
                          <a:effectLst/>
                        </a:rPr>
                        <a:t>SEPT</a:t>
                      </a:r>
                      <a:endParaRPr lang="en-US" sz="1400" b="1" i="0" u="none" strike="noStrike" dirty="0">
                        <a:solidFill>
                          <a:srgbClr val="000000"/>
                        </a:solidFill>
                        <a:effectLst/>
                        <a:latin typeface="+mn-lt"/>
                      </a:endParaRPr>
                    </a:p>
                  </a:txBody>
                  <a:tcPr marL="3521" marR="3521" marT="3521" marB="0">
                    <a:solidFill>
                      <a:srgbClr val="FFC000"/>
                    </a:solidFill>
                  </a:tcPr>
                </a:tc>
                <a:tc>
                  <a:txBody>
                    <a:bodyPr/>
                    <a:lstStyle/>
                    <a:p>
                      <a:pPr algn="l" fontAlgn="t"/>
                      <a:r>
                        <a:rPr lang="en-ZA" sz="1400" b="1" u="none" strike="noStrike" dirty="0">
                          <a:effectLst/>
                        </a:rPr>
                        <a:t>OCT</a:t>
                      </a:r>
                      <a:endParaRPr lang="en-US" sz="1400" b="1" i="0" u="none" strike="noStrike" dirty="0">
                        <a:solidFill>
                          <a:srgbClr val="000000"/>
                        </a:solidFill>
                        <a:effectLst/>
                        <a:latin typeface="+mn-lt"/>
                      </a:endParaRPr>
                    </a:p>
                  </a:txBody>
                  <a:tcPr marL="3521" marR="3521" marT="3521" marB="0">
                    <a:solidFill>
                      <a:srgbClr val="FFC000"/>
                    </a:solidFill>
                  </a:tcPr>
                </a:tc>
                <a:tc>
                  <a:txBody>
                    <a:bodyPr/>
                    <a:lstStyle/>
                    <a:p>
                      <a:pPr algn="l" fontAlgn="t"/>
                      <a:r>
                        <a:rPr lang="en-ZA" sz="1400" b="1" u="none" strike="noStrike" dirty="0">
                          <a:effectLst/>
                        </a:rPr>
                        <a:t>NOV</a:t>
                      </a:r>
                      <a:endParaRPr lang="en-US" sz="1400" b="1" i="0" u="none" strike="noStrike" dirty="0">
                        <a:solidFill>
                          <a:srgbClr val="000000"/>
                        </a:solidFill>
                        <a:effectLst/>
                        <a:latin typeface="+mn-lt"/>
                      </a:endParaRPr>
                    </a:p>
                  </a:txBody>
                  <a:tcPr marL="3521" marR="3521" marT="3521" marB="0">
                    <a:solidFill>
                      <a:srgbClr val="FFC000"/>
                    </a:solidFill>
                  </a:tcPr>
                </a:tc>
                <a:tc>
                  <a:txBody>
                    <a:bodyPr/>
                    <a:lstStyle/>
                    <a:p>
                      <a:pPr algn="l" fontAlgn="t"/>
                      <a:r>
                        <a:rPr lang="en-ZA" sz="1400" b="1" u="none" strike="noStrike" dirty="0">
                          <a:effectLst/>
                        </a:rPr>
                        <a:t>DEC</a:t>
                      </a:r>
                      <a:endParaRPr lang="en-US" sz="1400" b="1" i="0" u="none" strike="noStrike" dirty="0">
                        <a:solidFill>
                          <a:srgbClr val="000000"/>
                        </a:solidFill>
                        <a:effectLst/>
                        <a:latin typeface="+mn-lt"/>
                      </a:endParaRPr>
                    </a:p>
                  </a:txBody>
                  <a:tcPr marL="3521" marR="3521" marT="3521" marB="0">
                    <a:solidFill>
                      <a:srgbClr val="FFC000"/>
                    </a:solidFill>
                  </a:tcPr>
                </a:tc>
                <a:extLst>
                  <a:ext uri="{0D108BD9-81ED-4DB2-BD59-A6C34878D82A}">
                    <a16:rowId xmlns:a16="http://schemas.microsoft.com/office/drawing/2014/main" val="10000"/>
                  </a:ext>
                </a:extLst>
              </a:tr>
              <a:tr h="264886">
                <a:tc>
                  <a:txBody>
                    <a:bodyPr/>
                    <a:lstStyle/>
                    <a:p>
                      <a:pPr algn="l" fontAlgn="t"/>
                      <a:r>
                        <a:rPr lang="en-ZA" sz="1400" u="none" strike="noStrike" dirty="0">
                          <a:effectLst/>
                        </a:rPr>
                        <a:t>New Applications Received in month</a:t>
                      </a:r>
                      <a:endParaRPr lang="en-US" sz="1400" b="0" i="0" u="none" strike="noStrike" dirty="0">
                        <a:solidFill>
                          <a:srgbClr val="000000"/>
                        </a:solidFill>
                        <a:effectLst/>
                        <a:latin typeface="+mn-lt"/>
                      </a:endParaRPr>
                    </a:p>
                  </a:txBody>
                  <a:tcPr marL="3521" marR="3521" marT="3521" marB="0"/>
                </a:tc>
                <a:tc>
                  <a:txBody>
                    <a:bodyPr/>
                    <a:lstStyle/>
                    <a:p>
                      <a:pPr algn="l" fontAlgn="t"/>
                      <a:r>
                        <a:rPr lang="en-US" sz="1400" u="none" strike="noStrike">
                          <a:effectLst/>
                        </a:rPr>
                        <a:t>6,605,445</a:t>
                      </a:r>
                      <a:endParaRPr lang="en-US" sz="1400" b="0" i="0" u="none" strike="noStrike">
                        <a:solidFill>
                          <a:srgbClr val="000000"/>
                        </a:solidFill>
                        <a:effectLst/>
                        <a:latin typeface="+mn-lt"/>
                      </a:endParaRPr>
                    </a:p>
                  </a:txBody>
                  <a:tcPr marL="3521" marR="3521" marT="3521" marB="0"/>
                </a:tc>
                <a:tc>
                  <a:txBody>
                    <a:bodyPr/>
                    <a:lstStyle/>
                    <a:p>
                      <a:pPr algn="l" fontAlgn="t"/>
                      <a:r>
                        <a:rPr lang="en-US" sz="1400" u="none" strike="noStrike" dirty="0">
                          <a:effectLst/>
                        </a:rPr>
                        <a:t>912,863</a:t>
                      </a:r>
                      <a:endParaRPr lang="en-US" sz="1400" b="0" i="0" u="none" strike="noStrike" dirty="0">
                        <a:solidFill>
                          <a:srgbClr val="000000"/>
                        </a:solidFill>
                        <a:effectLst/>
                        <a:latin typeface="+mn-lt"/>
                      </a:endParaRPr>
                    </a:p>
                  </a:txBody>
                  <a:tcPr marL="3521" marR="3521" marT="3521" marB="0"/>
                </a:tc>
                <a:tc>
                  <a:txBody>
                    <a:bodyPr/>
                    <a:lstStyle/>
                    <a:p>
                      <a:pPr algn="l" fontAlgn="t"/>
                      <a:r>
                        <a:rPr lang="en-US" sz="1400" u="none" strike="noStrike">
                          <a:effectLst/>
                        </a:rPr>
                        <a:t>827,828</a:t>
                      </a:r>
                      <a:endParaRPr lang="en-US" sz="1400" b="0" i="0" u="none" strike="noStrike">
                        <a:solidFill>
                          <a:srgbClr val="000000"/>
                        </a:solidFill>
                        <a:effectLst/>
                        <a:latin typeface="+mn-lt"/>
                      </a:endParaRPr>
                    </a:p>
                  </a:txBody>
                  <a:tcPr marL="3521" marR="3521" marT="3521" marB="0"/>
                </a:tc>
                <a:tc>
                  <a:txBody>
                    <a:bodyPr/>
                    <a:lstStyle/>
                    <a:p>
                      <a:pPr algn="l" fontAlgn="t"/>
                      <a:r>
                        <a:rPr lang="en-US" sz="1400" u="none" strike="noStrike">
                          <a:effectLst/>
                        </a:rPr>
                        <a:t>605,070</a:t>
                      </a:r>
                      <a:endParaRPr lang="en-US" sz="1400" b="0" i="0" u="none" strike="noStrike">
                        <a:solidFill>
                          <a:srgbClr val="000000"/>
                        </a:solidFill>
                        <a:effectLst/>
                        <a:latin typeface="+mn-lt"/>
                      </a:endParaRPr>
                    </a:p>
                  </a:txBody>
                  <a:tcPr marL="3521" marR="3521" marT="3521" marB="0"/>
                </a:tc>
                <a:tc>
                  <a:txBody>
                    <a:bodyPr/>
                    <a:lstStyle/>
                    <a:p>
                      <a:pPr algn="l" fontAlgn="t"/>
                      <a:r>
                        <a:rPr lang="en-US" sz="1400" u="none" strike="noStrike" dirty="0">
                          <a:effectLst/>
                        </a:rPr>
                        <a:t>194,901</a:t>
                      </a:r>
                      <a:endParaRPr lang="en-US" sz="1400" b="0" i="0" u="none" strike="noStrike" dirty="0">
                        <a:solidFill>
                          <a:srgbClr val="000000"/>
                        </a:solidFill>
                        <a:effectLst/>
                        <a:latin typeface="+mn-lt"/>
                      </a:endParaRPr>
                    </a:p>
                  </a:txBody>
                  <a:tcPr marL="3521" marR="3521" marT="3521" marB="0"/>
                </a:tc>
                <a:tc>
                  <a:txBody>
                    <a:bodyPr/>
                    <a:lstStyle/>
                    <a:p>
                      <a:pPr algn="l" fontAlgn="t"/>
                      <a:r>
                        <a:rPr lang="en-US" sz="1400" u="none" strike="noStrike">
                          <a:effectLst/>
                        </a:rPr>
                        <a:t>211,427</a:t>
                      </a:r>
                      <a:endParaRPr lang="en-US" sz="1400" b="0" i="0" u="none" strike="noStrike">
                        <a:solidFill>
                          <a:srgbClr val="000000"/>
                        </a:solidFill>
                        <a:effectLst/>
                        <a:latin typeface="+mn-lt"/>
                      </a:endParaRPr>
                    </a:p>
                  </a:txBody>
                  <a:tcPr marL="3521" marR="3521" marT="3521" marB="0"/>
                </a:tc>
                <a:tc>
                  <a:txBody>
                    <a:bodyPr/>
                    <a:lstStyle/>
                    <a:p>
                      <a:pPr algn="ctr" fontAlgn="t"/>
                      <a:r>
                        <a:rPr lang="en-US" sz="1400" u="none" strike="noStrike" dirty="0" smtClean="0">
                          <a:effectLst/>
                        </a:rPr>
                        <a:t>196,026 </a:t>
                      </a:r>
                      <a:endParaRPr lang="en-US" sz="1400" b="0" i="0" u="none" strike="noStrike" dirty="0">
                        <a:solidFill>
                          <a:srgbClr val="000000"/>
                        </a:solidFill>
                        <a:effectLst/>
                        <a:latin typeface="+mn-lt"/>
                      </a:endParaRPr>
                    </a:p>
                  </a:txBody>
                  <a:tcPr marL="3521" marR="3521" marT="3521" marB="0"/>
                </a:tc>
                <a:tc>
                  <a:txBody>
                    <a:bodyPr/>
                    <a:lstStyle/>
                    <a:p>
                      <a:pPr algn="l" fontAlgn="t"/>
                      <a:r>
                        <a:rPr lang="en-US" sz="1400" u="none" strike="noStrike" dirty="0" smtClean="0">
                          <a:effectLst/>
                        </a:rPr>
                        <a:t>104,310 </a:t>
                      </a:r>
                      <a:endParaRPr lang="en-US" sz="1400" b="0" i="0" u="none" strike="noStrike" dirty="0">
                        <a:solidFill>
                          <a:srgbClr val="000000"/>
                        </a:solidFill>
                        <a:effectLst/>
                        <a:latin typeface="+mn-lt"/>
                      </a:endParaRPr>
                    </a:p>
                  </a:txBody>
                  <a:tcPr marL="3521" marR="3521" marT="3521" marB="0"/>
                </a:tc>
                <a:extLst>
                  <a:ext uri="{0D108BD9-81ED-4DB2-BD59-A6C34878D82A}">
                    <a16:rowId xmlns:a16="http://schemas.microsoft.com/office/drawing/2014/main" val="10001"/>
                  </a:ext>
                </a:extLst>
              </a:tr>
              <a:tr h="264886">
                <a:tc>
                  <a:txBody>
                    <a:bodyPr/>
                    <a:lstStyle/>
                    <a:p>
                      <a:pPr algn="l" fontAlgn="t"/>
                      <a:r>
                        <a:rPr lang="en-ZA" sz="1400" u="none" strike="noStrike" dirty="0">
                          <a:effectLst/>
                        </a:rPr>
                        <a:t>Applications Considered for month¹</a:t>
                      </a:r>
                      <a:endParaRPr lang="en-US" sz="1400" b="0" i="0" u="none" strike="noStrike" dirty="0">
                        <a:solidFill>
                          <a:srgbClr val="000000"/>
                        </a:solidFill>
                        <a:effectLst/>
                        <a:latin typeface="+mn-lt"/>
                      </a:endParaRPr>
                    </a:p>
                  </a:txBody>
                  <a:tcPr marL="3521" marR="3521" marT="3521" marB="0"/>
                </a:tc>
                <a:tc>
                  <a:txBody>
                    <a:bodyPr/>
                    <a:lstStyle/>
                    <a:p>
                      <a:pPr algn="l" fontAlgn="t"/>
                      <a:r>
                        <a:rPr lang="en-US" sz="1400" u="none" strike="noStrike" dirty="0">
                          <a:effectLst/>
                        </a:rPr>
                        <a:t>6,605,445</a:t>
                      </a:r>
                      <a:endParaRPr lang="en-US" sz="1400" b="0" i="0" u="none" strike="noStrike" dirty="0">
                        <a:solidFill>
                          <a:srgbClr val="000000"/>
                        </a:solidFill>
                        <a:effectLst/>
                        <a:latin typeface="+mn-lt"/>
                      </a:endParaRPr>
                    </a:p>
                  </a:txBody>
                  <a:tcPr marL="3521" marR="3521" marT="3521" marB="0"/>
                </a:tc>
                <a:tc>
                  <a:txBody>
                    <a:bodyPr/>
                    <a:lstStyle/>
                    <a:p>
                      <a:pPr algn="l" fontAlgn="t"/>
                      <a:r>
                        <a:rPr lang="en-US" sz="1400" u="none" strike="noStrike" dirty="0">
                          <a:effectLst/>
                        </a:rPr>
                        <a:t>7,518,308</a:t>
                      </a:r>
                      <a:endParaRPr lang="en-US" sz="1400" b="0" i="0" u="none" strike="noStrike" dirty="0">
                        <a:solidFill>
                          <a:srgbClr val="000000"/>
                        </a:solidFill>
                        <a:effectLst/>
                        <a:latin typeface="+mn-lt"/>
                      </a:endParaRPr>
                    </a:p>
                  </a:txBody>
                  <a:tcPr marL="3521" marR="3521" marT="3521" marB="0"/>
                </a:tc>
                <a:tc>
                  <a:txBody>
                    <a:bodyPr/>
                    <a:lstStyle/>
                    <a:p>
                      <a:pPr algn="l" fontAlgn="t"/>
                      <a:r>
                        <a:rPr lang="en-US" sz="1400" u="none" strike="noStrike">
                          <a:effectLst/>
                        </a:rPr>
                        <a:t>8,346,136</a:t>
                      </a:r>
                      <a:endParaRPr lang="en-US" sz="1400" b="0" i="0" u="none" strike="noStrike">
                        <a:solidFill>
                          <a:srgbClr val="000000"/>
                        </a:solidFill>
                        <a:effectLst/>
                        <a:latin typeface="+mn-lt"/>
                      </a:endParaRPr>
                    </a:p>
                  </a:txBody>
                  <a:tcPr marL="3521" marR="3521" marT="3521" marB="0"/>
                </a:tc>
                <a:tc>
                  <a:txBody>
                    <a:bodyPr/>
                    <a:lstStyle/>
                    <a:p>
                      <a:pPr algn="l" fontAlgn="t"/>
                      <a:r>
                        <a:rPr lang="en-US" sz="1400" u="none" strike="noStrike" dirty="0">
                          <a:effectLst/>
                        </a:rPr>
                        <a:t>8,951,206</a:t>
                      </a:r>
                      <a:endParaRPr lang="en-US" sz="1400" b="0" i="0" u="none" strike="noStrike" dirty="0">
                        <a:solidFill>
                          <a:srgbClr val="000000"/>
                        </a:solidFill>
                        <a:effectLst/>
                        <a:latin typeface="+mn-lt"/>
                      </a:endParaRPr>
                    </a:p>
                  </a:txBody>
                  <a:tcPr marL="3521" marR="3521" marT="3521" marB="0"/>
                </a:tc>
                <a:tc>
                  <a:txBody>
                    <a:bodyPr/>
                    <a:lstStyle/>
                    <a:p>
                      <a:pPr algn="l" fontAlgn="t"/>
                      <a:r>
                        <a:rPr lang="en-US" sz="1400" u="none" strike="noStrike" dirty="0">
                          <a:effectLst/>
                        </a:rPr>
                        <a:t>9,146,107</a:t>
                      </a:r>
                      <a:endParaRPr lang="en-US" sz="1400" b="0" i="0" u="none" strike="noStrike" dirty="0">
                        <a:solidFill>
                          <a:srgbClr val="000000"/>
                        </a:solidFill>
                        <a:effectLst/>
                        <a:latin typeface="+mn-lt"/>
                      </a:endParaRPr>
                    </a:p>
                  </a:txBody>
                  <a:tcPr marL="3521" marR="3521" marT="3521" marB="0"/>
                </a:tc>
                <a:tc>
                  <a:txBody>
                    <a:bodyPr/>
                    <a:lstStyle/>
                    <a:p>
                      <a:pPr algn="l" fontAlgn="t"/>
                      <a:r>
                        <a:rPr lang="en-US" sz="1400" u="none" strike="noStrike">
                          <a:effectLst/>
                        </a:rPr>
                        <a:t>9,357,534</a:t>
                      </a:r>
                      <a:endParaRPr lang="en-US" sz="1400" b="0" i="0" u="none" strike="noStrike">
                        <a:solidFill>
                          <a:srgbClr val="000000"/>
                        </a:solidFill>
                        <a:effectLst/>
                        <a:latin typeface="+mn-lt"/>
                      </a:endParaRPr>
                    </a:p>
                  </a:txBody>
                  <a:tcPr marL="3521" marR="3521" marT="3521" marB="0"/>
                </a:tc>
                <a:tc>
                  <a:txBody>
                    <a:bodyPr/>
                    <a:lstStyle/>
                    <a:p>
                      <a:pPr algn="l" fontAlgn="t"/>
                      <a:r>
                        <a:rPr lang="en-US" sz="1400" u="none" strike="noStrike">
                          <a:effectLst/>
                        </a:rPr>
                        <a:t>9,553,560</a:t>
                      </a:r>
                      <a:endParaRPr lang="en-US" sz="1400" b="0" i="0" u="none" strike="noStrike">
                        <a:solidFill>
                          <a:srgbClr val="000000"/>
                        </a:solidFill>
                        <a:effectLst/>
                        <a:latin typeface="+mn-lt"/>
                      </a:endParaRPr>
                    </a:p>
                  </a:txBody>
                  <a:tcPr marL="3521" marR="3521" marT="3521" marB="0"/>
                </a:tc>
                <a:tc>
                  <a:txBody>
                    <a:bodyPr/>
                    <a:lstStyle/>
                    <a:p>
                      <a:pPr algn="l" fontAlgn="t"/>
                      <a:r>
                        <a:rPr lang="en-US" sz="1400" u="none" strike="noStrike" dirty="0">
                          <a:effectLst/>
                        </a:rPr>
                        <a:t>9,657,870</a:t>
                      </a:r>
                      <a:endParaRPr lang="en-US" sz="1400" b="0" i="0" u="none" strike="noStrike" dirty="0">
                        <a:solidFill>
                          <a:srgbClr val="000000"/>
                        </a:solidFill>
                        <a:effectLst/>
                        <a:latin typeface="+mn-lt"/>
                      </a:endParaRPr>
                    </a:p>
                  </a:txBody>
                  <a:tcPr marL="3521" marR="3521" marT="3521" marB="0"/>
                </a:tc>
                <a:extLst>
                  <a:ext uri="{0D108BD9-81ED-4DB2-BD59-A6C34878D82A}">
                    <a16:rowId xmlns:a16="http://schemas.microsoft.com/office/drawing/2014/main" val="10002"/>
                  </a:ext>
                </a:extLst>
              </a:tr>
              <a:tr h="264886">
                <a:tc>
                  <a:txBody>
                    <a:bodyPr/>
                    <a:lstStyle/>
                    <a:p>
                      <a:pPr algn="l" fontAlgn="t"/>
                      <a:r>
                        <a:rPr lang="en-ZA" sz="1400" u="none" strike="noStrike" dirty="0">
                          <a:effectLst/>
                        </a:rPr>
                        <a:t>Applications Rejected</a:t>
                      </a:r>
                      <a:endParaRPr lang="en-US" sz="1400" b="0" i="0" u="none" strike="noStrike" dirty="0">
                        <a:solidFill>
                          <a:srgbClr val="000000"/>
                        </a:solidFill>
                        <a:effectLst/>
                        <a:latin typeface="+mn-lt"/>
                      </a:endParaRPr>
                    </a:p>
                  </a:txBody>
                  <a:tcPr marL="3521" marR="3521" marT="3521" marB="0"/>
                </a:tc>
                <a:tc>
                  <a:txBody>
                    <a:bodyPr/>
                    <a:lstStyle/>
                    <a:p>
                      <a:pPr algn="l" fontAlgn="t"/>
                      <a:r>
                        <a:rPr lang="en-US" sz="1400" u="none" strike="noStrike" dirty="0">
                          <a:effectLst/>
                        </a:rPr>
                        <a:t>2,168,545</a:t>
                      </a:r>
                      <a:endParaRPr lang="en-US" sz="1400" b="0" i="0" u="none" strike="noStrike" dirty="0">
                        <a:solidFill>
                          <a:srgbClr val="000000"/>
                        </a:solidFill>
                        <a:effectLst/>
                        <a:latin typeface="+mn-lt"/>
                      </a:endParaRPr>
                    </a:p>
                  </a:txBody>
                  <a:tcPr marL="3521" marR="3521" marT="3521" marB="0"/>
                </a:tc>
                <a:tc>
                  <a:txBody>
                    <a:bodyPr/>
                    <a:lstStyle/>
                    <a:p>
                      <a:pPr algn="l" fontAlgn="t"/>
                      <a:r>
                        <a:rPr lang="en-US" sz="1400" u="none" strike="noStrike" dirty="0">
                          <a:effectLst/>
                        </a:rPr>
                        <a:t>2,447,674</a:t>
                      </a:r>
                      <a:endParaRPr lang="en-US" sz="1400" b="0" i="0" u="none" strike="noStrike" dirty="0">
                        <a:solidFill>
                          <a:srgbClr val="000000"/>
                        </a:solidFill>
                        <a:effectLst/>
                        <a:latin typeface="+mn-lt"/>
                      </a:endParaRPr>
                    </a:p>
                  </a:txBody>
                  <a:tcPr marL="3521" marR="3521" marT="3521" marB="0"/>
                </a:tc>
                <a:tc>
                  <a:txBody>
                    <a:bodyPr/>
                    <a:lstStyle/>
                    <a:p>
                      <a:pPr algn="l" fontAlgn="t"/>
                      <a:r>
                        <a:rPr lang="en-US" sz="1400" u="none" strike="noStrike">
                          <a:effectLst/>
                        </a:rPr>
                        <a:t>2,762,109</a:t>
                      </a:r>
                      <a:endParaRPr lang="en-US" sz="1400" b="0" i="0" u="none" strike="noStrike">
                        <a:solidFill>
                          <a:srgbClr val="000000"/>
                        </a:solidFill>
                        <a:effectLst/>
                        <a:latin typeface="+mn-lt"/>
                      </a:endParaRPr>
                    </a:p>
                  </a:txBody>
                  <a:tcPr marL="3521" marR="3521" marT="3521" marB="0"/>
                </a:tc>
                <a:tc>
                  <a:txBody>
                    <a:bodyPr/>
                    <a:lstStyle/>
                    <a:p>
                      <a:pPr algn="l" fontAlgn="t"/>
                      <a:r>
                        <a:rPr lang="en-US" sz="1400" u="none" strike="noStrike">
                          <a:effectLst/>
                        </a:rPr>
                        <a:t>2,946,594</a:t>
                      </a:r>
                      <a:endParaRPr lang="en-US" sz="1400" b="0" i="0" u="none" strike="noStrike">
                        <a:solidFill>
                          <a:srgbClr val="000000"/>
                        </a:solidFill>
                        <a:effectLst/>
                        <a:latin typeface="+mn-lt"/>
                      </a:endParaRPr>
                    </a:p>
                  </a:txBody>
                  <a:tcPr marL="3521" marR="3521" marT="3521" marB="0"/>
                </a:tc>
                <a:tc>
                  <a:txBody>
                    <a:bodyPr/>
                    <a:lstStyle/>
                    <a:p>
                      <a:pPr algn="l" fontAlgn="t"/>
                      <a:r>
                        <a:rPr lang="en-US" sz="1400" u="none" strike="noStrike" dirty="0">
                          <a:effectLst/>
                        </a:rPr>
                        <a:t>3,052,897</a:t>
                      </a:r>
                      <a:endParaRPr lang="en-US" sz="1400" b="0" i="0" u="none" strike="noStrike" dirty="0">
                        <a:solidFill>
                          <a:srgbClr val="000000"/>
                        </a:solidFill>
                        <a:effectLst/>
                        <a:latin typeface="+mn-lt"/>
                      </a:endParaRPr>
                    </a:p>
                  </a:txBody>
                  <a:tcPr marL="3521" marR="3521" marT="3521" marB="0"/>
                </a:tc>
                <a:tc>
                  <a:txBody>
                    <a:bodyPr/>
                    <a:lstStyle/>
                    <a:p>
                      <a:pPr algn="l" fontAlgn="t"/>
                      <a:r>
                        <a:rPr lang="en-US" sz="1400" u="none" strike="noStrike">
                          <a:effectLst/>
                        </a:rPr>
                        <a:t>3,165,296</a:t>
                      </a:r>
                      <a:endParaRPr lang="en-US" sz="1400" b="0" i="0" u="none" strike="noStrike">
                        <a:solidFill>
                          <a:srgbClr val="000000"/>
                        </a:solidFill>
                        <a:effectLst/>
                        <a:latin typeface="+mn-lt"/>
                      </a:endParaRPr>
                    </a:p>
                  </a:txBody>
                  <a:tcPr marL="3521" marR="3521" marT="3521" marB="0"/>
                </a:tc>
                <a:tc>
                  <a:txBody>
                    <a:bodyPr/>
                    <a:lstStyle/>
                    <a:p>
                      <a:pPr algn="l" fontAlgn="t"/>
                      <a:r>
                        <a:rPr lang="en-US" sz="1400" u="none" strike="noStrike">
                          <a:effectLst/>
                        </a:rPr>
                        <a:t>3,391,958</a:t>
                      </a:r>
                      <a:endParaRPr lang="en-US" sz="1400" b="0" i="0" u="none" strike="noStrike">
                        <a:solidFill>
                          <a:srgbClr val="000000"/>
                        </a:solidFill>
                        <a:effectLst/>
                        <a:latin typeface="+mn-lt"/>
                      </a:endParaRPr>
                    </a:p>
                  </a:txBody>
                  <a:tcPr marL="3521" marR="3521" marT="3521" marB="0"/>
                </a:tc>
                <a:tc>
                  <a:txBody>
                    <a:bodyPr/>
                    <a:lstStyle/>
                    <a:p>
                      <a:pPr algn="l" fontAlgn="t"/>
                      <a:r>
                        <a:rPr lang="en-US" sz="1400" u="none" strike="noStrike" dirty="0">
                          <a:effectLst/>
                        </a:rPr>
                        <a:t>3,595,197</a:t>
                      </a:r>
                      <a:endParaRPr lang="en-US" sz="1400" b="0" i="0" u="none" strike="noStrike" dirty="0">
                        <a:solidFill>
                          <a:srgbClr val="000000"/>
                        </a:solidFill>
                        <a:effectLst/>
                        <a:latin typeface="+mn-lt"/>
                      </a:endParaRPr>
                    </a:p>
                  </a:txBody>
                  <a:tcPr marL="3521" marR="3521" marT="3521" marB="0"/>
                </a:tc>
                <a:extLst>
                  <a:ext uri="{0D108BD9-81ED-4DB2-BD59-A6C34878D82A}">
                    <a16:rowId xmlns:a16="http://schemas.microsoft.com/office/drawing/2014/main" val="10003"/>
                  </a:ext>
                </a:extLst>
              </a:tr>
              <a:tr h="264886">
                <a:tc>
                  <a:txBody>
                    <a:bodyPr/>
                    <a:lstStyle/>
                    <a:p>
                      <a:pPr algn="l" fontAlgn="t"/>
                      <a:r>
                        <a:rPr lang="en-ZA" sz="1400" u="none" strike="noStrike" dirty="0">
                          <a:effectLst/>
                        </a:rPr>
                        <a:t>Applications Approved</a:t>
                      </a:r>
                      <a:endParaRPr lang="en-US" sz="1400" b="0" i="0" u="none" strike="noStrike" dirty="0">
                        <a:solidFill>
                          <a:srgbClr val="000000"/>
                        </a:solidFill>
                        <a:effectLst/>
                        <a:latin typeface="+mn-lt"/>
                      </a:endParaRPr>
                    </a:p>
                  </a:txBody>
                  <a:tcPr marL="3521" marR="3521" marT="3521" marB="0"/>
                </a:tc>
                <a:tc>
                  <a:txBody>
                    <a:bodyPr/>
                    <a:lstStyle/>
                    <a:p>
                      <a:pPr algn="l" fontAlgn="t"/>
                      <a:r>
                        <a:rPr lang="en-US" sz="1400" u="none" strike="noStrike" dirty="0">
                          <a:effectLst/>
                        </a:rPr>
                        <a:t>4,424,556</a:t>
                      </a:r>
                      <a:endParaRPr lang="en-US" sz="1400" b="0" i="0" u="none" strike="noStrike" dirty="0">
                        <a:solidFill>
                          <a:srgbClr val="000000"/>
                        </a:solidFill>
                        <a:effectLst/>
                        <a:latin typeface="+mn-lt"/>
                      </a:endParaRPr>
                    </a:p>
                  </a:txBody>
                  <a:tcPr marL="3521" marR="3521" marT="3521" marB="0"/>
                </a:tc>
                <a:tc>
                  <a:txBody>
                    <a:bodyPr/>
                    <a:lstStyle/>
                    <a:p>
                      <a:pPr algn="l" fontAlgn="t"/>
                      <a:r>
                        <a:rPr lang="en-US" sz="1400" u="none" strike="noStrike" dirty="0">
                          <a:effectLst/>
                        </a:rPr>
                        <a:t>5,061,874</a:t>
                      </a:r>
                      <a:endParaRPr lang="en-US" sz="1400" b="0" i="0" u="none" strike="noStrike" dirty="0">
                        <a:solidFill>
                          <a:srgbClr val="000000"/>
                        </a:solidFill>
                        <a:effectLst/>
                        <a:latin typeface="+mn-lt"/>
                      </a:endParaRPr>
                    </a:p>
                  </a:txBody>
                  <a:tcPr marL="3521" marR="3521" marT="3521" marB="0"/>
                </a:tc>
                <a:tc>
                  <a:txBody>
                    <a:bodyPr/>
                    <a:lstStyle/>
                    <a:p>
                      <a:pPr algn="l" fontAlgn="t"/>
                      <a:r>
                        <a:rPr lang="en-US" sz="1400" u="none" strike="noStrike">
                          <a:effectLst/>
                        </a:rPr>
                        <a:t>5,572,394</a:t>
                      </a:r>
                      <a:endParaRPr lang="en-US" sz="1400" b="0" i="0" u="none" strike="noStrike">
                        <a:solidFill>
                          <a:srgbClr val="000000"/>
                        </a:solidFill>
                        <a:effectLst/>
                        <a:latin typeface="+mn-lt"/>
                      </a:endParaRPr>
                    </a:p>
                  </a:txBody>
                  <a:tcPr marL="3521" marR="3521" marT="3521" marB="0"/>
                </a:tc>
                <a:tc>
                  <a:txBody>
                    <a:bodyPr/>
                    <a:lstStyle/>
                    <a:p>
                      <a:pPr algn="l" fontAlgn="t"/>
                      <a:r>
                        <a:rPr lang="en-US" sz="1400" u="none" strike="noStrike">
                          <a:effectLst/>
                        </a:rPr>
                        <a:t>5,973,933</a:t>
                      </a:r>
                      <a:endParaRPr lang="en-US" sz="1400" b="0" i="0" u="none" strike="noStrike">
                        <a:solidFill>
                          <a:srgbClr val="000000"/>
                        </a:solidFill>
                        <a:effectLst/>
                        <a:latin typeface="+mn-lt"/>
                      </a:endParaRPr>
                    </a:p>
                  </a:txBody>
                  <a:tcPr marL="3521" marR="3521" marT="3521" marB="0"/>
                </a:tc>
                <a:tc>
                  <a:txBody>
                    <a:bodyPr/>
                    <a:lstStyle/>
                    <a:p>
                      <a:pPr algn="l" fontAlgn="t"/>
                      <a:r>
                        <a:rPr lang="en-US" sz="1400" u="none" strike="noStrike" dirty="0">
                          <a:effectLst/>
                        </a:rPr>
                        <a:t>6,038,621</a:t>
                      </a:r>
                      <a:endParaRPr lang="en-US" sz="1400" b="0" i="0" u="none" strike="noStrike" dirty="0">
                        <a:solidFill>
                          <a:srgbClr val="000000"/>
                        </a:solidFill>
                        <a:effectLst/>
                        <a:latin typeface="+mn-lt"/>
                      </a:endParaRPr>
                    </a:p>
                  </a:txBody>
                  <a:tcPr marL="3521" marR="3521" marT="3521" marB="0"/>
                </a:tc>
                <a:tc>
                  <a:txBody>
                    <a:bodyPr/>
                    <a:lstStyle/>
                    <a:p>
                      <a:pPr algn="l" fontAlgn="t"/>
                      <a:r>
                        <a:rPr lang="en-US" sz="1400" u="none" strike="noStrike">
                          <a:effectLst/>
                        </a:rPr>
                        <a:t>6,136,339</a:t>
                      </a:r>
                      <a:endParaRPr lang="en-US" sz="1400" b="0" i="0" u="none" strike="noStrike">
                        <a:solidFill>
                          <a:srgbClr val="000000"/>
                        </a:solidFill>
                        <a:effectLst/>
                        <a:latin typeface="+mn-lt"/>
                      </a:endParaRPr>
                    </a:p>
                  </a:txBody>
                  <a:tcPr marL="3521" marR="3521" marT="3521" marB="0"/>
                </a:tc>
                <a:tc>
                  <a:txBody>
                    <a:bodyPr/>
                    <a:lstStyle/>
                    <a:p>
                      <a:pPr algn="l" fontAlgn="t"/>
                      <a:r>
                        <a:rPr lang="en-US" sz="1400" u="none" strike="noStrike">
                          <a:effectLst/>
                        </a:rPr>
                        <a:t>6,106,064</a:t>
                      </a:r>
                      <a:endParaRPr lang="en-US" sz="1400" b="0" i="0" u="none" strike="noStrike">
                        <a:solidFill>
                          <a:srgbClr val="000000"/>
                        </a:solidFill>
                        <a:effectLst/>
                        <a:latin typeface="+mn-lt"/>
                      </a:endParaRPr>
                    </a:p>
                  </a:txBody>
                  <a:tcPr marL="3521" marR="3521" marT="3521" marB="0"/>
                </a:tc>
                <a:tc>
                  <a:txBody>
                    <a:bodyPr/>
                    <a:lstStyle/>
                    <a:p>
                      <a:pPr algn="l" fontAlgn="t"/>
                      <a:r>
                        <a:rPr lang="en-US" sz="1400" u="none" strike="noStrike" dirty="0">
                          <a:effectLst/>
                        </a:rPr>
                        <a:t>5,918,086</a:t>
                      </a:r>
                      <a:endParaRPr lang="en-US" sz="1400" b="0" i="0" u="none" strike="noStrike" dirty="0">
                        <a:solidFill>
                          <a:srgbClr val="000000"/>
                        </a:solidFill>
                        <a:effectLst/>
                        <a:latin typeface="+mn-lt"/>
                      </a:endParaRPr>
                    </a:p>
                  </a:txBody>
                  <a:tcPr marL="3521" marR="3521" marT="3521" marB="0"/>
                </a:tc>
                <a:extLst>
                  <a:ext uri="{0D108BD9-81ED-4DB2-BD59-A6C34878D82A}">
                    <a16:rowId xmlns:a16="http://schemas.microsoft.com/office/drawing/2014/main" val="10004"/>
                  </a:ext>
                </a:extLst>
              </a:tr>
              <a:tr h="264886">
                <a:tc>
                  <a:txBody>
                    <a:bodyPr/>
                    <a:lstStyle/>
                    <a:p>
                      <a:pPr algn="l" fontAlgn="t"/>
                      <a:r>
                        <a:rPr lang="en-ZA" sz="1400" u="none" strike="noStrike" dirty="0">
                          <a:effectLst/>
                        </a:rPr>
                        <a:t>Applications Voluntarily Cancelled </a:t>
                      </a:r>
                      <a:endParaRPr lang="en-US" sz="1400" b="0" i="0" u="none" strike="noStrike" dirty="0">
                        <a:solidFill>
                          <a:srgbClr val="000000"/>
                        </a:solidFill>
                        <a:effectLst/>
                        <a:latin typeface="+mn-lt"/>
                      </a:endParaRPr>
                    </a:p>
                  </a:txBody>
                  <a:tcPr marL="3521" marR="3521" marT="3521" marB="0"/>
                </a:tc>
                <a:tc>
                  <a:txBody>
                    <a:bodyPr/>
                    <a:lstStyle/>
                    <a:p>
                      <a:pPr algn="l" fontAlgn="t"/>
                      <a:r>
                        <a:rPr lang="en-ZA" sz="1400" u="none" strike="noStrike" dirty="0">
                          <a:effectLst/>
                        </a:rPr>
                        <a:t>-</a:t>
                      </a:r>
                      <a:endParaRPr lang="en-US" sz="1400" b="0" i="0" u="none" strike="noStrike" dirty="0">
                        <a:solidFill>
                          <a:srgbClr val="000000"/>
                        </a:solidFill>
                        <a:effectLst/>
                        <a:latin typeface="+mn-lt"/>
                      </a:endParaRPr>
                    </a:p>
                  </a:txBody>
                  <a:tcPr marL="3521" marR="3521" marT="3521" marB="0"/>
                </a:tc>
                <a:tc>
                  <a:txBody>
                    <a:bodyPr/>
                    <a:lstStyle/>
                    <a:p>
                      <a:pPr algn="l" fontAlgn="t"/>
                      <a:r>
                        <a:rPr lang="en-ZA" sz="1400" u="none" strike="noStrike" dirty="0">
                          <a:effectLst/>
                        </a:rPr>
                        <a:t>-</a:t>
                      </a:r>
                      <a:endParaRPr lang="en-US" sz="1400" b="0" i="0" u="none" strike="noStrike" dirty="0">
                        <a:solidFill>
                          <a:srgbClr val="000000"/>
                        </a:solidFill>
                        <a:effectLst/>
                        <a:latin typeface="+mn-lt"/>
                      </a:endParaRPr>
                    </a:p>
                  </a:txBody>
                  <a:tcPr marL="3521" marR="3521" marT="3521" marB="0"/>
                </a:tc>
                <a:tc>
                  <a:txBody>
                    <a:bodyPr/>
                    <a:lstStyle/>
                    <a:p>
                      <a:pPr algn="l" fontAlgn="t"/>
                      <a:r>
                        <a:rPr lang="en-ZA" sz="1400" u="none" strike="noStrike" dirty="0">
                          <a:effectLst/>
                        </a:rPr>
                        <a:t>-</a:t>
                      </a:r>
                      <a:endParaRPr lang="en-US" sz="1400" b="0" i="0" u="none" strike="noStrike" dirty="0">
                        <a:solidFill>
                          <a:srgbClr val="000000"/>
                        </a:solidFill>
                        <a:effectLst/>
                        <a:latin typeface="+mn-lt"/>
                      </a:endParaRPr>
                    </a:p>
                  </a:txBody>
                  <a:tcPr marL="3521" marR="3521" marT="3521" marB="0"/>
                </a:tc>
                <a:tc>
                  <a:txBody>
                    <a:bodyPr/>
                    <a:lstStyle/>
                    <a:p>
                      <a:pPr algn="l" fontAlgn="t"/>
                      <a:r>
                        <a:rPr lang="en-ZA" sz="1400" u="none" strike="noStrike">
                          <a:effectLst/>
                        </a:rPr>
                        <a:t>43</a:t>
                      </a:r>
                      <a:endParaRPr lang="en-US" sz="1400" b="0" i="0" u="none" strike="noStrike">
                        <a:solidFill>
                          <a:srgbClr val="000000"/>
                        </a:solidFill>
                        <a:effectLst/>
                        <a:latin typeface="+mn-lt"/>
                      </a:endParaRPr>
                    </a:p>
                  </a:txBody>
                  <a:tcPr marL="3521" marR="3521" marT="3521" marB="0"/>
                </a:tc>
                <a:tc>
                  <a:txBody>
                    <a:bodyPr/>
                    <a:lstStyle/>
                    <a:p>
                      <a:pPr algn="l" fontAlgn="t"/>
                      <a:r>
                        <a:rPr lang="en-ZA" sz="1400" u="none" strike="noStrike" dirty="0">
                          <a:effectLst/>
                        </a:rPr>
                        <a:t>1,255</a:t>
                      </a:r>
                      <a:endParaRPr lang="en-US" sz="1400" b="0" i="0" u="none" strike="noStrike" dirty="0">
                        <a:solidFill>
                          <a:srgbClr val="000000"/>
                        </a:solidFill>
                        <a:effectLst/>
                        <a:latin typeface="+mn-lt"/>
                      </a:endParaRPr>
                    </a:p>
                  </a:txBody>
                  <a:tcPr marL="3521" marR="3521" marT="3521" marB="0"/>
                </a:tc>
                <a:tc>
                  <a:txBody>
                    <a:bodyPr/>
                    <a:lstStyle/>
                    <a:p>
                      <a:pPr algn="l" fontAlgn="t"/>
                      <a:r>
                        <a:rPr lang="en-ZA" sz="1400" u="none" strike="noStrike">
                          <a:effectLst/>
                        </a:rPr>
                        <a:t>1,390</a:t>
                      </a:r>
                      <a:endParaRPr lang="en-US" sz="1400" b="0" i="0" u="none" strike="noStrike">
                        <a:solidFill>
                          <a:srgbClr val="000000"/>
                        </a:solidFill>
                        <a:effectLst/>
                        <a:latin typeface="+mn-lt"/>
                      </a:endParaRPr>
                    </a:p>
                  </a:txBody>
                  <a:tcPr marL="3521" marR="3521" marT="3521" marB="0"/>
                </a:tc>
                <a:tc>
                  <a:txBody>
                    <a:bodyPr/>
                    <a:lstStyle/>
                    <a:p>
                      <a:pPr algn="l" fontAlgn="t"/>
                      <a:r>
                        <a:rPr lang="en-ZA" sz="1400" u="none" strike="noStrike">
                          <a:effectLst/>
                        </a:rPr>
                        <a:t>1,760</a:t>
                      </a:r>
                      <a:endParaRPr lang="en-US" sz="1400" b="0" i="0" u="none" strike="noStrike">
                        <a:solidFill>
                          <a:srgbClr val="000000"/>
                        </a:solidFill>
                        <a:effectLst/>
                        <a:latin typeface="+mn-lt"/>
                      </a:endParaRPr>
                    </a:p>
                  </a:txBody>
                  <a:tcPr marL="3521" marR="3521" marT="3521" marB="0"/>
                </a:tc>
                <a:tc>
                  <a:txBody>
                    <a:bodyPr/>
                    <a:lstStyle/>
                    <a:p>
                      <a:pPr algn="l" fontAlgn="t"/>
                      <a:r>
                        <a:rPr lang="en-US" sz="1400" u="none" strike="noStrike" dirty="0">
                          <a:effectLst/>
                        </a:rPr>
                        <a:t>20,145</a:t>
                      </a:r>
                      <a:endParaRPr lang="en-US" sz="1400" b="0" i="0" u="none" strike="noStrike" dirty="0">
                        <a:solidFill>
                          <a:srgbClr val="000000"/>
                        </a:solidFill>
                        <a:effectLst/>
                        <a:latin typeface="+mn-lt"/>
                      </a:endParaRPr>
                    </a:p>
                  </a:txBody>
                  <a:tcPr marL="3521" marR="3521" marT="3521" marB="0"/>
                </a:tc>
                <a:extLst>
                  <a:ext uri="{0D108BD9-81ED-4DB2-BD59-A6C34878D82A}">
                    <a16:rowId xmlns:a16="http://schemas.microsoft.com/office/drawing/2014/main" val="10005"/>
                  </a:ext>
                </a:extLst>
              </a:tr>
              <a:tr h="264886">
                <a:tc>
                  <a:txBody>
                    <a:bodyPr/>
                    <a:lstStyle/>
                    <a:p>
                      <a:pPr algn="l" fontAlgn="t"/>
                      <a:r>
                        <a:rPr lang="en-ZA" sz="1400" u="none" strike="noStrike" dirty="0">
                          <a:effectLst/>
                        </a:rPr>
                        <a:t>Applications in Banking </a:t>
                      </a:r>
                      <a:r>
                        <a:rPr lang="en-ZA" sz="1400" u="none" strike="noStrike" dirty="0" smtClean="0">
                          <a:effectLst/>
                        </a:rPr>
                        <a:t>Process</a:t>
                      </a:r>
                      <a:endParaRPr lang="en-US" sz="1400" b="0" i="0" u="none" strike="noStrike" dirty="0">
                        <a:solidFill>
                          <a:srgbClr val="000000"/>
                        </a:solidFill>
                        <a:effectLst/>
                        <a:latin typeface="+mn-lt"/>
                      </a:endParaRPr>
                    </a:p>
                  </a:txBody>
                  <a:tcPr marL="3521" marR="3521" marT="3521" marB="0"/>
                </a:tc>
                <a:tc>
                  <a:txBody>
                    <a:bodyPr/>
                    <a:lstStyle/>
                    <a:p>
                      <a:pPr algn="l" fontAlgn="t"/>
                      <a:r>
                        <a:rPr lang="en-ZA" sz="1400" u="none" strike="noStrike">
                          <a:effectLst/>
                        </a:rPr>
                        <a:t>         746 </a:t>
                      </a:r>
                      <a:endParaRPr lang="en-US" sz="1400" b="0" i="0" u="none" strike="noStrike">
                        <a:solidFill>
                          <a:srgbClr val="000000"/>
                        </a:solidFill>
                        <a:effectLst/>
                        <a:latin typeface="+mn-lt"/>
                      </a:endParaRPr>
                    </a:p>
                  </a:txBody>
                  <a:tcPr marL="3521" marR="3521" marT="3521" marB="0"/>
                </a:tc>
                <a:tc>
                  <a:txBody>
                    <a:bodyPr/>
                    <a:lstStyle/>
                    <a:p>
                      <a:pPr algn="l" fontAlgn="t"/>
                      <a:r>
                        <a:rPr lang="en-ZA" sz="1400" u="none" strike="noStrike">
                          <a:effectLst/>
                        </a:rPr>
                        <a:t>      4,459 </a:t>
                      </a:r>
                      <a:endParaRPr lang="en-US" sz="1400" b="0" i="0" u="none" strike="noStrike">
                        <a:solidFill>
                          <a:srgbClr val="000000"/>
                        </a:solidFill>
                        <a:effectLst/>
                        <a:latin typeface="+mn-lt"/>
                      </a:endParaRPr>
                    </a:p>
                  </a:txBody>
                  <a:tcPr marL="3521" marR="3521" marT="3521" marB="0"/>
                </a:tc>
                <a:tc>
                  <a:txBody>
                    <a:bodyPr/>
                    <a:lstStyle/>
                    <a:p>
                      <a:pPr algn="l" fontAlgn="t"/>
                      <a:r>
                        <a:rPr lang="en-ZA" sz="1400" u="none" strike="noStrike" dirty="0" smtClean="0">
                          <a:effectLst/>
                        </a:rPr>
                        <a:t>23,526 </a:t>
                      </a:r>
                      <a:endParaRPr lang="en-US" sz="1400" b="0" i="0" u="none" strike="noStrike" dirty="0">
                        <a:solidFill>
                          <a:srgbClr val="000000"/>
                        </a:solidFill>
                        <a:effectLst/>
                        <a:latin typeface="+mn-lt"/>
                      </a:endParaRPr>
                    </a:p>
                  </a:txBody>
                  <a:tcPr marL="3521" marR="3521" marT="3521" marB="0"/>
                </a:tc>
                <a:tc>
                  <a:txBody>
                    <a:bodyPr/>
                    <a:lstStyle/>
                    <a:p>
                      <a:pPr algn="l" fontAlgn="t"/>
                      <a:r>
                        <a:rPr lang="en-ZA" sz="1400" u="none" strike="noStrike" dirty="0" smtClean="0">
                          <a:effectLst/>
                        </a:rPr>
                        <a:t>11,146 </a:t>
                      </a:r>
                      <a:endParaRPr lang="en-US" sz="1400" b="0" i="0" u="none" strike="noStrike" dirty="0">
                        <a:solidFill>
                          <a:srgbClr val="000000"/>
                        </a:solidFill>
                        <a:effectLst/>
                        <a:latin typeface="+mn-lt"/>
                      </a:endParaRPr>
                    </a:p>
                  </a:txBody>
                  <a:tcPr marL="3521" marR="3521" marT="3521" marB="0"/>
                </a:tc>
                <a:tc>
                  <a:txBody>
                    <a:bodyPr/>
                    <a:lstStyle/>
                    <a:p>
                      <a:pPr algn="l" fontAlgn="t"/>
                      <a:r>
                        <a:rPr lang="en-ZA" sz="1400" u="none" strike="noStrike" dirty="0" smtClean="0">
                          <a:effectLst/>
                        </a:rPr>
                        <a:t>2,164 </a:t>
                      </a:r>
                      <a:endParaRPr lang="en-US" sz="1400" b="0" i="0" u="none" strike="noStrike" dirty="0">
                        <a:solidFill>
                          <a:srgbClr val="000000"/>
                        </a:solidFill>
                        <a:effectLst/>
                        <a:latin typeface="+mn-lt"/>
                      </a:endParaRPr>
                    </a:p>
                  </a:txBody>
                  <a:tcPr marL="3521" marR="3521" marT="3521" marB="0"/>
                </a:tc>
                <a:tc>
                  <a:txBody>
                    <a:bodyPr/>
                    <a:lstStyle/>
                    <a:p>
                      <a:pPr algn="l" fontAlgn="t"/>
                      <a:r>
                        <a:rPr lang="en-ZA" sz="1400" u="none" strike="noStrike" dirty="0" smtClean="0">
                          <a:effectLst/>
                        </a:rPr>
                        <a:t>23,697 </a:t>
                      </a:r>
                      <a:endParaRPr lang="en-US" sz="1400" b="0" i="0" u="none" strike="noStrike" dirty="0">
                        <a:solidFill>
                          <a:srgbClr val="000000"/>
                        </a:solidFill>
                        <a:effectLst/>
                        <a:latin typeface="+mn-lt"/>
                      </a:endParaRPr>
                    </a:p>
                  </a:txBody>
                  <a:tcPr marL="3521" marR="3521" marT="3521" marB="0"/>
                </a:tc>
                <a:tc>
                  <a:txBody>
                    <a:bodyPr/>
                    <a:lstStyle/>
                    <a:p>
                      <a:pPr algn="ctr" fontAlgn="t"/>
                      <a:r>
                        <a:rPr lang="en-ZA" sz="1400" u="none" strike="noStrike" dirty="0" smtClean="0">
                          <a:effectLst/>
                        </a:rPr>
                        <a:t>162,570 </a:t>
                      </a:r>
                      <a:endParaRPr lang="en-US" sz="1400" b="0" i="0" u="none" strike="noStrike" dirty="0">
                        <a:solidFill>
                          <a:srgbClr val="000000"/>
                        </a:solidFill>
                        <a:effectLst/>
                        <a:latin typeface="+mn-lt"/>
                      </a:endParaRPr>
                    </a:p>
                  </a:txBody>
                  <a:tcPr marL="3521" marR="3521" marT="3521" marB="0"/>
                </a:tc>
                <a:tc>
                  <a:txBody>
                    <a:bodyPr/>
                    <a:lstStyle/>
                    <a:p>
                      <a:pPr algn="l" fontAlgn="t"/>
                      <a:r>
                        <a:rPr lang="en-ZA" sz="1400" u="none" strike="noStrike" dirty="0" smtClean="0">
                          <a:effectLst/>
                        </a:rPr>
                        <a:t>922,451 </a:t>
                      </a:r>
                      <a:endParaRPr lang="en-US" sz="1400" b="0" i="0" u="none" strike="noStrike" dirty="0">
                        <a:solidFill>
                          <a:srgbClr val="000000"/>
                        </a:solidFill>
                        <a:effectLst/>
                        <a:latin typeface="+mn-lt"/>
                      </a:endParaRPr>
                    </a:p>
                  </a:txBody>
                  <a:tcPr marL="3521" marR="3521" marT="3521" marB="0"/>
                </a:tc>
                <a:extLst>
                  <a:ext uri="{0D108BD9-81ED-4DB2-BD59-A6C34878D82A}">
                    <a16:rowId xmlns:a16="http://schemas.microsoft.com/office/drawing/2014/main" val="10006"/>
                  </a:ext>
                </a:extLst>
              </a:tr>
              <a:tr h="184437">
                <a:tc>
                  <a:txBody>
                    <a:bodyPr/>
                    <a:lstStyle/>
                    <a:p>
                      <a:pPr algn="l" fontAlgn="t"/>
                      <a:r>
                        <a:rPr lang="en-ZA" sz="1400" b="1" u="none" strike="noStrike" dirty="0">
                          <a:effectLst/>
                        </a:rPr>
                        <a:t>Clients Paid</a:t>
                      </a:r>
                      <a:endParaRPr lang="en-US" sz="1400" b="1" i="0" u="none" strike="noStrike" dirty="0">
                        <a:solidFill>
                          <a:srgbClr val="000000"/>
                        </a:solidFill>
                        <a:effectLst/>
                        <a:latin typeface="+mn-lt"/>
                      </a:endParaRPr>
                    </a:p>
                  </a:txBody>
                  <a:tcPr marL="3521" marR="3521" marT="3521" marB="0">
                    <a:solidFill>
                      <a:srgbClr val="FFC000"/>
                    </a:solidFill>
                  </a:tcPr>
                </a:tc>
                <a:tc>
                  <a:txBody>
                    <a:bodyPr/>
                    <a:lstStyle/>
                    <a:p>
                      <a:pPr algn="l" fontAlgn="t"/>
                      <a:r>
                        <a:rPr lang="en-US" sz="1400" b="1" u="none" strike="noStrike" dirty="0">
                          <a:effectLst/>
                        </a:rPr>
                        <a:t>4,423,810</a:t>
                      </a:r>
                      <a:endParaRPr lang="en-US" sz="1400" b="1" i="0" u="none" strike="noStrike" dirty="0">
                        <a:solidFill>
                          <a:srgbClr val="000000"/>
                        </a:solidFill>
                        <a:effectLst/>
                        <a:latin typeface="+mn-lt"/>
                      </a:endParaRPr>
                    </a:p>
                  </a:txBody>
                  <a:tcPr marL="3521" marR="3521" marT="3521" marB="0">
                    <a:solidFill>
                      <a:srgbClr val="FFC000"/>
                    </a:solidFill>
                  </a:tcPr>
                </a:tc>
                <a:tc>
                  <a:txBody>
                    <a:bodyPr/>
                    <a:lstStyle/>
                    <a:p>
                      <a:pPr algn="l" fontAlgn="t"/>
                      <a:r>
                        <a:rPr lang="en-US" sz="1400" b="1" u="none" strike="noStrike" dirty="0" smtClean="0">
                          <a:effectLst/>
                        </a:rPr>
                        <a:t>5,057,417</a:t>
                      </a:r>
                      <a:endParaRPr lang="en-US" sz="1400" b="1" i="0" u="none" strike="noStrike" dirty="0">
                        <a:solidFill>
                          <a:srgbClr val="000000"/>
                        </a:solidFill>
                        <a:effectLst/>
                        <a:latin typeface="+mn-lt"/>
                      </a:endParaRPr>
                    </a:p>
                  </a:txBody>
                  <a:tcPr marL="3521" marR="3521" marT="3521" marB="0">
                    <a:solidFill>
                      <a:srgbClr val="FFC000"/>
                    </a:solidFill>
                  </a:tcPr>
                </a:tc>
                <a:tc>
                  <a:txBody>
                    <a:bodyPr/>
                    <a:lstStyle/>
                    <a:p>
                      <a:pPr algn="l" rtl="0" fontAlgn="ctr"/>
                      <a:r>
                        <a:rPr lang="en-GB" sz="1400" b="1" u="none" strike="noStrike" dirty="0" smtClean="0">
                          <a:effectLst/>
                        </a:rPr>
                        <a:t>5,565,222</a:t>
                      </a:r>
                      <a:endParaRPr lang="en-GB" sz="1400" b="1" i="0" u="none" strike="noStrike" dirty="0">
                        <a:solidFill>
                          <a:srgbClr val="000000"/>
                        </a:solidFill>
                        <a:effectLst/>
                        <a:latin typeface="+mn-lt"/>
                      </a:endParaRPr>
                    </a:p>
                  </a:txBody>
                  <a:tcPr marL="3521" marR="3521" marT="3521" marB="0">
                    <a:solidFill>
                      <a:srgbClr val="FFC000"/>
                    </a:solidFill>
                  </a:tcPr>
                </a:tc>
                <a:tc>
                  <a:txBody>
                    <a:bodyPr/>
                    <a:lstStyle/>
                    <a:p>
                      <a:pPr algn="l" fontAlgn="t"/>
                      <a:r>
                        <a:rPr lang="en-US" sz="1400" b="1" u="none" strike="noStrike" dirty="0">
                          <a:effectLst/>
                        </a:rPr>
                        <a:t>5,962,787</a:t>
                      </a:r>
                      <a:endParaRPr lang="en-US" sz="1400" b="1" i="0" u="none" strike="noStrike" dirty="0">
                        <a:solidFill>
                          <a:srgbClr val="000000"/>
                        </a:solidFill>
                        <a:effectLst/>
                        <a:latin typeface="+mn-lt"/>
                      </a:endParaRPr>
                    </a:p>
                  </a:txBody>
                  <a:tcPr marL="3521" marR="3521" marT="3521" marB="0">
                    <a:solidFill>
                      <a:srgbClr val="FFC000"/>
                    </a:solidFill>
                  </a:tcPr>
                </a:tc>
                <a:tc>
                  <a:txBody>
                    <a:bodyPr/>
                    <a:lstStyle/>
                    <a:p>
                      <a:pPr algn="l" fontAlgn="t"/>
                      <a:r>
                        <a:rPr lang="en-US" sz="1400" b="1" u="none" strike="noStrike" dirty="0">
                          <a:effectLst/>
                        </a:rPr>
                        <a:t>6,036,457</a:t>
                      </a:r>
                      <a:endParaRPr lang="en-US" sz="1400" b="1" i="0" u="none" strike="noStrike" dirty="0">
                        <a:solidFill>
                          <a:srgbClr val="000000"/>
                        </a:solidFill>
                        <a:effectLst/>
                        <a:latin typeface="+mn-lt"/>
                      </a:endParaRPr>
                    </a:p>
                  </a:txBody>
                  <a:tcPr marL="3521" marR="3521" marT="3521" marB="0">
                    <a:solidFill>
                      <a:srgbClr val="FFC000"/>
                    </a:solidFill>
                  </a:tcPr>
                </a:tc>
                <a:tc>
                  <a:txBody>
                    <a:bodyPr/>
                    <a:lstStyle/>
                    <a:p>
                      <a:pPr algn="l" fontAlgn="t"/>
                      <a:r>
                        <a:rPr lang="en-US" sz="1400" b="1" u="none" strike="noStrike" dirty="0">
                          <a:effectLst/>
                        </a:rPr>
                        <a:t>6,112,642</a:t>
                      </a:r>
                      <a:endParaRPr lang="en-US" sz="1400" b="1" i="0" u="none" strike="noStrike" dirty="0">
                        <a:solidFill>
                          <a:srgbClr val="000000"/>
                        </a:solidFill>
                        <a:effectLst/>
                        <a:latin typeface="+mn-lt"/>
                      </a:endParaRPr>
                    </a:p>
                  </a:txBody>
                  <a:tcPr marL="3521" marR="3521" marT="3521" marB="0">
                    <a:solidFill>
                      <a:srgbClr val="FFC000"/>
                    </a:solidFill>
                  </a:tcPr>
                </a:tc>
                <a:tc>
                  <a:txBody>
                    <a:bodyPr/>
                    <a:lstStyle/>
                    <a:p>
                      <a:pPr algn="l" fontAlgn="b"/>
                      <a:r>
                        <a:rPr lang="en-GB" sz="1400" b="1" u="none" strike="noStrike" dirty="0" smtClean="0">
                          <a:effectLst/>
                        </a:rPr>
                        <a:t>6,017,274 </a:t>
                      </a:r>
                      <a:endParaRPr lang="en-GB" sz="1400" b="1" i="0" u="none" strike="noStrike" dirty="0">
                        <a:solidFill>
                          <a:srgbClr val="000000"/>
                        </a:solidFill>
                        <a:effectLst/>
                        <a:latin typeface="+mn-lt"/>
                      </a:endParaRPr>
                    </a:p>
                  </a:txBody>
                  <a:tcPr marL="9525" marR="9525" marT="9525" marB="0">
                    <a:solidFill>
                      <a:srgbClr val="FFC000"/>
                    </a:solidFill>
                  </a:tcPr>
                </a:tc>
                <a:tc>
                  <a:txBody>
                    <a:bodyPr/>
                    <a:lstStyle/>
                    <a:p>
                      <a:pPr algn="l" rtl="0" fontAlgn="ctr"/>
                      <a:r>
                        <a:rPr lang="en-GB" sz="1400" b="1" dirty="0" smtClean="0"/>
                        <a:t>5,324,605</a:t>
                      </a:r>
                      <a:endParaRPr lang="en-GB" sz="1400" b="1" i="0" u="none" strike="noStrike" dirty="0">
                        <a:solidFill>
                          <a:srgbClr val="000000"/>
                        </a:solidFill>
                        <a:effectLst/>
                        <a:latin typeface="+mn-lt"/>
                      </a:endParaRPr>
                    </a:p>
                  </a:txBody>
                  <a:tcPr marL="3521" marR="3521" marT="3521" marB="0">
                    <a:solidFill>
                      <a:srgbClr val="FFC000"/>
                    </a:solidFill>
                  </a:tcPr>
                </a:tc>
                <a:extLst>
                  <a:ext uri="{0D108BD9-81ED-4DB2-BD59-A6C34878D82A}">
                    <a16:rowId xmlns:a16="http://schemas.microsoft.com/office/drawing/2014/main" val="10007"/>
                  </a:ext>
                </a:extLst>
              </a:tr>
              <a:tr h="264886">
                <a:tc>
                  <a:txBody>
                    <a:bodyPr/>
                    <a:lstStyle/>
                    <a:p>
                      <a:pPr algn="l" fontAlgn="t"/>
                      <a:r>
                        <a:rPr lang="en-ZA" sz="1400" b="1" u="none" strike="noStrike" dirty="0">
                          <a:effectLst/>
                        </a:rPr>
                        <a:t>% of approved paid</a:t>
                      </a:r>
                      <a:endParaRPr lang="en-US" sz="1400" b="1" i="0" u="none" strike="noStrike" dirty="0">
                        <a:solidFill>
                          <a:srgbClr val="000000"/>
                        </a:solidFill>
                        <a:effectLst/>
                        <a:latin typeface="+mn-lt"/>
                      </a:endParaRPr>
                    </a:p>
                  </a:txBody>
                  <a:tcPr marL="3521" marR="3521" marT="3521" marB="0">
                    <a:solidFill>
                      <a:srgbClr val="FFC000"/>
                    </a:solidFill>
                  </a:tcPr>
                </a:tc>
                <a:tc>
                  <a:txBody>
                    <a:bodyPr/>
                    <a:lstStyle/>
                    <a:p>
                      <a:pPr algn="l" fontAlgn="t"/>
                      <a:r>
                        <a:rPr lang="en-US" sz="1400" b="1" u="none" strike="noStrike" dirty="0">
                          <a:effectLst/>
                        </a:rPr>
                        <a:t>99.98%</a:t>
                      </a:r>
                      <a:endParaRPr lang="en-US" sz="1400" b="1" i="0" u="none" strike="noStrike" dirty="0">
                        <a:solidFill>
                          <a:srgbClr val="000000"/>
                        </a:solidFill>
                        <a:effectLst/>
                        <a:latin typeface="+mn-lt"/>
                      </a:endParaRPr>
                    </a:p>
                  </a:txBody>
                  <a:tcPr marL="3521" marR="3521" marT="3521" marB="0">
                    <a:solidFill>
                      <a:srgbClr val="FFC000"/>
                    </a:solidFill>
                  </a:tcPr>
                </a:tc>
                <a:tc>
                  <a:txBody>
                    <a:bodyPr/>
                    <a:lstStyle/>
                    <a:p>
                      <a:pPr algn="l" fontAlgn="t"/>
                      <a:r>
                        <a:rPr lang="en-US" sz="1400" b="1" u="none" strike="noStrike" dirty="0">
                          <a:effectLst/>
                        </a:rPr>
                        <a:t>99.91%</a:t>
                      </a:r>
                      <a:endParaRPr lang="en-US" sz="1400" b="1" i="0" u="none" strike="noStrike" dirty="0">
                        <a:solidFill>
                          <a:srgbClr val="000000"/>
                        </a:solidFill>
                        <a:effectLst/>
                        <a:latin typeface="+mn-lt"/>
                      </a:endParaRPr>
                    </a:p>
                  </a:txBody>
                  <a:tcPr marL="3521" marR="3521" marT="3521" marB="0">
                    <a:solidFill>
                      <a:srgbClr val="FFC000"/>
                    </a:solidFill>
                  </a:tcPr>
                </a:tc>
                <a:tc>
                  <a:txBody>
                    <a:bodyPr/>
                    <a:lstStyle/>
                    <a:p>
                      <a:pPr algn="l" fontAlgn="t"/>
                      <a:r>
                        <a:rPr lang="en-US" sz="1400" b="1" u="none" strike="noStrike" dirty="0" smtClean="0">
                          <a:effectLst/>
                        </a:rPr>
                        <a:t>99.8</a:t>
                      </a:r>
                      <a:r>
                        <a:rPr lang="en-US" sz="1400" b="1" u="none" strike="noStrike" dirty="0">
                          <a:effectLst/>
                        </a:rPr>
                        <a:t>%</a:t>
                      </a:r>
                      <a:endParaRPr lang="en-US" sz="1400" b="1" i="0" u="none" strike="noStrike" dirty="0">
                        <a:solidFill>
                          <a:srgbClr val="000000"/>
                        </a:solidFill>
                        <a:effectLst/>
                        <a:latin typeface="+mn-lt"/>
                      </a:endParaRPr>
                    </a:p>
                  </a:txBody>
                  <a:tcPr marL="3521" marR="3521" marT="3521" marB="0">
                    <a:solidFill>
                      <a:srgbClr val="FFC000"/>
                    </a:solidFill>
                  </a:tcPr>
                </a:tc>
                <a:tc>
                  <a:txBody>
                    <a:bodyPr/>
                    <a:lstStyle/>
                    <a:p>
                      <a:pPr algn="l" fontAlgn="t"/>
                      <a:r>
                        <a:rPr lang="en-US" sz="1400" b="1" u="none" strike="noStrike" dirty="0" smtClean="0">
                          <a:effectLst/>
                        </a:rPr>
                        <a:t>99.8%</a:t>
                      </a:r>
                      <a:endParaRPr lang="en-US" sz="1400" b="1" i="0" u="none" strike="noStrike" dirty="0">
                        <a:solidFill>
                          <a:srgbClr val="000000"/>
                        </a:solidFill>
                        <a:effectLst/>
                        <a:latin typeface="+mn-lt"/>
                      </a:endParaRPr>
                    </a:p>
                  </a:txBody>
                  <a:tcPr marL="3521" marR="3521" marT="3521" marB="0">
                    <a:solidFill>
                      <a:srgbClr val="FFC000"/>
                    </a:solidFill>
                  </a:tcPr>
                </a:tc>
                <a:tc>
                  <a:txBody>
                    <a:bodyPr/>
                    <a:lstStyle/>
                    <a:p>
                      <a:pPr algn="l" fontAlgn="t"/>
                      <a:r>
                        <a:rPr lang="en-US" sz="1400" b="1" u="none" strike="noStrike" dirty="0" smtClean="0">
                          <a:effectLst/>
                        </a:rPr>
                        <a:t>99.9%</a:t>
                      </a:r>
                      <a:endParaRPr lang="en-US" sz="1400" b="1" i="0" u="none" strike="noStrike" dirty="0">
                        <a:solidFill>
                          <a:srgbClr val="000000"/>
                        </a:solidFill>
                        <a:effectLst/>
                        <a:latin typeface="+mn-lt"/>
                      </a:endParaRPr>
                    </a:p>
                  </a:txBody>
                  <a:tcPr marL="3521" marR="3521" marT="3521" marB="0">
                    <a:solidFill>
                      <a:srgbClr val="FFC000"/>
                    </a:solidFill>
                  </a:tcPr>
                </a:tc>
                <a:tc>
                  <a:txBody>
                    <a:bodyPr/>
                    <a:lstStyle/>
                    <a:p>
                      <a:pPr algn="l" fontAlgn="t"/>
                      <a:r>
                        <a:rPr lang="en-US" sz="1400" b="1" u="none" strike="noStrike" dirty="0" smtClean="0">
                          <a:effectLst/>
                        </a:rPr>
                        <a:t>99.6%</a:t>
                      </a:r>
                      <a:endParaRPr lang="en-US" sz="1400" b="1" i="0" u="none" strike="noStrike" dirty="0">
                        <a:solidFill>
                          <a:srgbClr val="000000"/>
                        </a:solidFill>
                        <a:effectLst/>
                        <a:latin typeface="+mn-lt"/>
                      </a:endParaRPr>
                    </a:p>
                  </a:txBody>
                  <a:tcPr marL="3521" marR="3521" marT="3521" marB="0">
                    <a:solidFill>
                      <a:srgbClr val="FFC000"/>
                    </a:solidFill>
                  </a:tcPr>
                </a:tc>
                <a:tc>
                  <a:txBody>
                    <a:bodyPr/>
                    <a:lstStyle/>
                    <a:p>
                      <a:pPr algn="l" fontAlgn="t"/>
                      <a:r>
                        <a:rPr lang="en-US" sz="1400" b="1" u="none" strike="noStrike" dirty="0">
                          <a:effectLst/>
                        </a:rPr>
                        <a:t>97.34%</a:t>
                      </a:r>
                      <a:endParaRPr lang="en-US" sz="1400" b="1" i="0" u="none" strike="noStrike" dirty="0">
                        <a:solidFill>
                          <a:srgbClr val="000000"/>
                        </a:solidFill>
                        <a:effectLst/>
                        <a:latin typeface="+mn-lt"/>
                      </a:endParaRPr>
                    </a:p>
                  </a:txBody>
                  <a:tcPr marL="3521" marR="3521" marT="3521" marB="0">
                    <a:solidFill>
                      <a:srgbClr val="FFC000"/>
                    </a:solidFill>
                  </a:tcPr>
                </a:tc>
                <a:tc>
                  <a:txBody>
                    <a:bodyPr/>
                    <a:lstStyle/>
                    <a:p>
                      <a:pPr algn="l" fontAlgn="t"/>
                      <a:r>
                        <a:rPr lang="en-US" sz="1400" b="1" u="none" strike="noStrike" dirty="0" smtClean="0">
                          <a:effectLst/>
                        </a:rPr>
                        <a:t>91.6%</a:t>
                      </a:r>
                      <a:endParaRPr lang="en-US" sz="1400" b="1" i="0" u="none" strike="noStrike" dirty="0">
                        <a:solidFill>
                          <a:srgbClr val="000000"/>
                        </a:solidFill>
                        <a:effectLst/>
                        <a:latin typeface="+mn-lt"/>
                      </a:endParaRPr>
                    </a:p>
                  </a:txBody>
                  <a:tcPr marL="3521" marR="3521" marT="3521" marB="0">
                    <a:solidFill>
                      <a:srgbClr val="FFC000"/>
                    </a:solidFill>
                  </a:tcPr>
                </a:tc>
                <a:extLst>
                  <a:ext uri="{0D108BD9-81ED-4DB2-BD59-A6C34878D82A}">
                    <a16:rowId xmlns:a16="http://schemas.microsoft.com/office/drawing/2014/main" val="10008"/>
                  </a:ext>
                </a:extLst>
              </a:tr>
            </a:tbl>
          </a:graphicData>
        </a:graphic>
      </p:graphicFrame>
      <p:graphicFrame>
        <p:nvGraphicFramePr>
          <p:cNvPr id="6" name="Chart 5"/>
          <p:cNvGraphicFramePr>
            <a:graphicFrameLocks/>
          </p:cNvGraphicFramePr>
          <p:nvPr>
            <p:extLst>
              <p:ext uri="{D42A27DB-BD31-4B8C-83A1-F6EECF244321}">
                <p14:modId xmlns:p14="http://schemas.microsoft.com/office/powerpoint/2010/main" val="337121684"/>
              </p:ext>
            </p:extLst>
          </p:nvPr>
        </p:nvGraphicFramePr>
        <p:xfrm>
          <a:off x="0" y="3795526"/>
          <a:ext cx="9144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7" name="Slide Number Placeholder 6"/>
          <p:cNvSpPr>
            <a:spLocks noGrp="1"/>
          </p:cNvSpPr>
          <p:nvPr>
            <p:ph type="sldNum" sz="quarter" idx="12"/>
          </p:nvPr>
        </p:nvSpPr>
        <p:spPr/>
        <p:txBody>
          <a:bodyPr/>
          <a:lstStyle/>
          <a:p>
            <a:r>
              <a:rPr lang="en-US" dirty="0" smtClean="0">
                <a:solidFill>
                  <a:prstClr val="black">
                    <a:tint val="75000"/>
                  </a:prstClr>
                </a:solidFill>
              </a:rPr>
              <a:t>14</a:t>
            </a:r>
            <a:endParaRPr lang="en-US" dirty="0">
              <a:solidFill>
                <a:prstClr val="black">
                  <a:tint val="75000"/>
                </a:prstClr>
              </a:solidFill>
            </a:endParaRPr>
          </a:p>
        </p:txBody>
      </p:sp>
    </p:spTree>
    <p:extLst>
      <p:ext uri="{BB962C8B-B14F-4D97-AF65-F5344CB8AC3E}">
        <p14:creationId xmlns:p14="http://schemas.microsoft.com/office/powerpoint/2010/main" val="38873011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776"/>
            <a:ext cx="8382000" cy="990600"/>
          </a:xfrm>
        </p:spPr>
        <p:txBody>
          <a:bodyPr>
            <a:noAutofit/>
          </a:bodyPr>
          <a:lstStyle/>
          <a:p>
            <a:pPr algn="ctr"/>
            <a:r>
              <a:rPr lang="en-US" sz="2857" dirty="0">
                <a:latin typeface="Arial" panose="020B0604020202020204" pitchFamily="34" charset="0"/>
                <a:cs typeface="Arial" panose="020B0604020202020204" pitchFamily="34" charset="0"/>
              </a:rPr>
              <a:t>Implementation of the Social Assistance Programme</a:t>
            </a:r>
            <a:endParaRPr lang="en-GB" sz="2857" dirty="0">
              <a:latin typeface="Arial" panose="020B0604020202020204" pitchFamily="34" charset="0"/>
              <a:cs typeface="Arial" panose="020B06040202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12001763"/>
              </p:ext>
            </p:extLst>
          </p:nvPr>
        </p:nvGraphicFramePr>
        <p:xfrm>
          <a:off x="0" y="1183977"/>
          <a:ext cx="9144000" cy="5232815"/>
        </p:xfrm>
        <a:graphic>
          <a:graphicData uri="http://schemas.openxmlformats.org/drawingml/2006/table">
            <a:tbl>
              <a:tblPr firstRow="1" bandRow="1">
                <a:tableStyleId>{5940675A-B579-460E-94D1-54222C63F5DA}</a:tableStyleId>
              </a:tblPr>
              <a:tblGrid>
                <a:gridCol w="3211286">
                  <a:extLst>
                    <a:ext uri="{9D8B030D-6E8A-4147-A177-3AD203B41FA5}">
                      <a16:colId xmlns:a16="http://schemas.microsoft.com/office/drawing/2014/main" val="20000"/>
                    </a:ext>
                  </a:extLst>
                </a:gridCol>
                <a:gridCol w="1850571">
                  <a:extLst>
                    <a:ext uri="{9D8B030D-6E8A-4147-A177-3AD203B41FA5}">
                      <a16:colId xmlns:a16="http://schemas.microsoft.com/office/drawing/2014/main" val="20001"/>
                    </a:ext>
                  </a:extLst>
                </a:gridCol>
                <a:gridCol w="4082143">
                  <a:extLst>
                    <a:ext uri="{9D8B030D-6E8A-4147-A177-3AD203B41FA5}">
                      <a16:colId xmlns:a16="http://schemas.microsoft.com/office/drawing/2014/main" val="20002"/>
                    </a:ext>
                  </a:extLst>
                </a:gridCol>
              </a:tblGrid>
              <a:tr h="597196">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latin typeface="+mn-lt"/>
                          <a:cs typeface="Arial" panose="020B0604020202020204" pitchFamily="34" charset="0"/>
                        </a:rPr>
                        <a:t>Objective: </a:t>
                      </a:r>
                      <a:r>
                        <a:rPr lang="en-US" sz="1800" b="0" dirty="0" smtClean="0">
                          <a:solidFill>
                            <a:schemeClr val="tx1"/>
                          </a:solidFill>
                          <a:latin typeface="+mn-lt"/>
                          <a:cs typeface="Arial" panose="020B0604020202020204" pitchFamily="34" charset="0"/>
                        </a:rPr>
                        <a:t>Provide</a:t>
                      </a:r>
                      <a:r>
                        <a:rPr lang="en-US" sz="1800" b="0" kern="1200" dirty="0" smtClean="0">
                          <a:solidFill>
                            <a:schemeClr val="tx1"/>
                          </a:solidFill>
                          <a:effectLst/>
                          <a:latin typeface="+mn-lt"/>
                          <a:cs typeface="Arial" panose="020B0604020202020204" pitchFamily="34" charset="0"/>
                        </a:rPr>
                        <a:t> relief to persons receiving temporary disability grants and  CDGs that were due for lapsing during the lockdown when sassa offices were not fully operational.</a:t>
                      </a:r>
                      <a:endParaRPr lang="en-GB" sz="1800" b="0" dirty="0" smtClean="0">
                        <a:solidFill>
                          <a:schemeClr val="tx1"/>
                        </a:solidFill>
                        <a:latin typeface="+mn-lt"/>
                        <a:cs typeface="Arial" panose="020B0604020202020204" pitchFamily="34" charset="0"/>
                      </a:endParaRPr>
                    </a:p>
                  </a:txBody>
                  <a:tcPr marL="68580" marR="68580" marT="34290" marB="34290">
                    <a:solidFill>
                      <a:srgbClr val="FFCC66"/>
                    </a:solidFill>
                  </a:tcPr>
                </a:tc>
                <a:tc hMerge="1">
                  <a:txBody>
                    <a:bodyPr/>
                    <a:lstStyle/>
                    <a:p>
                      <a:endParaRPr lang="en-ZA"/>
                    </a:p>
                  </a:txBody>
                  <a:tcPr/>
                </a:tc>
                <a:tc hMerge="1">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endParaRPr lang="en-GB" sz="1600" b="1" dirty="0" smtClean="0">
                        <a:solidFill>
                          <a:srgbClr val="1D9EFF"/>
                        </a:solidFill>
                        <a:latin typeface="+mn-lt"/>
                        <a:cs typeface="Arial" panose="020B0604020202020204" pitchFamily="34" charset="0"/>
                      </a:endParaRPr>
                    </a:p>
                  </a:txBody>
                  <a:tcPr/>
                </a:tc>
                <a:extLst>
                  <a:ext uri="{0D108BD9-81ED-4DB2-BD59-A6C34878D82A}">
                    <a16:rowId xmlns:a16="http://schemas.microsoft.com/office/drawing/2014/main" val="10000"/>
                  </a:ext>
                </a:extLst>
              </a:tr>
              <a:tr h="353893">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latin typeface="+mn-lt"/>
                          <a:cs typeface="Arial" panose="020B0604020202020204" pitchFamily="34" charset="0"/>
                        </a:rPr>
                        <a:t>Planned 2020/21 Targets</a:t>
                      </a:r>
                      <a:r>
                        <a:rPr lang="en-US" sz="1800" b="1" baseline="0" dirty="0" smtClean="0">
                          <a:latin typeface="+mn-lt"/>
                          <a:cs typeface="Arial" panose="020B0604020202020204" pitchFamily="34" charset="0"/>
                        </a:rPr>
                        <a:t> </a:t>
                      </a:r>
                      <a:endParaRPr lang="en-GB" sz="1800" b="1" dirty="0" smtClean="0">
                        <a:solidFill>
                          <a:schemeClr val="tx1"/>
                        </a:solidFill>
                        <a:latin typeface="+mn-lt"/>
                        <a:cs typeface="Arial" panose="020B0604020202020204" pitchFamily="34" charset="0"/>
                      </a:endParaRPr>
                    </a:p>
                  </a:txBody>
                  <a:tcPr marL="68580" marR="68580" marT="34290" marB="34290">
                    <a:solidFill>
                      <a:schemeClr val="bg1"/>
                    </a:solidFill>
                  </a:tcPr>
                </a:tc>
                <a:tc hMerge="1">
                  <a:txBody>
                    <a:bodyPr/>
                    <a:lstStyle/>
                    <a:p>
                      <a:endParaRPr lang="en-ZA"/>
                    </a:p>
                  </a:txBody>
                  <a:tcPr/>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GB" sz="1800" b="1" dirty="0" smtClean="0">
                          <a:solidFill>
                            <a:schemeClr val="tx1"/>
                          </a:solidFill>
                          <a:latin typeface="+mn-lt"/>
                          <a:cs typeface="Arial" panose="020B0604020202020204" pitchFamily="34" charset="0"/>
                        </a:rPr>
                        <a:t>Target (9 months)</a:t>
                      </a:r>
                    </a:p>
                  </a:txBody>
                  <a:tcPr>
                    <a:solidFill>
                      <a:schemeClr val="bg1"/>
                    </a:solidFill>
                  </a:tcPr>
                </a:tc>
                <a:extLst>
                  <a:ext uri="{0D108BD9-81ED-4DB2-BD59-A6C34878D82A}">
                    <a16:rowId xmlns:a16="http://schemas.microsoft.com/office/drawing/2014/main" val="10001"/>
                  </a:ext>
                </a:extLst>
              </a:tr>
              <a:tr h="862616">
                <a:tc gridSpan="3">
                  <a:txBody>
                    <a:bodyPr/>
                    <a:lstStyle/>
                    <a:p>
                      <a:r>
                        <a:rPr lang="en-GB" sz="1800" kern="1200" dirty="0" smtClean="0">
                          <a:solidFill>
                            <a:schemeClr val="tx1"/>
                          </a:solidFill>
                          <a:effectLst/>
                          <a:latin typeface="+mn-lt"/>
                          <a:ea typeface="+mn-ea"/>
                          <a:cs typeface="+mn-cs"/>
                        </a:rPr>
                        <a:t>100% of Temporary Disability Grants (TDG)  and </a:t>
                      </a:r>
                      <a:r>
                        <a:rPr lang="en-GB" sz="1800" dirty="0" smtClean="0">
                          <a:solidFill>
                            <a:schemeClr val="tx1"/>
                          </a:solidFill>
                          <a:effectLst/>
                          <a:latin typeface="+mn-lt"/>
                          <a:ea typeface="Times New Roman" panose="02020603050405020304" pitchFamily="18" charset="0"/>
                        </a:rPr>
                        <a:t>Care Dependency Grants (</a:t>
                      </a:r>
                      <a:r>
                        <a:rPr lang="en-GB" sz="1800" kern="1200" dirty="0" smtClean="0">
                          <a:solidFill>
                            <a:schemeClr val="tx1"/>
                          </a:solidFill>
                          <a:effectLst/>
                          <a:latin typeface="+mn-lt"/>
                          <a:ea typeface="+mn-ea"/>
                          <a:cs typeface="+mn-cs"/>
                        </a:rPr>
                        <a:t>which lapsed during the period February to June 2020 reinstated and paid until December 2020.</a:t>
                      </a:r>
                      <a:endParaRPr lang="en-ZA" sz="1800" kern="1200" dirty="0">
                        <a:solidFill>
                          <a:schemeClr val="tx1"/>
                        </a:solidFill>
                        <a:effectLst/>
                        <a:latin typeface="+mn-lt"/>
                        <a:ea typeface="+mn-ea"/>
                        <a:cs typeface="+mn-cs"/>
                      </a:endParaRPr>
                    </a:p>
                  </a:txBody>
                  <a:tcPr marL="68580" marR="68580" marT="34290" marB="34290">
                    <a:solidFill>
                      <a:schemeClr val="bg1"/>
                    </a:solidFill>
                  </a:tcPr>
                </a:tc>
                <a:tc hMerge="1">
                  <a:txBody>
                    <a:bodyPr/>
                    <a:lstStyle/>
                    <a:p>
                      <a:endParaRPr lang="en-ZA"/>
                    </a:p>
                  </a:txBody>
                  <a:tcPr/>
                </a:tc>
                <a:tc hMerge="1">
                  <a:txBody>
                    <a:bodyPr/>
                    <a:lstStyle/>
                    <a:p>
                      <a:pPr marL="0" indent="0" algn="just">
                        <a:buFont typeface="Arial" panose="020B0604020202020204" pitchFamily="34" charset="0"/>
                        <a:buNone/>
                      </a:pPr>
                      <a:endParaRPr lang="en-US" sz="1600" b="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34290" marB="34290"/>
                </a:tc>
                <a:extLst>
                  <a:ext uri="{0D108BD9-81ED-4DB2-BD59-A6C34878D82A}">
                    <a16:rowId xmlns:a16="http://schemas.microsoft.com/office/drawing/2014/main" val="10002"/>
                  </a:ext>
                </a:extLst>
              </a:tr>
              <a:tr h="631234">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lang="en-GB" sz="1800" b="1" dirty="0" smtClean="0">
                          <a:solidFill>
                            <a:schemeClr val="tx1"/>
                          </a:solidFill>
                          <a:latin typeface="+mn-lt"/>
                          <a:cs typeface="Arial" panose="020B0604020202020204" pitchFamily="34" charset="0"/>
                        </a:rPr>
                        <a:t>Status as at 31 December 2020</a:t>
                      </a:r>
                      <a:r>
                        <a:rPr lang="en-GB" sz="1800" kern="1200" baseline="0" dirty="0" smtClean="0">
                          <a:solidFill>
                            <a:schemeClr val="tx1"/>
                          </a:solidFill>
                          <a:effectLst/>
                          <a:latin typeface="+mn-lt"/>
                          <a:ea typeface="+mn-ea"/>
                          <a:cs typeface="+mn-cs"/>
                        </a:rPr>
                        <a:t>.</a:t>
                      </a:r>
                      <a:endParaRPr lang="en-GB" sz="1800" b="1" dirty="0" smtClean="0">
                        <a:solidFill>
                          <a:schemeClr val="tx1"/>
                        </a:solidFill>
                        <a:latin typeface="+mn-lt"/>
                        <a:cs typeface="Arial" panose="020B0604020202020204" pitchFamily="34" charset="0"/>
                      </a:endParaRPr>
                    </a:p>
                  </a:txBody>
                  <a:tcPr marL="68580" marR="68580" marT="34290" marB="34290">
                    <a:solidFill>
                      <a:schemeClr val="bg1"/>
                    </a:solidFill>
                  </a:tcPr>
                </a:tc>
                <a:tc gridSpan="2">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lang="en-GB" sz="1800" b="0" dirty="0" smtClean="0">
                          <a:solidFill>
                            <a:schemeClr val="tx1"/>
                          </a:solidFill>
                          <a:latin typeface="+mn-lt"/>
                          <a:cs typeface="Arial" panose="020B0604020202020204" pitchFamily="34" charset="0"/>
                        </a:rPr>
                        <a:t>(</a:t>
                      </a:r>
                      <a:r>
                        <a:rPr lang="en-GB" sz="1800" kern="1200" dirty="0" smtClean="0">
                          <a:solidFill>
                            <a:schemeClr val="tx1"/>
                          </a:solidFill>
                          <a:effectLst/>
                          <a:latin typeface="+mn-lt"/>
                          <a:ea typeface="+mn-ea"/>
                          <a:cs typeface="+mn-cs"/>
                        </a:rPr>
                        <a:t>214 473) TDG  and 11 086 CDS</a:t>
                      </a:r>
                      <a:r>
                        <a:rPr lang="en-GB" sz="1800" kern="1200" baseline="0" dirty="0" smtClean="0">
                          <a:solidFill>
                            <a:schemeClr val="tx1"/>
                          </a:solidFill>
                          <a:effectLst/>
                          <a:latin typeface="+mn-lt"/>
                          <a:ea typeface="+mn-ea"/>
                          <a:cs typeface="+mn-cs"/>
                        </a:rPr>
                        <a:t> </a:t>
                      </a:r>
                      <a:r>
                        <a:rPr lang="en-GB" sz="1800" kern="1200" dirty="0" smtClean="0">
                          <a:solidFill>
                            <a:schemeClr val="tx1"/>
                          </a:solidFill>
                          <a:effectLst/>
                          <a:latin typeface="+mn-lt"/>
                          <a:ea typeface="+mn-ea"/>
                          <a:cs typeface="+mn-cs"/>
                        </a:rPr>
                        <a:t>cases which were due to lapse were</a:t>
                      </a:r>
                      <a:r>
                        <a:rPr lang="en-GB" sz="1800" kern="1200" baseline="0" dirty="0" smtClean="0">
                          <a:solidFill>
                            <a:schemeClr val="tx1"/>
                          </a:solidFill>
                          <a:effectLst/>
                          <a:latin typeface="+mn-lt"/>
                          <a:ea typeface="+mn-ea"/>
                          <a:cs typeface="+mn-cs"/>
                        </a:rPr>
                        <a:t> kept in payment until December 2020</a:t>
                      </a:r>
                      <a:endParaRPr lang="en-GB" sz="1800" b="1" dirty="0" smtClean="0">
                        <a:solidFill>
                          <a:schemeClr val="tx1"/>
                        </a:solidFill>
                        <a:latin typeface="+mn-lt"/>
                        <a:cs typeface="Arial" panose="020B0604020202020204" pitchFamily="34" charset="0"/>
                      </a:endParaRPr>
                    </a:p>
                  </a:txBody>
                  <a:tcPr marL="68580" marR="68580" marT="34290" marB="34290">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2400" kern="1200" dirty="0" smtClean="0">
                        <a:solidFill>
                          <a:srgbClr val="FF0000"/>
                        </a:solidFill>
                        <a:effectLst/>
                        <a:latin typeface="+mn-lt"/>
                        <a:ea typeface="+mn-ea"/>
                        <a:cs typeface="+mn-cs"/>
                      </a:endParaRPr>
                    </a:p>
                  </a:txBody>
                  <a:tcPr marL="96012" marR="96012" marT="48006" marB="48006"/>
                </a:tc>
                <a:extLst>
                  <a:ext uri="{0D108BD9-81ED-4DB2-BD59-A6C34878D82A}">
                    <a16:rowId xmlns:a16="http://schemas.microsoft.com/office/drawing/2014/main" val="10003"/>
                  </a:ext>
                </a:extLst>
              </a:tr>
              <a:tr h="2727061">
                <a:tc gridSpan="3">
                  <a:txBody>
                    <a:bodyPr/>
                    <a:lstStyle/>
                    <a:p>
                      <a:pPr marL="0" marR="0" indent="0" algn="l" defTabSz="1280160" rtl="0" eaLnBrk="1" fontAlgn="auto" latinLnBrk="0" hangingPunct="1">
                        <a:lnSpc>
                          <a:spcPct val="100000"/>
                        </a:lnSpc>
                        <a:spcBef>
                          <a:spcPts val="0"/>
                        </a:spcBef>
                        <a:spcAft>
                          <a:spcPts val="0"/>
                        </a:spcAft>
                        <a:buClrTx/>
                        <a:buSzTx/>
                        <a:buFontTx/>
                        <a:buNone/>
                        <a:tabLst/>
                        <a:defRPr/>
                      </a:pPr>
                      <a:endParaRPr lang="en-GB" sz="1800" b="1" dirty="0" smtClean="0">
                        <a:solidFill>
                          <a:schemeClr val="tx1"/>
                        </a:solidFill>
                        <a:latin typeface="+mn-lt"/>
                        <a:cs typeface="Arial" panose="020B0604020202020204" pitchFamily="34" charset="0"/>
                      </a:endParaRPr>
                    </a:p>
                    <a:p>
                      <a:pPr marL="0" marR="0" indent="0" algn="l" defTabSz="1280160" rtl="0" eaLnBrk="1" fontAlgn="auto" latinLnBrk="0" hangingPunct="1">
                        <a:lnSpc>
                          <a:spcPct val="100000"/>
                        </a:lnSpc>
                        <a:spcBef>
                          <a:spcPts val="0"/>
                        </a:spcBef>
                        <a:spcAft>
                          <a:spcPts val="0"/>
                        </a:spcAft>
                        <a:buClrTx/>
                        <a:buSzTx/>
                        <a:buFontTx/>
                        <a:buNone/>
                        <a:tabLst/>
                        <a:defRPr/>
                      </a:pPr>
                      <a:endParaRPr lang="en-GB" sz="1800" b="1" dirty="0" smtClean="0">
                        <a:solidFill>
                          <a:schemeClr val="tx1"/>
                        </a:solidFill>
                        <a:latin typeface="+mn-lt"/>
                        <a:cs typeface="Arial" panose="020B0604020202020204" pitchFamily="34" charset="0"/>
                      </a:endParaRPr>
                    </a:p>
                    <a:p>
                      <a:pPr marL="0" marR="0" indent="0" algn="l" defTabSz="1280160" rtl="0" eaLnBrk="1" fontAlgn="auto" latinLnBrk="0" hangingPunct="1">
                        <a:lnSpc>
                          <a:spcPct val="100000"/>
                        </a:lnSpc>
                        <a:spcBef>
                          <a:spcPts val="0"/>
                        </a:spcBef>
                        <a:spcAft>
                          <a:spcPts val="0"/>
                        </a:spcAft>
                        <a:buClrTx/>
                        <a:buSzTx/>
                        <a:buFontTx/>
                        <a:buNone/>
                        <a:tabLst/>
                        <a:defRPr/>
                      </a:pPr>
                      <a:endParaRPr lang="en-GB" sz="1800" b="1" dirty="0" smtClean="0">
                        <a:solidFill>
                          <a:schemeClr val="tx1"/>
                        </a:solidFill>
                        <a:latin typeface="+mn-lt"/>
                        <a:cs typeface="Arial" panose="020B0604020202020204" pitchFamily="34" charset="0"/>
                      </a:endParaRPr>
                    </a:p>
                    <a:p>
                      <a:pPr marL="0" marR="0" indent="0" algn="l" defTabSz="1280160" rtl="0" eaLnBrk="1" fontAlgn="auto" latinLnBrk="0" hangingPunct="1">
                        <a:lnSpc>
                          <a:spcPct val="100000"/>
                        </a:lnSpc>
                        <a:spcBef>
                          <a:spcPts val="0"/>
                        </a:spcBef>
                        <a:spcAft>
                          <a:spcPts val="0"/>
                        </a:spcAft>
                        <a:buClrTx/>
                        <a:buSzTx/>
                        <a:buFontTx/>
                        <a:buNone/>
                        <a:tabLst/>
                        <a:defRPr/>
                      </a:pPr>
                      <a:endParaRPr lang="en-GB" sz="1800" b="1" dirty="0" smtClean="0">
                        <a:solidFill>
                          <a:schemeClr val="tx1"/>
                        </a:solidFill>
                        <a:latin typeface="+mn-lt"/>
                        <a:cs typeface="Arial" panose="020B0604020202020204" pitchFamily="34" charset="0"/>
                      </a:endParaRPr>
                    </a:p>
                    <a:p>
                      <a:pPr marL="0" marR="0" indent="0" algn="l" defTabSz="1280160" rtl="0" eaLnBrk="1" fontAlgn="auto" latinLnBrk="0" hangingPunct="1">
                        <a:lnSpc>
                          <a:spcPct val="100000"/>
                        </a:lnSpc>
                        <a:spcBef>
                          <a:spcPts val="0"/>
                        </a:spcBef>
                        <a:spcAft>
                          <a:spcPts val="0"/>
                        </a:spcAft>
                        <a:buClrTx/>
                        <a:buSzTx/>
                        <a:buFontTx/>
                        <a:buNone/>
                        <a:tabLst/>
                        <a:defRPr/>
                      </a:pPr>
                      <a:endParaRPr lang="en-GB" sz="1800" b="1" dirty="0" smtClean="0">
                        <a:solidFill>
                          <a:schemeClr val="tx1"/>
                        </a:solidFill>
                        <a:latin typeface="+mn-lt"/>
                        <a:cs typeface="Arial" panose="020B0604020202020204" pitchFamily="34" charset="0"/>
                      </a:endParaRPr>
                    </a:p>
                    <a:p>
                      <a:pPr marL="0" marR="0" indent="0" algn="l" defTabSz="1280160" rtl="0" eaLnBrk="1" fontAlgn="auto" latinLnBrk="0" hangingPunct="1">
                        <a:lnSpc>
                          <a:spcPct val="100000"/>
                        </a:lnSpc>
                        <a:spcBef>
                          <a:spcPts val="0"/>
                        </a:spcBef>
                        <a:spcAft>
                          <a:spcPts val="0"/>
                        </a:spcAft>
                        <a:buClrTx/>
                        <a:buSzTx/>
                        <a:buFontTx/>
                        <a:buNone/>
                        <a:tabLst/>
                        <a:defRPr/>
                      </a:pPr>
                      <a:endParaRPr lang="en-GB" sz="1800" b="1" dirty="0" smtClean="0">
                        <a:solidFill>
                          <a:schemeClr val="tx1"/>
                        </a:solidFill>
                        <a:latin typeface="+mn-lt"/>
                        <a:cs typeface="Arial" panose="020B0604020202020204" pitchFamily="34" charset="0"/>
                      </a:endParaRPr>
                    </a:p>
                    <a:p>
                      <a:pPr marL="0" marR="0" indent="0" algn="l" defTabSz="1280160" rtl="0" eaLnBrk="1" fontAlgn="auto" latinLnBrk="0" hangingPunct="1">
                        <a:lnSpc>
                          <a:spcPct val="100000"/>
                        </a:lnSpc>
                        <a:spcBef>
                          <a:spcPts val="0"/>
                        </a:spcBef>
                        <a:spcAft>
                          <a:spcPts val="0"/>
                        </a:spcAft>
                        <a:buClrTx/>
                        <a:buSzTx/>
                        <a:buFontTx/>
                        <a:buNone/>
                        <a:tabLst/>
                        <a:defRPr/>
                      </a:pPr>
                      <a:endParaRPr lang="en-GB" sz="1800" b="1" dirty="0" smtClean="0">
                        <a:solidFill>
                          <a:schemeClr val="tx1"/>
                        </a:solidFill>
                        <a:latin typeface="+mn-lt"/>
                        <a:cs typeface="Arial" panose="020B0604020202020204" pitchFamily="34" charset="0"/>
                      </a:endParaRPr>
                    </a:p>
                    <a:p>
                      <a:pPr marL="0" marR="0" indent="0" algn="l" defTabSz="1280160" rtl="0" eaLnBrk="1" fontAlgn="auto" latinLnBrk="0" hangingPunct="1">
                        <a:lnSpc>
                          <a:spcPct val="100000"/>
                        </a:lnSpc>
                        <a:spcBef>
                          <a:spcPts val="0"/>
                        </a:spcBef>
                        <a:spcAft>
                          <a:spcPts val="0"/>
                        </a:spcAft>
                        <a:buClrTx/>
                        <a:buSzTx/>
                        <a:buFontTx/>
                        <a:buNone/>
                        <a:tabLst/>
                        <a:defRPr/>
                      </a:pPr>
                      <a:endParaRPr lang="en-GB" sz="1800" b="1" dirty="0" smtClean="0">
                        <a:solidFill>
                          <a:schemeClr val="tx1"/>
                        </a:solidFill>
                        <a:latin typeface="+mn-lt"/>
                        <a:cs typeface="Arial" panose="020B0604020202020204" pitchFamily="34" charset="0"/>
                      </a:endParaRPr>
                    </a:p>
                    <a:p>
                      <a:pPr marL="0" marR="0" indent="0" algn="l" defTabSz="1280160" rtl="0" eaLnBrk="1" fontAlgn="auto" latinLnBrk="0" hangingPunct="1">
                        <a:lnSpc>
                          <a:spcPct val="100000"/>
                        </a:lnSpc>
                        <a:spcBef>
                          <a:spcPts val="0"/>
                        </a:spcBef>
                        <a:spcAft>
                          <a:spcPts val="0"/>
                        </a:spcAft>
                        <a:buClrTx/>
                        <a:buSzTx/>
                        <a:buFontTx/>
                        <a:buNone/>
                        <a:tabLst/>
                        <a:defRPr/>
                      </a:pPr>
                      <a:endParaRPr lang="en-GB" sz="1800" b="1" dirty="0" smtClean="0">
                        <a:solidFill>
                          <a:schemeClr val="tx1"/>
                        </a:solidFill>
                        <a:latin typeface="+mn-lt"/>
                        <a:cs typeface="Arial" panose="020B0604020202020204" pitchFamily="34" charset="0"/>
                      </a:endParaRPr>
                    </a:p>
                  </a:txBody>
                  <a:tcPr marL="68580" marR="68580" marT="34290" marB="34290">
                    <a:noFill/>
                  </a:tcPr>
                </a:tc>
                <a:tc hMerge="1">
                  <a:txBody>
                    <a:bodyPr/>
                    <a:lstStyle/>
                    <a:p>
                      <a:pPr marL="0" marR="0" indent="0" algn="l" defTabSz="1280160" rtl="0" eaLnBrk="1" fontAlgn="auto" latinLnBrk="0" hangingPunct="1">
                        <a:lnSpc>
                          <a:spcPct val="100000"/>
                        </a:lnSpc>
                        <a:spcBef>
                          <a:spcPts val="0"/>
                        </a:spcBef>
                        <a:spcAft>
                          <a:spcPts val="0"/>
                        </a:spcAft>
                        <a:buClrTx/>
                        <a:buSzTx/>
                        <a:buFontTx/>
                        <a:buNone/>
                        <a:tabLst/>
                        <a:defRPr/>
                      </a:pPr>
                      <a:endParaRPr lang="en-GB" sz="2000" b="1" dirty="0" smtClean="0">
                        <a:solidFill>
                          <a:srgbClr val="00B050"/>
                        </a:solidFill>
                        <a:latin typeface="Arial" panose="020B0604020202020204" pitchFamily="34" charset="0"/>
                        <a:cs typeface="Arial" panose="020B0604020202020204" pitchFamily="34" charset="0"/>
                      </a:endParaRPr>
                    </a:p>
                  </a:txBody>
                  <a:tcPr marL="96012" marR="96012" marT="48006" marB="48006"/>
                </a:tc>
                <a:tc hMerge="1">
                  <a:txBody>
                    <a:bodyPr/>
                    <a:lstStyle/>
                    <a:p>
                      <a:endParaRPr lang="en-ZA"/>
                    </a:p>
                  </a:txBody>
                  <a:tcPr/>
                </a:tc>
                <a:extLst>
                  <a:ext uri="{0D108BD9-81ED-4DB2-BD59-A6C34878D82A}">
                    <a16:rowId xmlns:a16="http://schemas.microsoft.com/office/drawing/2014/main" val="10004"/>
                  </a:ext>
                </a:extLst>
              </a:tr>
            </a:tbl>
          </a:graphicData>
        </a:graphic>
      </p:graphicFrame>
      <p:sp>
        <p:nvSpPr>
          <p:cNvPr id="3" name="Slide Number Placeholder 2"/>
          <p:cNvSpPr>
            <a:spLocks noGrp="1"/>
          </p:cNvSpPr>
          <p:nvPr>
            <p:ph type="sldNum" sz="quarter" idx="12"/>
          </p:nvPr>
        </p:nvSpPr>
        <p:spPr>
          <a:xfrm>
            <a:off x="3048000" y="6400800"/>
            <a:ext cx="2151529" cy="365501"/>
          </a:xfrm>
        </p:spPr>
        <p:txBody>
          <a:bodyPr/>
          <a:lstStyle/>
          <a:p>
            <a:pPr>
              <a:defRPr/>
            </a:pPr>
            <a:fld id="{2CC70C49-10A0-418E-8D48-EB84244C126F}" type="slidenum">
              <a:rPr lang="en-US" smtClean="0">
                <a:solidFill>
                  <a:srgbClr val="000000"/>
                </a:solidFill>
              </a:rPr>
              <a:pPr>
                <a:defRPr/>
              </a:pPr>
              <a:t>15</a:t>
            </a:fld>
            <a:endParaRPr lang="en-US" dirty="0">
              <a:solidFill>
                <a:srgbClr val="00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636709097"/>
              </p:ext>
            </p:extLst>
          </p:nvPr>
        </p:nvGraphicFramePr>
        <p:xfrm>
          <a:off x="-20216" y="3749183"/>
          <a:ext cx="9112902" cy="2606793"/>
        </p:xfrm>
        <a:graphic>
          <a:graphicData uri="http://schemas.openxmlformats.org/drawingml/2006/table">
            <a:tbl>
              <a:tblPr firstRow="1" bandRow="1">
                <a:tableStyleId>{5C22544A-7EE6-4342-B048-85BDC9FD1C3A}</a:tableStyleId>
              </a:tblPr>
              <a:tblGrid>
                <a:gridCol w="548766">
                  <a:extLst>
                    <a:ext uri="{9D8B030D-6E8A-4147-A177-3AD203B41FA5}">
                      <a16:colId xmlns:a16="http://schemas.microsoft.com/office/drawing/2014/main" val="20000"/>
                    </a:ext>
                  </a:extLst>
                </a:gridCol>
                <a:gridCol w="713678">
                  <a:extLst>
                    <a:ext uri="{9D8B030D-6E8A-4147-A177-3AD203B41FA5}">
                      <a16:colId xmlns:a16="http://schemas.microsoft.com/office/drawing/2014/main" val="20001"/>
                    </a:ext>
                  </a:extLst>
                </a:gridCol>
                <a:gridCol w="713678">
                  <a:extLst>
                    <a:ext uri="{9D8B030D-6E8A-4147-A177-3AD203B41FA5}">
                      <a16:colId xmlns:a16="http://schemas.microsoft.com/office/drawing/2014/main" val="20002"/>
                    </a:ext>
                  </a:extLst>
                </a:gridCol>
                <a:gridCol w="713678">
                  <a:extLst>
                    <a:ext uri="{9D8B030D-6E8A-4147-A177-3AD203B41FA5}">
                      <a16:colId xmlns:a16="http://schemas.microsoft.com/office/drawing/2014/main" val="20003"/>
                    </a:ext>
                  </a:extLst>
                </a:gridCol>
                <a:gridCol w="713678">
                  <a:extLst>
                    <a:ext uri="{9D8B030D-6E8A-4147-A177-3AD203B41FA5}">
                      <a16:colId xmlns:a16="http://schemas.microsoft.com/office/drawing/2014/main" val="20004"/>
                    </a:ext>
                  </a:extLst>
                </a:gridCol>
                <a:gridCol w="713678">
                  <a:extLst>
                    <a:ext uri="{9D8B030D-6E8A-4147-A177-3AD203B41FA5}">
                      <a16:colId xmlns:a16="http://schemas.microsoft.com/office/drawing/2014/main" val="20005"/>
                    </a:ext>
                  </a:extLst>
                </a:gridCol>
                <a:gridCol w="713678">
                  <a:extLst>
                    <a:ext uri="{9D8B030D-6E8A-4147-A177-3AD203B41FA5}">
                      <a16:colId xmlns:a16="http://schemas.microsoft.com/office/drawing/2014/main" val="20006"/>
                    </a:ext>
                  </a:extLst>
                </a:gridCol>
                <a:gridCol w="713678">
                  <a:extLst>
                    <a:ext uri="{9D8B030D-6E8A-4147-A177-3AD203B41FA5}">
                      <a16:colId xmlns:a16="http://schemas.microsoft.com/office/drawing/2014/main" val="20007"/>
                    </a:ext>
                  </a:extLst>
                </a:gridCol>
                <a:gridCol w="713678">
                  <a:extLst>
                    <a:ext uri="{9D8B030D-6E8A-4147-A177-3AD203B41FA5}">
                      <a16:colId xmlns:a16="http://schemas.microsoft.com/office/drawing/2014/main" val="20008"/>
                    </a:ext>
                  </a:extLst>
                </a:gridCol>
                <a:gridCol w="713678">
                  <a:extLst>
                    <a:ext uri="{9D8B030D-6E8A-4147-A177-3AD203B41FA5}">
                      <a16:colId xmlns:a16="http://schemas.microsoft.com/office/drawing/2014/main" val="20009"/>
                    </a:ext>
                  </a:extLst>
                </a:gridCol>
                <a:gridCol w="713678">
                  <a:extLst>
                    <a:ext uri="{9D8B030D-6E8A-4147-A177-3AD203B41FA5}">
                      <a16:colId xmlns:a16="http://schemas.microsoft.com/office/drawing/2014/main" val="20010"/>
                    </a:ext>
                  </a:extLst>
                </a:gridCol>
                <a:gridCol w="713678">
                  <a:extLst>
                    <a:ext uri="{9D8B030D-6E8A-4147-A177-3AD203B41FA5}">
                      <a16:colId xmlns:a16="http://schemas.microsoft.com/office/drawing/2014/main" val="20011"/>
                    </a:ext>
                  </a:extLst>
                </a:gridCol>
                <a:gridCol w="713678">
                  <a:extLst>
                    <a:ext uri="{9D8B030D-6E8A-4147-A177-3AD203B41FA5}">
                      <a16:colId xmlns:a16="http://schemas.microsoft.com/office/drawing/2014/main" val="20012"/>
                    </a:ext>
                  </a:extLst>
                </a:gridCol>
              </a:tblGrid>
              <a:tr h="178001">
                <a:tc gridSpan="13">
                  <a:txBody>
                    <a:bodyPr/>
                    <a:lstStyle/>
                    <a:p>
                      <a:pPr algn="ctr" fontAlgn="b"/>
                      <a:r>
                        <a:rPr lang="en-US" sz="1400" b="1" i="0" u="none" strike="noStrike" dirty="0" smtClean="0">
                          <a:solidFill>
                            <a:schemeClr val="tx1"/>
                          </a:solidFill>
                          <a:effectLst/>
                          <a:latin typeface="Arial Narrow" panose="020B0606020202030204" pitchFamily="34" charset="0"/>
                        </a:rPr>
                        <a:t>TDGs</a:t>
                      </a:r>
                      <a:endParaRPr lang="en-GB" sz="1400" b="1" i="0" u="none" strike="noStrike" dirty="0">
                        <a:solidFill>
                          <a:schemeClr val="tx1"/>
                        </a:solidFill>
                        <a:effectLst/>
                        <a:latin typeface="Arial Narrow" panose="020B0606020202030204" pitchFamily="34" charset="0"/>
                      </a:endParaRPr>
                    </a:p>
                  </a:txBody>
                  <a:tcPr marL="3829" marR="3829" marT="3829" marB="0"/>
                </a:tc>
                <a:tc hMerge="1">
                  <a:txBody>
                    <a:bodyPr/>
                    <a:lstStyle/>
                    <a:p>
                      <a:pPr algn="ctr" fontAlgn="b"/>
                      <a:endParaRPr lang="en-GB" sz="1100" b="1" i="0" u="none" strike="noStrike" dirty="0">
                        <a:solidFill>
                          <a:schemeClr val="tx1"/>
                        </a:solidFill>
                        <a:effectLst/>
                        <a:latin typeface="+mn-lt"/>
                      </a:endParaRPr>
                    </a:p>
                  </a:txBody>
                  <a:tcPr marL="3829" marR="3829" marT="3829" marB="0"/>
                </a:tc>
                <a:tc hMerge="1">
                  <a:txBody>
                    <a:bodyPr/>
                    <a:lstStyle/>
                    <a:p>
                      <a:pPr algn="ctr" fontAlgn="b"/>
                      <a:endParaRPr lang="en-GB" sz="1100" b="1" i="0" u="none" strike="noStrike" dirty="0">
                        <a:solidFill>
                          <a:schemeClr val="tx1"/>
                        </a:solidFill>
                        <a:effectLst/>
                        <a:latin typeface="+mn-lt"/>
                      </a:endParaRPr>
                    </a:p>
                  </a:txBody>
                  <a:tcPr marL="3829" marR="3829" marT="3829" marB="0"/>
                </a:tc>
                <a:tc hMerge="1">
                  <a:txBody>
                    <a:bodyPr/>
                    <a:lstStyle/>
                    <a:p>
                      <a:pPr algn="ctr" fontAlgn="b"/>
                      <a:endParaRPr lang="en-GB" sz="1100" b="1" i="0" u="none" strike="noStrike" dirty="0">
                        <a:solidFill>
                          <a:schemeClr val="tx1"/>
                        </a:solidFill>
                        <a:effectLst/>
                        <a:latin typeface="+mn-lt"/>
                      </a:endParaRPr>
                    </a:p>
                  </a:txBody>
                  <a:tcPr marL="3829" marR="3829" marT="3829" marB="0"/>
                </a:tc>
                <a:tc hMerge="1">
                  <a:txBody>
                    <a:bodyPr/>
                    <a:lstStyle/>
                    <a:p>
                      <a:pPr algn="ctr" fontAlgn="b"/>
                      <a:endParaRPr lang="en-GB" sz="1100" b="1" i="0" u="none" strike="noStrike" dirty="0">
                        <a:solidFill>
                          <a:schemeClr val="tx1"/>
                        </a:solidFill>
                        <a:effectLst/>
                        <a:latin typeface="+mn-lt"/>
                      </a:endParaRPr>
                    </a:p>
                  </a:txBody>
                  <a:tcPr marL="3829" marR="3829" marT="3829" marB="0"/>
                </a:tc>
                <a:tc hMerge="1">
                  <a:txBody>
                    <a:bodyPr/>
                    <a:lstStyle/>
                    <a:p>
                      <a:pPr algn="ctr" fontAlgn="b"/>
                      <a:endParaRPr lang="en-GB" sz="1100" b="1" i="0" u="none" strike="noStrike" dirty="0">
                        <a:solidFill>
                          <a:schemeClr val="tx1"/>
                        </a:solidFill>
                        <a:effectLst/>
                        <a:latin typeface="+mn-lt"/>
                      </a:endParaRPr>
                    </a:p>
                  </a:txBody>
                  <a:tcPr marL="3829" marR="3829" marT="3829" marB="0"/>
                </a:tc>
                <a:tc hMerge="1">
                  <a:txBody>
                    <a:bodyPr/>
                    <a:lstStyle/>
                    <a:p>
                      <a:pPr algn="ctr" fontAlgn="b"/>
                      <a:endParaRPr lang="en-GB" sz="1100" b="1" i="0" u="none" strike="noStrike" dirty="0">
                        <a:solidFill>
                          <a:schemeClr val="tx1"/>
                        </a:solidFill>
                        <a:effectLst/>
                        <a:latin typeface="+mn-lt"/>
                      </a:endParaRPr>
                    </a:p>
                  </a:txBody>
                  <a:tcPr marL="3829" marR="3829" marT="3829" marB="0"/>
                </a:tc>
                <a:tc hMerge="1">
                  <a:txBody>
                    <a:bodyPr/>
                    <a:lstStyle/>
                    <a:p>
                      <a:pPr algn="ctr" fontAlgn="b"/>
                      <a:endParaRPr lang="en-GB" sz="1100" b="1" i="0" u="none" strike="noStrike" dirty="0">
                        <a:solidFill>
                          <a:schemeClr val="tx1"/>
                        </a:solidFill>
                        <a:effectLst/>
                        <a:latin typeface="+mn-lt"/>
                      </a:endParaRPr>
                    </a:p>
                  </a:txBody>
                  <a:tcPr marL="3829" marR="3829" marT="3829" marB="0"/>
                </a:tc>
                <a:tc hMerge="1">
                  <a:txBody>
                    <a:bodyPr/>
                    <a:lstStyle/>
                    <a:p>
                      <a:pPr algn="ctr" fontAlgn="b"/>
                      <a:endParaRPr lang="en-GB" sz="1100" b="1" i="0" u="none" strike="noStrike" dirty="0">
                        <a:solidFill>
                          <a:schemeClr val="tx1"/>
                        </a:solidFill>
                        <a:effectLst/>
                        <a:latin typeface="+mn-lt"/>
                      </a:endParaRPr>
                    </a:p>
                  </a:txBody>
                  <a:tcPr marL="3829" marR="3829" marT="3829" marB="0"/>
                </a:tc>
                <a:tc hMerge="1">
                  <a:txBody>
                    <a:bodyPr/>
                    <a:lstStyle/>
                    <a:p>
                      <a:pPr algn="ctr" fontAlgn="b"/>
                      <a:endParaRPr lang="en-GB" sz="1100" b="1" i="0" u="none" strike="noStrike" dirty="0">
                        <a:solidFill>
                          <a:schemeClr val="tx1"/>
                        </a:solidFill>
                        <a:effectLst/>
                        <a:latin typeface="+mn-lt"/>
                      </a:endParaRPr>
                    </a:p>
                  </a:txBody>
                  <a:tcPr marL="3829" marR="3829" marT="3829" marB="0"/>
                </a:tc>
                <a:tc hMerge="1">
                  <a:txBody>
                    <a:bodyPr/>
                    <a:lstStyle/>
                    <a:p>
                      <a:pPr algn="ctr" fontAlgn="b"/>
                      <a:endParaRPr lang="en-GB" sz="1100" b="1" i="0" u="none" strike="noStrike" dirty="0">
                        <a:solidFill>
                          <a:schemeClr val="tx1"/>
                        </a:solidFill>
                        <a:effectLst/>
                        <a:latin typeface="+mn-lt"/>
                      </a:endParaRPr>
                    </a:p>
                  </a:txBody>
                  <a:tcPr marL="3829" marR="3829" marT="3829" marB="0"/>
                </a:tc>
                <a:tc hMerge="1">
                  <a:txBody>
                    <a:bodyPr/>
                    <a:lstStyle/>
                    <a:p>
                      <a:pPr algn="ctr" fontAlgn="b"/>
                      <a:endParaRPr lang="en-GB" sz="1100" b="1" i="0" u="none" strike="noStrike" dirty="0">
                        <a:solidFill>
                          <a:schemeClr val="tx1"/>
                        </a:solidFill>
                        <a:effectLst/>
                        <a:latin typeface="+mn-lt"/>
                      </a:endParaRPr>
                    </a:p>
                  </a:txBody>
                  <a:tcPr marL="3829" marR="3829" marT="3829" marB="0"/>
                </a:tc>
                <a:tc hMerge="1">
                  <a:txBody>
                    <a:bodyPr/>
                    <a:lstStyle/>
                    <a:p>
                      <a:pPr algn="ctr" fontAlgn="b"/>
                      <a:endParaRPr lang="en-GB" sz="1100" b="1" i="0" u="none" strike="noStrike" dirty="0">
                        <a:solidFill>
                          <a:schemeClr val="tx1"/>
                        </a:solidFill>
                        <a:effectLst/>
                        <a:latin typeface="+mn-lt"/>
                      </a:endParaRPr>
                    </a:p>
                  </a:txBody>
                  <a:tcPr marL="3829" marR="3829" marT="3829" marB="0"/>
                </a:tc>
                <a:extLst>
                  <a:ext uri="{0D108BD9-81ED-4DB2-BD59-A6C34878D82A}">
                    <a16:rowId xmlns:a16="http://schemas.microsoft.com/office/drawing/2014/main" val="10000"/>
                  </a:ext>
                </a:extLst>
              </a:tr>
              <a:tr h="178001">
                <a:tc>
                  <a:txBody>
                    <a:bodyPr/>
                    <a:lstStyle/>
                    <a:p>
                      <a:pPr algn="ctr" fontAlgn="b"/>
                      <a:r>
                        <a:rPr lang="en-GB" sz="1400" u="none" strike="noStrike" dirty="0" smtClean="0">
                          <a:solidFill>
                            <a:schemeClr val="tx1"/>
                          </a:solidFill>
                          <a:effectLst/>
                          <a:latin typeface="Arial Narrow" panose="020B0606020202030204" pitchFamily="34" charset="0"/>
                        </a:rPr>
                        <a:t>Region</a:t>
                      </a:r>
                      <a:endParaRPr lang="en-GB" sz="1400" b="1" i="0" u="none" strike="noStrike" dirty="0">
                        <a:solidFill>
                          <a:schemeClr val="tx1"/>
                        </a:solidFill>
                        <a:effectLst/>
                        <a:latin typeface="Arial Narrow" panose="020B0606020202030204" pitchFamily="34" charset="0"/>
                      </a:endParaRPr>
                    </a:p>
                  </a:txBody>
                  <a:tcPr marL="3829" marR="3829" marT="3829" marB="0"/>
                </a:tc>
                <a:tc>
                  <a:txBody>
                    <a:bodyPr/>
                    <a:lstStyle/>
                    <a:p>
                      <a:pPr algn="ctr" fontAlgn="b"/>
                      <a:r>
                        <a:rPr lang="en-GB" sz="1400" u="none" strike="noStrike" dirty="0">
                          <a:solidFill>
                            <a:schemeClr val="tx1"/>
                          </a:solidFill>
                          <a:effectLst/>
                          <a:latin typeface="Arial Narrow" panose="020B0606020202030204" pitchFamily="34" charset="0"/>
                        </a:rPr>
                        <a:t>Feb</a:t>
                      </a:r>
                      <a:endParaRPr lang="en-GB" sz="1400" b="1" i="0" u="none" strike="noStrike" dirty="0">
                        <a:solidFill>
                          <a:schemeClr val="tx1"/>
                        </a:solidFill>
                        <a:effectLst/>
                        <a:latin typeface="Arial Narrow" panose="020B0606020202030204" pitchFamily="34" charset="0"/>
                      </a:endParaRPr>
                    </a:p>
                  </a:txBody>
                  <a:tcPr marL="3829" marR="3829" marT="3829" marB="0"/>
                </a:tc>
                <a:tc>
                  <a:txBody>
                    <a:bodyPr/>
                    <a:lstStyle/>
                    <a:p>
                      <a:pPr algn="ctr" fontAlgn="b"/>
                      <a:r>
                        <a:rPr lang="en-GB" sz="1400" u="none" strike="noStrike" dirty="0">
                          <a:solidFill>
                            <a:schemeClr val="tx1"/>
                          </a:solidFill>
                          <a:effectLst/>
                          <a:latin typeface="Arial Narrow" panose="020B0606020202030204" pitchFamily="34" charset="0"/>
                        </a:rPr>
                        <a:t>Mar</a:t>
                      </a:r>
                      <a:endParaRPr lang="en-GB" sz="1400" b="1" i="0" u="none" strike="noStrike" dirty="0">
                        <a:solidFill>
                          <a:schemeClr val="tx1"/>
                        </a:solidFill>
                        <a:effectLst/>
                        <a:latin typeface="Arial Narrow" panose="020B0606020202030204" pitchFamily="34" charset="0"/>
                      </a:endParaRPr>
                    </a:p>
                  </a:txBody>
                  <a:tcPr marL="3829" marR="3829" marT="3829" marB="0"/>
                </a:tc>
                <a:tc>
                  <a:txBody>
                    <a:bodyPr/>
                    <a:lstStyle/>
                    <a:p>
                      <a:pPr algn="ctr" fontAlgn="b"/>
                      <a:r>
                        <a:rPr lang="en-GB" sz="1400" u="none" strike="noStrike" dirty="0">
                          <a:solidFill>
                            <a:schemeClr val="tx1"/>
                          </a:solidFill>
                          <a:effectLst/>
                          <a:latin typeface="Arial Narrow" panose="020B0606020202030204" pitchFamily="34" charset="0"/>
                        </a:rPr>
                        <a:t>April</a:t>
                      </a:r>
                      <a:endParaRPr lang="en-GB" sz="1400" b="1" i="0" u="none" strike="noStrike" dirty="0">
                        <a:solidFill>
                          <a:schemeClr val="tx1"/>
                        </a:solidFill>
                        <a:effectLst/>
                        <a:latin typeface="Arial Narrow" panose="020B0606020202030204" pitchFamily="34" charset="0"/>
                      </a:endParaRPr>
                    </a:p>
                  </a:txBody>
                  <a:tcPr marL="3829" marR="3829" marT="3829" marB="0"/>
                </a:tc>
                <a:tc>
                  <a:txBody>
                    <a:bodyPr/>
                    <a:lstStyle/>
                    <a:p>
                      <a:pPr algn="ctr" fontAlgn="b"/>
                      <a:r>
                        <a:rPr lang="en-GB" sz="1400" u="none" strike="noStrike" dirty="0">
                          <a:solidFill>
                            <a:schemeClr val="tx1"/>
                          </a:solidFill>
                          <a:effectLst/>
                          <a:latin typeface="Arial Narrow" panose="020B0606020202030204" pitchFamily="34" charset="0"/>
                        </a:rPr>
                        <a:t>May</a:t>
                      </a:r>
                      <a:endParaRPr lang="en-GB" sz="1400" b="1" i="0" u="none" strike="noStrike" dirty="0">
                        <a:solidFill>
                          <a:schemeClr val="tx1"/>
                        </a:solidFill>
                        <a:effectLst/>
                        <a:latin typeface="Arial Narrow" panose="020B0606020202030204" pitchFamily="34" charset="0"/>
                      </a:endParaRPr>
                    </a:p>
                  </a:txBody>
                  <a:tcPr marL="3829" marR="3829" marT="3829" marB="0"/>
                </a:tc>
                <a:tc>
                  <a:txBody>
                    <a:bodyPr/>
                    <a:lstStyle/>
                    <a:p>
                      <a:pPr algn="ctr" fontAlgn="b"/>
                      <a:r>
                        <a:rPr lang="en-GB" sz="1400" u="none" strike="noStrike" dirty="0">
                          <a:solidFill>
                            <a:schemeClr val="tx1"/>
                          </a:solidFill>
                          <a:effectLst/>
                          <a:latin typeface="Arial Narrow" panose="020B0606020202030204" pitchFamily="34" charset="0"/>
                        </a:rPr>
                        <a:t>June</a:t>
                      </a:r>
                      <a:endParaRPr lang="en-GB" sz="1400" b="1" i="0" u="none" strike="noStrike" dirty="0">
                        <a:solidFill>
                          <a:schemeClr val="tx1"/>
                        </a:solidFill>
                        <a:effectLst/>
                        <a:latin typeface="Arial Narrow" panose="020B0606020202030204" pitchFamily="34" charset="0"/>
                      </a:endParaRPr>
                    </a:p>
                  </a:txBody>
                  <a:tcPr marL="3829" marR="3829" marT="3829" marB="0"/>
                </a:tc>
                <a:tc>
                  <a:txBody>
                    <a:bodyPr/>
                    <a:lstStyle/>
                    <a:p>
                      <a:pPr algn="ctr" fontAlgn="b"/>
                      <a:r>
                        <a:rPr lang="en-GB" sz="1400" u="none" strike="noStrike" dirty="0">
                          <a:solidFill>
                            <a:schemeClr val="tx1"/>
                          </a:solidFill>
                          <a:effectLst/>
                          <a:latin typeface="Arial Narrow" panose="020B0606020202030204" pitchFamily="34" charset="0"/>
                        </a:rPr>
                        <a:t>July</a:t>
                      </a:r>
                      <a:endParaRPr lang="en-GB" sz="1400" b="1" i="0" u="none" strike="noStrike" dirty="0">
                        <a:solidFill>
                          <a:schemeClr val="tx1"/>
                        </a:solidFill>
                        <a:effectLst/>
                        <a:latin typeface="Arial Narrow" panose="020B0606020202030204" pitchFamily="34" charset="0"/>
                      </a:endParaRPr>
                    </a:p>
                  </a:txBody>
                  <a:tcPr marL="3829" marR="3829" marT="3829" marB="0"/>
                </a:tc>
                <a:tc>
                  <a:txBody>
                    <a:bodyPr/>
                    <a:lstStyle/>
                    <a:p>
                      <a:pPr algn="ctr" fontAlgn="b"/>
                      <a:r>
                        <a:rPr lang="en-GB" sz="1400" u="none" strike="noStrike" dirty="0">
                          <a:solidFill>
                            <a:schemeClr val="tx1"/>
                          </a:solidFill>
                          <a:effectLst/>
                          <a:latin typeface="Arial Narrow" panose="020B0606020202030204" pitchFamily="34" charset="0"/>
                        </a:rPr>
                        <a:t>Aug</a:t>
                      </a:r>
                      <a:endParaRPr lang="en-GB" sz="1400" b="1" i="0" u="none" strike="noStrike" dirty="0">
                        <a:solidFill>
                          <a:schemeClr val="tx1"/>
                        </a:solidFill>
                        <a:effectLst/>
                        <a:latin typeface="Arial Narrow" panose="020B0606020202030204" pitchFamily="34" charset="0"/>
                      </a:endParaRPr>
                    </a:p>
                  </a:txBody>
                  <a:tcPr marL="3829" marR="3829" marT="3829" marB="0"/>
                </a:tc>
                <a:tc>
                  <a:txBody>
                    <a:bodyPr/>
                    <a:lstStyle/>
                    <a:p>
                      <a:pPr algn="ctr" fontAlgn="b"/>
                      <a:r>
                        <a:rPr lang="en-GB" sz="1400" u="none" strike="noStrike" dirty="0">
                          <a:solidFill>
                            <a:schemeClr val="tx1"/>
                          </a:solidFill>
                          <a:effectLst/>
                          <a:latin typeface="Arial Narrow" panose="020B0606020202030204" pitchFamily="34" charset="0"/>
                        </a:rPr>
                        <a:t>Sep</a:t>
                      </a:r>
                      <a:endParaRPr lang="en-GB" sz="1400" b="1" i="0" u="none" strike="noStrike" dirty="0">
                        <a:solidFill>
                          <a:schemeClr val="tx1"/>
                        </a:solidFill>
                        <a:effectLst/>
                        <a:latin typeface="Arial Narrow" panose="020B0606020202030204" pitchFamily="34" charset="0"/>
                      </a:endParaRPr>
                    </a:p>
                  </a:txBody>
                  <a:tcPr marL="3829" marR="3829" marT="3829" marB="0"/>
                </a:tc>
                <a:tc>
                  <a:txBody>
                    <a:bodyPr/>
                    <a:lstStyle/>
                    <a:p>
                      <a:pPr algn="ctr" fontAlgn="b"/>
                      <a:r>
                        <a:rPr lang="en-GB" sz="1400" u="none" strike="noStrike" dirty="0">
                          <a:solidFill>
                            <a:schemeClr val="tx1"/>
                          </a:solidFill>
                          <a:effectLst/>
                          <a:latin typeface="Arial Narrow" panose="020B0606020202030204" pitchFamily="34" charset="0"/>
                        </a:rPr>
                        <a:t>Oct</a:t>
                      </a:r>
                      <a:endParaRPr lang="en-GB" sz="1400" b="1" i="0" u="none" strike="noStrike" dirty="0">
                        <a:solidFill>
                          <a:schemeClr val="tx1"/>
                        </a:solidFill>
                        <a:effectLst/>
                        <a:latin typeface="Arial Narrow" panose="020B0606020202030204" pitchFamily="34" charset="0"/>
                      </a:endParaRPr>
                    </a:p>
                  </a:txBody>
                  <a:tcPr marL="3829" marR="3829" marT="3829" marB="0"/>
                </a:tc>
                <a:tc>
                  <a:txBody>
                    <a:bodyPr/>
                    <a:lstStyle/>
                    <a:p>
                      <a:pPr algn="ctr" fontAlgn="b"/>
                      <a:r>
                        <a:rPr lang="en-GB" sz="1400" u="none" strike="noStrike" dirty="0">
                          <a:solidFill>
                            <a:schemeClr val="tx1"/>
                          </a:solidFill>
                          <a:effectLst/>
                          <a:latin typeface="Arial Narrow" panose="020B0606020202030204" pitchFamily="34" charset="0"/>
                        </a:rPr>
                        <a:t>Nov</a:t>
                      </a:r>
                      <a:endParaRPr lang="en-GB" sz="1400" b="1" i="0" u="none" strike="noStrike" dirty="0">
                        <a:solidFill>
                          <a:schemeClr val="tx1"/>
                        </a:solidFill>
                        <a:effectLst/>
                        <a:latin typeface="Arial Narrow" panose="020B0606020202030204" pitchFamily="34" charset="0"/>
                      </a:endParaRPr>
                    </a:p>
                  </a:txBody>
                  <a:tcPr marL="3829" marR="3829" marT="3829" marB="0"/>
                </a:tc>
                <a:tc>
                  <a:txBody>
                    <a:bodyPr/>
                    <a:lstStyle/>
                    <a:p>
                      <a:pPr algn="ctr" fontAlgn="b"/>
                      <a:r>
                        <a:rPr lang="en-GB" sz="1400" u="none" strike="noStrike" dirty="0">
                          <a:solidFill>
                            <a:schemeClr val="tx1"/>
                          </a:solidFill>
                          <a:effectLst/>
                          <a:latin typeface="Arial Narrow" panose="020B0606020202030204" pitchFamily="34" charset="0"/>
                        </a:rPr>
                        <a:t>Dec</a:t>
                      </a:r>
                      <a:endParaRPr lang="en-GB" sz="1400" b="1" i="0" u="none" strike="noStrike" dirty="0">
                        <a:solidFill>
                          <a:schemeClr val="tx1"/>
                        </a:solidFill>
                        <a:effectLst/>
                        <a:latin typeface="Arial Narrow" panose="020B0606020202030204" pitchFamily="34" charset="0"/>
                      </a:endParaRPr>
                    </a:p>
                  </a:txBody>
                  <a:tcPr marL="3829" marR="3829" marT="3829" marB="0"/>
                </a:tc>
                <a:tc>
                  <a:txBody>
                    <a:bodyPr/>
                    <a:lstStyle/>
                    <a:p>
                      <a:pPr algn="ctr" fontAlgn="b"/>
                      <a:r>
                        <a:rPr lang="en-GB" sz="1400" u="none" strike="noStrike" dirty="0">
                          <a:solidFill>
                            <a:schemeClr val="tx1"/>
                          </a:solidFill>
                          <a:effectLst/>
                          <a:latin typeface="Arial Narrow" panose="020B0606020202030204" pitchFamily="34" charset="0"/>
                        </a:rPr>
                        <a:t>Total</a:t>
                      </a:r>
                      <a:endParaRPr lang="en-GB" sz="1400" b="1" i="0" u="none" strike="noStrike" dirty="0">
                        <a:solidFill>
                          <a:schemeClr val="tx1"/>
                        </a:solidFill>
                        <a:effectLst/>
                        <a:latin typeface="Arial Narrow" panose="020B0606020202030204" pitchFamily="34" charset="0"/>
                      </a:endParaRPr>
                    </a:p>
                  </a:txBody>
                  <a:tcPr marL="3829" marR="3829" marT="3829" marB="0"/>
                </a:tc>
                <a:extLst>
                  <a:ext uri="{0D108BD9-81ED-4DB2-BD59-A6C34878D82A}">
                    <a16:rowId xmlns:a16="http://schemas.microsoft.com/office/drawing/2014/main" val="10001"/>
                  </a:ext>
                </a:extLst>
              </a:tr>
              <a:tr h="178001">
                <a:tc>
                  <a:txBody>
                    <a:bodyPr/>
                    <a:lstStyle/>
                    <a:p>
                      <a:pPr algn="l" fontAlgn="b"/>
                      <a:r>
                        <a:rPr lang="en-GB" sz="1400" u="none" strike="noStrike" dirty="0" smtClean="0">
                          <a:effectLst/>
                          <a:latin typeface="Arial Narrow" panose="020B0606020202030204" pitchFamily="34" charset="0"/>
                        </a:rPr>
                        <a:t>EC</a:t>
                      </a:r>
                      <a:endParaRPr lang="en-GB" sz="1400" b="0"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u="none" strike="noStrike" dirty="0">
                          <a:effectLst/>
                          <a:latin typeface="Arial Narrow" panose="020B0606020202030204" pitchFamily="34" charset="0"/>
                        </a:rPr>
                        <a:t>1 111</a:t>
                      </a:r>
                      <a:endParaRPr lang="en-GB" sz="1400" b="0"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u="none" strike="noStrike" dirty="0">
                          <a:effectLst/>
                          <a:latin typeface="Arial Narrow" panose="020B0606020202030204" pitchFamily="34" charset="0"/>
                        </a:rPr>
                        <a:t>1 258</a:t>
                      </a:r>
                      <a:endParaRPr lang="en-GB" sz="1400" b="0"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u="none" strike="noStrike" dirty="0">
                          <a:effectLst/>
                          <a:latin typeface="Arial Narrow" panose="020B0606020202030204" pitchFamily="34" charset="0"/>
                        </a:rPr>
                        <a:t>1 235</a:t>
                      </a:r>
                      <a:endParaRPr lang="en-GB" sz="1400" b="0"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u="none" strike="noStrike" dirty="0">
                          <a:effectLst/>
                          <a:latin typeface="Arial Narrow" panose="020B0606020202030204" pitchFamily="34" charset="0"/>
                        </a:rPr>
                        <a:t>785</a:t>
                      </a:r>
                      <a:endParaRPr lang="en-GB" sz="1400" b="0"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u="none" strike="noStrike" dirty="0">
                          <a:effectLst/>
                          <a:latin typeface="Arial Narrow" panose="020B0606020202030204" pitchFamily="34" charset="0"/>
                        </a:rPr>
                        <a:t>873</a:t>
                      </a:r>
                      <a:endParaRPr lang="en-GB" sz="1400" b="0"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u="none" strike="noStrike" dirty="0">
                          <a:effectLst/>
                          <a:latin typeface="Arial Narrow" panose="020B0606020202030204" pitchFamily="34" charset="0"/>
                        </a:rPr>
                        <a:t>1 493</a:t>
                      </a:r>
                      <a:endParaRPr lang="en-GB" sz="1400" b="0"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u="none" strike="noStrike" dirty="0">
                          <a:effectLst/>
                          <a:latin typeface="Arial Narrow" panose="020B0606020202030204" pitchFamily="34" charset="0"/>
                        </a:rPr>
                        <a:t>1 407</a:t>
                      </a:r>
                      <a:endParaRPr lang="en-GB" sz="1400" b="0"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u="none" strike="noStrike" dirty="0">
                          <a:effectLst/>
                          <a:latin typeface="Arial Narrow" panose="020B0606020202030204" pitchFamily="34" charset="0"/>
                        </a:rPr>
                        <a:t>1 378</a:t>
                      </a:r>
                      <a:endParaRPr lang="en-GB" sz="1400" b="0"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u="none" strike="noStrike" dirty="0">
                          <a:effectLst/>
                          <a:latin typeface="Arial Narrow" panose="020B0606020202030204" pitchFamily="34" charset="0"/>
                        </a:rPr>
                        <a:t>992</a:t>
                      </a:r>
                      <a:endParaRPr lang="en-GB" sz="1400" b="0"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u="none" strike="noStrike" dirty="0">
                          <a:effectLst/>
                          <a:latin typeface="Arial Narrow" panose="020B0606020202030204" pitchFamily="34" charset="0"/>
                        </a:rPr>
                        <a:t>424</a:t>
                      </a:r>
                      <a:endParaRPr lang="en-GB" sz="1400" b="0"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u="none" strike="noStrike" dirty="0">
                          <a:effectLst/>
                          <a:latin typeface="Arial Narrow" panose="020B0606020202030204" pitchFamily="34" charset="0"/>
                        </a:rPr>
                        <a:t>190</a:t>
                      </a:r>
                      <a:endParaRPr lang="en-GB" sz="1400" b="0"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u="none" strike="noStrike" dirty="0">
                          <a:effectLst/>
                          <a:latin typeface="Arial Narrow" panose="020B0606020202030204" pitchFamily="34" charset="0"/>
                        </a:rPr>
                        <a:t>11 146</a:t>
                      </a:r>
                      <a:endParaRPr lang="en-GB" sz="1400" b="1" i="0" u="none" strike="noStrike" dirty="0">
                        <a:solidFill>
                          <a:srgbClr val="000000"/>
                        </a:solidFill>
                        <a:effectLst/>
                        <a:latin typeface="Arial Narrow" panose="020B0606020202030204" pitchFamily="34" charset="0"/>
                      </a:endParaRPr>
                    </a:p>
                  </a:txBody>
                  <a:tcPr marL="3829" marR="3829" marT="3829" marB="0"/>
                </a:tc>
                <a:extLst>
                  <a:ext uri="{0D108BD9-81ED-4DB2-BD59-A6C34878D82A}">
                    <a16:rowId xmlns:a16="http://schemas.microsoft.com/office/drawing/2014/main" val="10002"/>
                  </a:ext>
                </a:extLst>
              </a:tr>
              <a:tr h="184856">
                <a:tc>
                  <a:txBody>
                    <a:bodyPr/>
                    <a:lstStyle/>
                    <a:p>
                      <a:pPr algn="l" fontAlgn="b"/>
                      <a:r>
                        <a:rPr lang="en-GB" sz="1400" u="none" strike="noStrike" dirty="0" smtClean="0">
                          <a:effectLst/>
                          <a:latin typeface="Arial Narrow" panose="020B0606020202030204" pitchFamily="34" charset="0"/>
                        </a:rPr>
                        <a:t>FS</a:t>
                      </a:r>
                      <a:endParaRPr lang="en-GB" sz="1400" b="0"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u="none" strike="noStrike" dirty="0">
                          <a:effectLst/>
                          <a:latin typeface="Arial Narrow" panose="020B0606020202030204" pitchFamily="34" charset="0"/>
                        </a:rPr>
                        <a:t>1 159</a:t>
                      </a:r>
                      <a:endParaRPr lang="en-GB" sz="1400" b="0"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u="none" strike="noStrike" dirty="0">
                          <a:effectLst/>
                          <a:latin typeface="Arial Narrow" panose="020B0606020202030204" pitchFamily="34" charset="0"/>
                        </a:rPr>
                        <a:t>1 464</a:t>
                      </a:r>
                      <a:endParaRPr lang="en-GB" sz="1400" b="0"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u="none" strike="noStrike" dirty="0">
                          <a:effectLst/>
                          <a:latin typeface="Arial Narrow" panose="020B0606020202030204" pitchFamily="34" charset="0"/>
                        </a:rPr>
                        <a:t>1 694</a:t>
                      </a:r>
                      <a:endParaRPr lang="en-GB" sz="1400" b="0"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u="none" strike="noStrike" dirty="0">
                          <a:effectLst/>
                          <a:latin typeface="Arial Narrow" panose="020B0606020202030204" pitchFamily="34" charset="0"/>
                        </a:rPr>
                        <a:t>1 398</a:t>
                      </a:r>
                      <a:endParaRPr lang="en-GB" sz="1400" b="0"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u="none" strike="noStrike" dirty="0">
                          <a:effectLst/>
                          <a:latin typeface="Arial Narrow" panose="020B0606020202030204" pitchFamily="34" charset="0"/>
                        </a:rPr>
                        <a:t>1 458</a:t>
                      </a:r>
                      <a:endParaRPr lang="en-GB" sz="1400" b="0"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u="none" strike="noStrike" dirty="0">
                          <a:effectLst/>
                          <a:latin typeface="Arial Narrow" panose="020B0606020202030204" pitchFamily="34" charset="0"/>
                        </a:rPr>
                        <a:t>1 798</a:t>
                      </a:r>
                      <a:endParaRPr lang="en-GB" sz="1400" b="0"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u="none" strike="noStrike" dirty="0">
                          <a:effectLst/>
                          <a:latin typeface="Arial Narrow" panose="020B0606020202030204" pitchFamily="34" charset="0"/>
                        </a:rPr>
                        <a:t>1 567</a:t>
                      </a:r>
                      <a:endParaRPr lang="en-GB" sz="1400" b="0"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u="none" strike="noStrike" dirty="0">
                          <a:effectLst/>
                          <a:latin typeface="Arial Narrow" panose="020B0606020202030204" pitchFamily="34" charset="0"/>
                        </a:rPr>
                        <a:t>1 236</a:t>
                      </a:r>
                      <a:endParaRPr lang="en-GB" sz="1400" b="0"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u="none" strike="noStrike" dirty="0">
                          <a:effectLst/>
                          <a:latin typeface="Arial Narrow" panose="020B0606020202030204" pitchFamily="34" charset="0"/>
                        </a:rPr>
                        <a:t>1 177</a:t>
                      </a:r>
                      <a:endParaRPr lang="en-GB" sz="1400" b="0"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u="none" strike="noStrike" dirty="0">
                          <a:effectLst/>
                          <a:latin typeface="Arial Narrow" panose="020B0606020202030204" pitchFamily="34" charset="0"/>
                        </a:rPr>
                        <a:t>688</a:t>
                      </a:r>
                      <a:endParaRPr lang="en-GB" sz="1400" b="0"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u="none" strike="noStrike" dirty="0">
                          <a:effectLst/>
                          <a:latin typeface="Arial Narrow" panose="020B0606020202030204" pitchFamily="34" charset="0"/>
                        </a:rPr>
                        <a:t>723</a:t>
                      </a:r>
                      <a:endParaRPr lang="en-GB" sz="1400" b="0"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u="none" strike="noStrike" dirty="0">
                          <a:effectLst/>
                          <a:latin typeface="Arial Narrow" panose="020B0606020202030204" pitchFamily="34" charset="0"/>
                        </a:rPr>
                        <a:t>14 362</a:t>
                      </a:r>
                      <a:endParaRPr lang="en-GB" sz="1400" b="1" i="0" u="none" strike="noStrike" dirty="0">
                        <a:solidFill>
                          <a:srgbClr val="000000"/>
                        </a:solidFill>
                        <a:effectLst/>
                        <a:latin typeface="Arial Narrow" panose="020B0606020202030204" pitchFamily="34" charset="0"/>
                      </a:endParaRPr>
                    </a:p>
                  </a:txBody>
                  <a:tcPr marL="3829" marR="3829" marT="3829" marB="0"/>
                </a:tc>
                <a:extLst>
                  <a:ext uri="{0D108BD9-81ED-4DB2-BD59-A6C34878D82A}">
                    <a16:rowId xmlns:a16="http://schemas.microsoft.com/office/drawing/2014/main" val="10003"/>
                  </a:ext>
                </a:extLst>
              </a:tr>
              <a:tr h="217714">
                <a:tc>
                  <a:txBody>
                    <a:bodyPr/>
                    <a:lstStyle/>
                    <a:p>
                      <a:pPr algn="l" fontAlgn="b"/>
                      <a:r>
                        <a:rPr lang="en-GB" sz="1400" b="0" i="0" u="none" strike="noStrike" dirty="0" smtClean="0">
                          <a:solidFill>
                            <a:srgbClr val="000000"/>
                          </a:solidFill>
                          <a:effectLst/>
                          <a:latin typeface="Arial Narrow" panose="020B0606020202030204" pitchFamily="34" charset="0"/>
                        </a:rPr>
                        <a:t>GP</a:t>
                      </a:r>
                      <a:endParaRPr lang="en-GB" sz="1400" b="0"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u="none" strike="noStrike" dirty="0">
                          <a:effectLst/>
                          <a:latin typeface="Arial Narrow" panose="020B0606020202030204" pitchFamily="34" charset="0"/>
                        </a:rPr>
                        <a:t>1 565</a:t>
                      </a:r>
                      <a:endParaRPr lang="en-GB" sz="1400" b="0"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u="none" strike="noStrike" dirty="0">
                          <a:effectLst/>
                          <a:latin typeface="Arial Narrow" panose="020B0606020202030204" pitchFamily="34" charset="0"/>
                        </a:rPr>
                        <a:t>3 682</a:t>
                      </a:r>
                      <a:endParaRPr lang="en-GB" sz="1400" b="0"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u="none" strike="noStrike" dirty="0">
                          <a:effectLst/>
                          <a:latin typeface="Arial Narrow" panose="020B0606020202030204" pitchFamily="34" charset="0"/>
                        </a:rPr>
                        <a:t>4 199</a:t>
                      </a:r>
                      <a:endParaRPr lang="en-GB" sz="1400" b="0"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u="none" strike="noStrike" dirty="0">
                          <a:effectLst/>
                          <a:latin typeface="Arial Narrow" panose="020B0606020202030204" pitchFamily="34" charset="0"/>
                        </a:rPr>
                        <a:t>3 403</a:t>
                      </a:r>
                      <a:endParaRPr lang="en-GB" sz="1400" b="0"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u="none" strike="noStrike" dirty="0">
                          <a:effectLst/>
                          <a:latin typeface="Arial Narrow" panose="020B0606020202030204" pitchFamily="34" charset="0"/>
                        </a:rPr>
                        <a:t>4 137</a:t>
                      </a:r>
                      <a:endParaRPr lang="en-GB" sz="1400" b="0"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u="none" strike="noStrike" dirty="0">
                          <a:effectLst/>
                          <a:latin typeface="Arial Narrow" panose="020B0606020202030204" pitchFamily="34" charset="0"/>
                        </a:rPr>
                        <a:t>3 971</a:t>
                      </a:r>
                      <a:endParaRPr lang="en-GB" sz="1400" b="0"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u="none" strike="noStrike" dirty="0">
                          <a:effectLst/>
                          <a:latin typeface="Arial Narrow" panose="020B0606020202030204" pitchFamily="34" charset="0"/>
                        </a:rPr>
                        <a:t>3 439</a:t>
                      </a:r>
                      <a:endParaRPr lang="en-GB" sz="1400" b="0"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u="none" strike="noStrike" dirty="0">
                          <a:effectLst/>
                          <a:latin typeface="Arial Narrow" panose="020B0606020202030204" pitchFamily="34" charset="0"/>
                        </a:rPr>
                        <a:t>2 743</a:t>
                      </a:r>
                      <a:endParaRPr lang="en-GB" sz="1400" b="0"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u="none" strike="noStrike" dirty="0">
                          <a:effectLst/>
                          <a:latin typeface="Arial Narrow" panose="020B0606020202030204" pitchFamily="34" charset="0"/>
                        </a:rPr>
                        <a:t>3 066</a:t>
                      </a:r>
                      <a:endParaRPr lang="en-GB" sz="1400" b="0"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u="none" strike="noStrike" dirty="0">
                          <a:effectLst/>
                          <a:latin typeface="Arial Narrow" panose="020B0606020202030204" pitchFamily="34" charset="0"/>
                        </a:rPr>
                        <a:t>1 430</a:t>
                      </a:r>
                      <a:endParaRPr lang="en-GB" sz="1400" b="0"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u="none" strike="noStrike" dirty="0">
                          <a:effectLst/>
                          <a:latin typeface="Arial Narrow" panose="020B0606020202030204" pitchFamily="34" charset="0"/>
                        </a:rPr>
                        <a:t>1 759</a:t>
                      </a:r>
                      <a:endParaRPr lang="en-GB" sz="1400" b="0"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u="none" strike="noStrike" dirty="0">
                          <a:effectLst/>
                          <a:latin typeface="Arial Narrow" panose="020B0606020202030204" pitchFamily="34" charset="0"/>
                        </a:rPr>
                        <a:t>33 394</a:t>
                      </a:r>
                      <a:endParaRPr lang="en-GB" sz="1400" b="1" i="0" u="none" strike="noStrike" dirty="0">
                        <a:solidFill>
                          <a:srgbClr val="000000"/>
                        </a:solidFill>
                        <a:effectLst/>
                        <a:latin typeface="Arial Narrow" panose="020B0606020202030204" pitchFamily="34" charset="0"/>
                      </a:endParaRPr>
                    </a:p>
                  </a:txBody>
                  <a:tcPr marL="3829" marR="3829" marT="3829" marB="0"/>
                </a:tc>
                <a:extLst>
                  <a:ext uri="{0D108BD9-81ED-4DB2-BD59-A6C34878D82A}">
                    <a16:rowId xmlns:a16="http://schemas.microsoft.com/office/drawing/2014/main" val="10004"/>
                  </a:ext>
                </a:extLst>
              </a:tr>
              <a:tr h="178001">
                <a:tc>
                  <a:txBody>
                    <a:bodyPr/>
                    <a:lstStyle/>
                    <a:p>
                      <a:pPr algn="l" fontAlgn="b"/>
                      <a:r>
                        <a:rPr lang="en-GB" sz="1400" u="none" strike="noStrike" dirty="0" smtClean="0">
                          <a:effectLst/>
                          <a:latin typeface="Arial Narrow" panose="020B0606020202030204" pitchFamily="34" charset="0"/>
                        </a:rPr>
                        <a:t>KZN</a:t>
                      </a:r>
                      <a:endParaRPr lang="en-GB" sz="1400" b="0"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u="none" strike="noStrike" dirty="0">
                          <a:effectLst/>
                          <a:latin typeface="Arial Narrow" panose="020B0606020202030204" pitchFamily="34" charset="0"/>
                        </a:rPr>
                        <a:t>2 586</a:t>
                      </a:r>
                      <a:endParaRPr lang="en-GB" sz="1400" b="0"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u="none" strike="noStrike" dirty="0">
                          <a:effectLst/>
                          <a:latin typeface="Arial Narrow" panose="020B0606020202030204" pitchFamily="34" charset="0"/>
                        </a:rPr>
                        <a:t>4 130</a:t>
                      </a:r>
                      <a:endParaRPr lang="en-GB" sz="1400" b="0"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u="none" strike="noStrike" dirty="0">
                          <a:effectLst/>
                          <a:latin typeface="Arial Narrow" panose="020B0606020202030204" pitchFamily="34" charset="0"/>
                        </a:rPr>
                        <a:t>4 498</a:t>
                      </a:r>
                      <a:endParaRPr lang="en-GB" sz="1400" b="0"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u="none" strike="noStrike" dirty="0">
                          <a:effectLst/>
                          <a:latin typeface="Arial Narrow" panose="020B0606020202030204" pitchFamily="34" charset="0"/>
                        </a:rPr>
                        <a:t>4 001</a:t>
                      </a:r>
                      <a:endParaRPr lang="en-GB" sz="1400" b="0"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u="none" strike="noStrike" dirty="0">
                          <a:effectLst/>
                          <a:latin typeface="Arial Narrow" panose="020B0606020202030204" pitchFamily="34" charset="0"/>
                        </a:rPr>
                        <a:t>5 060</a:t>
                      </a:r>
                      <a:endParaRPr lang="en-GB" sz="1400" b="0"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u="none" strike="noStrike" dirty="0">
                          <a:effectLst/>
                          <a:latin typeface="Arial Narrow" panose="020B0606020202030204" pitchFamily="34" charset="0"/>
                        </a:rPr>
                        <a:t>4 976</a:t>
                      </a:r>
                      <a:endParaRPr lang="en-GB" sz="1400" b="0"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u="none" strike="noStrike" dirty="0">
                          <a:effectLst/>
                          <a:latin typeface="Arial Narrow" panose="020B0606020202030204" pitchFamily="34" charset="0"/>
                        </a:rPr>
                        <a:t>4 464</a:t>
                      </a:r>
                      <a:endParaRPr lang="en-GB" sz="1400" b="0"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u="none" strike="noStrike" dirty="0">
                          <a:effectLst/>
                          <a:latin typeface="Arial Narrow" panose="020B0606020202030204" pitchFamily="34" charset="0"/>
                        </a:rPr>
                        <a:t>3 691</a:t>
                      </a:r>
                      <a:endParaRPr lang="en-GB" sz="1400" b="0"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u="none" strike="noStrike" dirty="0">
                          <a:effectLst/>
                          <a:latin typeface="Arial Narrow" panose="020B0606020202030204" pitchFamily="34" charset="0"/>
                        </a:rPr>
                        <a:t>3 115</a:t>
                      </a:r>
                      <a:endParaRPr lang="en-GB" sz="1400" b="0"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u="none" strike="noStrike" dirty="0">
                          <a:effectLst/>
                          <a:latin typeface="Arial Narrow" panose="020B0606020202030204" pitchFamily="34" charset="0"/>
                        </a:rPr>
                        <a:t>1 922</a:t>
                      </a:r>
                      <a:endParaRPr lang="en-GB" sz="1400" b="0"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u="none" strike="noStrike" dirty="0">
                          <a:effectLst/>
                          <a:latin typeface="Arial Narrow" panose="020B0606020202030204" pitchFamily="34" charset="0"/>
                        </a:rPr>
                        <a:t>2 441</a:t>
                      </a:r>
                      <a:endParaRPr lang="en-GB" sz="1400" b="0"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u="none" strike="noStrike" dirty="0">
                          <a:effectLst/>
                          <a:latin typeface="Arial Narrow" panose="020B0606020202030204" pitchFamily="34" charset="0"/>
                        </a:rPr>
                        <a:t>40 884</a:t>
                      </a:r>
                      <a:endParaRPr lang="en-GB" sz="1400" b="1" i="0" u="none" strike="noStrike" dirty="0">
                        <a:solidFill>
                          <a:srgbClr val="000000"/>
                        </a:solidFill>
                        <a:effectLst/>
                        <a:latin typeface="Arial Narrow" panose="020B0606020202030204" pitchFamily="34" charset="0"/>
                      </a:endParaRPr>
                    </a:p>
                  </a:txBody>
                  <a:tcPr marL="3829" marR="3829" marT="3829" marB="0"/>
                </a:tc>
                <a:extLst>
                  <a:ext uri="{0D108BD9-81ED-4DB2-BD59-A6C34878D82A}">
                    <a16:rowId xmlns:a16="http://schemas.microsoft.com/office/drawing/2014/main" val="10005"/>
                  </a:ext>
                </a:extLst>
              </a:tr>
              <a:tr h="202999">
                <a:tc>
                  <a:txBody>
                    <a:bodyPr/>
                    <a:lstStyle/>
                    <a:p>
                      <a:pPr algn="l" fontAlgn="b"/>
                      <a:r>
                        <a:rPr lang="en-GB" sz="1400" u="none" strike="noStrike" dirty="0" smtClean="0">
                          <a:effectLst/>
                          <a:latin typeface="Arial Narrow" panose="020B0606020202030204" pitchFamily="34" charset="0"/>
                        </a:rPr>
                        <a:t>LP</a:t>
                      </a:r>
                      <a:endParaRPr lang="en-GB" sz="1400" b="0"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u="none" strike="noStrike" dirty="0">
                          <a:effectLst/>
                          <a:latin typeface="Arial Narrow" panose="020B0606020202030204" pitchFamily="34" charset="0"/>
                        </a:rPr>
                        <a:t>1 378</a:t>
                      </a:r>
                      <a:endParaRPr lang="en-GB" sz="1400" b="0"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u="none" strike="noStrike" dirty="0">
                          <a:effectLst/>
                          <a:latin typeface="Arial Narrow" panose="020B0606020202030204" pitchFamily="34" charset="0"/>
                        </a:rPr>
                        <a:t>2 151</a:t>
                      </a:r>
                      <a:endParaRPr lang="en-GB" sz="1400" b="0"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u="none" strike="noStrike" dirty="0">
                          <a:effectLst/>
                          <a:latin typeface="Arial Narrow" panose="020B0606020202030204" pitchFamily="34" charset="0"/>
                        </a:rPr>
                        <a:t>2 430</a:t>
                      </a:r>
                      <a:endParaRPr lang="en-GB" sz="1400" b="0"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u="none" strike="noStrike" dirty="0">
                          <a:effectLst/>
                          <a:latin typeface="Arial Narrow" panose="020B0606020202030204" pitchFamily="34" charset="0"/>
                        </a:rPr>
                        <a:t>2 082</a:t>
                      </a:r>
                      <a:endParaRPr lang="en-GB" sz="1400" b="0"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u="none" strike="noStrike" dirty="0">
                          <a:effectLst/>
                          <a:latin typeface="Arial Narrow" panose="020B0606020202030204" pitchFamily="34" charset="0"/>
                        </a:rPr>
                        <a:t>2 539</a:t>
                      </a:r>
                      <a:endParaRPr lang="en-GB" sz="1400" b="0"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u="none" strike="noStrike" dirty="0">
                          <a:effectLst/>
                          <a:latin typeface="Arial Narrow" panose="020B0606020202030204" pitchFamily="34" charset="0"/>
                        </a:rPr>
                        <a:t>2 314</a:t>
                      </a:r>
                      <a:endParaRPr lang="en-GB" sz="1400" b="0"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u="none" strike="noStrike" dirty="0">
                          <a:effectLst/>
                          <a:latin typeface="Arial Narrow" panose="020B0606020202030204" pitchFamily="34" charset="0"/>
                        </a:rPr>
                        <a:t>2 062</a:t>
                      </a:r>
                      <a:endParaRPr lang="en-GB" sz="1400" b="0"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u="none" strike="noStrike" dirty="0">
                          <a:effectLst/>
                          <a:latin typeface="Arial Narrow" panose="020B0606020202030204" pitchFamily="34" charset="0"/>
                        </a:rPr>
                        <a:t>2 161</a:t>
                      </a:r>
                      <a:endParaRPr lang="en-GB" sz="1400" b="0"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u="none" strike="noStrike" dirty="0">
                          <a:effectLst/>
                          <a:latin typeface="Arial Narrow" panose="020B0606020202030204" pitchFamily="34" charset="0"/>
                        </a:rPr>
                        <a:t>1 792</a:t>
                      </a:r>
                      <a:endParaRPr lang="en-GB" sz="1400" b="0"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u="none" strike="noStrike" dirty="0">
                          <a:effectLst/>
                          <a:latin typeface="Arial Narrow" panose="020B0606020202030204" pitchFamily="34" charset="0"/>
                        </a:rPr>
                        <a:t>872</a:t>
                      </a:r>
                      <a:endParaRPr lang="en-GB" sz="1400" b="0"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u="none" strike="noStrike" dirty="0">
                          <a:effectLst/>
                          <a:latin typeface="Arial Narrow" panose="020B0606020202030204" pitchFamily="34" charset="0"/>
                        </a:rPr>
                        <a:t>1 552</a:t>
                      </a:r>
                      <a:endParaRPr lang="en-GB" sz="1400" b="0"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u="none" strike="noStrike" dirty="0">
                          <a:effectLst/>
                          <a:latin typeface="Arial Narrow" panose="020B0606020202030204" pitchFamily="34" charset="0"/>
                        </a:rPr>
                        <a:t>21 333</a:t>
                      </a:r>
                      <a:endParaRPr lang="en-GB" sz="1400" b="1" i="0" u="none" strike="noStrike" dirty="0">
                        <a:solidFill>
                          <a:srgbClr val="000000"/>
                        </a:solidFill>
                        <a:effectLst/>
                        <a:latin typeface="Arial Narrow" panose="020B0606020202030204" pitchFamily="34" charset="0"/>
                      </a:endParaRPr>
                    </a:p>
                  </a:txBody>
                  <a:tcPr marL="3829" marR="3829" marT="3829" marB="0"/>
                </a:tc>
                <a:extLst>
                  <a:ext uri="{0D108BD9-81ED-4DB2-BD59-A6C34878D82A}">
                    <a16:rowId xmlns:a16="http://schemas.microsoft.com/office/drawing/2014/main" val="10006"/>
                  </a:ext>
                </a:extLst>
              </a:tr>
              <a:tr h="178001">
                <a:tc>
                  <a:txBody>
                    <a:bodyPr/>
                    <a:lstStyle/>
                    <a:p>
                      <a:pPr algn="l" fontAlgn="b"/>
                      <a:r>
                        <a:rPr lang="en-GB" sz="1400" u="none" strike="noStrike" dirty="0" smtClean="0">
                          <a:effectLst/>
                          <a:latin typeface="Arial Narrow" panose="020B0606020202030204" pitchFamily="34" charset="0"/>
                        </a:rPr>
                        <a:t>MP</a:t>
                      </a:r>
                      <a:endParaRPr lang="en-GB" sz="1400" b="0"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u="none" strike="noStrike" dirty="0">
                          <a:effectLst/>
                          <a:latin typeface="Arial Narrow" panose="020B0606020202030204" pitchFamily="34" charset="0"/>
                        </a:rPr>
                        <a:t>1 152</a:t>
                      </a:r>
                      <a:endParaRPr lang="en-GB" sz="1400" b="0"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u="none" strike="noStrike" dirty="0">
                          <a:effectLst/>
                          <a:latin typeface="Arial Narrow" panose="020B0606020202030204" pitchFamily="34" charset="0"/>
                        </a:rPr>
                        <a:t>1 693</a:t>
                      </a:r>
                      <a:endParaRPr lang="en-GB" sz="1400" b="0"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u="none" strike="noStrike" dirty="0">
                          <a:effectLst/>
                          <a:latin typeface="Arial Narrow" panose="020B0606020202030204" pitchFamily="34" charset="0"/>
                        </a:rPr>
                        <a:t>1 831</a:t>
                      </a:r>
                      <a:endParaRPr lang="en-GB" sz="1400" b="0"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u="none" strike="noStrike" dirty="0">
                          <a:effectLst/>
                          <a:latin typeface="Arial Narrow" panose="020B0606020202030204" pitchFamily="34" charset="0"/>
                        </a:rPr>
                        <a:t>1 396</a:t>
                      </a:r>
                      <a:endParaRPr lang="en-GB" sz="1400" b="0"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u="none" strike="noStrike" dirty="0">
                          <a:effectLst/>
                          <a:latin typeface="Arial Narrow" panose="020B0606020202030204" pitchFamily="34" charset="0"/>
                        </a:rPr>
                        <a:t>1 520</a:t>
                      </a:r>
                      <a:endParaRPr lang="en-GB" sz="1400" b="0"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u="none" strike="noStrike" dirty="0">
                          <a:effectLst/>
                          <a:latin typeface="Arial Narrow" panose="020B0606020202030204" pitchFamily="34" charset="0"/>
                        </a:rPr>
                        <a:t>1 533</a:t>
                      </a:r>
                      <a:endParaRPr lang="en-GB" sz="1400" b="0"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u="none" strike="noStrike" dirty="0">
                          <a:effectLst/>
                          <a:latin typeface="Arial Narrow" panose="020B0606020202030204" pitchFamily="34" charset="0"/>
                        </a:rPr>
                        <a:t>1 386</a:t>
                      </a:r>
                      <a:endParaRPr lang="en-GB" sz="1400" b="0"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u="none" strike="noStrike" dirty="0">
                          <a:effectLst/>
                          <a:latin typeface="Arial Narrow" panose="020B0606020202030204" pitchFamily="34" charset="0"/>
                        </a:rPr>
                        <a:t>1 271</a:t>
                      </a:r>
                      <a:endParaRPr lang="en-GB" sz="1400" b="0"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u="none" strike="noStrike" dirty="0">
                          <a:effectLst/>
                          <a:latin typeface="Arial Narrow" panose="020B0606020202030204" pitchFamily="34" charset="0"/>
                        </a:rPr>
                        <a:t>1 213</a:t>
                      </a:r>
                      <a:endParaRPr lang="en-GB" sz="1400" b="0"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u="none" strike="noStrike" dirty="0">
                          <a:effectLst/>
                          <a:latin typeface="Arial Narrow" panose="020B0606020202030204" pitchFamily="34" charset="0"/>
                        </a:rPr>
                        <a:t>659</a:t>
                      </a:r>
                      <a:endParaRPr lang="en-GB" sz="1400" b="0"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u="none" strike="noStrike" dirty="0">
                          <a:effectLst/>
                          <a:latin typeface="Arial Narrow" panose="020B0606020202030204" pitchFamily="34" charset="0"/>
                        </a:rPr>
                        <a:t>735</a:t>
                      </a:r>
                      <a:endParaRPr lang="en-GB" sz="1400" b="0"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u="none" strike="noStrike" dirty="0">
                          <a:effectLst/>
                          <a:latin typeface="Arial Narrow" panose="020B0606020202030204" pitchFamily="34" charset="0"/>
                        </a:rPr>
                        <a:t>14 389</a:t>
                      </a:r>
                      <a:endParaRPr lang="en-GB" sz="1400" b="1" i="0" u="none" strike="noStrike" dirty="0">
                        <a:solidFill>
                          <a:srgbClr val="000000"/>
                        </a:solidFill>
                        <a:effectLst/>
                        <a:latin typeface="Arial Narrow" panose="020B0606020202030204" pitchFamily="34" charset="0"/>
                      </a:endParaRPr>
                    </a:p>
                  </a:txBody>
                  <a:tcPr marL="3829" marR="3829" marT="3829" marB="0"/>
                </a:tc>
                <a:extLst>
                  <a:ext uri="{0D108BD9-81ED-4DB2-BD59-A6C34878D82A}">
                    <a16:rowId xmlns:a16="http://schemas.microsoft.com/office/drawing/2014/main" val="10007"/>
                  </a:ext>
                </a:extLst>
              </a:tr>
              <a:tr h="202999">
                <a:tc>
                  <a:txBody>
                    <a:bodyPr/>
                    <a:lstStyle/>
                    <a:p>
                      <a:pPr algn="l" fontAlgn="b"/>
                      <a:r>
                        <a:rPr lang="en-GB" sz="1400" u="none" strike="noStrike" dirty="0" smtClean="0">
                          <a:effectLst/>
                          <a:latin typeface="Arial Narrow" panose="020B0606020202030204" pitchFamily="34" charset="0"/>
                        </a:rPr>
                        <a:t>NW</a:t>
                      </a:r>
                      <a:endParaRPr lang="en-GB" sz="1400" b="0"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u="none" strike="noStrike" dirty="0">
                          <a:effectLst/>
                          <a:latin typeface="Arial Narrow" panose="020B0606020202030204" pitchFamily="34" charset="0"/>
                        </a:rPr>
                        <a:t>826</a:t>
                      </a:r>
                      <a:endParaRPr lang="en-GB" sz="1400" b="0"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u="none" strike="noStrike" dirty="0">
                          <a:effectLst/>
                          <a:latin typeface="Arial Narrow" panose="020B0606020202030204" pitchFamily="34" charset="0"/>
                        </a:rPr>
                        <a:t>1 587</a:t>
                      </a:r>
                      <a:endParaRPr lang="en-GB" sz="1400" b="0"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u="none" strike="noStrike" dirty="0">
                          <a:effectLst/>
                          <a:latin typeface="Arial Narrow" panose="020B0606020202030204" pitchFamily="34" charset="0"/>
                        </a:rPr>
                        <a:t>1 591</a:t>
                      </a:r>
                      <a:endParaRPr lang="en-GB" sz="1400" b="0"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u="none" strike="noStrike" dirty="0">
                          <a:effectLst/>
                          <a:latin typeface="Arial Narrow" panose="020B0606020202030204" pitchFamily="34" charset="0"/>
                        </a:rPr>
                        <a:t>1 218</a:t>
                      </a:r>
                      <a:endParaRPr lang="en-GB" sz="1400" b="0"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u="none" strike="noStrike" dirty="0">
                          <a:effectLst/>
                          <a:latin typeface="Arial Narrow" panose="020B0606020202030204" pitchFamily="34" charset="0"/>
                        </a:rPr>
                        <a:t>1 175</a:t>
                      </a:r>
                      <a:endParaRPr lang="en-GB" sz="1400" b="0"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u="none" strike="noStrike" dirty="0">
                          <a:effectLst/>
                          <a:latin typeface="Arial Narrow" panose="020B0606020202030204" pitchFamily="34" charset="0"/>
                        </a:rPr>
                        <a:t>1 436</a:t>
                      </a:r>
                      <a:endParaRPr lang="en-GB" sz="1400" b="0"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u="none" strike="noStrike" dirty="0">
                          <a:effectLst/>
                          <a:latin typeface="Arial Narrow" panose="020B0606020202030204" pitchFamily="34" charset="0"/>
                        </a:rPr>
                        <a:t>1 547</a:t>
                      </a:r>
                      <a:endParaRPr lang="en-GB" sz="1400" b="0"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u="none" strike="noStrike" dirty="0">
                          <a:effectLst/>
                          <a:latin typeface="Arial Narrow" panose="020B0606020202030204" pitchFamily="34" charset="0"/>
                        </a:rPr>
                        <a:t>1 016</a:t>
                      </a:r>
                      <a:endParaRPr lang="en-GB" sz="1400" b="0"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u="none" strike="noStrike" dirty="0">
                          <a:effectLst/>
                          <a:latin typeface="Arial Narrow" panose="020B0606020202030204" pitchFamily="34" charset="0"/>
                        </a:rPr>
                        <a:t>902</a:t>
                      </a:r>
                      <a:endParaRPr lang="en-GB" sz="1400" b="0"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u="none" strike="noStrike" dirty="0">
                          <a:effectLst/>
                          <a:latin typeface="Arial Narrow" panose="020B0606020202030204" pitchFamily="34" charset="0"/>
                        </a:rPr>
                        <a:t>588</a:t>
                      </a:r>
                      <a:endParaRPr lang="en-GB" sz="1400" b="0"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u="none" strike="noStrike" dirty="0">
                          <a:effectLst/>
                          <a:latin typeface="Arial Narrow" panose="020B0606020202030204" pitchFamily="34" charset="0"/>
                        </a:rPr>
                        <a:t>595</a:t>
                      </a:r>
                      <a:endParaRPr lang="en-GB" sz="1400" b="0"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u="none" strike="noStrike" dirty="0">
                          <a:effectLst/>
                          <a:latin typeface="Arial Narrow" panose="020B0606020202030204" pitchFamily="34" charset="0"/>
                        </a:rPr>
                        <a:t>12 481</a:t>
                      </a:r>
                      <a:endParaRPr lang="en-GB" sz="1400" b="1" i="0" u="none" strike="noStrike" dirty="0">
                        <a:solidFill>
                          <a:srgbClr val="000000"/>
                        </a:solidFill>
                        <a:effectLst/>
                        <a:latin typeface="Arial Narrow" panose="020B0606020202030204" pitchFamily="34" charset="0"/>
                      </a:endParaRPr>
                    </a:p>
                  </a:txBody>
                  <a:tcPr marL="3829" marR="3829" marT="3829" marB="0"/>
                </a:tc>
                <a:extLst>
                  <a:ext uri="{0D108BD9-81ED-4DB2-BD59-A6C34878D82A}">
                    <a16:rowId xmlns:a16="http://schemas.microsoft.com/office/drawing/2014/main" val="10008"/>
                  </a:ext>
                </a:extLst>
              </a:tr>
              <a:tr h="178001">
                <a:tc>
                  <a:txBody>
                    <a:bodyPr/>
                    <a:lstStyle/>
                    <a:p>
                      <a:pPr algn="l" fontAlgn="b"/>
                      <a:r>
                        <a:rPr lang="en-GB" sz="1400" u="none" strike="noStrike" dirty="0" smtClean="0">
                          <a:effectLst/>
                          <a:latin typeface="Arial Narrow" panose="020B0606020202030204" pitchFamily="34" charset="0"/>
                        </a:rPr>
                        <a:t>NC</a:t>
                      </a:r>
                      <a:endParaRPr lang="en-GB" sz="1400" b="0"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u="none" strike="noStrike" dirty="0">
                          <a:effectLst/>
                          <a:latin typeface="Arial Narrow" panose="020B0606020202030204" pitchFamily="34" charset="0"/>
                        </a:rPr>
                        <a:t>1 888</a:t>
                      </a:r>
                      <a:endParaRPr lang="en-GB" sz="1400" b="0"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u="none" strike="noStrike" dirty="0">
                          <a:effectLst/>
                          <a:latin typeface="Arial Narrow" panose="020B0606020202030204" pitchFamily="34" charset="0"/>
                        </a:rPr>
                        <a:t>1 435</a:t>
                      </a:r>
                      <a:endParaRPr lang="en-GB" sz="1400" b="0"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u="none" strike="noStrike" dirty="0">
                          <a:effectLst/>
                          <a:latin typeface="Arial Narrow" panose="020B0606020202030204" pitchFamily="34" charset="0"/>
                        </a:rPr>
                        <a:t>1 841</a:t>
                      </a:r>
                      <a:endParaRPr lang="en-GB" sz="1400" b="0"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u="none" strike="noStrike" dirty="0">
                          <a:effectLst/>
                          <a:latin typeface="Arial Narrow" panose="020B0606020202030204" pitchFamily="34" charset="0"/>
                        </a:rPr>
                        <a:t>1 363</a:t>
                      </a:r>
                      <a:endParaRPr lang="en-GB" sz="1400" b="0"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u="none" strike="noStrike" dirty="0">
                          <a:effectLst/>
                          <a:latin typeface="Arial Narrow" panose="020B0606020202030204" pitchFamily="34" charset="0"/>
                        </a:rPr>
                        <a:t>1 586</a:t>
                      </a:r>
                      <a:endParaRPr lang="en-GB" sz="1400" b="0"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u="none" strike="noStrike" dirty="0">
                          <a:effectLst/>
                          <a:latin typeface="Arial Narrow" panose="020B0606020202030204" pitchFamily="34" charset="0"/>
                        </a:rPr>
                        <a:t>1 151</a:t>
                      </a:r>
                      <a:endParaRPr lang="en-GB" sz="1400" b="0"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u="none" strike="noStrike" dirty="0">
                          <a:effectLst/>
                          <a:latin typeface="Arial Narrow" panose="020B0606020202030204" pitchFamily="34" charset="0"/>
                        </a:rPr>
                        <a:t>1 515</a:t>
                      </a:r>
                      <a:endParaRPr lang="en-GB" sz="1400" b="0"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u="none" strike="noStrike" dirty="0">
                          <a:effectLst/>
                          <a:latin typeface="Arial Narrow" panose="020B0606020202030204" pitchFamily="34" charset="0"/>
                        </a:rPr>
                        <a:t>924</a:t>
                      </a:r>
                      <a:endParaRPr lang="en-GB" sz="1400" b="0"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u="none" strike="noStrike" dirty="0">
                          <a:effectLst/>
                          <a:latin typeface="Arial Narrow" panose="020B0606020202030204" pitchFamily="34" charset="0"/>
                        </a:rPr>
                        <a:t>918</a:t>
                      </a:r>
                      <a:endParaRPr lang="en-GB" sz="1400" b="0"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u="none" strike="noStrike" dirty="0">
                          <a:effectLst/>
                          <a:latin typeface="Arial Narrow" panose="020B0606020202030204" pitchFamily="34" charset="0"/>
                        </a:rPr>
                        <a:t>803</a:t>
                      </a:r>
                      <a:endParaRPr lang="en-GB" sz="1400" b="0"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u="none" strike="noStrike" dirty="0">
                          <a:effectLst/>
                          <a:latin typeface="Arial Narrow" panose="020B0606020202030204" pitchFamily="34" charset="0"/>
                        </a:rPr>
                        <a:t>737</a:t>
                      </a:r>
                      <a:endParaRPr lang="en-GB" sz="1400" b="0"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u="none" strike="noStrike" dirty="0">
                          <a:effectLst/>
                          <a:latin typeface="Arial Narrow" panose="020B0606020202030204" pitchFamily="34" charset="0"/>
                        </a:rPr>
                        <a:t>14 161</a:t>
                      </a:r>
                      <a:endParaRPr lang="en-GB" sz="1400" b="1" i="0" u="none" strike="noStrike" dirty="0">
                        <a:solidFill>
                          <a:srgbClr val="000000"/>
                        </a:solidFill>
                        <a:effectLst/>
                        <a:latin typeface="Arial Narrow" panose="020B0606020202030204" pitchFamily="34" charset="0"/>
                      </a:endParaRPr>
                    </a:p>
                  </a:txBody>
                  <a:tcPr marL="3829" marR="3829" marT="3829" marB="0"/>
                </a:tc>
                <a:extLst>
                  <a:ext uri="{0D108BD9-81ED-4DB2-BD59-A6C34878D82A}">
                    <a16:rowId xmlns:a16="http://schemas.microsoft.com/office/drawing/2014/main" val="10009"/>
                  </a:ext>
                </a:extLst>
              </a:tr>
              <a:tr h="202999">
                <a:tc>
                  <a:txBody>
                    <a:bodyPr/>
                    <a:lstStyle/>
                    <a:p>
                      <a:pPr algn="l" fontAlgn="b"/>
                      <a:r>
                        <a:rPr lang="en-GB" sz="1400" u="none" strike="noStrike" dirty="0" smtClean="0">
                          <a:effectLst/>
                          <a:latin typeface="Arial Narrow" panose="020B0606020202030204" pitchFamily="34" charset="0"/>
                        </a:rPr>
                        <a:t>WC</a:t>
                      </a:r>
                      <a:endParaRPr lang="en-GB" sz="1400" b="0"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u="none" strike="noStrike" dirty="0">
                          <a:effectLst/>
                          <a:latin typeface="Arial Narrow" panose="020B0606020202030204" pitchFamily="34" charset="0"/>
                        </a:rPr>
                        <a:t>3 573</a:t>
                      </a:r>
                      <a:endParaRPr lang="en-GB" sz="1400" b="0"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u="none" strike="noStrike" dirty="0">
                          <a:effectLst/>
                          <a:latin typeface="Arial Narrow" panose="020B0606020202030204" pitchFamily="34" charset="0"/>
                        </a:rPr>
                        <a:t>6 476</a:t>
                      </a:r>
                      <a:endParaRPr lang="en-GB" sz="1400" b="0"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u="none" strike="noStrike" dirty="0">
                          <a:effectLst/>
                          <a:latin typeface="Arial Narrow" panose="020B0606020202030204" pitchFamily="34" charset="0"/>
                        </a:rPr>
                        <a:t>6 847</a:t>
                      </a:r>
                      <a:endParaRPr lang="en-GB" sz="1400" b="0"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u="none" strike="noStrike" dirty="0">
                          <a:effectLst/>
                          <a:latin typeface="Arial Narrow" panose="020B0606020202030204" pitchFamily="34" charset="0"/>
                        </a:rPr>
                        <a:t>5 791</a:t>
                      </a:r>
                      <a:endParaRPr lang="en-GB" sz="1400" b="0"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u="none" strike="noStrike" dirty="0">
                          <a:effectLst/>
                          <a:latin typeface="Arial Narrow" panose="020B0606020202030204" pitchFamily="34" charset="0"/>
                        </a:rPr>
                        <a:t>5 390</a:t>
                      </a:r>
                      <a:endParaRPr lang="en-GB" sz="1400" b="0"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u="none" strike="noStrike" dirty="0">
                          <a:effectLst/>
                          <a:latin typeface="Arial Narrow" panose="020B0606020202030204" pitchFamily="34" charset="0"/>
                        </a:rPr>
                        <a:t>6 262</a:t>
                      </a:r>
                      <a:endParaRPr lang="en-GB" sz="1400" b="0"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u="none" strike="noStrike" dirty="0">
                          <a:effectLst/>
                          <a:latin typeface="Arial Narrow" panose="020B0606020202030204" pitchFamily="34" charset="0"/>
                        </a:rPr>
                        <a:t>5 082</a:t>
                      </a:r>
                      <a:endParaRPr lang="en-GB" sz="1400" b="0"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u="none" strike="noStrike" dirty="0">
                          <a:effectLst/>
                          <a:latin typeface="Arial Narrow" panose="020B0606020202030204" pitchFamily="34" charset="0"/>
                        </a:rPr>
                        <a:t>3 869</a:t>
                      </a:r>
                      <a:endParaRPr lang="en-GB" sz="1400" b="0"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u="none" strike="noStrike" dirty="0">
                          <a:effectLst/>
                          <a:latin typeface="Arial Narrow" panose="020B0606020202030204" pitchFamily="34" charset="0"/>
                        </a:rPr>
                        <a:t>4 125</a:t>
                      </a:r>
                      <a:endParaRPr lang="en-GB" sz="1400" b="0"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u="none" strike="noStrike" dirty="0">
                          <a:effectLst/>
                          <a:latin typeface="Arial Narrow" panose="020B0606020202030204" pitchFamily="34" charset="0"/>
                        </a:rPr>
                        <a:t>3 143</a:t>
                      </a:r>
                      <a:endParaRPr lang="en-GB" sz="1400" b="0"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u="none" strike="noStrike" dirty="0">
                          <a:effectLst/>
                          <a:latin typeface="Arial Narrow" panose="020B0606020202030204" pitchFamily="34" charset="0"/>
                        </a:rPr>
                        <a:t>1 765</a:t>
                      </a:r>
                      <a:endParaRPr lang="en-GB" sz="1400" b="0"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u="none" strike="noStrike" dirty="0">
                          <a:effectLst/>
                          <a:latin typeface="Arial Narrow" panose="020B0606020202030204" pitchFamily="34" charset="0"/>
                        </a:rPr>
                        <a:t>52 323</a:t>
                      </a:r>
                      <a:endParaRPr lang="en-GB" sz="1400" b="1" i="0" u="none" strike="noStrike" dirty="0">
                        <a:solidFill>
                          <a:srgbClr val="000000"/>
                        </a:solidFill>
                        <a:effectLst/>
                        <a:latin typeface="Arial Narrow" panose="020B0606020202030204" pitchFamily="34" charset="0"/>
                      </a:endParaRPr>
                    </a:p>
                  </a:txBody>
                  <a:tcPr marL="3829" marR="3829" marT="3829" marB="0"/>
                </a:tc>
                <a:extLst>
                  <a:ext uri="{0D108BD9-81ED-4DB2-BD59-A6C34878D82A}">
                    <a16:rowId xmlns:a16="http://schemas.microsoft.com/office/drawing/2014/main" val="10010"/>
                  </a:ext>
                </a:extLst>
              </a:tr>
              <a:tr h="178001">
                <a:tc>
                  <a:txBody>
                    <a:bodyPr/>
                    <a:lstStyle/>
                    <a:p>
                      <a:pPr algn="r" fontAlgn="b"/>
                      <a:r>
                        <a:rPr lang="en-GB" sz="1400" b="1" u="none" strike="noStrike" dirty="0">
                          <a:effectLst/>
                          <a:latin typeface="Arial Narrow" panose="020B0606020202030204" pitchFamily="34" charset="0"/>
                        </a:rPr>
                        <a:t>Total</a:t>
                      </a:r>
                      <a:endParaRPr lang="en-GB" sz="1400" b="1"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b="1" u="none" strike="noStrike" dirty="0">
                          <a:effectLst/>
                          <a:latin typeface="Arial Narrow" panose="020B0606020202030204" pitchFamily="34" charset="0"/>
                        </a:rPr>
                        <a:t>15 238</a:t>
                      </a:r>
                      <a:endParaRPr lang="en-GB" sz="1400" b="1"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b="1" u="none" strike="noStrike" dirty="0">
                          <a:effectLst/>
                          <a:latin typeface="Arial Narrow" panose="020B0606020202030204" pitchFamily="34" charset="0"/>
                        </a:rPr>
                        <a:t>23 876</a:t>
                      </a:r>
                      <a:endParaRPr lang="en-GB" sz="1400" b="1"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b="1" u="none" strike="noStrike" dirty="0">
                          <a:effectLst/>
                          <a:latin typeface="Arial Narrow" panose="020B0606020202030204" pitchFamily="34" charset="0"/>
                        </a:rPr>
                        <a:t>26 166</a:t>
                      </a:r>
                      <a:endParaRPr lang="en-GB" sz="1400" b="1"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b="1" u="none" strike="noStrike" dirty="0">
                          <a:effectLst/>
                          <a:latin typeface="Arial Narrow" panose="020B0606020202030204" pitchFamily="34" charset="0"/>
                        </a:rPr>
                        <a:t>21 437</a:t>
                      </a:r>
                      <a:endParaRPr lang="en-GB" sz="1400" b="1"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b="1" u="none" strike="noStrike" dirty="0">
                          <a:effectLst/>
                          <a:latin typeface="Arial Narrow" panose="020B0606020202030204" pitchFamily="34" charset="0"/>
                        </a:rPr>
                        <a:t>23 738</a:t>
                      </a:r>
                      <a:endParaRPr lang="en-GB" sz="1400" b="1"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b="1" u="none" strike="noStrike" dirty="0">
                          <a:effectLst/>
                          <a:latin typeface="Arial Narrow" panose="020B0606020202030204" pitchFamily="34" charset="0"/>
                        </a:rPr>
                        <a:t>24 934</a:t>
                      </a:r>
                      <a:endParaRPr lang="en-GB" sz="1400" b="1"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b="1" u="none" strike="noStrike" dirty="0">
                          <a:effectLst/>
                          <a:latin typeface="Arial Narrow" panose="020B0606020202030204" pitchFamily="34" charset="0"/>
                        </a:rPr>
                        <a:t>22 469</a:t>
                      </a:r>
                      <a:endParaRPr lang="en-GB" sz="1400" b="1"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b="1" u="none" strike="noStrike" dirty="0">
                          <a:effectLst/>
                          <a:latin typeface="Arial Narrow" panose="020B0606020202030204" pitchFamily="34" charset="0"/>
                        </a:rPr>
                        <a:t>18 289</a:t>
                      </a:r>
                      <a:endParaRPr lang="en-GB" sz="1400" b="1"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b="1" u="none" strike="noStrike" dirty="0">
                          <a:effectLst/>
                          <a:latin typeface="Arial Narrow" panose="020B0606020202030204" pitchFamily="34" charset="0"/>
                        </a:rPr>
                        <a:t>17 300</a:t>
                      </a:r>
                      <a:endParaRPr lang="en-GB" sz="1400" b="1"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b="1" u="none" strike="noStrike" dirty="0">
                          <a:effectLst/>
                          <a:latin typeface="Arial Narrow" panose="020B0606020202030204" pitchFamily="34" charset="0"/>
                        </a:rPr>
                        <a:t>10 529</a:t>
                      </a:r>
                      <a:endParaRPr lang="en-GB" sz="1400" b="1"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b="1" u="none" strike="noStrike" dirty="0">
                          <a:effectLst/>
                          <a:latin typeface="Arial Narrow" panose="020B0606020202030204" pitchFamily="34" charset="0"/>
                        </a:rPr>
                        <a:t>10 497</a:t>
                      </a:r>
                      <a:endParaRPr lang="en-GB" sz="1400" b="1" i="0" u="none" strike="noStrike" dirty="0">
                        <a:solidFill>
                          <a:srgbClr val="000000"/>
                        </a:solidFill>
                        <a:effectLst/>
                        <a:latin typeface="Arial Narrow" panose="020B0606020202030204" pitchFamily="34" charset="0"/>
                      </a:endParaRPr>
                    </a:p>
                  </a:txBody>
                  <a:tcPr marL="3829" marR="3829" marT="3829" marB="0"/>
                </a:tc>
                <a:tc>
                  <a:txBody>
                    <a:bodyPr/>
                    <a:lstStyle/>
                    <a:p>
                      <a:pPr algn="r" fontAlgn="b"/>
                      <a:r>
                        <a:rPr lang="en-GB" sz="1400" b="1" u="none" strike="noStrike" dirty="0">
                          <a:effectLst/>
                          <a:latin typeface="Arial Narrow" panose="020B0606020202030204" pitchFamily="34" charset="0"/>
                        </a:rPr>
                        <a:t>214 473</a:t>
                      </a:r>
                      <a:endParaRPr lang="en-GB" sz="1400" b="1" i="0" u="none" strike="noStrike" dirty="0">
                        <a:solidFill>
                          <a:srgbClr val="000000"/>
                        </a:solidFill>
                        <a:effectLst/>
                        <a:latin typeface="Arial Narrow" panose="020B0606020202030204" pitchFamily="34" charset="0"/>
                      </a:endParaRPr>
                    </a:p>
                  </a:txBody>
                  <a:tcPr marL="3829" marR="3829" marT="3829" marB="0"/>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6362008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343" y="48403"/>
            <a:ext cx="8382000" cy="789797"/>
          </a:xfrm>
        </p:spPr>
        <p:txBody>
          <a:bodyPr>
            <a:noAutofit/>
          </a:bodyPr>
          <a:lstStyle/>
          <a:p>
            <a:pPr algn="ctr"/>
            <a:r>
              <a:rPr lang="en-US" sz="2857" dirty="0">
                <a:latin typeface="Arial" panose="020B0604020202020204" pitchFamily="34" charset="0"/>
                <a:cs typeface="Arial" panose="020B0604020202020204" pitchFamily="34" charset="0"/>
              </a:rPr>
              <a:t>Implementation of the Social </a:t>
            </a:r>
            <a:r>
              <a:rPr lang="en-US" sz="2857" dirty="0" smtClean="0">
                <a:latin typeface="Arial" panose="020B0604020202020204" pitchFamily="34" charset="0"/>
                <a:cs typeface="Arial" panose="020B0604020202020204" pitchFamily="34" charset="0"/>
              </a:rPr>
              <a:t>Relief of Distress Programme</a:t>
            </a:r>
            <a:endParaRPr lang="en-GB" sz="2857" dirty="0">
              <a:latin typeface="Arial" panose="020B0604020202020204" pitchFamily="34" charset="0"/>
              <a:cs typeface="Arial" panose="020B06040202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43903266"/>
              </p:ext>
            </p:extLst>
          </p:nvPr>
        </p:nvGraphicFramePr>
        <p:xfrm>
          <a:off x="-6220" y="944569"/>
          <a:ext cx="9226731" cy="5897880"/>
        </p:xfrm>
        <a:graphic>
          <a:graphicData uri="http://schemas.openxmlformats.org/drawingml/2006/table">
            <a:tbl>
              <a:tblPr firstRow="1" bandRow="1">
                <a:tableStyleId>{5940675A-B579-460E-94D1-54222C63F5DA}</a:tableStyleId>
              </a:tblPr>
              <a:tblGrid>
                <a:gridCol w="9226731">
                  <a:extLst>
                    <a:ext uri="{9D8B030D-6E8A-4147-A177-3AD203B41FA5}">
                      <a16:colId xmlns:a16="http://schemas.microsoft.com/office/drawing/2014/main" val="20000"/>
                    </a:ext>
                  </a:extLst>
                </a:gridCol>
              </a:tblGrid>
              <a:tr h="3339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latin typeface="+mn-lt"/>
                          <a:cs typeface="Arial" panose="020B0604020202020204" pitchFamily="34" charset="0"/>
                        </a:rPr>
                        <a:t>Desired Impact: Reduction of poverty among </a:t>
                      </a:r>
                      <a:r>
                        <a:rPr lang="en-US" sz="1800" b="0" kern="1200" dirty="0" smtClean="0">
                          <a:solidFill>
                            <a:schemeClr val="tx1"/>
                          </a:solidFill>
                          <a:effectLst/>
                          <a:latin typeface="+mn-lt"/>
                          <a:ea typeface="+mn-ea"/>
                          <a:cs typeface="Arial" panose="020B0604020202020204" pitchFamily="34" charset="0"/>
                        </a:rPr>
                        <a:t>individuals and families experiencing temporary distress/hardships</a:t>
                      </a:r>
                      <a:endParaRPr lang="en-GB" sz="1800" b="0" dirty="0" smtClean="0">
                        <a:solidFill>
                          <a:schemeClr val="tx1"/>
                        </a:solidFill>
                        <a:latin typeface="+mn-lt"/>
                        <a:cs typeface="Arial" panose="020B0604020202020204" pitchFamily="34" charset="0"/>
                      </a:endParaRPr>
                    </a:p>
                  </a:txBody>
                  <a:tcPr marL="68580" marR="68580" marT="34290" marB="34290">
                    <a:solidFill>
                      <a:srgbClr val="FFCC66"/>
                    </a:solidFill>
                  </a:tcPr>
                </a:tc>
                <a:extLst>
                  <a:ext uri="{0D108BD9-81ED-4DB2-BD59-A6C34878D82A}">
                    <a16:rowId xmlns:a16="http://schemas.microsoft.com/office/drawing/2014/main" val="10000"/>
                  </a:ext>
                </a:extLst>
              </a:tr>
              <a:tr h="3339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latin typeface="+mn-lt"/>
                          <a:cs typeface="Arial" panose="020B0604020202020204" pitchFamily="34" charset="0"/>
                        </a:rPr>
                        <a:t>Objective: </a:t>
                      </a:r>
                      <a:r>
                        <a:rPr lang="en-US" sz="1800" b="0" dirty="0" smtClean="0">
                          <a:latin typeface="+mn-lt"/>
                          <a:cs typeface="Arial" panose="020B0604020202020204" pitchFamily="34" charset="0"/>
                        </a:rPr>
                        <a:t>Provide</a:t>
                      </a:r>
                      <a:r>
                        <a:rPr lang="en-US" sz="1800" b="0" kern="1200" dirty="0" smtClean="0">
                          <a:effectLst/>
                          <a:latin typeface="+mn-lt"/>
                          <a:cs typeface="Arial" panose="020B0604020202020204" pitchFamily="34" charset="0"/>
                        </a:rPr>
                        <a:t> social relief of distress to persons experiencing temporary crisis.</a:t>
                      </a:r>
                      <a:endParaRPr lang="en-GB" sz="1800" b="0" dirty="0" smtClean="0">
                        <a:solidFill>
                          <a:schemeClr val="tx1"/>
                        </a:solidFill>
                        <a:latin typeface="+mn-lt"/>
                        <a:cs typeface="Arial" panose="020B0604020202020204" pitchFamily="34" charset="0"/>
                      </a:endParaRPr>
                    </a:p>
                  </a:txBody>
                  <a:tcPr marL="68580" marR="68580" marT="34290" marB="34290">
                    <a:solidFill>
                      <a:schemeClr val="bg1"/>
                    </a:solidFill>
                  </a:tcPr>
                </a:tc>
                <a:extLst>
                  <a:ext uri="{0D108BD9-81ED-4DB2-BD59-A6C34878D82A}">
                    <a16:rowId xmlns:a16="http://schemas.microsoft.com/office/drawing/2014/main" val="10001"/>
                  </a:ext>
                </a:extLst>
              </a:tr>
              <a:tr h="3091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latin typeface="+mn-lt"/>
                          <a:cs typeface="Arial" panose="020B0604020202020204" pitchFamily="34" charset="0"/>
                        </a:rPr>
                        <a:t>Planned 2020/21 Targets</a:t>
                      </a:r>
                      <a:r>
                        <a:rPr lang="en-US" sz="1800" b="1" baseline="0" dirty="0" smtClean="0">
                          <a:latin typeface="+mn-lt"/>
                          <a:cs typeface="Arial" panose="020B0604020202020204" pitchFamily="34" charset="0"/>
                        </a:rPr>
                        <a:t> :  </a:t>
                      </a:r>
                      <a:r>
                        <a:rPr lang="en-GB" sz="1800" kern="1200" dirty="0" smtClean="0">
                          <a:solidFill>
                            <a:schemeClr val="tx1"/>
                          </a:solidFill>
                          <a:effectLst/>
                          <a:latin typeface="+mn-lt"/>
                          <a:ea typeface="+mn-ea"/>
                          <a:cs typeface="+mn-cs"/>
                        </a:rPr>
                        <a:t>250 983 SRD applications awarded at a cost of R407 million.</a:t>
                      </a:r>
                      <a:endParaRPr lang="en-ZA" sz="1800" kern="1200" dirty="0" smtClean="0">
                        <a:solidFill>
                          <a:schemeClr val="tx1"/>
                        </a:solidFill>
                        <a:effectLst/>
                        <a:latin typeface="+mn-lt"/>
                        <a:ea typeface="+mn-ea"/>
                        <a:cs typeface="+mn-cs"/>
                      </a:endParaRPr>
                    </a:p>
                  </a:txBody>
                  <a:tcPr marL="68580" marR="68580" marT="34290" marB="34290">
                    <a:solidFill>
                      <a:schemeClr val="bg1"/>
                    </a:solidFill>
                  </a:tcPr>
                </a:tc>
                <a:extLst>
                  <a:ext uri="{0D108BD9-81ED-4DB2-BD59-A6C34878D82A}">
                    <a16:rowId xmlns:a16="http://schemas.microsoft.com/office/drawing/2014/main" val="10002"/>
                  </a:ext>
                </a:extLst>
              </a:tr>
              <a:tr h="286294">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lang="en-GB" sz="1800" b="1" dirty="0" smtClean="0">
                          <a:solidFill>
                            <a:schemeClr val="tx1"/>
                          </a:solidFill>
                          <a:latin typeface="+mn-lt"/>
                          <a:cs typeface="Arial" panose="020B0604020202020204" pitchFamily="34" charset="0"/>
                        </a:rPr>
                        <a:t>Status as at 31 December 2020</a:t>
                      </a:r>
                    </a:p>
                  </a:txBody>
                  <a:tcPr marL="68580" marR="68580" marT="34290" marB="34290">
                    <a:solidFill>
                      <a:schemeClr val="bg1"/>
                    </a:solidFill>
                  </a:tcPr>
                </a:tc>
                <a:extLst>
                  <a:ext uri="{0D108BD9-81ED-4DB2-BD59-A6C34878D82A}">
                    <a16:rowId xmlns:a16="http://schemas.microsoft.com/office/drawing/2014/main" val="10003"/>
                  </a:ext>
                </a:extLst>
              </a:tr>
              <a:tr h="1147138">
                <a:tc>
                  <a:txBody>
                    <a:bodyPr/>
                    <a:lstStyle/>
                    <a:p>
                      <a:pPr marL="0" marR="0" indent="0" algn="just" defTabSz="128016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latin typeface="+mn-lt"/>
                          <a:cs typeface="Arial" panose="020B0604020202020204" pitchFamily="34" charset="0"/>
                        </a:rPr>
                        <a:t>In addition to Covid-19</a:t>
                      </a:r>
                      <a:r>
                        <a:rPr lang="en-US" sz="1800" b="0" baseline="0" dirty="0" smtClean="0">
                          <a:solidFill>
                            <a:schemeClr val="tx1"/>
                          </a:solidFill>
                          <a:latin typeface="+mn-lt"/>
                          <a:cs typeface="Arial" panose="020B0604020202020204" pitchFamily="34" charset="0"/>
                        </a:rPr>
                        <a:t> measures, SASSA issued 124 801 SRD awards to individuals and families under distress. </a:t>
                      </a:r>
                    </a:p>
                    <a:p>
                      <a:pPr marL="0" marR="0" indent="0" algn="just" defTabSz="1280160" rtl="0" eaLnBrk="1" fontAlgn="auto" latinLnBrk="0" hangingPunct="1">
                        <a:lnSpc>
                          <a:spcPct val="100000"/>
                        </a:lnSpc>
                        <a:spcBef>
                          <a:spcPts val="0"/>
                        </a:spcBef>
                        <a:spcAft>
                          <a:spcPts val="0"/>
                        </a:spcAft>
                        <a:buClrTx/>
                        <a:buSzTx/>
                        <a:buFontTx/>
                        <a:buNone/>
                        <a:tabLst/>
                        <a:defRPr/>
                      </a:pPr>
                      <a:endParaRPr lang="en-US" sz="1800" b="0" baseline="0" dirty="0" smtClean="0">
                        <a:solidFill>
                          <a:schemeClr val="tx1"/>
                        </a:solidFill>
                        <a:latin typeface="+mn-lt"/>
                        <a:cs typeface="Arial" panose="020B0604020202020204" pitchFamily="34" charset="0"/>
                      </a:endParaRPr>
                    </a:p>
                    <a:p>
                      <a:pPr marL="0" marR="0" indent="0" algn="l" defTabSz="1280160" rtl="0" eaLnBrk="1" fontAlgn="auto" latinLnBrk="0" hangingPunct="1">
                        <a:lnSpc>
                          <a:spcPct val="100000"/>
                        </a:lnSpc>
                        <a:spcBef>
                          <a:spcPts val="0"/>
                        </a:spcBef>
                        <a:spcAft>
                          <a:spcPts val="0"/>
                        </a:spcAft>
                        <a:buClrTx/>
                        <a:buSzTx/>
                        <a:buFontTx/>
                        <a:buNone/>
                        <a:tabLst/>
                        <a:defRPr/>
                      </a:pPr>
                      <a:endParaRPr lang="en-US" sz="1800" b="1" dirty="0" smtClean="0">
                        <a:solidFill>
                          <a:schemeClr val="tx1"/>
                        </a:solidFill>
                        <a:latin typeface="+mn-lt"/>
                        <a:cs typeface="Arial" panose="020B0604020202020204" pitchFamily="34" charset="0"/>
                      </a:endParaRPr>
                    </a:p>
                    <a:p>
                      <a:pPr marL="0" marR="0" indent="0" algn="l" defTabSz="1280160" rtl="0" eaLnBrk="1" fontAlgn="auto" latinLnBrk="0" hangingPunct="1">
                        <a:lnSpc>
                          <a:spcPct val="100000"/>
                        </a:lnSpc>
                        <a:spcBef>
                          <a:spcPts val="0"/>
                        </a:spcBef>
                        <a:spcAft>
                          <a:spcPts val="0"/>
                        </a:spcAft>
                        <a:buClrTx/>
                        <a:buSzTx/>
                        <a:buFontTx/>
                        <a:buNone/>
                        <a:tabLst/>
                        <a:defRPr/>
                      </a:pPr>
                      <a:endParaRPr lang="en-US" sz="1800" b="1" dirty="0" smtClean="0">
                        <a:solidFill>
                          <a:schemeClr val="tx1"/>
                        </a:solidFill>
                        <a:latin typeface="+mn-lt"/>
                        <a:cs typeface="Arial" panose="020B0604020202020204" pitchFamily="34" charset="0"/>
                      </a:endParaRPr>
                    </a:p>
                    <a:p>
                      <a:pPr marL="0" marR="0" indent="0" algn="l" defTabSz="1280160" rtl="0" eaLnBrk="1" fontAlgn="auto" latinLnBrk="0" hangingPunct="1">
                        <a:lnSpc>
                          <a:spcPct val="100000"/>
                        </a:lnSpc>
                        <a:spcBef>
                          <a:spcPts val="0"/>
                        </a:spcBef>
                        <a:spcAft>
                          <a:spcPts val="0"/>
                        </a:spcAft>
                        <a:buClrTx/>
                        <a:buSzTx/>
                        <a:buFontTx/>
                        <a:buNone/>
                        <a:tabLst/>
                        <a:defRPr/>
                      </a:pPr>
                      <a:endParaRPr lang="en-US" sz="1800" b="1" dirty="0" smtClean="0">
                        <a:solidFill>
                          <a:schemeClr val="tx1"/>
                        </a:solidFill>
                        <a:latin typeface="+mn-lt"/>
                        <a:cs typeface="Arial" panose="020B0604020202020204" pitchFamily="34" charset="0"/>
                      </a:endParaRPr>
                    </a:p>
                    <a:p>
                      <a:pPr marL="0" marR="0" indent="0" algn="l" defTabSz="1280160" rtl="0" eaLnBrk="1" fontAlgn="auto" latinLnBrk="0" hangingPunct="1">
                        <a:lnSpc>
                          <a:spcPct val="100000"/>
                        </a:lnSpc>
                        <a:spcBef>
                          <a:spcPts val="0"/>
                        </a:spcBef>
                        <a:spcAft>
                          <a:spcPts val="0"/>
                        </a:spcAft>
                        <a:buClrTx/>
                        <a:buSzTx/>
                        <a:buFontTx/>
                        <a:buNone/>
                        <a:tabLst/>
                        <a:defRPr/>
                      </a:pPr>
                      <a:endParaRPr lang="en-US" sz="1800" b="1" dirty="0" smtClean="0">
                        <a:solidFill>
                          <a:schemeClr val="tx1"/>
                        </a:solidFill>
                        <a:latin typeface="+mn-lt"/>
                        <a:cs typeface="Arial" panose="020B0604020202020204" pitchFamily="34" charset="0"/>
                      </a:endParaRPr>
                    </a:p>
                    <a:p>
                      <a:pPr marL="0" marR="0" indent="0" algn="l" defTabSz="1280160" rtl="0" eaLnBrk="1" fontAlgn="auto" latinLnBrk="0" hangingPunct="1">
                        <a:lnSpc>
                          <a:spcPct val="100000"/>
                        </a:lnSpc>
                        <a:spcBef>
                          <a:spcPts val="0"/>
                        </a:spcBef>
                        <a:spcAft>
                          <a:spcPts val="0"/>
                        </a:spcAft>
                        <a:buClrTx/>
                        <a:buSzTx/>
                        <a:buFontTx/>
                        <a:buNone/>
                        <a:tabLst/>
                        <a:defRPr/>
                      </a:pPr>
                      <a:endParaRPr lang="en-US" sz="1800" b="1" dirty="0" smtClean="0">
                        <a:solidFill>
                          <a:schemeClr val="tx1"/>
                        </a:solidFill>
                        <a:latin typeface="+mn-lt"/>
                        <a:cs typeface="Arial" panose="020B0604020202020204" pitchFamily="34" charset="0"/>
                      </a:endParaRPr>
                    </a:p>
                    <a:p>
                      <a:pPr marL="0" marR="0" indent="0" algn="l" defTabSz="1280160" rtl="0" eaLnBrk="1" fontAlgn="auto" latinLnBrk="0" hangingPunct="1">
                        <a:lnSpc>
                          <a:spcPct val="100000"/>
                        </a:lnSpc>
                        <a:spcBef>
                          <a:spcPts val="0"/>
                        </a:spcBef>
                        <a:spcAft>
                          <a:spcPts val="0"/>
                        </a:spcAft>
                        <a:buClrTx/>
                        <a:buSzTx/>
                        <a:buFontTx/>
                        <a:buNone/>
                        <a:tabLst/>
                        <a:defRPr/>
                      </a:pPr>
                      <a:endParaRPr lang="en-US" sz="1800" b="1" dirty="0" smtClean="0">
                        <a:solidFill>
                          <a:schemeClr val="tx1"/>
                        </a:solidFill>
                        <a:latin typeface="+mn-lt"/>
                        <a:cs typeface="Arial" panose="020B0604020202020204" pitchFamily="34" charset="0"/>
                      </a:endParaRPr>
                    </a:p>
                    <a:p>
                      <a:pPr marL="0" marR="0" indent="0" algn="l" defTabSz="1280160" rtl="0" eaLnBrk="1" fontAlgn="auto" latinLnBrk="0" hangingPunct="1">
                        <a:lnSpc>
                          <a:spcPct val="100000"/>
                        </a:lnSpc>
                        <a:spcBef>
                          <a:spcPts val="0"/>
                        </a:spcBef>
                        <a:spcAft>
                          <a:spcPts val="0"/>
                        </a:spcAft>
                        <a:buClrTx/>
                        <a:buSzTx/>
                        <a:buFontTx/>
                        <a:buNone/>
                        <a:tabLst/>
                        <a:defRPr/>
                      </a:pPr>
                      <a:endParaRPr lang="en-US" sz="1800" b="1" dirty="0" smtClean="0">
                        <a:solidFill>
                          <a:schemeClr val="tx1"/>
                        </a:solidFill>
                        <a:latin typeface="+mn-lt"/>
                        <a:cs typeface="Arial" panose="020B0604020202020204" pitchFamily="34" charset="0"/>
                      </a:endParaRPr>
                    </a:p>
                  </a:txBody>
                  <a:tcPr marL="68580" marR="68580" marT="34290" marB="34290">
                    <a:solidFill>
                      <a:schemeClr val="bg1"/>
                    </a:solidFill>
                  </a:tcPr>
                </a:tc>
                <a:extLst>
                  <a:ext uri="{0D108BD9-81ED-4DB2-BD59-A6C34878D82A}">
                    <a16:rowId xmlns:a16="http://schemas.microsoft.com/office/drawing/2014/main" val="10004"/>
                  </a:ext>
                </a:extLst>
              </a:tr>
              <a:tr h="1147138">
                <a:tc>
                  <a:txBody>
                    <a:bodyPr/>
                    <a:lstStyle/>
                    <a:p>
                      <a:pPr algn="just"/>
                      <a:r>
                        <a:rPr lang="en-GB" sz="1800" kern="1200" dirty="0" smtClean="0">
                          <a:solidFill>
                            <a:schemeClr val="tx1"/>
                          </a:solidFill>
                          <a:effectLst/>
                          <a:latin typeface="+mn-lt"/>
                          <a:ea typeface="+mn-ea"/>
                          <a:cs typeface="+mn-cs"/>
                        </a:rPr>
                        <a:t>In line with the commitment to contribute towards</a:t>
                      </a:r>
                      <a:r>
                        <a:rPr lang="en-GB" sz="1800" kern="1200" baseline="0" dirty="0" smtClean="0">
                          <a:solidFill>
                            <a:schemeClr val="tx1"/>
                          </a:solidFill>
                          <a:effectLst/>
                          <a:latin typeface="+mn-lt"/>
                          <a:ea typeface="+mn-ea"/>
                          <a:cs typeface="+mn-cs"/>
                        </a:rPr>
                        <a:t> empowerment of SMMEs and cooperatives, </a:t>
                      </a:r>
                      <a:r>
                        <a:rPr lang="en-GB" sz="1800" kern="1200" dirty="0" smtClean="0">
                          <a:solidFill>
                            <a:schemeClr val="tx1"/>
                          </a:solidFill>
                          <a:effectLst/>
                          <a:latin typeface="+mn-lt"/>
                          <a:ea typeface="+mn-ea"/>
                          <a:cs typeface="+mn-cs"/>
                        </a:rPr>
                        <a:t>45% (183,220 million) of total SRD rand value (R407 million) was awarded through cooperatives and SMMEs. </a:t>
                      </a:r>
                      <a:endParaRPr lang="en-ZA" sz="1800" dirty="0" smtClean="0">
                        <a:solidFill>
                          <a:schemeClr val="tx1"/>
                        </a:solidFill>
                        <a:effectLst/>
                        <a:latin typeface="+mn-lt"/>
                      </a:endParaRPr>
                    </a:p>
                    <a:p>
                      <a:pPr marL="285750" indent="-285750">
                        <a:buFont typeface="Arial" panose="020B0604020202020204" pitchFamily="34" charset="0"/>
                        <a:buChar char="•"/>
                      </a:pPr>
                      <a:r>
                        <a:rPr lang="en-GB" sz="1800" kern="1200" dirty="0" smtClean="0">
                          <a:solidFill>
                            <a:schemeClr val="tx1"/>
                          </a:solidFill>
                          <a:effectLst/>
                          <a:latin typeface="+mn-lt"/>
                          <a:ea typeface="+mn-ea"/>
                          <a:cs typeface="+mn-cs"/>
                        </a:rPr>
                        <a:t>Cooperatives  R7,954 million</a:t>
                      </a:r>
                      <a:endParaRPr lang="en-ZA" sz="1800" dirty="0" smtClean="0">
                        <a:solidFill>
                          <a:schemeClr val="tx1"/>
                        </a:solidFill>
                        <a:effectLst/>
                        <a:latin typeface="+mn-lt"/>
                      </a:endParaRPr>
                    </a:p>
                    <a:p>
                      <a:pPr marL="285750" indent="-285750">
                        <a:buFont typeface="Arial" panose="020B0604020202020204" pitchFamily="34" charset="0"/>
                        <a:buChar char="•"/>
                      </a:pPr>
                      <a:r>
                        <a:rPr lang="en-GB" sz="1800" kern="1200" dirty="0" smtClean="0">
                          <a:solidFill>
                            <a:schemeClr val="tx1"/>
                          </a:solidFill>
                          <a:effectLst/>
                          <a:latin typeface="+mn-lt"/>
                          <a:ea typeface="+mn-ea"/>
                          <a:cs typeface="+mn-cs"/>
                        </a:rPr>
                        <a:t>SMME’s –  R175,265 million</a:t>
                      </a:r>
                    </a:p>
                  </a:txBody>
                  <a:tcPr marL="68580" marR="68580" marT="34290" marB="34290">
                    <a:solidFill>
                      <a:schemeClr val="bg1"/>
                    </a:solidFill>
                  </a:tcPr>
                </a:tc>
                <a:extLst>
                  <a:ext uri="{0D108BD9-81ED-4DB2-BD59-A6C34878D82A}">
                    <a16:rowId xmlns:a16="http://schemas.microsoft.com/office/drawing/2014/main" val="10005"/>
                  </a:ext>
                </a:extLst>
              </a:tr>
            </a:tbl>
          </a:graphicData>
        </a:graphic>
      </p:graphicFrame>
      <p:sp>
        <p:nvSpPr>
          <p:cNvPr id="3" name="Slide Number Placeholder 2"/>
          <p:cNvSpPr>
            <a:spLocks noGrp="1"/>
          </p:cNvSpPr>
          <p:nvPr>
            <p:ph type="sldNum" sz="quarter" idx="12"/>
          </p:nvPr>
        </p:nvSpPr>
        <p:spPr>
          <a:xfrm>
            <a:off x="4191000" y="6381750"/>
            <a:ext cx="1676400" cy="476250"/>
          </a:xfrm>
        </p:spPr>
        <p:txBody>
          <a:bodyPr/>
          <a:lstStyle/>
          <a:p>
            <a:pPr>
              <a:defRPr/>
            </a:pPr>
            <a:fld id="{2CC70C49-10A0-418E-8D48-EB84244C126F}" type="slidenum">
              <a:rPr lang="en-US" smtClean="0">
                <a:solidFill>
                  <a:srgbClr val="000000"/>
                </a:solidFill>
              </a:rPr>
              <a:pPr>
                <a:defRPr/>
              </a:pPr>
              <a:t>16</a:t>
            </a:fld>
            <a:endParaRPr lang="en-US" dirty="0">
              <a:solidFill>
                <a:srgbClr val="0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4249135458"/>
              </p:ext>
            </p:extLst>
          </p:nvPr>
        </p:nvGraphicFramePr>
        <p:xfrm>
          <a:off x="348343" y="3352800"/>
          <a:ext cx="8610601" cy="1676400"/>
        </p:xfrm>
        <a:graphic>
          <a:graphicData uri="http://schemas.openxmlformats.org/drawingml/2006/table">
            <a:tbl>
              <a:tblPr>
                <a:tableStyleId>{5940675A-B579-460E-94D1-54222C63F5DA}</a:tableStyleId>
              </a:tblPr>
              <a:tblGrid>
                <a:gridCol w="2084672">
                  <a:extLst>
                    <a:ext uri="{9D8B030D-6E8A-4147-A177-3AD203B41FA5}">
                      <a16:colId xmlns:a16="http://schemas.microsoft.com/office/drawing/2014/main" val="20000"/>
                    </a:ext>
                  </a:extLst>
                </a:gridCol>
                <a:gridCol w="1450206">
                  <a:extLst>
                    <a:ext uri="{9D8B030D-6E8A-4147-A177-3AD203B41FA5}">
                      <a16:colId xmlns:a16="http://schemas.microsoft.com/office/drawing/2014/main" val="20001"/>
                    </a:ext>
                  </a:extLst>
                </a:gridCol>
                <a:gridCol w="1944595">
                  <a:extLst>
                    <a:ext uri="{9D8B030D-6E8A-4147-A177-3AD203B41FA5}">
                      <a16:colId xmlns:a16="http://schemas.microsoft.com/office/drawing/2014/main" val="20002"/>
                    </a:ext>
                  </a:extLst>
                </a:gridCol>
                <a:gridCol w="1911927">
                  <a:extLst>
                    <a:ext uri="{9D8B030D-6E8A-4147-A177-3AD203B41FA5}">
                      <a16:colId xmlns:a16="http://schemas.microsoft.com/office/drawing/2014/main" val="20003"/>
                    </a:ext>
                  </a:extLst>
                </a:gridCol>
                <a:gridCol w="1219201">
                  <a:extLst>
                    <a:ext uri="{9D8B030D-6E8A-4147-A177-3AD203B41FA5}">
                      <a16:colId xmlns:a16="http://schemas.microsoft.com/office/drawing/2014/main" val="20004"/>
                    </a:ext>
                  </a:extLst>
                </a:gridCol>
              </a:tblGrid>
              <a:tr h="304800">
                <a:tc>
                  <a:txBody>
                    <a:bodyPr/>
                    <a:lstStyle/>
                    <a:p>
                      <a:pPr algn="l" fontAlgn="ctr"/>
                      <a:r>
                        <a:rPr lang="en-GB" sz="1800" b="1" u="none" strike="noStrike" dirty="0">
                          <a:effectLst/>
                        </a:rPr>
                        <a:t>SRD Type </a:t>
                      </a:r>
                      <a:endParaRPr lang="en-GB" sz="1800" b="1" i="0" u="none" strike="noStrike" dirty="0">
                        <a:solidFill>
                          <a:srgbClr val="000000"/>
                        </a:solidFill>
                        <a:effectLst/>
                        <a:latin typeface="Arial Narrow" panose="020B0606020202030204" pitchFamily="34" charset="0"/>
                      </a:endParaRPr>
                    </a:p>
                  </a:txBody>
                  <a:tcPr marL="0" marR="0" marT="0" marB="0" anchor="ctr">
                    <a:solidFill>
                      <a:srgbClr val="FFC000"/>
                    </a:solidFill>
                  </a:tcPr>
                </a:tc>
                <a:tc>
                  <a:txBody>
                    <a:bodyPr/>
                    <a:lstStyle/>
                    <a:p>
                      <a:pPr algn="ctr" fontAlgn="ctr"/>
                      <a:r>
                        <a:rPr lang="en-GB" sz="1800" b="1" u="none" strike="noStrike" dirty="0">
                          <a:effectLst/>
                        </a:rPr>
                        <a:t>Quarter 1 </a:t>
                      </a:r>
                      <a:endParaRPr lang="en-GB" sz="1800" b="1" i="0" u="none" strike="noStrike" dirty="0">
                        <a:solidFill>
                          <a:srgbClr val="000000"/>
                        </a:solidFill>
                        <a:effectLst/>
                        <a:latin typeface="Arial Narrow" panose="020B0606020202030204" pitchFamily="34" charset="0"/>
                      </a:endParaRPr>
                    </a:p>
                  </a:txBody>
                  <a:tcPr marL="0" marR="0" marT="0" marB="0" anchor="ctr">
                    <a:solidFill>
                      <a:srgbClr val="FFC000"/>
                    </a:solidFill>
                  </a:tcPr>
                </a:tc>
                <a:tc>
                  <a:txBody>
                    <a:bodyPr/>
                    <a:lstStyle/>
                    <a:p>
                      <a:pPr algn="ctr" fontAlgn="ctr"/>
                      <a:r>
                        <a:rPr lang="en-GB" sz="1800" b="1" u="none" strike="noStrike" dirty="0">
                          <a:effectLst/>
                        </a:rPr>
                        <a:t>Quarter 2</a:t>
                      </a:r>
                      <a:endParaRPr lang="en-GB" sz="1800" b="1" i="0" u="none" strike="noStrike" dirty="0">
                        <a:solidFill>
                          <a:srgbClr val="000000"/>
                        </a:solidFill>
                        <a:effectLst/>
                        <a:latin typeface="Arial Narrow" panose="020B0606020202030204" pitchFamily="34" charset="0"/>
                      </a:endParaRPr>
                    </a:p>
                  </a:txBody>
                  <a:tcPr marL="0" marR="0" marT="0" marB="0" anchor="ctr">
                    <a:solidFill>
                      <a:srgbClr val="FFC000"/>
                    </a:solidFill>
                  </a:tcPr>
                </a:tc>
                <a:tc>
                  <a:txBody>
                    <a:bodyPr/>
                    <a:lstStyle/>
                    <a:p>
                      <a:pPr algn="ctr" fontAlgn="ctr"/>
                      <a:r>
                        <a:rPr lang="en-GB" sz="1800" b="1" u="none" strike="noStrike" dirty="0">
                          <a:effectLst/>
                        </a:rPr>
                        <a:t>Quarter 3</a:t>
                      </a:r>
                      <a:endParaRPr lang="en-GB" sz="1800" b="1" i="0" u="none" strike="noStrike" dirty="0">
                        <a:solidFill>
                          <a:srgbClr val="000000"/>
                        </a:solidFill>
                        <a:effectLst/>
                        <a:latin typeface="Arial Narrow" panose="020B0606020202030204" pitchFamily="34" charset="0"/>
                      </a:endParaRPr>
                    </a:p>
                  </a:txBody>
                  <a:tcPr marL="0" marR="0" marT="0" marB="0" anchor="ctr">
                    <a:solidFill>
                      <a:srgbClr val="FFC000"/>
                    </a:solidFill>
                  </a:tcPr>
                </a:tc>
                <a:tc>
                  <a:txBody>
                    <a:bodyPr/>
                    <a:lstStyle/>
                    <a:p>
                      <a:pPr algn="ctr" fontAlgn="ctr"/>
                      <a:r>
                        <a:rPr lang="en-GB" sz="1800" b="1" u="none" strike="noStrike" dirty="0">
                          <a:effectLst/>
                        </a:rPr>
                        <a:t>Total</a:t>
                      </a:r>
                      <a:endParaRPr lang="en-GB" sz="1800" b="1" i="0" u="none" strike="noStrike" dirty="0">
                        <a:solidFill>
                          <a:srgbClr val="000000"/>
                        </a:solidFill>
                        <a:effectLst/>
                        <a:latin typeface="Arial Narrow" panose="020B0606020202030204" pitchFamily="34" charset="0"/>
                      </a:endParaRPr>
                    </a:p>
                  </a:txBody>
                  <a:tcPr marL="0" marR="0" marT="0" marB="0" anchor="ctr">
                    <a:solidFill>
                      <a:srgbClr val="FFC000"/>
                    </a:solidFill>
                  </a:tcPr>
                </a:tc>
                <a:extLst>
                  <a:ext uri="{0D108BD9-81ED-4DB2-BD59-A6C34878D82A}">
                    <a16:rowId xmlns:a16="http://schemas.microsoft.com/office/drawing/2014/main" val="10000"/>
                  </a:ext>
                </a:extLst>
              </a:tr>
              <a:tr h="219075">
                <a:tc>
                  <a:txBody>
                    <a:bodyPr/>
                    <a:lstStyle/>
                    <a:p>
                      <a:pPr algn="l" fontAlgn="ctr"/>
                      <a:r>
                        <a:rPr lang="en-GB" sz="1800" u="none" strike="noStrike">
                          <a:effectLst/>
                        </a:rPr>
                        <a:t>Cash</a:t>
                      </a:r>
                      <a:endParaRPr lang="en-GB" sz="1800" b="0" i="0" u="none" strike="noStrike">
                        <a:solidFill>
                          <a:srgbClr val="000000"/>
                        </a:solidFill>
                        <a:effectLst/>
                        <a:latin typeface="Arial Narrow" panose="020B0606020202030204" pitchFamily="34" charset="0"/>
                      </a:endParaRPr>
                    </a:p>
                  </a:txBody>
                  <a:tcPr marL="0" marR="0" marT="0" marB="0" anchor="ctr"/>
                </a:tc>
                <a:tc>
                  <a:txBody>
                    <a:bodyPr/>
                    <a:lstStyle/>
                    <a:p>
                      <a:pPr algn="ctr" fontAlgn="ctr"/>
                      <a:r>
                        <a:rPr lang="en-GB" sz="1800" u="none" strike="noStrike">
                          <a:effectLst/>
                        </a:rPr>
                        <a:t>17</a:t>
                      </a:r>
                      <a:endParaRPr lang="en-GB" sz="1800" b="0" i="0" u="none" strike="noStrike">
                        <a:solidFill>
                          <a:srgbClr val="000000"/>
                        </a:solidFill>
                        <a:effectLst/>
                        <a:latin typeface="Arial Narrow" panose="020B0606020202030204" pitchFamily="34" charset="0"/>
                      </a:endParaRPr>
                    </a:p>
                  </a:txBody>
                  <a:tcPr marL="0" marR="0" marT="0" marB="0" anchor="ctr"/>
                </a:tc>
                <a:tc>
                  <a:txBody>
                    <a:bodyPr/>
                    <a:lstStyle/>
                    <a:p>
                      <a:pPr algn="ctr" fontAlgn="ctr"/>
                      <a:r>
                        <a:rPr lang="en-GB" sz="1800" u="none" strike="noStrike">
                          <a:effectLst/>
                        </a:rPr>
                        <a:t>129</a:t>
                      </a:r>
                      <a:endParaRPr lang="en-GB" sz="1800" b="0" i="0" u="none" strike="noStrike">
                        <a:solidFill>
                          <a:srgbClr val="000000"/>
                        </a:solidFill>
                        <a:effectLst/>
                        <a:latin typeface="Arial Narrow" panose="020B0606020202030204" pitchFamily="34" charset="0"/>
                      </a:endParaRPr>
                    </a:p>
                  </a:txBody>
                  <a:tcPr marL="0" marR="0" marT="0" marB="0" anchor="ctr"/>
                </a:tc>
                <a:tc>
                  <a:txBody>
                    <a:bodyPr/>
                    <a:lstStyle/>
                    <a:p>
                      <a:pPr algn="ctr" fontAlgn="ctr"/>
                      <a:r>
                        <a:rPr lang="en-GB" sz="1800" u="none" strike="noStrike">
                          <a:effectLst/>
                        </a:rPr>
                        <a:t>302</a:t>
                      </a:r>
                      <a:endParaRPr lang="en-GB" sz="1800" b="0" i="0" u="none" strike="noStrike">
                        <a:solidFill>
                          <a:srgbClr val="000000"/>
                        </a:solidFill>
                        <a:effectLst/>
                        <a:latin typeface="Arial Narrow" panose="020B0606020202030204" pitchFamily="34" charset="0"/>
                      </a:endParaRPr>
                    </a:p>
                  </a:txBody>
                  <a:tcPr marL="0" marR="0" marT="0" marB="0" anchor="ctr"/>
                </a:tc>
                <a:tc>
                  <a:txBody>
                    <a:bodyPr/>
                    <a:lstStyle/>
                    <a:p>
                      <a:pPr algn="ctr" fontAlgn="ctr"/>
                      <a:r>
                        <a:rPr lang="en-GB" sz="1800" u="none" strike="noStrike">
                          <a:effectLst/>
                        </a:rPr>
                        <a:t>448</a:t>
                      </a:r>
                      <a:endParaRPr lang="en-GB" sz="1800" b="0" i="0" u="none" strike="noStrike">
                        <a:solidFill>
                          <a:srgbClr val="000000"/>
                        </a:solidFill>
                        <a:effectLst/>
                        <a:latin typeface="Arial Narrow" panose="020B0606020202030204" pitchFamily="34" charset="0"/>
                      </a:endParaRPr>
                    </a:p>
                  </a:txBody>
                  <a:tcPr marL="0" marR="0" marT="0" marB="0" anchor="ctr"/>
                </a:tc>
                <a:extLst>
                  <a:ext uri="{0D108BD9-81ED-4DB2-BD59-A6C34878D82A}">
                    <a16:rowId xmlns:a16="http://schemas.microsoft.com/office/drawing/2014/main" val="10001"/>
                  </a:ext>
                </a:extLst>
              </a:tr>
              <a:tr h="161925">
                <a:tc>
                  <a:txBody>
                    <a:bodyPr/>
                    <a:lstStyle/>
                    <a:p>
                      <a:pPr algn="l" fontAlgn="ctr"/>
                      <a:r>
                        <a:rPr lang="en-GB" sz="1800" u="none" strike="noStrike">
                          <a:effectLst/>
                        </a:rPr>
                        <a:t>Food Parcel</a:t>
                      </a:r>
                      <a:endParaRPr lang="en-GB" sz="1800" b="0" i="0" u="none" strike="noStrike">
                        <a:solidFill>
                          <a:srgbClr val="000000"/>
                        </a:solidFill>
                        <a:effectLst/>
                        <a:latin typeface="Arial Narrow" panose="020B0606020202030204" pitchFamily="34" charset="0"/>
                      </a:endParaRPr>
                    </a:p>
                  </a:txBody>
                  <a:tcPr marL="0" marR="0" marT="0" marB="0" anchor="ctr"/>
                </a:tc>
                <a:tc>
                  <a:txBody>
                    <a:bodyPr/>
                    <a:lstStyle/>
                    <a:p>
                      <a:pPr algn="ctr" fontAlgn="ctr"/>
                      <a:r>
                        <a:rPr lang="en-GB" sz="1800" u="none" strike="noStrike">
                          <a:effectLst/>
                        </a:rPr>
                        <a:t>67,742</a:t>
                      </a:r>
                      <a:endParaRPr lang="en-GB" sz="1800" b="0" i="0" u="none" strike="noStrike">
                        <a:solidFill>
                          <a:srgbClr val="000000"/>
                        </a:solidFill>
                        <a:effectLst/>
                        <a:latin typeface="Arial Narrow" panose="020B0606020202030204" pitchFamily="34" charset="0"/>
                      </a:endParaRPr>
                    </a:p>
                  </a:txBody>
                  <a:tcPr marL="0" marR="0" marT="0" marB="0" anchor="ctr"/>
                </a:tc>
                <a:tc>
                  <a:txBody>
                    <a:bodyPr/>
                    <a:lstStyle/>
                    <a:p>
                      <a:pPr algn="ctr" fontAlgn="ctr"/>
                      <a:r>
                        <a:rPr lang="en-GB" sz="1800" u="none" strike="noStrike" dirty="0">
                          <a:effectLst/>
                        </a:rPr>
                        <a:t>34,784</a:t>
                      </a:r>
                      <a:endParaRPr lang="en-GB" sz="1800" b="0" i="0" u="none" strike="noStrike" dirty="0">
                        <a:solidFill>
                          <a:srgbClr val="000000"/>
                        </a:solidFill>
                        <a:effectLst/>
                        <a:latin typeface="Arial Narrow" panose="020B0606020202030204" pitchFamily="34" charset="0"/>
                      </a:endParaRPr>
                    </a:p>
                  </a:txBody>
                  <a:tcPr marL="0" marR="0" marT="0" marB="0" anchor="ctr"/>
                </a:tc>
                <a:tc>
                  <a:txBody>
                    <a:bodyPr/>
                    <a:lstStyle/>
                    <a:p>
                      <a:pPr algn="ctr" fontAlgn="ctr"/>
                      <a:r>
                        <a:rPr lang="en-GB" sz="1800" u="none" strike="noStrike">
                          <a:effectLst/>
                        </a:rPr>
                        <a:t>3,242</a:t>
                      </a:r>
                      <a:endParaRPr lang="en-GB" sz="1800" b="0" i="0" u="none" strike="noStrike">
                        <a:solidFill>
                          <a:srgbClr val="000000"/>
                        </a:solidFill>
                        <a:effectLst/>
                        <a:latin typeface="Arial Narrow" panose="020B0606020202030204" pitchFamily="34" charset="0"/>
                      </a:endParaRPr>
                    </a:p>
                  </a:txBody>
                  <a:tcPr marL="0" marR="0" marT="0" marB="0" anchor="ctr"/>
                </a:tc>
                <a:tc>
                  <a:txBody>
                    <a:bodyPr/>
                    <a:lstStyle/>
                    <a:p>
                      <a:pPr algn="ctr" fontAlgn="ctr"/>
                      <a:r>
                        <a:rPr lang="en-GB" sz="1800" u="none" strike="noStrike" dirty="0">
                          <a:effectLst/>
                        </a:rPr>
                        <a:t>106,216</a:t>
                      </a:r>
                      <a:endParaRPr lang="en-GB" sz="1800" b="0" i="0" u="none" strike="noStrike" dirty="0">
                        <a:solidFill>
                          <a:srgbClr val="000000"/>
                        </a:solidFill>
                        <a:effectLst/>
                        <a:latin typeface="Arial Narrow" panose="020B0606020202030204" pitchFamily="34" charset="0"/>
                      </a:endParaRPr>
                    </a:p>
                  </a:txBody>
                  <a:tcPr marL="0" marR="0" marT="0" marB="0" anchor="ctr"/>
                </a:tc>
                <a:extLst>
                  <a:ext uri="{0D108BD9-81ED-4DB2-BD59-A6C34878D82A}">
                    <a16:rowId xmlns:a16="http://schemas.microsoft.com/office/drawing/2014/main" val="10002"/>
                  </a:ext>
                </a:extLst>
              </a:tr>
              <a:tr h="100965">
                <a:tc>
                  <a:txBody>
                    <a:bodyPr/>
                    <a:lstStyle/>
                    <a:p>
                      <a:pPr algn="l" fontAlgn="ctr"/>
                      <a:r>
                        <a:rPr lang="en-GB" sz="1800" u="none" strike="noStrike">
                          <a:effectLst/>
                        </a:rPr>
                        <a:t>School Uniform</a:t>
                      </a:r>
                      <a:endParaRPr lang="en-GB" sz="1800" b="0" i="0" u="none" strike="noStrike">
                        <a:solidFill>
                          <a:srgbClr val="000000"/>
                        </a:solidFill>
                        <a:effectLst/>
                        <a:latin typeface="Arial Narrow" panose="020B0606020202030204" pitchFamily="34" charset="0"/>
                      </a:endParaRPr>
                    </a:p>
                  </a:txBody>
                  <a:tcPr marL="0" marR="0" marT="0" marB="0" anchor="ctr"/>
                </a:tc>
                <a:tc>
                  <a:txBody>
                    <a:bodyPr/>
                    <a:lstStyle/>
                    <a:p>
                      <a:pPr algn="ctr" fontAlgn="ctr"/>
                      <a:r>
                        <a:rPr lang="en-GB" sz="1800" u="none" strike="noStrike">
                          <a:effectLst/>
                        </a:rPr>
                        <a:t>7</a:t>
                      </a:r>
                      <a:endParaRPr lang="en-GB" sz="1800" b="0" i="0" u="none" strike="noStrike">
                        <a:solidFill>
                          <a:srgbClr val="000000"/>
                        </a:solidFill>
                        <a:effectLst/>
                        <a:latin typeface="Arial Narrow" panose="020B0606020202030204" pitchFamily="34" charset="0"/>
                      </a:endParaRPr>
                    </a:p>
                  </a:txBody>
                  <a:tcPr marL="0" marR="0" marT="0" marB="0" anchor="ctr"/>
                </a:tc>
                <a:tc>
                  <a:txBody>
                    <a:bodyPr/>
                    <a:lstStyle/>
                    <a:p>
                      <a:pPr algn="ctr" fontAlgn="ctr"/>
                      <a:r>
                        <a:rPr lang="en-GB" sz="1800" u="none" strike="noStrike">
                          <a:effectLst/>
                        </a:rPr>
                        <a:t>2,045</a:t>
                      </a:r>
                      <a:endParaRPr lang="en-GB" sz="1800" b="0" i="0" u="none" strike="noStrike">
                        <a:solidFill>
                          <a:srgbClr val="000000"/>
                        </a:solidFill>
                        <a:effectLst/>
                        <a:latin typeface="Arial Narrow" panose="020B0606020202030204" pitchFamily="34" charset="0"/>
                      </a:endParaRPr>
                    </a:p>
                  </a:txBody>
                  <a:tcPr marL="0" marR="0" marT="0" marB="0" anchor="ctr"/>
                </a:tc>
                <a:tc>
                  <a:txBody>
                    <a:bodyPr/>
                    <a:lstStyle/>
                    <a:p>
                      <a:pPr algn="ctr" fontAlgn="ctr"/>
                      <a:r>
                        <a:rPr lang="en-GB" sz="1800" u="none" strike="noStrike">
                          <a:effectLst/>
                        </a:rPr>
                        <a:t>13,621</a:t>
                      </a:r>
                      <a:endParaRPr lang="en-GB" sz="1800" b="0" i="0" u="none" strike="noStrike">
                        <a:solidFill>
                          <a:srgbClr val="000000"/>
                        </a:solidFill>
                        <a:effectLst/>
                        <a:latin typeface="Arial Narrow" panose="020B0606020202030204" pitchFamily="34" charset="0"/>
                      </a:endParaRPr>
                    </a:p>
                  </a:txBody>
                  <a:tcPr marL="0" marR="0" marT="0" marB="0" anchor="ctr"/>
                </a:tc>
                <a:tc>
                  <a:txBody>
                    <a:bodyPr/>
                    <a:lstStyle/>
                    <a:p>
                      <a:pPr algn="ctr" fontAlgn="ctr"/>
                      <a:r>
                        <a:rPr lang="en-GB" sz="1800" u="none" strike="noStrike">
                          <a:effectLst/>
                        </a:rPr>
                        <a:t>15,673</a:t>
                      </a:r>
                      <a:endParaRPr lang="en-GB" sz="1800" b="0" i="0" u="none" strike="noStrike">
                        <a:solidFill>
                          <a:srgbClr val="000000"/>
                        </a:solidFill>
                        <a:effectLst/>
                        <a:latin typeface="Arial Narrow" panose="020B0606020202030204" pitchFamily="34" charset="0"/>
                      </a:endParaRPr>
                    </a:p>
                  </a:txBody>
                  <a:tcPr marL="0" marR="0" marT="0" marB="0" anchor="ctr"/>
                </a:tc>
                <a:extLst>
                  <a:ext uri="{0D108BD9-81ED-4DB2-BD59-A6C34878D82A}">
                    <a16:rowId xmlns:a16="http://schemas.microsoft.com/office/drawing/2014/main" val="10003"/>
                  </a:ext>
                </a:extLst>
              </a:tr>
              <a:tr h="219075">
                <a:tc>
                  <a:txBody>
                    <a:bodyPr/>
                    <a:lstStyle/>
                    <a:p>
                      <a:pPr algn="l" fontAlgn="ctr"/>
                      <a:r>
                        <a:rPr lang="en-GB" sz="1800" u="none" strike="noStrike">
                          <a:effectLst/>
                        </a:rPr>
                        <a:t>Voucher</a:t>
                      </a:r>
                      <a:endParaRPr lang="en-GB" sz="1800" b="0" i="0" u="none" strike="noStrike">
                        <a:solidFill>
                          <a:srgbClr val="000000"/>
                        </a:solidFill>
                        <a:effectLst/>
                        <a:latin typeface="Arial Narrow" panose="020B0606020202030204" pitchFamily="34" charset="0"/>
                      </a:endParaRPr>
                    </a:p>
                  </a:txBody>
                  <a:tcPr marL="0" marR="0" marT="0" marB="0" anchor="ctr"/>
                </a:tc>
                <a:tc>
                  <a:txBody>
                    <a:bodyPr/>
                    <a:lstStyle/>
                    <a:p>
                      <a:pPr algn="ctr" fontAlgn="ctr"/>
                      <a:r>
                        <a:rPr lang="en-GB" sz="1800" u="none" strike="noStrike">
                          <a:effectLst/>
                        </a:rPr>
                        <a:t>47</a:t>
                      </a:r>
                      <a:endParaRPr lang="en-GB" sz="1800" b="0" i="0" u="none" strike="noStrike">
                        <a:solidFill>
                          <a:srgbClr val="000000"/>
                        </a:solidFill>
                        <a:effectLst/>
                        <a:latin typeface="Arial Narrow" panose="020B0606020202030204" pitchFamily="34" charset="0"/>
                      </a:endParaRPr>
                    </a:p>
                  </a:txBody>
                  <a:tcPr marL="0" marR="0" marT="0" marB="0" anchor="ctr"/>
                </a:tc>
                <a:tc>
                  <a:txBody>
                    <a:bodyPr/>
                    <a:lstStyle/>
                    <a:p>
                      <a:pPr algn="ctr" fontAlgn="ctr"/>
                      <a:r>
                        <a:rPr lang="en-GB" sz="1800" u="none" strike="noStrike">
                          <a:effectLst/>
                        </a:rPr>
                        <a:t>390</a:t>
                      </a:r>
                      <a:endParaRPr lang="en-GB" sz="1800" b="0" i="0" u="none" strike="noStrike">
                        <a:solidFill>
                          <a:srgbClr val="000000"/>
                        </a:solidFill>
                        <a:effectLst/>
                        <a:latin typeface="Arial Narrow" panose="020B0606020202030204" pitchFamily="34" charset="0"/>
                      </a:endParaRPr>
                    </a:p>
                  </a:txBody>
                  <a:tcPr marL="0" marR="0" marT="0" marB="0" anchor="ctr"/>
                </a:tc>
                <a:tc>
                  <a:txBody>
                    <a:bodyPr/>
                    <a:lstStyle/>
                    <a:p>
                      <a:pPr algn="ctr" fontAlgn="ctr"/>
                      <a:r>
                        <a:rPr lang="en-GB" sz="1800" u="none" strike="noStrike">
                          <a:effectLst/>
                        </a:rPr>
                        <a:t>1,483</a:t>
                      </a:r>
                      <a:endParaRPr lang="en-GB" sz="1800" b="0" i="0" u="none" strike="noStrike">
                        <a:solidFill>
                          <a:srgbClr val="000000"/>
                        </a:solidFill>
                        <a:effectLst/>
                        <a:latin typeface="Arial Narrow" panose="020B0606020202030204" pitchFamily="34" charset="0"/>
                      </a:endParaRPr>
                    </a:p>
                  </a:txBody>
                  <a:tcPr marL="0" marR="0" marT="0" marB="0" anchor="ctr"/>
                </a:tc>
                <a:tc>
                  <a:txBody>
                    <a:bodyPr/>
                    <a:lstStyle/>
                    <a:p>
                      <a:pPr algn="ctr" fontAlgn="ctr"/>
                      <a:r>
                        <a:rPr lang="en-GB" sz="1800" u="none" strike="noStrike">
                          <a:effectLst/>
                        </a:rPr>
                        <a:t>1,920</a:t>
                      </a:r>
                      <a:endParaRPr lang="en-GB" sz="1800" b="0" i="0" u="none" strike="noStrike">
                        <a:solidFill>
                          <a:srgbClr val="000000"/>
                        </a:solidFill>
                        <a:effectLst/>
                        <a:latin typeface="Arial Narrow" panose="020B0606020202030204" pitchFamily="34" charset="0"/>
                      </a:endParaRPr>
                    </a:p>
                  </a:txBody>
                  <a:tcPr marL="0" marR="0" marT="0" marB="0" anchor="ctr"/>
                </a:tc>
                <a:extLst>
                  <a:ext uri="{0D108BD9-81ED-4DB2-BD59-A6C34878D82A}">
                    <a16:rowId xmlns:a16="http://schemas.microsoft.com/office/drawing/2014/main" val="10004"/>
                  </a:ext>
                </a:extLst>
              </a:tr>
              <a:tr h="219075">
                <a:tc>
                  <a:txBody>
                    <a:bodyPr/>
                    <a:lstStyle/>
                    <a:p>
                      <a:pPr algn="l" fontAlgn="ctr"/>
                      <a:r>
                        <a:rPr lang="en-GB" sz="1800" b="1" u="none" strike="noStrike" dirty="0">
                          <a:effectLst/>
                        </a:rPr>
                        <a:t>Total</a:t>
                      </a:r>
                      <a:endParaRPr lang="en-GB" sz="1800" b="1" i="0" u="none" strike="noStrike" dirty="0">
                        <a:solidFill>
                          <a:srgbClr val="000000"/>
                        </a:solidFill>
                        <a:effectLst/>
                        <a:latin typeface="Arial Narrow" panose="020B0606020202030204" pitchFamily="34" charset="0"/>
                      </a:endParaRPr>
                    </a:p>
                  </a:txBody>
                  <a:tcPr marL="0" marR="0" marT="0" marB="0" anchor="ctr"/>
                </a:tc>
                <a:tc>
                  <a:txBody>
                    <a:bodyPr/>
                    <a:lstStyle/>
                    <a:p>
                      <a:pPr algn="ctr" fontAlgn="ctr"/>
                      <a:r>
                        <a:rPr lang="en-GB" sz="1800" b="1" u="none" strike="noStrike" dirty="0">
                          <a:effectLst/>
                        </a:rPr>
                        <a:t>68,817</a:t>
                      </a:r>
                      <a:endParaRPr lang="en-GB" sz="1800" b="1" i="0" u="none" strike="noStrike" dirty="0">
                        <a:solidFill>
                          <a:srgbClr val="000000"/>
                        </a:solidFill>
                        <a:effectLst/>
                        <a:latin typeface="Arial Narrow" panose="020B0606020202030204" pitchFamily="34" charset="0"/>
                      </a:endParaRPr>
                    </a:p>
                  </a:txBody>
                  <a:tcPr marL="0" marR="0" marT="0" marB="0" anchor="ctr"/>
                </a:tc>
                <a:tc>
                  <a:txBody>
                    <a:bodyPr/>
                    <a:lstStyle/>
                    <a:p>
                      <a:pPr algn="ctr" fontAlgn="ctr"/>
                      <a:r>
                        <a:rPr lang="en-GB" sz="1800" b="1" u="none" strike="noStrike" dirty="0">
                          <a:effectLst/>
                        </a:rPr>
                        <a:t>37,348</a:t>
                      </a:r>
                      <a:endParaRPr lang="en-GB" sz="1800" b="1" i="0" u="none" strike="noStrike" dirty="0">
                        <a:solidFill>
                          <a:srgbClr val="000000"/>
                        </a:solidFill>
                        <a:effectLst/>
                        <a:latin typeface="Arial Narrow" panose="020B0606020202030204" pitchFamily="34" charset="0"/>
                      </a:endParaRPr>
                    </a:p>
                  </a:txBody>
                  <a:tcPr marL="0" marR="0" marT="0" marB="0" anchor="ctr"/>
                </a:tc>
                <a:tc>
                  <a:txBody>
                    <a:bodyPr/>
                    <a:lstStyle/>
                    <a:p>
                      <a:pPr algn="ctr" fontAlgn="ctr"/>
                      <a:r>
                        <a:rPr lang="en-GB" sz="1800" b="1" u="none" strike="noStrike" dirty="0">
                          <a:effectLst/>
                        </a:rPr>
                        <a:t>18,642</a:t>
                      </a:r>
                      <a:endParaRPr lang="en-GB" sz="1800" b="1" i="0" u="none" strike="noStrike" dirty="0">
                        <a:solidFill>
                          <a:srgbClr val="000000"/>
                        </a:solidFill>
                        <a:effectLst/>
                        <a:latin typeface="Arial Narrow" panose="020B0606020202030204" pitchFamily="34" charset="0"/>
                      </a:endParaRPr>
                    </a:p>
                  </a:txBody>
                  <a:tcPr marL="0" marR="0" marT="0" marB="0" anchor="ctr"/>
                </a:tc>
                <a:tc>
                  <a:txBody>
                    <a:bodyPr/>
                    <a:lstStyle/>
                    <a:p>
                      <a:pPr algn="ctr" fontAlgn="ctr"/>
                      <a:r>
                        <a:rPr lang="en-GB" sz="1800" b="1" u="none" strike="noStrike" dirty="0">
                          <a:effectLst/>
                        </a:rPr>
                        <a:t>124,801</a:t>
                      </a:r>
                      <a:endParaRPr lang="en-GB" sz="1800" b="1" i="0" u="none" strike="noStrike" dirty="0">
                        <a:solidFill>
                          <a:srgbClr val="000000"/>
                        </a:solidFill>
                        <a:effectLst/>
                        <a:latin typeface="Arial Narrow" panose="020B0606020202030204" pitchFamily="34" charset="0"/>
                      </a:endParaRPr>
                    </a:p>
                  </a:txBody>
                  <a:tcPr marL="0" marR="0" marT="0"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7607655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03026"/>
            <a:ext cx="6629400" cy="487362"/>
          </a:xfrm>
        </p:spPr>
        <p:txBody>
          <a:bodyPr>
            <a:noAutofit/>
          </a:bodyPr>
          <a:lstStyle/>
          <a:p>
            <a:pPr algn="ctr"/>
            <a:r>
              <a:rPr lang="en-US" sz="2857" dirty="0">
                <a:ea typeface="Calibri" panose="020F0502020204030204" pitchFamily="34" charset="0"/>
              </a:rPr>
              <a:t>Social Assistance Payments</a:t>
            </a:r>
            <a:endParaRPr lang="en-GB" sz="2857" dirty="0"/>
          </a:p>
        </p:txBody>
      </p:sp>
      <p:sp>
        <p:nvSpPr>
          <p:cNvPr id="9" name="Slide Number Placeholder 8"/>
          <p:cNvSpPr>
            <a:spLocks noGrp="1"/>
          </p:cNvSpPr>
          <p:nvPr>
            <p:ph type="sldNum" sz="quarter" idx="12"/>
          </p:nvPr>
        </p:nvSpPr>
        <p:spPr>
          <a:xfrm>
            <a:off x="7315200" y="0"/>
            <a:ext cx="1676400" cy="476250"/>
          </a:xfrm>
        </p:spPr>
        <p:txBody>
          <a:bodyPr/>
          <a:lstStyle/>
          <a:p>
            <a:fld id="{9D56938B-8917-4869-91D0-F9F507C443EE}" type="slidenum">
              <a:rPr lang="en-US" smtClean="0">
                <a:solidFill>
                  <a:prstClr val="black">
                    <a:tint val="75000"/>
                  </a:prstClr>
                </a:solidFill>
              </a:rPr>
              <a:pPr/>
              <a:t>17</a:t>
            </a:fld>
            <a:endParaRPr lang="en-US" dirty="0">
              <a:solidFill>
                <a:prstClr val="black">
                  <a:tint val="75000"/>
                </a:prstClr>
              </a:solidFill>
            </a:endParaRPr>
          </a:p>
        </p:txBody>
      </p:sp>
      <p:graphicFrame>
        <p:nvGraphicFramePr>
          <p:cNvPr id="4" name="Content Placeholder 3"/>
          <p:cNvGraphicFramePr>
            <a:graphicFrameLocks/>
          </p:cNvGraphicFramePr>
          <p:nvPr>
            <p:extLst>
              <p:ext uri="{D42A27DB-BD31-4B8C-83A1-F6EECF244321}">
                <p14:modId xmlns:p14="http://schemas.microsoft.com/office/powerpoint/2010/main" val="1233729131"/>
              </p:ext>
            </p:extLst>
          </p:nvPr>
        </p:nvGraphicFramePr>
        <p:xfrm>
          <a:off x="1" y="609600"/>
          <a:ext cx="9067800" cy="5336095"/>
        </p:xfrm>
        <a:graphic>
          <a:graphicData uri="http://schemas.openxmlformats.org/drawingml/2006/table">
            <a:tbl>
              <a:tblPr firstRow="1" bandRow="1">
                <a:tableStyleId>{5940675A-B579-460E-94D1-54222C63F5DA}</a:tableStyleId>
              </a:tblPr>
              <a:tblGrid>
                <a:gridCol w="9067800">
                  <a:extLst>
                    <a:ext uri="{9D8B030D-6E8A-4147-A177-3AD203B41FA5}">
                      <a16:colId xmlns:a16="http://schemas.microsoft.com/office/drawing/2014/main" val="20000"/>
                    </a:ext>
                  </a:extLst>
                </a:gridCol>
              </a:tblGrid>
              <a:tr h="424907">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latin typeface="+mn-lt"/>
                          <a:cs typeface="Arial" panose="020B0604020202020204" pitchFamily="34" charset="0"/>
                        </a:rPr>
                        <a:t>Outcome: Reduction of poverty among </a:t>
                      </a:r>
                      <a:r>
                        <a:rPr lang="en-US" sz="1800" b="0" kern="1200" dirty="0" smtClean="0">
                          <a:solidFill>
                            <a:schemeClr val="tx1"/>
                          </a:solidFill>
                          <a:effectLst/>
                          <a:latin typeface="+mn-lt"/>
                          <a:ea typeface="+mn-ea"/>
                          <a:cs typeface="Arial" panose="020B0604020202020204" pitchFamily="34" charset="0"/>
                        </a:rPr>
                        <a:t>individuals and families experiencing temporary distress/hardships</a:t>
                      </a:r>
                      <a:endParaRPr lang="en-GB" sz="1800" b="0" dirty="0" smtClean="0">
                        <a:solidFill>
                          <a:schemeClr val="tx1"/>
                        </a:solidFill>
                        <a:latin typeface="+mn-lt"/>
                        <a:cs typeface="Arial" panose="020B0604020202020204" pitchFamily="34" charset="0"/>
                      </a:endParaRPr>
                    </a:p>
                  </a:txBody>
                  <a:tcPr marL="82327" marR="82327" marT="45723" marB="45723">
                    <a:solidFill>
                      <a:srgbClr val="FFCC66"/>
                    </a:solidFill>
                  </a:tcPr>
                </a:tc>
                <a:extLst>
                  <a:ext uri="{0D108BD9-81ED-4DB2-BD59-A6C34878D82A}">
                    <a16:rowId xmlns:a16="http://schemas.microsoft.com/office/drawing/2014/main" val="10000"/>
                  </a:ext>
                </a:extLst>
              </a:tr>
              <a:tr h="385318">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1"/>
                          </a:solidFill>
                          <a:effectLst/>
                          <a:latin typeface="+mn-lt"/>
                          <a:ea typeface="+mn-ea"/>
                          <a:cs typeface="Arial" panose="020B0604020202020204" pitchFamily="34" charset="0"/>
                        </a:rPr>
                        <a:t>Objective: </a:t>
                      </a:r>
                      <a:r>
                        <a:rPr lang="en-GB" sz="1800" b="0" kern="1200" dirty="0" smtClean="0">
                          <a:solidFill>
                            <a:schemeClr val="tx1"/>
                          </a:solidFill>
                          <a:effectLst/>
                          <a:latin typeface="+mn-lt"/>
                          <a:ea typeface="+mn-ea"/>
                          <a:cs typeface="Arial" panose="020B0604020202020204" pitchFamily="34" charset="0"/>
                        </a:rPr>
                        <a:t>social grants beneficiaries are paid the right amount and the right time.  </a:t>
                      </a:r>
                      <a:endParaRPr lang="en-GB" sz="1800" b="1" kern="1200" dirty="0" smtClean="0">
                        <a:solidFill>
                          <a:schemeClr val="tx1"/>
                        </a:solidFill>
                        <a:effectLst/>
                        <a:latin typeface="+mn-lt"/>
                        <a:ea typeface="+mn-ea"/>
                        <a:cs typeface="Arial" panose="020B0604020202020204" pitchFamily="34" charset="0"/>
                      </a:endParaRPr>
                    </a:p>
                  </a:txBody>
                  <a:tcPr marL="82327" marR="82327" marT="45723" marB="45723">
                    <a:solidFill>
                      <a:schemeClr val="bg1"/>
                    </a:solidFill>
                  </a:tcPr>
                </a:tc>
                <a:extLst>
                  <a:ext uri="{0D108BD9-81ED-4DB2-BD59-A6C34878D82A}">
                    <a16:rowId xmlns:a16="http://schemas.microsoft.com/office/drawing/2014/main" val="10001"/>
                  </a:ext>
                </a:extLst>
              </a:tr>
              <a:tr h="3612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latin typeface="+mn-lt"/>
                          <a:cs typeface="Arial" panose="020B0604020202020204" pitchFamily="34" charset="0"/>
                        </a:rPr>
                        <a:t>Planned 2020/21 Targets</a:t>
                      </a:r>
                      <a:r>
                        <a:rPr lang="en-US" sz="1800" b="1" baseline="0" dirty="0" smtClean="0">
                          <a:latin typeface="+mn-lt"/>
                          <a:cs typeface="Arial" panose="020B0604020202020204" pitchFamily="34" charset="0"/>
                        </a:rPr>
                        <a:t> : </a:t>
                      </a:r>
                      <a:r>
                        <a:rPr lang="en-GB" sz="1800" kern="1200" dirty="0" smtClean="0">
                          <a:solidFill>
                            <a:schemeClr val="tx1"/>
                          </a:solidFill>
                          <a:effectLst/>
                          <a:latin typeface="+mn-lt"/>
                          <a:ea typeface="+mn-ea"/>
                          <a:cs typeface="+mn-cs"/>
                        </a:rPr>
                        <a:t>95% of social grant payments successfully processed.</a:t>
                      </a:r>
                      <a:endParaRPr lang="en-ZA" sz="1800" kern="1200" dirty="0" smtClean="0">
                        <a:solidFill>
                          <a:schemeClr val="tx1"/>
                        </a:solidFill>
                        <a:effectLst/>
                        <a:latin typeface="+mn-lt"/>
                        <a:ea typeface="+mn-ea"/>
                        <a:cs typeface="+mn-cs"/>
                      </a:endParaRPr>
                    </a:p>
                  </a:txBody>
                  <a:tcPr marL="68580" marR="68580" marT="34290" marB="34290">
                    <a:solidFill>
                      <a:schemeClr val="bg1"/>
                    </a:solidFill>
                  </a:tcPr>
                </a:tc>
                <a:extLst>
                  <a:ext uri="{0D108BD9-81ED-4DB2-BD59-A6C34878D82A}">
                    <a16:rowId xmlns:a16="http://schemas.microsoft.com/office/drawing/2014/main" val="10002"/>
                  </a:ext>
                </a:extLst>
              </a:tr>
              <a:tr h="385318">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GB" sz="1800" b="1" dirty="0" smtClean="0">
                          <a:solidFill>
                            <a:schemeClr val="tx1"/>
                          </a:solidFill>
                          <a:latin typeface="+mn-lt"/>
                          <a:cs typeface="Arial" panose="020B0604020202020204" pitchFamily="34" charset="0"/>
                        </a:rPr>
                        <a:t>Status as at 31 December 2020</a:t>
                      </a:r>
                    </a:p>
                  </a:txBody>
                  <a:tcPr marL="82327" marR="82327" marT="45723" marB="45723">
                    <a:solidFill>
                      <a:schemeClr val="bg1"/>
                    </a:solidFill>
                  </a:tcPr>
                </a:tc>
                <a:extLst>
                  <a:ext uri="{0D108BD9-81ED-4DB2-BD59-A6C34878D82A}">
                    <a16:rowId xmlns:a16="http://schemas.microsoft.com/office/drawing/2014/main" val="10003"/>
                  </a:ext>
                </a:extLst>
              </a:tr>
              <a:tr h="3564143">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smtClean="0">
                          <a:latin typeface="+mn-lt"/>
                        </a:rPr>
                        <a:t>SASSA paid over 18 million social grants monthly to approximately 11.3 recipients.  The total paid in is </a:t>
                      </a:r>
                      <a:r>
                        <a:rPr lang="en-GB" sz="1800" b="1" kern="1200" dirty="0" smtClean="0">
                          <a:solidFill>
                            <a:schemeClr val="dk1"/>
                          </a:solidFill>
                          <a:effectLst/>
                          <a:latin typeface="+mn-lt"/>
                          <a:ea typeface="+mn-ea"/>
                          <a:cs typeface="+mn-cs"/>
                        </a:rPr>
                        <a:t>R183,billion </a:t>
                      </a:r>
                      <a:r>
                        <a:rPr lang="en-GB" sz="1800" b="0" kern="1200" dirty="0" smtClean="0">
                          <a:solidFill>
                            <a:schemeClr val="dk1"/>
                          </a:solidFill>
                          <a:effectLst/>
                          <a:latin typeface="+mn-lt"/>
                          <a:ea typeface="+mn-ea"/>
                          <a:cs typeface="+mn-cs"/>
                        </a:rPr>
                        <a:t>over the nine month</a:t>
                      </a:r>
                      <a:r>
                        <a:rPr lang="en-GB" sz="1800" b="1" kern="1200" dirty="0" smtClean="0">
                          <a:solidFill>
                            <a:schemeClr val="dk1"/>
                          </a:solidFill>
                          <a:effectLst/>
                          <a:latin typeface="+mn-lt"/>
                          <a:ea typeface="+mn-ea"/>
                          <a:cs typeface="+mn-cs"/>
                        </a:rPr>
                        <a:t>.  </a:t>
                      </a:r>
                      <a:r>
                        <a:rPr lang="en-GB" sz="1800" b="0" kern="1200" dirty="0" smtClean="0">
                          <a:solidFill>
                            <a:schemeClr val="dk1"/>
                          </a:solidFill>
                          <a:effectLst/>
                          <a:latin typeface="+mn-lt"/>
                          <a:ea typeface="+mn-ea"/>
                          <a:cs typeface="+mn-cs"/>
                        </a:rPr>
                        <a:t>The</a:t>
                      </a:r>
                      <a:r>
                        <a:rPr lang="en-GB" sz="1800" b="1" kern="1200" dirty="0" smtClean="0">
                          <a:solidFill>
                            <a:schemeClr val="dk1"/>
                          </a:solidFill>
                          <a:effectLst/>
                          <a:latin typeface="+mn-lt"/>
                          <a:ea typeface="+mn-ea"/>
                          <a:cs typeface="+mn-cs"/>
                        </a:rPr>
                        <a:t> </a:t>
                      </a:r>
                      <a:r>
                        <a:rPr lang="en-US" sz="1800" dirty="0" smtClean="0">
                          <a:latin typeface="+mn-lt"/>
                        </a:rPr>
                        <a:t>11.3 million recipients are paid into their bank accounts across 24 banks including Post Bank.  Overall transaction that</a:t>
                      </a:r>
                      <a:r>
                        <a:rPr lang="en-US" sz="1800" baseline="0" dirty="0" smtClean="0">
                          <a:latin typeface="+mn-lt"/>
                        </a:rPr>
                        <a:t> were successfully processed has been 99% per month.  This can be attributed to on going Bank accounts verification programme implemented. </a:t>
                      </a:r>
                    </a:p>
                    <a:p>
                      <a:pPr marL="0" marR="0" indent="0" algn="just" defTabSz="914400" rtl="0" eaLnBrk="1" fontAlgn="auto" latinLnBrk="0" hangingPunct="1">
                        <a:lnSpc>
                          <a:spcPct val="100000"/>
                        </a:lnSpc>
                        <a:spcBef>
                          <a:spcPts val="0"/>
                        </a:spcBef>
                        <a:spcAft>
                          <a:spcPts val="0"/>
                        </a:spcAft>
                        <a:buClrTx/>
                        <a:buSzTx/>
                        <a:buFontTx/>
                        <a:buNone/>
                        <a:tabLst/>
                        <a:defRPr/>
                      </a:pPr>
                      <a:endParaRPr lang="en-US" sz="1800" baseline="0" dirty="0" smtClean="0">
                        <a:latin typeface="+mn-lt"/>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US" sz="1800" baseline="0" dirty="0" smtClean="0">
                        <a:latin typeface="+mn-lt"/>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US" sz="1800" baseline="0" dirty="0" smtClean="0">
                        <a:latin typeface="+mn-lt"/>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US" sz="1800" baseline="0" dirty="0" smtClean="0">
                        <a:latin typeface="+mn-lt"/>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US" sz="1800" baseline="0" dirty="0" smtClean="0">
                        <a:latin typeface="+mn-lt"/>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US" sz="1800" baseline="0" dirty="0" smtClean="0">
                        <a:latin typeface="+mn-lt"/>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US" sz="1800" dirty="0" smtClean="0">
                        <a:latin typeface="+mn-lt"/>
                      </a:endParaRPr>
                    </a:p>
                  </a:txBody>
                  <a:tcPr marL="82327" marR="82327" marT="45723" marB="45723">
                    <a:solidFill>
                      <a:schemeClr val="bg1"/>
                    </a:solidFill>
                  </a:tcPr>
                </a:tc>
                <a:extLst>
                  <a:ext uri="{0D108BD9-81ED-4DB2-BD59-A6C34878D82A}">
                    <a16:rowId xmlns:a16="http://schemas.microsoft.com/office/drawing/2014/main" val="10004"/>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052680117"/>
              </p:ext>
            </p:extLst>
          </p:nvPr>
        </p:nvGraphicFramePr>
        <p:xfrm>
          <a:off x="-10886" y="3886200"/>
          <a:ext cx="8991595" cy="1852952"/>
        </p:xfrm>
        <a:graphic>
          <a:graphicData uri="http://schemas.openxmlformats.org/drawingml/2006/table">
            <a:tbl>
              <a:tblPr firstRow="1" bandRow="1">
                <a:tableStyleId>{5C22544A-7EE6-4342-B048-85BDC9FD1C3A}</a:tableStyleId>
              </a:tblPr>
              <a:tblGrid>
                <a:gridCol w="1219199">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914400">
                  <a:extLst>
                    <a:ext uri="{9D8B030D-6E8A-4147-A177-3AD203B41FA5}">
                      <a16:colId xmlns:a16="http://schemas.microsoft.com/office/drawing/2014/main" val="20004"/>
                    </a:ext>
                  </a:extLst>
                </a:gridCol>
                <a:gridCol w="836786">
                  <a:extLst>
                    <a:ext uri="{9D8B030D-6E8A-4147-A177-3AD203B41FA5}">
                      <a16:colId xmlns:a16="http://schemas.microsoft.com/office/drawing/2014/main" val="20005"/>
                    </a:ext>
                  </a:extLst>
                </a:gridCol>
                <a:gridCol w="808035">
                  <a:extLst>
                    <a:ext uri="{9D8B030D-6E8A-4147-A177-3AD203B41FA5}">
                      <a16:colId xmlns:a16="http://schemas.microsoft.com/office/drawing/2014/main" val="20006"/>
                    </a:ext>
                  </a:extLst>
                </a:gridCol>
                <a:gridCol w="823325">
                  <a:extLst>
                    <a:ext uri="{9D8B030D-6E8A-4147-A177-3AD203B41FA5}">
                      <a16:colId xmlns:a16="http://schemas.microsoft.com/office/drawing/2014/main" val="20007"/>
                    </a:ext>
                  </a:extLst>
                </a:gridCol>
                <a:gridCol w="823325">
                  <a:extLst>
                    <a:ext uri="{9D8B030D-6E8A-4147-A177-3AD203B41FA5}">
                      <a16:colId xmlns:a16="http://schemas.microsoft.com/office/drawing/2014/main" val="20008"/>
                    </a:ext>
                  </a:extLst>
                </a:gridCol>
                <a:gridCol w="823325">
                  <a:extLst>
                    <a:ext uri="{9D8B030D-6E8A-4147-A177-3AD203B41FA5}">
                      <a16:colId xmlns:a16="http://schemas.microsoft.com/office/drawing/2014/main" val="20009"/>
                    </a:ext>
                  </a:extLst>
                </a:gridCol>
              </a:tblGrid>
              <a:tr h="280647">
                <a:tc>
                  <a:txBody>
                    <a:bodyPr/>
                    <a:lstStyle/>
                    <a:p>
                      <a:pPr>
                        <a:spcAft>
                          <a:spcPts val="0"/>
                        </a:spcAft>
                      </a:pPr>
                      <a:r>
                        <a:rPr lang="en-GB" sz="1400" b="1" dirty="0">
                          <a:solidFill>
                            <a:schemeClr val="tx1"/>
                          </a:solidFill>
                          <a:effectLst/>
                          <a:latin typeface="Arial Narrow" panose="020B0606020202030204" pitchFamily="34" charset="0"/>
                          <a:ea typeface="Times New Roman" panose="02020603050405020304" pitchFamily="18" charset="0"/>
                        </a:rPr>
                        <a:t>Month</a:t>
                      </a:r>
                      <a:endParaRPr lang="en-ZA" sz="1400" dirty="0">
                        <a:solidFill>
                          <a:schemeClr val="tx1"/>
                        </a:solidFill>
                        <a:effectLst/>
                        <a:latin typeface="Arial Narrow" panose="020B0606020202030204" pitchFamily="34" charset="0"/>
                        <a:ea typeface="Times New Roman" panose="02020603050405020304" pitchFamily="18" charset="0"/>
                      </a:endParaRPr>
                    </a:p>
                  </a:txBody>
                  <a:tcPr marL="17780" marR="177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spcAft>
                          <a:spcPts val="0"/>
                        </a:spcAft>
                      </a:pPr>
                      <a:r>
                        <a:rPr lang="en-ZA" sz="1400" dirty="0" smtClean="0">
                          <a:solidFill>
                            <a:schemeClr val="tx1"/>
                          </a:solidFill>
                          <a:effectLst/>
                          <a:latin typeface="Arial Narrow" panose="020B0606020202030204" pitchFamily="34" charset="0"/>
                          <a:ea typeface="Times New Roman" panose="02020603050405020304" pitchFamily="18" charset="0"/>
                        </a:rPr>
                        <a:t>Apr</a:t>
                      </a:r>
                      <a:endParaRPr lang="en-ZA" sz="1400" dirty="0">
                        <a:solidFill>
                          <a:schemeClr val="tx1"/>
                        </a:solidFill>
                        <a:effectLst/>
                        <a:latin typeface="Arial Narrow" panose="020B0606020202030204" pitchFamily="34" charset="0"/>
                        <a:ea typeface="Times New Roman" panose="02020603050405020304" pitchFamily="18" charset="0"/>
                      </a:endParaRPr>
                    </a:p>
                  </a:txBody>
                  <a:tcPr marL="17780" marR="177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spcAft>
                          <a:spcPts val="0"/>
                        </a:spcAft>
                      </a:pPr>
                      <a:r>
                        <a:rPr lang="en-ZA" sz="1400" dirty="0" smtClean="0">
                          <a:solidFill>
                            <a:schemeClr val="tx1"/>
                          </a:solidFill>
                          <a:effectLst/>
                          <a:latin typeface="Arial Narrow" panose="020B0606020202030204" pitchFamily="34" charset="0"/>
                          <a:ea typeface="Times New Roman" panose="02020603050405020304" pitchFamily="18" charset="0"/>
                        </a:rPr>
                        <a:t>May</a:t>
                      </a:r>
                      <a:endParaRPr lang="en-ZA" sz="1400" dirty="0">
                        <a:solidFill>
                          <a:schemeClr val="tx1"/>
                        </a:solidFill>
                        <a:effectLst/>
                        <a:latin typeface="Arial Narrow" panose="020B0606020202030204" pitchFamily="34" charset="0"/>
                        <a:ea typeface="Times New Roman" panose="02020603050405020304" pitchFamily="18" charset="0"/>
                      </a:endParaRPr>
                    </a:p>
                  </a:txBody>
                  <a:tcPr marL="17780" marR="177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spcAft>
                          <a:spcPts val="0"/>
                        </a:spcAft>
                      </a:pPr>
                      <a:r>
                        <a:rPr lang="en-ZA" sz="1400" dirty="0" smtClean="0">
                          <a:solidFill>
                            <a:schemeClr val="tx1"/>
                          </a:solidFill>
                          <a:effectLst/>
                          <a:latin typeface="Arial Narrow" panose="020B0606020202030204" pitchFamily="34" charset="0"/>
                          <a:ea typeface="Times New Roman" panose="02020603050405020304" pitchFamily="18" charset="0"/>
                        </a:rPr>
                        <a:t>Jun</a:t>
                      </a:r>
                      <a:endParaRPr lang="en-ZA" sz="1400" dirty="0">
                        <a:solidFill>
                          <a:schemeClr val="tx1"/>
                        </a:solidFill>
                        <a:effectLst/>
                        <a:latin typeface="Arial Narrow" panose="020B0606020202030204" pitchFamily="34" charset="0"/>
                        <a:ea typeface="Times New Roman" panose="02020603050405020304" pitchFamily="18" charset="0"/>
                      </a:endParaRPr>
                    </a:p>
                  </a:txBody>
                  <a:tcPr marL="17780" marR="177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spcAft>
                          <a:spcPts val="0"/>
                        </a:spcAft>
                      </a:pPr>
                      <a:r>
                        <a:rPr lang="en-ZA" sz="1400" dirty="0" smtClean="0">
                          <a:solidFill>
                            <a:schemeClr val="tx1"/>
                          </a:solidFill>
                          <a:effectLst/>
                          <a:latin typeface="Arial Narrow" panose="020B0606020202030204" pitchFamily="34" charset="0"/>
                          <a:ea typeface="Times New Roman" panose="02020603050405020304" pitchFamily="18" charset="0"/>
                        </a:rPr>
                        <a:t>July</a:t>
                      </a:r>
                      <a:endParaRPr lang="en-ZA" sz="1400" dirty="0">
                        <a:solidFill>
                          <a:schemeClr val="tx1"/>
                        </a:solidFill>
                        <a:effectLst/>
                        <a:latin typeface="Arial Narrow" panose="020B0606020202030204" pitchFamily="34" charset="0"/>
                        <a:ea typeface="Times New Roman" panose="02020603050405020304" pitchFamily="18" charset="0"/>
                      </a:endParaRPr>
                    </a:p>
                  </a:txBody>
                  <a:tcPr marL="17780" marR="177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spcAft>
                          <a:spcPts val="0"/>
                        </a:spcAft>
                      </a:pPr>
                      <a:r>
                        <a:rPr lang="en-ZA" sz="1400" dirty="0" smtClean="0">
                          <a:solidFill>
                            <a:schemeClr val="tx1"/>
                          </a:solidFill>
                          <a:effectLst/>
                          <a:latin typeface="Arial Narrow" panose="020B0606020202030204" pitchFamily="34" charset="0"/>
                          <a:ea typeface="Times New Roman" panose="02020603050405020304" pitchFamily="18" charset="0"/>
                        </a:rPr>
                        <a:t>Aug</a:t>
                      </a:r>
                      <a:endParaRPr lang="en-ZA" sz="1400" dirty="0">
                        <a:solidFill>
                          <a:schemeClr val="tx1"/>
                        </a:solidFill>
                        <a:effectLst/>
                        <a:latin typeface="Arial Narrow" panose="020B0606020202030204" pitchFamily="34" charset="0"/>
                        <a:ea typeface="Times New Roman" panose="02020603050405020304" pitchFamily="18" charset="0"/>
                      </a:endParaRPr>
                    </a:p>
                  </a:txBody>
                  <a:tcPr marL="17780" marR="177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spcAft>
                          <a:spcPts val="0"/>
                        </a:spcAft>
                      </a:pPr>
                      <a:r>
                        <a:rPr lang="en-ZA" sz="1400" dirty="0" smtClean="0">
                          <a:solidFill>
                            <a:schemeClr val="tx1"/>
                          </a:solidFill>
                          <a:effectLst/>
                          <a:latin typeface="Arial Narrow" panose="020B0606020202030204" pitchFamily="34" charset="0"/>
                          <a:ea typeface="Times New Roman" panose="02020603050405020304" pitchFamily="18" charset="0"/>
                        </a:rPr>
                        <a:t>Sep</a:t>
                      </a:r>
                      <a:endParaRPr lang="en-ZA" sz="1400" dirty="0">
                        <a:solidFill>
                          <a:schemeClr val="tx1"/>
                        </a:solidFill>
                        <a:effectLst/>
                        <a:latin typeface="Arial Narrow" panose="020B0606020202030204" pitchFamily="34" charset="0"/>
                        <a:ea typeface="Times New Roman" panose="02020603050405020304" pitchFamily="18" charset="0"/>
                      </a:endParaRPr>
                    </a:p>
                  </a:txBody>
                  <a:tcPr marL="17780" marR="177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spcAft>
                          <a:spcPts val="0"/>
                        </a:spcAft>
                      </a:pPr>
                      <a:r>
                        <a:rPr lang="en-GB" sz="1400" b="1" dirty="0">
                          <a:solidFill>
                            <a:schemeClr val="tx1"/>
                          </a:solidFill>
                          <a:effectLst/>
                          <a:latin typeface="Arial Narrow" panose="020B0606020202030204" pitchFamily="34" charset="0"/>
                          <a:ea typeface="Times New Roman" panose="02020603050405020304" pitchFamily="18" charset="0"/>
                        </a:rPr>
                        <a:t>Oct</a:t>
                      </a:r>
                      <a:endParaRPr lang="en-ZA" sz="1400" dirty="0">
                        <a:solidFill>
                          <a:schemeClr val="tx1"/>
                        </a:solidFill>
                        <a:effectLst/>
                        <a:latin typeface="Arial Narrow" panose="020B0606020202030204" pitchFamily="34" charset="0"/>
                        <a:ea typeface="Times New Roman" panose="02020603050405020304" pitchFamily="18" charset="0"/>
                      </a:endParaRPr>
                    </a:p>
                  </a:txBody>
                  <a:tcPr marL="17780" marR="177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spcAft>
                          <a:spcPts val="0"/>
                        </a:spcAft>
                      </a:pPr>
                      <a:r>
                        <a:rPr lang="en-GB" sz="1400" b="1" dirty="0">
                          <a:solidFill>
                            <a:schemeClr val="tx1"/>
                          </a:solidFill>
                          <a:effectLst/>
                          <a:latin typeface="Arial Narrow" panose="020B0606020202030204" pitchFamily="34" charset="0"/>
                          <a:ea typeface="Times New Roman" panose="02020603050405020304" pitchFamily="18" charset="0"/>
                        </a:rPr>
                        <a:t>Nov</a:t>
                      </a:r>
                      <a:endParaRPr lang="en-ZA" sz="1400" dirty="0">
                        <a:solidFill>
                          <a:schemeClr val="tx1"/>
                        </a:solidFill>
                        <a:effectLst/>
                        <a:latin typeface="Arial Narrow" panose="020B0606020202030204" pitchFamily="34" charset="0"/>
                        <a:ea typeface="Times New Roman" panose="02020603050405020304" pitchFamily="18" charset="0"/>
                      </a:endParaRPr>
                    </a:p>
                  </a:txBody>
                  <a:tcPr marL="17780" marR="177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spcAft>
                          <a:spcPts val="0"/>
                        </a:spcAft>
                      </a:pPr>
                      <a:r>
                        <a:rPr lang="en-GB" sz="1400" b="1" dirty="0">
                          <a:solidFill>
                            <a:schemeClr val="tx1"/>
                          </a:solidFill>
                          <a:effectLst/>
                          <a:latin typeface="Arial Narrow" panose="020B0606020202030204" pitchFamily="34" charset="0"/>
                          <a:ea typeface="Times New Roman" panose="02020603050405020304" pitchFamily="18" charset="0"/>
                        </a:rPr>
                        <a:t>Dec</a:t>
                      </a:r>
                      <a:endParaRPr lang="en-ZA" sz="1400" dirty="0">
                        <a:solidFill>
                          <a:schemeClr val="tx1"/>
                        </a:solidFill>
                        <a:effectLst/>
                        <a:latin typeface="Arial Narrow" panose="020B0606020202030204" pitchFamily="34" charset="0"/>
                        <a:ea typeface="Times New Roman" panose="02020603050405020304" pitchFamily="18" charset="0"/>
                      </a:endParaRPr>
                    </a:p>
                  </a:txBody>
                  <a:tcPr marL="17780" marR="177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83598">
                <a:tc>
                  <a:txBody>
                    <a:bodyPr/>
                    <a:lstStyle/>
                    <a:p>
                      <a:pPr>
                        <a:spcAft>
                          <a:spcPts val="0"/>
                        </a:spcAft>
                      </a:pPr>
                      <a:r>
                        <a:rPr lang="en-GB" sz="1400" b="1" dirty="0">
                          <a:solidFill>
                            <a:schemeClr val="tx1"/>
                          </a:solidFill>
                          <a:effectLst/>
                          <a:latin typeface="Arial Narrow" panose="020B0606020202030204" pitchFamily="34" charset="0"/>
                          <a:ea typeface="Times New Roman" panose="02020603050405020304" pitchFamily="18" charset="0"/>
                        </a:rPr>
                        <a:t>Payment File </a:t>
                      </a:r>
                      <a:endParaRPr lang="en-ZA" sz="1400" dirty="0">
                        <a:solidFill>
                          <a:schemeClr val="tx1"/>
                        </a:solidFill>
                        <a:effectLst/>
                        <a:latin typeface="Arial Narrow" panose="020B0606020202030204" pitchFamily="34" charset="0"/>
                        <a:ea typeface="Times New Roman" panose="02020603050405020304" pitchFamily="18" charset="0"/>
                      </a:endParaRPr>
                    </a:p>
                  </a:txBody>
                  <a:tcPr marL="17780" marR="177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spcAft>
                          <a:spcPts val="0"/>
                        </a:spcAft>
                      </a:pPr>
                      <a:r>
                        <a:rPr lang="en-GB" sz="1400" dirty="0">
                          <a:effectLst/>
                          <a:latin typeface="Arial Narrow" panose="020B0606020202030204" pitchFamily="34" charset="0"/>
                          <a:ea typeface="Times New Roman" panose="02020603050405020304" pitchFamily="18" charset="0"/>
                        </a:rPr>
                        <a:t>11 339 051</a:t>
                      </a:r>
                      <a:endParaRPr lang="en-ZA" sz="1400" dirty="0">
                        <a:effectLst/>
                        <a:latin typeface="Arial Narrow" panose="020B0606020202030204" pitchFamily="34" charset="0"/>
                        <a:ea typeface="Times New Roman" panose="02020603050405020304" pitchFamily="18" charset="0"/>
                      </a:endParaRPr>
                    </a:p>
                  </a:txBody>
                  <a:tcPr marL="12700" marR="1270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spcAft>
                          <a:spcPts val="0"/>
                        </a:spcAft>
                      </a:pPr>
                      <a:r>
                        <a:rPr lang="en-GB" sz="1400" dirty="0">
                          <a:effectLst/>
                          <a:latin typeface="Arial Narrow" panose="020B0606020202030204" pitchFamily="34" charset="0"/>
                          <a:ea typeface="Times New Roman" panose="02020603050405020304" pitchFamily="18" charset="0"/>
                        </a:rPr>
                        <a:t>11 339 502</a:t>
                      </a:r>
                      <a:endParaRPr lang="en-ZA" sz="1400" dirty="0">
                        <a:effectLst/>
                        <a:latin typeface="Arial Narrow" panose="020B0606020202030204" pitchFamily="34" charset="0"/>
                        <a:ea typeface="Times New Roman" panose="02020603050405020304" pitchFamily="18" charset="0"/>
                      </a:endParaRPr>
                    </a:p>
                  </a:txBody>
                  <a:tcPr marL="12700" marR="1270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spcAft>
                          <a:spcPts val="0"/>
                        </a:spcAft>
                      </a:pPr>
                      <a:r>
                        <a:rPr lang="en-GB" sz="1400">
                          <a:effectLst/>
                          <a:latin typeface="Arial Narrow" panose="020B0606020202030204" pitchFamily="34" charset="0"/>
                          <a:ea typeface="Times New Roman" panose="02020603050405020304" pitchFamily="18" charset="0"/>
                        </a:rPr>
                        <a:t>11 349 457</a:t>
                      </a:r>
                      <a:endParaRPr lang="en-ZA" sz="1400">
                        <a:effectLst/>
                        <a:latin typeface="Arial Narrow" panose="020B0606020202030204" pitchFamily="34" charset="0"/>
                        <a:ea typeface="Times New Roman" panose="02020603050405020304" pitchFamily="18" charset="0"/>
                      </a:endParaRPr>
                    </a:p>
                  </a:txBody>
                  <a:tcPr marL="12700" marR="1270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spcAft>
                          <a:spcPts val="0"/>
                        </a:spcAft>
                      </a:pPr>
                      <a:r>
                        <a:rPr lang="en-GB" sz="1400">
                          <a:effectLst/>
                          <a:latin typeface="Arial Narrow" panose="020B0606020202030204" pitchFamily="34" charset="0"/>
                          <a:ea typeface="Times New Roman" panose="02020603050405020304" pitchFamily="18" charset="0"/>
                        </a:rPr>
                        <a:t>11 405 850</a:t>
                      </a:r>
                      <a:endParaRPr lang="en-ZA" sz="1400">
                        <a:effectLst/>
                        <a:latin typeface="Arial Narrow" panose="020B0606020202030204" pitchFamily="34" charset="0"/>
                        <a:ea typeface="Times New Roman" panose="02020603050405020304" pitchFamily="18" charset="0"/>
                      </a:endParaRPr>
                    </a:p>
                  </a:txBody>
                  <a:tcPr marL="12700" marR="1270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spcAft>
                          <a:spcPts val="0"/>
                        </a:spcAft>
                      </a:pPr>
                      <a:r>
                        <a:rPr lang="en-GB" sz="1400" dirty="0">
                          <a:effectLst/>
                          <a:latin typeface="Arial Narrow" panose="020B0606020202030204" pitchFamily="34" charset="0"/>
                          <a:ea typeface="Times New Roman" panose="02020603050405020304" pitchFamily="18" charset="0"/>
                        </a:rPr>
                        <a:t>11 410 316</a:t>
                      </a:r>
                      <a:endParaRPr lang="en-ZA" sz="1400" dirty="0">
                        <a:effectLst/>
                        <a:latin typeface="Arial Narrow" panose="020B0606020202030204" pitchFamily="34" charset="0"/>
                        <a:ea typeface="Times New Roman" panose="02020603050405020304" pitchFamily="18" charset="0"/>
                      </a:endParaRPr>
                    </a:p>
                  </a:txBody>
                  <a:tcPr marL="12700" marR="1270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spcAft>
                          <a:spcPts val="0"/>
                        </a:spcAft>
                      </a:pPr>
                      <a:r>
                        <a:rPr lang="en-GB" sz="1400">
                          <a:effectLst/>
                          <a:latin typeface="Arial Narrow" panose="020B0606020202030204" pitchFamily="34" charset="0"/>
                          <a:ea typeface="Times New Roman" panose="02020603050405020304" pitchFamily="18" charset="0"/>
                        </a:rPr>
                        <a:t>11 410 316</a:t>
                      </a:r>
                      <a:endParaRPr lang="en-ZA" sz="1400">
                        <a:effectLst/>
                        <a:latin typeface="Arial Narrow" panose="020B0606020202030204" pitchFamily="34" charset="0"/>
                        <a:ea typeface="Times New Roman" panose="02020603050405020304" pitchFamily="18" charset="0"/>
                      </a:endParaRPr>
                    </a:p>
                  </a:txBody>
                  <a:tcPr marL="12700" marR="1270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spcAft>
                          <a:spcPts val="0"/>
                        </a:spcAft>
                      </a:pPr>
                      <a:r>
                        <a:rPr lang="en-GB" sz="1400" dirty="0">
                          <a:solidFill>
                            <a:schemeClr val="tx1"/>
                          </a:solidFill>
                          <a:effectLst/>
                          <a:latin typeface="Arial Narrow" panose="020B0606020202030204" pitchFamily="34" charset="0"/>
                          <a:ea typeface="Times New Roman" panose="02020603050405020304" pitchFamily="18" charset="0"/>
                        </a:rPr>
                        <a:t>11 463 194</a:t>
                      </a:r>
                      <a:endParaRPr lang="en-ZA" sz="1400" dirty="0">
                        <a:solidFill>
                          <a:schemeClr val="tx1"/>
                        </a:solidFill>
                        <a:effectLst/>
                        <a:latin typeface="Arial Narrow" panose="020B0606020202030204" pitchFamily="34" charset="0"/>
                        <a:ea typeface="Times New Roman" panose="02020603050405020304" pitchFamily="18" charset="0"/>
                      </a:endParaRPr>
                    </a:p>
                  </a:txBody>
                  <a:tcPr marL="17780" marR="177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spcAft>
                          <a:spcPts val="0"/>
                        </a:spcAft>
                      </a:pPr>
                      <a:r>
                        <a:rPr lang="en-GB" sz="1400" dirty="0">
                          <a:solidFill>
                            <a:schemeClr val="tx1"/>
                          </a:solidFill>
                          <a:effectLst/>
                          <a:latin typeface="Arial Narrow" panose="020B0606020202030204" pitchFamily="34" charset="0"/>
                          <a:ea typeface="Times New Roman" panose="02020603050405020304" pitchFamily="18" charset="0"/>
                        </a:rPr>
                        <a:t>11 477 710</a:t>
                      </a:r>
                      <a:endParaRPr lang="en-ZA" sz="1400" dirty="0">
                        <a:solidFill>
                          <a:schemeClr val="tx1"/>
                        </a:solidFill>
                        <a:effectLst/>
                        <a:latin typeface="Arial Narrow" panose="020B0606020202030204" pitchFamily="34" charset="0"/>
                        <a:ea typeface="Times New Roman" panose="02020603050405020304" pitchFamily="18" charset="0"/>
                      </a:endParaRPr>
                    </a:p>
                  </a:txBody>
                  <a:tcPr marL="17780" marR="177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spcAft>
                          <a:spcPts val="0"/>
                        </a:spcAft>
                      </a:pPr>
                      <a:r>
                        <a:rPr lang="en-GB" sz="1400" dirty="0">
                          <a:solidFill>
                            <a:schemeClr val="tx1"/>
                          </a:solidFill>
                          <a:effectLst/>
                          <a:latin typeface="Arial Narrow" panose="020B0606020202030204" pitchFamily="34" charset="0"/>
                          <a:ea typeface="Times New Roman" panose="02020603050405020304" pitchFamily="18" charset="0"/>
                        </a:rPr>
                        <a:t>11 509 390</a:t>
                      </a:r>
                      <a:endParaRPr lang="en-ZA" sz="1400" dirty="0">
                        <a:solidFill>
                          <a:schemeClr val="tx1"/>
                        </a:solidFill>
                        <a:effectLst/>
                        <a:latin typeface="Arial Narrow" panose="020B0606020202030204" pitchFamily="34" charset="0"/>
                        <a:ea typeface="Times New Roman" panose="02020603050405020304" pitchFamily="18" charset="0"/>
                      </a:endParaRPr>
                    </a:p>
                  </a:txBody>
                  <a:tcPr marL="17780" marR="177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80647">
                <a:tc>
                  <a:txBody>
                    <a:bodyPr/>
                    <a:lstStyle/>
                    <a:p>
                      <a:pPr>
                        <a:spcAft>
                          <a:spcPts val="0"/>
                        </a:spcAft>
                      </a:pPr>
                      <a:r>
                        <a:rPr lang="en-GB" sz="1400" b="1" dirty="0">
                          <a:solidFill>
                            <a:schemeClr val="tx1"/>
                          </a:solidFill>
                          <a:effectLst/>
                          <a:latin typeface="Arial Narrow" panose="020B0606020202030204" pitchFamily="34" charset="0"/>
                          <a:ea typeface="Times New Roman" panose="02020603050405020304" pitchFamily="18" charset="0"/>
                        </a:rPr>
                        <a:t>Successful Payments </a:t>
                      </a:r>
                      <a:endParaRPr lang="en-ZA" sz="1400" dirty="0">
                        <a:solidFill>
                          <a:schemeClr val="tx1"/>
                        </a:solidFill>
                        <a:effectLst/>
                        <a:latin typeface="Arial Narrow" panose="020B0606020202030204" pitchFamily="34" charset="0"/>
                        <a:ea typeface="Times New Roman" panose="02020603050405020304" pitchFamily="18" charset="0"/>
                      </a:endParaRPr>
                    </a:p>
                  </a:txBody>
                  <a:tcPr marL="17780" marR="177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spcAft>
                          <a:spcPts val="0"/>
                        </a:spcAft>
                      </a:pPr>
                      <a:r>
                        <a:rPr lang="en-GB" sz="1400" dirty="0">
                          <a:effectLst/>
                          <a:latin typeface="Arial Narrow" panose="020B0606020202030204" pitchFamily="34" charset="0"/>
                          <a:ea typeface="Times New Roman" panose="02020603050405020304" pitchFamily="18" charset="0"/>
                        </a:rPr>
                        <a:t>11 338 984</a:t>
                      </a:r>
                      <a:endParaRPr lang="en-ZA" sz="1400" dirty="0">
                        <a:effectLst/>
                        <a:latin typeface="Arial Narrow" panose="020B0606020202030204" pitchFamily="34" charset="0"/>
                        <a:ea typeface="Times New Roman" panose="02020603050405020304" pitchFamily="18" charset="0"/>
                      </a:endParaRPr>
                    </a:p>
                  </a:txBody>
                  <a:tcPr marL="12700" marR="1270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spcAft>
                          <a:spcPts val="0"/>
                        </a:spcAft>
                      </a:pPr>
                      <a:r>
                        <a:rPr lang="en-GB" sz="1400" dirty="0">
                          <a:effectLst/>
                          <a:latin typeface="Arial Narrow" panose="020B0606020202030204" pitchFamily="34" charset="0"/>
                          <a:ea typeface="Times New Roman" panose="02020603050405020304" pitchFamily="18" charset="0"/>
                        </a:rPr>
                        <a:t>11 326 183</a:t>
                      </a:r>
                      <a:endParaRPr lang="en-ZA" sz="1400" dirty="0">
                        <a:effectLst/>
                        <a:latin typeface="Arial Narrow" panose="020B0606020202030204" pitchFamily="34" charset="0"/>
                        <a:ea typeface="Times New Roman" panose="02020603050405020304" pitchFamily="18" charset="0"/>
                      </a:endParaRPr>
                    </a:p>
                  </a:txBody>
                  <a:tcPr marL="12700" marR="1270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spcAft>
                          <a:spcPts val="0"/>
                        </a:spcAft>
                      </a:pPr>
                      <a:r>
                        <a:rPr lang="en-GB" sz="1400" dirty="0">
                          <a:effectLst/>
                          <a:latin typeface="Arial Narrow" panose="020B0606020202030204" pitchFamily="34" charset="0"/>
                          <a:ea typeface="Times New Roman" panose="02020603050405020304" pitchFamily="18" charset="0"/>
                        </a:rPr>
                        <a:t>11 349 235</a:t>
                      </a:r>
                      <a:endParaRPr lang="en-ZA" sz="1400" dirty="0">
                        <a:effectLst/>
                        <a:latin typeface="Arial Narrow" panose="020B0606020202030204" pitchFamily="34" charset="0"/>
                        <a:ea typeface="Times New Roman" panose="02020603050405020304" pitchFamily="18" charset="0"/>
                      </a:endParaRPr>
                    </a:p>
                  </a:txBody>
                  <a:tcPr marL="12700" marR="1270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spcAft>
                          <a:spcPts val="0"/>
                        </a:spcAft>
                      </a:pPr>
                      <a:r>
                        <a:rPr lang="en-GB" sz="1400" dirty="0">
                          <a:effectLst/>
                          <a:latin typeface="Arial Narrow" panose="020B0606020202030204" pitchFamily="34" charset="0"/>
                          <a:ea typeface="Times New Roman" panose="02020603050405020304" pitchFamily="18" charset="0"/>
                        </a:rPr>
                        <a:t>11 405 595</a:t>
                      </a:r>
                      <a:endParaRPr lang="en-ZA" sz="1400" dirty="0">
                        <a:effectLst/>
                        <a:latin typeface="Arial Narrow" panose="020B0606020202030204" pitchFamily="34" charset="0"/>
                        <a:ea typeface="Times New Roman" panose="02020603050405020304" pitchFamily="18" charset="0"/>
                      </a:endParaRPr>
                    </a:p>
                  </a:txBody>
                  <a:tcPr marL="12700" marR="1270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spcAft>
                          <a:spcPts val="0"/>
                        </a:spcAft>
                      </a:pPr>
                      <a:r>
                        <a:rPr lang="en-GB" sz="1400">
                          <a:effectLst/>
                          <a:latin typeface="Arial Narrow" panose="020B0606020202030204" pitchFamily="34" charset="0"/>
                          <a:ea typeface="Times New Roman" panose="02020603050405020304" pitchFamily="18" charset="0"/>
                        </a:rPr>
                        <a:t>11 410 036</a:t>
                      </a:r>
                      <a:endParaRPr lang="en-ZA" sz="1400">
                        <a:effectLst/>
                        <a:latin typeface="Arial Narrow" panose="020B0606020202030204" pitchFamily="34" charset="0"/>
                        <a:ea typeface="Times New Roman" panose="02020603050405020304" pitchFamily="18" charset="0"/>
                      </a:endParaRPr>
                    </a:p>
                  </a:txBody>
                  <a:tcPr marL="12700" marR="1270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spcAft>
                          <a:spcPts val="0"/>
                        </a:spcAft>
                      </a:pPr>
                      <a:r>
                        <a:rPr lang="en-GB" sz="1400">
                          <a:effectLst/>
                          <a:latin typeface="Arial Narrow" panose="020B0606020202030204" pitchFamily="34" charset="0"/>
                          <a:ea typeface="Times New Roman" panose="02020603050405020304" pitchFamily="18" charset="0"/>
                        </a:rPr>
                        <a:t>11 441 045</a:t>
                      </a:r>
                      <a:endParaRPr lang="en-ZA" sz="1400">
                        <a:effectLst/>
                        <a:latin typeface="Arial Narrow" panose="020B0606020202030204" pitchFamily="34" charset="0"/>
                        <a:ea typeface="Times New Roman" panose="02020603050405020304" pitchFamily="18" charset="0"/>
                      </a:endParaRPr>
                    </a:p>
                  </a:txBody>
                  <a:tcPr marL="12700" marR="1270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spcAft>
                          <a:spcPts val="0"/>
                        </a:spcAft>
                      </a:pPr>
                      <a:r>
                        <a:rPr lang="en-GB" sz="1400" dirty="0">
                          <a:solidFill>
                            <a:schemeClr val="tx1"/>
                          </a:solidFill>
                          <a:effectLst/>
                          <a:latin typeface="Arial Narrow" panose="020B0606020202030204" pitchFamily="34" charset="0"/>
                          <a:ea typeface="Times New Roman" panose="02020603050405020304" pitchFamily="18" charset="0"/>
                        </a:rPr>
                        <a:t>11 462 777</a:t>
                      </a:r>
                      <a:endParaRPr lang="en-ZA" sz="1400" dirty="0">
                        <a:solidFill>
                          <a:schemeClr val="tx1"/>
                        </a:solidFill>
                        <a:effectLst/>
                        <a:latin typeface="Arial Narrow" panose="020B0606020202030204" pitchFamily="34" charset="0"/>
                        <a:ea typeface="Times New Roman" panose="02020603050405020304" pitchFamily="18" charset="0"/>
                      </a:endParaRPr>
                    </a:p>
                  </a:txBody>
                  <a:tcPr marL="17780" marR="177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spcAft>
                          <a:spcPts val="0"/>
                        </a:spcAft>
                      </a:pPr>
                      <a:r>
                        <a:rPr lang="en-GB" sz="1400" dirty="0">
                          <a:solidFill>
                            <a:schemeClr val="tx1"/>
                          </a:solidFill>
                          <a:effectLst/>
                          <a:latin typeface="Arial Narrow" panose="020B0606020202030204" pitchFamily="34" charset="0"/>
                          <a:ea typeface="Times New Roman" panose="02020603050405020304" pitchFamily="18" charset="0"/>
                        </a:rPr>
                        <a:t>11 477 216</a:t>
                      </a:r>
                      <a:endParaRPr lang="en-ZA" sz="1400" dirty="0">
                        <a:solidFill>
                          <a:schemeClr val="tx1"/>
                        </a:solidFill>
                        <a:effectLst/>
                        <a:latin typeface="Arial Narrow" panose="020B0606020202030204" pitchFamily="34" charset="0"/>
                        <a:ea typeface="Times New Roman" panose="02020603050405020304" pitchFamily="18" charset="0"/>
                      </a:endParaRPr>
                    </a:p>
                  </a:txBody>
                  <a:tcPr marL="17780" marR="177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spcAft>
                          <a:spcPts val="0"/>
                        </a:spcAft>
                      </a:pPr>
                      <a:r>
                        <a:rPr lang="en-GB" sz="1400" dirty="0">
                          <a:solidFill>
                            <a:schemeClr val="tx1"/>
                          </a:solidFill>
                          <a:effectLst/>
                          <a:latin typeface="Arial Narrow" panose="020B0606020202030204" pitchFamily="34" charset="0"/>
                          <a:ea typeface="Times New Roman" panose="02020603050405020304" pitchFamily="18" charset="0"/>
                        </a:rPr>
                        <a:t>11 508 698</a:t>
                      </a:r>
                      <a:endParaRPr lang="en-ZA" sz="1400" dirty="0">
                        <a:solidFill>
                          <a:schemeClr val="tx1"/>
                        </a:solidFill>
                        <a:effectLst/>
                        <a:latin typeface="Arial Narrow" panose="020B0606020202030204" pitchFamily="34" charset="0"/>
                        <a:ea typeface="Times New Roman" panose="02020603050405020304" pitchFamily="18" charset="0"/>
                      </a:endParaRPr>
                    </a:p>
                  </a:txBody>
                  <a:tcPr marL="17780" marR="177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80647">
                <a:tc>
                  <a:txBody>
                    <a:bodyPr/>
                    <a:lstStyle/>
                    <a:p>
                      <a:pPr>
                        <a:spcAft>
                          <a:spcPts val="0"/>
                        </a:spcAft>
                      </a:pPr>
                      <a:r>
                        <a:rPr lang="en-GB" sz="1400" b="1" dirty="0">
                          <a:solidFill>
                            <a:schemeClr val="tx1"/>
                          </a:solidFill>
                          <a:effectLst/>
                          <a:latin typeface="Arial Narrow" panose="020B0606020202030204" pitchFamily="34" charset="0"/>
                          <a:ea typeface="Times New Roman" panose="02020603050405020304" pitchFamily="18" charset="0"/>
                        </a:rPr>
                        <a:t>% successful</a:t>
                      </a:r>
                      <a:endParaRPr lang="en-ZA" sz="1400" dirty="0">
                        <a:solidFill>
                          <a:schemeClr val="tx1"/>
                        </a:solidFill>
                        <a:effectLst/>
                        <a:latin typeface="Arial Narrow" panose="020B0606020202030204" pitchFamily="34" charset="0"/>
                        <a:ea typeface="Times New Roman" panose="02020603050405020304" pitchFamily="18" charset="0"/>
                      </a:endParaRPr>
                    </a:p>
                  </a:txBody>
                  <a:tcPr marL="17780" marR="177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spcAft>
                          <a:spcPts val="0"/>
                        </a:spcAft>
                      </a:pPr>
                      <a:r>
                        <a:rPr lang="en-GB" sz="1400" dirty="0">
                          <a:effectLst/>
                          <a:latin typeface="Arial Narrow" panose="020B0606020202030204" pitchFamily="34" charset="0"/>
                          <a:ea typeface="Times New Roman" panose="02020603050405020304" pitchFamily="18" charset="0"/>
                        </a:rPr>
                        <a:t>99.9%</a:t>
                      </a:r>
                      <a:endParaRPr lang="en-ZA" sz="1400" dirty="0">
                        <a:effectLst/>
                        <a:latin typeface="Arial Narrow" panose="020B0606020202030204" pitchFamily="34" charset="0"/>
                        <a:ea typeface="Times New Roman" panose="02020603050405020304" pitchFamily="18" charset="0"/>
                      </a:endParaRPr>
                    </a:p>
                  </a:txBody>
                  <a:tcPr marL="12700" marR="1270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spcAft>
                          <a:spcPts val="0"/>
                        </a:spcAft>
                      </a:pPr>
                      <a:r>
                        <a:rPr lang="en-GB" sz="1400" dirty="0" smtClean="0">
                          <a:effectLst/>
                          <a:latin typeface="Arial Narrow" panose="020B0606020202030204" pitchFamily="34" charset="0"/>
                          <a:ea typeface="Times New Roman" panose="02020603050405020304" pitchFamily="18" charset="0"/>
                        </a:rPr>
                        <a:t>99.8%</a:t>
                      </a:r>
                      <a:endParaRPr lang="en-ZA" sz="1400" dirty="0">
                        <a:effectLst/>
                        <a:latin typeface="Arial Narrow" panose="020B0606020202030204" pitchFamily="34" charset="0"/>
                        <a:ea typeface="Times New Roman" panose="02020603050405020304" pitchFamily="18" charset="0"/>
                      </a:endParaRPr>
                    </a:p>
                  </a:txBody>
                  <a:tcPr marL="12700" marR="1270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spcAft>
                          <a:spcPts val="0"/>
                        </a:spcAft>
                      </a:pPr>
                      <a:r>
                        <a:rPr lang="en-GB" sz="1400" dirty="0" smtClean="0">
                          <a:effectLst/>
                          <a:latin typeface="Arial Narrow" panose="020B0606020202030204" pitchFamily="34" charset="0"/>
                          <a:ea typeface="Times New Roman" panose="02020603050405020304" pitchFamily="18" charset="0"/>
                        </a:rPr>
                        <a:t>99.9%</a:t>
                      </a:r>
                      <a:endParaRPr lang="en-ZA" sz="1400" dirty="0">
                        <a:effectLst/>
                        <a:latin typeface="Arial Narrow" panose="020B0606020202030204" pitchFamily="34" charset="0"/>
                        <a:ea typeface="Times New Roman" panose="02020603050405020304" pitchFamily="18" charset="0"/>
                      </a:endParaRPr>
                    </a:p>
                  </a:txBody>
                  <a:tcPr marL="12700" marR="1270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spcAft>
                          <a:spcPts val="0"/>
                        </a:spcAft>
                      </a:pPr>
                      <a:r>
                        <a:rPr lang="en-GB" sz="1400" dirty="0">
                          <a:effectLst/>
                          <a:latin typeface="Arial Narrow" panose="020B0606020202030204" pitchFamily="34" charset="0"/>
                          <a:ea typeface="Times New Roman" panose="02020603050405020304" pitchFamily="18" charset="0"/>
                        </a:rPr>
                        <a:t>99.998%</a:t>
                      </a:r>
                      <a:endParaRPr lang="en-ZA" sz="1400" dirty="0">
                        <a:effectLst/>
                        <a:latin typeface="Arial Narrow" panose="020B0606020202030204" pitchFamily="34" charset="0"/>
                        <a:ea typeface="Times New Roman" panose="02020603050405020304" pitchFamily="18" charset="0"/>
                      </a:endParaRPr>
                    </a:p>
                  </a:txBody>
                  <a:tcPr marL="12700" marR="1270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spcAft>
                          <a:spcPts val="0"/>
                        </a:spcAft>
                      </a:pPr>
                      <a:r>
                        <a:rPr lang="en-GB" sz="1400" dirty="0">
                          <a:effectLst/>
                          <a:latin typeface="Arial Narrow" panose="020B0606020202030204" pitchFamily="34" charset="0"/>
                          <a:ea typeface="Times New Roman" panose="02020603050405020304" pitchFamily="18" charset="0"/>
                        </a:rPr>
                        <a:t>99.998%</a:t>
                      </a:r>
                      <a:endParaRPr lang="en-ZA" sz="1400" dirty="0">
                        <a:effectLst/>
                        <a:latin typeface="Arial Narrow" panose="020B0606020202030204" pitchFamily="34" charset="0"/>
                        <a:ea typeface="Times New Roman" panose="02020603050405020304" pitchFamily="18" charset="0"/>
                      </a:endParaRPr>
                    </a:p>
                  </a:txBody>
                  <a:tcPr marL="12700" marR="1270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spcAft>
                          <a:spcPts val="0"/>
                        </a:spcAft>
                      </a:pPr>
                      <a:r>
                        <a:rPr lang="en-GB" sz="1400">
                          <a:effectLst/>
                          <a:latin typeface="Arial Narrow" panose="020B0606020202030204" pitchFamily="34" charset="0"/>
                          <a:ea typeface="Times New Roman" panose="02020603050405020304" pitchFamily="18" charset="0"/>
                        </a:rPr>
                        <a:t>99.996%</a:t>
                      </a:r>
                      <a:endParaRPr lang="en-ZA" sz="1400">
                        <a:effectLst/>
                        <a:latin typeface="Arial Narrow" panose="020B0606020202030204" pitchFamily="34" charset="0"/>
                        <a:ea typeface="Times New Roman" panose="02020603050405020304" pitchFamily="18" charset="0"/>
                      </a:endParaRPr>
                    </a:p>
                  </a:txBody>
                  <a:tcPr marL="12700" marR="1270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spcAft>
                          <a:spcPts val="0"/>
                        </a:spcAft>
                      </a:pPr>
                      <a:r>
                        <a:rPr lang="en-GB" sz="1400" dirty="0">
                          <a:solidFill>
                            <a:schemeClr val="tx1"/>
                          </a:solidFill>
                          <a:effectLst/>
                          <a:latin typeface="Arial Narrow" panose="020B0606020202030204" pitchFamily="34" charset="0"/>
                          <a:ea typeface="Times New Roman" panose="02020603050405020304" pitchFamily="18" charset="0"/>
                        </a:rPr>
                        <a:t>99.996%</a:t>
                      </a:r>
                      <a:endParaRPr lang="en-ZA" sz="1400" dirty="0">
                        <a:solidFill>
                          <a:schemeClr val="tx1"/>
                        </a:solidFill>
                        <a:effectLst/>
                        <a:latin typeface="Arial Narrow" panose="020B0606020202030204" pitchFamily="34" charset="0"/>
                        <a:ea typeface="Times New Roman" panose="02020603050405020304" pitchFamily="18" charset="0"/>
                      </a:endParaRPr>
                    </a:p>
                  </a:txBody>
                  <a:tcPr marL="17780" marR="177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spcAft>
                          <a:spcPts val="0"/>
                        </a:spcAft>
                      </a:pPr>
                      <a:r>
                        <a:rPr lang="en-GB" sz="1400" dirty="0">
                          <a:solidFill>
                            <a:schemeClr val="tx1"/>
                          </a:solidFill>
                          <a:effectLst/>
                          <a:latin typeface="Arial Narrow" panose="020B0606020202030204" pitchFamily="34" charset="0"/>
                          <a:ea typeface="Times New Roman" panose="02020603050405020304" pitchFamily="18" charset="0"/>
                        </a:rPr>
                        <a:t>99.995%</a:t>
                      </a:r>
                      <a:endParaRPr lang="en-ZA" sz="1400" dirty="0">
                        <a:solidFill>
                          <a:schemeClr val="tx1"/>
                        </a:solidFill>
                        <a:effectLst/>
                        <a:latin typeface="Arial Narrow" panose="020B0606020202030204" pitchFamily="34" charset="0"/>
                        <a:ea typeface="Times New Roman" panose="02020603050405020304" pitchFamily="18" charset="0"/>
                      </a:endParaRPr>
                    </a:p>
                  </a:txBody>
                  <a:tcPr marL="17780" marR="177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spcAft>
                          <a:spcPts val="0"/>
                        </a:spcAft>
                      </a:pPr>
                      <a:r>
                        <a:rPr lang="en-GB" sz="1400" dirty="0">
                          <a:solidFill>
                            <a:schemeClr val="tx1"/>
                          </a:solidFill>
                          <a:effectLst/>
                          <a:latin typeface="Arial Narrow" panose="020B0606020202030204" pitchFamily="34" charset="0"/>
                          <a:ea typeface="Times New Roman" panose="02020603050405020304" pitchFamily="18" charset="0"/>
                        </a:rPr>
                        <a:t>99.99%</a:t>
                      </a:r>
                      <a:endParaRPr lang="en-ZA" sz="1400" dirty="0">
                        <a:solidFill>
                          <a:schemeClr val="tx1"/>
                        </a:solidFill>
                        <a:effectLst/>
                        <a:latin typeface="Arial Narrow" panose="020B0606020202030204" pitchFamily="34" charset="0"/>
                        <a:ea typeface="Times New Roman" panose="02020603050405020304" pitchFamily="18" charset="0"/>
                      </a:endParaRPr>
                    </a:p>
                  </a:txBody>
                  <a:tcPr marL="17780" marR="177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00693">
                <a:tc>
                  <a:txBody>
                    <a:bodyPr/>
                    <a:lstStyle/>
                    <a:p>
                      <a:pPr>
                        <a:spcAft>
                          <a:spcPts val="0"/>
                        </a:spcAft>
                      </a:pPr>
                      <a:r>
                        <a:rPr lang="en-GB" sz="1400" b="1" dirty="0">
                          <a:solidFill>
                            <a:schemeClr val="tx1"/>
                          </a:solidFill>
                          <a:effectLst/>
                          <a:latin typeface="Arial Narrow" panose="020B0606020202030204" pitchFamily="34" charset="0"/>
                          <a:ea typeface="Times New Roman" panose="02020603050405020304" pitchFamily="18" charset="0"/>
                        </a:rPr>
                        <a:t>Rejections </a:t>
                      </a:r>
                      <a:endParaRPr lang="en-ZA" sz="1400" dirty="0">
                        <a:solidFill>
                          <a:schemeClr val="tx1"/>
                        </a:solidFill>
                        <a:effectLst/>
                        <a:latin typeface="Arial Narrow" panose="020B0606020202030204" pitchFamily="34" charset="0"/>
                        <a:ea typeface="Times New Roman" panose="02020603050405020304" pitchFamily="18" charset="0"/>
                      </a:endParaRPr>
                    </a:p>
                  </a:txBody>
                  <a:tcPr marL="17780" marR="177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spcAft>
                          <a:spcPts val="0"/>
                        </a:spcAft>
                      </a:pPr>
                      <a:r>
                        <a:rPr lang="en-GB" sz="1400" dirty="0">
                          <a:effectLst/>
                          <a:latin typeface="Arial Narrow" panose="020B0606020202030204" pitchFamily="34" charset="0"/>
                          <a:ea typeface="Times New Roman" panose="02020603050405020304" pitchFamily="18" charset="0"/>
                        </a:rPr>
                        <a:t>67</a:t>
                      </a:r>
                      <a:endParaRPr lang="en-ZA" sz="1400" dirty="0">
                        <a:effectLst/>
                        <a:latin typeface="Arial Narrow" panose="020B0606020202030204" pitchFamily="34" charset="0"/>
                        <a:ea typeface="Times New Roman" panose="02020603050405020304" pitchFamily="18" charset="0"/>
                      </a:endParaRPr>
                    </a:p>
                  </a:txBody>
                  <a:tcPr marL="12700" marR="1270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spcAft>
                          <a:spcPts val="0"/>
                        </a:spcAft>
                      </a:pPr>
                      <a:r>
                        <a:rPr lang="en-GB" sz="1400" dirty="0">
                          <a:effectLst/>
                          <a:latin typeface="Arial Narrow" panose="020B0606020202030204" pitchFamily="34" charset="0"/>
                          <a:ea typeface="Times New Roman" panose="02020603050405020304" pitchFamily="18" charset="0"/>
                        </a:rPr>
                        <a:t>13 319</a:t>
                      </a:r>
                      <a:endParaRPr lang="en-ZA" sz="1400" dirty="0">
                        <a:effectLst/>
                        <a:latin typeface="Arial Narrow" panose="020B0606020202030204" pitchFamily="34" charset="0"/>
                        <a:ea typeface="Times New Roman" panose="02020603050405020304" pitchFamily="18" charset="0"/>
                      </a:endParaRPr>
                    </a:p>
                  </a:txBody>
                  <a:tcPr marL="12700" marR="1270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spcAft>
                          <a:spcPts val="0"/>
                        </a:spcAft>
                      </a:pPr>
                      <a:r>
                        <a:rPr lang="en-GB" sz="1400" dirty="0">
                          <a:effectLst/>
                          <a:latin typeface="Arial Narrow" panose="020B0606020202030204" pitchFamily="34" charset="0"/>
                          <a:ea typeface="Times New Roman" panose="02020603050405020304" pitchFamily="18" charset="0"/>
                        </a:rPr>
                        <a:t>222</a:t>
                      </a:r>
                      <a:endParaRPr lang="en-ZA" sz="1400" dirty="0">
                        <a:effectLst/>
                        <a:latin typeface="Arial Narrow" panose="020B0606020202030204" pitchFamily="34" charset="0"/>
                        <a:ea typeface="Times New Roman" panose="02020603050405020304" pitchFamily="18" charset="0"/>
                      </a:endParaRPr>
                    </a:p>
                  </a:txBody>
                  <a:tcPr marL="12700" marR="1270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spcAft>
                          <a:spcPts val="0"/>
                        </a:spcAft>
                      </a:pPr>
                      <a:r>
                        <a:rPr lang="en-GB" sz="1400" dirty="0">
                          <a:effectLst/>
                          <a:latin typeface="Arial Narrow" panose="020B0606020202030204" pitchFamily="34" charset="0"/>
                          <a:ea typeface="Times New Roman" panose="02020603050405020304" pitchFamily="18" charset="0"/>
                        </a:rPr>
                        <a:t>255</a:t>
                      </a:r>
                      <a:endParaRPr lang="en-ZA" sz="1400" dirty="0">
                        <a:effectLst/>
                        <a:latin typeface="Arial Narrow" panose="020B0606020202030204" pitchFamily="34" charset="0"/>
                        <a:ea typeface="Times New Roman" panose="02020603050405020304" pitchFamily="18" charset="0"/>
                      </a:endParaRPr>
                    </a:p>
                  </a:txBody>
                  <a:tcPr marL="12700" marR="1270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spcAft>
                          <a:spcPts val="0"/>
                        </a:spcAft>
                      </a:pPr>
                      <a:r>
                        <a:rPr lang="en-GB" sz="1400" dirty="0">
                          <a:effectLst/>
                          <a:latin typeface="Arial Narrow" panose="020B0606020202030204" pitchFamily="34" charset="0"/>
                          <a:ea typeface="Times New Roman" panose="02020603050405020304" pitchFamily="18" charset="0"/>
                        </a:rPr>
                        <a:t>280</a:t>
                      </a:r>
                      <a:endParaRPr lang="en-ZA" sz="1400" dirty="0">
                        <a:effectLst/>
                        <a:latin typeface="Arial Narrow" panose="020B0606020202030204" pitchFamily="34" charset="0"/>
                        <a:ea typeface="Times New Roman" panose="02020603050405020304" pitchFamily="18" charset="0"/>
                      </a:endParaRPr>
                    </a:p>
                  </a:txBody>
                  <a:tcPr marL="12700" marR="1270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spcAft>
                          <a:spcPts val="0"/>
                        </a:spcAft>
                      </a:pPr>
                      <a:r>
                        <a:rPr lang="en-GB" sz="1400" dirty="0">
                          <a:effectLst/>
                          <a:latin typeface="Arial Narrow" panose="020B0606020202030204" pitchFamily="34" charset="0"/>
                          <a:ea typeface="Times New Roman" panose="02020603050405020304" pitchFamily="18" charset="0"/>
                        </a:rPr>
                        <a:t>417</a:t>
                      </a:r>
                      <a:endParaRPr lang="en-ZA" sz="1400" dirty="0">
                        <a:effectLst/>
                        <a:latin typeface="Arial Narrow" panose="020B0606020202030204" pitchFamily="34" charset="0"/>
                        <a:ea typeface="Times New Roman" panose="02020603050405020304" pitchFamily="18" charset="0"/>
                      </a:endParaRPr>
                    </a:p>
                  </a:txBody>
                  <a:tcPr marL="12700" marR="1270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spcAft>
                          <a:spcPts val="0"/>
                        </a:spcAft>
                      </a:pPr>
                      <a:r>
                        <a:rPr lang="en-GB" sz="1400" dirty="0">
                          <a:solidFill>
                            <a:schemeClr val="tx1"/>
                          </a:solidFill>
                          <a:effectLst/>
                          <a:latin typeface="Arial Narrow" panose="020B0606020202030204" pitchFamily="34" charset="0"/>
                          <a:ea typeface="Times New Roman" panose="02020603050405020304" pitchFamily="18" charset="0"/>
                        </a:rPr>
                        <a:t>417</a:t>
                      </a:r>
                      <a:endParaRPr lang="en-ZA" sz="1400" dirty="0">
                        <a:solidFill>
                          <a:schemeClr val="tx1"/>
                        </a:solidFill>
                        <a:effectLst/>
                        <a:latin typeface="Arial Narrow" panose="020B0606020202030204" pitchFamily="34" charset="0"/>
                        <a:ea typeface="Times New Roman" panose="02020603050405020304" pitchFamily="18" charset="0"/>
                      </a:endParaRPr>
                    </a:p>
                  </a:txBody>
                  <a:tcPr marL="17780" marR="177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spcAft>
                          <a:spcPts val="0"/>
                        </a:spcAft>
                      </a:pPr>
                      <a:r>
                        <a:rPr lang="en-GB" sz="1400" dirty="0">
                          <a:solidFill>
                            <a:schemeClr val="tx1"/>
                          </a:solidFill>
                          <a:effectLst/>
                          <a:latin typeface="Arial Narrow" panose="020B0606020202030204" pitchFamily="34" charset="0"/>
                          <a:ea typeface="Times New Roman" panose="02020603050405020304" pitchFamily="18" charset="0"/>
                        </a:rPr>
                        <a:t>494</a:t>
                      </a:r>
                      <a:endParaRPr lang="en-ZA" sz="1400" dirty="0">
                        <a:solidFill>
                          <a:schemeClr val="tx1"/>
                        </a:solidFill>
                        <a:effectLst/>
                        <a:latin typeface="Arial Narrow" panose="020B0606020202030204" pitchFamily="34" charset="0"/>
                        <a:ea typeface="Times New Roman" panose="02020603050405020304" pitchFamily="18" charset="0"/>
                      </a:endParaRPr>
                    </a:p>
                  </a:txBody>
                  <a:tcPr marL="17780" marR="177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spcAft>
                          <a:spcPts val="0"/>
                        </a:spcAft>
                      </a:pPr>
                      <a:r>
                        <a:rPr lang="en-GB" sz="1400" dirty="0">
                          <a:solidFill>
                            <a:schemeClr val="tx1"/>
                          </a:solidFill>
                          <a:effectLst/>
                          <a:latin typeface="Arial Narrow" panose="020B0606020202030204" pitchFamily="34" charset="0"/>
                          <a:ea typeface="Times New Roman" panose="02020603050405020304" pitchFamily="18" charset="0"/>
                        </a:rPr>
                        <a:t>692</a:t>
                      </a:r>
                      <a:endParaRPr lang="en-ZA" sz="1400" dirty="0">
                        <a:solidFill>
                          <a:schemeClr val="tx1"/>
                        </a:solidFill>
                        <a:effectLst/>
                        <a:latin typeface="Arial Narrow" panose="020B0606020202030204" pitchFamily="34" charset="0"/>
                        <a:ea typeface="Times New Roman" panose="02020603050405020304" pitchFamily="18" charset="0"/>
                      </a:endParaRPr>
                    </a:p>
                  </a:txBody>
                  <a:tcPr marL="17780" marR="177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80647">
                <a:tc>
                  <a:txBody>
                    <a:bodyPr/>
                    <a:lstStyle/>
                    <a:p>
                      <a:pPr>
                        <a:spcAft>
                          <a:spcPts val="0"/>
                        </a:spcAft>
                      </a:pPr>
                      <a:r>
                        <a:rPr lang="en-GB" sz="1400" b="1" dirty="0">
                          <a:solidFill>
                            <a:schemeClr val="tx1"/>
                          </a:solidFill>
                          <a:effectLst/>
                          <a:latin typeface="Arial Narrow" panose="020B0606020202030204" pitchFamily="34" charset="0"/>
                          <a:ea typeface="Times New Roman" panose="02020603050405020304" pitchFamily="18" charset="0"/>
                        </a:rPr>
                        <a:t>% Rejected </a:t>
                      </a:r>
                      <a:endParaRPr lang="en-ZA" sz="1400" dirty="0">
                        <a:solidFill>
                          <a:schemeClr val="tx1"/>
                        </a:solidFill>
                        <a:effectLst/>
                        <a:latin typeface="Arial Narrow" panose="020B0606020202030204" pitchFamily="34" charset="0"/>
                        <a:ea typeface="Times New Roman" panose="02020603050405020304" pitchFamily="18" charset="0"/>
                      </a:endParaRPr>
                    </a:p>
                  </a:txBody>
                  <a:tcPr marL="17780" marR="177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spcAft>
                          <a:spcPts val="0"/>
                        </a:spcAft>
                      </a:pPr>
                      <a:r>
                        <a:rPr lang="en-GB" sz="1400" dirty="0" smtClean="0">
                          <a:effectLst/>
                          <a:latin typeface="Arial Narrow" panose="020B0606020202030204" pitchFamily="34" charset="0"/>
                          <a:ea typeface="Times New Roman" panose="02020603050405020304" pitchFamily="18" charset="0"/>
                        </a:rPr>
                        <a:t>0.001%</a:t>
                      </a:r>
                      <a:endParaRPr lang="en-ZA" sz="1400" dirty="0">
                        <a:effectLst/>
                        <a:latin typeface="Arial Narrow" panose="020B0606020202030204" pitchFamily="34" charset="0"/>
                        <a:ea typeface="Times New Roman" panose="02020603050405020304" pitchFamily="18" charset="0"/>
                      </a:endParaRPr>
                    </a:p>
                  </a:txBody>
                  <a:tcPr marL="12700" marR="1270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spcAft>
                          <a:spcPts val="0"/>
                        </a:spcAft>
                      </a:pPr>
                      <a:r>
                        <a:rPr lang="en-GB" sz="1400" dirty="0" smtClean="0">
                          <a:effectLst/>
                          <a:latin typeface="Arial Narrow" panose="020B0606020202030204" pitchFamily="34" charset="0"/>
                          <a:ea typeface="Times New Roman" panose="02020603050405020304" pitchFamily="18" charset="0"/>
                        </a:rPr>
                        <a:t>0.118%</a:t>
                      </a:r>
                      <a:endParaRPr lang="en-ZA" sz="1400" dirty="0">
                        <a:effectLst/>
                        <a:latin typeface="Arial Narrow" panose="020B0606020202030204" pitchFamily="34" charset="0"/>
                        <a:ea typeface="Times New Roman" panose="02020603050405020304" pitchFamily="18" charset="0"/>
                      </a:endParaRPr>
                    </a:p>
                  </a:txBody>
                  <a:tcPr marL="12700" marR="1270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spcAft>
                          <a:spcPts val="0"/>
                        </a:spcAft>
                      </a:pPr>
                      <a:r>
                        <a:rPr lang="en-GB" sz="1400" dirty="0" smtClean="0">
                          <a:effectLst/>
                          <a:latin typeface="Arial Narrow" panose="020B0606020202030204" pitchFamily="34" charset="0"/>
                          <a:ea typeface="Times New Roman" panose="02020603050405020304" pitchFamily="18" charset="0"/>
                        </a:rPr>
                        <a:t>0.002%</a:t>
                      </a:r>
                      <a:endParaRPr lang="en-ZA" sz="1400" dirty="0">
                        <a:effectLst/>
                        <a:latin typeface="Arial Narrow" panose="020B0606020202030204" pitchFamily="34" charset="0"/>
                        <a:ea typeface="Times New Roman" panose="02020603050405020304" pitchFamily="18" charset="0"/>
                      </a:endParaRPr>
                    </a:p>
                  </a:txBody>
                  <a:tcPr marL="12700" marR="1270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spcAft>
                          <a:spcPts val="0"/>
                        </a:spcAft>
                      </a:pPr>
                      <a:r>
                        <a:rPr lang="en-GB" sz="1400" dirty="0">
                          <a:effectLst/>
                          <a:latin typeface="Arial Narrow" panose="020B0606020202030204" pitchFamily="34" charset="0"/>
                          <a:ea typeface="Times New Roman" panose="02020603050405020304" pitchFamily="18" charset="0"/>
                        </a:rPr>
                        <a:t>0.002%</a:t>
                      </a:r>
                      <a:endParaRPr lang="en-ZA" sz="1400" dirty="0">
                        <a:effectLst/>
                        <a:latin typeface="Arial Narrow" panose="020B0606020202030204" pitchFamily="34" charset="0"/>
                        <a:ea typeface="Times New Roman" panose="02020603050405020304" pitchFamily="18" charset="0"/>
                      </a:endParaRPr>
                    </a:p>
                  </a:txBody>
                  <a:tcPr marL="12700" marR="1270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spcAft>
                          <a:spcPts val="0"/>
                        </a:spcAft>
                      </a:pPr>
                      <a:r>
                        <a:rPr lang="en-GB" sz="1400" dirty="0" smtClean="0">
                          <a:effectLst/>
                          <a:latin typeface="Arial Narrow" panose="020B0606020202030204" pitchFamily="34" charset="0"/>
                          <a:ea typeface="Times New Roman" panose="02020603050405020304" pitchFamily="18" charset="0"/>
                        </a:rPr>
                        <a:t>0.002%</a:t>
                      </a:r>
                      <a:endParaRPr lang="en-ZA" sz="1400" dirty="0">
                        <a:effectLst/>
                        <a:latin typeface="Arial Narrow" panose="020B0606020202030204" pitchFamily="34" charset="0"/>
                        <a:ea typeface="Times New Roman" panose="02020603050405020304" pitchFamily="18" charset="0"/>
                      </a:endParaRPr>
                    </a:p>
                  </a:txBody>
                  <a:tcPr marL="12700" marR="1270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spcAft>
                          <a:spcPts val="0"/>
                        </a:spcAft>
                      </a:pPr>
                      <a:r>
                        <a:rPr lang="en-GB" sz="1400" dirty="0">
                          <a:effectLst/>
                          <a:latin typeface="Arial Narrow" panose="020B0606020202030204" pitchFamily="34" charset="0"/>
                          <a:ea typeface="Times New Roman" panose="02020603050405020304" pitchFamily="18" charset="0"/>
                        </a:rPr>
                        <a:t>0.004%</a:t>
                      </a:r>
                      <a:endParaRPr lang="en-ZA" sz="1400" dirty="0">
                        <a:effectLst/>
                        <a:latin typeface="Arial Narrow" panose="020B0606020202030204" pitchFamily="34" charset="0"/>
                        <a:ea typeface="Times New Roman" panose="02020603050405020304" pitchFamily="18" charset="0"/>
                      </a:endParaRPr>
                    </a:p>
                  </a:txBody>
                  <a:tcPr marL="12700" marR="1270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spcAft>
                          <a:spcPts val="0"/>
                        </a:spcAft>
                      </a:pPr>
                      <a:r>
                        <a:rPr lang="en-GB" sz="1400" dirty="0">
                          <a:solidFill>
                            <a:schemeClr val="tx1"/>
                          </a:solidFill>
                          <a:effectLst/>
                          <a:latin typeface="Arial Narrow" panose="020B0606020202030204" pitchFamily="34" charset="0"/>
                          <a:ea typeface="Times New Roman" panose="02020603050405020304" pitchFamily="18" charset="0"/>
                        </a:rPr>
                        <a:t>0.004%</a:t>
                      </a:r>
                      <a:endParaRPr lang="en-ZA" sz="1400" dirty="0">
                        <a:solidFill>
                          <a:schemeClr val="tx1"/>
                        </a:solidFill>
                        <a:effectLst/>
                        <a:latin typeface="Arial Narrow" panose="020B0606020202030204" pitchFamily="34" charset="0"/>
                        <a:ea typeface="Times New Roman" panose="02020603050405020304" pitchFamily="18" charset="0"/>
                      </a:endParaRPr>
                    </a:p>
                  </a:txBody>
                  <a:tcPr marL="17780" marR="177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spcAft>
                          <a:spcPts val="0"/>
                        </a:spcAft>
                      </a:pPr>
                      <a:r>
                        <a:rPr lang="en-GB" sz="1400" dirty="0">
                          <a:solidFill>
                            <a:schemeClr val="tx1"/>
                          </a:solidFill>
                          <a:effectLst/>
                          <a:latin typeface="Arial Narrow" panose="020B0606020202030204" pitchFamily="34" charset="0"/>
                          <a:ea typeface="Times New Roman" panose="02020603050405020304" pitchFamily="18" charset="0"/>
                        </a:rPr>
                        <a:t>0.004%</a:t>
                      </a:r>
                      <a:endParaRPr lang="en-ZA" sz="1400" dirty="0">
                        <a:solidFill>
                          <a:schemeClr val="tx1"/>
                        </a:solidFill>
                        <a:effectLst/>
                        <a:latin typeface="Arial Narrow" panose="020B0606020202030204" pitchFamily="34" charset="0"/>
                        <a:ea typeface="Times New Roman" panose="02020603050405020304" pitchFamily="18" charset="0"/>
                      </a:endParaRPr>
                    </a:p>
                  </a:txBody>
                  <a:tcPr marL="17780" marR="177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spcAft>
                          <a:spcPts val="0"/>
                        </a:spcAft>
                      </a:pPr>
                      <a:r>
                        <a:rPr lang="en-GB" sz="1400" dirty="0">
                          <a:solidFill>
                            <a:schemeClr val="tx1"/>
                          </a:solidFill>
                          <a:effectLst/>
                          <a:latin typeface="Arial Narrow" panose="020B0606020202030204" pitchFamily="34" charset="0"/>
                          <a:ea typeface="Times New Roman" panose="02020603050405020304" pitchFamily="18" charset="0"/>
                        </a:rPr>
                        <a:t>0.006%</a:t>
                      </a:r>
                      <a:endParaRPr lang="en-ZA" sz="1400" dirty="0">
                        <a:solidFill>
                          <a:schemeClr val="tx1"/>
                        </a:solidFill>
                        <a:effectLst/>
                        <a:latin typeface="Arial Narrow" panose="020B0606020202030204" pitchFamily="34" charset="0"/>
                        <a:ea typeface="Times New Roman" panose="02020603050405020304" pitchFamily="18" charset="0"/>
                      </a:endParaRPr>
                    </a:p>
                  </a:txBody>
                  <a:tcPr marL="17780" marR="177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5" name="TextBox 4"/>
          <p:cNvSpPr txBox="1"/>
          <p:nvPr/>
        </p:nvSpPr>
        <p:spPr>
          <a:xfrm>
            <a:off x="4665" y="5867400"/>
            <a:ext cx="8986935" cy="646331"/>
          </a:xfrm>
          <a:prstGeom prst="rect">
            <a:avLst/>
          </a:prstGeom>
          <a:solidFill>
            <a:srgbClr val="FFC000"/>
          </a:solidFill>
        </p:spPr>
        <p:txBody>
          <a:bodyPr wrap="square" rtlCol="0">
            <a:spAutoFit/>
          </a:bodyPr>
          <a:lstStyle/>
          <a:p>
            <a:pPr algn="just"/>
            <a:r>
              <a:rPr lang="en-US" b="1" dirty="0" smtClean="0"/>
              <a:t>NB:  The April 2020, payments are accounted for in the 2019/2020 financial records due to staggering that was introduced in March 2020</a:t>
            </a:r>
            <a:endParaRPr lang="en-GB" b="1" dirty="0"/>
          </a:p>
        </p:txBody>
      </p:sp>
      <p:sp>
        <p:nvSpPr>
          <p:cNvPr id="8" name="Slide Number Placeholder 4"/>
          <p:cNvSpPr txBox="1">
            <a:spLocks/>
          </p:cNvSpPr>
          <p:nvPr/>
        </p:nvSpPr>
        <p:spPr>
          <a:xfrm>
            <a:off x="2316123" y="6513731"/>
            <a:ext cx="2151529" cy="36550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solidFill>
                  <a:srgbClr val="000000"/>
                </a:solidFill>
              </a:rPr>
              <a:t>17</a:t>
            </a:r>
            <a:endParaRPr lang="en-US" dirty="0">
              <a:solidFill>
                <a:srgbClr val="000000"/>
              </a:solidFill>
            </a:endParaRPr>
          </a:p>
        </p:txBody>
      </p:sp>
    </p:spTree>
    <p:extLst>
      <p:ext uri="{BB962C8B-B14F-4D97-AF65-F5344CB8AC3E}">
        <p14:creationId xmlns:p14="http://schemas.microsoft.com/office/powerpoint/2010/main" val="19752927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3327"/>
            <a:ext cx="6629400" cy="487362"/>
          </a:xfrm>
        </p:spPr>
        <p:txBody>
          <a:bodyPr>
            <a:noAutofit/>
          </a:bodyPr>
          <a:lstStyle/>
          <a:p>
            <a:pPr algn="ctr"/>
            <a:r>
              <a:rPr lang="en-US" sz="2857" dirty="0">
                <a:ea typeface="Calibri" panose="020F0502020204030204" pitchFamily="34" charset="0"/>
              </a:rPr>
              <a:t>Social Assistance Payments</a:t>
            </a:r>
            <a:endParaRPr lang="en-GB" sz="2857" dirty="0"/>
          </a:p>
        </p:txBody>
      </p:sp>
      <p:sp>
        <p:nvSpPr>
          <p:cNvPr id="9" name="Slide Number Placeholder 8"/>
          <p:cNvSpPr>
            <a:spLocks noGrp="1"/>
          </p:cNvSpPr>
          <p:nvPr>
            <p:ph type="sldNum" sz="quarter" idx="12"/>
          </p:nvPr>
        </p:nvSpPr>
        <p:spPr>
          <a:xfrm>
            <a:off x="4267200" y="6096000"/>
            <a:ext cx="1676400" cy="476250"/>
          </a:xfrm>
        </p:spPr>
        <p:txBody>
          <a:bodyPr/>
          <a:lstStyle/>
          <a:p>
            <a:fld id="{9D56938B-8917-4869-91D0-F9F507C443EE}" type="slidenum">
              <a:rPr lang="en-US" smtClean="0">
                <a:solidFill>
                  <a:prstClr val="black">
                    <a:tint val="75000"/>
                  </a:prstClr>
                </a:solidFill>
              </a:rPr>
              <a:pPr/>
              <a:t>18</a:t>
            </a:fld>
            <a:endParaRPr lang="en-US" dirty="0">
              <a:solidFill>
                <a:prstClr val="black">
                  <a:tint val="75000"/>
                </a:prstClr>
              </a:solidFill>
            </a:endParaRPr>
          </a:p>
        </p:txBody>
      </p:sp>
      <p:graphicFrame>
        <p:nvGraphicFramePr>
          <p:cNvPr id="4" name="Content Placeholder 3"/>
          <p:cNvGraphicFramePr>
            <a:graphicFrameLocks/>
          </p:cNvGraphicFramePr>
          <p:nvPr>
            <p:extLst>
              <p:ext uri="{D42A27DB-BD31-4B8C-83A1-F6EECF244321}">
                <p14:modId xmlns:p14="http://schemas.microsoft.com/office/powerpoint/2010/main" val="602920677"/>
              </p:ext>
            </p:extLst>
          </p:nvPr>
        </p:nvGraphicFramePr>
        <p:xfrm>
          <a:off x="0" y="630187"/>
          <a:ext cx="9067800" cy="5753118"/>
        </p:xfrm>
        <a:graphic>
          <a:graphicData uri="http://schemas.openxmlformats.org/drawingml/2006/table">
            <a:tbl>
              <a:tblPr firstRow="1" bandRow="1">
                <a:tableStyleId>{5940675A-B579-460E-94D1-54222C63F5DA}</a:tableStyleId>
              </a:tblPr>
              <a:tblGrid>
                <a:gridCol w="9067800">
                  <a:extLst>
                    <a:ext uri="{9D8B030D-6E8A-4147-A177-3AD203B41FA5}">
                      <a16:colId xmlns:a16="http://schemas.microsoft.com/office/drawing/2014/main" val="20000"/>
                    </a:ext>
                  </a:extLst>
                </a:gridCol>
              </a:tblGrid>
              <a:tr h="586802">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1"/>
                          </a:solidFill>
                          <a:effectLst/>
                          <a:latin typeface="+mn-lt"/>
                          <a:ea typeface="+mn-ea"/>
                          <a:cs typeface="Arial" panose="020B0604020202020204" pitchFamily="34" charset="0"/>
                        </a:rPr>
                        <a:t>Outcome: Improved Customer Experience by reducing</a:t>
                      </a:r>
                      <a:r>
                        <a:rPr lang="en-US" sz="1800" b="1" kern="1200" baseline="0" dirty="0" smtClean="0">
                          <a:solidFill>
                            <a:schemeClr val="tx1"/>
                          </a:solidFill>
                          <a:effectLst/>
                          <a:latin typeface="+mn-lt"/>
                          <a:ea typeface="+mn-ea"/>
                          <a:cs typeface="Arial" panose="020B0604020202020204" pitchFamily="34" charset="0"/>
                        </a:rPr>
                        <a:t> the long queues on payment from approximately 6million on the 1 of every month</a:t>
                      </a:r>
                      <a:endParaRPr lang="en-GB" sz="1800" b="1" kern="1200" dirty="0" smtClean="0">
                        <a:solidFill>
                          <a:schemeClr val="tx1"/>
                        </a:solidFill>
                        <a:effectLst/>
                        <a:latin typeface="+mn-lt"/>
                        <a:ea typeface="+mn-ea"/>
                        <a:cs typeface="Arial" panose="020B0604020202020204" pitchFamily="34" charset="0"/>
                      </a:endParaRPr>
                    </a:p>
                  </a:txBody>
                  <a:tcPr marL="82327" marR="82327" marT="45723" marB="45723">
                    <a:solidFill>
                      <a:srgbClr val="FFCC66"/>
                    </a:solidFill>
                  </a:tcPr>
                </a:tc>
                <a:extLst>
                  <a:ext uri="{0D108BD9-81ED-4DB2-BD59-A6C34878D82A}">
                    <a16:rowId xmlns:a16="http://schemas.microsoft.com/office/drawing/2014/main" val="10000"/>
                  </a:ext>
                </a:extLst>
              </a:tr>
              <a:tr h="330926">
                <a:tc>
                  <a:txBody>
                    <a:bodyPr/>
                    <a:lstStyle/>
                    <a:p>
                      <a:pPr>
                        <a:lnSpc>
                          <a:spcPct val="100000"/>
                        </a:lnSpc>
                        <a:spcBef>
                          <a:spcPts val="600"/>
                        </a:spcBef>
                        <a:spcAft>
                          <a:spcPts val="0"/>
                        </a:spcAft>
                      </a:pPr>
                      <a:r>
                        <a:rPr lang="en-US" sz="1800" b="1" dirty="0" smtClean="0">
                          <a:latin typeface="+mn-lt"/>
                          <a:cs typeface="Arial" panose="020B0604020202020204" pitchFamily="34" charset="0"/>
                        </a:rPr>
                        <a:t>Planned 2020/21 Targets</a:t>
                      </a:r>
                      <a:r>
                        <a:rPr lang="en-US" sz="1800" b="1" baseline="0" dirty="0" smtClean="0">
                          <a:latin typeface="+mn-lt"/>
                          <a:cs typeface="Arial" panose="020B0604020202020204" pitchFamily="34" charset="0"/>
                        </a:rPr>
                        <a:t> : </a:t>
                      </a:r>
                      <a:r>
                        <a:rPr lang="en-GB" sz="1800" dirty="0" smtClean="0">
                          <a:solidFill>
                            <a:schemeClr val="tx1"/>
                          </a:solidFill>
                          <a:effectLst/>
                          <a:latin typeface="+mn-lt"/>
                          <a:ea typeface="Times New Roman" panose="02020603050405020304" pitchFamily="18" charset="0"/>
                        </a:rPr>
                        <a:t>Social grants payment staggering implemented to reduce long queues</a:t>
                      </a:r>
                      <a:r>
                        <a:rPr lang="en-GB" sz="1800" baseline="0" dirty="0" smtClean="0">
                          <a:solidFill>
                            <a:schemeClr val="tx1"/>
                          </a:solidFill>
                          <a:effectLst/>
                          <a:latin typeface="+mn-lt"/>
                          <a:ea typeface="Times New Roman" panose="02020603050405020304" pitchFamily="18" charset="0"/>
                        </a:rPr>
                        <a:t> and </a:t>
                      </a:r>
                      <a:r>
                        <a:rPr lang="en-GB" sz="1800" dirty="0" smtClean="0">
                          <a:solidFill>
                            <a:schemeClr val="tx1"/>
                          </a:solidFill>
                          <a:effectLst/>
                          <a:latin typeface="+mn-lt"/>
                          <a:ea typeface="Times New Roman" panose="02020603050405020304" pitchFamily="18" charset="0"/>
                        </a:rPr>
                        <a:t>ease the burden on the National Payment System.</a:t>
                      </a:r>
                      <a:endParaRPr lang="en-ZA" sz="1800" dirty="0" smtClean="0">
                        <a:solidFill>
                          <a:schemeClr val="tx1"/>
                        </a:solidFill>
                        <a:effectLst/>
                        <a:latin typeface="+mn-lt"/>
                        <a:ea typeface="Times New Roman" panose="02020603050405020304" pitchFamily="18" charset="0"/>
                      </a:endParaRPr>
                    </a:p>
                  </a:txBody>
                  <a:tcPr marL="68580" marR="68580" marT="34290" marB="34290">
                    <a:solidFill>
                      <a:schemeClr val="bg1"/>
                    </a:solidFill>
                  </a:tcPr>
                </a:tc>
                <a:extLst>
                  <a:ext uri="{0D108BD9-81ED-4DB2-BD59-A6C34878D82A}">
                    <a16:rowId xmlns:a16="http://schemas.microsoft.com/office/drawing/2014/main" val="10001"/>
                  </a:ext>
                </a:extLst>
              </a:tr>
              <a:tr h="309160">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GB" sz="1800" b="1" dirty="0" smtClean="0">
                          <a:solidFill>
                            <a:schemeClr val="tx1"/>
                          </a:solidFill>
                          <a:latin typeface="+mn-lt"/>
                          <a:cs typeface="Arial" panose="020B0604020202020204" pitchFamily="34" charset="0"/>
                        </a:rPr>
                        <a:t>Status as at 31 December 2020</a:t>
                      </a:r>
                    </a:p>
                  </a:txBody>
                  <a:tcPr marL="82327" marR="82327" marT="45723" marB="45723">
                    <a:solidFill>
                      <a:schemeClr val="bg1"/>
                    </a:solidFill>
                  </a:tcPr>
                </a:tc>
                <a:extLst>
                  <a:ext uri="{0D108BD9-81ED-4DB2-BD59-A6C34878D82A}">
                    <a16:rowId xmlns:a16="http://schemas.microsoft.com/office/drawing/2014/main" val="10002"/>
                  </a:ext>
                </a:extLst>
              </a:tr>
              <a:tr h="1577266">
                <a:tc>
                  <a:txBody>
                    <a:bodyPr/>
                    <a:lstStyle/>
                    <a:p>
                      <a:pPr marL="285750" indent="-285750" algn="just">
                        <a:spcBef>
                          <a:spcPts val="300"/>
                        </a:spcBef>
                        <a:buFont typeface="Arial" panose="020B0604020202020204" pitchFamily="34" charset="0"/>
                        <a:buChar char="•"/>
                      </a:pPr>
                      <a:r>
                        <a:rPr lang="en-GB" sz="1700" dirty="0" smtClean="0"/>
                        <a:t>In order to reduce congestion at social grant access points and effect a measure of physical distancing in line with Disaster Management Regulations, the payment of social grant was staggered from May 2020.</a:t>
                      </a:r>
                    </a:p>
                    <a:p>
                      <a:pPr marL="285750" indent="-285750" algn="just">
                        <a:spcBef>
                          <a:spcPts val="300"/>
                        </a:spcBef>
                        <a:buFont typeface="Arial" panose="020B0604020202020204" pitchFamily="34" charset="0"/>
                        <a:buChar char="•"/>
                      </a:pPr>
                      <a:r>
                        <a:rPr lang="en-GB" sz="1700" dirty="0" smtClean="0"/>
                        <a:t>SASSA released social grant payments in a staggered manner separating the payment dates for older persons and persons with disabilities from the other social grants beneficiaries. </a:t>
                      </a:r>
                    </a:p>
                    <a:p>
                      <a:pPr marL="285750" indent="-285750" algn="just">
                        <a:spcBef>
                          <a:spcPts val="300"/>
                        </a:spcBef>
                        <a:buFont typeface="Arial" panose="020B0604020202020204" pitchFamily="34" charset="0"/>
                        <a:buChar char="•"/>
                      </a:pPr>
                      <a:r>
                        <a:rPr lang="en-GB" sz="1700" dirty="0" smtClean="0"/>
                        <a:t>Deposits of grants into beneficiaries accounts are effected as follows: Older Persons Grant  - </a:t>
                      </a:r>
                      <a:r>
                        <a:rPr lang="en-GB" sz="1700" b="1" dirty="0" smtClean="0"/>
                        <a:t>3</a:t>
                      </a:r>
                      <a:r>
                        <a:rPr lang="en-GB" sz="1700" b="1" baseline="30000" dirty="0" smtClean="0"/>
                        <a:t>rd</a:t>
                      </a:r>
                      <a:r>
                        <a:rPr lang="en-GB" sz="1700" b="1" dirty="0" smtClean="0"/>
                        <a:t> day</a:t>
                      </a:r>
                      <a:r>
                        <a:rPr lang="en-GB" sz="1700" baseline="0" dirty="0" smtClean="0"/>
                        <a:t> </a:t>
                      </a:r>
                      <a:r>
                        <a:rPr lang="en-GB" sz="1700" dirty="0" smtClean="0"/>
                        <a:t>(3.6</a:t>
                      </a:r>
                      <a:r>
                        <a:rPr lang="en-GB" sz="1700" baseline="0" dirty="0" smtClean="0"/>
                        <a:t> million)</a:t>
                      </a:r>
                      <a:r>
                        <a:rPr lang="en-GB" sz="1700" dirty="0" smtClean="0"/>
                        <a:t>; Disability grants – </a:t>
                      </a:r>
                      <a:r>
                        <a:rPr lang="en-GB" sz="1700" b="1" dirty="0" smtClean="0"/>
                        <a:t>4</a:t>
                      </a:r>
                      <a:r>
                        <a:rPr lang="en-GB" sz="1700" b="1" baseline="30000" dirty="0" smtClean="0"/>
                        <a:t>th</a:t>
                      </a:r>
                      <a:r>
                        <a:rPr lang="en-GB" sz="1700" b="1" dirty="0" smtClean="0"/>
                        <a:t> day </a:t>
                      </a:r>
                      <a:r>
                        <a:rPr lang="en-GB" sz="1700" dirty="0" smtClean="0"/>
                        <a:t>(1 million); and Children’s grants- </a:t>
                      </a:r>
                      <a:r>
                        <a:rPr lang="en-GB" sz="1700" b="1" dirty="0" smtClean="0"/>
                        <a:t>5</a:t>
                      </a:r>
                      <a:r>
                        <a:rPr lang="en-GB" sz="1700" b="1" baseline="30000" dirty="0" smtClean="0"/>
                        <a:t>th</a:t>
                      </a:r>
                      <a:r>
                        <a:rPr lang="en-GB" sz="1700" b="1" dirty="0" smtClean="0"/>
                        <a:t> day </a:t>
                      </a:r>
                      <a:r>
                        <a:rPr lang="en-GB" sz="1700" dirty="0" smtClean="0"/>
                        <a:t>of every month except where the 3</a:t>
                      </a:r>
                      <a:r>
                        <a:rPr lang="en-GB" sz="1700" baseline="30000" dirty="0" smtClean="0"/>
                        <a:t>rd</a:t>
                      </a:r>
                      <a:r>
                        <a:rPr lang="en-GB" sz="1700" dirty="0" smtClean="0"/>
                        <a:t> falls on a weekend, money became available from the first working day. </a:t>
                      </a:r>
                    </a:p>
                    <a:p>
                      <a:pPr marL="285750" indent="-285750" algn="just">
                        <a:spcBef>
                          <a:spcPts val="300"/>
                        </a:spcBef>
                        <a:buFont typeface="Arial" panose="020B0604020202020204" pitchFamily="34" charset="0"/>
                        <a:buChar char="•"/>
                      </a:pPr>
                      <a:r>
                        <a:rPr lang="en-GB" sz="1700" dirty="0" smtClean="0"/>
                        <a:t>The staggering of payments was an immediate success significantly reducing crowd volumes at access points such as ATMS and retail stores (POS); reducing pressure on the NPS,</a:t>
                      </a:r>
                      <a:r>
                        <a:rPr lang="en-GB" sz="1700" baseline="0" dirty="0" smtClean="0"/>
                        <a:t> </a:t>
                      </a:r>
                      <a:r>
                        <a:rPr lang="en-GB" sz="1700" dirty="0" smtClean="0"/>
                        <a:t>SAPO systems and the cash supply value-chain. </a:t>
                      </a:r>
                    </a:p>
                    <a:p>
                      <a:pPr marL="285750" indent="-285750" algn="just">
                        <a:spcBef>
                          <a:spcPts val="300"/>
                        </a:spcBef>
                        <a:buFont typeface="Arial" panose="020B0604020202020204" pitchFamily="34" charset="0"/>
                        <a:buChar char="•"/>
                      </a:pPr>
                      <a:r>
                        <a:rPr lang="en-US" sz="1700" dirty="0" smtClean="0"/>
                        <a:t>The payment of the Covid-19</a:t>
                      </a:r>
                      <a:r>
                        <a:rPr lang="en-US" sz="1700" baseline="0" dirty="0" smtClean="0"/>
                        <a:t> SRD grant at post offices impacted on the gains achieved from this initiative.</a:t>
                      </a:r>
                      <a:endParaRPr lang="en-GB" sz="1700" dirty="0" smtClean="0"/>
                    </a:p>
                  </a:txBody>
                  <a:tcPr marL="82327" marR="82327" marT="45723" marB="45723">
                    <a:solidFill>
                      <a:schemeClr val="bg1"/>
                    </a:solidFill>
                  </a:tcPr>
                </a:tc>
                <a:extLst>
                  <a:ext uri="{0D108BD9-81ED-4DB2-BD59-A6C34878D82A}">
                    <a16:rowId xmlns:a16="http://schemas.microsoft.com/office/drawing/2014/main" val="10003"/>
                  </a:ext>
                </a:extLst>
              </a:tr>
            </a:tbl>
          </a:graphicData>
        </a:graphic>
      </p:graphicFrame>
      <p:sp>
        <p:nvSpPr>
          <p:cNvPr id="5" name="Slide Number Placeholder 4"/>
          <p:cNvSpPr txBox="1">
            <a:spLocks/>
          </p:cNvSpPr>
          <p:nvPr/>
        </p:nvSpPr>
        <p:spPr>
          <a:xfrm>
            <a:off x="2286000" y="6389499"/>
            <a:ext cx="2151529" cy="36550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solidFill>
                  <a:srgbClr val="000000"/>
                </a:solidFill>
              </a:rPr>
              <a:t>18</a:t>
            </a:r>
            <a:endParaRPr lang="en-US" dirty="0">
              <a:solidFill>
                <a:srgbClr val="000000"/>
              </a:solidFill>
            </a:endParaRPr>
          </a:p>
        </p:txBody>
      </p:sp>
    </p:spTree>
    <p:extLst>
      <p:ext uri="{BB962C8B-B14F-4D97-AF65-F5344CB8AC3E}">
        <p14:creationId xmlns:p14="http://schemas.microsoft.com/office/powerpoint/2010/main" val="613875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38125"/>
            <a:ext cx="6629400" cy="487362"/>
          </a:xfrm>
        </p:spPr>
        <p:txBody>
          <a:bodyPr>
            <a:noAutofit/>
          </a:bodyPr>
          <a:lstStyle/>
          <a:p>
            <a:pPr algn="ctr"/>
            <a:r>
              <a:rPr lang="en-US" sz="3200" dirty="0">
                <a:ea typeface="Calibri" panose="020F0502020204030204" pitchFamily="34" charset="0"/>
              </a:rPr>
              <a:t>Social Assistance Payments</a:t>
            </a:r>
            <a:endParaRPr lang="en-GB" sz="3200" dirty="0"/>
          </a:p>
        </p:txBody>
      </p:sp>
      <p:sp>
        <p:nvSpPr>
          <p:cNvPr id="3" name="Slide Number Placeholder 2"/>
          <p:cNvSpPr>
            <a:spLocks noGrp="1"/>
          </p:cNvSpPr>
          <p:nvPr>
            <p:ph type="sldNum" sz="quarter" idx="12"/>
          </p:nvPr>
        </p:nvSpPr>
        <p:spPr>
          <a:xfrm>
            <a:off x="7467600" y="5556"/>
            <a:ext cx="1676400" cy="476250"/>
          </a:xfrm>
        </p:spPr>
        <p:txBody>
          <a:bodyPr/>
          <a:lstStyle/>
          <a:p>
            <a:fld id="{9D56938B-8917-4869-91D0-F9F507C443EE}" type="slidenum">
              <a:rPr lang="en-US" smtClean="0">
                <a:solidFill>
                  <a:prstClr val="black">
                    <a:tint val="75000"/>
                  </a:prstClr>
                </a:solidFill>
              </a:rPr>
              <a:pPr/>
              <a:t>19</a:t>
            </a:fld>
            <a:endParaRPr lang="en-US" dirty="0">
              <a:solidFill>
                <a:prstClr val="black">
                  <a:tint val="75000"/>
                </a:prstClr>
              </a:solidFill>
            </a:endParaRPr>
          </a:p>
        </p:txBody>
      </p:sp>
      <p:graphicFrame>
        <p:nvGraphicFramePr>
          <p:cNvPr id="4" name="Content Placeholder 3"/>
          <p:cNvGraphicFramePr>
            <a:graphicFrameLocks/>
          </p:cNvGraphicFramePr>
          <p:nvPr>
            <p:extLst>
              <p:ext uri="{D42A27DB-BD31-4B8C-83A1-F6EECF244321}">
                <p14:modId xmlns:p14="http://schemas.microsoft.com/office/powerpoint/2010/main" val="3881493044"/>
              </p:ext>
            </p:extLst>
          </p:nvPr>
        </p:nvGraphicFramePr>
        <p:xfrm>
          <a:off x="0" y="725487"/>
          <a:ext cx="9067800" cy="5471184"/>
        </p:xfrm>
        <a:graphic>
          <a:graphicData uri="http://schemas.openxmlformats.org/drawingml/2006/table">
            <a:tbl>
              <a:tblPr firstRow="1" bandRow="1">
                <a:tableStyleId>{5940675A-B579-460E-94D1-54222C63F5DA}</a:tableStyleId>
              </a:tblPr>
              <a:tblGrid>
                <a:gridCol w="9067800">
                  <a:extLst>
                    <a:ext uri="{9D8B030D-6E8A-4147-A177-3AD203B41FA5}">
                      <a16:colId xmlns:a16="http://schemas.microsoft.com/office/drawing/2014/main" val="20000"/>
                    </a:ext>
                  </a:extLst>
                </a:gridCol>
              </a:tblGrid>
              <a:tr h="611200">
                <a:tc>
                  <a:txBody>
                    <a:bodyPr/>
                    <a:lstStyle/>
                    <a:p>
                      <a:pPr marL="0" marR="0" lvl="1" indent="0" algn="l" defTabSz="914400" rtl="0" eaLnBrk="1" fontAlgn="auto" latinLnBrk="0" hangingPunct="1">
                        <a:lnSpc>
                          <a:spcPct val="100000"/>
                        </a:lnSpc>
                        <a:spcBef>
                          <a:spcPts val="600"/>
                        </a:spcBef>
                        <a:spcAft>
                          <a:spcPts val="0"/>
                        </a:spcAft>
                        <a:buClrTx/>
                        <a:buSzTx/>
                        <a:buFontTx/>
                        <a:buNone/>
                        <a:tabLst/>
                        <a:defRPr/>
                      </a:pPr>
                      <a:r>
                        <a:rPr lang="en-US" sz="1800" b="1" kern="1200" dirty="0" smtClean="0">
                          <a:solidFill>
                            <a:schemeClr val="tx1"/>
                          </a:solidFill>
                          <a:effectLst/>
                          <a:latin typeface="+mn-lt"/>
                          <a:ea typeface="+mn-ea"/>
                          <a:cs typeface="Arial" panose="020B0604020202020204" pitchFamily="34" charset="0"/>
                        </a:rPr>
                        <a:t>Objective: </a:t>
                      </a:r>
                      <a:r>
                        <a:rPr lang="en-GB" sz="1800" b="0" kern="1200" dirty="0" smtClean="0">
                          <a:solidFill>
                            <a:schemeClr val="tx1"/>
                          </a:solidFill>
                          <a:effectLst/>
                          <a:latin typeface="+mn-lt"/>
                          <a:ea typeface="+mn-ea"/>
                          <a:cs typeface="Arial" panose="020B0604020202020204" pitchFamily="34" charset="0"/>
                        </a:rPr>
                        <a:t>To ensure that social grants beneficiaries are paid the right amount and the right time.  </a:t>
                      </a:r>
                      <a:endParaRPr lang="en-GB" sz="1800" b="1" kern="1200" dirty="0" smtClean="0">
                        <a:solidFill>
                          <a:schemeClr val="tx1"/>
                        </a:solidFill>
                        <a:effectLst/>
                        <a:latin typeface="+mn-lt"/>
                        <a:ea typeface="+mn-ea"/>
                        <a:cs typeface="Arial" panose="020B0604020202020204" pitchFamily="34" charset="0"/>
                      </a:endParaRPr>
                    </a:p>
                  </a:txBody>
                  <a:tcPr marL="82327" marR="82327" marT="45723" marB="45723">
                    <a:solidFill>
                      <a:srgbClr val="FFCC66"/>
                    </a:solidFill>
                  </a:tcPr>
                </a:tc>
                <a:extLst>
                  <a:ext uri="{0D108BD9-81ED-4DB2-BD59-A6C34878D82A}">
                    <a16:rowId xmlns:a16="http://schemas.microsoft.com/office/drawing/2014/main" val="10000"/>
                  </a:ext>
                </a:extLst>
              </a:tr>
              <a:tr h="349260">
                <a:tc>
                  <a:txBody>
                    <a:bodyPr/>
                    <a:lstStyle/>
                    <a:p>
                      <a:pPr marL="0" marR="0" lvl="1" indent="0" algn="l" defTabSz="914400" rtl="0" eaLnBrk="1" fontAlgn="auto" latinLnBrk="0" hangingPunct="1">
                        <a:lnSpc>
                          <a:spcPct val="100000"/>
                        </a:lnSpc>
                        <a:spcBef>
                          <a:spcPts val="600"/>
                        </a:spcBef>
                        <a:spcAft>
                          <a:spcPts val="0"/>
                        </a:spcAft>
                        <a:buClrTx/>
                        <a:buSzTx/>
                        <a:buFont typeface="Arial" pitchFamily="34" charset="0"/>
                        <a:buNone/>
                        <a:tabLst/>
                        <a:defRPr/>
                      </a:pPr>
                      <a:r>
                        <a:rPr lang="en-US" sz="1800" b="1" kern="1200" dirty="0" smtClean="0">
                          <a:solidFill>
                            <a:schemeClr val="tx1"/>
                          </a:solidFill>
                          <a:effectLst/>
                          <a:latin typeface="+mn-lt"/>
                          <a:ea typeface="+mn-ea"/>
                          <a:cs typeface="Arial" panose="020B0604020202020204" pitchFamily="34" charset="0"/>
                        </a:rPr>
                        <a:t>Planned</a:t>
                      </a:r>
                      <a:r>
                        <a:rPr lang="en-US" sz="1800" b="1" kern="1200" baseline="0" dirty="0" smtClean="0">
                          <a:solidFill>
                            <a:schemeClr val="tx1"/>
                          </a:solidFill>
                          <a:effectLst/>
                          <a:latin typeface="+mn-lt"/>
                          <a:ea typeface="+mn-ea"/>
                          <a:cs typeface="Arial" panose="020B0604020202020204" pitchFamily="34" charset="0"/>
                        </a:rPr>
                        <a:t> target: </a:t>
                      </a:r>
                      <a:r>
                        <a:rPr lang="en-US" sz="1800" b="0" kern="1200" baseline="0" dirty="0" smtClean="0">
                          <a:solidFill>
                            <a:schemeClr val="tx1"/>
                          </a:solidFill>
                          <a:effectLst/>
                          <a:latin typeface="+mn-lt"/>
                          <a:ea typeface="+mn-ea"/>
                          <a:cs typeface="Arial" panose="020B0604020202020204" pitchFamily="34" charset="0"/>
                        </a:rPr>
                        <a:t>Monitor </a:t>
                      </a:r>
                      <a:r>
                        <a:rPr lang="en-GB" sz="1800" kern="1200" dirty="0" smtClean="0">
                          <a:solidFill>
                            <a:schemeClr val="tx1"/>
                          </a:solidFill>
                          <a:effectLst/>
                          <a:latin typeface="+mn-lt"/>
                          <a:ea typeface="+mn-ea"/>
                          <a:cs typeface="+mn-cs"/>
                        </a:rPr>
                        <a:t>compliance to SASSA SAPO SLA for social grant payments</a:t>
                      </a:r>
                      <a:endParaRPr lang="en-US" sz="1800" b="1" kern="1200" dirty="0" smtClean="0">
                        <a:solidFill>
                          <a:schemeClr val="tx1"/>
                        </a:solidFill>
                        <a:effectLst/>
                        <a:latin typeface="+mn-lt"/>
                        <a:ea typeface="+mn-ea"/>
                        <a:cs typeface="Arial" panose="020B0604020202020204" pitchFamily="34" charset="0"/>
                      </a:endParaRPr>
                    </a:p>
                  </a:txBody>
                  <a:tcPr marL="82327" marR="82327" marT="45723" marB="45723">
                    <a:solidFill>
                      <a:schemeClr val="bg1"/>
                    </a:solidFill>
                  </a:tcPr>
                </a:tc>
                <a:extLst>
                  <a:ext uri="{0D108BD9-81ED-4DB2-BD59-A6C34878D82A}">
                    <a16:rowId xmlns:a16="http://schemas.microsoft.com/office/drawing/2014/main" val="10001"/>
                  </a:ext>
                </a:extLst>
              </a:tr>
              <a:tr h="349260">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GB" sz="1800" b="1" dirty="0" smtClean="0">
                          <a:solidFill>
                            <a:schemeClr val="tx1"/>
                          </a:solidFill>
                          <a:latin typeface="+mn-lt"/>
                          <a:cs typeface="Arial" panose="020B0604020202020204" pitchFamily="34" charset="0"/>
                        </a:rPr>
                        <a:t>Status as at 31 December 2020</a:t>
                      </a:r>
                    </a:p>
                  </a:txBody>
                  <a:tcPr marL="82327" marR="82327" marT="45723" marB="45723">
                    <a:solidFill>
                      <a:schemeClr val="bg1"/>
                    </a:solidFill>
                  </a:tcPr>
                </a:tc>
                <a:extLst>
                  <a:ext uri="{0D108BD9-81ED-4DB2-BD59-A6C34878D82A}">
                    <a16:rowId xmlns:a16="http://schemas.microsoft.com/office/drawing/2014/main" val="10002"/>
                  </a:ext>
                </a:extLst>
              </a:tr>
              <a:tr h="3795681">
                <a:tc>
                  <a:txBody>
                    <a:bodyPr/>
                    <a:lstStyle/>
                    <a:p>
                      <a:pPr algn="just">
                        <a:lnSpc>
                          <a:spcPct val="100000"/>
                        </a:lnSpc>
                        <a:spcBef>
                          <a:spcPts val="600"/>
                        </a:spcBef>
                      </a:pPr>
                      <a:r>
                        <a:rPr lang="en-GB" sz="1700" kern="1200" dirty="0" smtClean="0">
                          <a:solidFill>
                            <a:schemeClr val="tx1"/>
                          </a:solidFill>
                          <a:effectLst/>
                          <a:latin typeface="+mn-lt"/>
                          <a:ea typeface="+mn-ea"/>
                          <a:cs typeface="+mn-cs"/>
                        </a:rPr>
                        <a:t>Compliance to SASSA SAPO SLA for social grant payments was monitored and managed. In the process, the following non-compliance issues were identified and subsequently addressed:</a:t>
                      </a:r>
                      <a:endParaRPr lang="en-US" sz="1700" kern="1200" dirty="0" smtClean="0">
                        <a:solidFill>
                          <a:schemeClr val="tx1"/>
                        </a:solidFill>
                        <a:effectLst/>
                        <a:latin typeface="+mn-lt"/>
                        <a:ea typeface="+mn-ea"/>
                        <a:cs typeface="+mn-cs"/>
                      </a:endParaRPr>
                    </a:p>
                    <a:p>
                      <a:pPr marL="285750" indent="-285750" algn="just">
                        <a:lnSpc>
                          <a:spcPct val="100000"/>
                        </a:lnSpc>
                        <a:spcBef>
                          <a:spcPts val="600"/>
                        </a:spcBef>
                        <a:buFont typeface="Arial" panose="020B0604020202020204" pitchFamily="34" charset="0"/>
                        <a:buChar char="•"/>
                      </a:pPr>
                      <a:r>
                        <a:rPr lang="en-GB" sz="1700" kern="1200" dirty="0" smtClean="0">
                          <a:solidFill>
                            <a:schemeClr val="tx1"/>
                          </a:solidFill>
                          <a:effectLst/>
                          <a:latin typeface="+mn-lt"/>
                          <a:ea typeface="+mn-ea"/>
                          <a:cs typeface="+mn-cs"/>
                        </a:rPr>
                        <a:t>3 510 beneficiaries were unpaid due to the instability of the IGPS at 314 sites in 9 regions (beneficiaries were paid later).;</a:t>
                      </a:r>
                    </a:p>
                    <a:p>
                      <a:pPr marL="285750" marR="0" lvl="0" indent="-285750" algn="just"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1700" kern="1200" dirty="0" smtClean="0">
                          <a:solidFill>
                            <a:schemeClr val="tx1"/>
                          </a:solidFill>
                          <a:effectLst/>
                          <a:latin typeface="+mn-lt"/>
                          <a:ea typeface="+mn-ea"/>
                          <a:cs typeface="+mn-cs"/>
                        </a:rPr>
                        <a:t>340 cash pay points were rescheduled thereby creating a challenge with</a:t>
                      </a:r>
                      <a:r>
                        <a:rPr lang="en-GB" sz="1700" kern="1200" baseline="0" dirty="0" smtClean="0">
                          <a:solidFill>
                            <a:schemeClr val="tx1"/>
                          </a:solidFill>
                          <a:effectLst/>
                          <a:latin typeface="+mn-lt"/>
                          <a:ea typeface="+mn-ea"/>
                          <a:cs typeface="+mn-cs"/>
                        </a:rPr>
                        <a:t> regard to s</a:t>
                      </a:r>
                      <a:r>
                        <a:rPr lang="en-GB" sz="1700" kern="1200" dirty="0" smtClean="0">
                          <a:solidFill>
                            <a:schemeClr val="tx1"/>
                          </a:solidFill>
                          <a:effectLst/>
                          <a:latin typeface="+mn-lt"/>
                          <a:ea typeface="+mn-ea"/>
                          <a:cs typeface="+mn-cs"/>
                        </a:rPr>
                        <a:t>tabilisation of payment;</a:t>
                      </a:r>
                    </a:p>
                    <a:p>
                      <a:pPr marL="285750" lvl="0" indent="-285750" algn="just">
                        <a:lnSpc>
                          <a:spcPct val="100000"/>
                        </a:lnSpc>
                        <a:spcBef>
                          <a:spcPts val="600"/>
                        </a:spcBef>
                        <a:buFont typeface="Arial" panose="020B0604020202020204" pitchFamily="34" charset="0"/>
                        <a:buChar char="•"/>
                      </a:pPr>
                      <a:r>
                        <a:rPr lang="en-GB" sz="1700" kern="1200" dirty="0" smtClean="0">
                          <a:solidFill>
                            <a:schemeClr val="tx1"/>
                          </a:solidFill>
                          <a:effectLst/>
                          <a:latin typeface="+mn-lt"/>
                          <a:ea typeface="+mn-ea"/>
                          <a:cs typeface="+mn-cs"/>
                        </a:rPr>
                        <a:t>A number</a:t>
                      </a:r>
                      <a:r>
                        <a:rPr lang="en-GB" sz="1700" kern="1200" baseline="0" dirty="0" smtClean="0">
                          <a:solidFill>
                            <a:schemeClr val="tx1"/>
                          </a:solidFill>
                          <a:effectLst/>
                          <a:latin typeface="+mn-lt"/>
                          <a:ea typeface="+mn-ea"/>
                          <a:cs typeface="+mn-cs"/>
                        </a:rPr>
                        <a:t> of </a:t>
                      </a:r>
                      <a:r>
                        <a:rPr lang="en-GB" sz="1700" kern="1200" dirty="0" smtClean="0">
                          <a:solidFill>
                            <a:schemeClr val="tx1"/>
                          </a:solidFill>
                          <a:effectLst/>
                          <a:latin typeface="+mn-lt"/>
                          <a:ea typeface="+mn-ea"/>
                          <a:cs typeface="+mn-cs"/>
                        </a:rPr>
                        <a:t>pay points and post offices without chairs, shelter and water for beneficiaries on grant payment days were reported in</a:t>
                      </a:r>
                      <a:r>
                        <a:rPr lang="en-GB" sz="1700" kern="1200" baseline="0" dirty="0" smtClean="0">
                          <a:solidFill>
                            <a:schemeClr val="tx1"/>
                          </a:solidFill>
                          <a:effectLst/>
                          <a:latin typeface="+mn-lt"/>
                          <a:ea typeface="+mn-ea"/>
                          <a:cs typeface="+mn-cs"/>
                        </a:rPr>
                        <a:t> EC (1 265), </a:t>
                      </a:r>
                      <a:r>
                        <a:rPr lang="en-GB" sz="1700" kern="1200" dirty="0" smtClean="0">
                          <a:solidFill>
                            <a:schemeClr val="tx1"/>
                          </a:solidFill>
                          <a:effectLst/>
                          <a:latin typeface="+mn-lt"/>
                          <a:ea typeface="+mn-ea"/>
                          <a:cs typeface="+mn-cs"/>
                        </a:rPr>
                        <a:t>FS (62), GP (13), KZN (224), MPU (10), LP (142), NC (41), NW (35), WC (6);</a:t>
                      </a:r>
                    </a:p>
                    <a:p>
                      <a:pPr marL="285750" lvl="0" indent="-285750" algn="just">
                        <a:lnSpc>
                          <a:spcPct val="100000"/>
                        </a:lnSpc>
                        <a:spcBef>
                          <a:spcPts val="600"/>
                        </a:spcBef>
                        <a:buFont typeface="Arial" panose="020B0604020202020204" pitchFamily="34" charset="0"/>
                        <a:buChar char="•"/>
                      </a:pPr>
                      <a:r>
                        <a:rPr lang="en-US" sz="1700" kern="1200" dirty="0" smtClean="0">
                          <a:solidFill>
                            <a:schemeClr val="tx1"/>
                          </a:solidFill>
                          <a:effectLst/>
                          <a:latin typeface="+mn-lt"/>
                          <a:ea typeface="+mn-ea"/>
                          <a:cs typeface="+mn-cs"/>
                        </a:rPr>
                        <a:t>Non- compliance issues were raised with SAPO and there</a:t>
                      </a:r>
                      <a:r>
                        <a:rPr lang="en-US" sz="1700" kern="1200" baseline="0" dirty="0" smtClean="0">
                          <a:solidFill>
                            <a:schemeClr val="tx1"/>
                          </a:solidFill>
                          <a:effectLst/>
                          <a:latin typeface="+mn-lt"/>
                          <a:ea typeface="+mn-ea"/>
                          <a:cs typeface="+mn-cs"/>
                        </a:rPr>
                        <a:t> have been major improvements;</a:t>
                      </a:r>
                    </a:p>
                    <a:p>
                      <a:pPr marL="285750" lvl="0" indent="-285750" algn="just">
                        <a:lnSpc>
                          <a:spcPct val="100000"/>
                        </a:lnSpc>
                        <a:spcBef>
                          <a:spcPts val="600"/>
                        </a:spcBef>
                        <a:buFont typeface="Arial" panose="020B0604020202020204" pitchFamily="34" charset="0"/>
                        <a:buChar char="•"/>
                      </a:pPr>
                      <a:r>
                        <a:rPr lang="en-US" sz="1700" kern="1200" baseline="0" dirty="0" smtClean="0">
                          <a:solidFill>
                            <a:schemeClr val="tx1"/>
                          </a:solidFill>
                          <a:effectLst/>
                          <a:latin typeface="+mn-lt"/>
                          <a:ea typeface="+mn-ea"/>
                          <a:cs typeface="+mn-cs"/>
                        </a:rPr>
                        <a:t>Additional oversight structure led by the DGs of DSD &amp;DTSP has been setup to address the ongoing challenges.</a:t>
                      </a:r>
                      <a:endParaRPr lang="en-ZA" sz="1700" kern="1200" dirty="0" smtClean="0">
                        <a:solidFill>
                          <a:schemeClr val="tx1"/>
                        </a:solidFill>
                        <a:effectLst/>
                        <a:latin typeface="+mn-lt"/>
                        <a:ea typeface="+mn-ea"/>
                        <a:cs typeface="+mn-cs"/>
                      </a:endParaRPr>
                    </a:p>
                  </a:txBody>
                  <a:tcPr marL="82327" marR="82327" marT="45723" marB="45723">
                    <a:solidFill>
                      <a:schemeClr val="bg1"/>
                    </a:solidFill>
                  </a:tcPr>
                </a:tc>
                <a:extLst>
                  <a:ext uri="{0D108BD9-81ED-4DB2-BD59-A6C34878D82A}">
                    <a16:rowId xmlns:a16="http://schemas.microsoft.com/office/drawing/2014/main" val="10003"/>
                  </a:ext>
                </a:extLst>
              </a:tr>
            </a:tbl>
          </a:graphicData>
        </a:graphic>
      </p:graphicFrame>
      <p:sp>
        <p:nvSpPr>
          <p:cNvPr id="5" name="Slide Number Placeholder 4"/>
          <p:cNvSpPr txBox="1">
            <a:spLocks/>
          </p:cNvSpPr>
          <p:nvPr/>
        </p:nvSpPr>
        <p:spPr>
          <a:xfrm>
            <a:off x="2077571" y="6248400"/>
            <a:ext cx="2151529" cy="36550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solidFill>
                  <a:srgbClr val="000000"/>
                </a:solidFill>
              </a:rPr>
              <a:t>19</a:t>
            </a:r>
            <a:endParaRPr lang="en-US" dirty="0">
              <a:solidFill>
                <a:srgbClr val="000000"/>
              </a:solidFill>
            </a:endParaRPr>
          </a:p>
        </p:txBody>
      </p:sp>
    </p:spTree>
    <p:extLst>
      <p:ext uri="{BB962C8B-B14F-4D97-AF65-F5344CB8AC3E}">
        <p14:creationId xmlns:p14="http://schemas.microsoft.com/office/powerpoint/2010/main" val="6825387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Presentation Outline</a:t>
            </a:r>
            <a:endParaRPr lang="en-GB" dirty="0"/>
          </a:p>
        </p:txBody>
      </p:sp>
      <p:sp>
        <p:nvSpPr>
          <p:cNvPr id="3" name="Content Placeholder 2"/>
          <p:cNvSpPr>
            <a:spLocks noGrp="1"/>
          </p:cNvSpPr>
          <p:nvPr>
            <p:ph idx="1"/>
          </p:nvPr>
        </p:nvSpPr>
        <p:spPr>
          <a:xfrm>
            <a:off x="304800" y="1165412"/>
            <a:ext cx="8686800" cy="4343401"/>
          </a:xfrm>
        </p:spPr>
        <p:txBody>
          <a:bodyPr>
            <a:normAutofit/>
          </a:bodyPr>
          <a:lstStyle/>
          <a:p>
            <a:r>
              <a:rPr lang="en-US" sz="2800" dirty="0" smtClean="0"/>
              <a:t>Purpose </a:t>
            </a:r>
          </a:p>
          <a:p>
            <a:r>
              <a:rPr lang="en-US" sz="2800" dirty="0" smtClean="0"/>
              <a:t>Context</a:t>
            </a:r>
          </a:p>
          <a:p>
            <a:r>
              <a:rPr lang="en-ZA" sz="2800" dirty="0" smtClean="0"/>
              <a:t>SASSA’s Programmes’ Performance Synthesis</a:t>
            </a:r>
          </a:p>
          <a:p>
            <a:r>
              <a:rPr lang="en-US" sz="2800" dirty="0" smtClean="0">
                <a:cs typeface="Arial" panose="020B0604020202020204" pitchFamily="34" charset="0"/>
              </a:rPr>
              <a:t>Detailed </a:t>
            </a:r>
            <a:r>
              <a:rPr lang="en-US" sz="2800" dirty="0" err="1" smtClean="0">
                <a:cs typeface="Arial" panose="020B0604020202020204" pitchFamily="34" charset="0"/>
              </a:rPr>
              <a:t>Programmes’</a:t>
            </a:r>
            <a:r>
              <a:rPr lang="en-US" sz="2800" dirty="0" smtClean="0">
                <a:cs typeface="Arial" panose="020B0604020202020204" pitchFamily="34" charset="0"/>
              </a:rPr>
              <a:t> Performance</a:t>
            </a:r>
            <a:endParaRPr lang="en-ZA" sz="2800" dirty="0" smtClean="0"/>
          </a:p>
          <a:p>
            <a:r>
              <a:rPr lang="en-US" sz="2800" dirty="0" smtClean="0">
                <a:ea typeface="ＭＳ Ｐゴシック" pitchFamily="48" charset="-128"/>
              </a:rPr>
              <a:t>SASSA 2020/21 </a:t>
            </a:r>
            <a:r>
              <a:rPr lang="en-ZA" sz="2800" dirty="0" smtClean="0"/>
              <a:t>Budget Expenditure</a:t>
            </a:r>
          </a:p>
          <a:p>
            <a:r>
              <a:rPr lang="en-ZA" sz="2800" dirty="0" smtClean="0"/>
              <a:t>Recommendations </a:t>
            </a:r>
            <a:endParaRPr lang="en-ZA" sz="2800" dirty="0"/>
          </a:p>
          <a:p>
            <a:endParaRPr lang="en-US" sz="2800" dirty="0" smtClean="0"/>
          </a:p>
          <a:p>
            <a:endParaRPr lang="en-GB" sz="2800" dirty="0"/>
          </a:p>
        </p:txBody>
      </p:sp>
      <p:sp>
        <p:nvSpPr>
          <p:cNvPr id="4" name="Slide Number Placeholder 3"/>
          <p:cNvSpPr>
            <a:spLocks noGrp="1"/>
          </p:cNvSpPr>
          <p:nvPr>
            <p:ph type="sldNum" sz="quarter" idx="12"/>
          </p:nvPr>
        </p:nvSpPr>
        <p:spPr>
          <a:xfrm>
            <a:off x="2514600" y="6218050"/>
            <a:ext cx="2151529" cy="365501"/>
          </a:xfrm>
        </p:spPr>
        <p:txBody>
          <a:bodyPr/>
          <a:lstStyle/>
          <a:p>
            <a:r>
              <a:rPr lang="en-US" dirty="0" smtClean="0">
                <a:solidFill>
                  <a:prstClr val="black">
                    <a:tint val="75000"/>
                  </a:prstClr>
                </a:solidFill>
              </a:rPr>
              <a:t>2</a:t>
            </a:r>
            <a:endParaRPr lang="en-US" dirty="0">
              <a:solidFill>
                <a:prstClr val="black">
                  <a:tint val="75000"/>
                </a:prstClr>
              </a:solidFill>
            </a:endParaRPr>
          </a:p>
        </p:txBody>
      </p:sp>
    </p:spTree>
    <p:extLst>
      <p:ext uri="{BB962C8B-B14F-4D97-AF65-F5344CB8AC3E}">
        <p14:creationId xmlns:p14="http://schemas.microsoft.com/office/powerpoint/2010/main" val="34950136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5400" y="228600"/>
            <a:ext cx="6743700" cy="381000"/>
          </a:xfrm>
          <a:noFill/>
        </p:spPr>
        <p:txBody>
          <a:bodyPr>
            <a:normAutofit fontScale="90000"/>
          </a:bodyPr>
          <a:lstStyle/>
          <a:p>
            <a:pPr algn="ctr"/>
            <a:r>
              <a:rPr lang="en-US" altLang="en-US" sz="2857" dirty="0">
                <a:latin typeface="Arial" panose="020B0604020202020204" pitchFamily="34" charset="0"/>
                <a:cs typeface="Arial" panose="020B0604020202020204" pitchFamily="34" charset="0"/>
              </a:rPr>
              <a:t>Improved Customer Experience</a:t>
            </a:r>
            <a:endParaRPr lang="en-ZA" sz="2857" dirty="0">
              <a:latin typeface="Arial" panose="020B0604020202020204" pitchFamily="34" charset="0"/>
              <a:cs typeface="Arial" panose="020B06040202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49145929"/>
              </p:ext>
            </p:extLst>
          </p:nvPr>
        </p:nvGraphicFramePr>
        <p:xfrm>
          <a:off x="69980" y="838200"/>
          <a:ext cx="9067800" cy="5302606"/>
        </p:xfrm>
        <a:graphic>
          <a:graphicData uri="http://schemas.openxmlformats.org/drawingml/2006/table">
            <a:tbl>
              <a:tblPr firstRow="1" bandRow="1">
                <a:tableStyleId>{5940675A-B579-460E-94D1-54222C63F5DA}</a:tableStyleId>
              </a:tblPr>
              <a:tblGrid>
                <a:gridCol w="2590800">
                  <a:extLst>
                    <a:ext uri="{9D8B030D-6E8A-4147-A177-3AD203B41FA5}">
                      <a16:colId xmlns:a16="http://schemas.microsoft.com/office/drawing/2014/main" val="20000"/>
                    </a:ext>
                  </a:extLst>
                </a:gridCol>
                <a:gridCol w="6477000">
                  <a:extLst>
                    <a:ext uri="{9D8B030D-6E8A-4147-A177-3AD203B41FA5}">
                      <a16:colId xmlns:a16="http://schemas.microsoft.com/office/drawing/2014/main" val="20001"/>
                    </a:ext>
                  </a:extLst>
                </a:gridCol>
              </a:tblGrid>
              <a:tr h="152400">
                <a:tc>
                  <a:txBody>
                    <a:bodyPr/>
                    <a:lstStyle/>
                    <a:p>
                      <a:pPr marL="0" algn="l" defTabSz="914400" rtl="0" eaLnBrk="1" fontAlgn="t" latinLnBrk="0" hangingPunct="1">
                        <a:lnSpc>
                          <a:spcPct val="100000"/>
                        </a:lnSpc>
                        <a:spcBef>
                          <a:spcPts val="0"/>
                        </a:spcBef>
                        <a:spcAft>
                          <a:spcPts val="0"/>
                        </a:spcAft>
                      </a:pPr>
                      <a:r>
                        <a:rPr lang="en-US" sz="1700" b="1" u="none" strike="noStrike" kern="1200" dirty="0" smtClean="0">
                          <a:solidFill>
                            <a:schemeClr val="tx1"/>
                          </a:solidFill>
                          <a:effectLst/>
                          <a:latin typeface="+mn-lt"/>
                          <a:ea typeface="+mn-ea"/>
                          <a:cs typeface="+mn-cs"/>
                        </a:rPr>
                        <a:t>Outcome</a:t>
                      </a:r>
                      <a:endParaRPr lang="en-ZA" sz="1700" b="1" u="none" strike="noStrike" kern="1200" dirty="0">
                        <a:solidFill>
                          <a:schemeClr val="tx1"/>
                        </a:solidFill>
                        <a:effectLst/>
                        <a:latin typeface="+mn-lt"/>
                        <a:ea typeface="+mn-ea"/>
                        <a:cs typeface="+mn-cs"/>
                      </a:endParaRPr>
                    </a:p>
                  </a:txBody>
                  <a:tcPr marL="7620" marR="7620" marT="7620" marB="0">
                    <a:solidFill>
                      <a:srgbClr val="FDB810"/>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sz="1700" dirty="0" smtClean="0">
                          <a:latin typeface="+mn-lt"/>
                          <a:cs typeface="Arial" panose="020B0604020202020204" pitchFamily="34" charset="0"/>
                        </a:rPr>
                        <a:t>Improved Customer Experience</a:t>
                      </a:r>
                      <a:endParaRPr lang="en-US" sz="1700" b="0" kern="1200" baseline="0" dirty="0" smtClean="0">
                        <a:solidFill>
                          <a:schemeClr val="tx1"/>
                        </a:solidFill>
                        <a:effectLst/>
                        <a:latin typeface="+mn-lt"/>
                        <a:ea typeface="+mn-ea"/>
                        <a:cs typeface="Arial" panose="020B0604020202020204" pitchFamily="34" charset="0"/>
                      </a:endParaRPr>
                    </a:p>
                  </a:txBody>
                  <a:tcPr marL="5715" marR="5715" marT="9525" marB="0">
                    <a:solidFill>
                      <a:srgbClr val="FDB810"/>
                    </a:solidFill>
                  </a:tcPr>
                </a:tc>
                <a:extLst>
                  <a:ext uri="{0D108BD9-81ED-4DB2-BD59-A6C34878D82A}">
                    <a16:rowId xmlns:a16="http://schemas.microsoft.com/office/drawing/2014/main" val="10000"/>
                  </a:ext>
                </a:extLst>
              </a:tr>
              <a:tr h="463150">
                <a:tc gridSpan="2">
                  <a:txBody>
                    <a:bodyPr/>
                    <a:lstStyle/>
                    <a:p>
                      <a:pPr marL="0" algn="l" defTabSz="914400" rtl="0" eaLnBrk="1" fontAlgn="t" latinLnBrk="0" hangingPunct="1">
                        <a:lnSpc>
                          <a:spcPct val="100000"/>
                        </a:lnSpc>
                        <a:spcBef>
                          <a:spcPts val="0"/>
                        </a:spcBef>
                        <a:spcAft>
                          <a:spcPts val="0"/>
                        </a:spcAft>
                      </a:pPr>
                      <a:r>
                        <a:rPr lang="en-US" sz="1700" b="1" u="none" strike="noStrike" kern="1200" dirty="0" smtClean="0">
                          <a:solidFill>
                            <a:schemeClr val="tx1"/>
                          </a:solidFill>
                          <a:effectLst/>
                          <a:latin typeface="+mn-lt"/>
                        </a:rPr>
                        <a:t>Objective: Reduction of</a:t>
                      </a:r>
                      <a:r>
                        <a:rPr lang="en-US" sz="1700" b="1" u="none" strike="noStrike" kern="1200" baseline="0" dirty="0" smtClean="0">
                          <a:solidFill>
                            <a:schemeClr val="tx1"/>
                          </a:solidFill>
                          <a:effectLst/>
                          <a:latin typeface="+mn-lt"/>
                        </a:rPr>
                        <a:t> d</a:t>
                      </a:r>
                      <a:r>
                        <a:rPr lang="en-US" sz="1700" b="0" kern="1200" dirty="0" smtClean="0">
                          <a:solidFill>
                            <a:schemeClr val="tx1"/>
                          </a:solidFill>
                          <a:effectLst/>
                          <a:latin typeface="+mn-lt"/>
                          <a:ea typeface="+mn-ea"/>
                          <a:cs typeface="Arial" panose="020B0604020202020204" pitchFamily="34" charset="0"/>
                        </a:rPr>
                        <a:t>elayed processing of social grants</a:t>
                      </a:r>
                      <a:r>
                        <a:rPr lang="en-US" sz="1700" b="0" kern="1200" baseline="0" dirty="0" smtClean="0">
                          <a:solidFill>
                            <a:schemeClr val="tx1"/>
                          </a:solidFill>
                          <a:effectLst/>
                          <a:latin typeface="+mn-lt"/>
                          <a:ea typeface="+mn-ea"/>
                          <a:cs typeface="Arial" panose="020B0604020202020204" pitchFamily="34" charset="0"/>
                        </a:rPr>
                        <a:t> including enquiries and provision of feedback</a:t>
                      </a:r>
                      <a:endParaRPr lang="en-US" sz="1700" b="0" u="none" kern="1200" baseline="0" dirty="0" smtClean="0">
                        <a:solidFill>
                          <a:schemeClr val="tx1"/>
                        </a:solidFill>
                        <a:effectLst/>
                        <a:latin typeface="+mn-lt"/>
                        <a:ea typeface="+mn-ea"/>
                        <a:cs typeface="Arial" panose="020B0604020202020204" pitchFamily="34" charset="0"/>
                      </a:endParaRPr>
                    </a:p>
                  </a:txBody>
                  <a:tcPr marL="7620" marR="7620" marT="7620" marB="0">
                    <a:solidFill>
                      <a:schemeClr val="bg1"/>
                    </a:solidFill>
                  </a:tcPr>
                </a:tc>
                <a:tc hMerge="1">
                  <a:txBody>
                    <a:bodyPr/>
                    <a:lstStyle/>
                    <a:p>
                      <a:pPr marL="0" marR="0" lvl="1"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700" b="0" u="none" kern="1200" baseline="0" dirty="0" smtClean="0">
                        <a:solidFill>
                          <a:schemeClr val="tx1"/>
                        </a:solidFill>
                        <a:effectLst/>
                        <a:latin typeface="+mn-lt"/>
                        <a:ea typeface="+mn-ea"/>
                        <a:cs typeface="Arial" panose="020B0604020202020204" pitchFamily="34" charset="0"/>
                      </a:endParaRPr>
                    </a:p>
                  </a:txBody>
                  <a:tcPr marL="5715" marR="5715" marT="9525" marB="0">
                    <a:solidFill>
                      <a:srgbClr val="FDB810"/>
                    </a:solidFill>
                  </a:tcPr>
                </a:tc>
                <a:extLst>
                  <a:ext uri="{0D108BD9-81ED-4DB2-BD59-A6C34878D82A}">
                    <a16:rowId xmlns:a16="http://schemas.microsoft.com/office/drawing/2014/main" val="10001"/>
                  </a:ext>
                </a:extLst>
              </a:tr>
              <a:tr h="3123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b="1" dirty="0" smtClean="0">
                          <a:solidFill>
                            <a:schemeClr val="tx1"/>
                          </a:solidFill>
                          <a:latin typeface="+mn-lt"/>
                          <a:cs typeface="Arial" panose="020B0604020202020204" pitchFamily="34" charset="0"/>
                        </a:rPr>
                        <a:t>Planned 2020/21 Targets</a:t>
                      </a:r>
                      <a:r>
                        <a:rPr lang="en-US" sz="1700" b="1" baseline="0" dirty="0" smtClean="0">
                          <a:solidFill>
                            <a:schemeClr val="tx1"/>
                          </a:solidFill>
                          <a:latin typeface="+mn-lt"/>
                          <a:cs typeface="Arial" panose="020B0604020202020204" pitchFamily="34" charset="0"/>
                        </a:rPr>
                        <a:t> </a:t>
                      </a:r>
                      <a:endParaRPr lang="en-GB" sz="1700" b="1" dirty="0" smtClean="0">
                        <a:solidFill>
                          <a:schemeClr val="tx1"/>
                        </a:solidFill>
                        <a:latin typeface="+mn-lt"/>
                        <a:cs typeface="Arial" panose="020B0604020202020204" pitchFamily="34" charset="0"/>
                      </a:endParaRPr>
                    </a:p>
                  </a:txBody>
                  <a:tcPr>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1700" b="0" dirty="0" smtClean="0">
                          <a:solidFill>
                            <a:schemeClr val="tx1"/>
                          </a:solidFill>
                          <a:latin typeface="+mn-lt"/>
                          <a:cs typeface="Arial" panose="020B0604020202020204" pitchFamily="34" charset="0"/>
                        </a:rPr>
                        <a:t>Progress Status as at 31 December 2020</a:t>
                      </a:r>
                    </a:p>
                  </a:txBody>
                  <a:tcPr>
                    <a:solidFill>
                      <a:schemeClr val="bg1"/>
                    </a:solidFill>
                  </a:tcPr>
                </a:tc>
                <a:extLst>
                  <a:ext uri="{0D108BD9-81ED-4DB2-BD59-A6C34878D82A}">
                    <a16:rowId xmlns:a16="http://schemas.microsoft.com/office/drawing/2014/main" val="10002"/>
                  </a:ext>
                </a:extLst>
              </a:tr>
              <a:tr h="999054">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700" kern="1200" dirty="0" smtClean="0">
                          <a:solidFill>
                            <a:schemeClr val="tx1"/>
                          </a:solidFill>
                          <a:effectLst/>
                          <a:latin typeface="+mn-lt"/>
                          <a:ea typeface="+mn-ea"/>
                          <a:cs typeface="+mn-cs"/>
                        </a:rPr>
                        <a:t>95% of new grant applications processed within 10 days.</a:t>
                      </a:r>
                      <a:endParaRPr lang="en-ZA" sz="1700" b="0" i="1" kern="1200" baseline="0" dirty="0" smtClean="0">
                        <a:solidFill>
                          <a:schemeClr val="tx1"/>
                        </a:solidFill>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700" kern="1200" dirty="0" smtClean="0">
                        <a:solidFill>
                          <a:schemeClr val="tx1"/>
                        </a:solidFill>
                        <a:effectLst/>
                        <a:latin typeface="+mn-lt"/>
                        <a:ea typeface="+mn-ea"/>
                        <a:cs typeface="+mn-cs"/>
                      </a:endParaRPr>
                    </a:p>
                  </a:txBody>
                  <a:tcPr marL="46886" marR="46886" marT="0" marB="0"/>
                </a:tc>
                <a:tc>
                  <a:txBody>
                    <a:bodyPr/>
                    <a:lstStyle/>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700" kern="1200" dirty="0" smtClean="0">
                          <a:solidFill>
                            <a:schemeClr val="tx1"/>
                          </a:solidFill>
                          <a:effectLst/>
                          <a:latin typeface="+mn-lt"/>
                          <a:ea typeface="+mn-ea"/>
                          <a:cs typeface="+mn-cs"/>
                        </a:rPr>
                        <a:t>94.2% (925 429 of 982 497) of new grant applications were processed within 10 days.</a:t>
                      </a:r>
                      <a:endParaRPr lang="en-GB" sz="1700" b="0" kern="1200" dirty="0" smtClean="0">
                        <a:solidFill>
                          <a:schemeClr val="tx1"/>
                        </a:solidFill>
                        <a:effectLst/>
                        <a:latin typeface="+mn-lt"/>
                        <a:ea typeface="+mn-ea"/>
                        <a:cs typeface="Arial" panose="020B0604020202020204" pitchFamily="34" charset="0"/>
                      </a:endParaRPr>
                    </a:p>
                    <a:p>
                      <a:pPr marL="285750" indent="-285750" algn="just">
                        <a:lnSpc>
                          <a:spcPct val="100000"/>
                        </a:lnSpc>
                        <a:spcBef>
                          <a:spcPts val="0"/>
                        </a:spcBef>
                        <a:spcAft>
                          <a:spcPts val="0"/>
                        </a:spcAft>
                        <a:buFont typeface="Arial" panose="020B0604020202020204" pitchFamily="34" charset="0"/>
                        <a:buChar char="•"/>
                      </a:pPr>
                      <a:r>
                        <a:rPr lang="en-GB" sz="1700" kern="1200" dirty="0" smtClean="0">
                          <a:solidFill>
                            <a:schemeClr val="tx1"/>
                          </a:solidFill>
                          <a:effectLst/>
                          <a:latin typeface="+mn-lt"/>
                          <a:ea typeface="+mn-ea"/>
                          <a:cs typeface="+mn-cs"/>
                        </a:rPr>
                        <a:t>89.36% (832</a:t>
                      </a:r>
                      <a:r>
                        <a:rPr lang="en-GB" sz="1700" kern="1200" baseline="0" dirty="0" smtClean="0">
                          <a:solidFill>
                            <a:schemeClr val="tx1"/>
                          </a:solidFill>
                          <a:effectLst/>
                          <a:latin typeface="+mn-lt"/>
                          <a:ea typeface="+mn-ea"/>
                          <a:cs typeface="+mn-cs"/>
                        </a:rPr>
                        <a:t> 388 </a:t>
                      </a:r>
                      <a:r>
                        <a:rPr lang="en-GB" sz="1700" kern="1200" dirty="0" smtClean="0">
                          <a:solidFill>
                            <a:schemeClr val="tx1"/>
                          </a:solidFill>
                          <a:effectLst/>
                          <a:latin typeface="+mn-lt"/>
                          <a:ea typeface="+mn-ea"/>
                          <a:cs typeface="+mn-cs"/>
                        </a:rPr>
                        <a:t>of 982 497) new grant applications were processed  within one day.</a:t>
                      </a:r>
                      <a:endParaRPr lang="en-US" sz="1700" kern="1200" dirty="0" smtClean="0">
                        <a:solidFill>
                          <a:schemeClr val="tx1"/>
                        </a:solidFill>
                        <a:effectLst/>
                        <a:latin typeface="+mn-lt"/>
                        <a:ea typeface="+mn-ea"/>
                        <a:cs typeface="Arial" panose="020B0604020202020204" pitchFamily="34" charset="0"/>
                      </a:endParaRPr>
                    </a:p>
                  </a:txBody>
                  <a:tcPr marL="81643" marR="81643" marT="0" marB="0"/>
                </a:tc>
                <a:extLst>
                  <a:ext uri="{0D108BD9-81ED-4DB2-BD59-A6C34878D82A}">
                    <a16:rowId xmlns:a16="http://schemas.microsoft.com/office/drawing/2014/main" val="10003"/>
                  </a:ext>
                </a:extLst>
              </a:tr>
              <a:tr h="530581">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700" kern="1200" dirty="0" smtClean="0">
                          <a:solidFill>
                            <a:schemeClr val="tx1"/>
                          </a:solidFill>
                          <a:effectLst/>
                          <a:latin typeface="+mn-lt"/>
                          <a:ea typeface="+mn-ea"/>
                          <a:cs typeface="+mn-cs"/>
                        </a:rPr>
                        <a:t>90% of enquiries resolved within 21 days.</a:t>
                      </a:r>
                    </a:p>
                  </a:txBody>
                  <a:tcPr marL="46886" marR="46886" marT="0" marB="0"/>
                </a:tc>
                <a:tc>
                  <a:txBody>
                    <a:bodyPr/>
                    <a:lstStyle/>
                    <a:p>
                      <a:pPr algn="just">
                        <a:lnSpc>
                          <a:spcPct val="100000"/>
                        </a:lnSpc>
                        <a:spcBef>
                          <a:spcPts val="0"/>
                        </a:spcBef>
                        <a:spcAft>
                          <a:spcPts val="0"/>
                        </a:spcAft>
                        <a:tabLst>
                          <a:tab pos="7486650" algn="l"/>
                        </a:tabLst>
                      </a:pPr>
                      <a:r>
                        <a:rPr lang="en-US" sz="1700" dirty="0" smtClean="0">
                          <a:solidFill>
                            <a:schemeClr val="tx1"/>
                          </a:solidFill>
                          <a:effectLst/>
                          <a:latin typeface="+mn-lt"/>
                          <a:ea typeface="Calibri" panose="020F0502020204030204" pitchFamily="34" charset="0"/>
                        </a:rPr>
                        <a:t>93</a:t>
                      </a:r>
                      <a:r>
                        <a:rPr lang="en-US" sz="1700" dirty="0">
                          <a:solidFill>
                            <a:schemeClr val="tx1"/>
                          </a:solidFill>
                          <a:effectLst/>
                          <a:latin typeface="+mn-lt"/>
                          <a:ea typeface="Calibri" panose="020F0502020204030204" pitchFamily="34" charset="0"/>
                        </a:rPr>
                        <a:t>%( </a:t>
                      </a:r>
                      <a:r>
                        <a:rPr lang="en-GB" sz="1700" b="0" dirty="0" smtClean="0">
                          <a:solidFill>
                            <a:schemeClr val="tx1"/>
                          </a:solidFill>
                          <a:effectLst/>
                          <a:latin typeface="+mn-lt"/>
                          <a:ea typeface="Times New Roman" panose="02020603050405020304" pitchFamily="18" charset="0"/>
                        </a:rPr>
                        <a:t>219 514</a:t>
                      </a:r>
                      <a:r>
                        <a:rPr lang="en-US" sz="1700" b="0" dirty="0" smtClean="0">
                          <a:solidFill>
                            <a:schemeClr val="tx1"/>
                          </a:solidFill>
                          <a:effectLst/>
                          <a:latin typeface="+mn-lt"/>
                          <a:ea typeface="Calibri" panose="020F0502020204030204" pitchFamily="34" charset="0"/>
                        </a:rPr>
                        <a:t> of </a:t>
                      </a:r>
                      <a:r>
                        <a:rPr lang="en-GB" sz="1700" b="0" dirty="0" smtClean="0">
                          <a:solidFill>
                            <a:schemeClr val="tx1"/>
                          </a:solidFill>
                          <a:effectLst/>
                          <a:latin typeface="+mn-lt"/>
                          <a:ea typeface="Times New Roman" panose="02020603050405020304" pitchFamily="18" charset="0"/>
                        </a:rPr>
                        <a:t>235 041</a:t>
                      </a:r>
                      <a:r>
                        <a:rPr lang="en-US" sz="1700" b="0" dirty="0">
                          <a:solidFill>
                            <a:schemeClr val="tx1"/>
                          </a:solidFill>
                          <a:effectLst/>
                          <a:latin typeface="+mn-lt"/>
                          <a:ea typeface="Calibri" panose="020F0502020204030204" pitchFamily="34" charset="0"/>
                        </a:rPr>
                        <a:t>) </a:t>
                      </a:r>
                      <a:r>
                        <a:rPr lang="en-US" sz="1700" dirty="0">
                          <a:solidFill>
                            <a:schemeClr val="tx1"/>
                          </a:solidFill>
                          <a:effectLst/>
                          <a:latin typeface="+mn-lt"/>
                          <a:ea typeface="Calibri" panose="020F0502020204030204" pitchFamily="34" charset="0"/>
                        </a:rPr>
                        <a:t>of enquiries resolved within 21 </a:t>
                      </a:r>
                      <a:r>
                        <a:rPr lang="en-US" sz="1700" dirty="0" smtClean="0">
                          <a:solidFill>
                            <a:schemeClr val="tx1"/>
                          </a:solidFill>
                          <a:effectLst/>
                          <a:latin typeface="+mn-lt"/>
                          <a:ea typeface="Calibri" panose="020F0502020204030204" pitchFamily="34" charset="0"/>
                        </a:rPr>
                        <a:t>days.</a:t>
                      </a:r>
                      <a:endParaRPr lang="en-ZA" sz="1700" dirty="0">
                        <a:solidFill>
                          <a:schemeClr val="tx1"/>
                        </a:solidFill>
                        <a:effectLst/>
                        <a:latin typeface="+mn-lt"/>
                        <a:ea typeface="Times New Roman" panose="02020603050405020304" pitchFamily="18" charset="0"/>
                      </a:endParaRPr>
                    </a:p>
                  </a:txBody>
                  <a:tcPr marL="81643" marR="81643" marT="0" marB="0"/>
                </a:tc>
                <a:extLst>
                  <a:ext uri="{0D108BD9-81ED-4DB2-BD59-A6C34878D82A}">
                    <a16:rowId xmlns:a16="http://schemas.microsoft.com/office/drawing/2014/main" val="10004"/>
                  </a:ext>
                </a:extLst>
              </a:tr>
              <a:tr h="454277">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700" kern="1200" dirty="0" smtClean="0">
                          <a:solidFill>
                            <a:schemeClr val="tx1"/>
                          </a:solidFill>
                          <a:effectLst/>
                          <a:latin typeface="+mn-lt"/>
                          <a:ea typeface="+mn-ea"/>
                          <a:cs typeface="+mn-cs"/>
                        </a:rPr>
                        <a:t>60% of disputes resolved within 21 days.</a:t>
                      </a:r>
                      <a:endParaRPr lang="en-ZA" sz="1700" b="0" i="1" kern="1200" baseline="0" dirty="0" smtClean="0">
                        <a:solidFill>
                          <a:schemeClr val="tx1"/>
                        </a:solidFill>
                        <a:latin typeface="+mn-lt"/>
                        <a:ea typeface="+mn-ea"/>
                        <a:cs typeface="Arial" panose="020B0604020202020204" pitchFamily="34" charset="0"/>
                      </a:endParaRPr>
                    </a:p>
                  </a:txBody>
                  <a:tcPr marL="46886" marR="46886" marT="0" marB="0">
                    <a:noFill/>
                  </a:tcPr>
                </a:tc>
                <a:tc>
                  <a:txBody>
                    <a:bodyPr/>
                    <a:lstStyle/>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700" kern="1200" dirty="0" smtClean="0">
                          <a:solidFill>
                            <a:schemeClr val="tx1"/>
                          </a:solidFill>
                          <a:effectLst/>
                          <a:latin typeface="+mn-lt"/>
                          <a:ea typeface="+mn-ea"/>
                          <a:cs typeface="+mn-cs"/>
                        </a:rPr>
                        <a:t>78% (29 out of 37) of disputes resolved within</a:t>
                      </a:r>
                      <a:r>
                        <a:rPr lang="en-US" sz="1700" kern="1200" baseline="0" dirty="0" smtClean="0">
                          <a:solidFill>
                            <a:schemeClr val="tx1"/>
                          </a:solidFill>
                          <a:effectLst/>
                          <a:latin typeface="+mn-lt"/>
                          <a:ea typeface="+mn-ea"/>
                          <a:cs typeface="+mn-cs"/>
                        </a:rPr>
                        <a:t> </a:t>
                      </a:r>
                      <a:r>
                        <a:rPr lang="en-ZA" sz="1700" kern="1200" dirty="0" smtClean="0">
                          <a:solidFill>
                            <a:schemeClr val="tx1"/>
                          </a:solidFill>
                          <a:effectLst/>
                          <a:latin typeface="+mn-lt"/>
                          <a:ea typeface="+mn-ea"/>
                          <a:cs typeface="+mn-cs"/>
                        </a:rPr>
                        <a:t>21 days.</a:t>
                      </a:r>
                      <a:endParaRPr lang="en-US" sz="1700" kern="1200" dirty="0" smtClean="0">
                        <a:solidFill>
                          <a:schemeClr val="tx1"/>
                        </a:solidFill>
                        <a:effectLst/>
                        <a:latin typeface="+mn-lt"/>
                        <a:ea typeface="+mn-ea"/>
                        <a:cs typeface="Arial" panose="020B0604020202020204" pitchFamily="34" charset="0"/>
                      </a:endParaRPr>
                    </a:p>
                  </a:txBody>
                  <a:tcPr marL="62511" marR="62511" marT="34299" marB="34299"/>
                </a:tc>
                <a:extLst>
                  <a:ext uri="{0D108BD9-81ED-4DB2-BD59-A6C34878D82A}">
                    <a16:rowId xmlns:a16="http://schemas.microsoft.com/office/drawing/2014/main" val="10005"/>
                  </a:ext>
                </a:extLst>
              </a:tr>
              <a:tr h="17624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700" kern="1200" dirty="0" smtClean="0">
                          <a:solidFill>
                            <a:schemeClr val="tx1"/>
                          </a:solidFill>
                          <a:effectLst/>
                          <a:latin typeface="+mn-lt"/>
                          <a:ea typeface="+mn-ea"/>
                          <a:cs typeface="+mn-cs"/>
                        </a:rPr>
                        <a:t>Education programmes benefitting beneficiaries implemented</a:t>
                      </a:r>
                      <a:endParaRPr lang="en-ZA" sz="1700" kern="1200" dirty="0" smtClean="0">
                        <a:solidFill>
                          <a:schemeClr val="tx1"/>
                        </a:solidFill>
                        <a:effectLst/>
                        <a:latin typeface="+mn-lt"/>
                        <a:ea typeface="+mn-ea"/>
                        <a:cs typeface="+mn-cs"/>
                      </a:endParaRPr>
                    </a:p>
                  </a:txBody>
                  <a:tcPr marL="17780" marR="17780" marT="0" marB="0">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700" b="0" u="none" kern="1200" baseline="0" dirty="0" smtClean="0">
                          <a:solidFill>
                            <a:schemeClr val="tx1"/>
                          </a:solidFill>
                          <a:effectLst/>
                          <a:latin typeface="+mn-lt"/>
                          <a:ea typeface="+mn-ea"/>
                          <a:cs typeface="Arial" panose="020B0604020202020204" pitchFamily="34" charset="0"/>
                        </a:rPr>
                        <a:t>In order to ensure informed citizenry, SASSA implemented e</a:t>
                      </a:r>
                      <a:r>
                        <a:rPr lang="en-GB" sz="1700" kern="1200" dirty="0" smtClean="0">
                          <a:solidFill>
                            <a:schemeClr val="tx1"/>
                          </a:solidFill>
                          <a:effectLst/>
                          <a:latin typeface="+mn-lt"/>
                          <a:ea typeface="+mn-ea"/>
                          <a:cs typeface="+mn-cs"/>
                        </a:rPr>
                        <a:t>education programmes benefitting beneficiaries focusing on COVID-19 pandemic,  financial literacy, anti-fraud messaging and promotion of SASSA services including the benefits of receiving social grants through electronic means (through Virtual communication, electronic and print media)</a:t>
                      </a:r>
                      <a:r>
                        <a:rPr lang="en-ZA" sz="1700" kern="1200" dirty="0" smtClean="0">
                          <a:solidFill>
                            <a:schemeClr val="tx1"/>
                          </a:solidFill>
                          <a:effectLst/>
                          <a:latin typeface="+mn-lt"/>
                          <a:ea typeface="+mn-ea"/>
                          <a:cs typeface="+mn-cs"/>
                        </a:rPr>
                        <a:t>.</a:t>
                      </a:r>
                      <a:r>
                        <a:rPr lang="en-US" sz="1700" kern="1200" dirty="0" smtClean="0">
                          <a:solidFill>
                            <a:schemeClr val="tx1"/>
                          </a:solidFill>
                          <a:effectLst/>
                          <a:latin typeface="+mn-lt"/>
                          <a:ea typeface="+mn-ea"/>
                          <a:cs typeface="+mn-cs"/>
                        </a:rPr>
                        <a:t> </a:t>
                      </a:r>
                      <a:r>
                        <a:rPr lang="en-ZA" sz="1700" kern="1200" baseline="0" dirty="0" smtClean="0">
                          <a:solidFill>
                            <a:schemeClr val="tx1"/>
                          </a:solidFill>
                          <a:effectLst/>
                          <a:latin typeface="+mn-lt"/>
                          <a:ea typeface="+mn-ea"/>
                          <a:cs typeface="+mn-cs"/>
                        </a:rPr>
                        <a:t> Towards December 2020, more emphasis was on the lapsing of TDGs and CDGs</a:t>
                      </a:r>
                      <a:endParaRPr lang="en-US" sz="1700" kern="1200" dirty="0" smtClean="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10006"/>
                  </a:ext>
                </a:extLst>
              </a:tr>
            </a:tbl>
          </a:graphicData>
        </a:graphic>
      </p:graphicFrame>
      <p:sp>
        <p:nvSpPr>
          <p:cNvPr id="2" name="Slide Number Placeholder 1"/>
          <p:cNvSpPr>
            <a:spLocks noGrp="1"/>
          </p:cNvSpPr>
          <p:nvPr>
            <p:ph type="sldNum" sz="quarter" idx="12"/>
          </p:nvPr>
        </p:nvSpPr>
        <p:spPr>
          <a:xfrm>
            <a:off x="2743200" y="6248400"/>
            <a:ext cx="2151529" cy="365501"/>
          </a:xfrm>
        </p:spPr>
        <p:txBody>
          <a:bodyPr/>
          <a:lstStyle/>
          <a:p>
            <a:pPr>
              <a:defRPr/>
            </a:pPr>
            <a:fld id="{2CC70C49-10A0-418E-8D48-EB84244C126F}" type="slidenum">
              <a:rPr lang="en-US" smtClean="0">
                <a:solidFill>
                  <a:srgbClr val="000000"/>
                </a:solidFill>
              </a:rPr>
              <a:pPr>
                <a:defRPr/>
              </a:pPr>
              <a:t>20</a:t>
            </a:fld>
            <a:endParaRPr lang="en-US" dirty="0">
              <a:solidFill>
                <a:srgbClr val="000000"/>
              </a:solidFill>
            </a:endParaRPr>
          </a:p>
        </p:txBody>
      </p:sp>
    </p:spTree>
    <p:extLst>
      <p:ext uri="{BB962C8B-B14F-4D97-AF65-F5344CB8AC3E}">
        <p14:creationId xmlns:p14="http://schemas.microsoft.com/office/powerpoint/2010/main" val="32945140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4344"/>
            <a:ext cx="8728656" cy="792162"/>
          </a:xfrm>
        </p:spPr>
        <p:txBody>
          <a:bodyPr>
            <a:noAutofit/>
          </a:bodyPr>
          <a:lstStyle/>
          <a:p>
            <a:pPr algn="r"/>
            <a:r>
              <a:rPr lang="en-US" sz="2800" dirty="0">
                <a:latin typeface="Arial" panose="020B0604020202020204" pitchFamily="34" charset="0"/>
                <a:cs typeface="Arial" panose="020B0604020202020204" pitchFamily="34" charset="0"/>
              </a:rPr>
              <a:t>Improved organisational </a:t>
            </a:r>
            <a:r>
              <a:rPr lang="en-US" sz="2800" dirty="0" smtClean="0">
                <a:latin typeface="Arial" panose="020B0604020202020204" pitchFamily="34" charset="0"/>
                <a:cs typeface="Arial" panose="020B0604020202020204" pitchFamily="34" charset="0"/>
              </a:rPr>
              <a:t>efficiency - Automation</a:t>
            </a:r>
            <a:endParaRPr lang="en-GB" sz="2800" dirty="0"/>
          </a:p>
        </p:txBody>
      </p:sp>
      <p:sp>
        <p:nvSpPr>
          <p:cNvPr id="4" name="Slide Number Placeholder 3"/>
          <p:cNvSpPr>
            <a:spLocks noGrp="1"/>
          </p:cNvSpPr>
          <p:nvPr>
            <p:ph type="sldNum" sz="quarter" idx="12"/>
          </p:nvPr>
        </p:nvSpPr>
        <p:spPr/>
        <p:txBody>
          <a:bodyPr/>
          <a:lstStyle/>
          <a:p>
            <a:r>
              <a:rPr lang="en-US" dirty="0" smtClean="0">
                <a:solidFill>
                  <a:prstClr val="black">
                    <a:tint val="75000"/>
                  </a:prstClr>
                </a:solidFill>
              </a:rPr>
              <a:t>2</a:t>
            </a:r>
            <a:endParaRPr lang="en-US" dirty="0">
              <a:solidFill>
                <a:prstClr val="black">
                  <a:tint val="75000"/>
                </a:prst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76018242"/>
              </p:ext>
            </p:extLst>
          </p:nvPr>
        </p:nvGraphicFramePr>
        <p:xfrm>
          <a:off x="0" y="826506"/>
          <a:ext cx="9144001" cy="6284338"/>
        </p:xfrm>
        <a:graphic>
          <a:graphicData uri="http://schemas.openxmlformats.org/drawingml/2006/table">
            <a:tbl>
              <a:tblPr>
                <a:tableStyleId>{5940675A-B579-460E-94D1-54222C63F5DA}</a:tableStyleId>
              </a:tblPr>
              <a:tblGrid>
                <a:gridCol w="1306285">
                  <a:extLst>
                    <a:ext uri="{9D8B030D-6E8A-4147-A177-3AD203B41FA5}">
                      <a16:colId xmlns:a16="http://schemas.microsoft.com/office/drawing/2014/main" val="4246322984"/>
                    </a:ext>
                  </a:extLst>
                </a:gridCol>
                <a:gridCol w="1306286">
                  <a:extLst>
                    <a:ext uri="{9D8B030D-6E8A-4147-A177-3AD203B41FA5}">
                      <a16:colId xmlns:a16="http://schemas.microsoft.com/office/drawing/2014/main" val="210110826"/>
                    </a:ext>
                  </a:extLst>
                </a:gridCol>
                <a:gridCol w="6531430">
                  <a:extLst>
                    <a:ext uri="{9D8B030D-6E8A-4147-A177-3AD203B41FA5}">
                      <a16:colId xmlns:a16="http://schemas.microsoft.com/office/drawing/2014/main" val="20002"/>
                    </a:ext>
                  </a:extLst>
                </a:gridCol>
              </a:tblGrid>
              <a:tr h="313194">
                <a:tc>
                  <a:txBody>
                    <a:bodyPr/>
                    <a:lstStyle/>
                    <a:p>
                      <a:pPr algn="l" fontAlgn="ctr">
                        <a:lnSpc>
                          <a:spcPct val="100000"/>
                        </a:lnSpc>
                        <a:spcBef>
                          <a:spcPts val="300"/>
                        </a:spcBef>
                        <a:spcAft>
                          <a:spcPts val="300"/>
                        </a:spcAft>
                      </a:pPr>
                      <a:r>
                        <a:rPr lang="en-US" sz="1800" b="1" u="none" strike="noStrike" dirty="0" smtClean="0">
                          <a:solidFill>
                            <a:schemeClr val="tx1"/>
                          </a:solidFill>
                          <a:effectLst/>
                          <a:latin typeface="+mn-lt"/>
                        </a:rPr>
                        <a:t>OUTCOME</a:t>
                      </a:r>
                      <a:endParaRPr lang="en-US" sz="1800" b="1" i="0" u="none" strike="noStrike" dirty="0">
                        <a:solidFill>
                          <a:schemeClr val="tx1"/>
                        </a:solidFill>
                        <a:effectLst/>
                        <a:latin typeface="+mn-lt"/>
                      </a:endParaRPr>
                    </a:p>
                  </a:txBody>
                  <a:tcPr marL="7620" marR="7620" marT="7620" marB="0">
                    <a:solidFill>
                      <a:srgbClr val="FFC000"/>
                    </a:solidFill>
                  </a:tcPr>
                </a:tc>
                <a:tc gridSpan="2">
                  <a:txBody>
                    <a:bodyPr/>
                    <a:lstStyle/>
                    <a:p>
                      <a:pPr marL="0" marR="0" lvl="0" indent="0" algn="l" defTabSz="914400" rtl="0" eaLnBrk="1" fontAlgn="ctr" latinLnBrk="0" hangingPunct="1">
                        <a:lnSpc>
                          <a:spcPct val="100000"/>
                        </a:lnSpc>
                        <a:spcBef>
                          <a:spcPts val="300"/>
                        </a:spcBef>
                        <a:spcAft>
                          <a:spcPts val="300"/>
                        </a:spcAft>
                        <a:buClrTx/>
                        <a:buSzTx/>
                        <a:buFontTx/>
                        <a:buNone/>
                        <a:tabLst/>
                        <a:defRPr/>
                      </a:pPr>
                      <a:r>
                        <a:rPr lang="en-US" sz="1800" b="1" dirty="0" smtClean="0">
                          <a:solidFill>
                            <a:schemeClr val="tx1"/>
                          </a:solidFill>
                          <a:latin typeface="+mn-lt"/>
                        </a:rPr>
                        <a:t>Improved organisational Efficiency</a:t>
                      </a:r>
                    </a:p>
                  </a:txBody>
                  <a:tcPr marL="7620" marR="7620" marT="7620" marB="0">
                    <a:solidFill>
                      <a:srgbClr val="FFC000"/>
                    </a:solidFill>
                  </a:tcPr>
                </a:tc>
                <a:tc hMerge="1">
                  <a:txBody>
                    <a:bodyPr/>
                    <a:lstStyle/>
                    <a:p>
                      <a:pPr marL="0" marR="0" lvl="0" indent="0" algn="l" defTabSz="914400" rtl="0" eaLnBrk="1" fontAlgn="ctr" latinLnBrk="0" hangingPunct="1">
                        <a:lnSpc>
                          <a:spcPct val="100000"/>
                        </a:lnSpc>
                        <a:spcBef>
                          <a:spcPts val="300"/>
                        </a:spcBef>
                        <a:spcAft>
                          <a:spcPts val="300"/>
                        </a:spcAft>
                        <a:buClrTx/>
                        <a:buSzTx/>
                        <a:buFontTx/>
                        <a:buNone/>
                        <a:tabLst/>
                        <a:defRPr/>
                      </a:pPr>
                      <a:endParaRPr lang="en-US" sz="1800" b="1" dirty="0" smtClean="0">
                        <a:solidFill>
                          <a:schemeClr val="tx1"/>
                        </a:solidFill>
                        <a:latin typeface="+mn-lt"/>
                      </a:endParaRPr>
                    </a:p>
                  </a:txBody>
                  <a:tcPr marL="7620" marR="7620" marT="7620" marB="0">
                    <a:solidFill>
                      <a:srgbClr val="FFC000"/>
                    </a:solidFill>
                  </a:tcPr>
                </a:tc>
                <a:extLst>
                  <a:ext uri="{0D108BD9-81ED-4DB2-BD59-A6C34878D82A}">
                    <a16:rowId xmlns:a16="http://schemas.microsoft.com/office/drawing/2014/main" val="1348567256"/>
                  </a:ext>
                </a:extLst>
              </a:tr>
              <a:tr h="313194">
                <a:tc>
                  <a:txBody>
                    <a:bodyPr/>
                    <a:lstStyle/>
                    <a:p>
                      <a:pPr marL="0" algn="l" defTabSz="914400" rtl="0" eaLnBrk="1" fontAlgn="t" latinLnBrk="0" hangingPunct="1">
                        <a:lnSpc>
                          <a:spcPct val="100000"/>
                        </a:lnSpc>
                        <a:spcBef>
                          <a:spcPts val="300"/>
                        </a:spcBef>
                        <a:spcAft>
                          <a:spcPts val="300"/>
                        </a:spcAft>
                      </a:pPr>
                      <a:r>
                        <a:rPr lang="en-US" sz="1800" b="1" u="none" strike="noStrike" kern="1200" dirty="0" smtClean="0">
                          <a:solidFill>
                            <a:schemeClr val="tx1"/>
                          </a:solidFill>
                          <a:effectLst/>
                          <a:latin typeface="+mn-lt"/>
                        </a:rPr>
                        <a:t>Objective</a:t>
                      </a:r>
                      <a:endParaRPr lang="en-ZA" sz="1800" b="1" u="none" strike="noStrike" kern="1200" dirty="0">
                        <a:solidFill>
                          <a:schemeClr val="tx1"/>
                        </a:solidFill>
                        <a:effectLst/>
                        <a:latin typeface="+mn-lt"/>
                        <a:ea typeface="+mn-ea"/>
                        <a:cs typeface="+mn-cs"/>
                      </a:endParaRPr>
                    </a:p>
                  </a:txBody>
                  <a:tcPr marL="7620" marR="7620" marT="7620" marB="0"/>
                </a:tc>
                <a:tc gridSpan="2">
                  <a:txBody>
                    <a:bodyPr/>
                    <a:lstStyle/>
                    <a:p>
                      <a:pPr marL="0" marR="0" lvl="1" indent="0" algn="l" defTabSz="914400" rtl="0" eaLnBrk="1" fontAlgn="auto" latinLnBrk="0" hangingPunct="1">
                        <a:lnSpc>
                          <a:spcPct val="100000"/>
                        </a:lnSpc>
                        <a:spcBef>
                          <a:spcPts val="300"/>
                        </a:spcBef>
                        <a:spcAft>
                          <a:spcPts val="300"/>
                        </a:spcAft>
                        <a:buClrTx/>
                        <a:buSzTx/>
                        <a:buFontTx/>
                        <a:buNone/>
                        <a:tabLst/>
                        <a:defRPr/>
                      </a:pPr>
                      <a:r>
                        <a:rPr lang="en-US" sz="1800" b="0" kern="1200" dirty="0" smtClean="0">
                          <a:solidFill>
                            <a:schemeClr val="tx1"/>
                          </a:solidFill>
                          <a:effectLst/>
                          <a:latin typeface="+mn-lt"/>
                          <a:ea typeface="+mn-ea"/>
                          <a:cs typeface="Arial" panose="020B0604020202020204" pitchFamily="34" charset="0"/>
                        </a:rPr>
                        <a:t>Convert </a:t>
                      </a:r>
                      <a:r>
                        <a:rPr lang="en-US" sz="1800" b="0" kern="1200" baseline="0" dirty="0" smtClean="0">
                          <a:solidFill>
                            <a:schemeClr val="tx1"/>
                          </a:solidFill>
                          <a:effectLst/>
                          <a:latin typeface="+mn-lt"/>
                          <a:ea typeface="+mn-ea"/>
                          <a:cs typeface="Arial" panose="020B0604020202020204" pitchFamily="34" charset="0"/>
                        </a:rPr>
                        <a:t>business process from manual to automated systems </a:t>
                      </a:r>
                      <a:endParaRPr lang="en-US" sz="1800" b="0" kern="1200" dirty="0" smtClean="0">
                        <a:solidFill>
                          <a:schemeClr val="tx1"/>
                        </a:solidFill>
                        <a:effectLst/>
                        <a:latin typeface="+mn-lt"/>
                        <a:ea typeface="+mn-ea"/>
                        <a:cs typeface="Arial" panose="020B0604020202020204" pitchFamily="34" charset="0"/>
                      </a:endParaRPr>
                    </a:p>
                  </a:txBody>
                  <a:tcPr marL="5715" marR="5715" marT="9525" marB="0"/>
                </a:tc>
                <a:tc hMerge="1">
                  <a:txBody>
                    <a:bodyPr/>
                    <a:lstStyle/>
                    <a:p>
                      <a:pPr marL="0" marR="0" lvl="1" indent="0" algn="l" defTabSz="914400" rtl="0" eaLnBrk="1" fontAlgn="auto" latinLnBrk="0" hangingPunct="1">
                        <a:lnSpc>
                          <a:spcPct val="100000"/>
                        </a:lnSpc>
                        <a:spcBef>
                          <a:spcPts val="300"/>
                        </a:spcBef>
                        <a:spcAft>
                          <a:spcPts val="300"/>
                        </a:spcAft>
                        <a:buClrTx/>
                        <a:buSzTx/>
                        <a:buFontTx/>
                        <a:buNone/>
                        <a:tabLst/>
                        <a:defRPr/>
                      </a:pPr>
                      <a:endParaRPr lang="en-US" sz="1800" b="0" kern="1200" dirty="0" smtClean="0">
                        <a:solidFill>
                          <a:schemeClr val="tx1"/>
                        </a:solidFill>
                        <a:effectLst/>
                        <a:latin typeface="+mn-lt"/>
                        <a:ea typeface="+mn-ea"/>
                        <a:cs typeface="Arial" panose="020B0604020202020204" pitchFamily="34" charset="0"/>
                      </a:endParaRPr>
                    </a:p>
                  </a:txBody>
                  <a:tcPr marL="5715" marR="5715" marT="9525" marB="0"/>
                </a:tc>
                <a:extLst>
                  <a:ext uri="{0D108BD9-81ED-4DB2-BD59-A6C34878D82A}">
                    <a16:rowId xmlns:a16="http://schemas.microsoft.com/office/drawing/2014/main" val="3866487341"/>
                  </a:ext>
                </a:extLst>
              </a:tr>
              <a:tr h="573536">
                <a:tc>
                  <a:txBody>
                    <a:bodyPr/>
                    <a:lstStyle/>
                    <a:p>
                      <a:pPr marL="0" algn="l" defTabSz="914400" rtl="0" eaLnBrk="1" fontAlgn="t" latinLnBrk="0" hangingPunct="1">
                        <a:lnSpc>
                          <a:spcPct val="100000"/>
                        </a:lnSpc>
                        <a:spcBef>
                          <a:spcPts val="300"/>
                        </a:spcBef>
                        <a:spcAft>
                          <a:spcPts val="300"/>
                        </a:spcAft>
                      </a:pPr>
                      <a:r>
                        <a:rPr lang="en-US" sz="1800" b="1" u="none" strike="noStrike" kern="1200" dirty="0" smtClean="0">
                          <a:solidFill>
                            <a:schemeClr val="tx1"/>
                          </a:solidFill>
                          <a:effectLst/>
                          <a:latin typeface="+mn-lt"/>
                        </a:rPr>
                        <a:t>Desired Impact</a:t>
                      </a:r>
                      <a:endParaRPr lang="en-ZA" sz="1800" b="1" u="none" strike="noStrike" kern="1200" dirty="0">
                        <a:solidFill>
                          <a:schemeClr val="tx1"/>
                        </a:solidFill>
                        <a:effectLst/>
                        <a:latin typeface="+mn-lt"/>
                        <a:ea typeface="+mn-ea"/>
                        <a:cs typeface="+mn-cs"/>
                      </a:endParaRPr>
                    </a:p>
                  </a:txBody>
                  <a:tcPr marL="7620" marR="7620" marT="7620" marB="0"/>
                </a:tc>
                <a:tc gridSpan="2">
                  <a:txBody>
                    <a:bodyPr/>
                    <a:lstStyle/>
                    <a:p>
                      <a:pPr marL="0" marR="0" lvl="0" indent="0" algn="just"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ZA" sz="1800" b="0" i="0" dirty="0" smtClean="0">
                          <a:solidFill>
                            <a:schemeClr val="tx1"/>
                          </a:solidFill>
                          <a:effectLst/>
                          <a:latin typeface="+mn-lt"/>
                          <a:cs typeface="Arial" panose="020B0604020202020204" pitchFamily="34" charset="0"/>
                        </a:rPr>
                        <a:t>Agile</a:t>
                      </a:r>
                      <a:r>
                        <a:rPr lang="en-ZA" sz="1800" b="0" i="0" baseline="0" dirty="0" smtClean="0">
                          <a:solidFill>
                            <a:schemeClr val="tx1"/>
                          </a:solidFill>
                          <a:effectLst/>
                          <a:latin typeface="+mn-lt"/>
                          <a:cs typeface="Arial" panose="020B0604020202020204" pitchFamily="34" charset="0"/>
                        </a:rPr>
                        <a:t> </a:t>
                      </a:r>
                      <a:r>
                        <a:rPr lang="en-ZA" sz="1800" b="0" i="0" dirty="0" smtClean="0">
                          <a:solidFill>
                            <a:schemeClr val="tx1"/>
                          </a:solidFill>
                          <a:effectLst/>
                          <a:latin typeface="+mn-lt"/>
                          <a:cs typeface="Arial" panose="020B0604020202020204" pitchFamily="34" charset="0"/>
                        </a:rPr>
                        <a:t>business processes – convenience to beneficiaries and improved efficiency</a:t>
                      </a:r>
                    </a:p>
                  </a:txBody>
                  <a:tcPr marL="5715" marR="5715" marT="9525" marB="0"/>
                </a:tc>
                <a:tc hMerge="1">
                  <a:txBody>
                    <a:bodyPr/>
                    <a:lstStyle/>
                    <a:p>
                      <a:pPr marL="0" marR="0" lvl="0" indent="0" algn="just"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endParaRPr lang="en-ZA" sz="1800" b="0" i="0" dirty="0" smtClean="0">
                        <a:solidFill>
                          <a:schemeClr val="tx1"/>
                        </a:solidFill>
                        <a:effectLst/>
                        <a:latin typeface="+mn-lt"/>
                        <a:cs typeface="Arial" panose="020B0604020202020204" pitchFamily="34" charset="0"/>
                      </a:endParaRPr>
                    </a:p>
                  </a:txBody>
                  <a:tcPr marL="5715" marR="5715" marT="9525" marB="0"/>
                </a:tc>
                <a:extLst>
                  <a:ext uri="{0D108BD9-81ED-4DB2-BD59-A6C34878D82A}">
                    <a16:rowId xmlns:a16="http://schemas.microsoft.com/office/drawing/2014/main" val="1556360732"/>
                  </a:ext>
                </a:extLst>
              </a:tr>
              <a:tr h="289704">
                <a:tc gridSpan="3">
                  <a:txBody>
                    <a:bodyPr/>
                    <a:lstStyle/>
                    <a:p>
                      <a:pPr marL="0" marR="0" indent="0" algn="ctr" defTabSz="914400" rtl="0" eaLnBrk="1" fontAlgn="t" latinLnBrk="0" hangingPunct="1">
                        <a:lnSpc>
                          <a:spcPct val="100000"/>
                        </a:lnSpc>
                        <a:spcBef>
                          <a:spcPts val="300"/>
                        </a:spcBef>
                        <a:spcAft>
                          <a:spcPts val="300"/>
                        </a:spcAft>
                        <a:buClrTx/>
                        <a:buSzTx/>
                        <a:buFontTx/>
                        <a:buNone/>
                        <a:tabLst/>
                        <a:defRPr/>
                      </a:pPr>
                      <a:r>
                        <a:rPr lang="en-ZA" sz="1800" b="1" u="none" strike="noStrike" kern="1200" dirty="0" smtClean="0">
                          <a:solidFill>
                            <a:schemeClr val="tx1"/>
                          </a:solidFill>
                          <a:effectLst/>
                          <a:latin typeface="+mn-lt"/>
                          <a:ea typeface="+mn-ea"/>
                          <a:cs typeface="+mn-cs"/>
                        </a:rPr>
                        <a:t>Progress achieved</a:t>
                      </a:r>
                    </a:p>
                  </a:txBody>
                  <a:tcPr marL="7620" marR="7620" marT="7620" marB="0"/>
                </a:tc>
                <a:tc hMerge="1">
                  <a:txBody>
                    <a:bodyPr/>
                    <a:lstStyle/>
                    <a:p>
                      <a:pPr marL="0" marR="0" lvl="0" indent="0" algn="just"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endParaRPr lang="en-GB" sz="1800" b="1" dirty="0" smtClean="0">
                        <a:solidFill>
                          <a:schemeClr val="tx1"/>
                        </a:solidFill>
                        <a:latin typeface="Arial" panose="020B0604020202020204" pitchFamily="34" charset="0"/>
                        <a:cs typeface="Arial" panose="020B0604020202020204" pitchFamily="34" charset="0"/>
                      </a:endParaRPr>
                    </a:p>
                  </a:txBody>
                  <a:tcPr marL="5715" marR="5715" marT="9525" marB="0"/>
                </a:tc>
                <a:tc hMerge="1">
                  <a:txBody>
                    <a:bodyPr/>
                    <a:lstStyle/>
                    <a:p>
                      <a:pPr marL="457200" marR="0" lvl="1" indent="0" algn="just"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endParaRPr lang="en-GB" sz="1800" b="1" dirty="0" smtClean="0">
                        <a:solidFill>
                          <a:schemeClr val="tx1"/>
                        </a:solidFill>
                        <a:latin typeface="Arial" panose="020B0604020202020204" pitchFamily="34" charset="0"/>
                        <a:cs typeface="Arial" panose="020B0604020202020204" pitchFamily="34" charset="0"/>
                      </a:endParaRPr>
                    </a:p>
                  </a:txBody>
                  <a:tcPr marL="5715" marR="5715" marT="9525" marB="0"/>
                </a:tc>
                <a:extLst>
                  <a:ext uri="{0D108BD9-81ED-4DB2-BD59-A6C34878D82A}">
                    <a16:rowId xmlns:a16="http://schemas.microsoft.com/office/drawing/2014/main" val="10003"/>
                  </a:ext>
                </a:extLst>
              </a:tr>
              <a:tr h="291661">
                <a:tc gridSpan="2">
                  <a:txBody>
                    <a:bodyPr/>
                    <a:lstStyle/>
                    <a:p>
                      <a:pPr marL="0" marR="0" lvl="0" indent="0" algn="just"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lang="en-US" sz="1800" b="1" dirty="0" smtClean="0">
                          <a:solidFill>
                            <a:schemeClr val="tx1"/>
                          </a:solidFill>
                          <a:latin typeface="Arial" panose="020B0604020202020204" pitchFamily="34" charset="0"/>
                          <a:cs typeface="Arial" panose="020B0604020202020204" pitchFamily="34" charset="0"/>
                        </a:rPr>
                        <a:t>Planned  Targets</a:t>
                      </a:r>
                      <a:r>
                        <a:rPr lang="en-US" sz="1800" b="1" baseline="0" dirty="0" smtClean="0">
                          <a:solidFill>
                            <a:schemeClr val="tx1"/>
                          </a:solidFill>
                          <a:latin typeface="Arial" panose="020B0604020202020204" pitchFamily="34" charset="0"/>
                          <a:cs typeface="Arial" panose="020B0604020202020204" pitchFamily="34" charset="0"/>
                        </a:rPr>
                        <a:t> </a:t>
                      </a:r>
                      <a:endParaRPr lang="en-GB" sz="1800" b="1" dirty="0" smtClean="0">
                        <a:solidFill>
                          <a:schemeClr val="tx1"/>
                        </a:solidFill>
                        <a:latin typeface="Arial" panose="020B0604020202020204" pitchFamily="34" charset="0"/>
                        <a:cs typeface="Arial" panose="020B0604020202020204" pitchFamily="34" charset="0"/>
                      </a:endParaRPr>
                    </a:p>
                  </a:txBody>
                  <a:tcPr marL="7620" marR="7620" marT="7620" marB="0"/>
                </a:tc>
                <a:tc hMerge="1">
                  <a:txBody>
                    <a:bodyPr/>
                    <a:lstStyle/>
                    <a:p>
                      <a:pPr marL="0" marR="0" lvl="0" indent="0" algn="just"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endParaRPr lang="en-GB" sz="1800" b="1" dirty="0" smtClean="0">
                        <a:solidFill>
                          <a:schemeClr val="tx1"/>
                        </a:solidFill>
                        <a:latin typeface="Arial" panose="020B0604020202020204" pitchFamily="34" charset="0"/>
                        <a:cs typeface="Arial" panose="020B0604020202020204" pitchFamily="34" charset="0"/>
                      </a:endParaRPr>
                    </a:p>
                  </a:txBody>
                  <a:tcPr marL="5715" marR="5715" marT="9525" marB="0"/>
                </a:tc>
                <a:tc>
                  <a:txBody>
                    <a:bodyPr/>
                    <a:lstStyle/>
                    <a:p>
                      <a:pPr marL="457200" marR="0" lvl="1" indent="0" algn="just"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GB" sz="1800" b="1" dirty="0" smtClean="0">
                          <a:solidFill>
                            <a:schemeClr val="tx1"/>
                          </a:solidFill>
                          <a:latin typeface="Arial" panose="020B0604020202020204" pitchFamily="34" charset="0"/>
                          <a:cs typeface="Arial" panose="020B0604020202020204" pitchFamily="34" charset="0"/>
                        </a:rPr>
                        <a:t>Status as at 31 December 2020</a:t>
                      </a:r>
                    </a:p>
                  </a:txBody>
                  <a:tcPr marL="5715" marR="5715" marT="9525" marB="0"/>
                </a:tc>
                <a:extLst>
                  <a:ext uri="{0D108BD9-81ED-4DB2-BD59-A6C34878D82A}">
                    <a16:rowId xmlns:a16="http://schemas.microsoft.com/office/drawing/2014/main" val="10004"/>
                  </a:ext>
                </a:extLst>
              </a:tr>
              <a:tr h="1973119">
                <a:tc gridSpan="2">
                  <a:txBody>
                    <a:bodyPr/>
                    <a:lstStyle/>
                    <a:p>
                      <a:pPr>
                        <a:spcAft>
                          <a:spcPts val="0"/>
                        </a:spcAft>
                        <a:tabLst>
                          <a:tab pos="588645" algn="ctr"/>
                        </a:tabLst>
                      </a:pPr>
                      <a:r>
                        <a:rPr lang="en-GB" sz="1800" dirty="0">
                          <a:solidFill>
                            <a:schemeClr val="tx1"/>
                          </a:solidFill>
                          <a:effectLst/>
                          <a:latin typeface="+mn-lt"/>
                          <a:ea typeface="Times New Roman" panose="02020603050405020304" pitchFamily="18" charset="0"/>
                        </a:rPr>
                        <a:t>Online grant applications solution developed and  implemented in SASSA districts</a:t>
                      </a:r>
                      <a:endParaRPr lang="en-ZA" sz="1800" dirty="0">
                        <a:solidFill>
                          <a:schemeClr val="tx1"/>
                        </a:solidFill>
                        <a:effectLst/>
                        <a:latin typeface="+mn-lt"/>
                        <a:ea typeface="Times New Roman" panose="02020603050405020304" pitchFamily="18" charset="0"/>
                      </a:endParaRPr>
                    </a:p>
                  </a:txBody>
                  <a:tcPr marL="7620" marR="7620" marT="7620" marB="0"/>
                </a:tc>
                <a:tc hMerge="1">
                  <a:txBody>
                    <a:bodyPr/>
                    <a:lstStyle/>
                    <a:p>
                      <a:pPr>
                        <a:spcAft>
                          <a:spcPts val="0"/>
                        </a:spcAft>
                        <a:tabLst>
                          <a:tab pos="588645" algn="ctr"/>
                        </a:tabLst>
                      </a:pPr>
                      <a:endParaRPr lang="en-ZA" sz="1800" dirty="0">
                        <a:solidFill>
                          <a:schemeClr val="tx1"/>
                        </a:solidFill>
                        <a:effectLst/>
                        <a:latin typeface="+mn-lt"/>
                        <a:ea typeface="Times New Roman" panose="02020603050405020304" pitchFamily="18" charset="0"/>
                      </a:endParaRPr>
                    </a:p>
                  </a:txBody>
                  <a:tcPr marL="25854" marR="25854" marT="0" marB="0"/>
                </a:tc>
                <a:tc>
                  <a:txBody>
                    <a:bodyPr/>
                    <a:lstStyle/>
                    <a:p>
                      <a:pPr marL="0" indent="0" algn="just">
                        <a:spcAft>
                          <a:spcPts val="0"/>
                        </a:spcAft>
                        <a:buFont typeface="Arial" panose="020B0604020202020204" pitchFamily="34" charset="0"/>
                        <a:buNone/>
                      </a:pPr>
                      <a:r>
                        <a:rPr lang="en-GB" sz="1800" dirty="0">
                          <a:solidFill>
                            <a:schemeClr val="tx1"/>
                          </a:solidFill>
                          <a:effectLst/>
                          <a:latin typeface="Arial" panose="020B0604020202020204" pitchFamily="34" charset="0"/>
                          <a:ea typeface="Times New Roman" panose="02020603050405020304" pitchFamily="18" charset="0"/>
                        </a:rPr>
                        <a:t>The Online Grants application solution was piloted in at least 28 districts. More than </a:t>
                      </a:r>
                      <a:r>
                        <a:rPr lang="en-GB" sz="1800" dirty="0" smtClean="0">
                          <a:solidFill>
                            <a:schemeClr val="tx1"/>
                          </a:solidFill>
                          <a:effectLst/>
                          <a:latin typeface="Arial" panose="020B0604020202020204" pitchFamily="34" charset="0"/>
                          <a:ea typeface="Times New Roman" panose="02020603050405020304" pitchFamily="18" charset="0"/>
                        </a:rPr>
                        <a:t>9 499 </a:t>
                      </a:r>
                      <a:r>
                        <a:rPr lang="en-GB" sz="1800" dirty="0">
                          <a:solidFill>
                            <a:schemeClr val="tx1"/>
                          </a:solidFill>
                          <a:effectLst/>
                          <a:latin typeface="Arial" panose="020B0604020202020204" pitchFamily="34" charset="0"/>
                          <a:ea typeface="Times New Roman" panose="02020603050405020304" pitchFamily="18" charset="0"/>
                        </a:rPr>
                        <a:t>grant applications were received through this channel. </a:t>
                      </a:r>
                      <a:endParaRPr lang="en-GB" sz="1800" dirty="0" smtClean="0">
                        <a:solidFill>
                          <a:schemeClr val="tx1"/>
                        </a:solidFill>
                        <a:effectLst/>
                        <a:latin typeface="Arial" panose="020B0604020202020204" pitchFamily="34" charset="0"/>
                        <a:ea typeface="Times New Roman" panose="02020603050405020304" pitchFamily="18" charset="0"/>
                      </a:endParaRPr>
                    </a:p>
                    <a:p>
                      <a:pPr marL="285750" indent="-285750" algn="just">
                        <a:spcAft>
                          <a:spcPts val="0"/>
                        </a:spcAft>
                        <a:buFont typeface="Arial" panose="020B0604020202020204" pitchFamily="34" charset="0"/>
                        <a:buChar char="•"/>
                      </a:pPr>
                      <a:r>
                        <a:rPr lang="en-GB" sz="1800" dirty="0" smtClean="0">
                          <a:solidFill>
                            <a:schemeClr val="tx1"/>
                          </a:solidFill>
                          <a:effectLst/>
                          <a:latin typeface="Arial" panose="020B0604020202020204" pitchFamily="34" charset="0"/>
                          <a:ea typeface="Times New Roman" panose="02020603050405020304" pitchFamily="18" charset="0"/>
                        </a:rPr>
                        <a:t>At </a:t>
                      </a:r>
                      <a:r>
                        <a:rPr lang="en-GB" sz="1800" dirty="0">
                          <a:solidFill>
                            <a:schemeClr val="tx1"/>
                          </a:solidFill>
                          <a:effectLst/>
                          <a:latin typeface="Arial" panose="020B0604020202020204" pitchFamily="34" charset="0"/>
                          <a:ea typeface="Times New Roman" panose="02020603050405020304" pitchFamily="18" charset="0"/>
                        </a:rPr>
                        <a:t>least 842 grants administration officials were trained on how to use the online grants application solution. Those trained include 440 capturers, 332 verification officials, and 70 Customer Care officials.</a:t>
                      </a:r>
                      <a:endParaRPr lang="en-ZA" sz="1800" dirty="0">
                        <a:solidFill>
                          <a:schemeClr val="tx1"/>
                        </a:solidFill>
                        <a:effectLst/>
                        <a:latin typeface="Times New Roman" panose="02020603050405020304" pitchFamily="18" charset="0"/>
                        <a:ea typeface="Times New Roman" panose="02020603050405020304" pitchFamily="18" charset="0"/>
                      </a:endParaRPr>
                    </a:p>
                  </a:txBody>
                  <a:tcPr marL="25854" marR="25854" marT="0" marB="0"/>
                </a:tc>
                <a:extLst>
                  <a:ext uri="{0D108BD9-81ED-4DB2-BD59-A6C34878D82A}">
                    <a16:rowId xmlns:a16="http://schemas.microsoft.com/office/drawing/2014/main" val="10005"/>
                  </a:ext>
                </a:extLst>
              </a:tr>
              <a:tr h="943496">
                <a:tc gridSpan="2">
                  <a:txBody>
                    <a:bodyPr/>
                    <a:lstStyle/>
                    <a:p>
                      <a:pPr marL="0" marR="0" indent="0" algn="l" defTabSz="914400" rtl="0" eaLnBrk="1" fontAlgn="auto" latinLnBrk="0" hangingPunct="1">
                        <a:lnSpc>
                          <a:spcPct val="100000"/>
                        </a:lnSpc>
                        <a:spcBef>
                          <a:spcPts val="600"/>
                        </a:spcBef>
                        <a:spcAft>
                          <a:spcPts val="600"/>
                        </a:spcAft>
                        <a:buClrTx/>
                        <a:buSzTx/>
                        <a:buFont typeface="Arial" pitchFamily="34" charset="0"/>
                        <a:buNone/>
                        <a:tabLst/>
                        <a:defRPr/>
                      </a:pPr>
                      <a:r>
                        <a:rPr lang="en-GB" sz="1800" kern="1200" dirty="0" smtClean="0">
                          <a:solidFill>
                            <a:schemeClr val="tx1"/>
                          </a:solidFill>
                          <a:effectLst/>
                          <a:latin typeface="+mn-lt"/>
                          <a:ea typeface="+mn-ea"/>
                          <a:cs typeface="+mn-cs"/>
                        </a:rPr>
                        <a:t>Integrated validation database with Government datasets developed.</a:t>
                      </a:r>
                      <a:endParaRPr lang="en-ZA" sz="1800" b="0" i="1" kern="1200" baseline="0" dirty="0" smtClean="0">
                        <a:solidFill>
                          <a:schemeClr val="tx1"/>
                        </a:solidFill>
                        <a:latin typeface="+mn-lt"/>
                        <a:ea typeface="+mn-ea"/>
                        <a:cs typeface="Arial" panose="020B0604020202020204" pitchFamily="34" charset="0"/>
                      </a:endParaRPr>
                    </a:p>
                  </a:txBody>
                  <a:tcPr marL="7620" marR="7620" marT="7620" marB="0"/>
                </a:tc>
                <a:tc hMerge="1">
                  <a:txBody>
                    <a:bodyPr/>
                    <a:lstStyle/>
                    <a:p>
                      <a:pPr marL="0" marR="0" indent="0" algn="l" defTabSz="914400" rtl="0" eaLnBrk="1" fontAlgn="auto" latinLnBrk="0" hangingPunct="1">
                        <a:lnSpc>
                          <a:spcPct val="100000"/>
                        </a:lnSpc>
                        <a:spcBef>
                          <a:spcPts val="600"/>
                        </a:spcBef>
                        <a:spcAft>
                          <a:spcPts val="600"/>
                        </a:spcAft>
                        <a:buClrTx/>
                        <a:buSzTx/>
                        <a:buFont typeface="Arial" pitchFamily="34" charset="0"/>
                        <a:buNone/>
                        <a:tabLst/>
                        <a:defRPr/>
                      </a:pPr>
                      <a:endParaRPr lang="en-ZA" sz="1800" b="0" i="1" kern="1200" baseline="0" dirty="0" smtClean="0">
                        <a:solidFill>
                          <a:schemeClr val="tx1"/>
                        </a:solidFill>
                        <a:latin typeface="+mn-lt"/>
                        <a:ea typeface="+mn-ea"/>
                        <a:cs typeface="Arial" panose="020B0604020202020204" pitchFamily="34" charset="0"/>
                      </a:endParaRPr>
                    </a:p>
                  </a:txBody>
                  <a:tcPr marL="46886" marR="46886" marT="0" marB="0"/>
                </a:tc>
                <a:tc>
                  <a:txBody>
                    <a:bodyPr/>
                    <a:lstStyle/>
                    <a:p>
                      <a:pPr marL="0" indent="0" algn="just">
                        <a:spcAft>
                          <a:spcPts val="0"/>
                        </a:spcAft>
                        <a:buFont typeface="Arial" panose="020B0604020202020204" pitchFamily="34" charset="0"/>
                        <a:buNone/>
                      </a:pPr>
                      <a:r>
                        <a:rPr lang="en-GB" sz="1800" dirty="0" smtClean="0">
                          <a:solidFill>
                            <a:schemeClr val="tx1"/>
                          </a:solidFill>
                          <a:effectLst/>
                          <a:latin typeface="+mn-lt"/>
                          <a:ea typeface="Times New Roman" panose="02020603050405020304" pitchFamily="18" charset="0"/>
                        </a:rPr>
                        <a:t>Developed</a:t>
                      </a:r>
                      <a:r>
                        <a:rPr lang="en-GB" sz="1800" baseline="0" dirty="0" smtClean="0">
                          <a:solidFill>
                            <a:schemeClr val="tx1"/>
                          </a:solidFill>
                          <a:effectLst/>
                          <a:latin typeface="+mn-lt"/>
                          <a:ea typeface="Times New Roman" panose="02020603050405020304" pitchFamily="18" charset="0"/>
                        </a:rPr>
                        <a:t> and implemented the  Application Programme Interface (API) to enable validation and analysis against datasets acquired from other government institutions .  </a:t>
                      </a:r>
                    </a:p>
                  </a:txBody>
                  <a:tcPr marL="25854" marR="25854" marT="0" marB="0"/>
                </a:tc>
                <a:extLst>
                  <a:ext uri="{0D108BD9-81ED-4DB2-BD59-A6C34878D82A}">
                    <a16:rowId xmlns:a16="http://schemas.microsoft.com/office/drawing/2014/main" val="10006"/>
                  </a:ext>
                </a:extLst>
              </a:tr>
              <a:tr h="853452">
                <a:tc gridSpan="3">
                  <a:txBody>
                    <a:bodyPr/>
                    <a:lstStyle/>
                    <a:p>
                      <a:pPr marL="0" marR="0" indent="0" algn="just" defTabSz="914400" rtl="0" eaLnBrk="1" fontAlgn="t" latinLnBrk="0" hangingPunct="1">
                        <a:lnSpc>
                          <a:spcPct val="100000"/>
                        </a:lnSpc>
                        <a:spcBef>
                          <a:spcPts val="300"/>
                        </a:spcBef>
                        <a:spcAft>
                          <a:spcPts val="300"/>
                        </a:spcAft>
                        <a:buClrTx/>
                        <a:buSzTx/>
                        <a:buFontTx/>
                        <a:buNone/>
                        <a:tabLst/>
                        <a:defRPr/>
                      </a:pPr>
                      <a:r>
                        <a:rPr lang="en-ZA" sz="1800" b="1" u="none" strike="noStrike" kern="1200" dirty="0" smtClean="0">
                          <a:solidFill>
                            <a:schemeClr val="tx1"/>
                          </a:solidFill>
                          <a:effectLst/>
                          <a:latin typeface="+mn-lt"/>
                          <a:ea typeface="+mn-ea"/>
                          <a:cs typeface="Arial" panose="020B0604020202020204" pitchFamily="34" charset="0"/>
                        </a:rPr>
                        <a:t>Impact:  </a:t>
                      </a:r>
                      <a:r>
                        <a:rPr lang="en-GB" sz="1800" baseline="0" dirty="0" smtClean="0">
                          <a:solidFill>
                            <a:schemeClr val="tx1"/>
                          </a:solidFill>
                          <a:effectLst/>
                          <a:latin typeface="+mn-lt"/>
                          <a:ea typeface="Times New Roman" panose="02020603050405020304" pitchFamily="18" charset="0"/>
                        </a:rPr>
                        <a:t>This reduced the burden for beneficiaries to collect and upload supporting documents when submitting their applications.  In addition, high volumes of applications can be processed faster.  </a:t>
                      </a:r>
                    </a:p>
                  </a:txBody>
                  <a:tcPr marL="7620" marR="7620" marT="7620" marB="0">
                    <a:solidFill>
                      <a:schemeClr val="bg1"/>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7"/>
                  </a:ext>
                </a:extLst>
              </a:tr>
              <a:tr h="571578">
                <a:tc gridSpan="3">
                  <a:txBody>
                    <a:bodyPr/>
                    <a:lstStyle/>
                    <a:p>
                      <a:pPr marL="0" algn="l" defTabSz="914400" rtl="0" eaLnBrk="1" fontAlgn="t" latinLnBrk="0" hangingPunct="1">
                        <a:lnSpc>
                          <a:spcPct val="100000"/>
                        </a:lnSpc>
                        <a:spcBef>
                          <a:spcPts val="300"/>
                        </a:spcBef>
                        <a:spcAft>
                          <a:spcPts val="300"/>
                        </a:spcAft>
                      </a:pPr>
                      <a:r>
                        <a:rPr lang="en-ZA" sz="1800" b="1" u="none" strike="noStrike" kern="1200" dirty="0" smtClean="0">
                          <a:solidFill>
                            <a:schemeClr val="bg1"/>
                          </a:solidFill>
                          <a:effectLst/>
                          <a:latin typeface="+mn-lt"/>
                          <a:ea typeface="+mn-ea"/>
                          <a:cs typeface="Arial" panose="020B0604020202020204" pitchFamily="34" charset="0"/>
                        </a:rPr>
                        <a:t>Alignment to</a:t>
                      </a:r>
                      <a:r>
                        <a:rPr lang="en-ZA" sz="1800" b="1" u="none" strike="noStrike" kern="1200" baseline="0" dirty="0" smtClean="0">
                          <a:solidFill>
                            <a:schemeClr val="bg1"/>
                          </a:solidFill>
                          <a:effectLst/>
                          <a:latin typeface="+mn-lt"/>
                          <a:ea typeface="+mn-ea"/>
                          <a:cs typeface="Arial" panose="020B0604020202020204" pitchFamily="34" charset="0"/>
                        </a:rPr>
                        <a:t> </a:t>
                      </a:r>
                      <a:r>
                        <a:rPr lang="en-ZA" sz="1800" b="1" u="none" strike="noStrike" kern="1200" dirty="0" smtClean="0">
                          <a:solidFill>
                            <a:schemeClr val="bg1"/>
                          </a:solidFill>
                          <a:effectLst/>
                          <a:latin typeface="+mn-lt"/>
                          <a:ea typeface="+mn-ea"/>
                          <a:cs typeface="Arial" panose="020B0604020202020204" pitchFamily="34" charset="0"/>
                        </a:rPr>
                        <a:t>Government Priority :  </a:t>
                      </a:r>
                      <a:r>
                        <a:rPr lang="en-GB" sz="1800" b="1" u="none" strike="noStrike" kern="1200" dirty="0" smtClean="0">
                          <a:solidFill>
                            <a:schemeClr val="bg1"/>
                          </a:solidFill>
                          <a:effectLst/>
                          <a:latin typeface="+mn-lt"/>
                          <a:ea typeface="+mn-ea"/>
                          <a:cs typeface="Arial" panose="020B0604020202020204" pitchFamily="34" charset="0"/>
                        </a:rPr>
                        <a:t>Building A Capable, Ethical  &amp; Developmental State .</a:t>
                      </a:r>
                      <a:endParaRPr lang="en-ZA" sz="1800" b="1" u="none" strike="noStrike" kern="1200" dirty="0" smtClean="0">
                        <a:solidFill>
                          <a:schemeClr val="bg1"/>
                        </a:solidFill>
                        <a:effectLst/>
                        <a:latin typeface="+mn-lt"/>
                        <a:ea typeface="+mn-ea"/>
                        <a:cs typeface="Arial" panose="020B0604020202020204" pitchFamily="34" charset="0"/>
                      </a:endParaRPr>
                    </a:p>
                  </a:txBody>
                  <a:tcPr marL="7620" marR="7620" marT="7620" marB="0">
                    <a:solidFill>
                      <a:schemeClr val="tx1"/>
                    </a:solidFill>
                  </a:tcPr>
                </a:tc>
                <a:tc hMerge="1">
                  <a:txBody>
                    <a:bodyPr/>
                    <a:lstStyle/>
                    <a:p>
                      <a:pPr lvl="0" algn="l" rtl="0"/>
                      <a:endParaRPr lang="en-GB" sz="1800" dirty="0">
                        <a:solidFill>
                          <a:schemeClr val="tx1"/>
                        </a:solidFill>
                        <a:latin typeface="+mn-lt"/>
                      </a:endParaRPr>
                    </a:p>
                  </a:txBody>
                  <a:tcPr marL="5715" marR="5715" marT="9525" marB="0" anchor="ctr"/>
                </a:tc>
                <a:tc hMerge="1">
                  <a:txBody>
                    <a:bodyPr/>
                    <a:lstStyle/>
                    <a:p>
                      <a:pPr marL="0" algn="l" defTabSz="914400" rtl="0" eaLnBrk="1" fontAlgn="t" latinLnBrk="0" hangingPunct="1">
                        <a:lnSpc>
                          <a:spcPct val="100000"/>
                        </a:lnSpc>
                        <a:spcBef>
                          <a:spcPts val="300"/>
                        </a:spcBef>
                        <a:spcAft>
                          <a:spcPts val="300"/>
                        </a:spcAft>
                      </a:pPr>
                      <a:endParaRPr lang="en-ZA" sz="1800" b="1" u="none" strike="noStrike" kern="1200" dirty="0" smtClean="0">
                        <a:solidFill>
                          <a:schemeClr val="bg1"/>
                        </a:solidFill>
                        <a:effectLst/>
                        <a:latin typeface="+mn-lt"/>
                        <a:ea typeface="+mn-ea"/>
                        <a:cs typeface="Arial" panose="020B0604020202020204" pitchFamily="34" charset="0"/>
                      </a:endParaRPr>
                    </a:p>
                  </a:txBody>
                  <a:tcPr marL="7620" marR="7620" marT="7620" marB="0">
                    <a:solidFill>
                      <a:schemeClr val="tx1"/>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9019361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4344"/>
            <a:ext cx="8728656" cy="651456"/>
          </a:xfrm>
        </p:spPr>
        <p:txBody>
          <a:bodyPr>
            <a:noAutofit/>
          </a:bodyPr>
          <a:lstStyle/>
          <a:p>
            <a:pPr algn="ctr"/>
            <a:r>
              <a:rPr lang="en-US" sz="2800" dirty="0">
                <a:latin typeface="Arial" panose="020B0604020202020204" pitchFamily="34" charset="0"/>
                <a:cs typeface="Arial" panose="020B0604020202020204" pitchFamily="34" charset="0"/>
              </a:rPr>
              <a:t>Improved organisational </a:t>
            </a:r>
            <a:r>
              <a:rPr lang="en-US" sz="2800" dirty="0" smtClean="0">
                <a:latin typeface="Arial" panose="020B0604020202020204" pitchFamily="34" charset="0"/>
                <a:cs typeface="Arial" panose="020B0604020202020204" pitchFamily="34" charset="0"/>
              </a:rPr>
              <a:t>efficiency - Automation</a:t>
            </a:r>
            <a:endParaRPr lang="en-GB" sz="2800" dirty="0"/>
          </a:p>
        </p:txBody>
      </p:sp>
      <p:sp>
        <p:nvSpPr>
          <p:cNvPr id="4" name="Slide Number Placeholder 3"/>
          <p:cNvSpPr>
            <a:spLocks noGrp="1"/>
          </p:cNvSpPr>
          <p:nvPr>
            <p:ph type="sldNum" sz="quarter" idx="12"/>
          </p:nvPr>
        </p:nvSpPr>
        <p:spPr>
          <a:xfrm>
            <a:off x="5257800" y="6248400"/>
            <a:ext cx="1676400" cy="476250"/>
          </a:xfrm>
        </p:spPr>
        <p:txBody>
          <a:bodyPr/>
          <a:lstStyle/>
          <a:p>
            <a:fld id="{BBD289EA-0D61-4088-AE9C-6FAC9F3FD523}" type="slidenum">
              <a:rPr lang="en-US" smtClean="0">
                <a:solidFill>
                  <a:prstClr val="black">
                    <a:tint val="75000"/>
                  </a:prstClr>
                </a:solidFill>
              </a:rPr>
              <a:t>22</a:t>
            </a:fld>
            <a:endParaRPr lang="en-US" dirty="0">
              <a:solidFill>
                <a:prstClr val="black">
                  <a:tint val="75000"/>
                </a:prst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81756991"/>
              </p:ext>
            </p:extLst>
          </p:nvPr>
        </p:nvGraphicFramePr>
        <p:xfrm>
          <a:off x="0" y="604022"/>
          <a:ext cx="9144000" cy="5846795"/>
        </p:xfrm>
        <a:graphic>
          <a:graphicData uri="http://schemas.openxmlformats.org/drawingml/2006/table">
            <a:tbl>
              <a:tblPr>
                <a:tableStyleId>{5940675A-B579-460E-94D1-54222C63F5DA}</a:tableStyleId>
              </a:tblPr>
              <a:tblGrid>
                <a:gridCol w="1152604">
                  <a:extLst>
                    <a:ext uri="{9D8B030D-6E8A-4147-A177-3AD203B41FA5}">
                      <a16:colId xmlns:a16="http://schemas.microsoft.com/office/drawing/2014/main" val="4246322984"/>
                    </a:ext>
                  </a:extLst>
                </a:gridCol>
                <a:gridCol w="2843092">
                  <a:extLst>
                    <a:ext uri="{9D8B030D-6E8A-4147-A177-3AD203B41FA5}">
                      <a16:colId xmlns:a16="http://schemas.microsoft.com/office/drawing/2014/main" val="210110826"/>
                    </a:ext>
                  </a:extLst>
                </a:gridCol>
                <a:gridCol w="5148304">
                  <a:extLst>
                    <a:ext uri="{9D8B030D-6E8A-4147-A177-3AD203B41FA5}">
                      <a16:colId xmlns:a16="http://schemas.microsoft.com/office/drawing/2014/main" val="20002"/>
                    </a:ext>
                  </a:extLst>
                </a:gridCol>
              </a:tblGrid>
              <a:tr h="304800">
                <a:tc>
                  <a:txBody>
                    <a:bodyPr/>
                    <a:lstStyle/>
                    <a:p>
                      <a:pPr algn="l" fontAlgn="ctr">
                        <a:lnSpc>
                          <a:spcPct val="100000"/>
                        </a:lnSpc>
                        <a:spcBef>
                          <a:spcPts val="300"/>
                        </a:spcBef>
                        <a:spcAft>
                          <a:spcPts val="300"/>
                        </a:spcAft>
                      </a:pPr>
                      <a:r>
                        <a:rPr lang="en-US" sz="1800" b="1" u="none" strike="noStrike" dirty="0" smtClean="0">
                          <a:solidFill>
                            <a:schemeClr val="tx1"/>
                          </a:solidFill>
                          <a:effectLst/>
                          <a:latin typeface="+mn-lt"/>
                        </a:rPr>
                        <a:t>Outcome</a:t>
                      </a:r>
                      <a:endParaRPr lang="en-US" sz="1800" b="1" i="0" u="none" strike="noStrike" dirty="0">
                        <a:solidFill>
                          <a:schemeClr val="tx1"/>
                        </a:solidFill>
                        <a:effectLst/>
                        <a:latin typeface="+mn-lt"/>
                      </a:endParaRPr>
                    </a:p>
                  </a:txBody>
                  <a:tcPr marL="7620" marR="7620" marT="7620" marB="0">
                    <a:solidFill>
                      <a:srgbClr val="FFC000"/>
                    </a:solidFill>
                  </a:tcPr>
                </a:tc>
                <a:tc gridSpan="2">
                  <a:txBody>
                    <a:bodyPr/>
                    <a:lstStyle/>
                    <a:p>
                      <a:pPr marL="0" marR="0" lvl="0" indent="0" algn="l" defTabSz="914400" rtl="0" eaLnBrk="1" fontAlgn="ctr" latinLnBrk="0" hangingPunct="1">
                        <a:lnSpc>
                          <a:spcPct val="100000"/>
                        </a:lnSpc>
                        <a:spcBef>
                          <a:spcPts val="300"/>
                        </a:spcBef>
                        <a:spcAft>
                          <a:spcPts val="300"/>
                        </a:spcAft>
                        <a:buClrTx/>
                        <a:buSzTx/>
                        <a:buFontTx/>
                        <a:buNone/>
                        <a:tabLst/>
                        <a:defRPr/>
                      </a:pPr>
                      <a:r>
                        <a:rPr lang="en-US" sz="1800" b="1" dirty="0" smtClean="0">
                          <a:solidFill>
                            <a:schemeClr val="tx1"/>
                          </a:solidFill>
                          <a:latin typeface="+mn-lt"/>
                        </a:rPr>
                        <a:t>Improved organisational Efficiency</a:t>
                      </a:r>
                    </a:p>
                  </a:txBody>
                  <a:tcPr marL="7620" marR="7620" marT="7620" marB="0">
                    <a:solidFill>
                      <a:srgbClr val="FFC000"/>
                    </a:solidFill>
                  </a:tcPr>
                </a:tc>
                <a:tc hMerge="1">
                  <a:txBody>
                    <a:bodyPr/>
                    <a:lstStyle/>
                    <a:p>
                      <a:pPr marL="0" marR="0" lvl="0" indent="0" algn="l" defTabSz="914400" rtl="0" eaLnBrk="1" fontAlgn="ctr" latinLnBrk="0" hangingPunct="1">
                        <a:lnSpc>
                          <a:spcPct val="100000"/>
                        </a:lnSpc>
                        <a:spcBef>
                          <a:spcPts val="300"/>
                        </a:spcBef>
                        <a:spcAft>
                          <a:spcPts val="300"/>
                        </a:spcAft>
                        <a:buClrTx/>
                        <a:buSzTx/>
                        <a:buFontTx/>
                        <a:buNone/>
                        <a:tabLst/>
                        <a:defRPr/>
                      </a:pPr>
                      <a:endParaRPr lang="en-US" sz="1800" b="1" dirty="0" smtClean="0">
                        <a:solidFill>
                          <a:schemeClr val="tx1"/>
                        </a:solidFill>
                        <a:latin typeface="+mn-lt"/>
                      </a:endParaRPr>
                    </a:p>
                  </a:txBody>
                  <a:tcPr marL="7620" marR="7620" marT="7620" marB="0">
                    <a:solidFill>
                      <a:srgbClr val="FFC000"/>
                    </a:solidFill>
                  </a:tcPr>
                </a:tc>
                <a:extLst>
                  <a:ext uri="{0D108BD9-81ED-4DB2-BD59-A6C34878D82A}">
                    <a16:rowId xmlns:a16="http://schemas.microsoft.com/office/drawing/2014/main" val="1348567256"/>
                  </a:ext>
                </a:extLst>
              </a:tr>
              <a:tr h="303245">
                <a:tc>
                  <a:txBody>
                    <a:bodyPr/>
                    <a:lstStyle/>
                    <a:p>
                      <a:pPr marL="0" algn="l" defTabSz="914400" rtl="0" eaLnBrk="1" fontAlgn="t" latinLnBrk="0" hangingPunct="1">
                        <a:lnSpc>
                          <a:spcPct val="100000"/>
                        </a:lnSpc>
                        <a:spcBef>
                          <a:spcPts val="300"/>
                        </a:spcBef>
                        <a:spcAft>
                          <a:spcPts val="300"/>
                        </a:spcAft>
                      </a:pPr>
                      <a:r>
                        <a:rPr lang="en-US" sz="1800" b="1" u="none" strike="noStrike" kern="1200" dirty="0" smtClean="0">
                          <a:solidFill>
                            <a:schemeClr val="tx1"/>
                          </a:solidFill>
                          <a:effectLst/>
                          <a:latin typeface="+mn-lt"/>
                        </a:rPr>
                        <a:t>Objective</a:t>
                      </a:r>
                      <a:endParaRPr lang="en-ZA" sz="1800" b="1" u="none" strike="noStrike" kern="1200" dirty="0">
                        <a:solidFill>
                          <a:schemeClr val="tx1"/>
                        </a:solidFill>
                        <a:effectLst/>
                        <a:latin typeface="+mn-lt"/>
                        <a:ea typeface="+mn-ea"/>
                        <a:cs typeface="+mn-cs"/>
                      </a:endParaRPr>
                    </a:p>
                  </a:txBody>
                  <a:tcPr marL="7620" marR="7620" marT="7620" marB="0"/>
                </a:tc>
                <a:tc gridSpan="2">
                  <a:txBody>
                    <a:bodyPr/>
                    <a:lstStyle/>
                    <a:p>
                      <a:pPr marL="0" marR="0" lvl="1" indent="0" algn="l" defTabSz="914400" rtl="0" eaLnBrk="1" fontAlgn="auto" latinLnBrk="0" hangingPunct="1">
                        <a:lnSpc>
                          <a:spcPct val="100000"/>
                        </a:lnSpc>
                        <a:spcBef>
                          <a:spcPts val="300"/>
                        </a:spcBef>
                        <a:spcAft>
                          <a:spcPts val="300"/>
                        </a:spcAft>
                        <a:buClrTx/>
                        <a:buSzTx/>
                        <a:buFontTx/>
                        <a:buNone/>
                        <a:tabLst/>
                        <a:defRPr/>
                      </a:pPr>
                      <a:r>
                        <a:rPr lang="en-US" sz="1800" b="0" kern="1200" dirty="0" smtClean="0">
                          <a:solidFill>
                            <a:schemeClr val="tx1"/>
                          </a:solidFill>
                          <a:effectLst/>
                          <a:latin typeface="+mn-lt"/>
                          <a:ea typeface="+mn-ea"/>
                          <a:cs typeface="Arial" panose="020B0604020202020204" pitchFamily="34" charset="0"/>
                        </a:rPr>
                        <a:t>Convert </a:t>
                      </a:r>
                      <a:r>
                        <a:rPr lang="en-US" sz="1800" b="0" kern="1200" baseline="0" dirty="0" smtClean="0">
                          <a:solidFill>
                            <a:schemeClr val="tx1"/>
                          </a:solidFill>
                          <a:effectLst/>
                          <a:latin typeface="+mn-lt"/>
                          <a:ea typeface="+mn-ea"/>
                          <a:cs typeface="Arial" panose="020B0604020202020204" pitchFamily="34" charset="0"/>
                        </a:rPr>
                        <a:t>business process from manual to automated systems </a:t>
                      </a:r>
                      <a:endParaRPr lang="en-US" sz="1800" b="0" kern="1200" dirty="0" smtClean="0">
                        <a:solidFill>
                          <a:schemeClr val="tx1"/>
                        </a:solidFill>
                        <a:effectLst/>
                        <a:latin typeface="+mn-lt"/>
                        <a:ea typeface="+mn-ea"/>
                        <a:cs typeface="Arial" panose="020B0604020202020204" pitchFamily="34" charset="0"/>
                      </a:endParaRPr>
                    </a:p>
                  </a:txBody>
                  <a:tcPr marL="5715" marR="5715" marT="9525" marB="0"/>
                </a:tc>
                <a:tc hMerge="1">
                  <a:txBody>
                    <a:bodyPr/>
                    <a:lstStyle/>
                    <a:p>
                      <a:pPr marL="0" marR="0" lvl="1" indent="0" algn="l" defTabSz="914400" rtl="0" eaLnBrk="1" fontAlgn="auto" latinLnBrk="0" hangingPunct="1">
                        <a:lnSpc>
                          <a:spcPct val="100000"/>
                        </a:lnSpc>
                        <a:spcBef>
                          <a:spcPts val="300"/>
                        </a:spcBef>
                        <a:spcAft>
                          <a:spcPts val="300"/>
                        </a:spcAft>
                        <a:buClrTx/>
                        <a:buSzTx/>
                        <a:buFontTx/>
                        <a:buNone/>
                        <a:tabLst/>
                        <a:defRPr/>
                      </a:pPr>
                      <a:endParaRPr lang="en-US" sz="1800" b="0" kern="1200" dirty="0" smtClean="0">
                        <a:solidFill>
                          <a:schemeClr val="tx1"/>
                        </a:solidFill>
                        <a:effectLst/>
                        <a:latin typeface="+mn-lt"/>
                        <a:ea typeface="+mn-ea"/>
                        <a:cs typeface="Arial" panose="020B0604020202020204" pitchFamily="34" charset="0"/>
                      </a:endParaRPr>
                    </a:p>
                  </a:txBody>
                  <a:tcPr marL="5715" marR="5715" marT="9525" marB="0"/>
                </a:tc>
                <a:extLst>
                  <a:ext uri="{0D108BD9-81ED-4DB2-BD59-A6C34878D82A}">
                    <a16:rowId xmlns:a16="http://schemas.microsoft.com/office/drawing/2014/main" val="3866487341"/>
                  </a:ext>
                </a:extLst>
              </a:tr>
              <a:tr h="279358">
                <a:tc>
                  <a:txBody>
                    <a:bodyPr/>
                    <a:lstStyle/>
                    <a:p>
                      <a:pPr marL="0" algn="l" defTabSz="914400" rtl="0" eaLnBrk="1" fontAlgn="t" latinLnBrk="0" hangingPunct="1">
                        <a:lnSpc>
                          <a:spcPct val="100000"/>
                        </a:lnSpc>
                        <a:spcBef>
                          <a:spcPts val="300"/>
                        </a:spcBef>
                        <a:spcAft>
                          <a:spcPts val="300"/>
                        </a:spcAft>
                      </a:pPr>
                      <a:r>
                        <a:rPr lang="en-US" sz="1800" b="1" u="none" strike="noStrike" kern="1200" dirty="0" smtClean="0">
                          <a:solidFill>
                            <a:schemeClr val="tx1"/>
                          </a:solidFill>
                          <a:effectLst/>
                          <a:latin typeface="+mn-lt"/>
                        </a:rPr>
                        <a:t>Desired Impact</a:t>
                      </a:r>
                      <a:endParaRPr lang="en-ZA" sz="1800" b="1" u="none" strike="noStrike" kern="1200" dirty="0">
                        <a:solidFill>
                          <a:schemeClr val="tx1"/>
                        </a:solidFill>
                        <a:effectLst/>
                        <a:latin typeface="+mn-lt"/>
                        <a:ea typeface="+mn-ea"/>
                        <a:cs typeface="+mn-cs"/>
                      </a:endParaRPr>
                    </a:p>
                  </a:txBody>
                  <a:tcPr marL="7620" marR="7620" marT="7620" marB="0"/>
                </a:tc>
                <a:tc gridSpan="2">
                  <a:txBody>
                    <a:bodyPr/>
                    <a:lstStyle/>
                    <a:p>
                      <a:pPr marL="0" marR="0" lvl="0" indent="0" algn="just"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ZA" sz="1800" b="0" i="0" dirty="0" smtClean="0">
                          <a:solidFill>
                            <a:schemeClr val="tx1"/>
                          </a:solidFill>
                          <a:effectLst/>
                          <a:latin typeface="+mn-lt"/>
                          <a:cs typeface="Arial" panose="020B0604020202020204" pitchFamily="34" charset="0"/>
                        </a:rPr>
                        <a:t>Agile</a:t>
                      </a:r>
                      <a:r>
                        <a:rPr lang="en-ZA" sz="1800" b="0" i="0" baseline="0" dirty="0" smtClean="0">
                          <a:solidFill>
                            <a:schemeClr val="tx1"/>
                          </a:solidFill>
                          <a:effectLst/>
                          <a:latin typeface="+mn-lt"/>
                          <a:cs typeface="Arial" panose="020B0604020202020204" pitchFamily="34" charset="0"/>
                        </a:rPr>
                        <a:t> </a:t>
                      </a:r>
                      <a:r>
                        <a:rPr lang="en-ZA" sz="1800" b="0" i="0" dirty="0" smtClean="0">
                          <a:solidFill>
                            <a:schemeClr val="tx1"/>
                          </a:solidFill>
                          <a:effectLst/>
                          <a:latin typeface="+mn-lt"/>
                          <a:cs typeface="Arial" panose="020B0604020202020204" pitchFamily="34" charset="0"/>
                        </a:rPr>
                        <a:t>business processes – convenience to beneficiaries and improve efficiency</a:t>
                      </a:r>
                    </a:p>
                  </a:txBody>
                  <a:tcPr marL="5715" marR="5715" marT="9525" marB="0"/>
                </a:tc>
                <a:tc hMerge="1">
                  <a:txBody>
                    <a:bodyPr/>
                    <a:lstStyle/>
                    <a:p>
                      <a:pPr marL="0" marR="0" lvl="0" indent="0" algn="just"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endParaRPr lang="en-ZA" sz="1800" b="0" i="0" dirty="0" smtClean="0">
                        <a:solidFill>
                          <a:schemeClr val="tx1"/>
                        </a:solidFill>
                        <a:effectLst/>
                        <a:latin typeface="+mn-lt"/>
                        <a:cs typeface="Arial" panose="020B0604020202020204" pitchFamily="34" charset="0"/>
                      </a:endParaRPr>
                    </a:p>
                  </a:txBody>
                  <a:tcPr marL="5715" marR="5715" marT="9525" marB="0"/>
                </a:tc>
                <a:extLst>
                  <a:ext uri="{0D108BD9-81ED-4DB2-BD59-A6C34878D82A}">
                    <a16:rowId xmlns:a16="http://schemas.microsoft.com/office/drawing/2014/main" val="1556360732"/>
                  </a:ext>
                </a:extLst>
              </a:tr>
              <a:tr h="279358">
                <a:tc rowSpan="4">
                  <a:txBody>
                    <a:bodyPr/>
                    <a:lstStyle/>
                    <a:p>
                      <a:pPr marL="0" algn="l" defTabSz="914400" rtl="0" eaLnBrk="1" fontAlgn="t" latinLnBrk="0" hangingPunct="1">
                        <a:lnSpc>
                          <a:spcPct val="100000"/>
                        </a:lnSpc>
                        <a:spcBef>
                          <a:spcPts val="300"/>
                        </a:spcBef>
                        <a:spcAft>
                          <a:spcPts val="300"/>
                        </a:spcAft>
                      </a:pPr>
                      <a:r>
                        <a:rPr lang="en-ZA" sz="1800" b="1" u="none" strike="noStrike" kern="1200" dirty="0" smtClean="0">
                          <a:solidFill>
                            <a:schemeClr val="tx1"/>
                          </a:solidFill>
                          <a:effectLst/>
                          <a:latin typeface="+mn-lt"/>
                          <a:ea typeface="+mn-ea"/>
                          <a:cs typeface="+mn-cs"/>
                        </a:rPr>
                        <a:t>Progress achieved</a:t>
                      </a:r>
                      <a:endParaRPr lang="en-ZA" sz="1800" b="1" u="none" strike="noStrike" kern="1200" dirty="0">
                        <a:solidFill>
                          <a:schemeClr val="tx1"/>
                        </a:solidFill>
                        <a:effectLst/>
                        <a:latin typeface="+mn-lt"/>
                        <a:ea typeface="+mn-ea"/>
                        <a:cs typeface="+mn-cs"/>
                      </a:endParaRPr>
                    </a:p>
                  </a:txBody>
                  <a:tcPr marL="7620" marR="7620" marT="7620" marB="0"/>
                </a:tc>
                <a:tc>
                  <a:txBody>
                    <a:bodyPr/>
                    <a:lstStyle/>
                    <a:p>
                      <a:pPr marL="0" marR="0" lvl="0" indent="0" algn="just"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lang="en-US" sz="1800" b="1" dirty="0" smtClean="0">
                          <a:solidFill>
                            <a:schemeClr val="tx1"/>
                          </a:solidFill>
                          <a:latin typeface="+mn-lt"/>
                          <a:cs typeface="Arial" panose="020B0604020202020204" pitchFamily="34" charset="0"/>
                        </a:rPr>
                        <a:t>Planned  Targets</a:t>
                      </a:r>
                      <a:r>
                        <a:rPr lang="en-US" sz="1800" b="1" baseline="0" dirty="0" smtClean="0">
                          <a:solidFill>
                            <a:schemeClr val="tx1"/>
                          </a:solidFill>
                          <a:latin typeface="+mn-lt"/>
                          <a:cs typeface="Arial" panose="020B0604020202020204" pitchFamily="34" charset="0"/>
                        </a:rPr>
                        <a:t> </a:t>
                      </a:r>
                      <a:endParaRPr lang="en-GB" sz="1800" b="1" dirty="0" smtClean="0">
                        <a:solidFill>
                          <a:schemeClr val="tx1"/>
                        </a:solidFill>
                        <a:latin typeface="+mn-lt"/>
                        <a:cs typeface="Arial" panose="020B0604020202020204" pitchFamily="34" charset="0"/>
                      </a:endParaRPr>
                    </a:p>
                  </a:txBody>
                  <a:tcPr marL="5715" marR="5715" marT="9525" marB="0"/>
                </a:tc>
                <a:tc>
                  <a:txBody>
                    <a:bodyPr/>
                    <a:lstStyle/>
                    <a:p>
                      <a:pPr marL="457200" marR="0" lvl="1" indent="0" algn="just"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GB" sz="1800" b="1" dirty="0" smtClean="0">
                          <a:solidFill>
                            <a:schemeClr val="tx1"/>
                          </a:solidFill>
                          <a:latin typeface="+mn-lt"/>
                          <a:cs typeface="Arial" panose="020B0604020202020204" pitchFamily="34" charset="0"/>
                        </a:rPr>
                        <a:t>Status as at 31 December 2020</a:t>
                      </a:r>
                    </a:p>
                  </a:txBody>
                  <a:tcPr marL="5715" marR="5715" marT="9525" marB="0"/>
                </a:tc>
                <a:extLst>
                  <a:ext uri="{0D108BD9-81ED-4DB2-BD59-A6C34878D82A}">
                    <a16:rowId xmlns:a16="http://schemas.microsoft.com/office/drawing/2014/main" val="10003"/>
                  </a:ext>
                </a:extLst>
              </a:tr>
              <a:tr h="279358">
                <a:tc vMerge="1">
                  <a:txBody>
                    <a:bodyPr/>
                    <a:lstStyle/>
                    <a:p>
                      <a:pPr marL="0" algn="l" defTabSz="914400" rtl="0" eaLnBrk="1" fontAlgn="t" latinLnBrk="0" hangingPunct="1">
                        <a:lnSpc>
                          <a:spcPct val="100000"/>
                        </a:lnSpc>
                        <a:spcBef>
                          <a:spcPts val="300"/>
                        </a:spcBef>
                        <a:spcAft>
                          <a:spcPts val="300"/>
                        </a:spcAft>
                      </a:pPr>
                      <a:endParaRPr lang="en-ZA" sz="1800" b="1" u="none" strike="noStrike" kern="1200" dirty="0">
                        <a:solidFill>
                          <a:schemeClr val="tx1"/>
                        </a:solidFill>
                        <a:effectLst/>
                        <a:latin typeface="+mn-lt"/>
                        <a:ea typeface="+mn-ea"/>
                        <a:cs typeface="+mn-cs"/>
                      </a:endParaRPr>
                    </a:p>
                  </a:txBody>
                  <a:tcPr marL="7620" marR="7620" marT="7620" marB="0"/>
                </a:tc>
                <a:tc>
                  <a:txBody>
                    <a:bodyPr/>
                    <a:lstStyle/>
                    <a:p>
                      <a:pPr marL="0" indent="0" algn="just">
                        <a:buFont typeface="Arial" panose="020B0604020202020204" pitchFamily="34" charset="0"/>
                        <a:buNone/>
                      </a:pPr>
                      <a:r>
                        <a:rPr lang="en-US" sz="1800" kern="1200" dirty="0" smtClean="0">
                          <a:solidFill>
                            <a:schemeClr val="tx1"/>
                          </a:solidFill>
                          <a:effectLst/>
                          <a:latin typeface="+mn-lt"/>
                          <a:ea typeface="+mn-ea"/>
                          <a:cs typeface="+mn-cs"/>
                        </a:rPr>
                        <a:t>Scanning solution </a:t>
                      </a:r>
                      <a:r>
                        <a:rPr lang="en-GB" sz="1800" kern="1200" dirty="0" smtClean="0">
                          <a:solidFill>
                            <a:schemeClr val="tx1"/>
                          </a:solidFill>
                          <a:effectLst/>
                          <a:latin typeface="+mn-lt"/>
                          <a:ea typeface="+mn-ea"/>
                          <a:cs typeface="+mn-cs"/>
                        </a:rPr>
                        <a:t>deployed to </a:t>
                      </a:r>
                      <a:r>
                        <a:rPr lang="en-US" sz="1800" kern="1200" dirty="0" smtClean="0">
                          <a:solidFill>
                            <a:schemeClr val="tx1"/>
                          </a:solidFill>
                          <a:effectLst/>
                          <a:latin typeface="+mn-lt"/>
                          <a:ea typeface="+mn-ea"/>
                          <a:cs typeface="+mn-cs"/>
                        </a:rPr>
                        <a:t>regions</a:t>
                      </a:r>
                      <a:r>
                        <a:rPr lang="en-GB" sz="1800" kern="1200" dirty="0" smtClean="0">
                          <a:solidFill>
                            <a:schemeClr val="tx1"/>
                          </a:solidFill>
                          <a:effectLst/>
                          <a:latin typeface="+mn-lt"/>
                          <a:ea typeface="+mn-ea"/>
                          <a:cs typeface="+mn-cs"/>
                        </a:rPr>
                        <a:t> and supported by a training module as per approved project plan.</a:t>
                      </a:r>
                      <a:endParaRPr lang="en-US" sz="1800" kern="1200" dirty="0" smtClean="0">
                        <a:solidFill>
                          <a:schemeClr val="tx1"/>
                        </a:solidFill>
                        <a:effectLst/>
                        <a:latin typeface="+mn-lt"/>
                        <a:ea typeface="+mn-ea"/>
                        <a:cs typeface="+mn-cs"/>
                      </a:endParaRPr>
                    </a:p>
                  </a:txBody>
                  <a:tcPr marL="25854" marR="25854" marT="0" marB="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1800" kern="1200" dirty="0" smtClean="0">
                          <a:solidFill>
                            <a:schemeClr val="tx1"/>
                          </a:solidFill>
                          <a:effectLst/>
                          <a:latin typeface="+mn-lt"/>
                          <a:ea typeface="+mn-ea"/>
                          <a:cs typeface="+mn-cs"/>
                        </a:rPr>
                        <a:t>The scanning solution was developed and staff were trained on the new solution.  The solution is being</a:t>
                      </a:r>
                      <a:r>
                        <a:rPr lang="en-GB" sz="1800" kern="1200" baseline="0" dirty="0" smtClean="0">
                          <a:solidFill>
                            <a:schemeClr val="tx1"/>
                          </a:solidFill>
                          <a:effectLst/>
                          <a:latin typeface="+mn-lt"/>
                          <a:ea typeface="+mn-ea"/>
                          <a:cs typeface="+mn-cs"/>
                        </a:rPr>
                        <a:t> implemented</a:t>
                      </a:r>
                      <a:r>
                        <a:rPr lang="en-GB" sz="1800" kern="1200" dirty="0" smtClean="0">
                          <a:solidFill>
                            <a:schemeClr val="tx1"/>
                          </a:solidFill>
                          <a:effectLst/>
                          <a:latin typeface="+mn-lt"/>
                          <a:ea typeface="+mn-ea"/>
                          <a:cs typeface="+mn-cs"/>
                        </a:rPr>
                        <a:t> in 231 local offices.</a:t>
                      </a:r>
                      <a:endParaRPr lang="en-ZA" sz="1800" dirty="0" smtClean="0">
                        <a:solidFill>
                          <a:schemeClr val="tx1"/>
                        </a:solidFill>
                        <a:effectLst/>
                        <a:latin typeface="+mn-lt"/>
                      </a:endParaRPr>
                    </a:p>
                  </a:txBody>
                  <a:tcPr marL="81643" marR="81643" marT="0" marB="0"/>
                </a:tc>
                <a:extLst>
                  <a:ext uri="{0D108BD9-81ED-4DB2-BD59-A6C34878D82A}">
                    <a16:rowId xmlns:a16="http://schemas.microsoft.com/office/drawing/2014/main" val="10004"/>
                  </a:ext>
                </a:extLst>
              </a:tr>
              <a:tr h="279358">
                <a:tc vMerge="1">
                  <a:txBody>
                    <a:bodyPr/>
                    <a:lstStyle/>
                    <a:p>
                      <a:endParaRPr lang="en-GB"/>
                    </a:p>
                  </a:txBody>
                  <a:tcPr/>
                </a:tc>
                <a:tc>
                  <a:txBody>
                    <a:bodyPr/>
                    <a:lstStyle/>
                    <a:p>
                      <a:pPr algn="just">
                        <a:spcAft>
                          <a:spcPts val="0"/>
                        </a:spcAft>
                      </a:pPr>
                      <a:r>
                        <a:rPr lang="en-GB" sz="1800" dirty="0">
                          <a:solidFill>
                            <a:schemeClr val="tx1"/>
                          </a:solidFill>
                          <a:effectLst/>
                          <a:latin typeface="+mn-lt"/>
                          <a:ea typeface="Times New Roman" panose="02020603050405020304" pitchFamily="18" charset="0"/>
                        </a:rPr>
                        <a:t>100% of new Regulation 26A mandates implemented electronically.</a:t>
                      </a:r>
                      <a:endParaRPr lang="en-ZA" sz="1800" dirty="0">
                        <a:solidFill>
                          <a:schemeClr val="tx1"/>
                        </a:solidFill>
                        <a:effectLst/>
                        <a:latin typeface="+mn-lt"/>
                        <a:ea typeface="Times New Roman" panose="02020603050405020304" pitchFamily="18" charset="0"/>
                      </a:endParaRPr>
                    </a:p>
                  </a:txBody>
                  <a:tcPr marL="25854" marR="25854" marT="0" marB="0"/>
                </a:tc>
                <a:tc>
                  <a:txBody>
                    <a:bodyPr/>
                    <a:lstStyle/>
                    <a:p>
                      <a:pPr marL="0" indent="0" algn="just">
                        <a:spcAft>
                          <a:spcPts val="0"/>
                        </a:spcAft>
                        <a:buFont typeface="Arial" panose="020B0604020202020204" pitchFamily="34" charset="0"/>
                        <a:buNone/>
                      </a:pPr>
                      <a:r>
                        <a:rPr lang="en-GB" sz="1800" dirty="0" smtClean="0">
                          <a:solidFill>
                            <a:schemeClr val="tx1"/>
                          </a:solidFill>
                          <a:effectLst/>
                          <a:latin typeface="+mn-lt"/>
                          <a:ea typeface="Times New Roman" panose="02020603050405020304" pitchFamily="18" charset="0"/>
                        </a:rPr>
                        <a:t>Business process for implementation of Regulation 26(A)</a:t>
                      </a:r>
                      <a:r>
                        <a:rPr lang="en-GB" sz="1800" baseline="0" dirty="0" smtClean="0">
                          <a:solidFill>
                            <a:schemeClr val="tx1"/>
                          </a:solidFill>
                          <a:effectLst/>
                          <a:latin typeface="+mn-lt"/>
                          <a:ea typeface="Times New Roman" panose="02020603050405020304" pitchFamily="18" charset="0"/>
                        </a:rPr>
                        <a:t> Regulations were </a:t>
                      </a:r>
                      <a:r>
                        <a:rPr lang="en-GB" sz="1800" dirty="0" smtClean="0">
                          <a:solidFill>
                            <a:schemeClr val="tx1"/>
                          </a:solidFill>
                          <a:effectLst/>
                          <a:latin typeface="+mn-lt"/>
                          <a:ea typeface="Times New Roman" panose="02020603050405020304" pitchFamily="18" charset="0"/>
                        </a:rPr>
                        <a:t> revised, tested in consultation with stakeholders.  </a:t>
                      </a:r>
                    </a:p>
                    <a:p>
                      <a:pPr marL="342900" marR="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1" i="0" dirty="0" smtClean="0">
                          <a:solidFill>
                            <a:schemeClr val="tx1"/>
                          </a:solidFill>
                          <a:effectLst/>
                          <a:latin typeface="+mn-lt"/>
                          <a:ea typeface="Times New Roman" panose="02020603050405020304" pitchFamily="18" charset="0"/>
                        </a:rPr>
                        <a:t>31 926 n</a:t>
                      </a:r>
                      <a:r>
                        <a:rPr lang="en-GB" sz="1800" i="0" dirty="0" smtClean="0">
                          <a:solidFill>
                            <a:schemeClr val="tx1"/>
                          </a:solidFill>
                          <a:effectLst/>
                          <a:latin typeface="+mn-lt"/>
                          <a:ea typeface="Times New Roman" panose="02020603050405020304" pitchFamily="18" charset="0"/>
                        </a:rPr>
                        <a:t>ew Regulation 26A  mandates were processed electronically and approved.</a:t>
                      </a:r>
                      <a:endParaRPr lang="en-ZA" sz="1800" i="0" dirty="0">
                        <a:solidFill>
                          <a:schemeClr val="tx1"/>
                        </a:solidFill>
                        <a:effectLst/>
                        <a:latin typeface="+mn-lt"/>
                        <a:ea typeface="Times New Roman" panose="02020603050405020304" pitchFamily="18" charset="0"/>
                      </a:endParaRPr>
                    </a:p>
                  </a:txBody>
                  <a:tcPr marL="81643" marR="81643" marT="0" marB="0"/>
                </a:tc>
                <a:extLst>
                  <a:ext uri="{0D108BD9-81ED-4DB2-BD59-A6C34878D82A}">
                    <a16:rowId xmlns:a16="http://schemas.microsoft.com/office/drawing/2014/main" val="10005"/>
                  </a:ext>
                </a:extLst>
              </a:tr>
              <a:tr h="279358">
                <a:tc vMerge="1">
                  <a:txBody>
                    <a:bodyPr/>
                    <a:lstStyle/>
                    <a:p>
                      <a:pPr marL="0" algn="l" defTabSz="914400" rtl="0" eaLnBrk="1" fontAlgn="t" latinLnBrk="0" hangingPunct="1">
                        <a:lnSpc>
                          <a:spcPct val="100000"/>
                        </a:lnSpc>
                        <a:spcBef>
                          <a:spcPts val="300"/>
                        </a:spcBef>
                        <a:spcAft>
                          <a:spcPts val="300"/>
                        </a:spcAft>
                      </a:pPr>
                      <a:endParaRPr lang="en-ZA" sz="1800" b="1" u="none" strike="noStrike" kern="1200" dirty="0">
                        <a:solidFill>
                          <a:schemeClr val="tx1"/>
                        </a:solidFill>
                        <a:effectLst/>
                        <a:latin typeface="+mn-lt"/>
                        <a:ea typeface="+mn-ea"/>
                        <a:cs typeface="+mn-cs"/>
                      </a:endParaRPr>
                    </a:p>
                  </a:txBody>
                  <a:tcPr marL="7620" marR="7620" marT="7620" marB="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1800" kern="1200" dirty="0" smtClean="0">
                          <a:solidFill>
                            <a:schemeClr val="tx1"/>
                          </a:solidFill>
                          <a:effectLst/>
                          <a:latin typeface="+mn-lt"/>
                          <a:ea typeface="+mn-ea"/>
                          <a:cs typeface="+mn-cs"/>
                        </a:rPr>
                        <a:t>Biometric identity access management system implemented for SOCPEN users</a:t>
                      </a:r>
                      <a:endParaRPr lang="en-ZA" sz="1800" kern="1200" dirty="0" smtClean="0">
                        <a:solidFill>
                          <a:schemeClr val="tx1"/>
                        </a:solidFill>
                        <a:effectLst/>
                        <a:latin typeface="+mn-lt"/>
                        <a:ea typeface="+mn-ea"/>
                        <a:cs typeface="+mn-cs"/>
                      </a:endParaRPr>
                    </a:p>
                  </a:txBody>
                  <a:tcPr marL="25854" marR="25854" marT="0" marB="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effectLst/>
                          <a:latin typeface="+mn-lt"/>
                          <a:ea typeface="Times New Roman" panose="02020603050405020304" pitchFamily="18" charset="0"/>
                        </a:rPr>
                        <a:t>Revised project plan for Biometric Identity Access Management System for SOCPEN users was approved. The system for users is now</a:t>
                      </a:r>
                      <a:r>
                        <a:rPr lang="en-US" sz="1800" baseline="0" dirty="0" smtClean="0">
                          <a:solidFill>
                            <a:schemeClr val="tx1"/>
                          </a:solidFill>
                          <a:effectLst/>
                          <a:latin typeface="+mn-lt"/>
                          <a:ea typeface="Times New Roman" panose="02020603050405020304" pitchFamily="18" charset="0"/>
                        </a:rPr>
                        <a:t> implemented in regions except Gauteng</a:t>
                      </a:r>
                      <a:endParaRPr lang="en-US" sz="1800" dirty="0" smtClean="0">
                        <a:solidFill>
                          <a:schemeClr val="tx1"/>
                        </a:solidFill>
                        <a:effectLst/>
                        <a:latin typeface="+mn-lt"/>
                        <a:ea typeface="Times New Roman" panose="02020603050405020304" pitchFamily="18" charset="0"/>
                      </a:endParaRPr>
                    </a:p>
                  </a:txBody>
                  <a:tcPr marL="81643" marR="81643" marT="0" marB="0"/>
                </a:tc>
                <a:extLst>
                  <a:ext uri="{0D108BD9-81ED-4DB2-BD59-A6C34878D82A}">
                    <a16:rowId xmlns:a16="http://schemas.microsoft.com/office/drawing/2014/main" val="10006"/>
                  </a:ext>
                </a:extLst>
              </a:tr>
              <a:tr h="279358">
                <a:tc gridSpan="3">
                  <a:txBody>
                    <a:bodyPr/>
                    <a:lstStyle/>
                    <a:p>
                      <a:pPr marL="0" algn="l" defTabSz="914400" rtl="0" eaLnBrk="1" fontAlgn="t" latinLnBrk="0" hangingPunct="1">
                        <a:lnSpc>
                          <a:spcPct val="100000"/>
                        </a:lnSpc>
                        <a:spcBef>
                          <a:spcPts val="300"/>
                        </a:spcBef>
                        <a:spcAft>
                          <a:spcPts val="300"/>
                        </a:spcAft>
                      </a:pPr>
                      <a:r>
                        <a:rPr lang="en-ZA" sz="1800" b="1" u="none" strike="noStrike" kern="1200" dirty="0" smtClean="0">
                          <a:solidFill>
                            <a:schemeClr val="bg1"/>
                          </a:solidFill>
                          <a:effectLst/>
                          <a:latin typeface="+mn-lt"/>
                          <a:ea typeface="+mn-ea"/>
                          <a:cs typeface="Arial" panose="020B0604020202020204" pitchFamily="34" charset="0"/>
                        </a:rPr>
                        <a:t>Alignment to</a:t>
                      </a:r>
                      <a:r>
                        <a:rPr lang="en-ZA" sz="1800" b="1" u="none" strike="noStrike" kern="1200" baseline="0" dirty="0" smtClean="0">
                          <a:solidFill>
                            <a:schemeClr val="bg1"/>
                          </a:solidFill>
                          <a:effectLst/>
                          <a:latin typeface="+mn-lt"/>
                          <a:ea typeface="+mn-ea"/>
                          <a:cs typeface="Arial" panose="020B0604020202020204" pitchFamily="34" charset="0"/>
                        </a:rPr>
                        <a:t> </a:t>
                      </a:r>
                      <a:r>
                        <a:rPr lang="en-ZA" sz="1800" b="1" u="none" strike="noStrike" kern="1200" dirty="0" smtClean="0">
                          <a:solidFill>
                            <a:schemeClr val="bg1"/>
                          </a:solidFill>
                          <a:effectLst/>
                          <a:latin typeface="+mn-lt"/>
                          <a:ea typeface="+mn-ea"/>
                          <a:cs typeface="Arial" panose="020B0604020202020204" pitchFamily="34" charset="0"/>
                        </a:rPr>
                        <a:t>Government Priority :  </a:t>
                      </a:r>
                      <a:r>
                        <a:rPr lang="en-GB" sz="1800" b="1" u="none" strike="noStrike" kern="1200" dirty="0" smtClean="0">
                          <a:solidFill>
                            <a:schemeClr val="bg1"/>
                          </a:solidFill>
                          <a:effectLst/>
                          <a:latin typeface="+mn-lt"/>
                          <a:ea typeface="+mn-ea"/>
                          <a:cs typeface="Arial" panose="020B0604020202020204" pitchFamily="34" charset="0"/>
                        </a:rPr>
                        <a:t>Building A Capable, Ethical  &amp; Developmental State .</a:t>
                      </a:r>
                      <a:endParaRPr lang="en-ZA" sz="1800" b="1" u="none" strike="noStrike" kern="1200" dirty="0" smtClean="0">
                        <a:solidFill>
                          <a:schemeClr val="bg1"/>
                        </a:solidFill>
                        <a:effectLst/>
                        <a:latin typeface="+mn-lt"/>
                        <a:ea typeface="+mn-ea"/>
                        <a:cs typeface="Arial" panose="020B0604020202020204" pitchFamily="34" charset="0"/>
                      </a:endParaRPr>
                    </a:p>
                  </a:txBody>
                  <a:tcPr marL="7620" marR="7620" marT="7620" marB="0">
                    <a:solidFill>
                      <a:schemeClr val="tx1"/>
                    </a:solidFill>
                  </a:tcPr>
                </a:tc>
                <a:tc hMerge="1">
                  <a:txBody>
                    <a:bodyPr/>
                    <a:lstStyle/>
                    <a:p>
                      <a:pPr lvl="0" algn="l" rtl="0"/>
                      <a:endParaRPr lang="en-GB" sz="1800" dirty="0">
                        <a:solidFill>
                          <a:schemeClr val="tx1"/>
                        </a:solidFill>
                        <a:latin typeface="+mn-lt"/>
                      </a:endParaRPr>
                    </a:p>
                  </a:txBody>
                  <a:tcPr marL="5715" marR="5715" marT="9525" marB="0" anchor="ctr"/>
                </a:tc>
                <a:tc hMerge="1">
                  <a:txBody>
                    <a:bodyPr/>
                    <a:lstStyle/>
                    <a:p>
                      <a:pPr marL="0" algn="l" defTabSz="914400" rtl="0" eaLnBrk="1" fontAlgn="t" latinLnBrk="0" hangingPunct="1">
                        <a:lnSpc>
                          <a:spcPct val="100000"/>
                        </a:lnSpc>
                        <a:spcBef>
                          <a:spcPts val="300"/>
                        </a:spcBef>
                        <a:spcAft>
                          <a:spcPts val="300"/>
                        </a:spcAft>
                      </a:pPr>
                      <a:endParaRPr lang="en-ZA" sz="1800" b="1" u="none" strike="noStrike" kern="1200" dirty="0" smtClean="0">
                        <a:solidFill>
                          <a:schemeClr val="bg1"/>
                        </a:solidFill>
                        <a:effectLst/>
                        <a:latin typeface="+mn-lt"/>
                        <a:ea typeface="+mn-ea"/>
                        <a:cs typeface="Arial" panose="020B0604020202020204" pitchFamily="34" charset="0"/>
                      </a:endParaRPr>
                    </a:p>
                  </a:txBody>
                  <a:tcPr marL="7620" marR="7620" marT="7620" marB="0">
                    <a:solidFill>
                      <a:schemeClr val="tx1"/>
                    </a:solidFill>
                  </a:tcPr>
                </a:tc>
                <a:extLst>
                  <a:ext uri="{0D108BD9-81ED-4DB2-BD59-A6C34878D82A}">
                    <a16:rowId xmlns:a16="http://schemas.microsoft.com/office/drawing/2014/main" val="10007"/>
                  </a:ext>
                </a:extLst>
              </a:tr>
            </a:tbl>
          </a:graphicData>
        </a:graphic>
      </p:graphicFrame>
      <p:sp>
        <p:nvSpPr>
          <p:cNvPr id="6" name="Slide Number Placeholder 4"/>
          <p:cNvSpPr txBox="1">
            <a:spLocks/>
          </p:cNvSpPr>
          <p:nvPr/>
        </p:nvSpPr>
        <p:spPr bwMode="auto">
          <a:xfrm>
            <a:off x="2209800" y="6492499"/>
            <a:ext cx="2151529" cy="3655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0" latinLnBrk="0" hangingPunct="0">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solidFill>
                  <a:srgbClr val="000000"/>
                </a:solidFill>
              </a:rPr>
              <a:t>22</a:t>
            </a:r>
            <a:endParaRPr lang="en-US" dirty="0">
              <a:solidFill>
                <a:srgbClr val="000000"/>
              </a:solidFill>
            </a:endParaRPr>
          </a:p>
        </p:txBody>
      </p:sp>
    </p:spTree>
    <p:extLst>
      <p:ext uri="{BB962C8B-B14F-4D97-AF65-F5344CB8AC3E}">
        <p14:creationId xmlns:p14="http://schemas.microsoft.com/office/powerpoint/2010/main" val="36349936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744" y="34344"/>
            <a:ext cx="8804856" cy="499056"/>
          </a:xfrm>
        </p:spPr>
        <p:txBody>
          <a:bodyPr>
            <a:noAutofit/>
          </a:bodyPr>
          <a:lstStyle/>
          <a:p>
            <a:pPr algn="ctr"/>
            <a:r>
              <a:rPr lang="en-US" sz="2800" dirty="0">
                <a:latin typeface="Arial" panose="020B0604020202020204" pitchFamily="34" charset="0"/>
                <a:cs typeface="Arial" panose="020B0604020202020204" pitchFamily="34" charset="0"/>
              </a:rPr>
              <a:t>Improved organisational </a:t>
            </a:r>
            <a:r>
              <a:rPr lang="en-US" sz="2800" dirty="0" smtClean="0">
                <a:latin typeface="Arial" panose="020B0604020202020204" pitchFamily="34" charset="0"/>
                <a:cs typeface="Arial" panose="020B0604020202020204" pitchFamily="34" charset="0"/>
              </a:rPr>
              <a:t>efficiency –Governance</a:t>
            </a:r>
            <a:endParaRPr lang="en-GB"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83835631"/>
              </p:ext>
            </p:extLst>
          </p:nvPr>
        </p:nvGraphicFramePr>
        <p:xfrm>
          <a:off x="41856" y="502920"/>
          <a:ext cx="9067800" cy="6278880"/>
        </p:xfrm>
        <a:graphic>
          <a:graphicData uri="http://schemas.openxmlformats.org/drawingml/2006/table">
            <a:tbl>
              <a:tblPr>
                <a:tableStyleId>{5940675A-B579-460E-94D1-54222C63F5DA}</a:tableStyleId>
              </a:tblPr>
              <a:tblGrid>
                <a:gridCol w="838200">
                  <a:extLst>
                    <a:ext uri="{9D8B030D-6E8A-4147-A177-3AD203B41FA5}">
                      <a16:colId xmlns:a16="http://schemas.microsoft.com/office/drawing/2014/main" val="4246322984"/>
                    </a:ext>
                  </a:extLst>
                </a:gridCol>
                <a:gridCol w="116840">
                  <a:extLst>
                    <a:ext uri="{9D8B030D-6E8A-4147-A177-3AD203B41FA5}">
                      <a16:colId xmlns:a16="http://schemas.microsoft.com/office/drawing/2014/main" val="20001"/>
                    </a:ext>
                  </a:extLst>
                </a:gridCol>
                <a:gridCol w="2854960">
                  <a:extLst>
                    <a:ext uri="{9D8B030D-6E8A-4147-A177-3AD203B41FA5}">
                      <a16:colId xmlns:a16="http://schemas.microsoft.com/office/drawing/2014/main" val="210110826"/>
                    </a:ext>
                  </a:extLst>
                </a:gridCol>
                <a:gridCol w="5257800">
                  <a:extLst>
                    <a:ext uri="{9D8B030D-6E8A-4147-A177-3AD203B41FA5}">
                      <a16:colId xmlns:a16="http://schemas.microsoft.com/office/drawing/2014/main" val="20003"/>
                    </a:ext>
                  </a:extLst>
                </a:gridCol>
              </a:tblGrid>
              <a:tr h="304800">
                <a:tc gridSpan="2">
                  <a:txBody>
                    <a:bodyPr/>
                    <a:lstStyle/>
                    <a:p>
                      <a:pPr algn="l" fontAlgn="ctr">
                        <a:lnSpc>
                          <a:spcPct val="100000"/>
                        </a:lnSpc>
                        <a:spcBef>
                          <a:spcPts val="300"/>
                        </a:spcBef>
                        <a:spcAft>
                          <a:spcPts val="300"/>
                        </a:spcAft>
                      </a:pPr>
                      <a:r>
                        <a:rPr lang="en-US" sz="1600" b="1" u="none" strike="noStrike" dirty="0" smtClean="0">
                          <a:solidFill>
                            <a:schemeClr val="tx1"/>
                          </a:solidFill>
                          <a:effectLst/>
                          <a:latin typeface="+mn-lt"/>
                        </a:rPr>
                        <a:t>Outcome</a:t>
                      </a:r>
                      <a:endParaRPr lang="en-US" sz="1600" b="1" i="0" u="none" strike="noStrike" dirty="0">
                        <a:solidFill>
                          <a:schemeClr val="tx1"/>
                        </a:solidFill>
                        <a:effectLst/>
                        <a:latin typeface="+mn-lt"/>
                      </a:endParaRPr>
                    </a:p>
                  </a:txBody>
                  <a:tcPr marL="7620" marR="7620" marT="7620" marB="0">
                    <a:solidFill>
                      <a:srgbClr val="FFC000"/>
                    </a:solidFill>
                  </a:tcPr>
                </a:tc>
                <a:tc hMerge="1">
                  <a:txBody>
                    <a:bodyPr/>
                    <a:lstStyle/>
                    <a:p>
                      <a:endParaRPr lang="en-GB"/>
                    </a:p>
                  </a:txBody>
                  <a:tcPr/>
                </a:tc>
                <a:tc gridSpan="2">
                  <a:txBody>
                    <a:bodyPr/>
                    <a:lstStyle/>
                    <a:p>
                      <a:pPr marL="0" marR="0" lvl="0" indent="0" algn="l" defTabSz="914400" rtl="0" eaLnBrk="1" fontAlgn="ctr" latinLnBrk="0" hangingPunct="1">
                        <a:lnSpc>
                          <a:spcPct val="100000"/>
                        </a:lnSpc>
                        <a:spcBef>
                          <a:spcPts val="300"/>
                        </a:spcBef>
                        <a:spcAft>
                          <a:spcPts val="300"/>
                        </a:spcAft>
                        <a:buClrTx/>
                        <a:buSzTx/>
                        <a:buFontTx/>
                        <a:buNone/>
                        <a:tabLst/>
                        <a:defRPr/>
                      </a:pPr>
                      <a:r>
                        <a:rPr lang="en-US" sz="1600" b="1" dirty="0" smtClean="0">
                          <a:solidFill>
                            <a:schemeClr val="tx1"/>
                          </a:solidFill>
                          <a:latin typeface="+mn-lt"/>
                        </a:rPr>
                        <a:t>Improved organisational Efficiency</a:t>
                      </a:r>
                    </a:p>
                  </a:txBody>
                  <a:tcPr marL="7620" marR="7620" marT="7620" marB="0">
                    <a:solidFill>
                      <a:srgbClr val="FFC000"/>
                    </a:solidFill>
                  </a:tcPr>
                </a:tc>
                <a:tc hMerge="1">
                  <a:txBody>
                    <a:bodyPr/>
                    <a:lstStyle/>
                    <a:p>
                      <a:pPr marL="0" marR="0" lvl="0" indent="0" algn="l" defTabSz="914400" rtl="0" eaLnBrk="1" fontAlgn="ctr" latinLnBrk="0" hangingPunct="1">
                        <a:lnSpc>
                          <a:spcPct val="100000"/>
                        </a:lnSpc>
                        <a:spcBef>
                          <a:spcPts val="300"/>
                        </a:spcBef>
                        <a:spcAft>
                          <a:spcPts val="300"/>
                        </a:spcAft>
                        <a:buClrTx/>
                        <a:buSzTx/>
                        <a:buFontTx/>
                        <a:buNone/>
                        <a:tabLst/>
                        <a:defRPr/>
                      </a:pPr>
                      <a:endParaRPr lang="en-US" sz="1800" b="1" dirty="0" smtClean="0">
                        <a:solidFill>
                          <a:schemeClr val="tx1"/>
                        </a:solidFill>
                        <a:latin typeface="+mn-lt"/>
                      </a:endParaRPr>
                    </a:p>
                  </a:txBody>
                  <a:tcPr marL="7620" marR="7620" marT="7620" marB="0">
                    <a:solidFill>
                      <a:srgbClr val="FFC000"/>
                    </a:solidFill>
                  </a:tcPr>
                </a:tc>
                <a:extLst>
                  <a:ext uri="{0D108BD9-81ED-4DB2-BD59-A6C34878D82A}">
                    <a16:rowId xmlns:a16="http://schemas.microsoft.com/office/drawing/2014/main" val="1348567256"/>
                  </a:ext>
                </a:extLst>
              </a:tr>
              <a:tr h="228600">
                <a:tc gridSpan="4">
                  <a:txBody>
                    <a:bodyPr/>
                    <a:lstStyle/>
                    <a:p>
                      <a:pPr marL="0" algn="l" defTabSz="914400" rtl="0" eaLnBrk="1" fontAlgn="t" latinLnBrk="0" hangingPunct="1">
                        <a:lnSpc>
                          <a:spcPct val="100000"/>
                        </a:lnSpc>
                        <a:spcBef>
                          <a:spcPts val="300"/>
                        </a:spcBef>
                        <a:spcAft>
                          <a:spcPts val="300"/>
                        </a:spcAft>
                      </a:pPr>
                      <a:r>
                        <a:rPr lang="en-US" sz="1600" b="1" u="none" strike="noStrike" kern="1200" dirty="0" smtClean="0">
                          <a:solidFill>
                            <a:schemeClr val="tx1"/>
                          </a:solidFill>
                          <a:effectLst/>
                          <a:latin typeface="+mn-lt"/>
                        </a:rPr>
                        <a:t>Objective:  </a:t>
                      </a:r>
                      <a:r>
                        <a:rPr lang="en-US" sz="1600" b="0" u="none" strike="noStrike" kern="1200" baseline="0" dirty="0" smtClean="0">
                          <a:solidFill>
                            <a:schemeClr val="tx1"/>
                          </a:solidFill>
                          <a:effectLst/>
                          <a:latin typeface="+mn-lt"/>
                          <a:cs typeface="Arial" panose="020B0604020202020204" pitchFamily="34" charset="0"/>
                        </a:rPr>
                        <a:t>improve legislative compliance </a:t>
                      </a:r>
                      <a:endParaRPr lang="en-ZA" sz="1600" b="0" i="0" u="none" strike="noStrike" kern="1200" baseline="0" dirty="0" smtClean="0">
                        <a:solidFill>
                          <a:schemeClr val="tx1"/>
                        </a:solidFill>
                        <a:latin typeface="+mn-lt"/>
                        <a:ea typeface="+mn-ea"/>
                        <a:cs typeface="Arial" panose="020B0604020202020204" pitchFamily="34" charset="0"/>
                      </a:endParaRPr>
                    </a:p>
                  </a:txBody>
                  <a:tcPr marL="7620" marR="7620" marT="7620" marB="0"/>
                </a:tc>
                <a:tc hMerge="1">
                  <a:txBody>
                    <a:bodyPr/>
                    <a:lstStyle/>
                    <a:p>
                      <a:endParaRPr lang="en-GB"/>
                    </a:p>
                  </a:txBody>
                  <a:tcPr/>
                </a:tc>
                <a:tc hMerge="1">
                  <a:txBody>
                    <a:bodyPr/>
                    <a:lstStyle/>
                    <a:p>
                      <a:pPr marL="0" marR="0" lvl="1" indent="0" algn="l" defTabSz="914400" rtl="0" eaLnBrk="1" fontAlgn="auto" latinLnBrk="0" hangingPunct="1">
                        <a:lnSpc>
                          <a:spcPct val="100000"/>
                        </a:lnSpc>
                        <a:spcBef>
                          <a:spcPts val="300"/>
                        </a:spcBef>
                        <a:spcAft>
                          <a:spcPts val="300"/>
                        </a:spcAft>
                        <a:buClrTx/>
                        <a:buSzTx/>
                        <a:buFontTx/>
                        <a:buNone/>
                        <a:tabLst/>
                        <a:defRPr/>
                      </a:pPr>
                      <a:endParaRPr lang="en-US" sz="1400" b="0" kern="1200" dirty="0" smtClean="0">
                        <a:solidFill>
                          <a:schemeClr val="tx1"/>
                        </a:solidFill>
                        <a:effectLst/>
                        <a:latin typeface="+mn-lt"/>
                        <a:ea typeface="+mn-ea"/>
                        <a:cs typeface="Arial" panose="020B0604020202020204" pitchFamily="34" charset="0"/>
                      </a:endParaRPr>
                    </a:p>
                  </a:txBody>
                  <a:tcPr marL="5715" marR="5715" marT="9525" marB="0"/>
                </a:tc>
                <a:tc hMerge="1">
                  <a:txBody>
                    <a:bodyPr/>
                    <a:lstStyle/>
                    <a:p>
                      <a:pPr marL="0" marR="0" lvl="1" indent="0" algn="l" defTabSz="914400" rtl="0" eaLnBrk="1" fontAlgn="auto" latinLnBrk="0" hangingPunct="1">
                        <a:lnSpc>
                          <a:spcPct val="100000"/>
                        </a:lnSpc>
                        <a:spcBef>
                          <a:spcPts val="300"/>
                        </a:spcBef>
                        <a:spcAft>
                          <a:spcPts val="300"/>
                        </a:spcAft>
                        <a:buClrTx/>
                        <a:buSzTx/>
                        <a:buFontTx/>
                        <a:buNone/>
                        <a:tabLst/>
                        <a:defRPr/>
                      </a:pPr>
                      <a:endParaRPr lang="en-US" sz="1800" b="0" kern="1200" dirty="0" smtClean="0">
                        <a:solidFill>
                          <a:schemeClr val="tx1"/>
                        </a:solidFill>
                        <a:effectLst/>
                        <a:latin typeface="+mn-lt"/>
                        <a:ea typeface="+mn-ea"/>
                        <a:cs typeface="Arial" panose="020B0604020202020204" pitchFamily="34" charset="0"/>
                      </a:endParaRPr>
                    </a:p>
                  </a:txBody>
                  <a:tcPr marL="5715" marR="5715" marT="9525" marB="0"/>
                </a:tc>
                <a:extLst>
                  <a:ext uri="{0D108BD9-81ED-4DB2-BD59-A6C34878D82A}">
                    <a16:rowId xmlns:a16="http://schemas.microsoft.com/office/drawing/2014/main" val="3866487341"/>
                  </a:ext>
                </a:extLst>
              </a:tr>
              <a:tr h="281814">
                <a:tc gridSpan="4">
                  <a:txBody>
                    <a:bodyPr/>
                    <a:lstStyle/>
                    <a:p>
                      <a:pPr marL="0" marR="0" indent="0" algn="l" defTabSz="914400" rtl="0" eaLnBrk="1" fontAlgn="t" latinLnBrk="0" hangingPunct="1">
                        <a:lnSpc>
                          <a:spcPct val="100000"/>
                        </a:lnSpc>
                        <a:spcBef>
                          <a:spcPts val="300"/>
                        </a:spcBef>
                        <a:spcAft>
                          <a:spcPts val="300"/>
                        </a:spcAft>
                        <a:buClrTx/>
                        <a:buSzTx/>
                        <a:buFontTx/>
                        <a:buNone/>
                        <a:tabLst/>
                        <a:defRPr/>
                      </a:pPr>
                      <a:r>
                        <a:rPr lang="en-US" sz="1600" b="1" u="none" strike="noStrike" kern="1200" dirty="0" smtClean="0">
                          <a:solidFill>
                            <a:schemeClr val="tx1"/>
                          </a:solidFill>
                          <a:effectLst/>
                          <a:latin typeface="+mn-lt"/>
                        </a:rPr>
                        <a:t>Desired Impact: </a:t>
                      </a:r>
                      <a:r>
                        <a:rPr lang="en-US" sz="1600" b="0" kern="1200" dirty="0" smtClean="0">
                          <a:solidFill>
                            <a:schemeClr val="tx1"/>
                          </a:solidFill>
                          <a:effectLst/>
                          <a:latin typeface="+mn-lt"/>
                          <a:ea typeface="+mn-ea"/>
                          <a:cs typeface="Arial" panose="020B0604020202020204" pitchFamily="34" charset="0"/>
                        </a:rPr>
                        <a:t>Enhanced </a:t>
                      </a:r>
                      <a:r>
                        <a:rPr lang="en-US" sz="1600" dirty="0" smtClean="0"/>
                        <a:t>Competency, governance and accountability within SASSA</a:t>
                      </a:r>
                      <a:endParaRPr lang="en-US" sz="1600" b="0" kern="1200" baseline="0" dirty="0" smtClean="0">
                        <a:solidFill>
                          <a:schemeClr val="tx1"/>
                        </a:solidFill>
                        <a:effectLst/>
                        <a:latin typeface="+mn-lt"/>
                        <a:ea typeface="+mn-ea"/>
                        <a:cs typeface="Arial" panose="020B0604020202020204" pitchFamily="34" charset="0"/>
                      </a:endParaRPr>
                    </a:p>
                  </a:txBody>
                  <a:tcPr marL="7620" marR="7620" marT="7620" marB="0"/>
                </a:tc>
                <a:tc hMerge="1">
                  <a:txBody>
                    <a:bodyPr/>
                    <a:lstStyle/>
                    <a:p>
                      <a:endParaRPr lang="en-GB"/>
                    </a:p>
                  </a:txBody>
                  <a:tcPr/>
                </a:tc>
                <a:tc hMerge="1">
                  <a:txBody>
                    <a:bodyPr/>
                    <a:lstStyle/>
                    <a:p>
                      <a:pPr marL="0" marR="0" lvl="1" indent="0" algn="l" defTabSz="914400" rtl="0" eaLnBrk="1" fontAlgn="auto" latinLnBrk="0" hangingPunct="1">
                        <a:lnSpc>
                          <a:spcPct val="100000"/>
                        </a:lnSpc>
                        <a:spcBef>
                          <a:spcPts val="0"/>
                        </a:spcBef>
                        <a:spcAft>
                          <a:spcPts val="300"/>
                        </a:spcAft>
                        <a:buClrTx/>
                        <a:buSzTx/>
                        <a:buFontTx/>
                        <a:buNone/>
                        <a:tabLst/>
                        <a:defRPr/>
                      </a:pPr>
                      <a:endParaRPr lang="en-US" sz="1400" b="0" kern="1200" dirty="0" smtClean="0">
                        <a:solidFill>
                          <a:schemeClr val="tx1"/>
                        </a:solidFill>
                        <a:effectLst/>
                        <a:latin typeface="+mn-lt"/>
                        <a:ea typeface="+mn-ea"/>
                        <a:cs typeface="Arial" panose="020B0604020202020204" pitchFamily="34" charset="0"/>
                      </a:endParaRPr>
                    </a:p>
                  </a:txBody>
                  <a:tcPr marL="5715" marR="5715" marT="9525" marB="0"/>
                </a:tc>
                <a:tc hMerge="1">
                  <a:txBody>
                    <a:bodyPr/>
                    <a:lstStyle/>
                    <a:p>
                      <a:pPr marL="0" marR="0" lvl="0" indent="0" algn="just"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endParaRPr lang="en-ZA" sz="1800" b="0" i="0" dirty="0" smtClean="0">
                        <a:solidFill>
                          <a:schemeClr val="tx1"/>
                        </a:solidFill>
                        <a:effectLst/>
                        <a:latin typeface="+mn-lt"/>
                        <a:cs typeface="Arial" panose="020B0604020202020204" pitchFamily="34" charset="0"/>
                      </a:endParaRPr>
                    </a:p>
                  </a:txBody>
                  <a:tcPr marL="5715" marR="5715" marT="9525" marB="0"/>
                </a:tc>
                <a:extLst>
                  <a:ext uri="{0D108BD9-81ED-4DB2-BD59-A6C34878D82A}">
                    <a16:rowId xmlns:a16="http://schemas.microsoft.com/office/drawing/2014/main" val="1556360732"/>
                  </a:ext>
                </a:extLst>
              </a:tr>
              <a:tr h="279358">
                <a:tc rowSpan="5">
                  <a:txBody>
                    <a:bodyPr/>
                    <a:lstStyle/>
                    <a:p>
                      <a:pPr marL="0" algn="ctr" defTabSz="914400" rtl="0" eaLnBrk="1" fontAlgn="t" latinLnBrk="0" hangingPunct="1">
                        <a:lnSpc>
                          <a:spcPct val="100000"/>
                        </a:lnSpc>
                        <a:spcBef>
                          <a:spcPts val="300"/>
                        </a:spcBef>
                        <a:spcAft>
                          <a:spcPts val="300"/>
                        </a:spcAft>
                      </a:pPr>
                      <a:r>
                        <a:rPr lang="en-ZA" sz="1600" b="1" u="none" strike="noStrike" kern="1200" dirty="0" smtClean="0">
                          <a:solidFill>
                            <a:schemeClr val="tx1"/>
                          </a:solidFill>
                          <a:effectLst/>
                          <a:latin typeface="+mn-lt"/>
                          <a:ea typeface="+mn-ea"/>
                          <a:cs typeface="+mn-cs"/>
                        </a:rPr>
                        <a:t>Progress achieved</a:t>
                      </a:r>
                      <a:endParaRPr lang="en-ZA" sz="1600" b="1" u="none" strike="noStrike" kern="1200" dirty="0">
                        <a:solidFill>
                          <a:schemeClr val="tx1"/>
                        </a:solidFill>
                        <a:effectLst/>
                        <a:latin typeface="+mn-lt"/>
                        <a:ea typeface="+mn-ea"/>
                        <a:cs typeface="+mn-cs"/>
                      </a:endParaRPr>
                    </a:p>
                  </a:txBody>
                  <a:tcPr marL="7620" marR="7620" marT="7620" marB="0" vert="vert270"/>
                </a:tc>
                <a:tc gridSpan="2">
                  <a:txBody>
                    <a:bodyPr/>
                    <a:lstStyle/>
                    <a:p>
                      <a:pPr marL="0" marR="0" lvl="0" indent="0" algn="just"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lang="en-US" sz="1600" b="1" dirty="0" smtClean="0">
                          <a:solidFill>
                            <a:schemeClr val="tx1"/>
                          </a:solidFill>
                          <a:latin typeface="+mn-lt"/>
                          <a:cs typeface="Arial" panose="020B0604020202020204" pitchFamily="34" charset="0"/>
                        </a:rPr>
                        <a:t>Planned  Targets</a:t>
                      </a:r>
                      <a:r>
                        <a:rPr lang="en-US" sz="1600" b="1" baseline="0" dirty="0" smtClean="0">
                          <a:solidFill>
                            <a:schemeClr val="tx1"/>
                          </a:solidFill>
                          <a:latin typeface="+mn-lt"/>
                          <a:cs typeface="Arial" panose="020B0604020202020204" pitchFamily="34" charset="0"/>
                        </a:rPr>
                        <a:t> </a:t>
                      </a:r>
                      <a:endParaRPr lang="en-GB" sz="1600" b="1" dirty="0" smtClean="0">
                        <a:solidFill>
                          <a:schemeClr val="tx1"/>
                        </a:solidFill>
                        <a:latin typeface="+mn-lt"/>
                        <a:cs typeface="Arial" panose="020B0604020202020204" pitchFamily="34" charset="0"/>
                      </a:endParaRPr>
                    </a:p>
                  </a:txBody>
                  <a:tcPr marL="5715" marR="5715" marT="9525" marB="0"/>
                </a:tc>
                <a:tc hMerge="1">
                  <a:txBody>
                    <a:bodyPr/>
                    <a:lstStyle/>
                    <a:p>
                      <a:pPr marL="0" marR="0" lvl="0" indent="0" algn="just"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endParaRPr lang="en-GB" sz="1400" b="1" dirty="0" smtClean="0">
                        <a:solidFill>
                          <a:schemeClr val="tx1"/>
                        </a:solidFill>
                        <a:latin typeface="+mn-lt"/>
                        <a:cs typeface="Arial" panose="020B0604020202020204" pitchFamily="34" charset="0"/>
                      </a:endParaRPr>
                    </a:p>
                  </a:txBody>
                  <a:tcPr marL="5715" marR="5715" marT="9525" marB="0"/>
                </a:tc>
                <a:tc>
                  <a:txBody>
                    <a:bodyPr/>
                    <a:lstStyle/>
                    <a:p>
                      <a:pPr marL="457200" marR="0" lvl="1" indent="0" algn="just"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GB" sz="1600" b="1" dirty="0" smtClean="0">
                          <a:solidFill>
                            <a:schemeClr val="tx1"/>
                          </a:solidFill>
                          <a:latin typeface="+mn-lt"/>
                          <a:cs typeface="Arial" panose="020B0604020202020204" pitchFamily="34" charset="0"/>
                        </a:rPr>
                        <a:t>Status as at 31 December 2020</a:t>
                      </a:r>
                    </a:p>
                  </a:txBody>
                  <a:tcPr marL="5715" marR="5715" marT="9525" marB="0"/>
                </a:tc>
                <a:extLst>
                  <a:ext uri="{0D108BD9-81ED-4DB2-BD59-A6C34878D82A}">
                    <a16:rowId xmlns:a16="http://schemas.microsoft.com/office/drawing/2014/main" val="10003"/>
                  </a:ext>
                </a:extLst>
              </a:tr>
              <a:tr h="279358">
                <a:tc vMerge="1">
                  <a:txBody>
                    <a:bodyPr/>
                    <a:lstStyle/>
                    <a:p>
                      <a:pPr marL="0" algn="l" defTabSz="914400" rtl="0" eaLnBrk="1" fontAlgn="t" latinLnBrk="0" hangingPunct="1">
                        <a:lnSpc>
                          <a:spcPct val="100000"/>
                        </a:lnSpc>
                        <a:spcBef>
                          <a:spcPts val="300"/>
                        </a:spcBef>
                        <a:spcAft>
                          <a:spcPts val="300"/>
                        </a:spcAft>
                      </a:pPr>
                      <a:endParaRPr lang="en-ZA" sz="1800" b="1" u="none" strike="noStrike" kern="1200" dirty="0">
                        <a:solidFill>
                          <a:schemeClr val="tx1"/>
                        </a:solidFill>
                        <a:effectLst/>
                        <a:latin typeface="+mn-lt"/>
                        <a:ea typeface="+mn-ea"/>
                        <a:cs typeface="+mn-cs"/>
                      </a:endParaRPr>
                    </a:p>
                  </a:txBody>
                  <a:tcPr marL="7620" marR="7620" marT="7620" marB="0"/>
                </a:tc>
                <a:tc gridSpan="2">
                  <a: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180340" algn="l"/>
                          <a:tab pos="360045" algn="l"/>
                          <a:tab pos="540385" algn="l"/>
                        </a:tabLst>
                        <a:defRPr/>
                      </a:pPr>
                      <a:r>
                        <a:rPr lang="en-GB" sz="1600" kern="1200" dirty="0" smtClean="0">
                          <a:solidFill>
                            <a:schemeClr val="tx1"/>
                          </a:solidFill>
                          <a:effectLst/>
                          <a:latin typeface="+mn-lt"/>
                          <a:ea typeface="+mn-ea"/>
                          <a:cs typeface="+mn-cs"/>
                        </a:rPr>
                        <a:t>2021/2022 APP developed and tabled to Parliament by March 2021. </a:t>
                      </a:r>
                      <a:endParaRPr lang="en-US" sz="1600" kern="1200" dirty="0" smtClean="0">
                        <a:solidFill>
                          <a:schemeClr val="tx1"/>
                        </a:solidFill>
                        <a:effectLst/>
                        <a:latin typeface="+mn-lt"/>
                        <a:ea typeface="+mn-ea"/>
                        <a:cs typeface="+mn-cs"/>
                      </a:endParaRPr>
                    </a:p>
                  </a:txBody>
                  <a:tcPr/>
                </a:tc>
                <a:tc hMerge="1">
                  <a: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180340" algn="l"/>
                          <a:tab pos="360045" algn="l"/>
                          <a:tab pos="540385" algn="l"/>
                        </a:tabLst>
                        <a:defRPr/>
                      </a:pPr>
                      <a:endParaRPr lang="en-GB" sz="1400" kern="1200" dirty="0" smtClean="0">
                        <a:solidFill>
                          <a:schemeClr val="tx1"/>
                        </a:solidFill>
                        <a:effectLst/>
                        <a:latin typeface="Arial" panose="020B0604020202020204" pitchFamily="34" charset="0"/>
                        <a:ea typeface="+mn-ea"/>
                        <a:cs typeface="Arial" panose="020B0604020202020204" pitchFamily="34" charset="0"/>
                      </a:endParaRPr>
                    </a:p>
                  </a:txBody>
                  <a:tcPr/>
                </a:tc>
                <a:tc>
                  <a:txBody>
                    <a:bodyPr/>
                    <a:lstStyle/>
                    <a:p>
                      <a:pPr algn="just"/>
                      <a:r>
                        <a:rPr lang="en-ZA" sz="1600" dirty="0" smtClean="0">
                          <a:solidFill>
                            <a:schemeClr val="tx1"/>
                          </a:solidFill>
                          <a:effectLst/>
                          <a:latin typeface="+mn-lt"/>
                        </a:rPr>
                        <a:t>Draft Annual  Performance  Plan (APP) </a:t>
                      </a:r>
                      <a:r>
                        <a:rPr lang="en-ZA" sz="1600" dirty="0" smtClean="0">
                          <a:solidFill>
                            <a:schemeClr val="tx1"/>
                          </a:solidFill>
                          <a:effectLst/>
                          <a:latin typeface="+mn-lt"/>
                          <a:ea typeface="Times New Roman" panose="02020603050405020304" pitchFamily="18" charset="0"/>
                        </a:rPr>
                        <a:t>2021/2022 was developed and submitted to the Department of Social Development for assessment and</a:t>
                      </a:r>
                      <a:r>
                        <a:rPr lang="en-ZA" sz="1600" baseline="0" dirty="0" smtClean="0">
                          <a:solidFill>
                            <a:schemeClr val="tx1"/>
                          </a:solidFill>
                          <a:effectLst/>
                          <a:latin typeface="+mn-lt"/>
                          <a:ea typeface="Times New Roman" panose="02020603050405020304" pitchFamily="18" charset="0"/>
                        </a:rPr>
                        <a:t> alignment in preparation for tabling in March 2021</a:t>
                      </a:r>
                      <a:r>
                        <a:rPr lang="en-ZA" sz="1600" dirty="0" smtClean="0">
                          <a:solidFill>
                            <a:schemeClr val="tx1"/>
                          </a:solidFill>
                          <a:effectLst/>
                          <a:latin typeface="+mn-lt"/>
                          <a:ea typeface="Times New Roman" panose="02020603050405020304" pitchFamily="18" charset="0"/>
                        </a:rPr>
                        <a:t>.</a:t>
                      </a:r>
                    </a:p>
                  </a:txBody>
                  <a:tcPr/>
                </a:tc>
                <a:extLst>
                  <a:ext uri="{0D108BD9-81ED-4DB2-BD59-A6C34878D82A}">
                    <a16:rowId xmlns:a16="http://schemas.microsoft.com/office/drawing/2014/main" val="10004"/>
                  </a:ext>
                </a:extLst>
              </a:tr>
              <a:tr h="279358">
                <a:tc vMerge="1">
                  <a:txBody>
                    <a:bodyPr/>
                    <a:lstStyle/>
                    <a:p>
                      <a:endParaRPr lang="en-GB"/>
                    </a:p>
                  </a:txBody>
                  <a:tcPr/>
                </a:tc>
                <a:tc gridSpan="2">
                  <a: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180340" algn="l"/>
                          <a:tab pos="360045" algn="l"/>
                          <a:tab pos="540385" algn="l"/>
                        </a:tabLst>
                        <a:defRPr/>
                      </a:pPr>
                      <a:r>
                        <a:rPr lang="en-GB" sz="1600" kern="1200" dirty="0" smtClean="0">
                          <a:solidFill>
                            <a:schemeClr val="tx1"/>
                          </a:solidFill>
                          <a:effectLst/>
                          <a:latin typeface="+mn-lt"/>
                          <a:ea typeface="+mn-ea"/>
                          <a:cs typeface="+mn-cs"/>
                        </a:rPr>
                        <a:t>Annual Performance report on the implementation of the APP produced and submitted to oversight institutions.</a:t>
                      </a:r>
                      <a:endParaRPr lang="en-US" sz="1600" kern="1200" dirty="0" smtClean="0">
                        <a:solidFill>
                          <a:schemeClr val="tx1"/>
                        </a:solidFill>
                        <a:effectLst/>
                        <a:latin typeface="+mn-lt"/>
                        <a:ea typeface="+mn-ea"/>
                        <a:cs typeface="+mn-cs"/>
                      </a:endParaRPr>
                    </a:p>
                  </a:txBody>
                  <a:tcPr/>
                </a:tc>
                <a:tc hMerge="1">
                  <a:txBody>
                    <a:bodyPr/>
                    <a:lstStyle/>
                    <a:p>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600" dirty="0" smtClean="0">
                          <a:solidFill>
                            <a:schemeClr val="tx1"/>
                          </a:solidFill>
                          <a:effectLst/>
                          <a:latin typeface="+mn-lt"/>
                          <a:ea typeface="Times New Roman" panose="02020603050405020304" pitchFamily="18" charset="0"/>
                        </a:rPr>
                        <a:t>Audited 2019/20 Annual report was presented to the Minister, National Treasury and tabled to Parliament by 10 November 2020.</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1600" kern="1200" dirty="0" smtClean="0">
                        <a:solidFill>
                          <a:schemeClr val="tx1"/>
                        </a:solidFill>
                        <a:effectLst/>
                        <a:latin typeface="+mn-lt"/>
                        <a:ea typeface="+mn-ea"/>
                        <a:cs typeface="+mn-cs"/>
                      </a:endParaRPr>
                    </a:p>
                  </a:txBody>
                  <a:tcPr/>
                </a:tc>
                <a:extLst>
                  <a:ext uri="{0D108BD9-81ED-4DB2-BD59-A6C34878D82A}">
                    <a16:rowId xmlns:a16="http://schemas.microsoft.com/office/drawing/2014/main" val="10005"/>
                  </a:ext>
                </a:extLst>
              </a:tr>
              <a:tr h="279358">
                <a:tc vMerge="1">
                  <a:txBody>
                    <a:bodyPr/>
                    <a:lstStyle/>
                    <a:p>
                      <a:endParaRPr lang="en-GB"/>
                    </a:p>
                  </a:txBody>
                  <a:tcPr/>
                </a:tc>
                <a:tc gridSpan="2">
                  <a: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180340" algn="l"/>
                          <a:tab pos="360045" algn="l"/>
                          <a:tab pos="540385" algn="l"/>
                        </a:tabLst>
                        <a:defRPr/>
                      </a:pPr>
                      <a:r>
                        <a:rPr lang="en-GB" sz="1600" kern="1200" dirty="0" smtClean="0">
                          <a:solidFill>
                            <a:schemeClr val="tx1"/>
                          </a:solidFill>
                          <a:effectLst/>
                          <a:latin typeface="+mn-lt"/>
                          <a:ea typeface="+mn-ea"/>
                          <a:cs typeface="+mn-cs"/>
                        </a:rPr>
                        <a:t>Unqualified audit outcome received.</a:t>
                      </a:r>
                      <a:endParaRPr lang="en-ZA" sz="1600" dirty="0" smtClean="0">
                        <a:solidFill>
                          <a:schemeClr val="tx1"/>
                        </a:solidFill>
                        <a:effectLst/>
                        <a:latin typeface="+mn-lt"/>
                        <a:ea typeface="Times New Roman" panose="02020603050405020304" pitchFamily="18" charset="0"/>
                      </a:endParaRP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180340" algn="l"/>
                          <a:tab pos="360045" algn="l"/>
                          <a:tab pos="540385" algn="l"/>
                        </a:tabLst>
                        <a:defRPr/>
                      </a:pPr>
                      <a:endParaRPr lang="en-GB" sz="1600" kern="1200" dirty="0" smtClean="0">
                        <a:solidFill>
                          <a:schemeClr val="tx1"/>
                        </a:solidFill>
                        <a:effectLst/>
                        <a:latin typeface="Arial" panose="020B0604020202020204" pitchFamily="34" charset="0"/>
                        <a:ea typeface="+mn-ea"/>
                        <a:cs typeface="Arial" panose="020B0604020202020204" pitchFamily="34" charset="0"/>
                      </a:endParaRPr>
                    </a:p>
                  </a:txBody>
                  <a:tcPr/>
                </a:tc>
                <a:tc hMerge="1">
                  <a: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180340" algn="l"/>
                          <a:tab pos="360045" algn="l"/>
                          <a:tab pos="540385" algn="l"/>
                        </a:tabLst>
                        <a:defRPr/>
                      </a:pPr>
                      <a:endParaRPr lang="en-GB" sz="1400" kern="1200" dirty="0" smtClean="0">
                        <a:solidFill>
                          <a:schemeClr val="tx1"/>
                        </a:solidFill>
                        <a:effectLst/>
                        <a:latin typeface="Arial" panose="020B0604020202020204" pitchFamily="34" charset="0"/>
                        <a:ea typeface="+mn-ea"/>
                        <a:cs typeface="Arial" panose="020B0604020202020204" pitchFamily="34" charset="0"/>
                      </a:endParaRP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smtClean="0">
                          <a:solidFill>
                            <a:schemeClr val="tx1"/>
                          </a:solidFill>
                          <a:effectLst/>
                          <a:latin typeface="+mn-lt"/>
                          <a:ea typeface="Times New Roman" panose="02020603050405020304" pitchFamily="18" charset="0"/>
                        </a:rPr>
                        <a:t>SASSA received an unqualified opinion </a:t>
                      </a:r>
                      <a:r>
                        <a:rPr lang="en-GB" sz="1600" kern="1200" dirty="0" smtClean="0">
                          <a:solidFill>
                            <a:schemeClr val="tx1"/>
                          </a:solidFill>
                          <a:effectLst/>
                          <a:latin typeface="+mn-lt"/>
                          <a:ea typeface="+mn-ea"/>
                          <a:cs typeface="+mn-cs"/>
                        </a:rPr>
                        <a:t>on the 2019/20 </a:t>
                      </a:r>
                      <a:r>
                        <a:rPr lang="en-GB" sz="1600" dirty="0" smtClean="0">
                          <a:solidFill>
                            <a:schemeClr val="tx1"/>
                          </a:solidFill>
                          <a:effectLst/>
                          <a:latin typeface="+mn-lt"/>
                          <a:ea typeface="Times New Roman" panose="02020603050405020304" pitchFamily="18" charset="0"/>
                        </a:rPr>
                        <a:t> for both AFS and Performance information, and attained a 74% performance</a:t>
                      </a:r>
                      <a:r>
                        <a:rPr lang="en-GB" sz="1600" baseline="0" dirty="0" smtClean="0">
                          <a:solidFill>
                            <a:schemeClr val="tx1"/>
                          </a:solidFill>
                          <a:effectLst/>
                          <a:latin typeface="+mn-lt"/>
                          <a:ea typeface="Times New Roman" panose="02020603050405020304" pitchFamily="18" charset="0"/>
                        </a:rPr>
                        <a:t> </a:t>
                      </a:r>
                      <a:r>
                        <a:rPr lang="en-GB" sz="1600" dirty="0" smtClean="0">
                          <a:solidFill>
                            <a:schemeClr val="tx1"/>
                          </a:solidFill>
                          <a:effectLst/>
                          <a:latin typeface="+mn-lt"/>
                          <a:ea typeface="Times New Roman" panose="02020603050405020304" pitchFamily="18" charset="0"/>
                        </a:rPr>
                        <a:t>achievement.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smtClean="0">
                          <a:solidFill>
                            <a:schemeClr val="tx1"/>
                          </a:solidFill>
                          <a:effectLst/>
                          <a:latin typeface="+mn-lt"/>
                          <a:ea typeface="+mn-ea"/>
                          <a:cs typeface="+mn-cs"/>
                        </a:rPr>
                        <a:t>No material audit exceptions raised by AGSA as at end of period under review</a:t>
                      </a:r>
                      <a:r>
                        <a:rPr lang="en-ZA" sz="1600" kern="1200" dirty="0" smtClean="0">
                          <a:solidFill>
                            <a:schemeClr val="tx1"/>
                          </a:solidFill>
                          <a:effectLst/>
                          <a:latin typeface="+mn-lt"/>
                          <a:ea typeface="+mn-ea"/>
                          <a:cs typeface="+mn-cs"/>
                        </a:rPr>
                        <a:t>.</a:t>
                      </a:r>
                    </a:p>
                  </a:txBody>
                  <a:tcPr/>
                </a:tc>
                <a:extLst>
                  <a:ext uri="{0D108BD9-81ED-4DB2-BD59-A6C34878D82A}">
                    <a16:rowId xmlns:a16="http://schemas.microsoft.com/office/drawing/2014/main" val="10006"/>
                  </a:ext>
                </a:extLst>
              </a:tr>
              <a:tr h="279358">
                <a:tc vMerge="1">
                  <a:txBody>
                    <a:bodyPr/>
                    <a:lstStyle/>
                    <a:p>
                      <a:pPr marL="0" algn="l" defTabSz="914400" rtl="0" eaLnBrk="1" fontAlgn="t" latinLnBrk="0" hangingPunct="1">
                        <a:lnSpc>
                          <a:spcPct val="100000"/>
                        </a:lnSpc>
                        <a:spcBef>
                          <a:spcPts val="300"/>
                        </a:spcBef>
                        <a:spcAft>
                          <a:spcPts val="300"/>
                        </a:spcAft>
                      </a:pPr>
                      <a:endParaRPr lang="en-ZA" sz="1800" b="1" u="none" strike="noStrike" kern="1200" dirty="0">
                        <a:solidFill>
                          <a:schemeClr val="tx1"/>
                        </a:solidFill>
                        <a:effectLst/>
                        <a:latin typeface="+mn-lt"/>
                        <a:ea typeface="+mn-ea"/>
                        <a:cs typeface="+mn-cs"/>
                      </a:endParaRPr>
                    </a:p>
                  </a:txBody>
                  <a:tcPr marL="7620" marR="7620" marT="7620" marB="0"/>
                </a:tc>
                <a:tc gridSpan="2">
                  <a:txBody>
                    <a:bodyPr/>
                    <a:lstStyle/>
                    <a:p>
                      <a:pPr marL="0" marR="0" indent="0" algn="l" defTabSz="914400" rtl="0" eaLnBrk="1" fontAlgn="auto" latinLnBrk="0" hangingPunct="1">
                        <a:lnSpc>
                          <a:spcPct val="100000"/>
                        </a:lnSpc>
                        <a:spcBef>
                          <a:spcPts val="300"/>
                        </a:spcBef>
                        <a:spcAft>
                          <a:spcPts val="0"/>
                        </a:spcAft>
                        <a:buClrTx/>
                        <a:buSzTx/>
                        <a:buFontTx/>
                        <a:buNone/>
                        <a:tabLst>
                          <a:tab pos="111760" algn="l"/>
                          <a:tab pos="360045" algn="l"/>
                          <a:tab pos="540385" algn="l"/>
                        </a:tabLst>
                        <a:defRPr/>
                      </a:pPr>
                      <a:r>
                        <a:rPr lang="en-GB" sz="1600" dirty="0" smtClean="0">
                          <a:solidFill>
                            <a:schemeClr val="tx1"/>
                          </a:solidFill>
                          <a:effectLst/>
                          <a:latin typeface="+mn-lt"/>
                          <a:ea typeface="Times New Roman" panose="02020603050405020304" pitchFamily="18" charset="0"/>
                        </a:rPr>
                        <a:t>Audit action plan interventions for the 2019/20 implemented for improved 2020/21 audit opinion.</a:t>
                      </a:r>
                      <a:endParaRPr lang="en-ZA" sz="1600" dirty="0" smtClean="0">
                        <a:solidFill>
                          <a:schemeClr val="tx1"/>
                        </a:solidFill>
                        <a:effectLst/>
                        <a:latin typeface="+mn-lt"/>
                        <a:ea typeface="Times New Roman" panose="02020603050405020304" pitchFamily="18" charset="0"/>
                      </a:endParaRPr>
                    </a:p>
                  </a:txBody>
                  <a:tcPr marL="68580" marR="68580" marT="0" marB="0"/>
                </a:tc>
                <a:tc hMerge="1">
                  <a:txBody>
                    <a:bodyPr/>
                    <a:lstStyle/>
                    <a:p>
                      <a:pPr marL="0" marR="0" indent="0" algn="l" defTabSz="914400" rtl="0" eaLnBrk="1" fontAlgn="auto" latinLnBrk="0" hangingPunct="1">
                        <a:lnSpc>
                          <a:spcPct val="100000"/>
                        </a:lnSpc>
                        <a:spcBef>
                          <a:spcPts val="300"/>
                        </a:spcBef>
                        <a:spcAft>
                          <a:spcPts val="0"/>
                        </a:spcAft>
                        <a:buClrTx/>
                        <a:buSzTx/>
                        <a:buFontTx/>
                        <a:buNone/>
                        <a:tabLst>
                          <a:tab pos="111760" algn="l"/>
                          <a:tab pos="360045" algn="l"/>
                          <a:tab pos="540385" algn="l"/>
                        </a:tabLst>
                        <a:defRPr/>
                      </a:pPr>
                      <a:endParaRPr lang="en-ZA" sz="1400" dirty="0" smtClean="0">
                        <a:solidFill>
                          <a:schemeClr val="tx1"/>
                        </a:solidFill>
                        <a:effectLst/>
                        <a:latin typeface="+mn-lt"/>
                        <a:ea typeface="Times New Roman" panose="02020603050405020304" pitchFamily="18" charset="0"/>
                      </a:endParaRPr>
                    </a:p>
                  </a:txBody>
                  <a:tcPr marL="68580" marR="68580" marT="0" marB="0"/>
                </a:tc>
                <a:tc>
                  <a:txBody>
                    <a:bodyPr/>
                    <a:lstStyle/>
                    <a:p>
                      <a:pPr marL="285750" marR="0" indent="-285750">
                        <a:lnSpc>
                          <a:spcPct val="100000"/>
                        </a:lnSpc>
                        <a:spcBef>
                          <a:spcPts val="300"/>
                        </a:spcBef>
                        <a:spcAft>
                          <a:spcPts val="0"/>
                        </a:spcAft>
                        <a:buFont typeface="Arial" panose="020B0604020202020204" pitchFamily="34" charset="0"/>
                        <a:buChar char="•"/>
                      </a:pPr>
                      <a:r>
                        <a:rPr lang="en-GB" sz="1600" kern="1200" dirty="0" smtClean="0">
                          <a:solidFill>
                            <a:schemeClr val="tx1"/>
                          </a:solidFill>
                          <a:effectLst/>
                          <a:latin typeface="+mn-lt"/>
                          <a:ea typeface="+mn-ea"/>
                          <a:cs typeface="+mn-cs"/>
                        </a:rPr>
                        <a:t>2019/20 Audit action plan was developed in line with the final audit. 71% (90 of 127) audit interventions were implemented.</a:t>
                      </a:r>
                      <a:endParaRPr lang="en-ZA" sz="1600" kern="1200" dirty="0" smtClean="0">
                        <a:solidFill>
                          <a:schemeClr val="tx1"/>
                        </a:solidFill>
                        <a:effectLst/>
                        <a:latin typeface="+mn-lt"/>
                        <a:ea typeface="+mn-ea"/>
                        <a:cs typeface="+mn-cs"/>
                      </a:endParaRPr>
                    </a:p>
                    <a:p>
                      <a:pPr marL="285750" marR="0" indent="-2857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GB" sz="1600" kern="1200" dirty="0" smtClean="0">
                          <a:solidFill>
                            <a:schemeClr val="tx1"/>
                          </a:solidFill>
                          <a:effectLst/>
                          <a:latin typeface="+mn-lt"/>
                          <a:ea typeface="+mn-ea"/>
                          <a:cs typeface="+mn-cs"/>
                        </a:rPr>
                        <a:t>2020/21 half year Financial Statements were compiled and submitted to AGSA </a:t>
                      </a:r>
                      <a:endParaRPr lang="en-ZA" sz="1600" kern="1200" dirty="0" smtClean="0">
                        <a:solidFill>
                          <a:schemeClr val="tx1"/>
                        </a:solidFill>
                        <a:effectLst/>
                        <a:latin typeface="+mn-lt"/>
                        <a:ea typeface="+mn-ea"/>
                        <a:cs typeface="+mn-cs"/>
                      </a:endParaRPr>
                    </a:p>
                  </a:txBody>
                  <a:tcPr marL="36195" marR="36195" marT="0" marB="0"/>
                </a:tc>
                <a:extLst>
                  <a:ext uri="{0D108BD9-81ED-4DB2-BD59-A6C34878D82A}">
                    <a16:rowId xmlns:a16="http://schemas.microsoft.com/office/drawing/2014/main" val="10007"/>
                  </a:ext>
                </a:extLst>
              </a:tr>
              <a:tr h="459908">
                <a:tc gridSpan="4">
                  <a:txBody>
                    <a:bodyPr/>
                    <a:lstStyle/>
                    <a:p>
                      <a:pPr marL="0" algn="l" defTabSz="914400" rtl="0" eaLnBrk="1" fontAlgn="t" latinLnBrk="0" hangingPunct="1">
                        <a:lnSpc>
                          <a:spcPct val="100000"/>
                        </a:lnSpc>
                        <a:spcBef>
                          <a:spcPts val="300"/>
                        </a:spcBef>
                        <a:spcAft>
                          <a:spcPts val="300"/>
                        </a:spcAft>
                      </a:pPr>
                      <a:r>
                        <a:rPr lang="en-ZA" sz="1600" b="1" u="none" strike="noStrike" kern="1200" dirty="0" smtClean="0">
                          <a:solidFill>
                            <a:schemeClr val="bg1"/>
                          </a:solidFill>
                          <a:effectLst/>
                          <a:latin typeface="+mn-lt"/>
                          <a:ea typeface="+mn-ea"/>
                          <a:cs typeface="Arial" panose="020B0604020202020204" pitchFamily="34" charset="0"/>
                        </a:rPr>
                        <a:t>Alignment to</a:t>
                      </a:r>
                      <a:r>
                        <a:rPr lang="en-ZA" sz="1600" b="1" u="none" strike="noStrike" kern="1200" baseline="0" dirty="0" smtClean="0">
                          <a:solidFill>
                            <a:schemeClr val="bg1"/>
                          </a:solidFill>
                          <a:effectLst/>
                          <a:latin typeface="+mn-lt"/>
                          <a:ea typeface="+mn-ea"/>
                          <a:cs typeface="Arial" panose="020B0604020202020204" pitchFamily="34" charset="0"/>
                        </a:rPr>
                        <a:t> </a:t>
                      </a:r>
                      <a:r>
                        <a:rPr lang="en-ZA" sz="1600" b="1" u="none" strike="noStrike" kern="1200" dirty="0" smtClean="0">
                          <a:solidFill>
                            <a:schemeClr val="bg1"/>
                          </a:solidFill>
                          <a:effectLst/>
                          <a:latin typeface="+mn-lt"/>
                          <a:ea typeface="+mn-ea"/>
                          <a:cs typeface="Arial" panose="020B0604020202020204" pitchFamily="34" charset="0"/>
                        </a:rPr>
                        <a:t>Government Priority :  </a:t>
                      </a:r>
                      <a:r>
                        <a:rPr lang="en-GB" sz="1600" b="1" u="none" strike="noStrike" kern="1200" dirty="0" smtClean="0">
                          <a:solidFill>
                            <a:schemeClr val="bg1"/>
                          </a:solidFill>
                          <a:effectLst/>
                          <a:latin typeface="+mn-lt"/>
                          <a:ea typeface="+mn-ea"/>
                          <a:cs typeface="Arial" panose="020B0604020202020204" pitchFamily="34" charset="0"/>
                        </a:rPr>
                        <a:t>Building A Capable, Ethical  &amp; Developmental State </a:t>
                      </a:r>
                      <a:endParaRPr lang="en-ZA" sz="1600" b="1" u="none" strike="noStrike" kern="1200" dirty="0" smtClean="0">
                        <a:solidFill>
                          <a:schemeClr val="tx1"/>
                        </a:solidFill>
                        <a:effectLst/>
                        <a:latin typeface="+mn-lt"/>
                        <a:ea typeface="+mn-ea"/>
                        <a:cs typeface="Arial" panose="020B0604020202020204" pitchFamily="34" charset="0"/>
                      </a:endParaRPr>
                    </a:p>
                  </a:txBody>
                  <a:tcPr marL="7620" marR="7620" marT="7620" marB="0">
                    <a:solidFill>
                      <a:schemeClr val="tx1"/>
                    </a:solidFill>
                  </a:tcPr>
                </a:tc>
                <a:tc hMerge="1">
                  <a:txBody>
                    <a:bodyPr/>
                    <a:lstStyle/>
                    <a:p>
                      <a:endParaRPr lang="en-GB"/>
                    </a:p>
                  </a:txBody>
                  <a:tcPr/>
                </a:tc>
                <a:tc hMerge="1">
                  <a:txBody>
                    <a:bodyPr/>
                    <a:lstStyle/>
                    <a:p>
                      <a:pPr lvl="0" algn="l" rtl="0"/>
                      <a:endParaRPr lang="en-GB" sz="1800" dirty="0">
                        <a:solidFill>
                          <a:schemeClr val="tx1"/>
                        </a:solidFill>
                        <a:latin typeface="+mn-lt"/>
                      </a:endParaRPr>
                    </a:p>
                  </a:txBody>
                  <a:tcPr marL="5715" marR="5715" marT="9525" marB="0" anchor="ctr"/>
                </a:tc>
                <a:tc hMerge="1">
                  <a:txBody>
                    <a:bodyPr/>
                    <a:lstStyle/>
                    <a:p>
                      <a:pPr marL="0" algn="l" defTabSz="914400" rtl="0" eaLnBrk="1" fontAlgn="t" latinLnBrk="0" hangingPunct="1">
                        <a:lnSpc>
                          <a:spcPct val="100000"/>
                        </a:lnSpc>
                        <a:spcBef>
                          <a:spcPts val="300"/>
                        </a:spcBef>
                        <a:spcAft>
                          <a:spcPts val="300"/>
                        </a:spcAft>
                      </a:pPr>
                      <a:endParaRPr lang="en-ZA" sz="1800" b="1" u="none" strike="noStrike" kern="1200" dirty="0" smtClean="0">
                        <a:solidFill>
                          <a:schemeClr val="bg1"/>
                        </a:solidFill>
                        <a:effectLst/>
                        <a:latin typeface="+mn-lt"/>
                        <a:ea typeface="+mn-ea"/>
                        <a:cs typeface="Arial" panose="020B0604020202020204" pitchFamily="34" charset="0"/>
                      </a:endParaRPr>
                    </a:p>
                  </a:txBody>
                  <a:tcPr marL="7620" marR="7620" marT="7620" marB="0">
                    <a:solidFill>
                      <a:schemeClr val="tx1"/>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035424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4344"/>
            <a:ext cx="8804856" cy="499056"/>
          </a:xfrm>
        </p:spPr>
        <p:txBody>
          <a:bodyPr>
            <a:noAutofit/>
          </a:bodyPr>
          <a:lstStyle/>
          <a:p>
            <a:pPr algn="ctr"/>
            <a:r>
              <a:rPr lang="en-US" sz="2800" dirty="0">
                <a:latin typeface="Arial" panose="020B0604020202020204" pitchFamily="34" charset="0"/>
                <a:cs typeface="Arial" panose="020B0604020202020204" pitchFamily="34" charset="0"/>
              </a:rPr>
              <a:t>Improved organisational </a:t>
            </a:r>
            <a:r>
              <a:rPr lang="en-US" sz="2800" dirty="0" smtClean="0">
                <a:latin typeface="Arial" panose="020B0604020202020204" pitchFamily="34" charset="0"/>
                <a:cs typeface="Arial" panose="020B0604020202020204" pitchFamily="34" charset="0"/>
              </a:rPr>
              <a:t>efficiency –Governance</a:t>
            </a:r>
            <a:endParaRPr lang="en-GB" sz="2800" dirty="0"/>
          </a:p>
        </p:txBody>
      </p:sp>
      <p:sp>
        <p:nvSpPr>
          <p:cNvPr id="4" name="Slide Number Placeholder 3"/>
          <p:cNvSpPr>
            <a:spLocks noGrp="1"/>
          </p:cNvSpPr>
          <p:nvPr>
            <p:ph type="sldNum" sz="quarter" idx="12"/>
          </p:nvPr>
        </p:nvSpPr>
        <p:spPr>
          <a:xfrm>
            <a:off x="5562600" y="6096000"/>
            <a:ext cx="1676400" cy="476250"/>
          </a:xfrm>
        </p:spPr>
        <p:txBody>
          <a:bodyPr/>
          <a:lstStyle/>
          <a:p>
            <a:fld id="{8A4F9550-200A-4AB3-BFD5-4E674446F41B}" type="slidenum">
              <a:rPr lang="en-ZA" b="1">
                <a:cs typeface="Arial" panose="020B0604020202020204" pitchFamily="34" charset="0"/>
              </a:rPr>
              <a:pPr/>
              <a:t>24</a:t>
            </a:fld>
            <a:endParaRPr lang="en-ZA" b="1" dirty="0">
              <a:cs typeface="Arial" panose="020B0604020202020204" pitchFamily="34" charset="0"/>
            </a:endParaRPr>
          </a:p>
          <a:p>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66005543"/>
              </p:ext>
            </p:extLst>
          </p:nvPr>
        </p:nvGraphicFramePr>
        <p:xfrm>
          <a:off x="0" y="533400"/>
          <a:ext cx="9067800" cy="6028583"/>
        </p:xfrm>
        <a:graphic>
          <a:graphicData uri="http://schemas.openxmlformats.org/drawingml/2006/table">
            <a:tbl>
              <a:tblPr>
                <a:tableStyleId>{5940675A-B579-460E-94D1-54222C63F5DA}</a:tableStyleId>
              </a:tblPr>
              <a:tblGrid>
                <a:gridCol w="838200">
                  <a:extLst>
                    <a:ext uri="{9D8B030D-6E8A-4147-A177-3AD203B41FA5}">
                      <a16:colId xmlns:a16="http://schemas.microsoft.com/office/drawing/2014/main" val="4246322984"/>
                    </a:ext>
                  </a:extLst>
                </a:gridCol>
                <a:gridCol w="116840">
                  <a:extLst>
                    <a:ext uri="{9D8B030D-6E8A-4147-A177-3AD203B41FA5}">
                      <a16:colId xmlns:a16="http://schemas.microsoft.com/office/drawing/2014/main" val="20001"/>
                    </a:ext>
                  </a:extLst>
                </a:gridCol>
                <a:gridCol w="1788160">
                  <a:extLst>
                    <a:ext uri="{9D8B030D-6E8A-4147-A177-3AD203B41FA5}">
                      <a16:colId xmlns:a16="http://schemas.microsoft.com/office/drawing/2014/main" val="210110826"/>
                    </a:ext>
                  </a:extLst>
                </a:gridCol>
                <a:gridCol w="6324600">
                  <a:extLst>
                    <a:ext uri="{9D8B030D-6E8A-4147-A177-3AD203B41FA5}">
                      <a16:colId xmlns:a16="http://schemas.microsoft.com/office/drawing/2014/main" val="20003"/>
                    </a:ext>
                  </a:extLst>
                </a:gridCol>
              </a:tblGrid>
              <a:tr h="318407">
                <a:tc gridSpan="2">
                  <a:txBody>
                    <a:bodyPr/>
                    <a:lstStyle/>
                    <a:p>
                      <a:pPr algn="l" fontAlgn="ctr">
                        <a:lnSpc>
                          <a:spcPct val="100000"/>
                        </a:lnSpc>
                        <a:spcBef>
                          <a:spcPts val="300"/>
                        </a:spcBef>
                        <a:spcAft>
                          <a:spcPts val="300"/>
                        </a:spcAft>
                      </a:pPr>
                      <a:r>
                        <a:rPr lang="en-US" sz="1600" b="1" u="none" strike="noStrike" dirty="0" smtClean="0">
                          <a:solidFill>
                            <a:schemeClr val="tx1"/>
                          </a:solidFill>
                          <a:effectLst/>
                          <a:latin typeface="+mn-lt"/>
                        </a:rPr>
                        <a:t>Outcome</a:t>
                      </a:r>
                      <a:endParaRPr lang="en-US" sz="1600" b="1" i="0" u="none" strike="noStrike" dirty="0">
                        <a:solidFill>
                          <a:schemeClr val="tx1"/>
                        </a:solidFill>
                        <a:effectLst/>
                        <a:latin typeface="+mn-lt"/>
                      </a:endParaRPr>
                    </a:p>
                  </a:txBody>
                  <a:tcPr marL="7620" marR="7620" marT="7620" marB="0">
                    <a:solidFill>
                      <a:srgbClr val="FFC000"/>
                    </a:solidFill>
                  </a:tcPr>
                </a:tc>
                <a:tc hMerge="1">
                  <a:txBody>
                    <a:bodyPr/>
                    <a:lstStyle/>
                    <a:p>
                      <a:endParaRPr lang="en-GB"/>
                    </a:p>
                  </a:txBody>
                  <a:tcPr/>
                </a:tc>
                <a:tc gridSpan="2">
                  <a:txBody>
                    <a:bodyPr/>
                    <a:lstStyle/>
                    <a:p>
                      <a:pPr marL="0" marR="0" lvl="0" indent="0" algn="l" defTabSz="914400" rtl="0" eaLnBrk="1" fontAlgn="ctr" latinLnBrk="0" hangingPunct="1">
                        <a:lnSpc>
                          <a:spcPct val="100000"/>
                        </a:lnSpc>
                        <a:spcBef>
                          <a:spcPts val="300"/>
                        </a:spcBef>
                        <a:spcAft>
                          <a:spcPts val="300"/>
                        </a:spcAft>
                        <a:buClrTx/>
                        <a:buSzTx/>
                        <a:buFontTx/>
                        <a:buNone/>
                        <a:tabLst/>
                        <a:defRPr/>
                      </a:pPr>
                      <a:r>
                        <a:rPr lang="en-US" sz="1600" b="1" dirty="0" smtClean="0">
                          <a:solidFill>
                            <a:schemeClr val="tx1"/>
                          </a:solidFill>
                          <a:latin typeface="+mn-lt"/>
                        </a:rPr>
                        <a:t>Improved organisational Efficiency</a:t>
                      </a:r>
                    </a:p>
                  </a:txBody>
                  <a:tcPr marL="7620" marR="7620" marT="7620" marB="0">
                    <a:solidFill>
                      <a:srgbClr val="FFC000"/>
                    </a:solidFill>
                  </a:tcPr>
                </a:tc>
                <a:tc hMerge="1">
                  <a:txBody>
                    <a:bodyPr/>
                    <a:lstStyle/>
                    <a:p>
                      <a:pPr marL="0" marR="0" lvl="0" indent="0" algn="l" defTabSz="914400" rtl="0" eaLnBrk="1" fontAlgn="ctr" latinLnBrk="0" hangingPunct="1">
                        <a:lnSpc>
                          <a:spcPct val="100000"/>
                        </a:lnSpc>
                        <a:spcBef>
                          <a:spcPts val="300"/>
                        </a:spcBef>
                        <a:spcAft>
                          <a:spcPts val="300"/>
                        </a:spcAft>
                        <a:buClrTx/>
                        <a:buSzTx/>
                        <a:buFontTx/>
                        <a:buNone/>
                        <a:tabLst/>
                        <a:defRPr/>
                      </a:pPr>
                      <a:endParaRPr lang="en-US" sz="1800" b="1" dirty="0" smtClean="0">
                        <a:solidFill>
                          <a:schemeClr val="tx1"/>
                        </a:solidFill>
                        <a:latin typeface="+mn-lt"/>
                      </a:endParaRPr>
                    </a:p>
                  </a:txBody>
                  <a:tcPr marL="7620" marR="7620" marT="7620" marB="0">
                    <a:solidFill>
                      <a:srgbClr val="FFC000"/>
                    </a:solidFill>
                  </a:tcPr>
                </a:tc>
                <a:extLst>
                  <a:ext uri="{0D108BD9-81ED-4DB2-BD59-A6C34878D82A}">
                    <a16:rowId xmlns:a16="http://schemas.microsoft.com/office/drawing/2014/main" val="1348567256"/>
                  </a:ext>
                </a:extLst>
              </a:tr>
              <a:tr h="262686">
                <a:tc gridSpan="4">
                  <a:txBody>
                    <a:bodyPr/>
                    <a:lstStyle/>
                    <a:p>
                      <a:pPr marL="0" algn="l" defTabSz="914400" rtl="0" eaLnBrk="1" fontAlgn="t" latinLnBrk="0" hangingPunct="1">
                        <a:lnSpc>
                          <a:spcPct val="100000"/>
                        </a:lnSpc>
                        <a:spcBef>
                          <a:spcPts val="300"/>
                        </a:spcBef>
                        <a:spcAft>
                          <a:spcPts val="300"/>
                        </a:spcAft>
                      </a:pPr>
                      <a:r>
                        <a:rPr lang="en-US" sz="1600" b="1" u="none" strike="noStrike" kern="1200" dirty="0" smtClean="0">
                          <a:solidFill>
                            <a:schemeClr val="tx1"/>
                          </a:solidFill>
                          <a:effectLst/>
                          <a:latin typeface="+mn-lt"/>
                        </a:rPr>
                        <a:t>Objective:  </a:t>
                      </a:r>
                      <a:r>
                        <a:rPr lang="en-ZA" sz="1600" b="0" u="none" baseline="0" dirty="0" smtClean="0">
                          <a:latin typeface="+mn-lt"/>
                          <a:cs typeface="Arial" panose="020B0604020202020204" pitchFamily="34" charset="0"/>
                        </a:rPr>
                        <a:t>R</a:t>
                      </a:r>
                      <a:r>
                        <a:rPr lang="en-US" sz="1600" kern="1200" baseline="0" dirty="0" smtClean="0">
                          <a:solidFill>
                            <a:schemeClr val="tx1"/>
                          </a:solidFill>
                          <a:effectLst/>
                          <a:latin typeface="+mn-lt"/>
                          <a:ea typeface="+mn-ea"/>
                          <a:cs typeface="Arial" panose="020B0604020202020204" pitchFamily="34" charset="0"/>
                        </a:rPr>
                        <a:t>educed wastage and cases of fraud</a:t>
                      </a:r>
                      <a:endParaRPr lang="en-ZA" sz="1600" b="0" i="0" u="none" strike="noStrike" kern="1200" baseline="0" dirty="0" smtClean="0">
                        <a:solidFill>
                          <a:schemeClr val="tx1"/>
                        </a:solidFill>
                        <a:latin typeface="+mn-lt"/>
                        <a:ea typeface="+mn-ea"/>
                        <a:cs typeface="Arial" panose="020B0604020202020204" pitchFamily="34" charset="0"/>
                      </a:endParaRPr>
                    </a:p>
                  </a:txBody>
                  <a:tcPr marL="7620" marR="7620" marT="7620" marB="0"/>
                </a:tc>
                <a:tc hMerge="1">
                  <a:txBody>
                    <a:bodyPr/>
                    <a:lstStyle/>
                    <a:p>
                      <a:endParaRPr lang="en-GB"/>
                    </a:p>
                  </a:txBody>
                  <a:tcPr/>
                </a:tc>
                <a:tc hMerge="1">
                  <a:txBody>
                    <a:bodyPr/>
                    <a:lstStyle/>
                    <a:p>
                      <a:pPr marL="0" marR="0" lvl="1" indent="0" algn="l" defTabSz="914400" rtl="0" eaLnBrk="1" fontAlgn="auto" latinLnBrk="0" hangingPunct="1">
                        <a:lnSpc>
                          <a:spcPct val="100000"/>
                        </a:lnSpc>
                        <a:spcBef>
                          <a:spcPts val="300"/>
                        </a:spcBef>
                        <a:spcAft>
                          <a:spcPts val="300"/>
                        </a:spcAft>
                        <a:buClrTx/>
                        <a:buSzTx/>
                        <a:buFontTx/>
                        <a:buNone/>
                        <a:tabLst/>
                        <a:defRPr/>
                      </a:pPr>
                      <a:endParaRPr lang="en-US" sz="1400" b="0" kern="1200" dirty="0" smtClean="0">
                        <a:solidFill>
                          <a:schemeClr val="tx1"/>
                        </a:solidFill>
                        <a:effectLst/>
                        <a:latin typeface="+mn-lt"/>
                        <a:ea typeface="+mn-ea"/>
                        <a:cs typeface="Arial" panose="020B0604020202020204" pitchFamily="34" charset="0"/>
                      </a:endParaRPr>
                    </a:p>
                  </a:txBody>
                  <a:tcPr marL="5715" marR="5715" marT="9525" marB="0"/>
                </a:tc>
                <a:tc hMerge="1">
                  <a:txBody>
                    <a:bodyPr/>
                    <a:lstStyle/>
                    <a:p>
                      <a:pPr marL="0" marR="0" lvl="1" indent="0" algn="l" defTabSz="914400" rtl="0" eaLnBrk="1" fontAlgn="auto" latinLnBrk="0" hangingPunct="1">
                        <a:lnSpc>
                          <a:spcPct val="100000"/>
                        </a:lnSpc>
                        <a:spcBef>
                          <a:spcPts val="300"/>
                        </a:spcBef>
                        <a:spcAft>
                          <a:spcPts val="300"/>
                        </a:spcAft>
                        <a:buClrTx/>
                        <a:buSzTx/>
                        <a:buFontTx/>
                        <a:buNone/>
                        <a:tabLst/>
                        <a:defRPr/>
                      </a:pPr>
                      <a:endParaRPr lang="en-US" sz="1800" b="0" kern="1200" dirty="0" smtClean="0">
                        <a:solidFill>
                          <a:schemeClr val="tx1"/>
                        </a:solidFill>
                        <a:effectLst/>
                        <a:latin typeface="+mn-lt"/>
                        <a:ea typeface="+mn-ea"/>
                        <a:cs typeface="Arial" panose="020B0604020202020204" pitchFamily="34" charset="0"/>
                      </a:endParaRPr>
                    </a:p>
                  </a:txBody>
                  <a:tcPr marL="5715" marR="5715" marT="9525" marB="0"/>
                </a:tc>
                <a:extLst>
                  <a:ext uri="{0D108BD9-81ED-4DB2-BD59-A6C34878D82A}">
                    <a16:rowId xmlns:a16="http://schemas.microsoft.com/office/drawing/2014/main" val="3866487341"/>
                  </a:ext>
                </a:extLst>
              </a:tr>
              <a:tr h="291830">
                <a:tc gridSpan="4">
                  <a:txBody>
                    <a:bodyPr/>
                    <a:lstStyle/>
                    <a:p>
                      <a:pPr marL="0" algn="l" defTabSz="914400" rtl="0" eaLnBrk="1" fontAlgn="t" latinLnBrk="0" hangingPunct="1">
                        <a:lnSpc>
                          <a:spcPct val="100000"/>
                        </a:lnSpc>
                        <a:spcBef>
                          <a:spcPts val="300"/>
                        </a:spcBef>
                        <a:spcAft>
                          <a:spcPts val="300"/>
                        </a:spcAft>
                      </a:pPr>
                      <a:r>
                        <a:rPr lang="en-US" sz="1600" b="1" u="none" strike="noStrike" kern="1200" dirty="0" smtClean="0">
                          <a:solidFill>
                            <a:schemeClr val="tx1"/>
                          </a:solidFill>
                          <a:effectLst/>
                          <a:latin typeface="+mn-lt"/>
                        </a:rPr>
                        <a:t>Desired Impact: </a:t>
                      </a:r>
                      <a:r>
                        <a:rPr lang="en-US" sz="1600" b="0" kern="1200" dirty="0" smtClean="0">
                          <a:solidFill>
                            <a:schemeClr val="tx1"/>
                          </a:solidFill>
                          <a:effectLst/>
                          <a:latin typeface="+mn-lt"/>
                          <a:ea typeface="+mn-ea"/>
                          <a:cs typeface="Arial" panose="020B0604020202020204" pitchFamily="34" charset="0"/>
                        </a:rPr>
                        <a:t>Improved</a:t>
                      </a:r>
                      <a:r>
                        <a:rPr lang="en-US" sz="1600" b="0" kern="1200" baseline="0" dirty="0" smtClean="0">
                          <a:solidFill>
                            <a:schemeClr val="tx1"/>
                          </a:solidFill>
                          <a:effectLst/>
                          <a:latin typeface="+mn-lt"/>
                          <a:ea typeface="+mn-ea"/>
                          <a:cs typeface="Arial" panose="020B0604020202020204" pitchFamily="34" charset="0"/>
                        </a:rPr>
                        <a:t> capacity, governance and accountability within SASSA</a:t>
                      </a:r>
                      <a:endParaRPr lang="en-US" sz="1600" b="0" kern="1200" dirty="0" smtClean="0">
                        <a:solidFill>
                          <a:schemeClr val="tx1"/>
                        </a:solidFill>
                        <a:effectLst/>
                        <a:latin typeface="+mn-lt"/>
                        <a:ea typeface="+mn-ea"/>
                        <a:cs typeface="Arial" panose="020B0604020202020204" pitchFamily="34" charset="0"/>
                      </a:endParaRPr>
                    </a:p>
                  </a:txBody>
                  <a:tcPr marL="7620" marR="7620" marT="7620" marB="0"/>
                </a:tc>
                <a:tc hMerge="1">
                  <a:txBody>
                    <a:bodyPr/>
                    <a:lstStyle/>
                    <a:p>
                      <a:endParaRPr lang="en-GB"/>
                    </a:p>
                  </a:txBody>
                  <a:tcPr/>
                </a:tc>
                <a:tc hMerge="1">
                  <a:txBody>
                    <a:bodyPr/>
                    <a:lstStyle/>
                    <a:p>
                      <a:pPr marL="0" marR="0" lvl="1" indent="0" algn="l" defTabSz="914400" rtl="0" eaLnBrk="1" fontAlgn="auto" latinLnBrk="0" hangingPunct="1">
                        <a:lnSpc>
                          <a:spcPct val="100000"/>
                        </a:lnSpc>
                        <a:spcBef>
                          <a:spcPts val="0"/>
                        </a:spcBef>
                        <a:spcAft>
                          <a:spcPts val="300"/>
                        </a:spcAft>
                        <a:buClrTx/>
                        <a:buSzTx/>
                        <a:buFontTx/>
                        <a:buNone/>
                        <a:tabLst/>
                        <a:defRPr/>
                      </a:pPr>
                      <a:endParaRPr lang="en-US" sz="1400" b="0" kern="1200" dirty="0" smtClean="0">
                        <a:solidFill>
                          <a:schemeClr val="tx1"/>
                        </a:solidFill>
                        <a:effectLst/>
                        <a:latin typeface="+mn-lt"/>
                        <a:ea typeface="+mn-ea"/>
                        <a:cs typeface="Arial" panose="020B0604020202020204" pitchFamily="34" charset="0"/>
                      </a:endParaRPr>
                    </a:p>
                  </a:txBody>
                  <a:tcPr marL="5715" marR="5715" marT="9525" marB="0"/>
                </a:tc>
                <a:tc hMerge="1">
                  <a:txBody>
                    <a:bodyPr/>
                    <a:lstStyle/>
                    <a:p>
                      <a:pPr marL="0" marR="0" lvl="0" indent="0" algn="just"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endParaRPr lang="en-ZA" sz="1800" b="0" i="0" dirty="0" smtClean="0">
                        <a:solidFill>
                          <a:schemeClr val="tx1"/>
                        </a:solidFill>
                        <a:effectLst/>
                        <a:latin typeface="+mn-lt"/>
                        <a:cs typeface="Arial" panose="020B0604020202020204" pitchFamily="34" charset="0"/>
                      </a:endParaRPr>
                    </a:p>
                  </a:txBody>
                  <a:tcPr marL="5715" marR="5715" marT="9525" marB="0"/>
                </a:tc>
                <a:extLst>
                  <a:ext uri="{0D108BD9-81ED-4DB2-BD59-A6C34878D82A}">
                    <a16:rowId xmlns:a16="http://schemas.microsoft.com/office/drawing/2014/main" val="1556360732"/>
                  </a:ext>
                </a:extLst>
              </a:tr>
              <a:tr h="291830">
                <a:tc rowSpan="3">
                  <a:txBody>
                    <a:bodyPr/>
                    <a:lstStyle/>
                    <a:p>
                      <a:pPr marL="0" algn="ctr" defTabSz="914400" rtl="0" eaLnBrk="1" fontAlgn="t" latinLnBrk="0" hangingPunct="1">
                        <a:lnSpc>
                          <a:spcPct val="100000"/>
                        </a:lnSpc>
                        <a:spcBef>
                          <a:spcPts val="300"/>
                        </a:spcBef>
                        <a:spcAft>
                          <a:spcPts val="300"/>
                        </a:spcAft>
                      </a:pPr>
                      <a:r>
                        <a:rPr lang="en-ZA" sz="1600" b="1" u="none" strike="noStrike" kern="1200" dirty="0" smtClean="0">
                          <a:solidFill>
                            <a:schemeClr val="tx1"/>
                          </a:solidFill>
                          <a:effectLst/>
                          <a:latin typeface="+mn-lt"/>
                          <a:ea typeface="+mn-ea"/>
                          <a:cs typeface="+mn-cs"/>
                        </a:rPr>
                        <a:t>Progress achieved</a:t>
                      </a:r>
                      <a:endParaRPr lang="en-ZA" sz="1600" b="1" u="none" strike="noStrike" kern="1200" dirty="0">
                        <a:solidFill>
                          <a:schemeClr val="tx1"/>
                        </a:solidFill>
                        <a:effectLst/>
                        <a:latin typeface="+mn-lt"/>
                        <a:ea typeface="+mn-ea"/>
                        <a:cs typeface="+mn-cs"/>
                      </a:endParaRPr>
                    </a:p>
                  </a:txBody>
                  <a:tcPr marL="7620" marR="7620" marT="7620" marB="0" vert="vert270"/>
                </a:tc>
                <a:tc gridSpan="2">
                  <a:txBody>
                    <a:bodyPr/>
                    <a:lstStyle/>
                    <a:p>
                      <a:pPr marL="0" marR="0" lvl="0" indent="0" algn="just"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lang="en-US" sz="1600" b="1" dirty="0" smtClean="0">
                          <a:solidFill>
                            <a:schemeClr val="tx1"/>
                          </a:solidFill>
                          <a:latin typeface="+mn-lt"/>
                          <a:cs typeface="Arial" panose="020B0604020202020204" pitchFamily="34" charset="0"/>
                        </a:rPr>
                        <a:t>Planned  Targets</a:t>
                      </a:r>
                      <a:r>
                        <a:rPr lang="en-US" sz="1600" b="1" baseline="0" dirty="0" smtClean="0">
                          <a:solidFill>
                            <a:schemeClr val="tx1"/>
                          </a:solidFill>
                          <a:latin typeface="+mn-lt"/>
                          <a:cs typeface="Arial" panose="020B0604020202020204" pitchFamily="34" charset="0"/>
                        </a:rPr>
                        <a:t> </a:t>
                      </a:r>
                      <a:endParaRPr lang="en-GB" sz="1600" b="1" dirty="0" smtClean="0">
                        <a:solidFill>
                          <a:schemeClr val="tx1"/>
                        </a:solidFill>
                        <a:latin typeface="+mn-lt"/>
                        <a:cs typeface="Arial" panose="020B0604020202020204" pitchFamily="34" charset="0"/>
                      </a:endParaRPr>
                    </a:p>
                  </a:txBody>
                  <a:tcPr marL="5715" marR="5715" marT="9525" marB="0"/>
                </a:tc>
                <a:tc hMerge="1">
                  <a:txBody>
                    <a:bodyPr/>
                    <a:lstStyle/>
                    <a:p>
                      <a:pPr marL="0" marR="0" lvl="0" indent="0" algn="just"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endParaRPr lang="en-GB" sz="1400" b="1" dirty="0" smtClean="0">
                        <a:solidFill>
                          <a:schemeClr val="tx1"/>
                        </a:solidFill>
                        <a:latin typeface="+mn-lt"/>
                        <a:cs typeface="Arial" panose="020B0604020202020204" pitchFamily="34" charset="0"/>
                      </a:endParaRPr>
                    </a:p>
                  </a:txBody>
                  <a:tcPr marL="5715" marR="5715" marT="9525" marB="0"/>
                </a:tc>
                <a:tc>
                  <a:txBody>
                    <a:bodyPr/>
                    <a:lstStyle/>
                    <a:p>
                      <a:pPr marL="457200" marR="0" lvl="1" indent="0" algn="just"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GB" sz="1600" b="1" dirty="0" smtClean="0">
                          <a:solidFill>
                            <a:schemeClr val="tx1"/>
                          </a:solidFill>
                          <a:latin typeface="+mn-lt"/>
                          <a:cs typeface="Arial" panose="020B0604020202020204" pitchFamily="34" charset="0"/>
                        </a:rPr>
                        <a:t>Status as at 31 December 2020</a:t>
                      </a:r>
                    </a:p>
                  </a:txBody>
                  <a:tcPr marL="5715" marR="5715" marT="9525" marB="0"/>
                </a:tc>
                <a:extLst>
                  <a:ext uri="{0D108BD9-81ED-4DB2-BD59-A6C34878D82A}">
                    <a16:rowId xmlns:a16="http://schemas.microsoft.com/office/drawing/2014/main" val="10003"/>
                  </a:ext>
                </a:extLst>
              </a:tr>
              <a:tr h="2111847">
                <a:tc vMerge="1">
                  <a:txBody>
                    <a:bodyPr/>
                    <a:lstStyle/>
                    <a:p>
                      <a:pPr marL="0" algn="l" defTabSz="914400" rtl="0" eaLnBrk="1" fontAlgn="t" latinLnBrk="0" hangingPunct="1">
                        <a:lnSpc>
                          <a:spcPct val="100000"/>
                        </a:lnSpc>
                        <a:spcBef>
                          <a:spcPts val="300"/>
                        </a:spcBef>
                        <a:spcAft>
                          <a:spcPts val="300"/>
                        </a:spcAft>
                      </a:pPr>
                      <a:endParaRPr lang="en-ZA" sz="1800" b="1" u="none" strike="noStrike" kern="1200" dirty="0">
                        <a:solidFill>
                          <a:schemeClr val="tx1"/>
                        </a:solidFill>
                        <a:effectLst/>
                        <a:latin typeface="+mn-lt"/>
                        <a:ea typeface="+mn-ea"/>
                        <a:cs typeface="+mn-cs"/>
                      </a:endParaRPr>
                    </a:p>
                  </a:txBody>
                  <a:tcPr marL="7620" marR="7620" marT="7620" marB="0"/>
                </a:tc>
                <a:tc gridSpan="2">
                  <a: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180340" algn="l"/>
                          <a:tab pos="360045" algn="l"/>
                          <a:tab pos="540385" algn="l"/>
                        </a:tabLst>
                        <a:defRPr/>
                      </a:pPr>
                      <a:r>
                        <a:rPr lang="en-GB" sz="1600" kern="1200" dirty="0" smtClean="0">
                          <a:solidFill>
                            <a:schemeClr val="tx1"/>
                          </a:solidFill>
                          <a:effectLst/>
                          <a:latin typeface="+mn-lt"/>
                          <a:ea typeface="+mn-ea"/>
                          <a:cs typeface="+mn-cs"/>
                        </a:rPr>
                        <a:t>50% of reported fraud and corruption cases investigated and finalised.</a:t>
                      </a:r>
                      <a:endParaRPr lang="en-GB" sz="1600" kern="1200" dirty="0" smtClean="0">
                        <a:solidFill>
                          <a:schemeClr val="tx1"/>
                        </a:solidFill>
                        <a:effectLst/>
                        <a:latin typeface="Arial" panose="020B0604020202020204" pitchFamily="34" charset="0"/>
                        <a:ea typeface="+mn-ea"/>
                        <a:cs typeface="Arial" panose="020B0604020202020204" pitchFamily="34" charset="0"/>
                      </a:endParaRPr>
                    </a:p>
                  </a:txBody>
                  <a:tcPr/>
                </a:tc>
                <a:tc hMerge="1">
                  <a: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180340" algn="l"/>
                          <a:tab pos="360045" algn="l"/>
                          <a:tab pos="540385" algn="l"/>
                        </a:tabLst>
                        <a:defRPr/>
                      </a:pPr>
                      <a:endParaRPr lang="en-GB" sz="1400" kern="1200" dirty="0" smtClean="0">
                        <a:solidFill>
                          <a:schemeClr val="tx1"/>
                        </a:solidFill>
                        <a:effectLst/>
                        <a:latin typeface="Arial" panose="020B0604020202020204" pitchFamily="34" charset="0"/>
                        <a:ea typeface="+mn-ea"/>
                        <a:cs typeface="Arial" panose="020B0604020202020204" pitchFamily="34"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kern="1200" dirty="0" smtClean="0">
                          <a:solidFill>
                            <a:schemeClr val="tx1"/>
                          </a:solidFill>
                          <a:effectLst/>
                          <a:latin typeface="+mn-lt"/>
                          <a:ea typeface="+mn-ea"/>
                          <a:cs typeface="+mn-cs"/>
                        </a:rPr>
                        <a:t>81% (198 of 243) reported fraud, theft and corruption cases were investigated.</a:t>
                      </a:r>
                      <a:r>
                        <a:rPr lang="en-GB" sz="1600" kern="1200" baseline="0" dirty="0" smtClean="0">
                          <a:solidFill>
                            <a:schemeClr val="tx1"/>
                          </a:solidFill>
                          <a:effectLst/>
                          <a:latin typeface="+mn-lt"/>
                          <a:ea typeface="+mn-ea"/>
                          <a:cs typeface="+mn-cs"/>
                        </a:rPr>
                        <a:t>  These related mainly to social grants </a:t>
                      </a:r>
                      <a:endParaRPr lang="en-GB" sz="1600" kern="1200" dirty="0" smtClean="0">
                        <a:solidFill>
                          <a:schemeClr val="tx1"/>
                        </a:solidFill>
                        <a:effectLst/>
                        <a:latin typeface="+mn-lt"/>
                        <a:ea typeface="+mn-ea"/>
                        <a:cs typeface="+mn-cs"/>
                      </a:endParaRPr>
                    </a:p>
                    <a:p>
                      <a:pPr marL="0" indent="0" algn="just">
                        <a:buFont typeface="Arial" panose="020B0604020202020204" pitchFamily="34" charset="0"/>
                        <a:buNone/>
                      </a:pPr>
                      <a:r>
                        <a:rPr lang="en-GB" sz="1600" kern="1200" dirty="0" smtClean="0">
                          <a:solidFill>
                            <a:schemeClr val="tx1"/>
                          </a:solidFill>
                          <a:effectLst/>
                          <a:latin typeface="+mn-lt"/>
                          <a:ea typeface="+mn-ea"/>
                          <a:cs typeface="+mn-cs"/>
                        </a:rPr>
                        <a:t>21 Suspected fraud cases were detected and referred to Law Enforcement Agencies:</a:t>
                      </a:r>
                      <a:endParaRPr lang="en-ZA" sz="1600" kern="1200" dirty="0" smtClean="0">
                        <a:solidFill>
                          <a:schemeClr val="tx1"/>
                        </a:solidFill>
                        <a:effectLst/>
                        <a:latin typeface="+mn-lt"/>
                        <a:ea typeface="+mn-ea"/>
                        <a:cs typeface="+mn-cs"/>
                      </a:endParaRPr>
                    </a:p>
                    <a:p>
                      <a:pPr marL="285750" lvl="0" indent="-285750" algn="just">
                        <a:buFont typeface="Arial" panose="020B0604020202020204" pitchFamily="34" charset="0"/>
                        <a:buChar char="•"/>
                      </a:pPr>
                      <a:r>
                        <a:rPr lang="en-GB" sz="1600" kern="1200" dirty="0" smtClean="0">
                          <a:solidFill>
                            <a:schemeClr val="tx1"/>
                          </a:solidFill>
                          <a:effectLst/>
                          <a:latin typeface="+mn-lt"/>
                          <a:ea typeface="+mn-ea"/>
                          <a:cs typeface="+mn-cs"/>
                        </a:rPr>
                        <a:t>7 cases: Illegal money lenders, fraudulent withdrawals, and fraudulent grant applications amounting to R104,925.12 – NC.</a:t>
                      </a:r>
                      <a:endParaRPr lang="en-ZA" sz="1600" kern="1200" dirty="0" smtClean="0">
                        <a:solidFill>
                          <a:schemeClr val="tx1"/>
                        </a:solidFill>
                        <a:effectLst/>
                        <a:latin typeface="+mn-lt"/>
                        <a:ea typeface="+mn-ea"/>
                        <a:cs typeface="+mn-cs"/>
                      </a:endParaRPr>
                    </a:p>
                    <a:p>
                      <a:pPr marL="285750" lvl="0" indent="-285750" algn="just">
                        <a:buFont typeface="Arial" panose="020B0604020202020204" pitchFamily="34" charset="0"/>
                        <a:buChar char="•"/>
                      </a:pPr>
                      <a:r>
                        <a:rPr lang="en-GB" sz="1600" kern="1200" dirty="0" smtClean="0">
                          <a:solidFill>
                            <a:schemeClr val="tx1"/>
                          </a:solidFill>
                          <a:effectLst/>
                          <a:latin typeface="+mn-lt"/>
                          <a:ea typeface="+mn-ea"/>
                          <a:cs typeface="+mn-cs"/>
                        </a:rPr>
                        <a:t>7 Fraudulent CSG, DG, &amp; OAG amounting to R752,603.92 -KZN.</a:t>
                      </a:r>
                      <a:endParaRPr lang="en-ZA" sz="1600" kern="1200" dirty="0" smtClean="0">
                        <a:solidFill>
                          <a:schemeClr val="tx1"/>
                        </a:solidFill>
                        <a:effectLst/>
                        <a:latin typeface="+mn-lt"/>
                        <a:ea typeface="+mn-ea"/>
                        <a:cs typeface="+mn-cs"/>
                      </a:endParaRPr>
                    </a:p>
                    <a:p>
                      <a:pPr marL="285750" lvl="0" indent="-285750" algn="just">
                        <a:buFont typeface="Arial" panose="020B0604020202020204" pitchFamily="34" charset="0"/>
                        <a:buChar char="•"/>
                      </a:pPr>
                      <a:r>
                        <a:rPr lang="en-GB" sz="1600" kern="1200" dirty="0" smtClean="0">
                          <a:solidFill>
                            <a:schemeClr val="tx1"/>
                          </a:solidFill>
                          <a:effectLst/>
                          <a:latin typeface="+mn-lt"/>
                          <a:ea typeface="+mn-ea"/>
                          <a:cs typeface="+mn-cs"/>
                        </a:rPr>
                        <a:t>1 Falsification of matric certificate, amount to TBD - MP</a:t>
                      </a:r>
                      <a:endParaRPr lang="en-ZA" sz="1600" kern="1200" dirty="0" smtClean="0">
                        <a:solidFill>
                          <a:schemeClr val="tx1"/>
                        </a:solidFill>
                        <a:effectLst/>
                        <a:latin typeface="+mn-lt"/>
                        <a:ea typeface="+mn-ea"/>
                        <a:cs typeface="+mn-cs"/>
                      </a:endParaRPr>
                    </a:p>
                    <a:p>
                      <a:pPr marL="285750" indent="-285750" algn="just">
                        <a:buFont typeface="Arial" panose="020B0604020202020204" pitchFamily="34" charset="0"/>
                        <a:buChar char="•"/>
                      </a:pPr>
                      <a:r>
                        <a:rPr lang="en-GB" sz="1600" kern="1200" dirty="0" smtClean="0">
                          <a:solidFill>
                            <a:schemeClr val="tx1"/>
                          </a:solidFill>
                          <a:effectLst/>
                          <a:latin typeface="+mn-lt"/>
                          <a:ea typeface="+mn-ea"/>
                          <a:cs typeface="+mn-cs"/>
                        </a:rPr>
                        <a:t>6 Fraud amounting to R458,680.00 – LP &amp; GP.</a:t>
                      </a:r>
                      <a:endParaRPr lang="en-US" sz="1600" b="0" kern="1200" dirty="0" smtClean="0">
                        <a:solidFill>
                          <a:schemeClr val="tx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0004"/>
                  </a:ext>
                </a:extLst>
              </a:tr>
              <a:tr h="2264247">
                <a:tc vMerge="1">
                  <a:txBody>
                    <a:bodyPr/>
                    <a:lstStyle/>
                    <a:p>
                      <a:endParaRPr lang="en-GB"/>
                    </a:p>
                  </a:txBody>
                  <a:tcPr/>
                </a:tc>
                <a:tc gridSpan="2">
                  <a: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180340" algn="l"/>
                          <a:tab pos="360045" algn="l"/>
                          <a:tab pos="540385" algn="l"/>
                        </a:tabLst>
                        <a:defRPr/>
                      </a:pPr>
                      <a:r>
                        <a:rPr lang="en-GB" sz="1600" kern="1200" dirty="0" smtClean="0">
                          <a:solidFill>
                            <a:schemeClr val="tx1"/>
                          </a:solidFill>
                          <a:effectLst/>
                          <a:latin typeface="+mn-lt"/>
                          <a:ea typeface="+mn-ea"/>
                          <a:cs typeface="+mn-cs"/>
                        </a:rPr>
                        <a:t>Suspected fraud detected and referred to relevant stakeholders (e.g. Grant Administration, SAPO, and Banks) for corrective action.</a:t>
                      </a:r>
                      <a:endParaRPr lang="en-GB" sz="1600" kern="1200" dirty="0" smtClean="0">
                        <a:solidFill>
                          <a:schemeClr val="tx1"/>
                        </a:solidFill>
                        <a:effectLst/>
                        <a:latin typeface="Arial" panose="020B0604020202020204" pitchFamily="34" charset="0"/>
                        <a:ea typeface="+mn-ea"/>
                        <a:cs typeface="Arial" panose="020B0604020202020204" pitchFamily="34" charset="0"/>
                      </a:endParaRPr>
                    </a:p>
                  </a:txBody>
                  <a:tcPr/>
                </a:tc>
                <a:tc hMerge="1">
                  <a: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180340" algn="l"/>
                          <a:tab pos="360045" algn="l"/>
                          <a:tab pos="540385" algn="l"/>
                        </a:tabLst>
                        <a:defRPr/>
                      </a:pPr>
                      <a:endParaRPr lang="en-GB" sz="1400" kern="1200" dirty="0" smtClean="0">
                        <a:solidFill>
                          <a:schemeClr val="tx1"/>
                        </a:solidFill>
                        <a:effectLst/>
                        <a:latin typeface="Arial" panose="020B0604020202020204" pitchFamily="34" charset="0"/>
                        <a:ea typeface="+mn-ea"/>
                        <a:cs typeface="Arial" panose="020B0604020202020204" pitchFamily="34" charset="0"/>
                      </a:endParaRPr>
                    </a:p>
                  </a:txBody>
                  <a:tcPr/>
                </a:tc>
                <a:tc>
                  <a:txBody>
                    <a:bodyPr/>
                    <a:lstStyle/>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smtClean="0">
                          <a:solidFill>
                            <a:schemeClr val="tx1"/>
                          </a:solidFill>
                          <a:effectLst/>
                          <a:latin typeface="+mn-lt"/>
                          <a:ea typeface="+mn-ea"/>
                          <a:cs typeface="+mn-cs"/>
                        </a:rPr>
                        <a:t>Suspected fraud involving SASSA grants that was detected led to the suspension of grant payments to SAPO employees. </a:t>
                      </a:r>
                    </a:p>
                    <a:p>
                      <a:pPr marL="7429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600" kern="1200" dirty="0" smtClean="0">
                          <a:solidFill>
                            <a:schemeClr val="tx1"/>
                          </a:solidFill>
                          <a:effectLst/>
                          <a:latin typeface="+mn-lt"/>
                          <a:ea typeface="+mn-ea"/>
                          <a:cs typeface="+mn-cs"/>
                        </a:rPr>
                        <a:t>In addition grant beneficiaries who transacted outside South Africa during the lockdown period were identified and suspended. </a:t>
                      </a:r>
                    </a:p>
                    <a:p>
                      <a:pPr marL="7429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600" kern="1200" dirty="0" smtClean="0">
                          <a:solidFill>
                            <a:schemeClr val="tx1"/>
                          </a:solidFill>
                          <a:effectLst/>
                          <a:latin typeface="+mn-lt"/>
                          <a:ea typeface="+mn-ea"/>
                          <a:cs typeface="+mn-cs"/>
                        </a:rPr>
                        <a:t>Grants of active Correctional Services inmates were cancelled.</a:t>
                      </a:r>
                      <a:endParaRPr lang="en-ZA" sz="1600" kern="1200" dirty="0" smtClean="0">
                        <a:solidFill>
                          <a:schemeClr val="tx1"/>
                        </a:solidFill>
                        <a:effectLst/>
                        <a:latin typeface="+mn-lt"/>
                        <a:ea typeface="+mn-ea"/>
                        <a:cs typeface="+mn-cs"/>
                      </a:endParaRPr>
                    </a:p>
                  </a:txBody>
                  <a:tcPr/>
                </a:tc>
                <a:extLst>
                  <a:ext uri="{0D108BD9-81ED-4DB2-BD59-A6C34878D82A}">
                    <a16:rowId xmlns:a16="http://schemas.microsoft.com/office/drawing/2014/main" val="10005"/>
                  </a:ext>
                </a:extLst>
              </a:tr>
              <a:tr h="291830">
                <a:tc gridSpan="4">
                  <a:txBody>
                    <a:bodyPr/>
                    <a:lstStyle/>
                    <a:p>
                      <a:pPr marL="0" algn="l" defTabSz="914400" rtl="0" eaLnBrk="1" fontAlgn="t" latinLnBrk="0" hangingPunct="1">
                        <a:lnSpc>
                          <a:spcPct val="100000"/>
                        </a:lnSpc>
                        <a:spcBef>
                          <a:spcPts val="300"/>
                        </a:spcBef>
                        <a:spcAft>
                          <a:spcPts val="300"/>
                        </a:spcAft>
                      </a:pPr>
                      <a:r>
                        <a:rPr lang="en-ZA" sz="1600" b="1" u="none" strike="noStrike" kern="1200" dirty="0" smtClean="0">
                          <a:solidFill>
                            <a:schemeClr val="bg1"/>
                          </a:solidFill>
                          <a:effectLst/>
                          <a:latin typeface="+mn-lt"/>
                          <a:ea typeface="+mn-ea"/>
                          <a:cs typeface="Arial" panose="020B0604020202020204" pitchFamily="34" charset="0"/>
                        </a:rPr>
                        <a:t>Alignment to</a:t>
                      </a:r>
                      <a:r>
                        <a:rPr lang="en-ZA" sz="1600" b="1" u="none" strike="noStrike" kern="1200" baseline="0" dirty="0" smtClean="0">
                          <a:solidFill>
                            <a:schemeClr val="bg1"/>
                          </a:solidFill>
                          <a:effectLst/>
                          <a:latin typeface="+mn-lt"/>
                          <a:ea typeface="+mn-ea"/>
                          <a:cs typeface="Arial" panose="020B0604020202020204" pitchFamily="34" charset="0"/>
                        </a:rPr>
                        <a:t> </a:t>
                      </a:r>
                      <a:r>
                        <a:rPr lang="en-ZA" sz="1600" b="1" u="none" strike="noStrike" kern="1200" dirty="0" smtClean="0">
                          <a:solidFill>
                            <a:schemeClr val="bg1"/>
                          </a:solidFill>
                          <a:effectLst/>
                          <a:latin typeface="+mn-lt"/>
                          <a:ea typeface="+mn-ea"/>
                          <a:cs typeface="Arial" panose="020B0604020202020204" pitchFamily="34" charset="0"/>
                        </a:rPr>
                        <a:t>Government Priority :  </a:t>
                      </a:r>
                      <a:r>
                        <a:rPr lang="en-GB" sz="1600" b="1" u="none" strike="noStrike" kern="1200" dirty="0" smtClean="0">
                          <a:solidFill>
                            <a:schemeClr val="bg1"/>
                          </a:solidFill>
                          <a:effectLst/>
                          <a:latin typeface="+mn-lt"/>
                          <a:ea typeface="+mn-ea"/>
                          <a:cs typeface="Arial" panose="020B0604020202020204" pitchFamily="34" charset="0"/>
                        </a:rPr>
                        <a:t>Building A Capable, Ethical  &amp; Developmental State </a:t>
                      </a:r>
                      <a:endParaRPr lang="en-ZA" sz="1600" b="1" u="none" strike="noStrike" kern="1200" dirty="0" smtClean="0">
                        <a:solidFill>
                          <a:schemeClr val="bg1"/>
                        </a:solidFill>
                        <a:effectLst/>
                        <a:latin typeface="+mn-lt"/>
                        <a:ea typeface="+mn-ea"/>
                        <a:cs typeface="Arial" panose="020B0604020202020204" pitchFamily="34" charset="0"/>
                      </a:endParaRPr>
                    </a:p>
                  </a:txBody>
                  <a:tcPr marL="7620" marR="7620" marT="7620" marB="0">
                    <a:solidFill>
                      <a:schemeClr val="tx1"/>
                    </a:solidFill>
                  </a:tcPr>
                </a:tc>
                <a:tc hMerge="1">
                  <a:txBody>
                    <a:bodyPr/>
                    <a:lstStyle/>
                    <a:p>
                      <a:endParaRPr lang="en-GB"/>
                    </a:p>
                  </a:txBody>
                  <a:tcPr/>
                </a:tc>
                <a:tc hMerge="1">
                  <a:txBody>
                    <a:bodyPr/>
                    <a:lstStyle/>
                    <a:p>
                      <a:pPr lvl="0" algn="l" rtl="0"/>
                      <a:endParaRPr lang="en-GB" sz="1800" dirty="0">
                        <a:solidFill>
                          <a:schemeClr val="tx1"/>
                        </a:solidFill>
                        <a:latin typeface="+mn-lt"/>
                      </a:endParaRPr>
                    </a:p>
                  </a:txBody>
                  <a:tcPr marL="5715" marR="5715" marT="9525" marB="0" anchor="ctr"/>
                </a:tc>
                <a:tc hMerge="1">
                  <a:txBody>
                    <a:bodyPr/>
                    <a:lstStyle/>
                    <a:p>
                      <a:pPr marL="0" algn="l" defTabSz="914400" rtl="0" eaLnBrk="1" fontAlgn="t" latinLnBrk="0" hangingPunct="1">
                        <a:lnSpc>
                          <a:spcPct val="100000"/>
                        </a:lnSpc>
                        <a:spcBef>
                          <a:spcPts val="300"/>
                        </a:spcBef>
                        <a:spcAft>
                          <a:spcPts val="300"/>
                        </a:spcAft>
                      </a:pPr>
                      <a:endParaRPr lang="en-ZA" sz="1800" b="1" u="none" strike="noStrike" kern="1200" dirty="0" smtClean="0">
                        <a:solidFill>
                          <a:schemeClr val="bg1"/>
                        </a:solidFill>
                        <a:effectLst/>
                        <a:latin typeface="+mn-lt"/>
                        <a:ea typeface="+mn-ea"/>
                        <a:cs typeface="Arial" panose="020B0604020202020204" pitchFamily="34" charset="0"/>
                      </a:endParaRPr>
                    </a:p>
                  </a:txBody>
                  <a:tcPr marL="7620" marR="7620" marT="7620" marB="0">
                    <a:solidFill>
                      <a:schemeClr val="tx1"/>
                    </a:solidFill>
                  </a:tcPr>
                </a:tc>
                <a:extLst>
                  <a:ext uri="{0D108BD9-81ED-4DB2-BD59-A6C34878D82A}">
                    <a16:rowId xmlns:a16="http://schemas.microsoft.com/office/drawing/2014/main" val="10006"/>
                  </a:ext>
                </a:extLst>
              </a:tr>
            </a:tbl>
          </a:graphicData>
        </a:graphic>
      </p:graphicFrame>
      <p:sp>
        <p:nvSpPr>
          <p:cNvPr id="6" name="Slide Number Placeholder 4"/>
          <p:cNvSpPr txBox="1">
            <a:spLocks/>
          </p:cNvSpPr>
          <p:nvPr/>
        </p:nvSpPr>
        <p:spPr bwMode="auto">
          <a:xfrm>
            <a:off x="2057400" y="6576604"/>
            <a:ext cx="2151529" cy="3655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0" latinLnBrk="0" hangingPunct="0">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solidFill>
                  <a:srgbClr val="000000"/>
                </a:solidFill>
              </a:rPr>
              <a:t>2</a:t>
            </a:r>
            <a:fld id="{2CC70C49-10A0-418E-8D48-EB84244C126F}" type="slidenum">
              <a:rPr lang="en-US" smtClean="0">
                <a:solidFill>
                  <a:srgbClr val="000000"/>
                </a:solidFill>
              </a:rPr>
              <a:pPr>
                <a:defRPr/>
              </a:pPr>
              <a:t>24</a:t>
            </a:fld>
            <a:endParaRPr lang="en-US" dirty="0">
              <a:solidFill>
                <a:srgbClr val="000000"/>
              </a:solidFill>
            </a:endParaRPr>
          </a:p>
        </p:txBody>
      </p:sp>
    </p:spTree>
    <p:extLst>
      <p:ext uri="{BB962C8B-B14F-4D97-AF65-F5344CB8AC3E}">
        <p14:creationId xmlns:p14="http://schemas.microsoft.com/office/powerpoint/2010/main" val="28054556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4344"/>
            <a:ext cx="8347656" cy="792162"/>
          </a:xfrm>
        </p:spPr>
        <p:txBody>
          <a:bodyPr>
            <a:noAutofit/>
          </a:bodyPr>
          <a:lstStyle/>
          <a:p>
            <a:pPr algn="ctr"/>
            <a:r>
              <a:rPr lang="en-US" sz="2800" dirty="0">
                <a:latin typeface="Arial" panose="020B0604020202020204" pitchFamily="34" charset="0"/>
                <a:cs typeface="Arial" panose="020B0604020202020204" pitchFamily="34" charset="0"/>
              </a:rPr>
              <a:t>Improved organisational </a:t>
            </a:r>
            <a:r>
              <a:rPr lang="en-US" sz="2800" dirty="0" smtClean="0">
                <a:latin typeface="Arial" panose="020B0604020202020204" pitchFamily="34" charset="0"/>
                <a:cs typeface="Arial" panose="020B0604020202020204" pitchFamily="34" charset="0"/>
              </a:rPr>
              <a:t>efficiency - Automation</a:t>
            </a:r>
            <a:endParaRPr lang="en-GB"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72516152"/>
              </p:ext>
            </p:extLst>
          </p:nvPr>
        </p:nvGraphicFramePr>
        <p:xfrm>
          <a:off x="57096" y="824330"/>
          <a:ext cx="9067800" cy="6033670"/>
        </p:xfrm>
        <a:graphic>
          <a:graphicData uri="http://schemas.openxmlformats.org/drawingml/2006/table">
            <a:tbl>
              <a:tblPr>
                <a:tableStyleId>{5940675A-B579-460E-94D1-54222C63F5DA}</a:tableStyleId>
              </a:tblPr>
              <a:tblGrid>
                <a:gridCol w="1142999">
                  <a:extLst>
                    <a:ext uri="{9D8B030D-6E8A-4147-A177-3AD203B41FA5}">
                      <a16:colId xmlns:a16="http://schemas.microsoft.com/office/drawing/2014/main" val="4246322984"/>
                    </a:ext>
                  </a:extLst>
                </a:gridCol>
                <a:gridCol w="2743200">
                  <a:extLst>
                    <a:ext uri="{9D8B030D-6E8A-4147-A177-3AD203B41FA5}">
                      <a16:colId xmlns:a16="http://schemas.microsoft.com/office/drawing/2014/main" val="210110826"/>
                    </a:ext>
                  </a:extLst>
                </a:gridCol>
                <a:gridCol w="5181601">
                  <a:extLst>
                    <a:ext uri="{9D8B030D-6E8A-4147-A177-3AD203B41FA5}">
                      <a16:colId xmlns:a16="http://schemas.microsoft.com/office/drawing/2014/main" val="20002"/>
                    </a:ext>
                  </a:extLst>
                </a:gridCol>
              </a:tblGrid>
              <a:tr h="314531">
                <a:tc>
                  <a:txBody>
                    <a:bodyPr/>
                    <a:lstStyle/>
                    <a:p>
                      <a:pPr algn="l" fontAlgn="ctr">
                        <a:lnSpc>
                          <a:spcPct val="100000"/>
                        </a:lnSpc>
                        <a:spcBef>
                          <a:spcPts val="0"/>
                        </a:spcBef>
                        <a:spcAft>
                          <a:spcPts val="0"/>
                        </a:spcAft>
                      </a:pPr>
                      <a:r>
                        <a:rPr lang="en-US" sz="1500" b="1" u="none" strike="noStrike" dirty="0" smtClean="0">
                          <a:solidFill>
                            <a:schemeClr val="tx1"/>
                          </a:solidFill>
                          <a:effectLst/>
                          <a:latin typeface="+mn-lt"/>
                        </a:rPr>
                        <a:t>Outcome</a:t>
                      </a:r>
                      <a:endParaRPr lang="en-US" sz="1500" b="1" i="0" u="none" strike="noStrike" dirty="0">
                        <a:solidFill>
                          <a:schemeClr val="tx1"/>
                        </a:solidFill>
                        <a:effectLst/>
                        <a:latin typeface="+mn-lt"/>
                      </a:endParaRPr>
                    </a:p>
                  </a:txBody>
                  <a:tcPr marL="7620" marR="7620" marT="7620" marB="0">
                    <a:solidFill>
                      <a:srgbClr val="FFC000"/>
                    </a:solidFill>
                  </a:tcPr>
                </a:tc>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500" b="1" dirty="0" smtClean="0">
                          <a:solidFill>
                            <a:schemeClr val="tx1"/>
                          </a:solidFill>
                          <a:latin typeface="+mn-lt"/>
                        </a:rPr>
                        <a:t>Improved organisational Efficiency</a:t>
                      </a:r>
                    </a:p>
                  </a:txBody>
                  <a:tcPr marL="7620" marR="7620" marT="7620" marB="0">
                    <a:solidFill>
                      <a:srgbClr val="FFC000"/>
                    </a:solidFill>
                  </a:tcPr>
                </a:tc>
                <a:tc hMerge="1">
                  <a:txBody>
                    <a:bodyPr/>
                    <a:lstStyle/>
                    <a:p>
                      <a:pPr marL="0" marR="0" lvl="0" indent="0" algn="l" defTabSz="914400" rtl="0" eaLnBrk="1" fontAlgn="ctr" latinLnBrk="0" hangingPunct="1">
                        <a:lnSpc>
                          <a:spcPct val="100000"/>
                        </a:lnSpc>
                        <a:spcBef>
                          <a:spcPts val="300"/>
                        </a:spcBef>
                        <a:spcAft>
                          <a:spcPts val="300"/>
                        </a:spcAft>
                        <a:buClrTx/>
                        <a:buSzTx/>
                        <a:buFontTx/>
                        <a:buNone/>
                        <a:tabLst/>
                        <a:defRPr/>
                      </a:pPr>
                      <a:endParaRPr lang="en-US" sz="1800" b="1" dirty="0" smtClean="0">
                        <a:solidFill>
                          <a:schemeClr val="tx1"/>
                        </a:solidFill>
                        <a:latin typeface="+mn-lt"/>
                      </a:endParaRPr>
                    </a:p>
                  </a:txBody>
                  <a:tcPr marL="7620" marR="7620" marT="7620" marB="0">
                    <a:solidFill>
                      <a:srgbClr val="FFC000"/>
                    </a:solidFill>
                  </a:tcPr>
                </a:tc>
                <a:extLst>
                  <a:ext uri="{0D108BD9-81ED-4DB2-BD59-A6C34878D82A}">
                    <a16:rowId xmlns:a16="http://schemas.microsoft.com/office/drawing/2014/main" val="1348567256"/>
                  </a:ext>
                </a:extLst>
              </a:tr>
              <a:tr h="314531">
                <a:tc gridSpan="3">
                  <a:txBody>
                    <a:bodyPr/>
                    <a:lstStyle/>
                    <a:p>
                      <a:pPr marL="0" algn="l" defTabSz="914400" rtl="0" eaLnBrk="1" fontAlgn="t" latinLnBrk="0" hangingPunct="1">
                        <a:lnSpc>
                          <a:spcPct val="100000"/>
                        </a:lnSpc>
                        <a:spcBef>
                          <a:spcPts val="0"/>
                        </a:spcBef>
                        <a:spcAft>
                          <a:spcPts val="0"/>
                        </a:spcAft>
                      </a:pPr>
                      <a:r>
                        <a:rPr lang="en-US" sz="1500" b="1" u="none" strike="noStrike" kern="1200" dirty="0" smtClean="0">
                          <a:solidFill>
                            <a:schemeClr val="tx1"/>
                          </a:solidFill>
                          <a:effectLst/>
                          <a:latin typeface="+mn-lt"/>
                        </a:rPr>
                        <a:t>Objective:   </a:t>
                      </a:r>
                      <a:r>
                        <a:rPr lang="en-US" sz="1500" b="0" dirty="0" smtClean="0">
                          <a:solidFill>
                            <a:schemeClr val="tx1"/>
                          </a:solidFill>
                          <a:latin typeface="+mn-lt"/>
                          <a:cs typeface="Arial" panose="020B0604020202020204" pitchFamily="34" charset="0"/>
                        </a:rPr>
                        <a:t>Implementation</a:t>
                      </a:r>
                      <a:r>
                        <a:rPr lang="en-US" sz="1500" b="0" baseline="0" dirty="0" smtClean="0">
                          <a:solidFill>
                            <a:schemeClr val="tx1"/>
                          </a:solidFill>
                          <a:latin typeface="+mn-lt"/>
                          <a:cs typeface="Arial" panose="020B0604020202020204" pitchFamily="34" charset="0"/>
                        </a:rPr>
                        <a:t> of an e</a:t>
                      </a:r>
                      <a:r>
                        <a:rPr lang="en-US" sz="1500" b="0" kern="1200" baseline="0" dirty="0" smtClean="0">
                          <a:solidFill>
                            <a:schemeClr val="tx1"/>
                          </a:solidFill>
                          <a:effectLst/>
                          <a:latin typeface="+mn-lt"/>
                          <a:ea typeface="+mn-ea"/>
                          <a:cs typeface="Arial" panose="020B0604020202020204" pitchFamily="34" charset="0"/>
                        </a:rPr>
                        <a:t>ffective Consequence Management system</a:t>
                      </a:r>
                    </a:p>
                  </a:txBody>
                  <a:tcPr marL="7620" marR="7620" marT="7620" marB="0"/>
                </a:tc>
                <a:tc hMerge="1">
                  <a:txBody>
                    <a:bodyPr/>
                    <a:lstStyle/>
                    <a:p>
                      <a:pPr marL="0" marR="0" lvl="0" indent="0" algn="just"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endParaRPr lang="en-US" sz="1400" b="0" kern="1200" baseline="0" dirty="0" smtClean="0">
                        <a:solidFill>
                          <a:schemeClr val="tx1"/>
                        </a:solidFill>
                        <a:effectLst/>
                        <a:latin typeface="+mn-lt"/>
                        <a:ea typeface="+mn-ea"/>
                        <a:cs typeface="Arial" panose="020B0604020202020204" pitchFamily="34" charset="0"/>
                      </a:endParaRPr>
                    </a:p>
                  </a:txBody>
                  <a:tcPr marL="5715" marR="5715" marT="9525" marB="0" anchor="ctr"/>
                </a:tc>
                <a:tc hMerge="1">
                  <a:txBody>
                    <a:bodyPr/>
                    <a:lstStyle/>
                    <a:p>
                      <a:pPr marL="0" marR="0" lvl="0" indent="0" algn="just"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endParaRPr lang="en-US" sz="2000" b="0" kern="1200" baseline="0" dirty="0" smtClean="0">
                        <a:solidFill>
                          <a:schemeClr val="tx1"/>
                        </a:solidFill>
                        <a:effectLst/>
                        <a:latin typeface="+mn-lt"/>
                        <a:ea typeface="+mn-ea"/>
                        <a:cs typeface="Arial" panose="020B0604020202020204" pitchFamily="34" charset="0"/>
                      </a:endParaRPr>
                    </a:p>
                  </a:txBody>
                  <a:tcPr marL="5715" marR="5715" marT="9525" marB="0" anchor="ctr"/>
                </a:tc>
                <a:extLst>
                  <a:ext uri="{0D108BD9-81ED-4DB2-BD59-A6C34878D82A}">
                    <a16:rowId xmlns:a16="http://schemas.microsoft.com/office/drawing/2014/main" val="3866487341"/>
                  </a:ext>
                </a:extLst>
              </a:tr>
              <a:tr h="511113">
                <a:tc gridSpan="3">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500" b="1" u="none" strike="noStrike" kern="1200" dirty="0" smtClean="0">
                          <a:solidFill>
                            <a:schemeClr val="tx1"/>
                          </a:solidFill>
                          <a:effectLst/>
                          <a:latin typeface="+mn-lt"/>
                        </a:rPr>
                        <a:t>Desired Impact: </a:t>
                      </a:r>
                      <a:r>
                        <a:rPr lang="en-ZA" sz="1600" b="0" u="none" baseline="0" dirty="0" smtClean="0">
                          <a:solidFill>
                            <a:schemeClr val="tx1"/>
                          </a:solidFill>
                          <a:latin typeface="+mn-lt"/>
                          <a:cs typeface="Arial" panose="020B0604020202020204" pitchFamily="34" charset="0"/>
                        </a:rPr>
                        <a:t>R</a:t>
                      </a:r>
                      <a:r>
                        <a:rPr lang="en-US" sz="1600" kern="1200" baseline="0" dirty="0" smtClean="0">
                          <a:solidFill>
                            <a:schemeClr val="tx1"/>
                          </a:solidFill>
                          <a:effectLst/>
                          <a:latin typeface="+mn-lt"/>
                          <a:ea typeface="+mn-ea"/>
                          <a:cs typeface="Arial" panose="020B0604020202020204" pitchFamily="34" charset="0"/>
                        </a:rPr>
                        <a:t>educed wastage and cases of non-compliance/irregular expenditure/financial misconduct. Improved accountability and effective deterrence </a:t>
                      </a:r>
                      <a:endParaRPr lang="en-ZA" sz="1600" b="0" i="0" u="none" strike="noStrike" kern="1200" baseline="0" dirty="0" smtClean="0">
                        <a:solidFill>
                          <a:schemeClr val="tx1"/>
                        </a:solidFill>
                        <a:latin typeface="+mn-lt"/>
                        <a:ea typeface="+mn-ea"/>
                        <a:cs typeface="Arial" panose="020B0604020202020204" pitchFamily="34" charset="0"/>
                      </a:endParaRPr>
                    </a:p>
                  </a:txBody>
                  <a:tcPr marL="7620" marR="7620" marT="7620" marB="0"/>
                </a:tc>
                <a:tc hMerge="1">
                  <a:txBody>
                    <a:bodyPr/>
                    <a:lstStyle/>
                    <a:p>
                      <a:pPr marL="0" marR="0" lvl="0" indent="0" algn="just"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endParaRPr lang="en-ZA" sz="1400" b="0" i="0" u="none" strike="noStrike" kern="1200" baseline="0" dirty="0" smtClean="0">
                        <a:solidFill>
                          <a:schemeClr val="tx1"/>
                        </a:solidFill>
                        <a:latin typeface="+mn-lt"/>
                        <a:ea typeface="+mn-ea"/>
                        <a:cs typeface="Arial" panose="020B0604020202020204" pitchFamily="34" charset="0"/>
                      </a:endParaRPr>
                    </a:p>
                  </a:txBody>
                  <a:tcPr marL="5715" marR="5715" marT="9525" marB="0" anchor="ctr"/>
                </a:tc>
                <a:tc hMerge="1">
                  <a:txBody>
                    <a:bodyPr/>
                    <a:lstStyle/>
                    <a:p>
                      <a:pPr marL="0" marR="0" lvl="0" indent="0" algn="just"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endParaRPr lang="en-ZA" sz="2000" b="0" i="0" u="none" strike="noStrike" kern="1200" baseline="0" dirty="0" smtClean="0">
                        <a:solidFill>
                          <a:schemeClr val="tx1"/>
                        </a:solidFill>
                        <a:latin typeface="+mn-lt"/>
                        <a:ea typeface="+mn-ea"/>
                        <a:cs typeface="Arial" panose="020B0604020202020204" pitchFamily="34" charset="0"/>
                      </a:endParaRPr>
                    </a:p>
                  </a:txBody>
                  <a:tcPr marL="5715" marR="5715" marT="9525" marB="0" anchor="ctr"/>
                </a:tc>
                <a:extLst>
                  <a:ext uri="{0D108BD9-81ED-4DB2-BD59-A6C34878D82A}">
                    <a16:rowId xmlns:a16="http://schemas.microsoft.com/office/drawing/2014/main" val="1556360732"/>
                  </a:ext>
                </a:extLst>
              </a:tr>
              <a:tr h="288277">
                <a:tc rowSpan="4">
                  <a:txBody>
                    <a:bodyPr/>
                    <a:lstStyle/>
                    <a:p>
                      <a:pPr marL="0" algn="l" defTabSz="914400" rtl="0" eaLnBrk="1" fontAlgn="t" latinLnBrk="0" hangingPunct="1">
                        <a:lnSpc>
                          <a:spcPct val="100000"/>
                        </a:lnSpc>
                        <a:spcBef>
                          <a:spcPts val="0"/>
                        </a:spcBef>
                        <a:spcAft>
                          <a:spcPts val="0"/>
                        </a:spcAft>
                      </a:pPr>
                      <a:r>
                        <a:rPr lang="en-ZA" sz="1500" b="1" u="none" strike="noStrike" kern="1200" dirty="0" smtClean="0">
                          <a:solidFill>
                            <a:schemeClr val="tx1"/>
                          </a:solidFill>
                          <a:effectLst/>
                          <a:latin typeface="+mn-lt"/>
                          <a:ea typeface="+mn-ea"/>
                          <a:cs typeface="+mn-cs"/>
                        </a:rPr>
                        <a:t>Progress achieved</a:t>
                      </a:r>
                      <a:endParaRPr lang="en-ZA" sz="1500" b="1" u="none" strike="noStrike" kern="1200" dirty="0">
                        <a:solidFill>
                          <a:schemeClr val="tx1"/>
                        </a:solidFill>
                        <a:effectLst/>
                        <a:latin typeface="+mn-lt"/>
                        <a:ea typeface="+mn-ea"/>
                        <a:cs typeface="+mn-cs"/>
                      </a:endParaRPr>
                    </a:p>
                  </a:txBody>
                  <a:tcPr marL="7620" marR="7620" marT="7620" marB="0"/>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500" b="1" dirty="0" smtClean="0">
                          <a:solidFill>
                            <a:schemeClr val="tx1"/>
                          </a:solidFill>
                          <a:latin typeface="+mn-lt"/>
                          <a:cs typeface="Arial" panose="020B0604020202020204" pitchFamily="34" charset="0"/>
                        </a:rPr>
                        <a:t>Planned  Targets</a:t>
                      </a:r>
                      <a:r>
                        <a:rPr lang="en-US" sz="1500" b="1" baseline="0" dirty="0" smtClean="0">
                          <a:solidFill>
                            <a:schemeClr val="tx1"/>
                          </a:solidFill>
                          <a:latin typeface="+mn-lt"/>
                          <a:cs typeface="Arial" panose="020B0604020202020204" pitchFamily="34" charset="0"/>
                        </a:rPr>
                        <a:t> </a:t>
                      </a:r>
                      <a:endParaRPr lang="en-GB" sz="1500" b="1" dirty="0" smtClean="0">
                        <a:solidFill>
                          <a:schemeClr val="tx1"/>
                        </a:solidFill>
                        <a:latin typeface="+mn-lt"/>
                        <a:cs typeface="Arial" panose="020B0604020202020204" pitchFamily="34" charset="0"/>
                      </a:endParaRPr>
                    </a:p>
                  </a:txBody>
                  <a:tcPr marL="5715" marR="5715" marT="9525" marB="0"/>
                </a:tc>
                <a:tc>
                  <a:txBody>
                    <a:bodyPr/>
                    <a:lstStyle/>
                    <a:p>
                      <a:pPr marL="457200" marR="0" lvl="1"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500" b="1" dirty="0" smtClean="0">
                          <a:solidFill>
                            <a:schemeClr val="tx1"/>
                          </a:solidFill>
                          <a:latin typeface="+mn-lt"/>
                          <a:cs typeface="Arial" panose="020B0604020202020204" pitchFamily="34" charset="0"/>
                        </a:rPr>
                        <a:t>Status as at 31 December 2020</a:t>
                      </a:r>
                    </a:p>
                  </a:txBody>
                  <a:tcPr marL="5715" marR="5715" marT="9525" marB="0"/>
                </a:tc>
                <a:extLst>
                  <a:ext uri="{0D108BD9-81ED-4DB2-BD59-A6C34878D82A}">
                    <a16:rowId xmlns:a16="http://schemas.microsoft.com/office/drawing/2014/main" val="10003"/>
                  </a:ext>
                </a:extLst>
              </a:tr>
              <a:tr h="3137449">
                <a:tc vMerge="1">
                  <a:txBody>
                    <a:bodyPr/>
                    <a:lstStyle/>
                    <a:p>
                      <a:pPr marL="0" algn="l" defTabSz="914400" rtl="0" eaLnBrk="1" fontAlgn="t" latinLnBrk="0" hangingPunct="1">
                        <a:lnSpc>
                          <a:spcPct val="100000"/>
                        </a:lnSpc>
                        <a:spcBef>
                          <a:spcPts val="300"/>
                        </a:spcBef>
                        <a:spcAft>
                          <a:spcPts val="300"/>
                        </a:spcAft>
                      </a:pPr>
                      <a:endParaRPr lang="en-ZA" sz="1800" b="1" u="none" strike="noStrike" kern="1200" dirty="0">
                        <a:solidFill>
                          <a:schemeClr val="tx1"/>
                        </a:solidFill>
                        <a:effectLst/>
                        <a:latin typeface="+mn-lt"/>
                        <a:ea typeface="+mn-ea"/>
                        <a:cs typeface="+mn-cs"/>
                      </a:endParaRPr>
                    </a:p>
                  </a:txBody>
                  <a:tcPr marL="7620" marR="7620" marT="7620" marB="0"/>
                </a:tc>
                <a:tc>
                  <a: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500" b="0" kern="1200" dirty="0" smtClean="0">
                          <a:solidFill>
                            <a:schemeClr val="tx1"/>
                          </a:solidFill>
                          <a:effectLst/>
                          <a:latin typeface="+mn-lt"/>
                          <a:ea typeface="+mn-ea"/>
                          <a:cs typeface="Arial" panose="020B0604020202020204" pitchFamily="34" charset="0"/>
                        </a:rPr>
                        <a:t>30% labour relations cases finalised.</a:t>
                      </a: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500" b="0" kern="1200" baseline="0" dirty="0" smtClean="0">
                          <a:solidFill>
                            <a:schemeClr val="tx1"/>
                          </a:solidFill>
                          <a:effectLst/>
                          <a:latin typeface="+mn-lt"/>
                          <a:ea typeface="+mn-ea"/>
                          <a:cs typeface="Arial" panose="020B0604020202020204" pitchFamily="34" charset="0"/>
                        </a:rPr>
                        <a:t>The intention is to instil the culture of discipline and accountability</a:t>
                      </a:r>
                      <a:r>
                        <a:rPr lang="en-GB" sz="1500" b="0" kern="1200" baseline="0" dirty="0" smtClean="0">
                          <a:solidFill>
                            <a:schemeClr val="tx1"/>
                          </a:solidFill>
                          <a:effectLst/>
                          <a:latin typeface="+mn-lt"/>
                          <a:ea typeface="+mn-ea"/>
                          <a:cs typeface="Arial" panose="020B0604020202020204" pitchFamily="34" charset="0"/>
                        </a:rPr>
                        <a:t>.</a:t>
                      </a:r>
                      <a:endParaRPr lang="en-US" sz="1500" b="0" dirty="0" smtClean="0">
                        <a:solidFill>
                          <a:schemeClr val="tx1"/>
                        </a:solidFill>
                        <a:latin typeface="+mn-lt"/>
                        <a:cs typeface="Arial" panose="020B0604020202020204" pitchFamily="34" charset="0"/>
                      </a:endParaRP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500" b="0" kern="1200" dirty="0" smtClean="0">
                        <a:solidFill>
                          <a:schemeClr val="tx1"/>
                        </a:solidFill>
                        <a:effectLst/>
                        <a:latin typeface="+mn-lt"/>
                        <a:ea typeface="+mn-ea"/>
                        <a:cs typeface="Arial" panose="020B0604020202020204" pitchFamily="34" charset="0"/>
                      </a:endParaRP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500" b="0" kern="1200" dirty="0" smtClean="0">
                        <a:solidFill>
                          <a:schemeClr val="tx1"/>
                        </a:solidFill>
                        <a:effectLst/>
                        <a:latin typeface="+mn-lt"/>
                        <a:ea typeface="+mn-ea"/>
                        <a:cs typeface="Arial" panose="020B0604020202020204" pitchFamily="34" charset="0"/>
                      </a:endParaRP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500" b="0" kern="1200" dirty="0" smtClean="0">
                        <a:solidFill>
                          <a:schemeClr val="tx1"/>
                        </a:solidFill>
                        <a:effectLst/>
                        <a:latin typeface="+mn-lt"/>
                        <a:ea typeface="+mn-ea"/>
                        <a:cs typeface="Arial" panose="020B0604020202020204" pitchFamily="34" charset="0"/>
                      </a:endParaRP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500" b="0" kern="1200" dirty="0" smtClean="0">
                        <a:solidFill>
                          <a:schemeClr val="tx1"/>
                        </a:solidFill>
                        <a:effectLst/>
                        <a:latin typeface="+mn-lt"/>
                        <a:ea typeface="+mn-ea"/>
                        <a:cs typeface="Arial" panose="020B0604020202020204" pitchFamily="34" charset="0"/>
                      </a:endParaRPr>
                    </a:p>
                  </a:txBody>
                  <a:tcPr marL="68580" marR="68580" marT="0" marB="0"/>
                </a:tc>
                <a:tc>
                  <a:txBody>
                    <a:bodyPr/>
                    <a:lstStyle/>
                    <a:p>
                      <a:pPr>
                        <a:spcBef>
                          <a:spcPts val="0"/>
                        </a:spcBef>
                        <a:spcAft>
                          <a:spcPts val="0"/>
                        </a:spcAft>
                      </a:pPr>
                      <a:r>
                        <a:rPr lang="en-GB" sz="1500" kern="1200" dirty="0" smtClean="0">
                          <a:solidFill>
                            <a:schemeClr val="tx1"/>
                          </a:solidFill>
                          <a:effectLst/>
                          <a:latin typeface="+mn-lt"/>
                          <a:ea typeface="+mn-ea"/>
                          <a:cs typeface="+mn-cs"/>
                        </a:rPr>
                        <a:t>99% (73 of 74) of labour relations case were finalised.</a:t>
                      </a:r>
                      <a:endParaRPr lang="en-ZA" sz="1500" kern="1200" dirty="0" smtClean="0">
                        <a:solidFill>
                          <a:schemeClr val="tx1"/>
                        </a:solidFill>
                        <a:effectLst/>
                        <a:latin typeface="+mn-lt"/>
                        <a:ea typeface="+mn-ea"/>
                        <a:cs typeface="+mn-cs"/>
                      </a:endParaRPr>
                    </a:p>
                    <a:p>
                      <a:pPr algn="just">
                        <a:spcBef>
                          <a:spcPts val="0"/>
                        </a:spcBef>
                        <a:spcAft>
                          <a:spcPts val="0"/>
                        </a:spcAft>
                      </a:pPr>
                      <a:r>
                        <a:rPr lang="en-GB" sz="1500" kern="1200" dirty="0" smtClean="0">
                          <a:solidFill>
                            <a:schemeClr val="tx1"/>
                          </a:solidFill>
                          <a:effectLst/>
                          <a:latin typeface="+mn-lt"/>
                          <a:ea typeface="+mn-ea"/>
                          <a:cs typeface="+mn-cs"/>
                        </a:rPr>
                        <a:t>13 cases were carried over from the previous quarter/s and finalised in the current quarter.</a:t>
                      </a:r>
                      <a:endParaRPr lang="en-ZA" sz="1500" kern="1200" dirty="0" smtClean="0">
                        <a:solidFill>
                          <a:schemeClr val="tx1"/>
                        </a:solidFill>
                        <a:effectLst/>
                        <a:latin typeface="+mn-lt"/>
                        <a:ea typeface="+mn-ea"/>
                        <a:cs typeface="+mn-cs"/>
                      </a:endParaRPr>
                    </a:p>
                    <a:p>
                      <a:pPr>
                        <a:spcBef>
                          <a:spcPts val="0"/>
                        </a:spcBef>
                        <a:spcAft>
                          <a:spcPts val="0"/>
                        </a:spcAft>
                      </a:pPr>
                      <a:r>
                        <a:rPr lang="en-GB" sz="1500" b="1" kern="1200" dirty="0" smtClean="0">
                          <a:solidFill>
                            <a:schemeClr val="tx1"/>
                          </a:solidFill>
                          <a:effectLst/>
                          <a:latin typeface="+mn-lt"/>
                          <a:ea typeface="+mn-ea"/>
                          <a:cs typeface="+mn-cs"/>
                        </a:rPr>
                        <a:t>Sanctions issued:</a:t>
                      </a:r>
                      <a:endParaRPr lang="en-ZA" sz="1500" kern="1200" dirty="0" smtClean="0">
                        <a:solidFill>
                          <a:schemeClr val="tx1"/>
                        </a:solidFill>
                        <a:effectLst/>
                        <a:latin typeface="+mn-lt"/>
                        <a:ea typeface="+mn-ea"/>
                        <a:cs typeface="+mn-cs"/>
                      </a:endParaRPr>
                    </a:p>
                    <a:p>
                      <a:pPr marL="285750" lvl="0" indent="-285750">
                        <a:spcBef>
                          <a:spcPts val="0"/>
                        </a:spcBef>
                        <a:spcAft>
                          <a:spcPts val="0"/>
                        </a:spcAft>
                        <a:buFont typeface="Arial" panose="020B0604020202020204" pitchFamily="34" charset="0"/>
                        <a:buChar char="•"/>
                      </a:pPr>
                      <a:r>
                        <a:rPr lang="en-GB" sz="1500" kern="1200" dirty="0" smtClean="0">
                          <a:solidFill>
                            <a:schemeClr val="tx1"/>
                          </a:solidFill>
                          <a:effectLst/>
                          <a:latin typeface="+mn-lt"/>
                          <a:ea typeface="+mn-ea"/>
                          <a:cs typeface="+mn-cs"/>
                        </a:rPr>
                        <a:t>Dismissal - 1</a:t>
                      </a:r>
                      <a:endParaRPr lang="en-ZA" sz="1500" kern="1200" dirty="0" smtClean="0">
                        <a:solidFill>
                          <a:schemeClr val="tx1"/>
                        </a:solidFill>
                        <a:effectLst/>
                        <a:latin typeface="+mn-lt"/>
                        <a:ea typeface="+mn-ea"/>
                        <a:cs typeface="+mn-cs"/>
                      </a:endParaRPr>
                    </a:p>
                    <a:p>
                      <a:pPr marL="285750" lvl="0" indent="-285750">
                        <a:spcBef>
                          <a:spcPts val="0"/>
                        </a:spcBef>
                        <a:spcAft>
                          <a:spcPts val="0"/>
                        </a:spcAft>
                        <a:buFont typeface="Arial" panose="020B0604020202020204" pitchFamily="34" charset="0"/>
                        <a:buChar char="•"/>
                      </a:pPr>
                      <a:r>
                        <a:rPr lang="en-GB" sz="1500" kern="1200" dirty="0" smtClean="0">
                          <a:solidFill>
                            <a:schemeClr val="tx1"/>
                          </a:solidFill>
                          <a:effectLst/>
                          <a:latin typeface="+mn-lt"/>
                          <a:ea typeface="+mn-ea"/>
                          <a:cs typeface="+mn-cs"/>
                        </a:rPr>
                        <a:t>Suspension w/o pay - 4</a:t>
                      </a:r>
                      <a:endParaRPr lang="en-ZA" sz="1500" kern="1200" dirty="0" smtClean="0">
                        <a:solidFill>
                          <a:schemeClr val="tx1"/>
                        </a:solidFill>
                        <a:effectLst/>
                        <a:latin typeface="+mn-lt"/>
                        <a:ea typeface="+mn-ea"/>
                        <a:cs typeface="+mn-cs"/>
                      </a:endParaRPr>
                    </a:p>
                    <a:p>
                      <a:pPr marL="285750" lvl="0" indent="-285750">
                        <a:spcBef>
                          <a:spcPts val="0"/>
                        </a:spcBef>
                        <a:spcAft>
                          <a:spcPts val="0"/>
                        </a:spcAft>
                        <a:buFont typeface="Arial" panose="020B0604020202020204" pitchFamily="34" charset="0"/>
                        <a:buChar char="•"/>
                      </a:pPr>
                      <a:r>
                        <a:rPr lang="en-GB" sz="1500" kern="1200" dirty="0" smtClean="0">
                          <a:solidFill>
                            <a:schemeClr val="tx1"/>
                          </a:solidFill>
                          <a:effectLst/>
                          <a:latin typeface="+mn-lt"/>
                          <a:ea typeface="+mn-ea"/>
                          <a:cs typeface="+mn-cs"/>
                        </a:rPr>
                        <a:t>Demotion- 1</a:t>
                      </a:r>
                      <a:endParaRPr lang="en-ZA" sz="1500" kern="1200" dirty="0" smtClean="0">
                        <a:solidFill>
                          <a:schemeClr val="tx1"/>
                        </a:solidFill>
                        <a:effectLst/>
                        <a:latin typeface="+mn-lt"/>
                        <a:ea typeface="+mn-ea"/>
                        <a:cs typeface="+mn-cs"/>
                      </a:endParaRPr>
                    </a:p>
                    <a:p>
                      <a:pPr marL="285750" lvl="0" indent="-285750">
                        <a:spcBef>
                          <a:spcPts val="0"/>
                        </a:spcBef>
                        <a:spcAft>
                          <a:spcPts val="0"/>
                        </a:spcAft>
                        <a:buFont typeface="Arial" panose="020B0604020202020204" pitchFamily="34" charset="0"/>
                        <a:buChar char="•"/>
                      </a:pPr>
                      <a:r>
                        <a:rPr lang="en-GB" sz="1500" kern="1200" dirty="0" smtClean="0">
                          <a:solidFill>
                            <a:schemeClr val="tx1"/>
                          </a:solidFill>
                          <a:effectLst/>
                          <a:latin typeface="+mn-lt"/>
                          <a:ea typeface="+mn-ea"/>
                          <a:cs typeface="+mn-cs"/>
                        </a:rPr>
                        <a:t>Final written warning - 13</a:t>
                      </a:r>
                      <a:endParaRPr lang="en-ZA" sz="1500" kern="1200" dirty="0" smtClean="0">
                        <a:solidFill>
                          <a:schemeClr val="tx1"/>
                        </a:solidFill>
                        <a:effectLst/>
                        <a:latin typeface="+mn-lt"/>
                        <a:ea typeface="+mn-ea"/>
                        <a:cs typeface="+mn-cs"/>
                      </a:endParaRPr>
                    </a:p>
                    <a:p>
                      <a:pPr marL="285750" lvl="0" indent="-285750">
                        <a:spcBef>
                          <a:spcPts val="0"/>
                        </a:spcBef>
                        <a:spcAft>
                          <a:spcPts val="0"/>
                        </a:spcAft>
                        <a:buFont typeface="Arial" panose="020B0604020202020204" pitchFamily="34" charset="0"/>
                        <a:buChar char="•"/>
                      </a:pPr>
                      <a:r>
                        <a:rPr lang="en-GB" sz="1500" kern="1200" dirty="0" smtClean="0">
                          <a:solidFill>
                            <a:schemeClr val="tx1"/>
                          </a:solidFill>
                          <a:effectLst/>
                          <a:latin typeface="+mn-lt"/>
                          <a:ea typeface="+mn-ea"/>
                          <a:cs typeface="+mn-cs"/>
                        </a:rPr>
                        <a:t>Written warning - 13</a:t>
                      </a:r>
                      <a:endParaRPr lang="en-ZA" sz="1500" kern="1200" dirty="0" smtClean="0">
                        <a:solidFill>
                          <a:schemeClr val="tx1"/>
                        </a:solidFill>
                        <a:effectLst/>
                        <a:latin typeface="+mn-lt"/>
                        <a:ea typeface="+mn-ea"/>
                        <a:cs typeface="+mn-cs"/>
                      </a:endParaRPr>
                    </a:p>
                    <a:p>
                      <a:pPr marL="285750" lvl="0" indent="-285750">
                        <a:spcBef>
                          <a:spcPts val="0"/>
                        </a:spcBef>
                        <a:spcAft>
                          <a:spcPts val="0"/>
                        </a:spcAft>
                        <a:buFont typeface="Arial" panose="020B0604020202020204" pitchFamily="34" charset="0"/>
                        <a:buChar char="•"/>
                      </a:pPr>
                      <a:r>
                        <a:rPr lang="en-GB" sz="1500" kern="1200" dirty="0" smtClean="0">
                          <a:solidFill>
                            <a:schemeClr val="tx1"/>
                          </a:solidFill>
                          <a:effectLst/>
                          <a:latin typeface="+mn-lt"/>
                          <a:ea typeface="+mn-ea"/>
                          <a:cs typeface="+mn-cs"/>
                        </a:rPr>
                        <a:t>Verbal warning - 3</a:t>
                      </a:r>
                      <a:endParaRPr lang="en-ZA" sz="1500" kern="1200" dirty="0" smtClean="0">
                        <a:solidFill>
                          <a:schemeClr val="tx1"/>
                        </a:solidFill>
                        <a:effectLst/>
                        <a:latin typeface="+mn-lt"/>
                        <a:ea typeface="+mn-ea"/>
                        <a:cs typeface="+mn-cs"/>
                      </a:endParaRPr>
                    </a:p>
                    <a:p>
                      <a:pPr marL="285750" lvl="0" indent="-285750">
                        <a:spcBef>
                          <a:spcPts val="0"/>
                        </a:spcBef>
                        <a:spcAft>
                          <a:spcPts val="0"/>
                        </a:spcAft>
                        <a:buFont typeface="Arial" panose="020B0604020202020204" pitchFamily="34" charset="0"/>
                        <a:buChar char="•"/>
                      </a:pPr>
                      <a:r>
                        <a:rPr lang="en-GB" sz="1500" kern="1200" dirty="0" smtClean="0">
                          <a:solidFill>
                            <a:schemeClr val="tx1"/>
                          </a:solidFill>
                          <a:effectLst/>
                          <a:latin typeface="+mn-lt"/>
                          <a:ea typeface="+mn-ea"/>
                          <a:cs typeface="+mn-cs"/>
                        </a:rPr>
                        <a:t>Corrective counselling - 3</a:t>
                      </a:r>
                      <a:endParaRPr lang="en-ZA" sz="1500" kern="1200" dirty="0" smtClean="0">
                        <a:solidFill>
                          <a:schemeClr val="tx1"/>
                        </a:solidFill>
                        <a:effectLst/>
                        <a:latin typeface="+mn-lt"/>
                        <a:ea typeface="+mn-ea"/>
                        <a:cs typeface="+mn-cs"/>
                      </a:endParaRPr>
                    </a:p>
                    <a:p>
                      <a:pPr marL="285750" lvl="0" indent="-285750">
                        <a:spcBef>
                          <a:spcPts val="0"/>
                        </a:spcBef>
                        <a:spcAft>
                          <a:spcPts val="0"/>
                        </a:spcAft>
                        <a:buFont typeface="Arial" panose="020B0604020202020204" pitchFamily="34" charset="0"/>
                        <a:buChar char="•"/>
                      </a:pPr>
                      <a:r>
                        <a:rPr lang="en-GB" sz="1500" kern="1200" dirty="0" smtClean="0">
                          <a:solidFill>
                            <a:schemeClr val="tx1"/>
                          </a:solidFill>
                          <a:effectLst/>
                          <a:latin typeface="+mn-lt"/>
                          <a:ea typeface="+mn-ea"/>
                          <a:cs typeface="+mn-cs"/>
                        </a:rPr>
                        <a:t>Withdrawn - 21</a:t>
                      </a:r>
                      <a:endParaRPr lang="en-ZA" sz="1500" kern="1200" dirty="0" smtClean="0">
                        <a:solidFill>
                          <a:schemeClr val="tx1"/>
                        </a:solidFill>
                        <a:effectLst/>
                        <a:latin typeface="+mn-lt"/>
                        <a:ea typeface="+mn-ea"/>
                        <a:cs typeface="+mn-cs"/>
                      </a:endParaRPr>
                    </a:p>
                    <a:p>
                      <a:pPr marL="285750" lvl="0" indent="-285750">
                        <a:spcBef>
                          <a:spcPts val="0"/>
                        </a:spcBef>
                        <a:spcAft>
                          <a:spcPts val="0"/>
                        </a:spcAft>
                        <a:buFont typeface="Arial" panose="020B0604020202020204" pitchFamily="34" charset="0"/>
                        <a:buChar char="•"/>
                      </a:pPr>
                      <a:r>
                        <a:rPr lang="en-GB" sz="1500" kern="1200" dirty="0" smtClean="0">
                          <a:solidFill>
                            <a:schemeClr val="tx1"/>
                          </a:solidFill>
                          <a:effectLst/>
                          <a:latin typeface="+mn-lt"/>
                          <a:ea typeface="+mn-ea"/>
                          <a:cs typeface="+mn-cs"/>
                        </a:rPr>
                        <a:t>Resigned - 2</a:t>
                      </a:r>
                      <a:endParaRPr lang="en-ZA" sz="1500" kern="1200" dirty="0" smtClean="0">
                        <a:solidFill>
                          <a:schemeClr val="tx1"/>
                        </a:solidFill>
                        <a:effectLst/>
                        <a:latin typeface="+mn-lt"/>
                        <a:ea typeface="+mn-ea"/>
                        <a:cs typeface="+mn-cs"/>
                      </a:endParaRPr>
                    </a:p>
                  </a:txBody>
                  <a:tcPr marL="68580" marR="68580" marT="34290" marB="34290"/>
                </a:tc>
                <a:extLst>
                  <a:ext uri="{0D108BD9-81ED-4DB2-BD59-A6C34878D82A}">
                    <a16:rowId xmlns:a16="http://schemas.microsoft.com/office/drawing/2014/main" val="10004"/>
                  </a:ext>
                </a:extLst>
              </a:tr>
              <a:tr h="707695">
                <a:tc vMerge="1">
                  <a:txBody>
                    <a:bodyPr/>
                    <a:lstStyle/>
                    <a:p>
                      <a:endParaRPr lang="en-GB"/>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b="0" kern="1200" dirty="0" smtClean="0">
                          <a:solidFill>
                            <a:schemeClr val="tx1"/>
                          </a:solidFill>
                          <a:effectLst/>
                          <a:latin typeface="+mn-lt"/>
                          <a:ea typeface="+mn-ea"/>
                          <a:cs typeface="Arial" panose="020B0604020202020204" pitchFamily="34" charset="0"/>
                        </a:rPr>
                        <a:t>50% of financial misconduct cases (current) finalised within 120 days. </a:t>
                      </a:r>
                      <a:endParaRPr lang="en-US" sz="1500" kern="1200" dirty="0" smtClean="0">
                        <a:solidFill>
                          <a:schemeClr val="tx1"/>
                        </a:solidFill>
                        <a:effectLst/>
                        <a:latin typeface="+mn-lt"/>
                        <a:ea typeface="+mn-ea"/>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kern="1200" dirty="0" smtClean="0">
                          <a:solidFill>
                            <a:schemeClr val="tx1"/>
                          </a:solidFill>
                          <a:effectLst/>
                          <a:latin typeface="+mn-lt"/>
                          <a:ea typeface="+mn-ea"/>
                          <a:cs typeface="+mn-cs"/>
                        </a:rPr>
                        <a:t>100% (38 of 38) cases finalised within 120 days.</a:t>
                      </a:r>
                      <a:endParaRPr lang="en-US" sz="1500" b="0" kern="1200" dirty="0" smtClean="0">
                        <a:solidFill>
                          <a:schemeClr val="tx1"/>
                        </a:solidFill>
                        <a:effectLst/>
                        <a:latin typeface="+mn-lt"/>
                        <a:ea typeface="+mn-ea"/>
                        <a:cs typeface="Arial" panose="020B0604020202020204" pitchFamily="34" charset="0"/>
                      </a:endParaRPr>
                    </a:p>
                  </a:txBody>
                  <a:tcPr marL="68580" marR="68580" marT="0" marB="0"/>
                </a:tc>
                <a:extLst>
                  <a:ext uri="{0D108BD9-81ED-4DB2-BD59-A6C34878D82A}">
                    <a16:rowId xmlns:a16="http://schemas.microsoft.com/office/drawing/2014/main" val="10005"/>
                  </a:ext>
                </a:extLst>
              </a:tr>
              <a:tr h="471797">
                <a:tc vMerge="1">
                  <a:txBody>
                    <a:bodyPr/>
                    <a:lstStyle/>
                    <a:p>
                      <a:endParaRPr lang="en-GB"/>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b="0" kern="1200" baseline="0" dirty="0" smtClean="0">
                          <a:solidFill>
                            <a:schemeClr val="tx1"/>
                          </a:solidFill>
                          <a:effectLst/>
                          <a:latin typeface="+mn-lt"/>
                          <a:ea typeface="+mn-ea"/>
                          <a:cs typeface="Arial" panose="020B0604020202020204" pitchFamily="34" charset="0"/>
                        </a:rPr>
                        <a:t>55</a:t>
                      </a:r>
                      <a:r>
                        <a:rPr lang="en-GB" sz="1500" b="0" kern="1200" dirty="0" smtClean="0">
                          <a:solidFill>
                            <a:schemeClr val="tx1"/>
                          </a:solidFill>
                          <a:effectLst/>
                          <a:latin typeface="+mn-lt"/>
                          <a:ea typeface="+mn-ea"/>
                          <a:cs typeface="Arial" panose="020B0604020202020204" pitchFamily="34" charset="0"/>
                        </a:rPr>
                        <a:t>% of financial misconduct cases (backlog) finalised.</a:t>
                      </a:r>
                      <a:endParaRPr lang="en-US" sz="1500" b="0" kern="1200" dirty="0" smtClean="0">
                        <a:solidFill>
                          <a:schemeClr val="tx1"/>
                        </a:solidFill>
                        <a:effectLst/>
                        <a:latin typeface="+mn-lt"/>
                        <a:ea typeface="+mn-ea"/>
                        <a:cs typeface="Arial" panose="020B0604020202020204" pitchFamily="34" charset="0"/>
                      </a:endParaRPr>
                    </a:p>
                  </a:txBody>
                  <a:tcPr marL="68580" marR="68580" marT="0" marB="0"/>
                </a:tc>
                <a:tc>
                  <a:txBody>
                    <a:bodyPr/>
                    <a:lstStyle/>
                    <a:p>
                      <a:pPr>
                        <a:spcBef>
                          <a:spcPts val="0"/>
                        </a:spcBef>
                        <a:spcAft>
                          <a:spcPts val="0"/>
                        </a:spcAft>
                      </a:pPr>
                      <a:r>
                        <a:rPr lang="en-GB" sz="1500" kern="1200" dirty="0" smtClean="0">
                          <a:solidFill>
                            <a:schemeClr val="tx1"/>
                          </a:solidFill>
                          <a:effectLst/>
                          <a:latin typeface="+mn-lt"/>
                          <a:ea typeface="+mn-ea"/>
                          <a:cs typeface="+mn-cs"/>
                        </a:rPr>
                        <a:t>15% (185 of 1 213) of financial misconduct (backlog) cases were finalised.</a:t>
                      </a:r>
                      <a:endParaRPr lang="en-ZA" sz="150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10006"/>
                  </a:ext>
                </a:extLst>
              </a:tr>
              <a:tr h="288277">
                <a:tc gridSpan="3">
                  <a:txBody>
                    <a:bodyPr/>
                    <a:lstStyle/>
                    <a:p>
                      <a:pPr marL="0" algn="l" defTabSz="914400" rtl="0" eaLnBrk="1" fontAlgn="t" latinLnBrk="0" hangingPunct="1">
                        <a:lnSpc>
                          <a:spcPct val="100000"/>
                        </a:lnSpc>
                        <a:spcBef>
                          <a:spcPts val="0"/>
                        </a:spcBef>
                        <a:spcAft>
                          <a:spcPts val="0"/>
                        </a:spcAft>
                      </a:pPr>
                      <a:r>
                        <a:rPr lang="en-ZA" sz="1500" b="1" u="none" strike="noStrike" kern="1200" dirty="0" smtClean="0">
                          <a:solidFill>
                            <a:schemeClr val="bg1"/>
                          </a:solidFill>
                          <a:effectLst/>
                          <a:latin typeface="+mn-lt"/>
                          <a:ea typeface="+mn-ea"/>
                          <a:cs typeface="Arial" panose="020B0604020202020204" pitchFamily="34" charset="0"/>
                        </a:rPr>
                        <a:t>Alignment to</a:t>
                      </a:r>
                      <a:r>
                        <a:rPr lang="en-ZA" sz="1500" b="1" u="none" strike="noStrike" kern="1200" baseline="0" dirty="0" smtClean="0">
                          <a:solidFill>
                            <a:schemeClr val="bg1"/>
                          </a:solidFill>
                          <a:effectLst/>
                          <a:latin typeface="+mn-lt"/>
                          <a:ea typeface="+mn-ea"/>
                          <a:cs typeface="Arial" panose="020B0604020202020204" pitchFamily="34" charset="0"/>
                        </a:rPr>
                        <a:t> </a:t>
                      </a:r>
                      <a:r>
                        <a:rPr lang="en-ZA" sz="1500" b="1" u="none" strike="noStrike" kern="1200" dirty="0" smtClean="0">
                          <a:solidFill>
                            <a:schemeClr val="bg1"/>
                          </a:solidFill>
                          <a:effectLst/>
                          <a:latin typeface="+mn-lt"/>
                          <a:ea typeface="+mn-ea"/>
                          <a:cs typeface="Arial" panose="020B0604020202020204" pitchFamily="34" charset="0"/>
                        </a:rPr>
                        <a:t>Government Priority :  </a:t>
                      </a:r>
                      <a:r>
                        <a:rPr lang="en-GB" sz="1500" b="1" u="none" strike="noStrike" kern="1200" dirty="0" smtClean="0">
                          <a:solidFill>
                            <a:schemeClr val="bg1"/>
                          </a:solidFill>
                          <a:effectLst/>
                          <a:latin typeface="+mn-lt"/>
                          <a:ea typeface="+mn-ea"/>
                          <a:cs typeface="Arial" panose="020B0604020202020204" pitchFamily="34" charset="0"/>
                        </a:rPr>
                        <a:t>Building A Capable, Ethical  &amp; Developmental State .</a:t>
                      </a:r>
                      <a:endParaRPr lang="en-ZA" sz="1500" b="1" u="none" strike="noStrike" kern="1200" dirty="0" smtClean="0">
                        <a:solidFill>
                          <a:schemeClr val="bg1"/>
                        </a:solidFill>
                        <a:effectLst/>
                        <a:latin typeface="+mn-lt"/>
                        <a:ea typeface="+mn-ea"/>
                        <a:cs typeface="Arial" panose="020B0604020202020204" pitchFamily="34" charset="0"/>
                      </a:endParaRPr>
                    </a:p>
                  </a:txBody>
                  <a:tcPr marL="7620" marR="7620" marT="7620" marB="0">
                    <a:solidFill>
                      <a:schemeClr val="tx1"/>
                    </a:solidFill>
                  </a:tcPr>
                </a:tc>
                <a:tc hMerge="1">
                  <a:txBody>
                    <a:bodyPr/>
                    <a:lstStyle/>
                    <a:p>
                      <a:pPr lvl="0" algn="l" rtl="0"/>
                      <a:endParaRPr lang="en-GB" sz="1800" dirty="0">
                        <a:solidFill>
                          <a:schemeClr val="tx1"/>
                        </a:solidFill>
                        <a:latin typeface="+mn-lt"/>
                      </a:endParaRPr>
                    </a:p>
                  </a:txBody>
                  <a:tcPr marL="5715" marR="5715" marT="9525" marB="0" anchor="ctr"/>
                </a:tc>
                <a:tc hMerge="1">
                  <a:txBody>
                    <a:bodyPr/>
                    <a:lstStyle/>
                    <a:p>
                      <a:pPr marL="0" algn="l" defTabSz="914400" rtl="0" eaLnBrk="1" fontAlgn="t" latinLnBrk="0" hangingPunct="1">
                        <a:lnSpc>
                          <a:spcPct val="100000"/>
                        </a:lnSpc>
                        <a:spcBef>
                          <a:spcPts val="300"/>
                        </a:spcBef>
                        <a:spcAft>
                          <a:spcPts val="300"/>
                        </a:spcAft>
                      </a:pPr>
                      <a:endParaRPr lang="en-ZA" sz="1800" b="1" u="none" strike="noStrike" kern="1200" dirty="0" smtClean="0">
                        <a:solidFill>
                          <a:schemeClr val="bg1"/>
                        </a:solidFill>
                        <a:effectLst/>
                        <a:latin typeface="+mn-lt"/>
                        <a:ea typeface="+mn-ea"/>
                        <a:cs typeface="Arial" panose="020B0604020202020204" pitchFamily="34" charset="0"/>
                      </a:endParaRPr>
                    </a:p>
                  </a:txBody>
                  <a:tcPr marL="7620" marR="7620" marT="7620" marB="0">
                    <a:solidFill>
                      <a:schemeClr val="tx1"/>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1180800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0056" y="34344"/>
            <a:ext cx="8229600" cy="792162"/>
          </a:xfrm>
        </p:spPr>
        <p:txBody>
          <a:bodyPr>
            <a:noAutofit/>
          </a:bodyPr>
          <a:lstStyle/>
          <a:p>
            <a:pPr algn="ctr"/>
            <a:r>
              <a:rPr lang="en-US" sz="2800" dirty="0">
                <a:latin typeface="Arial" panose="020B0604020202020204" pitchFamily="34" charset="0"/>
                <a:cs typeface="Arial" panose="020B0604020202020204" pitchFamily="34" charset="0"/>
              </a:rPr>
              <a:t>Improved organisational </a:t>
            </a:r>
            <a:r>
              <a:rPr lang="en-US" sz="2800" dirty="0" smtClean="0">
                <a:latin typeface="Arial" panose="020B0604020202020204" pitchFamily="34" charset="0"/>
                <a:cs typeface="Arial" panose="020B0604020202020204" pitchFamily="34" charset="0"/>
              </a:rPr>
              <a:t>efficiency - Automation</a:t>
            </a:r>
            <a:endParaRPr lang="en-GB" sz="2800" dirty="0"/>
          </a:p>
        </p:txBody>
      </p:sp>
      <p:sp>
        <p:nvSpPr>
          <p:cNvPr id="4" name="Slide Number Placeholder 3"/>
          <p:cNvSpPr>
            <a:spLocks noGrp="1"/>
          </p:cNvSpPr>
          <p:nvPr>
            <p:ph type="sldNum" sz="quarter" idx="12"/>
          </p:nvPr>
        </p:nvSpPr>
        <p:spPr>
          <a:xfrm>
            <a:off x="2819400" y="6400800"/>
            <a:ext cx="1676400" cy="476250"/>
          </a:xfrm>
        </p:spPr>
        <p:txBody>
          <a:bodyPr/>
          <a:lstStyle/>
          <a:p>
            <a:fld id="{3E5A4FF5-EABD-4970-9C1C-EF29865E4FF9}" type="slidenum">
              <a:rPr lang="en-US" smtClean="0">
                <a:solidFill>
                  <a:prstClr val="black">
                    <a:tint val="75000"/>
                  </a:prstClr>
                </a:solidFill>
              </a:rPr>
              <a:t>26</a:t>
            </a:fld>
            <a:endParaRPr lang="en-US" dirty="0">
              <a:solidFill>
                <a:prstClr val="black">
                  <a:tint val="75000"/>
                </a:prst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5881128"/>
              </p:ext>
            </p:extLst>
          </p:nvPr>
        </p:nvGraphicFramePr>
        <p:xfrm>
          <a:off x="37502" y="921274"/>
          <a:ext cx="9067800" cy="5384758"/>
        </p:xfrm>
        <a:graphic>
          <a:graphicData uri="http://schemas.openxmlformats.org/drawingml/2006/table">
            <a:tbl>
              <a:tblPr>
                <a:tableStyleId>{5940675A-B579-460E-94D1-54222C63F5DA}</a:tableStyleId>
              </a:tblPr>
              <a:tblGrid>
                <a:gridCol w="1142999">
                  <a:extLst>
                    <a:ext uri="{9D8B030D-6E8A-4147-A177-3AD203B41FA5}">
                      <a16:colId xmlns:a16="http://schemas.microsoft.com/office/drawing/2014/main" val="4246322984"/>
                    </a:ext>
                  </a:extLst>
                </a:gridCol>
                <a:gridCol w="2743200">
                  <a:extLst>
                    <a:ext uri="{9D8B030D-6E8A-4147-A177-3AD203B41FA5}">
                      <a16:colId xmlns:a16="http://schemas.microsoft.com/office/drawing/2014/main" val="210110826"/>
                    </a:ext>
                  </a:extLst>
                </a:gridCol>
                <a:gridCol w="5181601">
                  <a:extLst>
                    <a:ext uri="{9D8B030D-6E8A-4147-A177-3AD203B41FA5}">
                      <a16:colId xmlns:a16="http://schemas.microsoft.com/office/drawing/2014/main" val="20002"/>
                    </a:ext>
                  </a:extLst>
                </a:gridCol>
              </a:tblGrid>
              <a:tr h="304800">
                <a:tc>
                  <a:txBody>
                    <a:bodyPr/>
                    <a:lstStyle/>
                    <a:p>
                      <a:pPr algn="l" fontAlgn="ctr">
                        <a:lnSpc>
                          <a:spcPct val="100000"/>
                        </a:lnSpc>
                        <a:spcBef>
                          <a:spcPts val="0"/>
                        </a:spcBef>
                        <a:spcAft>
                          <a:spcPts val="0"/>
                        </a:spcAft>
                      </a:pPr>
                      <a:r>
                        <a:rPr lang="en-US" sz="1600" b="1" u="none" strike="noStrike" dirty="0" smtClean="0">
                          <a:solidFill>
                            <a:schemeClr val="tx1"/>
                          </a:solidFill>
                          <a:effectLst/>
                          <a:latin typeface="+mn-lt"/>
                        </a:rPr>
                        <a:t>Outcome</a:t>
                      </a:r>
                      <a:endParaRPr lang="en-US" sz="1600" b="1" i="0" u="none" strike="noStrike" dirty="0">
                        <a:solidFill>
                          <a:schemeClr val="tx1"/>
                        </a:solidFill>
                        <a:effectLst/>
                        <a:latin typeface="+mn-lt"/>
                      </a:endParaRPr>
                    </a:p>
                  </a:txBody>
                  <a:tcPr marL="7620" marR="7620" marT="7620" marB="0">
                    <a:solidFill>
                      <a:srgbClr val="FFC000"/>
                    </a:solidFill>
                  </a:tcPr>
                </a:tc>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600" b="1" dirty="0" smtClean="0">
                          <a:solidFill>
                            <a:schemeClr val="tx1"/>
                          </a:solidFill>
                          <a:latin typeface="+mn-lt"/>
                        </a:rPr>
                        <a:t>Improved organisational Efficiency</a:t>
                      </a:r>
                    </a:p>
                  </a:txBody>
                  <a:tcPr marL="7620" marR="7620" marT="7620" marB="0">
                    <a:solidFill>
                      <a:srgbClr val="FFC000"/>
                    </a:solidFill>
                  </a:tcPr>
                </a:tc>
                <a:tc hMerge="1">
                  <a:txBody>
                    <a:bodyPr/>
                    <a:lstStyle/>
                    <a:p>
                      <a:pPr marL="0" marR="0" lvl="0" indent="0" algn="l" defTabSz="914400" rtl="0" eaLnBrk="1" fontAlgn="ctr" latinLnBrk="0" hangingPunct="1">
                        <a:lnSpc>
                          <a:spcPct val="100000"/>
                        </a:lnSpc>
                        <a:spcBef>
                          <a:spcPts val="300"/>
                        </a:spcBef>
                        <a:spcAft>
                          <a:spcPts val="300"/>
                        </a:spcAft>
                        <a:buClrTx/>
                        <a:buSzTx/>
                        <a:buFontTx/>
                        <a:buNone/>
                        <a:tabLst/>
                        <a:defRPr/>
                      </a:pPr>
                      <a:endParaRPr lang="en-US" sz="1800" b="1" dirty="0" smtClean="0">
                        <a:solidFill>
                          <a:schemeClr val="tx1"/>
                        </a:solidFill>
                        <a:latin typeface="+mn-lt"/>
                      </a:endParaRPr>
                    </a:p>
                  </a:txBody>
                  <a:tcPr marL="7620" marR="7620" marT="7620" marB="0">
                    <a:solidFill>
                      <a:srgbClr val="FFC000"/>
                    </a:solidFill>
                  </a:tcPr>
                </a:tc>
                <a:extLst>
                  <a:ext uri="{0D108BD9-81ED-4DB2-BD59-A6C34878D82A}">
                    <a16:rowId xmlns:a16="http://schemas.microsoft.com/office/drawing/2014/main" val="1348567256"/>
                  </a:ext>
                </a:extLst>
              </a:tr>
              <a:tr h="304800">
                <a:tc gridSpan="3">
                  <a:txBody>
                    <a:bodyPr/>
                    <a:lstStyle/>
                    <a:p>
                      <a:pPr marL="0" algn="l" defTabSz="914400" rtl="0" eaLnBrk="1" fontAlgn="t" latinLnBrk="0" hangingPunct="1">
                        <a:lnSpc>
                          <a:spcPct val="100000"/>
                        </a:lnSpc>
                        <a:spcBef>
                          <a:spcPts val="0"/>
                        </a:spcBef>
                        <a:spcAft>
                          <a:spcPts val="0"/>
                        </a:spcAft>
                      </a:pPr>
                      <a:r>
                        <a:rPr lang="en-US" sz="1600" b="1" u="none" strike="noStrike" kern="1200" dirty="0" smtClean="0">
                          <a:solidFill>
                            <a:schemeClr val="tx1"/>
                          </a:solidFill>
                          <a:effectLst/>
                          <a:latin typeface="+mn-lt"/>
                        </a:rPr>
                        <a:t>Objective:   </a:t>
                      </a:r>
                      <a:r>
                        <a:rPr lang="en-US" sz="1600" b="0" dirty="0" smtClean="0">
                          <a:solidFill>
                            <a:schemeClr val="tx1"/>
                          </a:solidFill>
                          <a:latin typeface="+mn-lt"/>
                          <a:cs typeface="Arial" panose="020B0604020202020204" pitchFamily="34" charset="0"/>
                        </a:rPr>
                        <a:t>Implementation</a:t>
                      </a:r>
                      <a:r>
                        <a:rPr lang="en-US" sz="1600" b="0" baseline="0" dirty="0" smtClean="0">
                          <a:solidFill>
                            <a:schemeClr val="tx1"/>
                          </a:solidFill>
                          <a:latin typeface="+mn-lt"/>
                          <a:cs typeface="Arial" panose="020B0604020202020204" pitchFamily="34" charset="0"/>
                        </a:rPr>
                        <a:t> of an e</a:t>
                      </a:r>
                      <a:r>
                        <a:rPr lang="en-US" sz="1600" b="0" kern="1200" baseline="0" dirty="0" smtClean="0">
                          <a:solidFill>
                            <a:schemeClr val="tx1"/>
                          </a:solidFill>
                          <a:effectLst/>
                          <a:latin typeface="+mn-lt"/>
                          <a:ea typeface="+mn-ea"/>
                          <a:cs typeface="Arial" panose="020B0604020202020204" pitchFamily="34" charset="0"/>
                        </a:rPr>
                        <a:t>ffective Consequence Management system</a:t>
                      </a:r>
                    </a:p>
                  </a:txBody>
                  <a:tcPr marL="7620" marR="7620" marT="7620" marB="0"/>
                </a:tc>
                <a:tc hMerge="1">
                  <a:txBody>
                    <a:bodyPr/>
                    <a:lstStyle/>
                    <a:p>
                      <a:pPr marL="0" marR="0" lvl="0" indent="0" algn="just"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endParaRPr lang="en-US" sz="1400" b="0" kern="1200" baseline="0" dirty="0" smtClean="0">
                        <a:solidFill>
                          <a:schemeClr val="tx1"/>
                        </a:solidFill>
                        <a:effectLst/>
                        <a:latin typeface="+mn-lt"/>
                        <a:ea typeface="+mn-ea"/>
                        <a:cs typeface="Arial" panose="020B0604020202020204" pitchFamily="34" charset="0"/>
                      </a:endParaRPr>
                    </a:p>
                  </a:txBody>
                  <a:tcPr marL="5715" marR="5715" marT="9525" marB="0" anchor="ctr"/>
                </a:tc>
                <a:tc hMerge="1">
                  <a:txBody>
                    <a:bodyPr/>
                    <a:lstStyle/>
                    <a:p>
                      <a:pPr marL="0" marR="0" lvl="0" indent="0" algn="just"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endParaRPr lang="en-US" sz="2000" b="0" kern="1200" baseline="0" dirty="0" smtClean="0">
                        <a:solidFill>
                          <a:schemeClr val="tx1"/>
                        </a:solidFill>
                        <a:effectLst/>
                        <a:latin typeface="+mn-lt"/>
                        <a:ea typeface="+mn-ea"/>
                        <a:cs typeface="Arial" panose="020B0604020202020204" pitchFamily="34" charset="0"/>
                      </a:endParaRPr>
                    </a:p>
                  </a:txBody>
                  <a:tcPr marL="5715" marR="5715" marT="9525" marB="0" anchor="ctr"/>
                </a:tc>
                <a:extLst>
                  <a:ext uri="{0D108BD9-81ED-4DB2-BD59-A6C34878D82A}">
                    <a16:rowId xmlns:a16="http://schemas.microsoft.com/office/drawing/2014/main" val="3866487341"/>
                  </a:ext>
                </a:extLst>
              </a:tr>
              <a:tr h="279358">
                <a:tc gridSpan="3">
                  <a:txBody>
                    <a:bodyPr/>
                    <a:lstStyle/>
                    <a:p>
                      <a:pPr marL="0" algn="l" defTabSz="914400" rtl="0" eaLnBrk="1" fontAlgn="t" latinLnBrk="0" hangingPunct="1">
                        <a:lnSpc>
                          <a:spcPct val="100000"/>
                        </a:lnSpc>
                        <a:spcBef>
                          <a:spcPts val="0"/>
                        </a:spcBef>
                        <a:spcAft>
                          <a:spcPts val="0"/>
                        </a:spcAft>
                      </a:pPr>
                      <a:r>
                        <a:rPr lang="en-US" sz="1600" b="1" u="none" strike="noStrike" kern="1200" dirty="0" smtClean="0">
                          <a:solidFill>
                            <a:schemeClr val="tx1"/>
                          </a:solidFill>
                          <a:effectLst/>
                          <a:latin typeface="+mn-lt"/>
                        </a:rPr>
                        <a:t>Desired Impact:  </a:t>
                      </a:r>
                      <a:r>
                        <a:rPr lang="en-ZA" sz="1600" b="0" u="none" baseline="0" dirty="0" smtClean="0">
                          <a:latin typeface="+mn-lt"/>
                          <a:cs typeface="Arial" panose="020B0604020202020204" pitchFamily="34" charset="0"/>
                        </a:rPr>
                        <a:t>R</a:t>
                      </a:r>
                      <a:r>
                        <a:rPr lang="en-US" sz="1600" kern="1200" baseline="0" dirty="0" smtClean="0">
                          <a:solidFill>
                            <a:schemeClr val="tx1"/>
                          </a:solidFill>
                          <a:effectLst/>
                          <a:latin typeface="+mn-lt"/>
                          <a:ea typeface="+mn-ea"/>
                          <a:cs typeface="Arial" panose="020B0604020202020204" pitchFamily="34" charset="0"/>
                        </a:rPr>
                        <a:t>educed wastage and cases of non-compliance/irregular expenditure/financial misconduct</a:t>
                      </a:r>
                      <a:endParaRPr lang="en-ZA" sz="1600" b="0" i="0" u="none" strike="noStrike" kern="1200" baseline="0" dirty="0" smtClean="0">
                        <a:solidFill>
                          <a:schemeClr val="tx1"/>
                        </a:solidFill>
                        <a:latin typeface="+mn-lt"/>
                        <a:ea typeface="+mn-ea"/>
                        <a:cs typeface="Arial" panose="020B0604020202020204" pitchFamily="34" charset="0"/>
                      </a:endParaRPr>
                    </a:p>
                  </a:txBody>
                  <a:tcPr marL="7620" marR="7620" marT="7620" marB="0"/>
                </a:tc>
                <a:tc hMerge="1">
                  <a:txBody>
                    <a:bodyPr/>
                    <a:lstStyle/>
                    <a:p>
                      <a:pPr marL="0" marR="0" lvl="0" indent="0" algn="just"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endParaRPr lang="en-ZA" sz="1400" b="0" i="0" u="none" strike="noStrike" kern="1200" baseline="0" dirty="0" smtClean="0">
                        <a:solidFill>
                          <a:schemeClr val="tx1"/>
                        </a:solidFill>
                        <a:latin typeface="+mn-lt"/>
                        <a:ea typeface="+mn-ea"/>
                        <a:cs typeface="Arial" panose="020B0604020202020204" pitchFamily="34" charset="0"/>
                      </a:endParaRPr>
                    </a:p>
                  </a:txBody>
                  <a:tcPr marL="5715" marR="5715" marT="9525" marB="0" anchor="ctr"/>
                </a:tc>
                <a:tc hMerge="1">
                  <a:txBody>
                    <a:bodyPr/>
                    <a:lstStyle/>
                    <a:p>
                      <a:pPr marL="0" marR="0" lvl="0" indent="0" algn="just"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endParaRPr lang="en-ZA" sz="2000" b="0" i="0" u="none" strike="noStrike" kern="1200" baseline="0" dirty="0" smtClean="0">
                        <a:solidFill>
                          <a:schemeClr val="tx1"/>
                        </a:solidFill>
                        <a:latin typeface="+mn-lt"/>
                        <a:ea typeface="+mn-ea"/>
                        <a:cs typeface="Arial" panose="020B0604020202020204" pitchFamily="34" charset="0"/>
                      </a:endParaRPr>
                    </a:p>
                  </a:txBody>
                  <a:tcPr marL="5715" marR="5715" marT="9525" marB="0" anchor="ctr"/>
                </a:tc>
                <a:extLst>
                  <a:ext uri="{0D108BD9-81ED-4DB2-BD59-A6C34878D82A}">
                    <a16:rowId xmlns:a16="http://schemas.microsoft.com/office/drawing/2014/main" val="1556360732"/>
                  </a:ext>
                </a:extLst>
              </a:tr>
              <a:tr h="279358">
                <a:tc rowSpan="2">
                  <a:txBody>
                    <a:bodyPr/>
                    <a:lstStyle/>
                    <a:p>
                      <a:pPr marL="0" algn="l" defTabSz="914400" rtl="0" eaLnBrk="1" fontAlgn="t" latinLnBrk="0" hangingPunct="1">
                        <a:lnSpc>
                          <a:spcPct val="100000"/>
                        </a:lnSpc>
                        <a:spcBef>
                          <a:spcPts val="0"/>
                        </a:spcBef>
                        <a:spcAft>
                          <a:spcPts val="0"/>
                        </a:spcAft>
                      </a:pPr>
                      <a:r>
                        <a:rPr lang="en-ZA" sz="1600" b="1" u="none" strike="noStrike" kern="1200" dirty="0" smtClean="0">
                          <a:solidFill>
                            <a:schemeClr val="tx1"/>
                          </a:solidFill>
                          <a:effectLst/>
                          <a:latin typeface="+mn-lt"/>
                          <a:ea typeface="+mn-ea"/>
                          <a:cs typeface="+mn-cs"/>
                        </a:rPr>
                        <a:t>Progress achieved</a:t>
                      </a:r>
                      <a:endParaRPr lang="en-ZA" sz="1600" b="1" u="none" strike="noStrike" kern="1200" dirty="0">
                        <a:solidFill>
                          <a:schemeClr val="tx1"/>
                        </a:solidFill>
                        <a:effectLst/>
                        <a:latin typeface="+mn-lt"/>
                        <a:ea typeface="+mn-ea"/>
                        <a:cs typeface="+mn-cs"/>
                      </a:endParaRPr>
                    </a:p>
                  </a:txBody>
                  <a:tcPr marL="7620" marR="7620" marT="7620" marB="0"/>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dirty="0" smtClean="0">
                          <a:solidFill>
                            <a:schemeClr val="tx1"/>
                          </a:solidFill>
                          <a:latin typeface="+mn-lt"/>
                          <a:cs typeface="Arial" panose="020B0604020202020204" pitchFamily="34" charset="0"/>
                        </a:rPr>
                        <a:t>Planned  Targets</a:t>
                      </a:r>
                      <a:r>
                        <a:rPr lang="en-US" sz="1600" b="1" baseline="0" dirty="0" smtClean="0">
                          <a:solidFill>
                            <a:schemeClr val="tx1"/>
                          </a:solidFill>
                          <a:latin typeface="+mn-lt"/>
                          <a:cs typeface="Arial" panose="020B0604020202020204" pitchFamily="34" charset="0"/>
                        </a:rPr>
                        <a:t> </a:t>
                      </a:r>
                      <a:endParaRPr lang="en-GB" sz="1600" b="1" dirty="0" smtClean="0">
                        <a:solidFill>
                          <a:schemeClr val="tx1"/>
                        </a:solidFill>
                        <a:latin typeface="+mn-lt"/>
                        <a:cs typeface="Arial" panose="020B0604020202020204" pitchFamily="34" charset="0"/>
                      </a:endParaRPr>
                    </a:p>
                  </a:txBody>
                  <a:tcPr marL="5715" marR="5715" marT="9525" marB="0"/>
                </a:tc>
                <a:tc>
                  <a:txBody>
                    <a:bodyPr/>
                    <a:lstStyle/>
                    <a:p>
                      <a:pPr marL="457200" marR="0" lvl="1"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b="1" dirty="0" smtClean="0">
                          <a:solidFill>
                            <a:schemeClr val="tx1"/>
                          </a:solidFill>
                          <a:latin typeface="+mn-lt"/>
                          <a:cs typeface="Arial" panose="020B0604020202020204" pitchFamily="34" charset="0"/>
                        </a:rPr>
                        <a:t>Status as at 31 December 2020</a:t>
                      </a:r>
                    </a:p>
                  </a:txBody>
                  <a:tcPr marL="5715" marR="5715" marT="9525" marB="0"/>
                </a:tc>
                <a:extLst>
                  <a:ext uri="{0D108BD9-81ED-4DB2-BD59-A6C34878D82A}">
                    <a16:rowId xmlns:a16="http://schemas.microsoft.com/office/drawing/2014/main" val="10003"/>
                  </a:ext>
                </a:extLst>
              </a:tr>
              <a:tr h="3721142">
                <a:tc vMerge="1">
                  <a:txBody>
                    <a:bodyPr/>
                    <a:lstStyle/>
                    <a:p>
                      <a:pPr marL="0" algn="l" defTabSz="914400" rtl="0" eaLnBrk="1" fontAlgn="t" latinLnBrk="0" hangingPunct="1">
                        <a:lnSpc>
                          <a:spcPct val="100000"/>
                        </a:lnSpc>
                        <a:spcBef>
                          <a:spcPts val="300"/>
                        </a:spcBef>
                        <a:spcAft>
                          <a:spcPts val="300"/>
                        </a:spcAft>
                      </a:pPr>
                      <a:endParaRPr lang="en-ZA" sz="1800" b="1" u="none" strike="noStrike" kern="1200" dirty="0">
                        <a:solidFill>
                          <a:schemeClr val="tx1"/>
                        </a:solidFill>
                        <a:effectLst/>
                        <a:latin typeface="+mn-lt"/>
                        <a:ea typeface="+mn-ea"/>
                        <a:cs typeface="+mn-cs"/>
                      </a:endParaRPr>
                    </a:p>
                  </a:txBody>
                  <a:tcPr marL="7620" marR="7620" marT="7620" marB="0"/>
                </a:tc>
                <a:tc>
                  <a: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180340" algn="l"/>
                          <a:tab pos="360045" algn="l"/>
                          <a:tab pos="540385" algn="l"/>
                        </a:tabLst>
                        <a:defRPr/>
                      </a:pPr>
                      <a:r>
                        <a:rPr lang="en-GB" sz="1600" kern="1200" dirty="0" smtClean="0">
                          <a:solidFill>
                            <a:schemeClr val="tx1"/>
                          </a:solidFill>
                          <a:effectLst/>
                          <a:latin typeface="+mn-lt"/>
                          <a:ea typeface="+mn-ea"/>
                          <a:cs typeface="+mn-cs"/>
                        </a:rPr>
                        <a:t>15 Internal Audit reviews conducted on high risk areas </a:t>
                      </a:r>
                      <a:endParaRPr lang="en-GB" sz="1600" kern="1200" dirty="0" smtClean="0">
                        <a:solidFill>
                          <a:schemeClr val="tx1"/>
                        </a:solidFill>
                        <a:effectLst/>
                        <a:latin typeface="+mn-lt"/>
                        <a:ea typeface="+mn-ea"/>
                        <a:cs typeface="Arial" panose="020B0604020202020204" pitchFamily="34" charset="0"/>
                      </a:endParaRP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kern="1200" dirty="0" smtClean="0">
                        <a:solidFill>
                          <a:schemeClr val="tx1"/>
                        </a:solidFill>
                        <a:effectLst/>
                        <a:latin typeface="+mn-lt"/>
                        <a:ea typeface="+mn-ea"/>
                        <a:cs typeface="Arial" panose="020B0604020202020204" pitchFamily="34" charset="0"/>
                      </a:endParaRP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kern="1200" dirty="0" smtClean="0">
                        <a:solidFill>
                          <a:schemeClr val="tx1"/>
                        </a:solidFill>
                        <a:effectLst/>
                        <a:latin typeface="+mn-lt"/>
                        <a:ea typeface="+mn-ea"/>
                        <a:cs typeface="Arial" panose="020B0604020202020204" pitchFamily="34" charset="0"/>
                      </a:endParaRP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kern="1200" dirty="0" smtClean="0">
                        <a:solidFill>
                          <a:schemeClr val="tx1"/>
                        </a:solidFill>
                        <a:effectLst/>
                        <a:latin typeface="+mn-lt"/>
                        <a:ea typeface="+mn-ea"/>
                        <a:cs typeface="Arial" panose="020B0604020202020204" pitchFamily="34" charset="0"/>
                      </a:endParaRP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kern="1200" dirty="0" smtClean="0">
                        <a:solidFill>
                          <a:schemeClr val="tx1"/>
                        </a:solidFill>
                        <a:effectLst/>
                        <a:latin typeface="+mn-lt"/>
                        <a:ea typeface="+mn-ea"/>
                        <a:cs typeface="Arial" panose="020B0604020202020204" pitchFamily="34" charset="0"/>
                      </a:endParaRPr>
                    </a:p>
                  </a:txBody>
                  <a:tcPr marL="68580" marR="68580" marT="0" marB="0"/>
                </a:tc>
                <a:tc>
                  <a:txBody>
                    <a:bodyPr/>
                    <a:lstStyle/>
                    <a:p>
                      <a:pPr>
                        <a:spcAft>
                          <a:spcPts val="0"/>
                        </a:spcAft>
                      </a:pPr>
                      <a:r>
                        <a:rPr lang="en-GB" sz="1600" b="1" dirty="0" smtClean="0">
                          <a:solidFill>
                            <a:schemeClr val="tx1"/>
                          </a:solidFill>
                          <a:effectLst/>
                          <a:latin typeface="+mn-lt"/>
                          <a:ea typeface="Times New Roman" panose="02020603050405020304" pitchFamily="18" charset="0"/>
                        </a:rPr>
                        <a:t>11 internal audit reviews conducted </a:t>
                      </a:r>
                      <a:r>
                        <a:rPr lang="en-GB" sz="1600" b="1" dirty="0" err="1" smtClean="0">
                          <a:solidFill>
                            <a:schemeClr val="tx1"/>
                          </a:solidFill>
                          <a:effectLst/>
                          <a:latin typeface="+mn-lt"/>
                          <a:ea typeface="Times New Roman" panose="02020603050405020304" pitchFamily="18" charset="0"/>
                        </a:rPr>
                        <a:t>viz</a:t>
                      </a:r>
                      <a:r>
                        <a:rPr lang="en-GB" sz="1600" b="1" dirty="0" smtClean="0">
                          <a:solidFill>
                            <a:schemeClr val="tx1"/>
                          </a:solidFill>
                          <a:effectLst/>
                          <a:latin typeface="+mn-lt"/>
                          <a:ea typeface="Times New Roman" panose="02020603050405020304" pitchFamily="18" charset="0"/>
                        </a:rPr>
                        <a:t>:</a:t>
                      </a:r>
                      <a:endParaRPr lang="en-ZA" sz="1600" b="1" dirty="0" smtClean="0">
                        <a:solidFill>
                          <a:schemeClr val="tx1"/>
                        </a:solidFill>
                        <a:effectLst/>
                        <a:latin typeface="+mn-lt"/>
                        <a:ea typeface="Times New Roman" panose="02020603050405020304" pitchFamily="18" charset="0"/>
                      </a:endParaRPr>
                    </a:p>
                    <a:p>
                      <a:pPr marL="342900" lvl="0" indent="-342900">
                        <a:spcAft>
                          <a:spcPts val="0"/>
                        </a:spcAft>
                        <a:buFont typeface="Symbol" panose="05050102010706020507" pitchFamily="18" charset="2"/>
                        <a:buChar char=""/>
                      </a:pPr>
                      <a:r>
                        <a:rPr lang="en-GB" sz="1600" dirty="0" smtClean="0">
                          <a:solidFill>
                            <a:schemeClr val="tx1"/>
                          </a:solidFill>
                          <a:effectLst/>
                          <a:latin typeface="+mn-lt"/>
                          <a:ea typeface="Times New Roman" panose="02020603050405020304" pitchFamily="18" charset="0"/>
                        </a:rPr>
                        <a:t>Non-payment and double payment of beneficiaries;</a:t>
                      </a:r>
                      <a:endParaRPr lang="en-ZA" sz="1600" dirty="0" smtClean="0">
                        <a:solidFill>
                          <a:schemeClr val="tx1"/>
                        </a:solidFill>
                        <a:effectLst/>
                        <a:latin typeface="+mn-lt"/>
                        <a:ea typeface="Times New Roman" panose="02020603050405020304" pitchFamily="18" charset="0"/>
                      </a:endParaRPr>
                    </a:p>
                    <a:p>
                      <a:pPr marL="342900" lvl="0" indent="-342900">
                        <a:spcAft>
                          <a:spcPts val="0"/>
                        </a:spcAft>
                        <a:buFont typeface="Symbol" panose="05050102010706020507" pitchFamily="18" charset="2"/>
                        <a:buChar char=""/>
                      </a:pPr>
                      <a:r>
                        <a:rPr lang="en-GB" sz="1600" dirty="0" smtClean="0">
                          <a:solidFill>
                            <a:schemeClr val="tx1"/>
                          </a:solidFill>
                          <a:effectLst/>
                          <a:latin typeface="+mn-lt"/>
                          <a:ea typeface="Times New Roman" panose="02020603050405020304" pitchFamily="18" charset="0"/>
                        </a:rPr>
                        <a:t>3 months marketing &amp; communication services for the payment transition (Addendum);</a:t>
                      </a:r>
                      <a:endParaRPr lang="en-ZA" sz="1600" dirty="0" smtClean="0">
                        <a:solidFill>
                          <a:schemeClr val="tx1"/>
                        </a:solidFill>
                        <a:effectLst/>
                        <a:latin typeface="+mn-lt"/>
                        <a:ea typeface="Times New Roman" panose="02020603050405020304" pitchFamily="18" charset="0"/>
                      </a:endParaRPr>
                    </a:p>
                    <a:p>
                      <a:pPr marL="342900" lvl="0" indent="-342900">
                        <a:spcAft>
                          <a:spcPts val="0"/>
                        </a:spcAft>
                        <a:buFont typeface="Symbol" panose="05050102010706020507" pitchFamily="18" charset="2"/>
                        <a:buChar char=""/>
                      </a:pPr>
                      <a:r>
                        <a:rPr lang="en-GB" sz="1600" dirty="0" smtClean="0">
                          <a:solidFill>
                            <a:schemeClr val="tx1"/>
                          </a:solidFill>
                          <a:effectLst/>
                          <a:latin typeface="+mn-lt"/>
                          <a:ea typeface="Times New Roman" panose="02020603050405020304" pitchFamily="18" charset="0"/>
                        </a:rPr>
                        <a:t>SRD request for quotation (HO);</a:t>
                      </a:r>
                      <a:endParaRPr lang="en-ZA" sz="1600" dirty="0" smtClean="0">
                        <a:solidFill>
                          <a:schemeClr val="tx1"/>
                        </a:solidFill>
                        <a:effectLst/>
                        <a:latin typeface="+mn-lt"/>
                        <a:ea typeface="Times New Roman" panose="02020603050405020304" pitchFamily="18" charset="0"/>
                      </a:endParaRPr>
                    </a:p>
                    <a:p>
                      <a:pPr marL="342900" lvl="0" indent="-342900">
                        <a:spcAft>
                          <a:spcPts val="0"/>
                        </a:spcAft>
                        <a:buFont typeface="Symbol" panose="05050102010706020507" pitchFamily="18" charset="2"/>
                        <a:buChar char=""/>
                      </a:pPr>
                      <a:r>
                        <a:rPr lang="en-GB" sz="1600" dirty="0" smtClean="0">
                          <a:solidFill>
                            <a:schemeClr val="tx1"/>
                          </a:solidFill>
                          <a:effectLst/>
                          <a:latin typeface="+mn-lt"/>
                          <a:ea typeface="Times New Roman" panose="02020603050405020304" pitchFamily="18" charset="0"/>
                        </a:rPr>
                        <a:t>Cleaning services RFQ in 1 region;</a:t>
                      </a:r>
                      <a:endParaRPr lang="en-ZA" sz="1600" dirty="0" smtClean="0">
                        <a:solidFill>
                          <a:schemeClr val="tx1"/>
                        </a:solidFill>
                        <a:effectLst/>
                        <a:latin typeface="+mn-lt"/>
                        <a:ea typeface="Times New Roman" panose="02020603050405020304" pitchFamily="18" charset="0"/>
                      </a:endParaRPr>
                    </a:p>
                    <a:p>
                      <a:pPr marL="342900" lvl="0" indent="-342900">
                        <a:spcAft>
                          <a:spcPts val="0"/>
                        </a:spcAft>
                        <a:buFont typeface="Symbol" panose="05050102010706020507" pitchFamily="18" charset="2"/>
                        <a:buChar char=""/>
                      </a:pPr>
                      <a:r>
                        <a:rPr lang="en-GB" sz="1600" dirty="0" smtClean="0">
                          <a:solidFill>
                            <a:schemeClr val="tx1"/>
                          </a:solidFill>
                          <a:effectLst/>
                          <a:latin typeface="+mn-lt"/>
                          <a:ea typeface="Times New Roman" panose="02020603050405020304" pitchFamily="18" charset="0"/>
                        </a:rPr>
                        <a:t>Appointment of service providers for SRD;</a:t>
                      </a:r>
                      <a:endParaRPr lang="en-ZA" sz="1600" dirty="0" smtClean="0">
                        <a:solidFill>
                          <a:schemeClr val="tx1"/>
                        </a:solidFill>
                        <a:effectLst/>
                        <a:latin typeface="+mn-lt"/>
                        <a:ea typeface="Times New Roman" panose="02020603050405020304" pitchFamily="18" charset="0"/>
                      </a:endParaRPr>
                    </a:p>
                    <a:p>
                      <a:pPr marL="342900" lvl="0" indent="-342900">
                        <a:spcAft>
                          <a:spcPts val="0"/>
                        </a:spcAft>
                        <a:buFont typeface="Symbol" panose="05050102010706020507" pitchFamily="18" charset="2"/>
                        <a:buChar char=""/>
                      </a:pPr>
                      <a:r>
                        <a:rPr lang="en-GB" sz="1600" dirty="0" smtClean="0">
                          <a:solidFill>
                            <a:schemeClr val="tx1"/>
                          </a:solidFill>
                          <a:effectLst/>
                          <a:latin typeface="+mn-lt"/>
                          <a:ea typeface="Times New Roman" panose="02020603050405020304" pitchFamily="18" charset="0"/>
                        </a:rPr>
                        <a:t>Annual Performance Report 2019/20; </a:t>
                      </a:r>
                      <a:endParaRPr lang="en-ZA" sz="1600" dirty="0" smtClean="0">
                        <a:solidFill>
                          <a:schemeClr val="tx1"/>
                        </a:solidFill>
                        <a:effectLst/>
                        <a:latin typeface="+mn-lt"/>
                        <a:ea typeface="Times New Roman" panose="02020603050405020304" pitchFamily="18" charset="0"/>
                      </a:endParaRPr>
                    </a:p>
                    <a:p>
                      <a:pPr marL="342900" lvl="0" indent="-342900">
                        <a:spcAft>
                          <a:spcPts val="0"/>
                        </a:spcAft>
                        <a:buFont typeface="Symbol" panose="05050102010706020507" pitchFamily="18" charset="2"/>
                        <a:buChar char=""/>
                      </a:pPr>
                      <a:r>
                        <a:rPr lang="en-GB" sz="1600" dirty="0" smtClean="0">
                          <a:solidFill>
                            <a:schemeClr val="tx1"/>
                          </a:solidFill>
                          <a:effectLst/>
                          <a:latin typeface="+mn-lt"/>
                          <a:ea typeface="Times New Roman" panose="02020603050405020304" pitchFamily="18" charset="0"/>
                        </a:rPr>
                        <a:t>Annual financial statements 2019/20;</a:t>
                      </a:r>
                      <a:endParaRPr lang="en-ZA" sz="1600" dirty="0" smtClean="0">
                        <a:solidFill>
                          <a:schemeClr val="tx1"/>
                        </a:solidFill>
                        <a:effectLst/>
                        <a:latin typeface="+mn-lt"/>
                        <a:ea typeface="Times New Roman" panose="02020603050405020304" pitchFamily="18" charset="0"/>
                      </a:endParaRPr>
                    </a:p>
                    <a:p>
                      <a:pPr marL="342900" lvl="0" indent="-342900">
                        <a:spcAft>
                          <a:spcPts val="0"/>
                        </a:spcAft>
                        <a:buFont typeface="Symbol" panose="05050102010706020507" pitchFamily="18" charset="2"/>
                        <a:buChar char=""/>
                      </a:pPr>
                      <a:r>
                        <a:rPr lang="en-GB" sz="1600" dirty="0" smtClean="0">
                          <a:solidFill>
                            <a:schemeClr val="tx1"/>
                          </a:solidFill>
                          <a:effectLst/>
                          <a:latin typeface="+mn-lt"/>
                          <a:ea typeface="Times New Roman" panose="02020603050405020304" pitchFamily="18" charset="0"/>
                        </a:rPr>
                        <a:t>Security Tender;</a:t>
                      </a:r>
                      <a:endParaRPr lang="en-ZA" sz="1600" dirty="0" smtClean="0">
                        <a:solidFill>
                          <a:schemeClr val="tx1"/>
                        </a:solidFill>
                        <a:effectLst/>
                        <a:latin typeface="+mn-lt"/>
                        <a:ea typeface="Times New Roman" panose="02020603050405020304" pitchFamily="18" charset="0"/>
                      </a:endParaRPr>
                    </a:p>
                    <a:p>
                      <a:pPr marL="342900" lvl="0" indent="-342900">
                        <a:spcAft>
                          <a:spcPts val="0"/>
                        </a:spcAft>
                        <a:buFont typeface="Symbol" panose="05050102010706020507" pitchFamily="18" charset="2"/>
                        <a:buChar char=""/>
                      </a:pPr>
                      <a:r>
                        <a:rPr lang="en-GB" sz="1600" dirty="0" smtClean="0">
                          <a:solidFill>
                            <a:schemeClr val="tx1"/>
                          </a:solidFill>
                          <a:effectLst/>
                          <a:latin typeface="+mn-lt"/>
                          <a:ea typeface="Times New Roman" panose="02020603050405020304" pitchFamily="18" charset="0"/>
                        </a:rPr>
                        <a:t>SAPO Reconciliation;</a:t>
                      </a:r>
                      <a:endParaRPr lang="en-ZA" sz="1600" dirty="0" smtClean="0">
                        <a:solidFill>
                          <a:schemeClr val="tx1"/>
                        </a:solidFill>
                        <a:effectLst/>
                        <a:latin typeface="+mn-lt"/>
                        <a:ea typeface="Times New Roman" panose="02020603050405020304" pitchFamily="18" charset="0"/>
                      </a:endParaRPr>
                    </a:p>
                    <a:p>
                      <a:pPr marL="342900" lvl="0" indent="-342900">
                        <a:spcAft>
                          <a:spcPts val="0"/>
                        </a:spcAft>
                        <a:buFont typeface="Symbol" panose="05050102010706020507" pitchFamily="18" charset="2"/>
                        <a:buChar char=""/>
                      </a:pPr>
                      <a:r>
                        <a:rPr lang="en-GB" sz="1600" dirty="0" smtClean="0">
                          <a:solidFill>
                            <a:schemeClr val="tx1"/>
                          </a:solidFill>
                          <a:effectLst/>
                          <a:latin typeface="+mn-lt"/>
                          <a:ea typeface="Times New Roman" panose="02020603050405020304" pitchFamily="18" charset="0"/>
                        </a:rPr>
                        <a:t>Verification of documents relating to Consequence Management;</a:t>
                      </a:r>
                      <a:endParaRPr lang="en-ZA" sz="1600" dirty="0" smtClean="0">
                        <a:solidFill>
                          <a:schemeClr val="tx1"/>
                        </a:solidFill>
                        <a:effectLst/>
                        <a:latin typeface="+mn-lt"/>
                        <a:ea typeface="Times New Roman" panose="02020603050405020304" pitchFamily="18" charset="0"/>
                      </a:endParaRPr>
                    </a:p>
                    <a:p>
                      <a:pPr marL="342900" lvl="0" indent="-342900">
                        <a:spcAft>
                          <a:spcPts val="0"/>
                        </a:spcAft>
                        <a:buFont typeface="Symbol" panose="05050102010706020507" pitchFamily="18" charset="2"/>
                        <a:buChar char=""/>
                      </a:pPr>
                      <a:r>
                        <a:rPr lang="en-GB" sz="1600" dirty="0" smtClean="0">
                          <a:solidFill>
                            <a:schemeClr val="tx1"/>
                          </a:solidFill>
                          <a:effectLst/>
                          <a:latin typeface="+mn-lt"/>
                          <a:ea typeface="Times New Roman" panose="02020603050405020304" pitchFamily="18" charset="0"/>
                        </a:rPr>
                        <a:t>Beneficiary Account Management</a:t>
                      </a:r>
                      <a:endParaRPr lang="en-ZA" sz="1600" kern="1200" dirty="0" smtClean="0">
                        <a:solidFill>
                          <a:schemeClr val="tx1"/>
                        </a:solidFill>
                        <a:effectLst/>
                        <a:latin typeface="+mn-lt"/>
                        <a:ea typeface="+mn-ea"/>
                        <a:cs typeface="+mn-cs"/>
                      </a:endParaRPr>
                    </a:p>
                  </a:txBody>
                  <a:tcPr marL="68580" marR="68580" marT="34290" marB="34290"/>
                </a:tc>
                <a:extLst>
                  <a:ext uri="{0D108BD9-81ED-4DB2-BD59-A6C34878D82A}">
                    <a16:rowId xmlns:a16="http://schemas.microsoft.com/office/drawing/2014/main" val="10004"/>
                  </a:ext>
                </a:extLst>
              </a:tr>
              <a:tr h="279358">
                <a:tc gridSpan="3">
                  <a:txBody>
                    <a:bodyPr/>
                    <a:lstStyle/>
                    <a:p>
                      <a:pPr marL="0" algn="l" defTabSz="914400" rtl="0" eaLnBrk="1" fontAlgn="t" latinLnBrk="0" hangingPunct="1">
                        <a:lnSpc>
                          <a:spcPct val="100000"/>
                        </a:lnSpc>
                        <a:spcBef>
                          <a:spcPts val="0"/>
                        </a:spcBef>
                        <a:spcAft>
                          <a:spcPts val="0"/>
                        </a:spcAft>
                      </a:pPr>
                      <a:r>
                        <a:rPr lang="en-ZA" sz="1600" b="1" u="none" strike="noStrike" kern="1200" dirty="0" smtClean="0">
                          <a:solidFill>
                            <a:schemeClr val="bg1"/>
                          </a:solidFill>
                          <a:effectLst/>
                          <a:latin typeface="+mn-lt"/>
                          <a:ea typeface="+mn-ea"/>
                          <a:cs typeface="Arial" panose="020B0604020202020204" pitchFamily="34" charset="0"/>
                        </a:rPr>
                        <a:t>Alignment to</a:t>
                      </a:r>
                      <a:r>
                        <a:rPr lang="en-ZA" sz="1600" b="1" u="none" strike="noStrike" kern="1200" baseline="0" dirty="0" smtClean="0">
                          <a:solidFill>
                            <a:schemeClr val="bg1"/>
                          </a:solidFill>
                          <a:effectLst/>
                          <a:latin typeface="+mn-lt"/>
                          <a:ea typeface="+mn-ea"/>
                          <a:cs typeface="Arial" panose="020B0604020202020204" pitchFamily="34" charset="0"/>
                        </a:rPr>
                        <a:t> </a:t>
                      </a:r>
                      <a:r>
                        <a:rPr lang="en-ZA" sz="1600" b="1" u="none" strike="noStrike" kern="1200" dirty="0" smtClean="0">
                          <a:solidFill>
                            <a:schemeClr val="bg1"/>
                          </a:solidFill>
                          <a:effectLst/>
                          <a:latin typeface="+mn-lt"/>
                          <a:ea typeface="+mn-ea"/>
                          <a:cs typeface="Arial" panose="020B0604020202020204" pitchFamily="34" charset="0"/>
                        </a:rPr>
                        <a:t>Government Priority :  </a:t>
                      </a:r>
                      <a:r>
                        <a:rPr lang="en-GB" sz="1600" b="1" u="none" strike="noStrike" kern="1200" dirty="0" smtClean="0">
                          <a:solidFill>
                            <a:schemeClr val="bg1"/>
                          </a:solidFill>
                          <a:effectLst/>
                          <a:latin typeface="+mn-lt"/>
                          <a:ea typeface="+mn-ea"/>
                          <a:cs typeface="Arial" panose="020B0604020202020204" pitchFamily="34" charset="0"/>
                        </a:rPr>
                        <a:t>Building A Capable, Ethical  &amp; Developmental State .</a:t>
                      </a:r>
                      <a:endParaRPr lang="en-ZA" sz="1600" b="1" u="none" strike="noStrike" kern="1200" dirty="0" smtClean="0">
                        <a:solidFill>
                          <a:schemeClr val="bg1"/>
                        </a:solidFill>
                        <a:effectLst/>
                        <a:latin typeface="+mn-lt"/>
                        <a:ea typeface="+mn-ea"/>
                        <a:cs typeface="Arial" panose="020B0604020202020204" pitchFamily="34" charset="0"/>
                      </a:endParaRPr>
                    </a:p>
                  </a:txBody>
                  <a:tcPr marL="7620" marR="7620" marT="7620" marB="0">
                    <a:solidFill>
                      <a:schemeClr val="tx1"/>
                    </a:solidFill>
                  </a:tcPr>
                </a:tc>
                <a:tc hMerge="1">
                  <a:txBody>
                    <a:bodyPr/>
                    <a:lstStyle/>
                    <a:p>
                      <a:pPr lvl="0" algn="l" rtl="0"/>
                      <a:endParaRPr lang="en-GB" sz="1800" dirty="0">
                        <a:solidFill>
                          <a:schemeClr val="tx1"/>
                        </a:solidFill>
                        <a:latin typeface="+mn-lt"/>
                      </a:endParaRPr>
                    </a:p>
                  </a:txBody>
                  <a:tcPr marL="5715" marR="5715" marT="9525" marB="0" anchor="ctr"/>
                </a:tc>
                <a:tc hMerge="1">
                  <a:txBody>
                    <a:bodyPr/>
                    <a:lstStyle/>
                    <a:p>
                      <a:pPr marL="0" algn="l" defTabSz="914400" rtl="0" eaLnBrk="1" fontAlgn="t" latinLnBrk="0" hangingPunct="1">
                        <a:lnSpc>
                          <a:spcPct val="100000"/>
                        </a:lnSpc>
                        <a:spcBef>
                          <a:spcPts val="300"/>
                        </a:spcBef>
                        <a:spcAft>
                          <a:spcPts val="300"/>
                        </a:spcAft>
                      </a:pPr>
                      <a:endParaRPr lang="en-ZA" sz="1800" b="1" u="none" strike="noStrike" kern="1200" dirty="0" smtClean="0">
                        <a:solidFill>
                          <a:schemeClr val="bg1"/>
                        </a:solidFill>
                        <a:effectLst/>
                        <a:latin typeface="+mn-lt"/>
                        <a:ea typeface="+mn-ea"/>
                        <a:cs typeface="Arial" panose="020B0604020202020204" pitchFamily="34" charset="0"/>
                      </a:endParaRPr>
                    </a:p>
                  </a:txBody>
                  <a:tcPr marL="7620" marR="7620" marT="7620" marB="0">
                    <a:solidFill>
                      <a:schemeClr val="tx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7134171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0" y="5562600"/>
            <a:ext cx="15240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Title 1"/>
          <p:cNvSpPr>
            <a:spLocks noGrp="1"/>
          </p:cNvSpPr>
          <p:nvPr>
            <p:ph type="title"/>
          </p:nvPr>
        </p:nvSpPr>
        <p:spPr>
          <a:xfrm>
            <a:off x="804068" y="2447925"/>
            <a:ext cx="7772400" cy="1362075"/>
          </a:xfrm>
        </p:spPr>
        <p:txBody>
          <a:bodyPr>
            <a:noAutofit/>
          </a:bodyPr>
          <a:lstStyle/>
          <a:p>
            <a:pPr algn="ctr">
              <a:spcBef>
                <a:spcPct val="50000"/>
              </a:spcBef>
            </a:pPr>
            <a:r>
              <a:rPr lang="en-US" sz="3200" dirty="0" smtClean="0"/>
              <a:t>3</a:t>
            </a:r>
            <a:r>
              <a:rPr lang="en-US" sz="3200" baseline="30000" dirty="0" smtClean="0"/>
              <a:t>RD</a:t>
            </a:r>
            <a:r>
              <a:rPr lang="en-US" sz="3200" dirty="0" smtClean="0"/>
              <a:t> QUARTER EXPENDITURE REPORT</a:t>
            </a:r>
            <a:br>
              <a:rPr lang="en-US" sz="3200" dirty="0" smtClean="0"/>
            </a:br>
            <a:endParaRPr lang="en-GB" altLang="en-US" sz="3200" dirty="0" smtClean="0">
              <a:solidFill>
                <a:srgbClr val="FFCC66"/>
              </a:solidFill>
            </a:endParaRPr>
          </a:p>
        </p:txBody>
      </p:sp>
      <p:sp>
        <p:nvSpPr>
          <p:cNvPr id="2" name="Slide Number Placeholder 1"/>
          <p:cNvSpPr>
            <a:spLocks noGrp="1"/>
          </p:cNvSpPr>
          <p:nvPr>
            <p:ph type="sldNum" sz="quarter" idx="12"/>
          </p:nvPr>
        </p:nvSpPr>
        <p:spPr>
          <a:xfrm>
            <a:off x="5334000" y="6281381"/>
            <a:ext cx="2133600" cy="365125"/>
          </a:xfrm>
        </p:spPr>
        <p:txBody>
          <a:bodyPr/>
          <a:lstStyle/>
          <a:p>
            <a:fld id="{9D56938B-8917-4869-91D0-F9F507C443EE}" type="slidenum">
              <a:rPr lang="en-US" smtClean="0">
                <a:solidFill>
                  <a:prstClr val="black">
                    <a:tint val="75000"/>
                  </a:prstClr>
                </a:solidFill>
              </a:rPr>
              <a:pPr/>
              <a:t>27</a:t>
            </a:fld>
            <a:endParaRPr lang="en-US">
              <a:solidFill>
                <a:prstClr val="black">
                  <a:tint val="75000"/>
                </a:prstClr>
              </a:solidFill>
            </a:endParaRPr>
          </a:p>
        </p:txBody>
      </p:sp>
      <p:sp>
        <p:nvSpPr>
          <p:cNvPr id="7" name="Title 1"/>
          <p:cNvSpPr txBox="1">
            <a:spLocks/>
          </p:cNvSpPr>
          <p:nvPr/>
        </p:nvSpPr>
        <p:spPr>
          <a:xfrm>
            <a:off x="228600" y="3810000"/>
            <a:ext cx="8923337" cy="12525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kern="1200">
                <a:solidFill>
                  <a:schemeClr val="tx1"/>
                </a:solidFill>
                <a:latin typeface="+mj-lt"/>
                <a:ea typeface="+mj-ea"/>
                <a:cs typeface="+mj-cs"/>
              </a:defRPr>
            </a:lvl1pPr>
          </a:lstStyle>
          <a:p>
            <a:pPr>
              <a:lnSpc>
                <a:spcPct val="90000"/>
              </a:lnSpc>
              <a:spcBef>
                <a:spcPct val="50000"/>
              </a:spcBef>
            </a:pPr>
            <a:endParaRPr lang="en-GB" altLang="en-US" dirty="0" smtClean="0">
              <a:solidFill>
                <a:srgbClr val="FFCC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49953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599" y="161435"/>
            <a:ext cx="8229600" cy="563562"/>
          </a:xfrm>
        </p:spPr>
        <p:txBody>
          <a:bodyPr>
            <a:normAutofit/>
          </a:bodyPr>
          <a:lstStyle/>
          <a:p>
            <a:pPr algn="l"/>
            <a:r>
              <a:rPr lang="en-US" sz="2800" dirty="0" smtClean="0"/>
              <a:t>Economic Classification Of Expenditure</a:t>
            </a:r>
            <a:endParaRPr lang="en-US" sz="2800" dirty="0"/>
          </a:p>
        </p:txBody>
      </p:sp>
      <p:sp>
        <p:nvSpPr>
          <p:cNvPr id="4" name="Slide Number Placeholder 3"/>
          <p:cNvSpPr>
            <a:spLocks noGrp="1"/>
          </p:cNvSpPr>
          <p:nvPr>
            <p:ph type="sldNum" sz="quarter" idx="12"/>
          </p:nvPr>
        </p:nvSpPr>
        <p:spPr>
          <a:xfrm>
            <a:off x="5531373" y="6351139"/>
            <a:ext cx="2151529" cy="365501"/>
          </a:xfrm>
        </p:spPr>
        <p:txBody>
          <a:bodyPr/>
          <a:lstStyle/>
          <a:p>
            <a:pPr>
              <a:defRPr/>
            </a:pPr>
            <a:fld id="{1CBD9FF5-4F38-4FC5-9C36-E6933442765B}" type="slidenum">
              <a:rPr lang="en-US" smtClean="0"/>
              <a:pPr>
                <a:defRPr/>
              </a:pPr>
              <a:t>28</a:t>
            </a:fld>
            <a:endParaRPr lang="en-US" dirty="0"/>
          </a:p>
        </p:txBody>
      </p:sp>
      <p:sp>
        <p:nvSpPr>
          <p:cNvPr id="3" name="Rectangle 2"/>
          <p:cNvSpPr>
            <a:spLocks noChangeArrowheads="1"/>
          </p:cNvSpPr>
          <p:nvPr/>
        </p:nvSpPr>
        <p:spPr bwMode="auto">
          <a:xfrm>
            <a:off x="152399" y="2426211"/>
            <a:ext cx="868680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329604335"/>
              </p:ext>
            </p:extLst>
          </p:nvPr>
        </p:nvGraphicFramePr>
        <p:xfrm>
          <a:off x="0" y="2426212"/>
          <a:ext cx="9144000" cy="3581400"/>
        </p:xfrm>
        <a:graphic>
          <a:graphicData uri="http://schemas.openxmlformats.org/presentationml/2006/ole">
            <mc:AlternateContent xmlns:mc="http://schemas.openxmlformats.org/markup-compatibility/2006">
              <mc:Choice xmlns:v="urn:schemas-microsoft-com:vml" Requires="v">
                <p:oleObj spid="_x0000_s9266" name="Worksheet" r:id="rId3" imgW="7667654" imgH="1685778" progId="Excel.Sheet.12">
                  <p:embed/>
                </p:oleObj>
              </mc:Choice>
              <mc:Fallback>
                <p:oleObj name="Worksheet" r:id="rId3" imgW="7667654" imgH="1685778" progId="Excel.Sheet.12">
                  <p:embed/>
                  <p:pic>
                    <p:nvPicPr>
                      <p:cNvPr id="0" name=""/>
                      <p:cNvPicPr/>
                      <p:nvPr/>
                    </p:nvPicPr>
                    <p:blipFill>
                      <a:blip r:embed="rId4"/>
                      <a:stretch>
                        <a:fillRect/>
                      </a:stretch>
                    </p:blipFill>
                    <p:spPr>
                      <a:xfrm>
                        <a:off x="0" y="2426212"/>
                        <a:ext cx="9144000" cy="3581400"/>
                      </a:xfrm>
                      <a:prstGeom prst="rect">
                        <a:avLst/>
                      </a:prstGeom>
                    </p:spPr>
                  </p:pic>
                </p:oleObj>
              </mc:Fallback>
            </mc:AlternateContent>
          </a:graphicData>
        </a:graphic>
      </p:graphicFrame>
      <p:sp>
        <p:nvSpPr>
          <p:cNvPr id="5" name="Rectangle 4"/>
          <p:cNvSpPr/>
          <p:nvPr/>
        </p:nvSpPr>
        <p:spPr>
          <a:xfrm>
            <a:off x="0" y="948436"/>
            <a:ext cx="8991600" cy="1015663"/>
          </a:xfrm>
          <a:prstGeom prst="rect">
            <a:avLst/>
          </a:prstGeom>
        </p:spPr>
        <p:txBody>
          <a:bodyPr wrap="square">
            <a:spAutoFit/>
          </a:bodyPr>
          <a:lstStyle/>
          <a:p>
            <a:pPr algn="just"/>
            <a:r>
              <a:rPr lang="en-GB" sz="2000" dirty="0"/>
              <a:t>Overall expenditure reached 69%, which is 6% below the expected level of spending. </a:t>
            </a:r>
            <a:r>
              <a:rPr lang="en-GB" sz="2000" dirty="0" smtClean="0"/>
              <a:t>SASSA’s baseline was reduced by R230 million during the 2020/21 budget adjustment  resulting in adjusted expenditure from 69% to 71%.  </a:t>
            </a:r>
            <a:endParaRPr lang="en-GB" sz="2000" dirty="0"/>
          </a:p>
        </p:txBody>
      </p:sp>
    </p:spTree>
    <p:extLst>
      <p:ext uri="{BB962C8B-B14F-4D97-AF65-F5344CB8AC3E}">
        <p14:creationId xmlns:p14="http://schemas.microsoft.com/office/powerpoint/2010/main" val="1127749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941" y="111920"/>
            <a:ext cx="8229600" cy="258762"/>
          </a:xfrm>
        </p:spPr>
        <p:txBody>
          <a:bodyPr>
            <a:normAutofit fontScale="90000"/>
          </a:bodyPr>
          <a:lstStyle/>
          <a:p>
            <a:r>
              <a:rPr lang="en-US" sz="2400" dirty="0" smtClean="0"/>
              <a:t>Expenditure on key accounts within goods and services</a:t>
            </a:r>
            <a:endParaRPr lang="en-US" sz="2400" dirty="0"/>
          </a:p>
        </p:txBody>
      </p:sp>
      <p:sp>
        <p:nvSpPr>
          <p:cNvPr id="4" name="Slide Number Placeholder 3"/>
          <p:cNvSpPr>
            <a:spLocks noGrp="1"/>
          </p:cNvSpPr>
          <p:nvPr>
            <p:ph type="sldNum" sz="quarter" idx="12"/>
          </p:nvPr>
        </p:nvSpPr>
        <p:spPr>
          <a:xfrm>
            <a:off x="5791200" y="6476948"/>
            <a:ext cx="2151529" cy="365501"/>
          </a:xfrm>
        </p:spPr>
        <p:txBody>
          <a:bodyPr/>
          <a:lstStyle/>
          <a:p>
            <a:fld id="{9D56938B-8917-4869-91D0-F9F507C443EE}" type="slidenum">
              <a:rPr lang="en-US" smtClean="0">
                <a:solidFill>
                  <a:prstClr val="black">
                    <a:tint val="75000"/>
                  </a:prstClr>
                </a:solidFill>
              </a:rPr>
              <a:pPr/>
              <a:t>29</a:t>
            </a:fld>
            <a:endParaRPr lang="en-US">
              <a:solidFill>
                <a:prstClr val="black">
                  <a:tint val="75000"/>
                </a:prstClr>
              </a:solidFill>
            </a:endParaRPr>
          </a:p>
        </p:txBody>
      </p:sp>
      <p:sp>
        <p:nvSpPr>
          <p:cNvPr id="7" name="Rectangle 4"/>
          <p:cNvSpPr>
            <a:spLocks noChangeArrowheads="1"/>
          </p:cNvSpPr>
          <p:nvPr/>
        </p:nvSpPr>
        <p:spPr bwMode="auto">
          <a:xfrm>
            <a:off x="1371600" y="533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p:cNvGraphicFramePr>
            <a:graphicFrameLocks noChangeAspect="1"/>
          </p:cNvGraphicFramePr>
          <p:nvPr>
            <p:extLst/>
          </p:nvPr>
        </p:nvGraphicFramePr>
        <p:xfrm>
          <a:off x="304800" y="533400"/>
          <a:ext cx="8610600" cy="5822950"/>
        </p:xfrm>
        <a:graphic>
          <a:graphicData uri="http://schemas.openxmlformats.org/presentationml/2006/ole">
            <mc:AlternateContent xmlns:mc="http://schemas.openxmlformats.org/markup-compatibility/2006">
              <mc:Choice xmlns:v="urn:schemas-microsoft-com:vml" Requires="v">
                <p:oleObj spid="_x0000_s10286" name="Worksheet" r:id="rId3" imgW="7667654" imgH="5658026" progId="Excel.Sheet.12">
                  <p:embed/>
                </p:oleObj>
              </mc:Choice>
              <mc:Fallback>
                <p:oleObj name="Worksheet" r:id="rId3" imgW="7667654" imgH="5658026" progId="Excel.Sheet.12">
                  <p:embed/>
                  <p:pic>
                    <p:nvPicPr>
                      <p:cNvPr id="0" name=""/>
                      <p:cNvPicPr/>
                      <p:nvPr/>
                    </p:nvPicPr>
                    <p:blipFill>
                      <a:blip r:embed="rId4"/>
                      <a:stretch>
                        <a:fillRect/>
                      </a:stretch>
                    </p:blipFill>
                    <p:spPr>
                      <a:xfrm>
                        <a:off x="304800" y="533400"/>
                        <a:ext cx="8610600" cy="5822950"/>
                      </a:xfrm>
                      <a:prstGeom prst="rect">
                        <a:avLst/>
                      </a:prstGeom>
                    </p:spPr>
                  </p:pic>
                </p:oleObj>
              </mc:Fallback>
            </mc:AlternateContent>
          </a:graphicData>
        </a:graphic>
      </p:graphicFrame>
    </p:spTree>
    <p:extLst>
      <p:ext uri="{BB962C8B-B14F-4D97-AF65-F5344CB8AC3E}">
        <p14:creationId xmlns:p14="http://schemas.microsoft.com/office/powerpoint/2010/main" val="630529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738933" y="460871"/>
            <a:ext cx="8140700" cy="632618"/>
          </a:xfrm>
        </p:spPr>
        <p:txBody>
          <a:bodyPr>
            <a:normAutofit fontScale="90000"/>
          </a:bodyPr>
          <a:lstStyle/>
          <a:p>
            <a:pPr algn="ctr"/>
            <a:r>
              <a:rPr lang="en-US" b="1" dirty="0">
                <a:latin typeface="+mn-lt"/>
              </a:rPr>
              <a:t>Purpose</a:t>
            </a:r>
          </a:p>
        </p:txBody>
      </p:sp>
      <p:sp>
        <p:nvSpPr>
          <p:cNvPr id="47107" name="Rectangle 3"/>
          <p:cNvSpPr>
            <a:spLocks noGrp="1" noChangeArrowheads="1"/>
          </p:cNvSpPr>
          <p:nvPr>
            <p:ph idx="1"/>
          </p:nvPr>
        </p:nvSpPr>
        <p:spPr>
          <a:xfrm>
            <a:off x="152400" y="1447800"/>
            <a:ext cx="8763000" cy="4645025"/>
          </a:xfrm>
        </p:spPr>
        <p:txBody>
          <a:bodyPr>
            <a:normAutofit/>
          </a:bodyPr>
          <a:lstStyle/>
          <a:p>
            <a:pPr algn="just">
              <a:spcBef>
                <a:spcPts val="1200"/>
              </a:spcBef>
            </a:pPr>
            <a:r>
              <a:rPr lang="en-US" sz="2800" dirty="0"/>
              <a:t>The purpose of the presentation is </a:t>
            </a:r>
            <a:r>
              <a:rPr lang="en-US" sz="2800" dirty="0" smtClean="0"/>
              <a:t>to brief the Portfolio Committee on Social Development on:</a:t>
            </a:r>
          </a:p>
          <a:p>
            <a:pPr lvl="1" algn="just">
              <a:spcBef>
                <a:spcPts val="1200"/>
              </a:spcBef>
            </a:pPr>
            <a:r>
              <a:rPr lang="en-US" sz="2800" dirty="0" smtClean="0">
                <a:latin typeface="Arial" panose="020B0604020202020204" pitchFamily="34" charset="0"/>
                <a:cs typeface="Arial" panose="020B0604020202020204" pitchFamily="34" charset="0"/>
              </a:rPr>
              <a:t>SASSA’s </a:t>
            </a:r>
            <a:r>
              <a:rPr lang="en-GB" sz="2800" dirty="0">
                <a:latin typeface="Arial" panose="020B0604020202020204" pitchFamily="34" charset="0"/>
                <a:cs typeface="Arial" panose="020B0604020202020204" pitchFamily="34" charset="0"/>
              </a:rPr>
              <a:t>2020/21 </a:t>
            </a:r>
            <a:r>
              <a:rPr lang="en-GB" sz="2800" dirty="0" smtClean="0">
                <a:latin typeface="Arial" panose="020B0604020202020204" pitchFamily="34" charset="0"/>
                <a:cs typeface="Arial" panose="020B0604020202020204" pitchFamily="34" charset="0"/>
              </a:rPr>
              <a:t>third </a:t>
            </a:r>
            <a:r>
              <a:rPr lang="en-US" sz="2800" b="1" dirty="0" smtClean="0"/>
              <a:t>quarter financial </a:t>
            </a:r>
            <a:r>
              <a:rPr lang="en-US" sz="2800" b="1" dirty="0"/>
              <a:t>and non-financial performance for 2020/21 financial year </a:t>
            </a:r>
            <a:r>
              <a:rPr lang="en-US" sz="2800" dirty="0" smtClean="0">
                <a:latin typeface="Arial" panose="020B0604020202020204" pitchFamily="34" charset="0"/>
                <a:cs typeface="Arial" panose="020B0604020202020204" pitchFamily="34" charset="0"/>
              </a:rPr>
              <a:t>in line with Agency's  Annual </a:t>
            </a:r>
            <a:r>
              <a:rPr lang="en-US" sz="2800" dirty="0">
                <a:latin typeface="Arial" panose="020B0604020202020204" pitchFamily="34" charset="0"/>
                <a:cs typeface="Arial" panose="020B0604020202020204" pitchFamily="34" charset="0"/>
              </a:rPr>
              <a:t>Performance Plan </a:t>
            </a:r>
            <a:r>
              <a:rPr lang="en-US" sz="2800" dirty="0" smtClean="0">
                <a:latin typeface="Arial" panose="020B0604020202020204" pitchFamily="34" charset="0"/>
                <a:cs typeface="Arial" panose="020B0604020202020204" pitchFamily="34" charset="0"/>
              </a:rPr>
              <a:t>which was revised </a:t>
            </a:r>
            <a:r>
              <a:rPr lang="en-US" sz="2800" dirty="0">
                <a:latin typeface="Arial" panose="020B0604020202020204" pitchFamily="34" charset="0"/>
                <a:cs typeface="Arial" panose="020B0604020202020204" pitchFamily="34" charset="0"/>
              </a:rPr>
              <a:t>and re-tabled in July </a:t>
            </a:r>
            <a:r>
              <a:rPr lang="en-US" sz="2800" dirty="0" smtClean="0">
                <a:latin typeface="Arial" panose="020B0604020202020204" pitchFamily="34" charset="0"/>
                <a:cs typeface="Arial" panose="020B0604020202020204" pitchFamily="34" charset="0"/>
              </a:rPr>
              <a:t>2020.</a:t>
            </a:r>
          </a:p>
          <a:p>
            <a:endParaRPr lang="en-GB" dirty="0"/>
          </a:p>
          <a:p>
            <a:pPr marL="0" indent="0">
              <a:buNone/>
            </a:pPr>
            <a:endParaRPr lang="en-US" sz="2800" dirty="0"/>
          </a:p>
        </p:txBody>
      </p:sp>
      <p:sp>
        <p:nvSpPr>
          <p:cNvPr id="6" name="Slide Number Placeholder 5"/>
          <p:cNvSpPr>
            <a:spLocks noGrp="1"/>
          </p:cNvSpPr>
          <p:nvPr>
            <p:ph type="sldNum" sz="quarter" idx="12"/>
          </p:nvPr>
        </p:nvSpPr>
        <p:spPr>
          <a:xfrm>
            <a:off x="3657600" y="6159500"/>
            <a:ext cx="1752600" cy="476250"/>
          </a:xfrm>
          <a:prstGeom prst="rect">
            <a:avLst/>
          </a:prstGeom>
        </p:spPr>
        <p:txBody>
          <a:bodyPr/>
          <a:lstStyle/>
          <a:p>
            <a:pPr algn="ctr"/>
            <a:fld id="{9D754D2F-8CCC-4319-9437-2FCE2763A433}" type="slidenum">
              <a:rPr lang="en-US"/>
              <a:pPr algn="ctr"/>
              <a:t>3</a:t>
            </a:fld>
            <a:endParaRPr lang="en-US" dirty="0"/>
          </a:p>
        </p:txBody>
      </p:sp>
    </p:spTree>
    <p:extLst>
      <p:ext uri="{BB962C8B-B14F-4D97-AF65-F5344CB8AC3E}">
        <p14:creationId xmlns:p14="http://schemas.microsoft.com/office/powerpoint/2010/main" val="9834242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Expenditure per location</a:t>
            </a:r>
            <a:endParaRPr lang="en-US" dirty="0"/>
          </a:p>
        </p:txBody>
      </p:sp>
      <p:sp>
        <p:nvSpPr>
          <p:cNvPr id="4" name="Slide Number Placeholder 3"/>
          <p:cNvSpPr>
            <a:spLocks noGrp="1"/>
          </p:cNvSpPr>
          <p:nvPr>
            <p:ph type="sldNum" sz="quarter" idx="12"/>
          </p:nvPr>
        </p:nvSpPr>
        <p:spPr>
          <a:xfrm>
            <a:off x="5791200" y="6340099"/>
            <a:ext cx="2151529" cy="365501"/>
          </a:xfrm>
        </p:spPr>
        <p:txBody>
          <a:bodyPr/>
          <a:lstStyle/>
          <a:p>
            <a:fld id="{9D56938B-8917-4869-91D0-F9F507C443EE}" type="slidenum">
              <a:rPr lang="en-US" smtClean="0">
                <a:solidFill>
                  <a:prstClr val="black">
                    <a:tint val="75000"/>
                  </a:prstClr>
                </a:solidFill>
              </a:rPr>
              <a:pPr/>
              <a:t>30</a:t>
            </a:fld>
            <a:endParaRPr lang="en-US">
              <a:solidFill>
                <a:prstClr val="black">
                  <a:tint val="75000"/>
                </a:prstClr>
              </a:solidFill>
            </a:endParaRPr>
          </a:p>
        </p:txBody>
      </p:sp>
      <p:graphicFrame>
        <p:nvGraphicFramePr>
          <p:cNvPr id="5" name="Object 4"/>
          <p:cNvGraphicFramePr>
            <a:graphicFrameLocks noChangeAspect="1"/>
          </p:cNvGraphicFramePr>
          <p:nvPr>
            <p:extLst/>
          </p:nvPr>
        </p:nvGraphicFramePr>
        <p:xfrm>
          <a:off x="457200" y="1600200"/>
          <a:ext cx="8229600" cy="4191000"/>
        </p:xfrm>
        <a:graphic>
          <a:graphicData uri="http://schemas.openxmlformats.org/presentationml/2006/ole">
            <mc:AlternateContent xmlns:mc="http://schemas.openxmlformats.org/markup-compatibility/2006">
              <mc:Choice xmlns:v="urn:schemas-microsoft-com:vml" Requires="v">
                <p:oleObj spid="_x0000_s11310" name="Worksheet" r:id="rId3" imgW="4829156" imgH="2314604" progId="Excel.Sheet.12">
                  <p:embed/>
                </p:oleObj>
              </mc:Choice>
              <mc:Fallback>
                <p:oleObj name="Worksheet" r:id="rId3" imgW="4829156" imgH="2314604" progId="Excel.Sheet.12">
                  <p:embed/>
                  <p:pic>
                    <p:nvPicPr>
                      <p:cNvPr id="0" name=""/>
                      <p:cNvPicPr/>
                      <p:nvPr/>
                    </p:nvPicPr>
                    <p:blipFill>
                      <a:blip r:embed="rId4"/>
                      <a:stretch>
                        <a:fillRect/>
                      </a:stretch>
                    </p:blipFill>
                    <p:spPr>
                      <a:xfrm>
                        <a:off x="457200" y="1600200"/>
                        <a:ext cx="8229600" cy="4191000"/>
                      </a:xfrm>
                      <a:prstGeom prst="rect">
                        <a:avLst/>
                      </a:prstGeom>
                    </p:spPr>
                  </p:pic>
                </p:oleObj>
              </mc:Fallback>
            </mc:AlternateContent>
          </a:graphicData>
        </a:graphic>
      </p:graphicFrame>
    </p:spTree>
    <p:extLst>
      <p:ext uri="{BB962C8B-B14F-4D97-AF65-F5344CB8AC3E}">
        <p14:creationId xmlns:p14="http://schemas.microsoft.com/office/powerpoint/2010/main" val="28158865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42806"/>
            <a:ext cx="8229600" cy="487362"/>
          </a:xfrm>
        </p:spPr>
        <p:txBody>
          <a:bodyPr>
            <a:noAutofit/>
          </a:bodyPr>
          <a:lstStyle/>
          <a:p>
            <a:pPr algn="l"/>
            <a:r>
              <a:rPr lang="en-US" sz="2800" dirty="0" smtClean="0"/>
              <a:t>Commentary On Expenditure</a:t>
            </a:r>
            <a:endParaRPr lang="en-US" sz="2800" dirty="0"/>
          </a:p>
        </p:txBody>
      </p:sp>
      <p:sp>
        <p:nvSpPr>
          <p:cNvPr id="3" name="Content Placeholder 2"/>
          <p:cNvSpPr>
            <a:spLocks noGrp="1"/>
          </p:cNvSpPr>
          <p:nvPr>
            <p:ph idx="1"/>
          </p:nvPr>
        </p:nvSpPr>
        <p:spPr>
          <a:xfrm>
            <a:off x="0" y="1066800"/>
            <a:ext cx="9144000" cy="5330090"/>
          </a:xfrm>
        </p:spPr>
        <p:txBody>
          <a:bodyPr>
            <a:normAutofit/>
          </a:bodyPr>
          <a:lstStyle/>
          <a:p>
            <a:pPr marL="0" indent="0" algn="just">
              <a:buNone/>
            </a:pPr>
            <a:r>
              <a:rPr lang="en-GB" sz="1800" b="1" dirty="0" smtClean="0"/>
              <a:t>Compensation Of Employees</a:t>
            </a:r>
          </a:p>
          <a:p>
            <a:pPr algn="just">
              <a:buFont typeface="Courier New" panose="02070309020205020404" pitchFamily="49" charset="0"/>
              <a:buChar char="o"/>
            </a:pPr>
            <a:r>
              <a:rPr lang="en-GB" sz="1800" dirty="0" smtClean="0"/>
              <a:t>Expenditure on compensation of employees is 8% below the expected level of spending due to the vacant funded posts which are not filled. The reported expenditure excludes the cost of living adjustments (salary increases) for levels 1-12 which have not yet been implemented. Average spending for the reporting </a:t>
            </a:r>
            <a:r>
              <a:rPr lang="en-GB" sz="1800" dirty="0"/>
              <a:t>period was R 267,573,218 </a:t>
            </a:r>
            <a:r>
              <a:rPr lang="en-GB" sz="1800" dirty="0" smtClean="0"/>
              <a:t>as depicted in the chart below.</a:t>
            </a:r>
            <a:endParaRPr lang="en-GB" sz="1800" dirty="0"/>
          </a:p>
          <a:p>
            <a:pPr algn="just"/>
            <a:endParaRPr lang="en-US" sz="1600" dirty="0"/>
          </a:p>
        </p:txBody>
      </p:sp>
      <p:sp>
        <p:nvSpPr>
          <p:cNvPr id="4" name="Slide Number Placeholder 3"/>
          <p:cNvSpPr>
            <a:spLocks noGrp="1"/>
          </p:cNvSpPr>
          <p:nvPr>
            <p:ph type="sldNum" sz="quarter" idx="12"/>
          </p:nvPr>
        </p:nvSpPr>
        <p:spPr>
          <a:xfrm>
            <a:off x="5867400" y="6260382"/>
            <a:ext cx="2133600" cy="476250"/>
          </a:xfrm>
        </p:spPr>
        <p:txBody>
          <a:bodyPr/>
          <a:lstStyle/>
          <a:p>
            <a:pPr>
              <a:defRPr/>
            </a:pPr>
            <a:fld id="{1CBD9FF5-4F38-4FC5-9C36-E6933442765B}" type="slidenum">
              <a:rPr lang="en-US" smtClean="0">
                <a:solidFill>
                  <a:prstClr val="black">
                    <a:tint val="75000"/>
                  </a:prstClr>
                </a:solidFill>
              </a:rPr>
              <a:pPr>
                <a:defRPr/>
              </a:pPr>
              <a:t>31</a:t>
            </a:fld>
            <a:endParaRPr lang="en-US" dirty="0">
              <a:solidFill>
                <a:prstClr val="black">
                  <a:tint val="75000"/>
                </a:prstClr>
              </a:solidFill>
            </a:endParaRPr>
          </a:p>
        </p:txBody>
      </p:sp>
      <p:graphicFrame>
        <p:nvGraphicFramePr>
          <p:cNvPr id="5" name="Chart 4"/>
          <p:cNvGraphicFramePr/>
          <p:nvPr>
            <p:extLst>
              <p:ext uri="{D42A27DB-BD31-4B8C-83A1-F6EECF244321}">
                <p14:modId xmlns:p14="http://schemas.microsoft.com/office/powerpoint/2010/main" val="3899209200"/>
              </p:ext>
            </p:extLst>
          </p:nvPr>
        </p:nvGraphicFramePr>
        <p:xfrm>
          <a:off x="457200" y="3276600"/>
          <a:ext cx="8458200" cy="2819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577865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229600" cy="487362"/>
          </a:xfrm>
        </p:spPr>
        <p:txBody>
          <a:bodyPr>
            <a:noAutofit/>
          </a:bodyPr>
          <a:lstStyle/>
          <a:p>
            <a:pPr algn="l"/>
            <a:r>
              <a:rPr lang="en-US" sz="2800" dirty="0" smtClean="0"/>
              <a:t>Commentary On Expenditure</a:t>
            </a:r>
            <a:endParaRPr lang="en-US" sz="2800" dirty="0"/>
          </a:p>
        </p:txBody>
      </p:sp>
      <p:sp>
        <p:nvSpPr>
          <p:cNvPr id="3" name="Content Placeholder 2"/>
          <p:cNvSpPr>
            <a:spLocks noGrp="1"/>
          </p:cNvSpPr>
          <p:nvPr>
            <p:ph idx="1"/>
          </p:nvPr>
        </p:nvSpPr>
        <p:spPr>
          <a:xfrm>
            <a:off x="0" y="685800"/>
            <a:ext cx="9144000" cy="5711090"/>
          </a:xfrm>
        </p:spPr>
        <p:txBody>
          <a:bodyPr>
            <a:noAutofit/>
          </a:bodyPr>
          <a:lstStyle/>
          <a:p>
            <a:pPr marL="0" lvl="0" indent="0">
              <a:spcAft>
                <a:spcPts val="0"/>
              </a:spcAft>
              <a:buNone/>
            </a:pPr>
            <a:r>
              <a:rPr lang="en-US" sz="1500" b="1" dirty="0" smtClean="0"/>
              <a:t>GOODS AND SERVICES</a:t>
            </a:r>
          </a:p>
          <a:p>
            <a:pPr lvl="0" algn="just">
              <a:spcAft>
                <a:spcPts val="0"/>
              </a:spcAft>
              <a:buFont typeface="Courier New" panose="02070309020205020404" pitchFamily="49" charset="0"/>
              <a:buChar char="o"/>
            </a:pPr>
            <a:r>
              <a:rPr lang="en-GB" sz="1500" dirty="0" smtClean="0"/>
              <a:t>Overall spending on goods and services was 9% below the expected level of spending. The items discussed hereunder are the main contributors to the underspending.</a:t>
            </a:r>
          </a:p>
          <a:p>
            <a:pPr lvl="0" algn="just">
              <a:spcAft>
                <a:spcPts val="0"/>
              </a:spcAft>
            </a:pPr>
            <a:r>
              <a:rPr lang="en-US" sz="1500" b="1" dirty="0">
                <a:solidFill>
                  <a:prstClr val="black"/>
                </a:solidFill>
                <a:cs typeface="Arial" panose="020B0604020202020204" pitchFamily="34" charset="0"/>
              </a:rPr>
              <a:t>Cash handling fees: </a:t>
            </a:r>
            <a:r>
              <a:rPr lang="en-US" sz="1500" dirty="0">
                <a:solidFill>
                  <a:prstClr val="black"/>
                </a:solidFill>
                <a:cs typeface="Arial" panose="020B0604020202020204" pitchFamily="34" charset="0"/>
              </a:rPr>
              <a:t>The current trend shows that approximately 90% of the clients who access their grants through the SASSA / SAPO card do so using the National Payment System network, while 6% use the Post Office infrastructure and 4% still access their money at the remaining cash pay points.  The NPS is a cheaper payment method. This scenario would lead to a saving but however the additional charges for the Special COVID-19 SRD grant will result in a possible over expenditure on this item. Final reconciliations are still outstanding for both Special SRD and Social Assistance benefits. </a:t>
            </a:r>
          </a:p>
          <a:p>
            <a:pPr algn="just">
              <a:spcAft>
                <a:spcPts val="0"/>
              </a:spcAft>
            </a:pPr>
            <a:r>
              <a:rPr lang="en-GB" sz="1500" b="1" dirty="0" smtClean="0"/>
              <a:t>Bank charges</a:t>
            </a:r>
            <a:r>
              <a:rPr lang="en-GB" sz="1500" dirty="0" smtClean="0"/>
              <a:t>: The budget on this item caters for normal bank charges by commercial banks which has an allocation of R5.7 million and expenditure amounting R4.9 million, charges related to the disbursement of grant monies with an allocation of R327.9 million and expenditure of R174.2 million, and for the payment of the Special COVID-19 SRD grant with an allocation of R89.8 million and expenditure of R25.6 million. Some funds will be reduced on the allocation for the payment of grants to give effect to the National Treasury’s budget adjustment of R229.6 million.  </a:t>
            </a:r>
            <a:r>
              <a:rPr lang="en-GB" sz="1500" dirty="0" err="1" smtClean="0"/>
              <a:t>Th</a:t>
            </a:r>
            <a:r>
              <a:rPr lang="en-US" sz="1500" dirty="0" smtClean="0"/>
              <a:t>e mobile payments were not rolled out as initially envisaged  due to risk involved </a:t>
            </a:r>
          </a:p>
          <a:p>
            <a:pPr algn="just">
              <a:spcAft>
                <a:spcPts val="0"/>
              </a:spcAft>
            </a:pPr>
            <a:r>
              <a:rPr lang="en-GB" sz="1500" b="1" dirty="0"/>
              <a:t>Advertising and marketing</a:t>
            </a:r>
            <a:r>
              <a:rPr lang="en-GB" sz="1500" dirty="0"/>
              <a:t>: Expenditure reached 52%. The budget on this item was increased by an amount of R6 million which was reprioritised from other items to cater for the communication costs related to the implementation of the Special COVID-19 SRD grant. The expenditure had not yet been significant during the reporting period thus contributing to the underspending.  A service provider was appointed to augment the marketing and communication services</a:t>
            </a:r>
          </a:p>
          <a:p>
            <a:pPr algn="just">
              <a:spcAft>
                <a:spcPts val="0"/>
              </a:spcAft>
            </a:pPr>
            <a:endParaRPr lang="en-US" sz="1500" dirty="0"/>
          </a:p>
        </p:txBody>
      </p:sp>
      <p:sp>
        <p:nvSpPr>
          <p:cNvPr id="4" name="Slide Number Placeholder 3"/>
          <p:cNvSpPr>
            <a:spLocks noGrp="1"/>
          </p:cNvSpPr>
          <p:nvPr>
            <p:ph type="sldNum" sz="quarter" idx="12"/>
          </p:nvPr>
        </p:nvSpPr>
        <p:spPr>
          <a:xfrm>
            <a:off x="5486400" y="6158765"/>
            <a:ext cx="2133600" cy="476250"/>
          </a:xfrm>
        </p:spPr>
        <p:txBody>
          <a:bodyPr/>
          <a:lstStyle/>
          <a:p>
            <a:pPr>
              <a:defRPr/>
            </a:pPr>
            <a:fld id="{1CBD9FF5-4F38-4FC5-9C36-E6933442765B}" type="slidenum">
              <a:rPr lang="en-US" smtClean="0">
                <a:solidFill>
                  <a:prstClr val="black">
                    <a:tint val="75000"/>
                  </a:prstClr>
                </a:solidFill>
              </a:rPr>
              <a:pPr>
                <a:defRPr/>
              </a:pPr>
              <a:t>32</a:t>
            </a:fld>
            <a:endParaRPr lang="en-US" dirty="0">
              <a:solidFill>
                <a:prstClr val="black">
                  <a:tint val="75000"/>
                </a:prstClr>
              </a:solidFill>
            </a:endParaRPr>
          </a:p>
        </p:txBody>
      </p:sp>
    </p:spTree>
    <p:extLst>
      <p:ext uri="{BB962C8B-B14F-4D97-AF65-F5344CB8AC3E}">
        <p14:creationId xmlns:p14="http://schemas.microsoft.com/office/powerpoint/2010/main" val="34358448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2590"/>
            <a:ext cx="8229600" cy="487362"/>
          </a:xfrm>
        </p:spPr>
        <p:txBody>
          <a:bodyPr>
            <a:noAutofit/>
          </a:bodyPr>
          <a:lstStyle/>
          <a:p>
            <a:pPr algn="l"/>
            <a:r>
              <a:rPr lang="en-US" sz="2800" dirty="0" smtClean="0"/>
              <a:t>Commentary On Expenditure</a:t>
            </a:r>
            <a:endParaRPr lang="en-US" sz="2800" dirty="0"/>
          </a:p>
        </p:txBody>
      </p:sp>
      <p:sp>
        <p:nvSpPr>
          <p:cNvPr id="3" name="Content Placeholder 2"/>
          <p:cNvSpPr>
            <a:spLocks noGrp="1"/>
          </p:cNvSpPr>
          <p:nvPr>
            <p:ph idx="1"/>
          </p:nvPr>
        </p:nvSpPr>
        <p:spPr>
          <a:xfrm>
            <a:off x="0" y="1062890"/>
            <a:ext cx="8991600" cy="5109310"/>
          </a:xfrm>
        </p:spPr>
        <p:txBody>
          <a:bodyPr>
            <a:noAutofit/>
          </a:bodyPr>
          <a:lstStyle/>
          <a:p>
            <a:pPr marL="457200" lvl="1" indent="-457200" algn="just">
              <a:spcBef>
                <a:spcPts val="300"/>
              </a:spcBef>
              <a:buFont typeface="Arial" panose="020B0604020202020204" pitchFamily="34" charset="0"/>
              <a:buChar char="•"/>
            </a:pPr>
            <a:r>
              <a:rPr lang="en-US" sz="1500" b="1" dirty="0" smtClean="0"/>
              <a:t>Communication</a:t>
            </a:r>
            <a:r>
              <a:rPr lang="en-US" sz="1500" dirty="0" smtClean="0"/>
              <a:t>: The underspending on this item is on the allocation made towards the USSD costs which were expected to be incurred when qualifying citizens apply for the Special COVID-19 SRD grants. The costs came lower than anticipated. There is also an allocation of R14.9 million for television and radio which forms part of the communication related to the Special COVID-19 SRD grant. Expenditure recorded during the reporting period on this allocation amounts to only R640 thousand and a commitment of only R123 375.</a:t>
            </a:r>
          </a:p>
          <a:p>
            <a:pPr marL="457200" lvl="1" indent="-457200" algn="just">
              <a:spcBef>
                <a:spcPts val="300"/>
              </a:spcBef>
              <a:buFont typeface="Arial" panose="020B0604020202020204" pitchFamily="34" charset="0"/>
              <a:buChar char="•"/>
            </a:pPr>
            <a:r>
              <a:rPr lang="en-GB" sz="1500" b="1" dirty="0" smtClean="0"/>
              <a:t>Consultants</a:t>
            </a:r>
            <a:r>
              <a:rPr lang="en-GB" sz="1500" dirty="0"/>
              <a:t>: The allocation for fraud investigations amounts to R49.8 million of which R37.6 million is on this account. The reported expenditure of R13,2 million is towards the SIU. Other internal activities were impacted upon by the COVID-19 pandemic. However, certain amounts were allocated to the regions for work to be done pertaining to fraud investigations. It is expected that there will be expenditure in the latter part of the financial year although a saving is expected on this allocation as a result of the impact of the COVID-19 as investigations involves </a:t>
            </a:r>
            <a:r>
              <a:rPr lang="en-GB" sz="1500" dirty="0" smtClean="0"/>
              <a:t>travel.</a:t>
            </a:r>
          </a:p>
          <a:p>
            <a:pPr marL="457200" lvl="1" indent="-457200" algn="just">
              <a:spcBef>
                <a:spcPts val="300"/>
              </a:spcBef>
              <a:buFont typeface="Arial" panose="020B0604020202020204" pitchFamily="34" charset="0"/>
              <a:buChar char="•"/>
            </a:pPr>
            <a:r>
              <a:rPr lang="en-GB" sz="1500" b="1" dirty="0" smtClean="0"/>
              <a:t>Outsourced services</a:t>
            </a:r>
            <a:r>
              <a:rPr lang="en-GB" sz="1500" dirty="0" smtClean="0"/>
              <a:t>:  </a:t>
            </a:r>
            <a:r>
              <a:rPr lang="en-US" sz="1500" dirty="0" smtClean="0"/>
              <a:t>Although </a:t>
            </a:r>
            <a:r>
              <a:rPr lang="en-US" sz="1500" dirty="0"/>
              <a:t>still low expenditure on medical assessments increased in comparison to the other reporting periods as it now reached 30%. The underspending is due to the current pandemic which affected the assessments. The budget for medical assessments was adjusted downward by 20% in order for the funds to be reprioritized towards funding the administration costs of the Special COVID-19 SRD grant. Regions made further adjustments to cater for the procurement of PPE. </a:t>
            </a:r>
            <a:r>
              <a:rPr lang="en-US" sz="1500" dirty="0" smtClean="0"/>
              <a:t> A special project will be undertaken during the 4</a:t>
            </a:r>
            <a:r>
              <a:rPr lang="en-US" sz="1500" baseline="30000" dirty="0" smtClean="0"/>
              <a:t>th</a:t>
            </a:r>
            <a:r>
              <a:rPr lang="en-US" sz="1500" dirty="0" smtClean="0"/>
              <a:t> quarter to addressed the lapsed TDGs and CDGs (approximately 2000 00)</a:t>
            </a:r>
            <a:endParaRPr lang="en-US" sz="1500" dirty="0"/>
          </a:p>
          <a:p>
            <a:pPr marL="457200" lvl="1" indent="-457200" algn="just">
              <a:spcBef>
                <a:spcPts val="300"/>
              </a:spcBef>
              <a:buFont typeface="Arial" panose="020B0604020202020204" pitchFamily="34" charset="0"/>
              <a:buChar char="•"/>
            </a:pPr>
            <a:endParaRPr lang="en-US" sz="1500" dirty="0" smtClean="0"/>
          </a:p>
          <a:p>
            <a:pPr marL="457200" lvl="1" indent="-457200" algn="just">
              <a:spcBef>
                <a:spcPts val="300"/>
              </a:spcBef>
              <a:buFont typeface="Wingdings" panose="05000000000000000000" pitchFamily="2" charset="2"/>
              <a:buChar char="q"/>
            </a:pPr>
            <a:endParaRPr lang="en-US" sz="1500" dirty="0" smtClean="0"/>
          </a:p>
          <a:p>
            <a:pPr marL="457200" lvl="1" indent="0" algn="just">
              <a:spcBef>
                <a:spcPts val="300"/>
              </a:spcBef>
              <a:buNone/>
            </a:pPr>
            <a:endParaRPr lang="en-GB" sz="1500" dirty="0" smtClean="0"/>
          </a:p>
          <a:p>
            <a:pPr lvl="2">
              <a:spcBef>
                <a:spcPts val="300"/>
              </a:spcBef>
            </a:pPr>
            <a:endParaRPr lang="en-GB" sz="1500" dirty="0" smtClean="0"/>
          </a:p>
          <a:p>
            <a:pPr marL="457200" lvl="1" indent="0">
              <a:spcBef>
                <a:spcPts val="300"/>
              </a:spcBef>
              <a:buNone/>
            </a:pPr>
            <a:endParaRPr lang="en-US" sz="1500" dirty="0"/>
          </a:p>
        </p:txBody>
      </p:sp>
      <p:sp>
        <p:nvSpPr>
          <p:cNvPr id="4" name="Slide Number Placeholder 3"/>
          <p:cNvSpPr>
            <a:spLocks noGrp="1"/>
          </p:cNvSpPr>
          <p:nvPr>
            <p:ph type="sldNum" sz="quarter" idx="12"/>
          </p:nvPr>
        </p:nvSpPr>
        <p:spPr>
          <a:xfrm>
            <a:off x="5638800" y="5934075"/>
            <a:ext cx="2133600" cy="476250"/>
          </a:xfrm>
        </p:spPr>
        <p:txBody>
          <a:bodyPr/>
          <a:lstStyle/>
          <a:p>
            <a:pPr>
              <a:defRPr/>
            </a:pPr>
            <a:fld id="{1CBD9FF5-4F38-4FC5-9C36-E6933442765B}" type="slidenum">
              <a:rPr lang="en-US" smtClean="0">
                <a:solidFill>
                  <a:prstClr val="black">
                    <a:tint val="75000"/>
                  </a:prstClr>
                </a:solidFill>
              </a:rPr>
              <a:pPr>
                <a:defRPr/>
              </a:pPr>
              <a:t>33</a:t>
            </a:fld>
            <a:endParaRPr lang="en-US" dirty="0">
              <a:solidFill>
                <a:prstClr val="black">
                  <a:tint val="75000"/>
                </a:prstClr>
              </a:solidFill>
            </a:endParaRPr>
          </a:p>
        </p:txBody>
      </p:sp>
    </p:spTree>
    <p:extLst>
      <p:ext uri="{BB962C8B-B14F-4D97-AF65-F5344CB8AC3E}">
        <p14:creationId xmlns:p14="http://schemas.microsoft.com/office/powerpoint/2010/main" val="18506581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Commentary on expenditure</a:t>
            </a:r>
          </a:p>
        </p:txBody>
      </p:sp>
      <p:sp>
        <p:nvSpPr>
          <p:cNvPr id="3" name="Content Placeholder 2"/>
          <p:cNvSpPr>
            <a:spLocks noGrp="1"/>
          </p:cNvSpPr>
          <p:nvPr>
            <p:ph idx="1"/>
          </p:nvPr>
        </p:nvSpPr>
        <p:spPr>
          <a:xfrm>
            <a:off x="0" y="990600"/>
            <a:ext cx="9067800" cy="5029200"/>
          </a:xfrm>
        </p:spPr>
        <p:txBody>
          <a:bodyPr>
            <a:noAutofit/>
          </a:bodyPr>
          <a:lstStyle/>
          <a:p>
            <a:pPr marL="457200" lvl="1" indent="-457200" algn="just">
              <a:buFont typeface="Arial" panose="020B0604020202020204" pitchFamily="34" charset="0"/>
              <a:buChar char="•"/>
            </a:pPr>
            <a:r>
              <a:rPr lang="en-GB" sz="1600" b="1" dirty="0" smtClean="0">
                <a:solidFill>
                  <a:prstClr val="black"/>
                </a:solidFill>
              </a:rPr>
              <a:t>Fleet</a:t>
            </a:r>
            <a:r>
              <a:rPr lang="en-GB" sz="1600" dirty="0" smtClean="0">
                <a:solidFill>
                  <a:prstClr val="black"/>
                </a:solidFill>
              </a:rPr>
              <a:t>: Expenditure on this item has been affected by the regulations on COVID-19 and thus low for the reporting period as it reached 54%. </a:t>
            </a:r>
          </a:p>
          <a:p>
            <a:pPr marL="457200" lvl="1" indent="-457200" algn="just">
              <a:buFont typeface="Arial" panose="020B0604020202020204" pitchFamily="34" charset="0"/>
              <a:buChar char="•"/>
            </a:pPr>
            <a:r>
              <a:rPr lang="en-GB" sz="1600" b="1" dirty="0" smtClean="0">
                <a:solidFill>
                  <a:prstClr val="black"/>
                </a:solidFill>
              </a:rPr>
              <a:t>Leases</a:t>
            </a:r>
            <a:r>
              <a:rPr lang="en-GB" sz="1600" dirty="0" smtClean="0">
                <a:solidFill>
                  <a:prstClr val="black"/>
                </a:solidFill>
              </a:rPr>
              <a:t>: The underspending on this item is due to the budget allocated for leases in progress that have not been occupied.</a:t>
            </a:r>
          </a:p>
          <a:p>
            <a:pPr marL="457200" lvl="1" indent="-457200" algn="just">
              <a:buFont typeface="Arial" panose="020B0604020202020204" pitchFamily="34" charset="0"/>
              <a:buChar char="•"/>
            </a:pPr>
            <a:r>
              <a:rPr lang="en-GB" sz="1600" b="1" dirty="0" smtClean="0">
                <a:solidFill>
                  <a:prstClr val="black"/>
                </a:solidFill>
              </a:rPr>
              <a:t>Property payments</a:t>
            </a:r>
            <a:r>
              <a:rPr lang="en-GB" sz="1600" dirty="0" smtClean="0">
                <a:solidFill>
                  <a:prstClr val="black"/>
                </a:solidFill>
              </a:rPr>
              <a:t>: At the time of budget allocation some of the region’s contracts had expired while some were due to expire in 2020. Therefore, the allocation for the  regions whose contracts had expired or were due to expire in 2020 was increased by 7% over the 2019/20 financial year. The increase was aimed at accommodating the possible increases when new contracts are awarded during the course of the 2020/21 financial year and to also cater for the month-month extensions before the new contracts are awarded. The SCM process is still underway and new contracts still to be concluded and thus the underspending.</a:t>
            </a:r>
          </a:p>
          <a:p>
            <a:pPr marL="457200" lvl="1" indent="-457200" algn="just">
              <a:buFont typeface="Arial" panose="020B0604020202020204" pitchFamily="34" charset="0"/>
              <a:buChar char="•"/>
            </a:pPr>
            <a:r>
              <a:rPr lang="en-GB" sz="1600" b="1" dirty="0"/>
              <a:t>Travel</a:t>
            </a:r>
            <a:r>
              <a:rPr lang="en-GB" sz="1600" dirty="0"/>
              <a:t>: The underspending on this item is due to the national lockdown restrictions. The underspending is mainly on accommodation and air travel. However, there has been an increased and significant spending on the kilometres travelled item indicating that more travel is by own motor vehicles and thus more claims by officials.</a:t>
            </a:r>
          </a:p>
          <a:p>
            <a:pPr marL="457200" lvl="1" indent="-457200" algn="just">
              <a:buFont typeface="Arial" panose="020B0604020202020204" pitchFamily="34" charset="0"/>
              <a:buChar char="•"/>
            </a:pPr>
            <a:r>
              <a:rPr lang="en-GB" sz="1600" b="1" dirty="0"/>
              <a:t>Training and development</a:t>
            </a:r>
            <a:r>
              <a:rPr lang="en-GB" sz="1600" dirty="0"/>
              <a:t>: The expenditure on training has also been affected by lockdown. An amount of R3.8 million has been spent from a total of R20.3 million, which is only 9% spending</a:t>
            </a:r>
            <a:r>
              <a:rPr lang="en-GB" sz="1600" dirty="0" smtClean="0"/>
              <a:t>.</a:t>
            </a:r>
            <a:endParaRPr lang="en-GB" sz="1600" dirty="0">
              <a:solidFill>
                <a:prstClr val="black"/>
              </a:solidFill>
            </a:endParaRPr>
          </a:p>
          <a:p>
            <a:pPr marL="1200150" lvl="3" indent="-342900" algn="just"/>
            <a:endParaRPr lang="en-US" sz="1600" dirty="0"/>
          </a:p>
        </p:txBody>
      </p:sp>
      <p:sp>
        <p:nvSpPr>
          <p:cNvPr id="4" name="Slide Number Placeholder 3"/>
          <p:cNvSpPr>
            <a:spLocks noGrp="1"/>
          </p:cNvSpPr>
          <p:nvPr>
            <p:ph type="sldNum" sz="quarter" idx="12"/>
          </p:nvPr>
        </p:nvSpPr>
        <p:spPr/>
        <p:txBody>
          <a:bodyPr/>
          <a:lstStyle/>
          <a:p>
            <a:fld id="{9D56938B-8917-4869-91D0-F9F507C443EE}" type="slidenum">
              <a:rPr lang="en-US" smtClean="0">
                <a:solidFill>
                  <a:prstClr val="black">
                    <a:tint val="75000"/>
                  </a:prstClr>
                </a:solidFill>
              </a:rPr>
              <a:pPr/>
              <a:t>34</a:t>
            </a:fld>
            <a:endParaRPr lang="en-US">
              <a:solidFill>
                <a:prstClr val="black">
                  <a:tint val="75000"/>
                </a:prstClr>
              </a:solidFill>
            </a:endParaRPr>
          </a:p>
        </p:txBody>
      </p:sp>
    </p:spTree>
    <p:extLst>
      <p:ext uri="{BB962C8B-B14F-4D97-AF65-F5344CB8AC3E}">
        <p14:creationId xmlns:p14="http://schemas.microsoft.com/office/powerpoint/2010/main" val="28638795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altLang="en-US" dirty="0"/>
              <a:t>Recommendations</a:t>
            </a:r>
            <a:endParaRPr lang="en-GB" dirty="0"/>
          </a:p>
        </p:txBody>
      </p:sp>
      <p:sp>
        <p:nvSpPr>
          <p:cNvPr id="3" name="Content Placeholder 2"/>
          <p:cNvSpPr>
            <a:spLocks noGrp="1"/>
          </p:cNvSpPr>
          <p:nvPr>
            <p:ph idx="1"/>
          </p:nvPr>
        </p:nvSpPr>
        <p:spPr/>
        <p:txBody>
          <a:bodyPr>
            <a:normAutofit/>
          </a:bodyPr>
          <a:lstStyle/>
          <a:p>
            <a:pPr>
              <a:spcAft>
                <a:spcPts val="1200"/>
              </a:spcAft>
            </a:pPr>
            <a:r>
              <a:rPr lang="en-US" altLang="en-US" dirty="0"/>
              <a:t>It is recommended that the </a:t>
            </a:r>
            <a:r>
              <a:rPr lang="en-US" dirty="0"/>
              <a:t>Portfolio Committee on Social </a:t>
            </a:r>
            <a:r>
              <a:rPr lang="en-US" dirty="0" smtClean="0"/>
              <a:t>Development</a:t>
            </a:r>
            <a:r>
              <a:rPr lang="en-US" altLang="en-US" dirty="0" smtClean="0"/>
              <a:t> notes and support; </a:t>
            </a:r>
          </a:p>
          <a:p>
            <a:pPr lvl="1">
              <a:spcAft>
                <a:spcPts val="1200"/>
              </a:spcAft>
            </a:pPr>
            <a:r>
              <a:rPr lang="en-US" dirty="0" smtClean="0">
                <a:cs typeface="Arial" panose="020B0604020202020204" pitchFamily="34" charset="0"/>
              </a:rPr>
              <a:t>SASSA’s </a:t>
            </a:r>
            <a:r>
              <a:rPr lang="en-GB" dirty="0">
                <a:cs typeface="Arial" panose="020B0604020202020204" pitchFamily="34" charset="0"/>
              </a:rPr>
              <a:t>2020/21 Third </a:t>
            </a:r>
            <a:r>
              <a:rPr lang="en-US" b="1" dirty="0"/>
              <a:t>quarterly report on the financial and non-financial performance for 2020/21 financial year </a:t>
            </a:r>
            <a:r>
              <a:rPr lang="en-US" dirty="0">
                <a:cs typeface="Arial" panose="020B0604020202020204" pitchFamily="34" charset="0"/>
              </a:rPr>
              <a:t>in line with Agency's  </a:t>
            </a:r>
            <a:r>
              <a:rPr lang="en-US" dirty="0" smtClean="0">
                <a:cs typeface="Arial" panose="020B0604020202020204" pitchFamily="34" charset="0"/>
              </a:rPr>
              <a:t>revised Annual </a:t>
            </a:r>
            <a:r>
              <a:rPr lang="en-US" dirty="0">
                <a:cs typeface="Arial" panose="020B0604020202020204" pitchFamily="34" charset="0"/>
              </a:rPr>
              <a:t>Performance </a:t>
            </a:r>
            <a:r>
              <a:rPr lang="en-US" dirty="0" smtClean="0">
                <a:cs typeface="Arial" panose="020B0604020202020204" pitchFamily="34" charset="0"/>
              </a:rPr>
              <a:t>Plan.</a:t>
            </a:r>
            <a:endParaRPr lang="en-US" dirty="0">
              <a:cs typeface="Arial" panose="020B0604020202020204" pitchFamily="34" charset="0"/>
            </a:endParaRPr>
          </a:p>
          <a:p>
            <a:pPr>
              <a:spcAft>
                <a:spcPts val="1200"/>
              </a:spcAft>
            </a:pPr>
            <a:endParaRPr lang="en-GB" dirty="0"/>
          </a:p>
        </p:txBody>
      </p:sp>
      <p:sp>
        <p:nvSpPr>
          <p:cNvPr id="6" name="Slide Number Placeholder 5"/>
          <p:cNvSpPr>
            <a:spLocks noGrp="1"/>
          </p:cNvSpPr>
          <p:nvPr>
            <p:ph type="sldNum" sz="quarter" idx="12"/>
          </p:nvPr>
        </p:nvSpPr>
        <p:spPr/>
        <p:txBody>
          <a:bodyPr/>
          <a:lstStyle/>
          <a:p>
            <a:pPr>
              <a:defRPr/>
            </a:pPr>
            <a:fld id="{2CC70C49-10A0-418E-8D48-EB84244C126F}" type="slidenum">
              <a:rPr lang="en-US" smtClean="0">
                <a:solidFill>
                  <a:srgbClr val="000000"/>
                </a:solidFill>
              </a:rPr>
              <a:pPr>
                <a:defRPr/>
              </a:pPr>
              <a:t>35</a:t>
            </a:fld>
            <a:endParaRPr lang="en-US">
              <a:solidFill>
                <a:srgbClr val="000000"/>
              </a:solidFill>
            </a:endParaRPr>
          </a:p>
        </p:txBody>
      </p:sp>
    </p:spTree>
    <p:extLst>
      <p:ext uri="{BB962C8B-B14F-4D97-AF65-F5344CB8AC3E}">
        <p14:creationId xmlns:p14="http://schemas.microsoft.com/office/powerpoint/2010/main" val="4061497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p:nvPr>
        </p:nvSpPr>
        <p:spPr>
          <a:xfrm>
            <a:off x="492177" y="2819400"/>
            <a:ext cx="8229600" cy="1981200"/>
          </a:xfrm>
          <a:prstGeom prst="rect">
            <a:avLst/>
          </a:prstGeom>
          <a:solidFill>
            <a:srgbClr val="FFDE9B"/>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4800" dirty="0" smtClean="0">
                <a:latin typeface="Arial" panose="020B0604020202020204" pitchFamily="34" charset="0"/>
                <a:cs typeface="Arial" panose="020B0604020202020204" pitchFamily="34" charset="0"/>
              </a:rPr>
              <a:t>Thank You</a:t>
            </a:r>
            <a:endParaRPr lang="en-ZA" sz="4800" dirty="0">
              <a:latin typeface="Arial" panose="020B0604020202020204" pitchFamily="34" charset="0"/>
              <a:cs typeface="Arial" panose="020B0604020202020204" pitchFamily="34" charset="0"/>
            </a:endParaRPr>
          </a:p>
        </p:txBody>
      </p:sp>
      <p:sp>
        <p:nvSpPr>
          <p:cNvPr id="8" name="Slide Number Placeholder 1"/>
          <p:cNvSpPr txBox="1">
            <a:spLocks/>
          </p:cNvSpPr>
          <p:nvPr/>
        </p:nvSpPr>
        <p:spPr>
          <a:xfrm>
            <a:off x="6553200" y="6356350"/>
            <a:ext cx="2133600" cy="365125"/>
          </a:xfrm>
          <a:prstGeom prst="rect">
            <a:avLst/>
          </a:prstGeom>
          <a:noFill/>
        </p:spPr>
        <p:txBody>
          <a:bodyPr vert="horz" lIns="91440" tIns="45720" rIns="91440" bIns="45720" rtlCol="0" anchor="ctr"/>
          <a:lstStyle>
            <a:defPPr>
              <a:defRPr lang="en-US"/>
            </a:defPPr>
            <a:lvl1pPr marL="0" algn="r" defTabSz="914400" rtl="0" eaLnBrk="1" latinLnBrk="0" hangingPunct="1">
              <a:spcBef>
                <a:spcPct val="20000"/>
              </a:spcBef>
              <a:buChar char="•"/>
              <a:defRPr sz="3200" kern="1200">
                <a:solidFill>
                  <a:schemeClr val="tx1"/>
                </a:solidFill>
                <a:latin typeface="Arial" charset="0"/>
                <a:ea typeface="+mn-ea"/>
                <a:cs typeface="+mn-cs"/>
              </a:defRPr>
            </a:lvl1pPr>
            <a:lvl2pPr marL="742950" indent="-285750" algn="l" defTabSz="914400" rtl="0" eaLnBrk="1" latinLnBrk="0" hangingPunct="1">
              <a:spcBef>
                <a:spcPct val="20000"/>
              </a:spcBef>
              <a:buChar char="–"/>
              <a:defRPr sz="2800" kern="1200">
                <a:solidFill>
                  <a:schemeClr val="tx1"/>
                </a:solidFill>
                <a:latin typeface="Arial" charset="0"/>
                <a:ea typeface="+mn-ea"/>
                <a:cs typeface="+mn-cs"/>
              </a:defRPr>
            </a:lvl2pPr>
            <a:lvl3pPr marL="1143000" indent="-228600" algn="l" defTabSz="914400" rtl="0" eaLnBrk="1" latinLnBrk="0" hangingPunct="1">
              <a:spcBef>
                <a:spcPct val="20000"/>
              </a:spcBef>
              <a:buChar char="•"/>
              <a:defRPr sz="2400" kern="1200">
                <a:solidFill>
                  <a:schemeClr val="tx1"/>
                </a:solidFill>
                <a:latin typeface="Arial" charset="0"/>
                <a:ea typeface="+mn-ea"/>
                <a:cs typeface="+mn-cs"/>
              </a:defRPr>
            </a:lvl3pPr>
            <a:lvl4pPr marL="1600200" indent="-228600" algn="l" defTabSz="914400" rtl="0" eaLnBrk="1" latinLnBrk="0" hangingPunct="1">
              <a:spcBef>
                <a:spcPct val="20000"/>
              </a:spcBef>
              <a:buChar char="–"/>
              <a:defRPr sz="2000" kern="1200">
                <a:solidFill>
                  <a:schemeClr val="tx1"/>
                </a:solidFill>
                <a:latin typeface="Arial" charset="0"/>
                <a:ea typeface="+mn-ea"/>
                <a:cs typeface="+mn-cs"/>
              </a:defRPr>
            </a:lvl4pPr>
            <a:lvl5pPr marL="2057400" indent="-228600" algn="l" defTabSz="914400" rtl="0" eaLnBrk="1" latinLnBrk="0" hangingPunct="1">
              <a:spcBef>
                <a:spcPct val="20000"/>
              </a:spcBef>
              <a:buChar char="»"/>
              <a:defRPr sz="20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9pPr>
          </a:lstStyle>
          <a:p>
            <a:pPr>
              <a:spcBef>
                <a:spcPct val="0"/>
              </a:spcBef>
              <a:buFontTx/>
              <a:buNone/>
            </a:pPr>
            <a:endParaRPr lang="en-US" altLang="en-US" sz="1400" dirty="0" smtClean="0">
              <a:ea typeface="ＭＳ Ｐゴシック" pitchFamily="34" charset="-128"/>
            </a:endParaRPr>
          </a:p>
        </p:txBody>
      </p:sp>
      <p:sp>
        <p:nvSpPr>
          <p:cNvPr id="2" name="Slide Number Placeholder 1"/>
          <p:cNvSpPr>
            <a:spLocks noGrp="1"/>
          </p:cNvSpPr>
          <p:nvPr>
            <p:ph type="sldNum" sz="quarter" idx="12"/>
          </p:nvPr>
        </p:nvSpPr>
        <p:spPr>
          <a:xfrm>
            <a:off x="6553200" y="6477000"/>
            <a:ext cx="1828800" cy="244475"/>
          </a:xfrm>
        </p:spPr>
        <p:txBody>
          <a:bodyPr/>
          <a:lstStyle/>
          <a:p>
            <a:fld id="{1CBD9FF5-4F38-4FC5-9C36-E6933442765B}" type="slidenum">
              <a:rPr lang="en-US">
                <a:solidFill>
                  <a:srgbClr val="000000"/>
                </a:solidFill>
              </a:rPr>
              <a:pPr/>
              <a:t>36</a:t>
            </a:fld>
            <a:endParaRPr lang="en-US" dirty="0">
              <a:solidFill>
                <a:prstClr val="black">
                  <a:tint val="75000"/>
                </a:prstClr>
              </a:solidFill>
            </a:endParaRPr>
          </a:p>
        </p:txBody>
      </p:sp>
    </p:spTree>
    <p:extLst>
      <p:ext uri="{BB962C8B-B14F-4D97-AF65-F5344CB8AC3E}">
        <p14:creationId xmlns:p14="http://schemas.microsoft.com/office/powerpoint/2010/main" val="12006778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145565"/>
            <a:ext cx="8229600" cy="387835"/>
          </a:xfrm>
        </p:spPr>
        <p:txBody>
          <a:bodyPr>
            <a:normAutofit fontScale="90000"/>
          </a:bodyPr>
          <a:lstStyle/>
          <a:p>
            <a:pPr algn="ctr"/>
            <a:r>
              <a:rPr lang="en-US" dirty="0" smtClean="0"/>
              <a:t>Contextual Analysis</a:t>
            </a:r>
            <a:endParaRPr lang="en-GB" dirty="0"/>
          </a:p>
        </p:txBody>
      </p:sp>
      <p:sp>
        <p:nvSpPr>
          <p:cNvPr id="4" name="Content Placeholder 3"/>
          <p:cNvSpPr>
            <a:spLocks noGrp="1"/>
          </p:cNvSpPr>
          <p:nvPr>
            <p:ph idx="1"/>
          </p:nvPr>
        </p:nvSpPr>
        <p:spPr>
          <a:xfrm>
            <a:off x="0" y="609600"/>
            <a:ext cx="9144000" cy="5796450"/>
          </a:xfrm>
          <a:solidFill>
            <a:schemeClr val="bg1"/>
          </a:solidFill>
        </p:spPr>
        <p:txBody>
          <a:bodyPr>
            <a:noAutofit/>
          </a:bodyPr>
          <a:lstStyle/>
          <a:p>
            <a:pPr marL="342907" lvl="1" indent="-342907" algn="just">
              <a:spcBef>
                <a:spcPts val="300"/>
              </a:spcBef>
              <a:buFont typeface="Arial" panose="020B0604020202020204" pitchFamily="34" charset="0"/>
              <a:buChar char="•"/>
            </a:pPr>
            <a:r>
              <a:rPr lang="en-US" sz="1700" dirty="0" smtClean="0"/>
              <a:t>SASSA’s </a:t>
            </a:r>
            <a:r>
              <a:rPr lang="en-US" sz="1700" dirty="0"/>
              <a:t>core business is to provide social assistance to eligible South Africans who are unable to support themselves and their dependents with the goal to alleviate poverty</a:t>
            </a:r>
            <a:r>
              <a:rPr lang="en-US" sz="1700" dirty="0" smtClean="0"/>
              <a:t>.</a:t>
            </a:r>
            <a:endParaRPr lang="en-US" sz="1700" dirty="0"/>
          </a:p>
          <a:p>
            <a:pPr marL="342900" lvl="1" indent="-342900" algn="just">
              <a:spcBef>
                <a:spcPts val="300"/>
              </a:spcBef>
              <a:buFont typeface="Arial" panose="020B0604020202020204" pitchFamily="34" charset="0"/>
              <a:buChar char="•"/>
            </a:pPr>
            <a:r>
              <a:rPr lang="en-GB" sz="1700" dirty="0" smtClean="0"/>
              <a:t>During the reporting period, SASSA continued to consistently pay social grants to over </a:t>
            </a:r>
            <a:r>
              <a:rPr lang="en-GB" sz="1700" b="1" dirty="0" smtClean="0"/>
              <a:t>18 million </a:t>
            </a:r>
            <a:r>
              <a:rPr lang="en-GB" sz="1700" dirty="0" smtClean="0"/>
              <a:t>qualifying South Africans. In addition</a:t>
            </a:r>
            <a:r>
              <a:rPr lang="en-US" sz="1700" dirty="0" smtClean="0">
                <a:cs typeface="Arial" panose="020B0604020202020204" pitchFamily="34" charset="0"/>
              </a:rPr>
              <a:t>, over 300 000 new  normal </a:t>
            </a:r>
            <a:r>
              <a:rPr lang="en-US" sz="1700" dirty="0">
                <a:cs typeface="Arial" panose="020B0604020202020204" pitchFamily="34" charset="0"/>
              </a:rPr>
              <a:t>social grants applications </a:t>
            </a:r>
            <a:r>
              <a:rPr lang="en-US" sz="1700" dirty="0" smtClean="0">
                <a:cs typeface="Arial" panose="020B0604020202020204" pitchFamily="34" charset="0"/>
              </a:rPr>
              <a:t>and 9 </a:t>
            </a:r>
            <a:r>
              <a:rPr lang="en-US" sz="1700" dirty="0">
                <a:cs typeface="Arial" panose="020B0604020202020204" pitchFamily="34" charset="0"/>
              </a:rPr>
              <a:t>million </a:t>
            </a:r>
            <a:r>
              <a:rPr lang="en-US" sz="1700" dirty="0" smtClean="0">
                <a:cs typeface="Arial" panose="020B0604020202020204" pitchFamily="34" charset="0"/>
              </a:rPr>
              <a:t>SRD Covid-19 grant applications were processed.</a:t>
            </a:r>
          </a:p>
          <a:p>
            <a:pPr marL="342900" lvl="1" indent="-342900" algn="just">
              <a:spcBef>
                <a:spcPts val="300"/>
              </a:spcBef>
              <a:buFont typeface="Arial" panose="020B0604020202020204" pitchFamily="34" charset="0"/>
              <a:buChar char="•"/>
            </a:pPr>
            <a:r>
              <a:rPr lang="en-GB" sz="1700" dirty="0" smtClean="0"/>
              <a:t>The overall total number of beneficiaries supported through monthly cash transfers </a:t>
            </a:r>
            <a:r>
              <a:rPr lang="en-US" sz="1700" dirty="0" smtClean="0"/>
              <a:t>during </a:t>
            </a:r>
            <a:r>
              <a:rPr lang="en-US" sz="1700" dirty="0"/>
              <a:t>this reporting </a:t>
            </a:r>
            <a:r>
              <a:rPr lang="en-US" sz="1700" dirty="0" smtClean="0"/>
              <a:t>period</a:t>
            </a:r>
            <a:r>
              <a:rPr lang="en-US" sz="1700" dirty="0"/>
              <a:t> </a:t>
            </a:r>
            <a:r>
              <a:rPr lang="en-US" sz="1700" dirty="0" smtClean="0"/>
              <a:t>is approximately 24 million </a:t>
            </a:r>
            <a:r>
              <a:rPr lang="en-US" sz="1700" b="1" dirty="0" smtClean="0"/>
              <a:t>(41% of SA population)</a:t>
            </a:r>
            <a:r>
              <a:rPr lang="en-US" sz="1700" dirty="0" smtClean="0"/>
              <a:t>. </a:t>
            </a:r>
            <a:endParaRPr lang="en-GB" sz="1700" dirty="0"/>
          </a:p>
          <a:p>
            <a:pPr algn="just">
              <a:spcBef>
                <a:spcPts val="300"/>
              </a:spcBef>
            </a:pPr>
            <a:r>
              <a:rPr lang="en-ZA" sz="1700" dirty="0" smtClean="0">
                <a:cs typeface="Arial" panose="020B0604020202020204" pitchFamily="34" charset="0"/>
              </a:rPr>
              <a:t>During this period, SASSA operations were impacted by </a:t>
            </a:r>
            <a:r>
              <a:rPr lang="en-ZA" sz="1700" dirty="0">
                <a:cs typeface="Arial" panose="020B0604020202020204" pitchFamily="34" charset="0"/>
              </a:rPr>
              <a:t>a number of variables, </a:t>
            </a:r>
            <a:r>
              <a:rPr lang="en-ZA" sz="1700" dirty="0" smtClean="0">
                <a:cs typeface="Arial" panose="020B0604020202020204" pitchFamily="34" charset="0"/>
              </a:rPr>
              <a:t>largely driven by the </a:t>
            </a:r>
            <a:r>
              <a:rPr lang="en-US" sz="1700" dirty="0" smtClean="0"/>
              <a:t>Corona </a:t>
            </a:r>
            <a:r>
              <a:rPr lang="en-US" sz="1700" dirty="0"/>
              <a:t>Virus (COVID-19) </a:t>
            </a:r>
            <a:r>
              <a:rPr lang="en-US" sz="1700" dirty="0" smtClean="0"/>
              <a:t>pandemic . The impact was threefold</a:t>
            </a:r>
            <a:r>
              <a:rPr lang="en-US" sz="1800" dirty="0" smtClean="0"/>
              <a:t>: </a:t>
            </a:r>
            <a:endParaRPr lang="en-ZA" sz="1800" dirty="0" smtClean="0">
              <a:cs typeface="Arial" panose="020B0604020202020204" pitchFamily="34" charset="0"/>
            </a:endParaRPr>
          </a:p>
          <a:p>
            <a:pPr lvl="1" algn="just">
              <a:spcBef>
                <a:spcPts val="300"/>
              </a:spcBef>
            </a:pPr>
            <a:r>
              <a:rPr lang="en-US" sz="1600" b="1" dirty="0" smtClean="0">
                <a:cs typeface="Arial" panose="020B0604020202020204" pitchFamily="34" charset="0"/>
              </a:rPr>
              <a:t>Beneficiaries</a:t>
            </a:r>
            <a:r>
              <a:rPr lang="en-US" sz="1600" dirty="0" smtClean="0">
                <a:cs typeface="Arial" panose="020B0604020202020204" pitchFamily="34" charset="0"/>
              </a:rPr>
              <a:t> </a:t>
            </a:r>
            <a:r>
              <a:rPr lang="en-US" sz="1600" dirty="0">
                <a:cs typeface="Arial" panose="020B0604020202020204" pitchFamily="34" charset="0"/>
              </a:rPr>
              <a:t>- </a:t>
            </a:r>
            <a:r>
              <a:rPr lang="en-US" sz="1600" dirty="0"/>
              <a:t>Unemployment Rate in the country rose </a:t>
            </a:r>
            <a:r>
              <a:rPr lang="en-US" sz="1600" dirty="0" smtClean="0"/>
              <a:t>from 30.8</a:t>
            </a:r>
            <a:r>
              <a:rPr lang="en-US" sz="1600" dirty="0"/>
              <a:t>% </a:t>
            </a:r>
            <a:r>
              <a:rPr lang="en-US" sz="1600" dirty="0" smtClean="0"/>
              <a:t> to 32% in </a:t>
            </a:r>
            <a:r>
              <a:rPr lang="en-US" sz="1600" dirty="0"/>
              <a:t>the third quarter of 2020, thus increasing the demand </a:t>
            </a:r>
            <a:r>
              <a:rPr lang="en-US" sz="1600" dirty="0" smtClean="0"/>
              <a:t>for</a:t>
            </a:r>
            <a:r>
              <a:rPr lang="en-US" sz="1600" dirty="0">
                <a:cs typeface="Arial" panose="020B0604020202020204" pitchFamily="34" charset="0"/>
              </a:rPr>
              <a:t> SASSA services particularly </a:t>
            </a:r>
            <a:r>
              <a:rPr lang="en-US" sz="1600" dirty="0" smtClean="0"/>
              <a:t>the </a:t>
            </a:r>
            <a:r>
              <a:rPr lang="en-US" sz="1600" dirty="0"/>
              <a:t>special Covid-19 SRD grant</a:t>
            </a:r>
            <a:r>
              <a:rPr lang="en-US" sz="1600" dirty="0" smtClean="0"/>
              <a:t>.</a:t>
            </a:r>
            <a:r>
              <a:rPr lang="en-US" sz="1600" dirty="0" smtClean="0">
                <a:cs typeface="Arial" panose="020B0604020202020204" pitchFamily="34" charset="0"/>
              </a:rPr>
              <a:t>(</a:t>
            </a:r>
            <a:r>
              <a:rPr lang="en-US" sz="1600" b="1" i="1" dirty="0" smtClean="0">
                <a:cs typeface="Arial" panose="020B0604020202020204" pitchFamily="34" charset="0"/>
              </a:rPr>
              <a:t>R350)</a:t>
            </a:r>
          </a:p>
          <a:p>
            <a:pPr lvl="1" algn="just">
              <a:spcBef>
                <a:spcPts val="300"/>
              </a:spcBef>
            </a:pPr>
            <a:r>
              <a:rPr lang="en-US" sz="1600" b="1" dirty="0" smtClean="0">
                <a:cs typeface="Arial" panose="020B0604020202020204" pitchFamily="34" charset="0"/>
              </a:rPr>
              <a:t>Business Processes: </a:t>
            </a:r>
            <a:r>
              <a:rPr lang="en-US" sz="1600" dirty="0" smtClean="0">
                <a:cs typeface="Arial" panose="020B0604020202020204" pitchFamily="34" charset="0"/>
              </a:rPr>
              <a:t> – </a:t>
            </a:r>
            <a:r>
              <a:rPr lang="en-US" sz="1600" dirty="0" smtClean="0"/>
              <a:t>SASSA’s </a:t>
            </a:r>
            <a:r>
              <a:rPr lang="en-US" sz="1600" dirty="0"/>
              <a:t>operations are mainly manual and depends on face to face encounter with the clients/applicants, therefore, the number of clients/applicants seen on a daily basis has been affected as we adhere to the health protocols. </a:t>
            </a:r>
            <a:r>
              <a:rPr lang="en-US" sz="1600" dirty="0" smtClean="0"/>
              <a:t> Whilst </a:t>
            </a:r>
            <a:r>
              <a:rPr lang="en-US" sz="1600" dirty="0"/>
              <a:t>there was an increase in the demand </a:t>
            </a:r>
            <a:r>
              <a:rPr lang="en-US" sz="1600" dirty="0" smtClean="0"/>
              <a:t>for </a:t>
            </a:r>
            <a:r>
              <a:rPr lang="en-US" sz="1600" dirty="0"/>
              <a:t>services, the restricted numbers of people that </a:t>
            </a:r>
            <a:r>
              <a:rPr lang="en-US" sz="1600" dirty="0" smtClean="0"/>
              <a:t>could be </a:t>
            </a:r>
            <a:r>
              <a:rPr lang="en-US" sz="1600" dirty="0"/>
              <a:t>in the buildings and the prohibition of large gatherings affected the manner in which beneficiaries were serviced</a:t>
            </a:r>
            <a:r>
              <a:rPr lang="en-US" sz="1600" dirty="0" smtClean="0"/>
              <a:t>.  This resulted in the </a:t>
            </a:r>
            <a:r>
              <a:rPr lang="en-US" sz="1600" dirty="0" smtClean="0">
                <a:cs typeface="Arial" panose="020B0604020202020204" pitchFamily="34" charset="0"/>
              </a:rPr>
              <a:t>introduction  of automated application processes </a:t>
            </a:r>
          </a:p>
          <a:p>
            <a:pPr lvl="1" algn="just">
              <a:spcBef>
                <a:spcPts val="300"/>
              </a:spcBef>
            </a:pPr>
            <a:r>
              <a:rPr lang="en-US" sz="1600" b="1" dirty="0" smtClean="0">
                <a:cs typeface="Arial" panose="020B0604020202020204" pitchFamily="34" charset="0"/>
              </a:rPr>
              <a:t>Staff </a:t>
            </a:r>
            <a:r>
              <a:rPr lang="en-US" sz="1600" dirty="0">
                <a:cs typeface="Arial" panose="020B0604020202020204" pitchFamily="34" charset="0"/>
              </a:rPr>
              <a:t>–  There was a need to ensure balance between service delivery &amp; ensuring that staff is protected given the number of staff who passed on during the </a:t>
            </a:r>
            <a:r>
              <a:rPr lang="en-US" sz="1600" dirty="0" smtClean="0">
                <a:cs typeface="Arial" panose="020B0604020202020204" pitchFamily="34" charset="0"/>
              </a:rPr>
              <a:t>period.</a:t>
            </a:r>
            <a:endParaRPr lang="en-US" sz="1600" dirty="0">
              <a:cs typeface="Arial" panose="020B0604020202020204" pitchFamily="34" charset="0"/>
            </a:endParaRPr>
          </a:p>
        </p:txBody>
      </p:sp>
      <p:sp>
        <p:nvSpPr>
          <p:cNvPr id="5" name="Slide Number Placeholder 4"/>
          <p:cNvSpPr>
            <a:spLocks noGrp="1"/>
          </p:cNvSpPr>
          <p:nvPr>
            <p:ph type="sldNum" sz="quarter" idx="12"/>
          </p:nvPr>
        </p:nvSpPr>
        <p:spPr/>
        <p:txBody>
          <a:bodyPr/>
          <a:lstStyle/>
          <a:p>
            <a:pPr>
              <a:defRPr/>
            </a:pPr>
            <a:fld id="{2CC70C49-10A0-418E-8D48-EB84244C126F}" type="slidenum">
              <a:rPr lang="en-US" smtClean="0">
                <a:solidFill>
                  <a:srgbClr val="000000"/>
                </a:solidFill>
              </a:rPr>
              <a:pPr>
                <a:defRPr/>
              </a:pPr>
              <a:t>4</a:t>
            </a:fld>
            <a:endParaRPr lang="en-US" dirty="0">
              <a:solidFill>
                <a:srgbClr val="000000"/>
              </a:solidFill>
            </a:endParaRPr>
          </a:p>
        </p:txBody>
      </p:sp>
    </p:spTree>
    <p:extLst>
      <p:ext uri="{BB962C8B-B14F-4D97-AF65-F5344CB8AC3E}">
        <p14:creationId xmlns:p14="http://schemas.microsoft.com/office/powerpoint/2010/main" val="29547247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490" y="4665"/>
            <a:ext cx="8534400" cy="833535"/>
          </a:xfrm>
        </p:spPr>
        <p:txBody>
          <a:bodyPr>
            <a:noAutofit/>
          </a:bodyPr>
          <a:lstStyle/>
          <a:p>
            <a:r>
              <a:rPr lang="en-GB" altLang="en-US" sz="2800" dirty="0">
                <a:ea typeface="ＭＳ Ｐゴシック" pitchFamily="34" charset="-128"/>
              </a:rPr>
              <a:t>Summary of SASSA’s performance for the </a:t>
            </a:r>
            <a:r>
              <a:rPr lang="en-GB" altLang="en-US" sz="2800" dirty="0" smtClean="0">
                <a:ea typeface="ＭＳ Ｐゴシック" pitchFamily="34" charset="-128"/>
              </a:rPr>
              <a:t>3 </a:t>
            </a:r>
            <a:r>
              <a:rPr lang="en-GB" altLang="en-US" sz="2800" dirty="0">
                <a:ea typeface="ＭＳ Ｐゴシック" pitchFamily="34" charset="-128"/>
              </a:rPr>
              <a:t>Quarters of 2020/21 (Branches - APP)</a:t>
            </a:r>
            <a:endParaRPr lang="en-GB" sz="2800" dirty="0"/>
          </a:p>
        </p:txBody>
      </p:sp>
      <p:sp>
        <p:nvSpPr>
          <p:cNvPr id="3" name="Slide Number Placeholder 2"/>
          <p:cNvSpPr>
            <a:spLocks noGrp="1"/>
          </p:cNvSpPr>
          <p:nvPr>
            <p:ph type="sldNum" sz="quarter" idx="12"/>
          </p:nvPr>
        </p:nvSpPr>
        <p:spPr/>
        <p:txBody>
          <a:bodyPr/>
          <a:lstStyle/>
          <a:p>
            <a:fld id="{9D56938B-8917-4869-91D0-F9F507C443EE}" type="slidenum">
              <a:rPr lang="en-US" smtClean="0">
                <a:solidFill>
                  <a:prstClr val="black">
                    <a:tint val="75000"/>
                  </a:prstClr>
                </a:solidFill>
              </a:rPr>
              <a:pPr/>
              <a:t>5</a:t>
            </a:fld>
            <a:endParaRPr lang="en-US">
              <a:solidFill>
                <a:prstClr val="black">
                  <a:tint val="75000"/>
                </a:prst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422951130"/>
              </p:ext>
            </p:extLst>
          </p:nvPr>
        </p:nvGraphicFramePr>
        <p:xfrm>
          <a:off x="-3110" y="965718"/>
          <a:ext cx="9130004" cy="2563732"/>
        </p:xfrm>
        <a:graphic>
          <a:graphicData uri="http://schemas.openxmlformats.org/drawingml/2006/table">
            <a:tbl>
              <a:tblPr firstRow="1" firstCol="1" bandRow="1">
                <a:tableStyleId>{5C22544A-7EE6-4342-B048-85BDC9FD1C3A}</a:tableStyleId>
              </a:tblPr>
              <a:tblGrid>
                <a:gridCol w="1562997">
                  <a:extLst>
                    <a:ext uri="{9D8B030D-6E8A-4147-A177-3AD203B41FA5}">
                      <a16:colId xmlns:a16="http://schemas.microsoft.com/office/drawing/2014/main" val="20000"/>
                    </a:ext>
                  </a:extLst>
                </a:gridCol>
                <a:gridCol w="562680">
                  <a:extLst>
                    <a:ext uri="{9D8B030D-6E8A-4147-A177-3AD203B41FA5}">
                      <a16:colId xmlns:a16="http://schemas.microsoft.com/office/drawing/2014/main" val="20001"/>
                    </a:ext>
                  </a:extLst>
                </a:gridCol>
                <a:gridCol w="442258">
                  <a:extLst>
                    <a:ext uri="{9D8B030D-6E8A-4147-A177-3AD203B41FA5}">
                      <a16:colId xmlns:a16="http://schemas.microsoft.com/office/drawing/2014/main" val="20002"/>
                    </a:ext>
                  </a:extLst>
                </a:gridCol>
                <a:gridCol w="433023">
                  <a:extLst>
                    <a:ext uri="{9D8B030D-6E8A-4147-A177-3AD203B41FA5}">
                      <a16:colId xmlns:a16="http://schemas.microsoft.com/office/drawing/2014/main" val="20003"/>
                    </a:ext>
                  </a:extLst>
                </a:gridCol>
                <a:gridCol w="500159">
                  <a:extLst>
                    <a:ext uri="{9D8B030D-6E8A-4147-A177-3AD203B41FA5}">
                      <a16:colId xmlns:a16="http://schemas.microsoft.com/office/drawing/2014/main" val="20004"/>
                    </a:ext>
                  </a:extLst>
                </a:gridCol>
                <a:gridCol w="500159">
                  <a:extLst>
                    <a:ext uri="{9D8B030D-6E8A-4147-A177-3AD203B41FA5}">
                      <a16:colId xmlns:a16="http://schemas.microsoft.com/office/drawing/2014/main" val="20005"/>
                    </a:ext>
                  </a:extLst>
                </a:gridCol>
                <a:gridCol w="527013">
                  <a:extLst>
                    <a:ext uri="{9D8B030D-6E8A-4147-A177-3AD203B41FA5}">
                      <a16:colId xmlns:a16="http://schemas.microsoft.com/office/drawing/2014/main" val="20006"/>
                    </a:ext>
                  </a:extLst>
                </a:gridCol>
                <a:gridCol w="348265">
                  <a:extLst>
                    <a:ext uri="{9D8B030D-6E8A-4147-A177-3AD203B41FA5}">
                      <a16:colId xmlns:a16="http://schemas.microsoft.com/office/drawing/2014/main" val="20007"/>
                    </a:ext>
                  </a:extLst>
                </a:gridCol>
                <a:gridCol w="437639">
                  <a:extLst>
                    <a:ext uri="{9D8B030D-6E8A-4147-A177-3AD203B41FA5}">
                      <a16:colId xmlns:a16="http://schemas.microsoft.com/office/drawing/2014/main" val="20008"/>
                    </a:ext>
                  </a:extLst>
                </a:gridCol>
                <a:gridCol w="523238">
                  <a:extLst>
                    <a:ext uri="{9D8B030D-6E8A-4147-A177-3AD203B41FA5}">
                      <a16:colId xmlns:a16="http://schemas.microsoft.com/office/drawing/2014/main" val="20009"/>
                    </a:ext>
                  </a:extLst>
                </a:gridCol>
                <a:gridCol w="523238">
                  <a:extLst>
                    <a:ext uri="{9D8B030D-6E8A-4147-A177-3AD203B41FA5}">
                      <a16:colId xmlns:a16="http://schemas.microsoft.com/office/drawing/2014/main" val="20010"/>
                    </a:ext>
                  </a:extLst>
                </a:gridCol>
                <a:gridCol w="503516">
                  <a:extLst>
                    <a:ext uri="{9D8B030D-6E8A-4147-A177-3AD203B41FA5}">
                      <a16:colId xmlns:a16="http://schemas.microsoft.com/office/drawing/2014/main" val="20011"/>
                    </a:ext>
                  </a:extLst>
                </a:gridCol>
                <a:gridCol w="453165">
                  <a:extLst>
                    <a:ext uri="{9D8B030D-6E8A-4147-A177-3AD203B41FA5}">
                      <a16:colId xmlns:a16="http://schemas.microsoft.com/office/drawing/2014/main" val="20012"/>
                    </a:ext>
                  </a:extLst>
                </a:gridCol>
                <a:gridCol w="604218">
                  <a:extLst>
                    <a:ext uri="{9D8B030D-6E8A-4147-A177-3AD203B41FA5}">
                      <a16:colId xmlns:a16="http://schemas.microsoft.com/office/drawing/2014/main" val="20013"/>
                    </a:ext>
                  </a:extLst>
                </a:gridCol>
                <a:gridCol w="604218">
                  <a:extLst>
                    <a:ext uri="{9D8B030D-6E8A-4147-A177-3AD203B41FA5}">
                      <a16:colId xmlns:a16="http://schemas.microsoft.com/office/drawing/2014/main" val="20014"/>
                    </a:ext>
                  </a:extLst>
                </a:gridCol>
                <a:gridCol w="604218">
                  <a:extLst>
                    <a:ext uri="{9D8B030D-6E8A-4147-A177-3AD203B41FA5}">
                      <a16:colId xmlns:a16="http://schemas.microsoft.com/office/drawing/2014/main" val="20015"/>
                    </a:ext>
                  </a:extLst>
                </a:gridCol>
              </a:tblGrid>
              <a:tr h="177282">
                <a:tc rowSpan="2">
                  <a:txBody>
                    <a:bodyPr/>
                    <a:lstStyle/>
                    <a:p>
                      <a:pPr marL="0" marR="0">
                        <a:lnSpc>
                          <a:spcPct val="107000"/>
                        </a:lnSpc>
                        <a:spcBef>
                          <a:spcPts val="0"/>
                        </a:spcBef>
                        <a:spcAft>
                          <a:spcPts val="800"/>
                        </a:spcAft>
                      </a:pPr>
                      <a:r>
                        <a:rPr lang="en-ZA" sz="1400" dirty="0">
                          <a:solidFill>
                            <a:schemeClr val="tx1"/>
                          </a:solidFill>
                          <a:effectLst/>
                          <a:latin typeface="+mn-lt"/>
                        </a:rPr>
                        <a:t>Branch</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5">
                  <a:txBody>
                    <a:bodyPr/>
                    <a:lstStyle/>
                    <a:p>
                      <a:pPr marL="0" marR="0" algn="ctr">
                        <a:lnSpc>
                          <a:spcPct val="107000"/>
                        </a:lnSpc>
                        <a:spcBef>
                          <a:spcPts val="0"/>
                        </a:spcBef>
                        <a:spcAft>
                          <a:spcPts val="800"/>
                        </a:spcAft>
                      </a:pPr>
                      <a:r>
                        <a:rPr lang="en-ZA" sz="1400" dirty="0">
                          <a:solidFill>
                            <a:schemeClr val="tx1"/>
                          </a:solidFill>
                          <a:effectLst/>
                          <a:latin typeface="+mn-lt"/>
                        </a:rPr>
                        <a:t>1</a:t>
                      </a:r>
                      <a:r>
                        <a:rPr lang="en-ZA" sz="1400" baseline="30000" dirty="0">
                          <a:solidFill>
                            <a:schemeClr val="tx1"/>
                          </a:solidFill>
                          <a:effectLst/>
                          <a:latin typeface="+mn-lt"/>
                        </a:rPr>
                        <a:t>st</a:t>
                      </a:r>
                      <a:r>
                        <a:rPr lang="en-ZA" sz="1400" dirty="0">
                          <a:solidFill>
                            <a:schemeClr val="tx1"/>
                          </a:solidFill>
                          <a:effectLst/>
                          <a:latin typeface="+mn-lt"/>
                        </a:rPr>
                        <a:t> Quarter 2020/21</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a:p>
                  </a:txBody>
                  <a:tcPr/>
                </a:tc>
                <a:tc hMerge="1">
                  <a:txBody>
                    <a:bodyPr/>
                    <a:lstStyle/>
                    <a:p>
                      <a:endParaRPr lang="en-US"/>
                    </a:p>
                  </a:txBody>
                  <a:tcPr/>
                </a:tc>
                <a:tc hMerge="1">
                  <a:txBody>
                    <a:bodyPr/>
                    <a:lstStyle/>
                    <a:p>
                      <a:endParaRPr lang="en-ZA"/>
                    </a:p>
                  </a:txBody>
                  <a:tcPr/>
                </a:tc>
                <a:tc hMerge="1">
                  <a:txBody>
                    <a:bodyPr/>
                    <a:lstStyle/>
                    <a:p>
                      <a:pPr marL="0" marR="0" algn="ctr">
                        <a:lnSpc>
                          <a:spcPct val="107000"/>
                        </a:lnSpc>
                        <a:spcBef>
                          <a:spcPts val="0"/>
                        </a:spcBef>
                        <a:spcAft>
                          <a:spcPts val="800"/>
                        </a:spcAft>
                      </a:pP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4">
                  <a:txBody>
                    <a:bodyPr/>
                    <a:lstStyle/>
                    <a:p>
                      <a:pPr marL="0" marR="0" algn="ctr">
                        <a:lnSpc>
                          <a:spcPct val="107000"/>
                        </a:lnSpc>
                        <a:spcBef>
                          <a:spcPts val="0"/>
                        </a:spcBef>
                        <a:spcAft>
                          <a:spcPts val="800"/>
                        </a:spcAft>
                      </a:pPr>
                      <a:r>
                        <a:rPr lang="en-ZA" sz="1400" dirty="0">
                          <a:solidFill>
                            <a:schemeClr val="tx1"/>
                          </a:solidFill>
                          <a:effectLst/>
                          <a:latin typeface="+mn-lt"/>
                        </a:rPr>
                        <a:t>2</a:t>
                      </a:r>
                      <a:r>
                        <a:rPr lang="en-ZA" sz="1400" baseline="30000" dirty="0">
                          <a:solidFill>
                            <a:schemeClr val="tx1"/>
                          </a:solidFill>
                          <a:effectLst/>
                          <a:latin typeface="+mn-lt"/>
                        </a:rPr>
                        <a:t>nd</a:t>
                      </a:r>
                      <a:r>
                        <a:rPr lang="en-ZA" sz="1400" dirty="0">
                          <a:solidFill>
                            <a:schemeClr val="tx1"/>
                          </a:solidFill>
                          <a:effectLst/>
                          <a:latin typeface="+mn-lt"/>
                        </a:rPr>
                        <a:t> Quarter 2020/21</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a:p>
                  </a:txBody>
                  <a:tcPr/>
                </a:tc>
                <a:tc hMerge="1">
                  <a:txBody>
                    <a:bodyPr/>
                    <a:lstStyle/>
                    <a:p>
                      <a:endParaRPr lang="en-US"/>
                    </a:p>
                  </a:txBody>
                  <a:tcPr/>
                </a:tc>
                <a:tc hMerge="1">
                  <a:txBody>
                    <a:bodyPr/>
                    <a:lstStyle/>
                    <a:p>
                      <a:pPr marL="0" marR="0" algn="ctr">
                        <a:lnSpc>
                          <a:spcPct val="107000"/>
                        </a:lnSpc>
                        <a:spcBef>
                          <a:spcPts val="0"/>
                        </a:spcBef>
                        <a:spcAft>
                          <a:spcPts val="800"/>
                        </a:spcAft>
                      </a:pP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800"/>
                        </a:spcAft>
                      </a:pP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4">
                  <a:txBody>
                    <a:bodyPr/>
                    <a:lstStyle/>
                    <a:p>
                      <a:pPr marL="0" marR="0" algn="ctr">
                        <a:lnSpc>
                          <a:spcPct val="107000"/>
                        </a:lnSpc>
                        <a:spcBef>
                          <a:spcPts val="0"/>
                        </a:spcBef>
                        <a:spcAft>
                          <a:spcPts val="800"/>
                        </a:spcAft>
                      </a:pPr>
                      <a:r>
                        <a:rPr lang="en-ZA" sz="1400" dirty="0">
                          <a:solidFill>
                            <a:schemeClr val="tx1"/>
                          </a:solidFill>
                          <a:effectLst/>
                          <a:latin typeface="+mn-lt"/>
                        </a:rPr>
                        <a:t>3</a:t>
                      </a:r>
                      <a:r>
                        <a:rPr lang="en-ZA" sz="1400" baseline="30000" dirty="0">
                          <a:solidFill>
                            <a:schemeClr val="tx1"/>
                          </a:solidFill>
                          <a:effectLst/>
                          <a:latin typeface="+mn-lt"/>
                        </a:rPr>
                        <a:t>rd</a:t>
                      </a:r>
                      <a:r>
                        <a:rPr lang="en-ZA" sz="1400" dirty="0">
                          <a:solidFill>
                            <a:schemeClr val="tx1"/>
                          </a:solidFill>
                          <a:effectLst/>
                          <a:latin typeface="+mn-lt"/>
                        </a:rPr>
                        <a:t> Quarter 2020/21</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a:p>
                  </a:txBody>
                  <a:tcPr/>
                </a:tc>
                <a:tc hMerge="1">
                  <a:txBody>
                    <a:bodyPr/>
                    <a:lstStyle/>
                    <a:p>
                      <a:endParaRPr lang="en-US"/>
                    </a:p>
                  </a:txBody>
                  <a:tcPr/>
                </a:tc>
                <a:tc hMerge="1">
                  <a:txBody>
                    <a:bodyPr/>
                    <a:lstStyle/>
                    <a:p>
                      <a:pPr marL="0" marR="0" algn="ctr">
                        <a:lnSpc>
                          <a:spcPct val="107000"/>
                        </a:lnSpc>
                        <a:spcBef>
                          <a:spcPts val="0"/>
                        </a:spcBef>
                        <a:spcAft>
                          <a:spcPts val="800"/>
                        </a:spcAft>
                      </a:pP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800"/>
                        </a:spcAft>
                      </a:pP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1015483">
                <a:tc vMerge="1">
                  <a:txBody>
                    <a:bodyPr/>
                    <a:lstStyle/>
                    <a:p>
                      <a:endParaRPr lang="en-US"/>
                    </a:p>
                  </a:txBody>
                  <a:tcPr/>
                </a:tc>
                <a:tc>
                  <a:txBody>
                    <a:bodyPr/>
                    <a:lstStyle/>
                    <a:p>
                      <a:pPr marL="0" marR="0" algn="ctr">
                        <a:lnSpc>
                          <a:spcPct val="107000"/>
                        </a:lnSpc>
                        <a:spcBef>
                          <a:spcPts val="0"/>
                        </a:spcBef>
                        <a:spcAft>
                          <a:spcPts val="800"/>
                        </a:spcAft>
                      </a:pPr>
                      <a:r>
                        <a:rPr lang="en-ZA" sz="1400" dirty="0">
                          <a:solidFill>
                            <a:schemeClr val="tx1"/>
                          </a:solidFill>
                          <a:effectLst/>
                          <a:latin typeface="+mn-lt"/>
                        </a:rPr>
                        <a:t>Planned Targets</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17780" marR="177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CC6"/>
                    </a:solidFill>
                  </a:tcPr>
                </a:tc>
                <a:tc gridSpan="2">
                  <a:txBody>
                    <a:bodyPr/>
                    <a:lstStyle/>
                    <a:p>
                      <a:pPr marL="0" marR="0" algn="ctr">
                        <a:lnSpc>
                          <a:spcPct val="107000"/>
                        </a:lnSpc>
                        <a:spcBef>
                          <a:spcPts val="0"/>
                        </a:spcBef>
                        <a:spcAft>
                          <a:spcPts val="800"/>
                        </a:spcAft>
                      </a:pPr>
                      <a:r>
                        <a:rPr lang="en-ZA" sz="1400" dirty="0">
                          <a:solidFill>
                            <a:schemeClr val="tx1"/>
                          </a:solidFill>
                          <a:effectLst/>
                          <a:latin typeface="+mn-lt"/>
                        </a:rPr>
                        <a:t>Targets Achieved</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17780" marR="177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tc hMerge="1">
                  <a:txBody>
                    <a:bodyPr/>
                    <a:lstStyle/>
                    <a:p>
                      <a:endParaRPr lang="en-US"/>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400" b="1" dirty="0" smtClean="0">
                        <a:solidFill>
                          <a:schemeClr val="tx1"/>
                        </a:solidFill>
                        <a:effectLst/>
                        <a:latin typeface="+mn-lt"/>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1400" b="1" dirty="0" smtClean="0">
                          <a:solidFill>
                            <a:schemeClr val="tx1"/>
                          </a:solidFill>
                          <a:effectLst/>
                          <a:latin typeface="+mn-lt"/>
                        </a:rPr>
                        <a:t>Not </a:t>
                      </a:r>
                    </a:p>
                    <a:p>
                      <a:pPr marL="0" marR="0" indent="0" algn="ctr" defTabSz="914400" rtl="0" eaLnBrk="1" fontAlgn="auto" latinLnBrk="0" hangingPunct="1">
                        <a:lnSpc>
                          <a:spcPct val="100000"/>
                        </a:lnSpc>
                        <a:spcBef>
                          <a:spcPts val="0"/>
                        </a:spcBef>
                        <a:spcAft>
                          <a:spcPts val="0"/>
                        </a:spcAft>
                        <a:buClrTx/>
                        <a:buSzTx/>
                        <a:buFontTx/>
                        <a:buNone/>
                        <a:tabLst/>
                        <a:defRPr/>
                      </a:pPr>
                      <a:r>
                        <a:rPr lang="en-GB" sz="1400" b="1" dirty="0" smtClean="0">
                          <a:solidFill>
                            <a:schemeClr val="tx1"/>
                          </a:solidFill>
                          <a:effectLst/>
                          <a:latin typeface="+mn-lt"/>
                        </a:rPr>
                        <a:t>Achieved</a:t>
                      </a:r>
                      <a:endParaRPr lang="en-US" sz="1400" b="1" dirty="0" smtClean="0">
                        <a:solidFill>
                          <a:schemeClr val="tx1"/>
                        </a:solidFill>
                        <a:effectLst/>
                        <a:latin typeface="+mn-lt"/>
                        <a:ea typeface="Times New Roman" panose="02020603050405020304" pitchFamily="18" charset="0"/>
                      </a:endParaRPr>
                    </a:p>
                    <a:p>
                      <a:pPr marL="0" marR="0" algn="ctr">
                        <a:lnSpc>
                          <a:spcPct val="107000"/>
                        </a:lnSpc>
                        <a:spcBef>
                          <a:spcPts val="0"/>
                        </a:spcBef>
                        <a:spcAft>
                          <a:spcPts val="800"/>
                        </a:spcAft>
                      </a:pP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17780" marR="177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hMerge="1">
                  <a:txBody>
                    <a:bodyPr/>
                    <a:lstStyle/>
                    <a:p>
                      <a:pPr marL="0" marR="0" algn="ctr">
                        <a:lnSpc>
                          <a:spcPct val="107000"/>
                        </a:lnSpc>
                        <a:spcBef>
                          <a:spcPts val="0"/>
                        </a:spcBef>
                        <a:spcAft>
                          <a:spcPts val="800"/>
                        </a:spcAft>
                      </a:pP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17780" marR="177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gn="ctr">
                        <a:lnSpc>
                          <a:spcPct val="107000"/>
                        </a:lnSpc>
                        <a:spcBef>
                          <a:spcPts val="0"/>
                        </a:spcBef>
                        <a:spcAft>
                          <a:spcPts val="800"/>
                        </a:spcAft>
                      </a:pPr>
                      <a:r>
                        <a:rPr lang="en-ZA" sz="1400" dirty="0">
                          <a:solidFill>
                            <a:schemeClr val="tx1"/>
                          </a:solidFill>
                          <a:effectLst/>
                          <a:latin typeface="+mn-lt"/>
                        </a:rPr>
                        <a:t>Planned Targets</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17780" marR="177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gridSpan="2">
                  <a:txBody>
                    <a:bodyPr/>
                    <a:lstStyle/>
                    <a:p>
                      <a:pPr marL="0" marR="0" algn="ctr">
                        <a:lnSpc>
                          <a:spcPct val="107000"/>
                        </a:lnSpc>
                        <a:spcBef>
                          <a:spcPts val="0"/>
                        </a:spcBef>
                        <a:spcAft>
                          <a:spcPts val="800"/>
                        </a:spcAft>
                      </a:pPr>
                      <a:r>
                        <a:rPr lang="en-ZA" sz="1400" dirty="0">
                          <a:solidFill>
                            <a:schemeClr val="tx1"/>
                          </a:solidFill>
                          <a:effectLst/>
                          <a:latin typeface="+mn-lt"/>
                        </a:rPr>
                        <a:t>Targets Achieved</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17780" marR="177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tc hMerge="1">
                  <a:txBody>
                    <a:bodyPr/>
                    <a:lstStyle/>
                    <a:p>
                      <a:endParaRPr lang="en-US"/>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1" dirty="0" smtClean="0">
                          <a:solidFill>
                            <a:schemeClr val="tx1"/>
                          </a:solidFill>
                          <a:effectLst/>
                          <a:latin typeface="+mn-lt"/>
                        </a:rPr>
                        <a:t> Not Achieved</a:t>
                      </a:r>
                      <a:endParaRPr lang="en-US" sz="1400" b="1" dirty="0" smtClean="0">
                        <a:solidFill>
                          <a:schemeClr val="tx1"/>
                        </a:solidFill>
                        <a:effectLst/>
                        <a:latin typeface="+mn-lt"/>
                        <a:ea typeface="Times New Roman" panose="02020603050405020304" pitchFamily="18" charset="0"/>
                      </a:endParaRPr>
                    </a:p>
                  </a:txBody>
                  <a:tcPr marL="17780" marR="177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hMerge="1">
                  <a:txBody>
                    <a:bodyPr/>
                    <a:lstStyle/>
                    <a:p>
                      <a:pPr marL="0" marR="0" algn="ctr">
                        <a:lnSpc>
                          <a:spcPct val="107000"/>
                        </a:lnSpc>
                        <a:spcBef>
                          <a:spcPts val="0"/>
                        </a:spcBef>
                        <a:spcAft>
                          <a:spcPts val="800"/>
                        </a:spcAft>
                      </a:pP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17780" marR="17780"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gn="ctr">
                        <a:lnSpc>
                          <a:spcPct val="107000"/>
                        </a:lnSpc>
                        <a:spcBef>
                          <a:spcPts val="0"/>
                        </a:spcBef>
                        <a:spcAft>
                          <a:spcPts val="800"/>
                        </a:spcAft>
                      </a:pPr>
                      <a:r>
                        <a:rPr lang="en-ZA" sz="1400" dirty="0">
                          <a:solidFill>
                            <a:schemeClr val="tx1"/>
                          </a:solidFill>
                          <a:effectLst/>
                          <a:latin typeface="+mn-lt"/>
                        </a:rPr>
                        <a:t>Planned Targets</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17780" marR="177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gridSpan="2">
                  <a:txBody>
                    <a:bodyPr/>
                    <a:lstStyle/>
                    <a:p>
                      <a:pPr marL="0" marR="0" algn="ctr">
                        <a:lnSpc>
                          <a:spcPct val="107000"/>
                        </a:lnSpc>
                        <a:spcBef>
                          <a:spcPts val="0"/>
                        </a:spcBef>
                        <a:spcAft>
                          <a:spcPts val="800"/>
                        </a:spcAft>
                      </a:pPr>
                      <a:r>
                        <a:rPr lang="en-ZA" sz="1400" dirty="0">
                          <a:solidFill>
                            <a:schemeClr val="tx1"/>
                          </a:solidFill>
                          <a:effectLst/>
                          <a:latin typeface="+mn-lt"/>
                        </a:rPr>
                        <a:t>Targets Achieved</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17780" marR="177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tc hMerge="1">
                  <a:txBody>
                    <a:bodyPr/>
                    <a:lstStyle/>
                    <a:p>
                      <a:endParaRPr lang="en-US"/>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1" dirty="0" smtClean="0">
                          <a:solidFill>
                            <a:schemeClr val="tx1"/>
                          </a:solidFill>
                          <a:effectLst/>
                          <a:latin typeface="+mn-lt"/>
                        </a:rPr>
                        <a:t>Not</a:t>
                      </a:r>
                    </a:p>
                    <a:p>
                      <a:pPr marL="0" marR="0" indent="0" algn="ctr" defTabSz="914400" rtl="0" eaLnBrk="1" fontAlgn="auto" latinLnBrk="0" hangingPunct="1">
                        <a:lnSpc>
                          <a:spcPct val="100000"/>
                        </a:lnSpc>
                        <a:spcBef>
                          <a:spcPts val="0"/>
                        </a:spcBef>
                        <a:spcAft>
                          <a:spcPts val="0"/>
                        </a:spcAft>
                        <a:buClrTx/>
                        <a:buSzTx/>
                        <a:buFontTx/>
                        <a:buNone/>
                        <a:tabLst/>
                        <a:defRPr/>
                      </a:pPr>
                      <a:r>
                        <a:rPr lang="en-GB" sz="1400" b="1" dirty="0" smtClean="0">
                          <a:solidFill>
                            <a:schemeClr val="tx1"/>
                          </a:solidFill>
                          <a:effectLst/>
                          <a:latin typeface="+mn-lt"/>
                        </a:rPr>
                        <a:t> Achieved</a:t>
                      </a:r>
                      <a:endParaRPr lang="en-US" sz="1400" b="1" dirty="0" smtClean="0">
                        <a:solidFill>
                          <a:schemeClr val="tx1"/>
                        </a:solidFill>
                        <a:effectLst/>
                        <a:latin typeface="+mn-lt"/>
                        <a:ea typeface="Times New Roman" panose="02020603050405020304" pitchFamily="18" charset="0"/>
                      </a:endParaRPr>
                    </a:p>
                  </a:txBody>
                  <a:tcPr marL="17780" marR="177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hMerge="1">
                  <a:txBody>
                    <a:bodyPr/>
                    <a:lstStyle/>
                    <a:p>
                      <a:pPr marL="0" marR="0" algn="ctr">
                        <a:lnSpc>
                          <a:spcPct val="107000"/>
                        </a:lnSpc>
                        <a:spcBef>
                          <a:spcPts val="0"/>
                        </a:spcBef>
                        <a:spcAft>
                          <a:spcPts val="800"/>
                        </a:spcAft>
                      </a:pP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17780" marR="17780"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0001"/>
                  </a:ext>
                </a:extLst>
              </a:tr>
              <a:tr h="500426">
                <a:tc>
                  <a:txBody>
                    <a:bodyPr/>
                    <a:lstStyle/>
                    <a:p>
                      <a:pPr marL="0" marR="0">
                        <a:lnSpc>
                          <a:spcPct val="107000"/>
                        </a:lnSpc>
                        <a:spcBef>
                          <a:spcPts val="0"/>
                        </a:spcBef>
                        <a:spcAft>
                          <a:spcPts val="800"/>
                        </a:spcAft>
                      </a:pPr>
                      <a:r>
                        <a:rPr lang="en-ZA" sz="1400" dirty="0">
                          <a:solidFill>
                            <a:schemeClr val="tx1"/>
                          </a:solidFill>
                          <a:effectLst/>
                          <a:latin typeface="+mn-lt"/>
                        </a:rPr>
                        <a:t>Administration</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0"/>
                        </a:spcAft>
                      </a:pPr>
                      <a:r>
                        <a:rPr lang="en-ZA" sz="1400" dirty="0">
                          <a:solidFill>
                            <a:schemeClr val="tx1"/>
                          </a:solidFill>
                          <a:effectLst/>
                          <a:latin typeface="+mn-lt"/>
                        </a:rPr>
                        <a:t>19</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CC6"/>
                    </a:solidFill>
                  </a:tcPr>
                </a:tc>
                <a:tc>
                  <a:txBody>
                    <a:bodyPr/>
                    <a:lstStyle/>
                    <a:p>
                      <a:pPr marL="0" marR="0" algn="ctr">
                        <a:lnSpc>
                          <a:spcPct val="107000"/>
                        </a:lnSpc>
                        <a:spcBef>
                          <a:spcPts val="0"/>
                        </a:spcBef>
                        <a:spcAft>
                          <a:spcPts val="0"/>
                        </a:spcAft>
                      </a:pPr>
                      <a:r>
                        <a:rPr lang="en-ZA" sz="1400" dirty="0">
                          <a:solidFill>
                            <a:schemeClr val="tx1"/>
                          </a:solidFill>
                          <a:effectLst/>
                          <a:latin typeface="+mn-lt"/>
                        </a:rPr>
                        <a:t>5</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tc>
                  <a:txBody>
                    <a:bodyPr/>
                    <a:lstStyle/>
                    <a:p>
                      <a:pPr marL="0" marR="0" algn="ctr">
                        <a:lnSpc>
                          <a:spcPct val="107000"/>
                        </a:lnSpc>
                        <a:spcBef>
                          <a:spcPts val="0"/>
                        </a:spcBef>
                        <a:spcAft>
                          <a:spcPts val="0"/>
                        </a:spcAft>
                      </a:pPr>
                      <a:r>
                        <a:rPr lang="en-ZA" sz="1400" dirty="0">
                          <a:solidFill>
                            <a:schemeClr val="tx1"/>
                          </a:solidFill>
                          <a:effectLst/>
                          <a:latin typeface="+mn-lt"/>
                        </a:rPr>
                        <a:t>26%</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tc>
                  <a:txBody>
                    <a:bodyPr/>
                    <a:lstStyle/>
                    <a:p>
                      <a:pPr marL="0" marR="0" algn="ctr">
                        <a:lnSpc>
                          <a:spcPct val="107000"/>
                        </a:lnSpc>
                        <a:spcBef>
                          <a:spcPts val="0"/>
                        </a:spcBef>
                        <a:spcAft>
                          <a:spcPts val="0"/>
                        </a:spcAft>
                      </a:pPr>
                      <a:r>
                        <a:rPr lang="en-US" sz="1400" dirty="0" smtClean="0">
                          <a:solidFill>
                            <a:schemeClr val="tx1"/>
                          </a:solidFill>
                          <a:effectLst/>
                          <a:latin typeface="+mn-lt"/>
                          <a:ea typeface="Calibri" panose="020F0502020204030204" pitchFamily="34" charset="0"/>
                          <a:cs typeface="Times New Roman" panose="02020603050405020304" pitchFamily="18" charset="0"/>
                        </a:rPr>
                        <a:t>14</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gn="ctr">
                        <a:lnSpc>
                          <a:spcPct val="107000"/>
                        </a:lnSpc>
                        <a:spcBef>
                          <a:spcPts val="0"/>
                        </a:spcBef>
                        <a:spcAft>
                          <a:spcPts val="0"/>
                        </a:spcAft>
                      </a:pPr>
                      <a:r>
                        <a:rPr lang="en-US" sz="1400" dirty="0" smtClean="0">
                          <a:solidFill>
                            <a:schemeClr val="tx1"/>
                          </a:solidFill>
                          <a:effectLst/>
                          <a:latin typeface="+mn-lt"/>
                          <a:ea typeface="Calibri" panose="020F0502020204030204" pitchFamily="34" charset="0"/>
                          <a:cs typeface="Times New Roman" panose="02020603050405020304" pitchFamily="18" charset="0"/>
                        </a:rPr>
                        <a:t>74%</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gn="ctr">
                        <a:lnSpc>
                          <a:spcPct val="107000"/>
                        </a:lnSpc>
                        <a:spcBef>
                          <a:spcPts val="0"/>
                        </a:spcBef>
                        <a:spcAft>
                          <a:spcPts val="0"/>
                        </a:spcAft>
                      </a:pPr>
                      <a:r>
                        <a:rPr lang="en-ZA" sz="1400" dirty="0" smtClean="0">
                          <a:solidFill>
                            <a:schemeClr val="tx1"/>
                          </a:solidFill>
                          <a:effectLst/>
                          <a:latin typeface="+mn-lt"/>
                        </a:rPr>
                        <a:t>24</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CC6"/>
                    </a:solidFill>
                  </a:tcPr>
                </a:tc>
                <a:tc>
                  <a:txBody>
                    <a:bodyPr/>
                    <a:lstStyle/>
                    <a:p>
                      <a:pPr marL="0" marR="0" algn="ctr">
                        <a:lnSpc>
                          <a:spcPct val="107000"/>
                        </a:lnSpc>
                        <a:spcBef>
                          <a:spcPts val="0"/>
                        </a:spcBef>
                        <a:spcAft>
                          <a:spcPts val="0"/>
                        </a:spcAft>
                      </a:pPr>
                      <a:r>
                        <a:rPr lang="en-ZA" sz="1400" dirty="0">
                          <a:solidFill>
                            <a:schemeClr val="tx1"/>
                          </a:solidFill>
                          <a:effectLst/>
                          <a:latin typeface="+mn-lt"/>
                        </a:rPr>
                        <a:t>17</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tc>
                  <a:txBody>
                    <a:bodyPr/>
                    <a:lstStyle/>
                    <a:p>
                      <a:pPr marL="0" marR="0" algn="ctr">
                        <a:lnSpc>
                          <a:spcPct val="107000"/>
                        </a:lnSpc>
                        <a:spcBef>
                          <a:spcPts val="0"/>
                        </a:spcBef>
                        <a:spcAft>
                          <a:spcPts val="0"/>
                        </a:spcAft>
                      </a:pPr>
                      <a:r>
                        <a:rPr lang="en-ZA" sz="1400" dirty="0" smtClean="0">
                          <a:solidFill>
                            <a:schemeClr val="tx1"/>
                          </a:solidFill>
                          <a:effectLst/>
                          <a:latin typeface="+mn-lt"/>
                        </a:rPr>
                        <a:t>71%</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tc>
                  <a:txBody>
                    <a:bodyPr/>
                    <a:lstStyle/>
                    <a:p>
                      <a:pPr marL="0" marR="0" algn="ctr">
                        <a:lnSpc>
                          <a:spcPct val="107000"/>
                        </a:lnSpc>
                        <a:spcBef>
                          <a:spcPts val="0"/>
                        </a:spcBef>
                        <a:spcAft>
                          <a:spcPts val="0"/>
                        </a:spcAft>
                      </a:pPr>
                      <a:r>
                        <a:rPr lang="en-US" sz="1400" dirty="0" smtClean="0">
                          <a:solidFill>
                            <a:schemeClr val="tx1"/>
                          </a:solidFill>
                          <a:effectLst/>
                          <a:latin typeface="+mn-lt"/>
                          <a:ea typeface="Calibri" panose="020F0502020204030204" pitchFamily="34" charset="0"/>
                          <a:cs typeface="Times New Roman" panose="02020603050405020304" pitchFamily="18" charset="0"/>
                        </a:rPr>
                        <a:t>7</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gn="ctr">
                        <a:lnSpc>
                          <a:spcPct val="107000"/>
                        </a:lnSpc>
                        <a:spcBef>
                          <a:spcPts val="0"/>
                        </a:spcBef>
                        <a:spcAft>
                          <a:spcPts val="0"/>
                        </a:spcAft>
                      </a:pPr>
                      <a:r>
                        <a:rPr lang="en-US" sz="1400" dirty="0" smtClean="0">
                          <a:solidFill>
                            <a:schemeClr val="tx1"/>
                          </a:solidFill>
                          <a:effectLst/>
                          <a:latin typeface="+mn-lt"/>
                          <a:ea typeface="Calibri" panose="020F0502020204030204" pitchFamily="34" charset="0"/>
                          <a:cs typeface="Times New Roman" panose="02020603050405020304" pitchFamily="18" charset="0"/>
                        </a:rPr>
                        <a:t>23%</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gn="ctr">
                        <a:lnSpc>
                          <a:spcPct val="107000"/>
                        </a:lnSpc>
                        <a:spcBef>
                          <a:spcPts val="0"/>
                        </a:spcBef>
                        <a:spcAft>
                          <a:spcPts val="0"/>
                        </a:spcAft>
                      </a:pPr>
                      <a:r>
                        <a:rPr lang="en-ZA" sz="1400" dirty="0">
                          <a:solidFill>
                            <a:schemeClr val="tx1"/>
                          </a:solidFill>
                          <a:effectLst/>
                          <a:latin typeface="+mn-lt"/>
                        </a:rPr>
                        <a:t>29</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CC6"/>
                    </a:solidFill>
                  </a:tcPr>
                </a:tc>
                <a:tc>
                  <a:txBody>
                    <a:bodyPr/>
                    <a:lstStyle/>
                    <a:p>
                      <a:pPr marL="0" marR="0" algn="ctr">
                        <a:lnSpc>
                          <a:spcPct val="107000"/>
                        </a:lnSpc>
                        <a:spcBef>
                          <a:spcPts val="0"/>
                        </a:spcBef>
                        <a:spcAft>
                          <a:spcPts val="0"/>
                        </a:spcAft>
                      </a:pPr>
                      <a:r>
                        <a:rPr lang="en-ZA" sz="1400" dirty="0">
                          <a:solidFill>
                            <a:schemeClr val="tx1"/>
                          </a:solidFill>
                          <a:effectLst/>
                          <a:latin typeface="+mn-lt"/>
                        </a:rPr>
                        <a:t>22</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tc>
                  <a:txBody>
                    <a:bodyPr/>
                    <a:lstStyle/>
                    <a:p>
                      <a:pPr marL="0" marR="0" algn="ctr">
                        <a:lnSpc>
                          <a:spcPct val="107000"/>
                        </a:lnSpc>
                        <a:spcBef>
                          <a:spcPts val="0"/>
                        </a:spcBef>
                        <a:spcAft>
                          <a:spcPts val="0"/>
                        </a:spcAft>
                      </a:pPr>
                      <a:r>
                        <a:rPr lang="en-ZA" sz="1400" dirty="0">
                          <a:solidFill>
                            <a:schemeClr val="tx1"/>
                          </a:solidFill>
                          <a:effectLst/>
                          <a:latin typeface="+mn-lt"/>
                        </a:rPr>
                        <a:t>76%</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tc>
                  <a:txBody>
                    <a:bodyPr/>
                    <a:lstStyle/>
                    <a:p>
                      <a:pPr marL="0" marR="0" algn="ctr">
                        <a:lnSpc>
                          <a:spcPct val="107000"/>
                        </a:lnSpc>
                        <a:spcBef>
                          <a:spcPts val="0"/>
                        </a:spcBef>
                        <a:spcAft>
                          <a:spcPts val="0"/>
                        </a:spcAft>
                      </a:pPr>
                      <a:r>
                        <a:rPr lang="en-US" sz="1400" dirty="0" smtClean="0">
                          <a:solidFill>
                            <a:schemeClr val="tx1"/>
                          </a:solidFill>
                          <a:effectLst/>
                          <a:latin typeface="+mn-lt"/>
                          <a:ea typeface="Calibri" panose="020F0502020204030204" pitchFamily="34" charset="0"/>
                          <a:cs typeface="Times New Roman" panose="02020603050405020304" pitchFamily="18" charset="0"/>
                        </a:rPr>
                        <a:t>7</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gn="ctr">
                        <a:lnSpc>
                          <a:spcPct val="107000"/>
                        </a:lnSpc>
                        <a:spcBef>
                          <a:spcPts val="0"/>
                        </a:spcBef>
                        <a:spcAft>
                          <a:spcPts val="0"/>
                        </a:spcAft>
                      </a:pPr>
                      <a:r>
                        <a:rPr lang="en-US" sz="1400" dirty="0" smtClean="0">
                          <a:solidFill>
                            <a:schemeClr val="tx1"/>
                          </a:solidFill>
                          <a:effectLst/>
                          <a:latin typeface="+mn-lt"/>
                          <a:ea typeface="Calibri" panose="020F0502020204030204" pitchFamily="34" charset="0"/>
                          <a:cs typeface="Times New Roman" panose="02020603050405020304" pitchFamily="18" charset="0"/>
                        </a:rPr>
                        <a:t>24%</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0002"/>
                  </a:ext>
                </a:extLst>
              </a:tr>
              <a:tr h="591257">
                <a:tc>
                  <a:txBody>
                    <a:bodyPr/>
                    <a:lstStyle/>
                    <a:p>
                      <a:pPr marL="0" marR="0">
                        <a:lnSpc>
                          <a:spcPct val="107000"/>
                        </a:lnSpc>
                        <a:spcBef>
                          <a:spcPts val="0"/>
                        </a:spcBef>
                        <a:spcAft>
                          <a:spcPts val="0"/>
                        </a:spcAft>
                      </a:pPr>
                      <a:r>
                        <a:rPr lang="en-ZA" sz="1400" dirty="0">
                          <a:solidFill>
                            <a:schemeClr val="tx1"/>
                          </a:solidFill>
                          <a:effectLst/>
                          <a:latin typeface="+mn-lt"/>
                        </a:rPr>
                        <a:t>Benefits </a:t>
                      </a:r>
                      <a:r>
                        <a:rPr lang="en-ZA" sz="1400" dirty="0" smtClean="0">
                          <a:solidFill>
                            <a:schemeClr val="tx1"/>
                          </a:solidFill>
                          <a:effectLst/>
                          <a:latin typeface="+mn-lt"/>
                        </a:rPr>
                        <a:t>Adm.  </a:t>
                      </a:r>
                      <a:r>
                        <a:rPr lang="en-ZA" sz="1400" dirty="0">
                          <a:solidFill>
                            <a:schemeClr val="tx1"/>
                          </a:solidFill>
                          <a:effectLst/>
                          <a:latin typeface="+mn-lt"/>
                        </a:rPr>
                        <a:t>and Support</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0"/>
                        </a:spcAft>
                      </a:pPr>
                      <a:r>
                        <a:rPr lang="en-ZA" sz="1400" dirty="0">
                          <a:solidFill>
                            <a:schemeClr val="tx1"/>
                          </a:solidFill>
                          <a:effectLst/>
                          <a:latin typeface="+mn-lt"/>
                        </a:rPr>
                        <a:t>12</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CC6"/>
                    </a:solidFill>
                  </a:tcPr>
                </a:tc>
                <a:tc>
                  <a:txBody>
                    <a:bodyPr/>
                    <a:lstStyle/>
                    <a:p>
                      <a:pPr marL="0" marR="0" algn="ctr">
                        <a:lnSpc>
                          <a:spcPct val="107000"/>
                        </a:lnSpc>
                        <a:spcBef>
                          <a:spcPts val="0"/>
                        </a:spcBef>
                        <a:spcAft>
                          <a:spcPts val="0"/>
                        </a:spcAft>
                      </a:pPr>
                      <a:r>
                        <a:rPr lang="en-ZA" sz="1400" dirty="0">
                          <a:solidFill>
                            <a:schemeClr val="tx1"/>
                          </a:solidFill>
                          <a:effectLst/>
                          <a:latin typeface="+mn-lt"/>
                        </a:rPr>
                        <a:t>7</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tc>
                  <a:txBody>
                    <a:bodyPr/>
                    <a:lstStyle/>
                    <a:p>
                      <a:pPr marL="0" marR="0" algn="ctr">
                        <a:lnSpc>
                          <a:spcPct val="107000"/>
                        </a:lnSpc>
                        <a:spcBef>
                          <a:spcPts val="0"/>
                        </a:spcBef>
                        <a:spcAft>
                          <a:spcPts val="0"/>
                        </a:spcAft>
                      </a:pPr>
                      <a:r>
                        <a:rPr lang="en-ZA" sz="1400" dirty="0">
                          <a:solidFill>
                            <a:schemeClr val="tx1"/>
                          </a:solidFill>
                          <a:effectLst/>
                          <a:latin typeface="+mn-lt"/>
                        </a:rPr>
                        <a:t>58%</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tc>
                  <a:txBody>
                    <a:bodyPr/>
                    <a:lstStyle/>
                    <a:p>
                      <a:pPr marL="0" marR="0" algn="ctr">
                        <a:lnSpc>
                          <a:spcPct val="107000"/>
                        </a:lnSpc>
                        <a:spcBef>
                          <a:spcPts val="0"/>
                        </a:spcBef>
                        <a:spcAft>
                          <a:spcPts val="0"/>
                        </a:spcAft>
                      </a:pPr>
                      <a:r>
                        <a:rPr lang="en-US" sz="1400" dirty="0" smtClean="0">
                          <a:solidFill>
                            <a:schemeClr val="tx1"/>
                          </a:solidFill>
                          <a:effectLst/>
                          <a:latin typeface="+mn-lt"/>
                          <a:ea typeface="Calibri" panose="020F0502020204030204" pitchFamily="34" charset="0"/>
                          <a:cs typeface="Times New Roman" panose="02020603050405020304" pitchFamily="18" charset="0"/>
                        </a:rPr>
                        <a:t>5</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gn="ctr">
                        <a:lnSpc>
                          <a:spcPct val="107000"/>
                        </a:lnSpc>
                        <a:spcBef>
                          <a:spcPts val="0"/>
                        </a:spcBef>
                        <a:spcAft>
                          <a:spcPts val="0"/>
                        </a:spcAft>
                      </a:pPr>
                      <a:r>
                        <a:rPr lang="en-US" sz="1400" dirty="0" smtClean="0">
                          <a:solidFill>
                            <a:schemeClr val="tx1"/>
                          </a:solidFill>
                          <a:effectLst/>
                          <a:latin typeface="+mn-lt"/>
                          <a:ea typeface="Calibri" panose="020F0502020204030204" pitchFamily="34" charset="0"/>
                          <a:cs typeface="Times New Roman" panose="02020603050405020304" pitchFamily="18" charset="0"/>
                        </a:rPr>
                        <a:t>42%</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gn="ctr">
                        <a:lnSpc>
                          <a:spcPct val="107000"/>
                        </a:lnSpc>
                        <a:spcBef>
                          <a:spcPts val="0"/>
                        </a:spcBef>
                        <a:spcAft>
                          <a:spcPts val="0"/>
                        </a:spcAft>
                      </a:pPr>
                      <a:r>
                        <a:rPr lang="en-ZA" sz="1400" dirty="0">
                          <a:solidFill>
                            <a:schemeClr val="tx1"/>
                          </a:solidFill>
                          <a:effectLst/>
                          <a:latin typeface="+mn-lt"/>
                        </a:rPr>
                        <a:t>18</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CC6"/>
                    </a:solidFill>
                  </a:tcPr>
                </a:tc>
                <a:tc>
                  <a:txBody>
                    <a:bodyPr/>
                    <a:lstStyle/>
                    <a:p>
                      <a:pPr marL="0" marR="0" algn="ctr">
                        <a:lnSpc>
                          <a:spcPct val="107000"/>
                        </a:lnSpc>
                        <a:spcBef>
                          <a:spcPts val="0"/>
                        </a:spcBef>
                        <a:spcAft>
                          <a:spcPts val="0"/>
                        </a:spcAft>
                      </a:pPr>
                      <a:r>
                        <a:rPr lang="en-ZA" sz="1400" dirty="0">
                          <a:solidFill>
                            <a:schemeClr val="tx1"/>
                          </a:solidFill>
                          <a:effectLst/>
                          <a:latin typeface="+mn-lt"/>
                        </a:rPr>
                        <a:t>13</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tc>
                  <a:txBody>
                    <a:bodyPr/>
                    <a:lstStyle/>
                    <a:p>
                      <a:pPr marL="0" marR="0" algn="ctr">
                        <a:lnSpc>
                          <a:spcPct val="107000"/>
                        </a:lnSpc>
                        <a:spcBef>
                          <a:spcPts val="0"/>
                        </a:spcBef>
                        <a:spcAft>
                          <a:spcPts val="0"/>
                        </a:spcAft>
                      </a:pPr>
                      <a:r>
                        <a:rPr lang="en-ZA" sz="1400" dirty="0">
                          <a:solidFill>
                            <a:schemeClr val="tx1"/>
                          </a:solidFill>
                          <a:effectLst/>
                          <a:latin typeface="+mn-lt"/>
                        </a:rPr>
                        <a:t>72%</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tc>
                  <a:txBody>
                    <a:bodyPr/>
                    <a:lstStyle/>
                    <a:p>
                      <a:pPr marL="0" marR="0" algn="ctr">
                        <a:lnSpc>
                          <a:spcPct val="107000"/>
                        </a:lnSpc>
                        <a:spcBef>
                          <a:spcPts val="0"/>
                        </a:spcBef>
                        <a:spcAft>
                          <a:spcPts val="0"/>
                        </a:spcAft>
                      </a:pPr>
                      <a:r>
                        <a:rPr lang="en-US" sz="1400" dirty="0" smtClean="0">
                          <a:solidFill>
                            <a:schemeClr val="tx1"/>
                          </a:solidFill>
                          <a:effectLst/>
                          <a:latin typeface="+mn-lt"/>
                          <a:ea typeface="Calibri" panose="020F0502020204030204" pitchFamily="34" charset="0"/>
                          <a:cs typeface="Times New Roman" panose="02020603050405020304" pitchFamily="18" charset="0"/>
                        </a:rPr>
                        <a:t>5</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gn="ctr">
                        <a:lnSpc>
                          <a:spcPct val="107000"/>
                        </a:lnSpc>
                        <a:spcBef>
                          <a:spcPts val="0"/>
                        </a:spcBef>
                        <a:spcAft>
                          <a:spcPts val="0"/>
                        </a:spcAft>
                      </a:pPr>
                      <a:r>
                        <a:rPr lang="en-US" sz="1400" dirty="0" smtClean="0">
                          <a:solidFill>
                            <a:schemeClr val="tx1"/>
                          </a:solidFill>
                          <a:effectLst/>
                          <a:latin typeface="+mn-lt"/>
                          <a:ea typeface="Calibri" panose="020F0502020204030204" pitchFamily="34" charset="0"/>
                          <a:cs typeface="Times New Roman" panose="02020603050405020304" pitchFamily="18" charset="0"/>
                        </a:rPr>
                        <a:t>28%</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gn="ctr">
                        <a:lnSpc>
                          <a:spcPct val="107000"/>
                        </a:lnSpc>
                        <a:spcBef>
                          <a:spcPts val="0"/>
                        </a:spcBef>
                        <a:spcAft>
                          <a:spcPts val="0"/>
                        </a:spcAft>
                      </a:pPr>
                      <a:r>
                        <a:rPr lang="en-ZA" sz="1400" dirty="0">
                          <a:solidFill>
                            <a:schemeClr val="tx1"/>
                          </a:solidFill>
                          <a:effectLst/>
                          <a:latin typeface="+mn-lt"/>
                        </a:rPr>
                        <a:t>18</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CC6"/>
                    </a:solidFill>
                  </a:tcPr>
                </a:tc>
                <a:tc>
                  <a:txBody>
                    <a:bodyPr/>
                    <a:lstStyle/>
                    <a:p>
                      <a:pPr marL="0" marR="0" algn="ctr">
                        <a:lnSpc>
                          <a:spcPct val="107000"/>
                        </a:lnSpc>
                        <a:spcBef>
                          <a:spcPts val="0"/>
                        </a:spcBef>
                        <a:spcAft>
                          <a:spcPts val="0"/>
                        </a:spcAft>
                      </a:pPr>
                      <a:r>
                        <a:rPr lang="en-ZA" sz="1400" dirty="0">
                          <a:solidFill>
                            <a:schemeClr val="tx1"/>
                          </a:solidFill>
                          <a:effectLst/>
                          <a:latin typeface="+mn-lt"/>
                        </a:rPr>
                        <a:t>13</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tc>
                  <a:txBody>
                    <a:bodyPr/>
                    <a:lstStyle/>
                    <a:p>
                      <a:pPr marL="0" marR="0" algn="ctr">
                        <a:lnSpc>
                          <a:spcPct val="107000"/>
                        </a:lnSpc>
                        <a:spcBef>
                          <a:spcPts val="0"/>
                        </a:spcBef>
                        <a:spcAft>
                          <a:spcPts val="0"/>
                        </a:spcAft>
                      </a:pPr>
                      <a:r>
                        <a:rPr lang="en-ZA" sz="1400" dirty="0">
                          <a:solidFill>
                            <a:schemeClr val="tx1"/>
                          </a:solidFill>
                          <a:effectLst/>
                          <a:latin typeface="+mn-lt"/>
                        </a:rPr>
                        <a:t>72%</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tc>
                  <a:txBody>
                    <a:bodyPr/>
                    <a:lstStyle/>
                    <a:p>
                      <a:pPr marL="0" marR="0" algn="ctr">
                        <a:lnSpc>
                          <a:spcPct val="107000"/>
                        </a:lnSpc>
                        <a:spcBef>
                          <a:spcPts val="0"/>
                        </a:spcBef>
                        <a:spcAft>
                          <a:spcPts val="0"/>
                        </a:spcAft>
                      </a:pPr>
                      <a:r>
                        <a:rPr lang="en-US" sz="1400" dirty="0" smtClean="0">
                          <a:solidFill>
                            <a:schemeClr val="tx1"/>
                          </a:solidFill>
                          <a:effectLst/>
                          <a:latin typeface="+mn-lt"/>
                          <a:ea typeface="Calibri" panose="020F0502020204030204" pitchFamily="34" charset="0"/>
                          <a:cs typeface="Times New Roman" panose="02020603050405020304" pitchFamily="18" charset="0"/>
                        </a:rPr>
                        <a:t>5</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gn="ctr">
                        <a:lnSpc>
                          <a:spcPct val="107000"/>
                        </a:lnSpc>
                        <a:spcBef>
                          <a:spcPts val="0"/>
                        </a:spcBef>
                        <a:spcAft>
                          <a:spcPts val="0"/>
                        </a:spcAft>
                      </a:pPr>
                      <a:r>
                        <a:rPr lang="en-US" sz="1400" dirty="0" smtClean="0">
                          <a:solidFill>
                            <a:schemeClr val="tx1"/>
                          </a:solidFill>
                          <a:effectLst/>
                          <a:latin typeface="+mn-lt"/>
                          <a:ea typeface="Calibri" panose="020F0502020204030204" pitchFamily="34" charset="0"/>
                          <a:cs typeface="Times New Roman" panose="02020603050405020304" pitchFamily="18" charset="0"/>
                        </a:rPr>
                        <a:t>28%</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0003"/>
                  </a:ext>
                </a:extLst>
              </a:tr>
              <a:tr h="152083">
                <a:tc>
                  <a:txBody>
                    <a:bodyPr/>
                    <a:lstStyle/>
                    <a:p>
                      <a:pPr marL="0" marR="0">
                        <a:lnSpc>
                          <a:spcPct val="107000"/>
                        </a:lnSpc>
                        <a:spcBef>
                          <a:spcPts val="0"/>
                        </a:spcBef>
                        <a:spcAft>
                          <a:spcPts val="800"/>
                        </a:spcAft>
                      </a:pPr>
                      <a:r>
                        <a:rPr lang="en-ZA" sz="1400" dirty="0">
                          <a:solidFill>
                            <a:schemeClr val="tx1"/>
                          </a:solidFill>
                          <a:effectLst/>
                          <a:latin typeface="+mn-lt"/>
                        </a:rPr>
                        <a:t>Total</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800"/>
                        </a:spcAft>
                      </a:pPr>
                      <a:r>
                        <a:rPr lang="en-ZA" sz="1400" b="1" dirty="0">
                          <a:solidFill>
                            <a:schemeClr val="tx1"/>
                          </a:solidFill>
                          <a:effectLst/>
                          <a:latin typeface="+mn-lt"/>
                        </a:rPr>
                        <a:t>31</a:t>
                      </a:r>
                      <a:endParaRPr lang="en-US" sz="1400" b="1" dirty="0">
                        <a:solidFill>
                          <a:schemeClr val="tx1"/>
                        </a:solidFill>
                        <a:effectLst/>
                        <a:latin typeface="+mn-lt"/>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CC6"/>
                    </a:solidFill>
                  </a:tcPr>
                </a:tc>
                <a:tc>
                  <a:txBody>
                    <a:bodyPr/>
                    <a:lstStyle/>
                    <a:p>
                      <a:pPr marL="0" marR="0" algn="ctr">
                        <a:lnSpc>
                          <a:spcPct val="107000"/>
                        </a:lnSpc>
                        <a:spcBef>
                          <a:spcPts val="0"/>
                        </a:spcBef>
                        <a:spcAft>
                          <a:spcPts val="800"/>
                        </a:spcAft>
                      </a:pPr>
                      <a:r>
                        <a:rPr lang="en-ZA" sz="1400" b="1" dirty="0">
                          <a:solidFill>
                            <a:schemeClr val="tx1"/>
                          </a:solidFill>
                          <a:effectLst/>
                          <a:latin typeface="+mn-lt"/>
                        </a:rPr>
                        <a:t>12</a:t>
                      </a:r>
                      <a:endParaRPr lang="en-US" sz="1400" b="1" dirty="0">
                        <a:solidFill>
                          <a:schemeClr val="tx1"/>
                        </a:solidFill>
                        <a:effectLst/>
                        <a:latin typeface="+mn-lt"/>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tc>
                  <a:txBody>
                    <a:bodyPr/>
                    <a:lstStyle/>
                    <a:p>
                      <a:pPr marL="0" marR="0" algn="ctr">
                        <a:lnSpc>
                          <a:spcPct val="107000"/>
                        </a:lnSpc>
                        <a:spcBef>
                          <a:spcPts val="0"/>
                        </a:spcBef>
                        <a:spcAft>
                          <a:spcPts val="800"/>
                        </a:spcAft>
                      </a:pPr>
                      <a:r>
                        <a:rPr lang="en-ZA" sz="1400" b="1" dirty="0">
                          <a:solidFill>
                            <a:schemeClr val="tx1"/>
                          </a:solidFill>
                          <a:effectLst/>
                          <a:latin typeface="+mn-lt"/>
                        </a:rPr>
                        <a:t>39%</a:t>
                      </a:r>
                      <a:endParaRPr lang="en-US" sz="1400" b="1" dirty="0">
                        <a:solidFill>
                          <a:schemeClr val="tx1"/>
                        </a:solidFill>
                        <a:effectLst/>
                        <a:latin typeface="+mn-lt"/>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tc>
                  <a:txBody>
                    <a:bodyPr/>
                    <a:lstStyle/>
                    <a:p>
                      <a:pPr marL="0" marR="0" algn="ctr">
                        <a:lnSpc>
                          <a:spcPct val="107000"/>
                        </a:lnSpc>
                        <a:spcBef>
                          <a:spcPts val="0"/>
                        </a:spcBef>
                        <a:spcAft>
                          <a:spcPts val="800"/>
                        </a:spcAft>
                      </a:pPr>
                      <a:r>
                        <a:rPr lang="en-US" sz="1400" b="1" dirty="0" smtClean="0">
                          <a:solidFill>
                            <a:schemeClr val="tx1"/>
                          </a:solidFill>
                          <a:effectLst/>
                          <a:latin typeface="+mn-lt"/>
                          <a:ea typeface="Calibri" panose="020F0502020204030204" pitchFamily="34" charset="0"/>
                          <a:cs typeface="Times New Roman" panose="02020603050405020304" pitchFamily="18" charset="0"/>
                        </a:rPr>
                        <a:t>19</a:t>
                      </a:r>
                      <a:endParaRPr lang="en-US" sz="1400" b="1" dirty="0">
                        <a:solidFill>
                          <a:schemeClr val="tx1"/>
                        </a:solidFill>
                        <a:effectLst/>
                        <a:latin typeface="+mn-lt"/>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gn="ctr">
                        <a:lnSpc>
                          <a:spcPct val="107000"/>
                        </a:lnSpc>
                        <a:spcBef>
                          <a:spcPts val="0"/>
                        </a:spcBef>
                        <a:spcAft>
                          <a:spcPts val="800"/>
                        </a:spcAft>
                      </a:pPr>
                      <a:r>
                        <a:rPr lang="en-US" sz="1400" b="1" dirty="0" smtClean="0">
                          <a:solidFill>
                            <a:schemeClr val="tx1"/>
                          </a:solidFill>
                          <a:effectLst/>
                          <a:latin typeface="+mn-lt"/>
                          <a:ea typeface="Calibri" panose="020F0502020204030204" pitchFamily="34" charset="0"/>
                          <a:cs typeface="Times New Roman" panose="02020603050405020304" pitchFamily="18" charset="0"/>
                        </a:rPr>
                        <a:t>61%</a:t>
                      </a:r>
                      <a:endParaRPr lang="en-US" sz="1400" b="1" dirty="0">
                        <a:solidFill>
                          <a:schemeClr val="tx1"/>
                        </a:solidFill>
                        <a:effectLst/>
                        <a:latin typeface="+mn-lt"/>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gn="ctr">
                        <a:lnSpc>
                          <a:spcPct val="107000"/>
                        </a:lnSpc>
                        <a:spcBef>
                          <a:spcPts val="0"/>
                        </a:spcBef>
                        <a:spcAft>
                          <a:spcPts val="800"/>
                        </a:spcAft>
                      </a:pPr>
                      <a:r>
                        <a:rPr lang="en-ZA" sz="1400" b="1" dirty="0">
                          <a:solidFill>
                            <a:schemeClr val="tx1"/>
                          </a:solidFill>
                          <a:effectLst/>
                          <a:latin typeface="+mn-lt"/>
                        </a:rPr>
                        <a:t>42</a:t>
                      </a:r>
                      <a:endParaRPr lang="en-US" sz="1400" b="1" dirty="0">
                        <a:solidFill>
                          <a:schemeClr val="tx1"/>
                        </a:solidFill>
                        <a:effectLst/>
                        <a:latin typeface="+mn-lt"/>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CC6"/>
                    </a:solidFill>
                  </a:tcPr>
                </a:tc>
                <a:tc>
                  <a:txBody>
                    <a:bodyPr/>
                    <a:lstStyle/>
                    <a:p>
                      <a:pPr marL="0" marR="0" algn="ctr">
                        <a:lnSpc>
                          <a:spcPct val="107000"/>
                        </a:lnSpc>
                        <a:spcBef>
                          <a:spcPts val="0"/>
                        </a:spcBef>
                        <a:spcAft>
                          <a:spcPts val="800"/>
                        </a:spcAft>
                      </a:pPr>
                      <a:r>
                        <a:rPr lang="en-ZA" sz="1400" b="1" dirty="0">
                          <a:solidFill>
                            <a:schemeClr val="tx1"/>
                          </a:solidFill>
                          <a:effectLst/>
                          <a:latin typeface="+mn-lt"/>
                        </a:rPr>
                        <a:t>30</a:t>
                      </a:r>
                      <a:endParaRPr lang="en-US" sz="1400" b="1" dirty="0">
                        <a:solidFill>
                          <a:schemeClr val="tx1"/>
                        </a:solidFill>
                        <a:effectLst/>
                        <a:latin typeface="+mn-lt"/>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tc>
                  <a:txBody>
                    <a:bodyPr/>
                    <a:lstStyle/>
                    <a:p>
                      <a:pPr marL="0" marR="0" algn="ctr">
                        <a:lnSpc>
                          <a:spcPct val="107000"/>
                        </a:lnSpc>
                        <a:spcBef>
                          <a:spcPts val="0"/>
                        </a:spcBef>
                        <a:spcAft>
                          <a:spcPts val="800"/>
                        </a:spcAft>
                      </a:pPr>
                      <a:r>
                        <a:rPr lang="en-ZA" sz="1400" b="1" dirty="0">
                          <a:solidFill>
                            <a:schemeClr val="tx1"/>
                          </a:solidFill>
                          <a:effectLst/>
                          <a:latin typeface="+mn-lt"/>
                        </a:rPr>
                        <a:t>71%</a:t>
                      </a:r>
                      <a:endParaRPr lang="en-US" sz="1400" b="1" dirty="0">
                        <a:solidFill>
                          <a:schemeClr val="tx1"/>
                        </a:solidFill>
                        <a:effectLst/>
                        <a:latin typeface="+mn-lt"/>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tc>
                  <a:txBody>
                    <a:bodyPr/>
                    <a:lstStyle/>
                    <a:p>
                      <a:pPr marL="0" marR="0" algn="ctr">
                        <a:lnSpc>
                          <a:spcPct val="107000"/>
                        </a:lnSpc>
                        <a:spcBef>
                          <a:spcPts val="0"/>
                        </a:spcBef>
                        <a:spcAft>
                          <a:spcPts val="800"/>
                        </a:spcAft>
                      </a:pPr>
                      <a:r>
                        <a:rPr lang="en-US" sz="1400" b="1" dirty="0" smtClean="0">
                          <a:solidFill>
                            <a:schemeClr val="tx1"/>
                          </a:solidFill>
                          <a:effectLst/>
                          <a:latin typeface="+mn-lt"/>
                          <a:ea typeface="Calibri" panose="020F0502020204030204" pitchFamily="34" charset="0"/>
                          <a:cs typeface="Times New Roman" panose="02020603050405020304" pitchFamily="18" charset="0"/>
                        </a:rPr>
                        <a:t>12</a:t>
                      </a:r>
                      <a:endParaRPr lang="en-US" sz="1400" b="1" dirty="0">
                        <a:solidFill>
                          <a:schemeClr val="tx1"/>
                        </a:solidFill>
                        <a:effectLst/>
                        <a:latin typeface="+mn-lt"/>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gn="ctr">
                        <a:lnSpc>
                          <a:spcPct val="107000"/>
                        </a:lnSpc>
                        <a:spcBef>
                          <a:spcPts val="0"/>
                        </a:spcBef>
                        <a:spcAft>
                          <a:spcPts val="800"/>
                        </a:spcAft>
                      </a:pPr>
                      <a:r>
                        <a:rPr lang="en-US" sz="1400" b="1" dirty="0" smtClean="0">
                          <a:solidFill>
                            <a:schemeClr val="tx1"/>
                          </a:solidFill>
                          <a:effectLst/>
                          <a:latin typeface="+mn-lt"/>
                          <a:ea typeface="Calibri" panose="020F0502020204030204" pitchFamily="34" charset="0"/>
                          <a:cs typeface="Times New Roman" panose="02020603050405020304" pitchFamily="18" charset="0"/>
                        </a:rPr>
                        <a:t>29%</a:t>
                      </a:r>
                      <a:endParaRPr lang="en-US" sz="1400" b="1" dirty="0">
                        <a:solidFill>
                          <a:schemeClr val="tx1"/>
                        </a:solidFill>
                        <a:effectLst/>
                        <a:latin typeface="+mn-lt"/>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gn="ctr">
                        <a:lnSpc>
                          <a:spcPct val="107000"/>
                        </a:lnSpc>
                        <a:spcBef>
                          <a:spcPts val="0"/>
                        </a:spcBef>
                        <a:spcAft>
                          <a:spcPts val="0"/>
                        </a:spcAft>
                      </a:pPr>
                      <a:r>
                        <a:rPr lang="en-ZA" sz="1400" b="1" dirty="0">
                          <a:solidFill>
                            <a:schemeClr val="tx1"/>
                          </a:solidFill>
                          <a:effectLst/>
                          <a:latin typeface="+mn-lt"/>
                        </a:rPr>
                        <a:t>47</a:t>
                      </a:r>
                      <a:endParaRPr lang="en-US" sz="1400" b="1" dirty="0">
                        <a:solidFill>
                          <a:schemeClr val="tx1"/>
                        </a:solidFill>
                        <a:effectLst/>
                        <a:latin typeface="+mn-lt"/>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ACC6"/>
                    </a:solidFill>
                  </a:tcPr>
                </a:tc>
                <a:tc>
                  <a:txBody>
                    <a:bodyPr/>
                    <a:lstStyle/>
                    <a:p>
                      <a:pPr marL="0" marR="0" algn="ctr">
                        <a:lnSpc>
                          <a:spcPct val="107000"/>
                        </a:lnSpc>
                        <a:spcBef>
                          <a:spcPts val="0"/>
                        </a:spcBef>
                        <a:spcAft>
                          <a:spcPts val="0"/>
                        </a:spcAft>
                      </a:pPr>
                      <a:r>
                        <a:rPr lang="en-ZA" sz="1400" b="1" dirty="0">
                          <a:solidFill>
                            <a:schemeClr val="tx1"/>
                          </a:solidFill>
                          <a:effectLst/>
                          <a:latin typeface="+mn-lt"/>
                        </a:rPr>
                        <a:t>35</a:t>
                      </a:r>
                      <a:endParaRPr lang="en-US" sz="1400" b="1" dirty="0">
                        <a:solidFill>
                          <a:schemeClr val="tx1"/>
                        </a:solidFill>
                        <a:effectLst/>
                        <a:latin typeface="+mn-lt"/>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tc>
                  <a:txBody>
                    <a:bodyPr/>
                    <a:lstStyle/>
                    <a:p>
                      <a:pPr marL="0" marR="0" algn="ctr">
                        <a:lnSpc>
                          <a:spcPct val="107000"/>
                        </a:lnSpc>
                        <a:spcBef>
                          <a:spcPts val="0"/>
                        </a:spcBef>
                        <a:spcAft>
                          <a:spcPts val="0"/>
                        </a:spcAft>
                      </a:pPr>
                      <a:r>
                        <a:rPr lang="en-ZA" sz="1400" b="1" dirty="0">
                          <a:solidFill>
                            <a:schemeClr val="tx1"/>
                          </a:solidFill>
                          <a:effectLst/>
                          <a:latin typeface="+mn-lt"/>
                        </a:rPr>
                        <a:t>74%</a:t>
                      </a:r>
                      <a:endParaRPr lang="en-US" sz="1400" b="1" dirty="0">
                        <a:solidFill>
                          <a:schemeClr val="tx1"/>
                        </a:solidFill>
                        <a:effectLst/>
                        <a:latin typeface="+mn-lt"/>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tc>
                  <a:txBody>
                    <a:bodyPr/>
                    <a:lstStyle/>
                    <a:p>
                      <a:pPr marL="0" marR="0" algn="ctr">
                        <a:lnSpc>
                          <a:spcPct val="107000"/>
                        </a:lnSpc>
                        <a:spcBef>
                          <a:spcPts val="0"/>
                        </a:spcBef>
                        <a:spcAft>
                          <a:spcPts val="0"/>
                        </a:spcAft>
                      </a:pPr>
                      <a:r>
                        <a:rPr lang="en-US" sz="1400" b="1" dirty="0" smtClean="0">
                          <a:solidFill>
                            <a:schemeClr val="tx1"/>
                          </a:solidFill>
                          <a:effectLst/>
                          <a:latin typeface="+mn-lt"/>
                          <a:ea typeface="Calibri" panose="020F0502020204030204" pitchFamily="34" charset="0"/>
                          <a:cs typeface="Times New Roman" panose="02020603050405020304" pitchFamily="18" charset="0"/>
                        </a:rPr>
                        <a:t>12</a:t>
                      </a:r>
                      <a:endParaRPr lang="en-US" sz="1400" b="1" dirty="0">
                        <a:solidFill>
                          <a:schemeClr val="tx1"/>
                        </a:solidFill>
                        <a:effectLst/>
                        <a:latin typeface="+mn-lt"/>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gn="ctr">
                        <a:lnSpc>
                          <a:spcPct val="107000"/>
                        </a:lnSpc>
                        <a:spcBef>
                          <a:spcPts val="0"/>
                        </a:spcBef>
                        <a:spcAft>
                          <a:spcPts val="0"/>
                        </a:spcAft>
                      </a:pPr>
                      <a:r>
                        <a:rPr lang="en-US" sz="1400" b="1" dirty="0" smtClean="0">
                          <a:solidFill>
                            <a:schemeClr val="tx1"/>
                          </a:solidFill>
                          <a:effectLst/>
                          <a:latin typeface="+mn-lt"/>
                          <a:ea typeface="Calibri" panose="020F0502020204030204" pitchFamily="34" charset="0"/>
                          <a:cs typeface="Times New Roman" panose="02020603050405020304" pitchFamily="18" charset="0"/>
                        </a:rPr>
                        <a:t>26%</a:t>
                      </a:r>
                      <a:endParaRPr lang="en-US" sz="1400" b="1" dirty="0">
                        <a:solidFill>
                          <a:schemeClr val="tx1"/>
                        </a:solidFill>
                        <a:effectLst/>
                        <a:latin typeface="+mn-lt"/>
                        <a:ea typeface="Calibri" panose="020F0502020204030204" pitchFamily="34" charset="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0004"/>
                  </a:ext>
                </a:extLst>
              </a:tr>
            </a:tbl>
          </a:graphicData>
        </a:graphic>
      </p:graphicFrame>
      <p:sp>
        <p:nvSpPr>
          <p:cNvPr id="5" name="Content Placeholder 4"/>
          <p:cNvSpPr txBox="1">
            <a:spLocks/>
          </p:cNvSpPr>
          <p:nvPr/>
        </p:nvSpPr>
        <p:spPr>
          <a:xfrm>
            <a:off x="-3110" y="6164816"/>
            <a:ext cx="9144000" cy="319087"/>
          </a:xfrm>
          <a:prstGeom prst="rect">
            <a:avLst/>
          </a:prstGeom>
          <a:solidFill>
            <a:srgbClr val="FFC000"/>
          </a:solidFill>
        </p:spPr>
        <p:txBody>
          <a:bodyPr>
            <a:noAutofit/>
          </a:bodyPr>
          <a:lstStyle>
            <a:lvl1pPr marL="480060" indent="-480060" algn="l" rtl="0" eaLnBrk="0" fontAlgn="base" hangingPunct="0">
              <a:lnSpc>
                <a:spcPct val="100000"/>
              </a:lnSpc>
              <a:spcBef>
                <a:spcPts val="0"/>
              </a:spcBef>
              <a:spcAft>
                <a:spcPct val="0"/>
              </a:spcAft>
              <a:buChar char="•"/>
              <a:defRPr sz="3360">
                <a:solidFill>
                  <a:schemeClr val="tx1"/>
                </a:solidFill>
                <a:latin typeface="+mn-lt"/>
                <a:ea typeface="+mn-ea"/>
                <a:cs typeface="+mn-cs"/>
              </a:defRPr>
            </a:lvl1pPr>
            <a:lvl2pPr marL="1040130" indent="-400050" algn="l" rtl="0" eaLnBrk="0" fontAlgn="base" hangingPunct="0">
              <a:lnSpc>
                <a:spcPct val="100000"/>
              </a:lnSpc>
              <a:spcBef>
                <a:spcPts val="0"/>
              </a:spcBef>
              <a:spcAft>
                <a:spcPct val="0"/>
              </a:spcAft>
              <a:buChar char="–"/>
              <a:defRPr sz="3360">
                <a:solidFill>
                  <a:schemeClr val="tx1"/>
                </a:solidFill>
                <a:latin typeface="+mn-lt"/>
              </a:defRPr>
            </a:lvl2pPr>
            <a:lvl3pPr marL="1600200" indent="-320040" algn="l" rtl="0" eaLnBrk="0" fontAlgn="base" hangingPunct="0">
              <a:lnSpc>
                <a:spcPct val="100000"/>
              </a:lnSpc>
              <a:spcBef>
                <a:spcPts val="0"/>
              </a:spcBef>
              <a:spcAft>
                <a:spcPct val="0"/>
              </a:spcAft>
              <a:buChar char="•"/>
              <a:defRPr sz="3360">
                <a:solidFill>
                  <a:schemeClr val="tx1"/>
                </a:solidFill>
                <a:latin typeface="+mn-lt"/>
              </a:defRPr>
            </a:lvl3pPr>
            <a:lvl4pPr marL="2240280" indent="-320040" algn="l" rtl="0" eaLnBrk="0" fontAlgn="base" hangingPunct="0">
              <a:lnSpc>
                <a:spcPct val="100000"/>
              </a:lnSpc>
              <a:spcBef>
                <a:spcPts val="0"/>
              </a:spcBef>
              <a:spcAft>
                <a:spcPct val="0"/>
              </a:spcAft>
              <a:buChar char="–"/>
              <a:defRPr sz="3360">
                <a:solidFill>
                  <a:schemeClr val="tx1"/>
                </a:solidFill>
                <a:latin typeface="+mn-lt"/>
              </a:defRPr>
            </a:lvl4pPr>
            <a:lvl5pPr marL="2880360" indent="-320040" algn="l" rtl="0" eaLnBrk="0" fontAlgn="base" hangingPunct="0">
              <a:lnSpc>
                <a:spcPct val="100000"/>
              </a:lnSpc>
              <a:spcBef>
                <a:spcPts val="0"/>
              </a:spcBef>
              <a:spcAft>
                <a:spcPct val="0"/>
              </a:spcAft>
              <a:buChar char="»"/>
              <a:defRPr sz="3360">
                <a:solidFill>
                  <a:schemeClr val="tx1"/>
                </a:solidFill>
                <a:latin typeface="+mn-lt"/>
              </a:defRPr>
            </a:lvl5pPr>
            <a:lvl6pPr marL="3520440" indent="-320040" algn="l" rtl="0" fontAlgn="base">
              <a:spcBef>
                <a:spcPct val="20000"/>
              </a:spcBef>
              <a:spcAft>
                <a:spcPct val="0"/>
              </a:spcAft>
              <a:buChar char="»"/>
              <a:defRPr sz="2800">
                <a:solidFill>
                  <a:schemeClr val="tx1"/>
                </a:solidFill>
                <a:latin typeface="+mn-lt"/>
              </a:defRPr>
            </a:lvl6pPr>
            <a:lvl7pPr marL="4160520" indent="-320040" algn="l" rtl="0" fontAlgn="base">
              <a:spcBef>
                <a:spcPct val="20000"/>
              </a:spcBef>
              <a:spcAft>
                <a:spcPct val="0"/>
              </a:spcAft>
              <a:buChar char="»"/>
              <a:defRPr sz="2800">
                <a:solidFill>
                  <a:schemeClr val="tx1"/>
                </a:solidFill>
                <a:latin typeface="+mn-lt"/>
              </a:defRPr>
            </a:lvl7pPr>
            <a:lvl8pPr marL="4800600" indent="-320040" algn="l" rtl="0" fontAlgn="base">
              <a:spcBef>
                <a:spcPct val="20000"/>
              </a:spcBef>
              <a:spcAft>
                <a:spcPct val="0"/>
              </a:spcAft>
              <a:buChar char="»"/>
              <a:defRPr sz="2800">
                <a:solidFill>
                  <a:schemeClr val="tx1"/>
                </a:solidFill>
                <a:latin typeface="+mn-lt"/>
              </a:defRPr>
            </a:lvl8pPr>
            <a:lvl9pPr marL="5440680" indent="-320040" algn="l" rtl="0" fontAlgn="base">
              <a:spcBef>
                <a:spcPct val="20000"/>
              </a:spcBef>
              <a:spcAft>
                <a:spcPct val="0"/>
              </a:spcAft>
              <a:buChar char="»"/>
              <a:defRPr sz="2800">
                <a:solidFill>
                  <a:schemeClr val="tx1"/>
                </a:solidFill>
                <a:latin typeface="+mn-lt"/>
              </a:defRPr>
            </a:lvl9pPr>
          </a:lstStyle>
          <a:p>
            <a:pPr algn="just" defTabSz="653156">
              <a:spcBef>
                <a:spcPts val="600"/>
              </a:spcBef>
            </a:pPr>
            <a:r>
              <a:rPr lang="en-ZA" sz="1800" kern="0" dirty="0">
                <a:cs typeface="Arial" panose="020B0604020202020204" pitchFamily="34" charset="0"/>
              </a:rPr>
              <a:t>SASSA </a:t>
            </a:r>
            <a:r>
              <a:rPr lang="en-ZA" sz="1800" kern="0" dirty="0" smtClean="0">
                <a:cs typeface="Arial" panose="020B0604020202020204" pitchFamily="34" charset="0"/>
              </a:rPr>
              <a:t>achieved </a:t>
            </a:r>
            <a:r>
              <a:rPr lang="en-ZA" sz="1800" b="1" kern="0" dirty="0" smtClean="0">
                <a:cs typeface="Arial" panose="020B0604020202020204" pitchFamily="34" charset="0"/>
              </a:rPr>
              <a:t>74</a:t>
            </a:r>
            <a:r>
              <a:rPr lang="en-ZA" sz="1800" b="1" kern="0" dirty="0">
                <a:cs typeface="Arial" panose="020B0604020202020204" pitchFamily="34" charset="0"/>
              </a:rPr>
              <a:t>% </a:t>
            </a:r>
            <a:r>
              <a:rPr lang="en-ZA" sz="1800" b="1" kern="0" dirty="0" smtClean="0">
                <a:cs typeface="Arial" panose="020B0604020202020204" pitchFamily="34" charset="0"/>
              </a:rPr>
              <a:t>of its set targets </a:t>
            </a:r>
            <a:r>
              <a:rPr lang="en-ZA" sz="1800" kern="0" dirty="0" smtClean="0">
                <a:cs typeface="Arial" panose="020B0604020202020204" pitchFamily="34" charset="0"/>
              </a:rPr>
              <a:t>for </a:t>
            </a:r>
            <a:r>
              <a:rPr lang="en-ZA" sz="1800" kern="0" dirty="0">
                <a:cs typeface="Arial" panose="020B0604020202020204" pitchFamily="34" charset="0"/>
              </a:rPr>
              <a:t>the third quarter of the 2020/21 </a:t>
            </a:r>
            <a:r>
              <a:rPr lang="en-ZA" sz="1800" kern="0" dirty="0" smtClean="0">
                <a:cs typeface="Arial" panose="020B0604020202020204" pitchFamily="34" charset="0"/>
              </a:rPr>
              <a:t>F/Y .</a:t>
            </a:r>
            <a:endParaRPr lang="en-ZA" sz="1800" kern="0" dirty="0">
              <a:cs typeface="Arial" panose="020B0604020202020204"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739423508"/>
              </p:ext>
            </p:extLst>
          </p:nvPr>
        </p:nvGraphicFramePr>
        <p:xfrm>
          <a:off x="0" y="3581400"/>
          <a:ext cx="9144000" cy="2583416"/>
        </p:xfrm>
        <a:graphic>
          <a:graphicData uri="http://schemas.openxmlformats.org/drawingml/2006/chart">
            <c:chart xmlns:c="http://schemas.openxmlformats.org/drawingml/2006/chart" xmlns:r="http://schemas.openxmlformats.org/officeDocument/2006/relationships" r:id="rId3"/>
          </a:graphicData>
        </a:graphic>
      </p:graphicFrame>
      <p:sp>
        <p:nvSpPr>
          <p:cNvPr id="7" name="Slide Number Placeholder 4"/>
          <p:cNvSpPr txBox="1">
            <a:spLocks/>
          </p:cNvSpPr>
          <p:nvPr/>
        </p:nvSpPr>
        <p:spPr>
          <a:xfrm>
            <a:off x="2133600" y="6421665"/>
            <a:ext cx="2151529" cy="36550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srgbClr val="000000"/>
                </a:solidFill>
              </a:rPr>
              <a:t>5</a:t>
            </a:r>
          </a:p>
        </p:txBody>
      </p:sp>
    </p:spTree>
    <p:extLst>
      <p:ext uri="{BB962C8B-B14F-4D97-AF65-F5344CB8AC3E}">
        <p14:creationId xmlns:p14="http://schemas.microsoft.com/office/powerpoint/2010/main" val="36648695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53182"/>
            <a:ext cx="8458200" cy="632618"/>
          </a:xfrm>
        </p:spPr>
        <p:txBody>
          <a:bodyPr>
            <a:normAutofit fontScale="90000"/>
          </a:bodyPr>
          <a:lstStyle/>
          <a:p>
            <a:pPr algn="r"/>
            <a:r>
              <a:rPr lang="en-US" dirty="0"/>
              <a:t>Targets That Fell Behind Over Nine Month</a:t>
            </a:r>
            <a:endParaRPr lang="en-GB" dirty="0"/>
          </a:p>
        </p:txBody>
      </p:sp>
      <p:sp>
        <p:nvSpPr>
          <p:cNvPr id="5" name="Content Placeholder 4"/>
          <p:cNvSpPr>
            <a:spLocks noGrp="1"/>
          </p:cNvSpPr>
          <p:nvPr>
            <p:ph idx="1"/>
          </p:nvPr>
        </p:nvSpPr>
        <p:spPr>
          <a:xfrm>
            <a:off x="228600" y="1066800"/>
            <a:ext cx="8763000" cy="5105401"/>
          </a:xfrm>
        </p:spPr>
        <p:txBody>
          <a:bodyPr>
            <a:normAutofit fontScale="85000" lnSpcReduction="20000"/>
          </a:bodyPr>
          <a:lstStyle/>
          <a:p>
            <a:pPr marL="0" indent="0" algn="just">
              <a:lnSpc>
                <a:spcPct val="120000"/>
              </a:lnSpc>
              <a:spcAft>
                <a:spcPts val="0"/>
              </a:spcAft>
              <a:buNone/>
            </a:pPr>
            <a:r>
              <a:rPr lang="en-US" b="1" u="sng" dirty="0"/>
              <a:t>BENEFITS ADMINISTRATION AND SUPPORT</a:t>
            </a:r>
          </a:p>
          <a:p>
            <a:pPr algn="just"/>
            <a:r>
              <a:rPr lang="en-GB" dirty="0"/>
              <a:t>Grants in payment including Grant-in-Aid - 18 265 487 (</a:t>
            </a:r>
            <a:r>
              <a:rPr lang="en-GB" b="1" dirty="0"/>
              <a:t>98.7%</a:t>
            </a:r>
            <a:r>
              <a:rPr lang="en-GB" dirty="0"/>
              <a:t>) </a:t>
            </a:r>
            <a:r>
              <a:rPr lang="en-GB" dirty="0" smtClean="0"/>
              <a:t>of the set target </a:t>
            </a:r>
            <a:r>
              <a:rPr lang="en-GB" dirty="0"/>
              <a:t>of </a:t>
            </a:r>
            <a:r>
              <a:rPr lang="en-US" dirty="0"/>
              <a:t>18 487 </a:t>
            </a:r>
            <a:r>
              <a:rPr lang="en-US" dirty="0" smtClean="0"/>
              <a:t>706 was achieved.  </a:t>
            </a:r>
            <a:r>
              <a:rPr lang="en-US" dirty="0"/>
              <a:t>This was largely due to the lapsing of the TDGs and CDG in December 2020 affecting over 200 000 beneficiaries. </a:t>
            </a:r>
            <a:r>
              <a:rPr lang="en-US" b="1" i="1" dirty="0" smtClean="0"/>
              <a:t>In line with </a:t>
            </a:r>
            <a:r>
              <a:rPr lang="en-US" b="1" i="1" dirty="0"/>
              <a:t>the acceptable </a:t>
            </a:r>
            <a:r>
              <a:rPr lang="en-US" b="1" i="1" dirty="0" smtClean="0"/>
              <a:t>(5% variation) international standard on projections, t</a:t>
            </a:r>
            <a:r>
              <a:rPr lang="en-GB" b="1" i="1" dirty="0" smtClean="0"/>
              <a:t>his </a:t>
            </a:r>
            <a:r>
              <a:rPr lang="en-GB" b="1" i="1" dirty="0"/>
              <a:t>target will be </a:t>
            </a:r>
            <a:r>
              <a:rPr lang="en-GB" b="1" i="1" dirty="0" smtClean="0"/>
              <a:t>recorded as achieved </a:t>
            </a:r>
            <a:r>
              <a:rPr lang="en-GB" b="1" i="1" dirty="0"/>
              <a:t>by end of </a:t>
            </a:r>
            <a:r>
              <a:rPr lang="en-GB" b="1" i="1" dirty="0" smtClean="0"/>
              <a:t>the financial year.</a:t>
            </a:r>
            <a:endParaRPr lang="en-GB" b="1" i="1" dirty="0"/>
          </a:p>
          <a:p>
            <a:pPr algn="just"/>
            <a:r>
              <a:rPr lang="en-GB" dirty="0"/>
              <a:t>SRD applications awarded -  </a:t>
            </a:r>
            <a:r>
              <a:rPr lang="en-ZA" dirty="0"/>
              <a:t>124 </a:t>
            </a:r>
            <a:r>
              <a:rPr lang="en-ZA" dirty="0" smtClean="0"/>
              <a:t>801 </a:t>
            </a:r>
            <a:r>
              <a:rPr lang="en-ZA" dirty="0"/>
              <a:t>of 204 178 (</a:t>
            </a:r>
            <a:r>
              <a:rPr lang="en-ZA" b="1" dirty="0"/>
              <a:t>61%</a:t>
            </a:r>
            <a:r>
              <a:rPr lang="en-ZA" dirty="0"/>
              <a:t>) SRD applications were awarded.</a:t>
            </a:r>
            <a:r>
              <a:rPr lang="en-GB" dirty="0"/>
              <a:t> The SRD applicants were catered for under the COVID-19 special relief grant. Uptake </a:t>
            </a:r>
            <a:r>
              <a:rPr lang="en-GB" dirty="0" smtClean="0"/>
              <a:t>was expected to increase in the fourth quarter due to  possible disaster, </a:t>
            </a:r>
            <a:r>
              <a:rPr lang="en-GB" b="1" i="1" dirty="0" smtClean="0"/>
              <a:t>preliminary data depicts an increase to 218 944 (about 87%) awards. </a:t>
            </a:r>
          </a:p>
          <a:p>
            <a:pPr algn="just"/>
            <a:r>
              <a:rPr lang="en-GB" dirty="0" smtClean="0"/>
              <a:t>Eligible </a:t>
            </a:r>
            <a:r>
              <a:rPr lang="en-GB" dirty="0"/>
              <a:t>applicants in receipt of COVID-19 special relief grant (R350) </a:t>
            </a:r>
            <a:r>
              <a:rPr lang="en-GB" dirty="0" smtClean="0"/>
              <a:t>– Average of 98</a:t>
            </a:r>
            <a:r>
              <a:rPr lang="en-GB" dirty="0"/>
              <a:t>% of eligible applicants were paid the COVID-19 special relief grant (R350).</a:t>
            </a:r>
          </a:p>
          <a:p>
            <a:pPr algn="just"/>
            <a:r>
              <a:rPr lang="en-GB" dirty="0"/>
              <a:t>Children below the age of 1 in receipt of children’s grants -  563 057 of 580 000 </a:t>
            </a:r>
            <a:r>
              <a:rPr lang="en-GB" dirty="0" smtClean="0"/>
              <a:t>(</a:t>
            </a:r>
            <a:r>
              <a:rPr lang="en-GB" b="1" dirty="0" smtClean="0"/>
              <a:t>97%</a:t>
            </a:r>
            <a:r>
              <a:rPr lang="en-GB" dirty="0" smtClean="0"/>
              <a:t>).  This represents 48.28% of the total children’s population in this age group. </a:t>
            </a:r>
            <a:r>
              <a:rPr lang="en-GB" dirty="0"/>
              <a:t>There were multiple </a:t>
            </a:r>
            <a:r>
              <a:rPr lang="en-GB" dirty="0" smtClean="0"/>
              <a:t>closures </a:t>
            </a:r>
            <a:r>
              <a:rPr lang="en-GB" dirty="0"/>
              <a:t>of offices and service points due to COVID-19. The processing of applications electronically will contribute towards the achievement of the target. </a:t>
            </a:r>
            <a:endParaRPr lang="en-US" dirty="0"/>
          </a:p>
          <a:p>
            <a:pPr algn="just"/>
            <a:r>
              <a:rPr lang="en-GB" dirty="0"/>
              <a:t>New grant applications processed within 10 days - 94.19% of 95% of new grant applications were processed within 10 days. The Agency operated with limited staff due to </a:t>
            </a:r>
            <a:r>
              <a:rPr lang="en-GB" dirty="0" smtClean="0"/>
              <a:t>the impact of COVID-19. </a:t>
            </a:r>
            <a:r>
              <a:rPr lang="en-GB" b="1" i="1" dirty="0" smtClean="0"/>
              <a:t>preliminary report as at 31 March shows an improved performance to about 99%.</a:t>
            </a:r>
            <a:endParaRPr lang="en-GB" b="1" i="1" dirty="0"/>
          </a:p>
          <a:p>
            <a:endParaRPr lang="en-GB" dirty="0"/>
          </a:p>
        </p:txBody>
      </p:sp>
      <p:sp>
        <p:nvSpPr>
          <p:cNvPr id="3" name="Slide Number Placeholder 2"/>
          <p:cNvSpPr>
            <a:spLocks noGrp="1"/>
          </p:cNvSpPr>
          <p:nvPr>
            <p:ph type="sldNum" sz="quarter" idx="12"/>
          </p:nvPr>
        </p:nvSpPr>
        <p:spPr/>
        <p:txBody>
          <a:bodyPr/>
          <a:lstStyle/>
          <a:p>
            <a:fld id="{9D56938B-8917-4869-91D0-F9F507C443EE}" type="slidenum">
              <a:rPr lang="en-US" smtClean="0">
                <a:solidFill>
                  <a:prstClr val="black">
                    <a:tint val="75000"/>
                  </a:prstClr>
                </a:solidFill>
              </a:rPr>
              <a:pPr/>
              <a:t>6</a:t>
            </a:fld>
            <a:endParaRPr lang="en-US">
              <a:solidFill>
                <a:prstClr val="black">
                  <a:tint val="75000"/>
                </a:prstClr>
              </a:solidFill>
            </a:endParaRPr>
          </a:p>
        </p:txBody>
      </p:sp>
    </p:spTree>
    <p:extLst>
      <p:ext uri="{BB962C8B-B14F-4D97-AF65-F5344CB8AC3E}">
        <p14:creationId xmlns:p14="http://schemas.microsoft.com/office/powerpoint/2010/main" val="14701727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53182"/>
            <a:ext cx="8458200" cy="632618"/>
          </a:xfrm>
        </p:spPr>
        <p:txBody>
          <a:bodyPr>
            <a:normAutofit fontScale="90000"/>
          </a:bodyPr>
          <a:lstStyle/>
          <a:p>
            <a:pPr algn="r"/>
            <a:r>
              <a:rPr lang="en-US" dirty="0"/>
              <a:t>Targets That Fell Behind Over Nine Month</a:t>
            </a:r>
            <a:endParaRPr lang="en-GB" dirty="0"/>
          </a:p>
        </p:txBody>
      </p:sp>
      <p:sp>
        <p:nvSpPr>
          <p:cNvPr id="5" name="Content Placeholder 4"/>
          <p:cNvSpPr>
            <a:spLocks noGrp="1"/>
          </p:cNvSpPr>
          <p:nvPr>
            <p:ph idx="1"/>
          </p:nvPr>
        </p:nvSpPr>
        <p:spPr>
          <a:xfrm>
            <a:off x="0" y="914400"/>
            <a:ext cx="9144000" cy="5441576"/>
          </a:xfrm>
        </p:spPr>
        <p:txBody>
          <a:bodyPr>
            <a:noAutofit/>
          </a:bodyPr>
          <a:lstStyle/>
          <a:p>
            <a:pPr marL="0" indent="0">
              <a:spcBef>
                <a:spcPts val="300"/>
              </a:spcBef>
              <a:buNone/>
            </a:pPr>
            <a:r>
              <a:rPr lang="en-US" sz="1800" b="1" dirty="0"/>
              <a:t>Administration</a:t>
            </a:r>
          </a:p>
          <a:p>
            <a:pPr lvl="0" algn="just">
              <a:spcBef>
                <a:spcPts val="300"/>
              </a:spcBef>
            </a:pPr>
            <a:r>
              <a:rPr lang="en-US" sz="1800" dirty="0"/>
              <a:t>Social assistance debts recovered – </a:t>
            </a:r>
            <a:r>
              <a:rPr lang="en-US" sz="1800" dirty="0" smtClean="0"/>
              <a:t>only </a:t>
            </a:r>
            <a:r>
              <a:rPr lang="en-GB" sz="1800" dirty="0" smtClean="0"/>
              <a:t>0.87</a:t>
            </a:r>
            <a:r>
              <a:rPr lang="en-GB" sz="1800" dirty="0"/>
              <a:t>% of 3</a:t>
            </a:r>
            <a:r>
              <a:rPr lang="en-GB" sz="1800" dirty="0" smtClean="0"/>
              <a:t>% target was achieved, </a:t>
            </a:r>
            <a:r>
              <a:rPr lang="en-GB" sz="1800" dirty="0"/>
              <a:t>278 million that was earmarked and submitted for write-off was declined by National </a:t>
            </a:r>
            <a:r>
              <a:rPr lang="en-GB" sz="1800" dirty="0" smtClean="0"/>
              <a:t>Treasury; and </a:t>
            </a:r>
            <a:r>
              <a:rPr lang="en-GB" sz="1800" dirty="0"/>
              <a:t>the </a:t>
            </a:r>
            <a:r>
              <a:rPr lang="en-US" sz="1800" dirty="0"/>
              <a:t>COVID-19 has also had an impact on debtors capacity to </a:t>
            </a:r>
            <a:r>
              <a:rPr lang="en-US" sz="1800" dirty="0" err="1"/>
              <a:t>honour</a:t>
            </a:r>
            <a:r>
              <a:rPr lang="en-US" sz="1800" dirty="0"/>
              <a:t> </a:t>
            </a:r>
            <a:r>
              <a:rPr lang="en-US" sz="1800" dirty="0" smtClean="0"/>
              <a:t>commitments.</a:t>
            </a:r>
            <a:endParaRPr lang="en-GB" sz="1800" dirty="0"/>
          </a:p>
          <a:p>
            <a:pPr>
              <a:spcBef>
                <a:spcPts val="300"/>
              </a:spcBef>
            </a:pPr>
            <a:r>
              <a:rPr lang="en-US" sz="1800" dirty="0"/>
              <a:t>Financial misconduct cases finalized (backlog</a:t>
            </a:r>
            <a:r>
              <a:rPr lang="en-US" sz="1800" dirty="0" smtClean="0"/>
              <a:t>) -  </a:t>
            </a:r>
            <a:r>
              <a:rPr lang="en-GB" sz="1800" dirty="0" smtClean="0"/>
              <a:t>15</a:t>
            </a:r>
            <a:r>
              <a:rPr lang="en-GB" sz="1800" dirty="0"/>
              <a:t>% of 55% backlog cases finalised </a:t>
            </a:r>
            <a:r>
              <a:rPr lang="en-GB" sz="1800" dirty="0" smtClean="0"/>
              <a:t>largely due to </a:t>
            </a:r>
            <a:r>
              <a:rPr lang="en-US" sz="1800" dirty="0" smtClean="0"/>
              <a:t>the 78 </a:t>
            </a:r>
            <a:r>
              <a:rPr lang="en-US" sz="1800" dirty="0"/>
              <a:t>irregular expenditure cases amounting to R101 million </a:t>
            </a:r>
            <a:r>
              <a:rPr lang="en-US" sz="1800" dirty="0" smtClean="0"/>
              <a:t>were submitted </a:t>
            </a:r>
            <a:r>
              <a:rPr lang="en-US" sz="1800" dirty="0"/>
              <a:t>to NT for </a:t>
            </a:r>
            <a:r>
              <a:rPr lang="en-US" sz="1800" dirty="0" smtClean="0"/>
              <a:t>condonement. </a:t>
            </a:r>
            <a:r>
              <a:rPr lang="en-US" sz="1800" dirty="0"/>
              <a:t>Feedback from National Treasury still pending on the cases submitted for </a:t>
            </a:r>
            <a:r>
              <a:rPr lang="en-US" sz="1800" dirty="0" smtClean="0"/>
              <a:t>condonement.</a:t>
            </a:r>
          </a:p>
          <a:p>
            <a:pPr>
              <a:spcBef>
                <a:spcPts val="300"/>
              </a:spcBef>
            </a:pPr>
            <a:r>
              <a:rPr lang="en-US" sz="1800" dirty="0"/>
              <a:t>Implementation of organisational Transformation </a:t>
            </a:r>
            <a:r>
              <a:rPr lang="en-US" sz="1800" dirty="0" smtClean="0"/>
              <a:t>Projects:</a:t>
            </a:r>
            <a:endParaRPr lang="en-US" sz="1800" dirty="0"/>
          </a:p>
          <a:p>
            <a:pPr lvl="1">
              <a:spcBef>
                <a:spcPts val="300"/>
              </a:spcBef>
              <a:spcAft>
                <a:spcPts val="0"/>
              </a:spcAft>
            </a:pPr>
            <a:r>
              <a:rPr lang="en-US" sz="1800" dirty="0"/>
              <a:t>Change management and culture survey conducted </a:t>
            </a:r>
            <a:r>
              <a:rPr lang="en-US" sz="1800" b="1" dirty="0"/>
              <a:t>- </a:t>
            </a:r>
            <a:r>
              <a:rPr lang="en-US" sz="1800" dirty="0"/>
              <a:t>Terms of Reference for the Change Management tender was reviewed to include the culture survey.  It was approved by the CEO for advertisement in the 4</a:t>
            </a:r>
            <a:r>
              <a:rPr lang="en-US" sz="1800" baseline="30000" dirty="0"/>
              <a:t>th</a:t>
            </a:r>
            <a:r>
              <a:rPr lang="en-US" sz="1800" dirty="0"/>
              <a:t> quarter.</a:t>
            </a:r>
          </a:p>
          <a:p>
            <a:pPr lvl="1" algn="just">
              <a:spcBef>
                <a:spcPts val="300"/>
              </a:spcBef>
              <a:spcAft>
                <a:spcPts val="0"/>
              </a:spcAft>
            </a:pPr>
            <a:r>
              <a:rPr lang="en-GB" sz="1800" dirty="0"/>
              <a:t>Audit and review of SASSA ethics management conducted - Service provider could not be appointed because all bidders did not meet the bid </a:t>
            </a:r>
            <a:r>
              <a:rPr lang="en-GB" sz="1800" dirty="0" smtClean="0"/>
              <a:t>requirements.</a:t>
            </a:r>
          </a:p>
          <a:p>
            <a:pPr lvl="1" algn="just">
              <a:spcBef>
                <a:spcPts val="300"/>
              </a:spcBef>
              <a:spcAft>
                <a:spcPts val="0"/>
              </a:spcAft>
            </a:pPr>
            <a:r>
              <a:rPr lang="en-GB" sz="1800" dirty="0" smtClean="0"/>
              <a:t>Business </a:t>
            </a:r>
            <a:r>
              <a:rPr lang="en-GB" sz="1800" dirty="0"/>
              <a:t>Process Re-engineering – The tender was advertised and evaluated in the 4th quarter</a:t>
            </a:r>
            <a:r>
              <a:rPr lang="en-GB" sz="1800" dirty="0" smtClean="0"/>
              <a:t>.</a:t>
            </a:r>
            <a:endParaRPr lang="en-GB" sz="1800" dirty="0"/>
          </a:p>
        </p:txBody>
      </p:sp>
      <p:sp>
        <p:nvSpPr>
          <p:cNvPr id="3" name="Slide Number Placeholder 2"/>
          <p:cNvSpPr>
            <a:spLocks noGrp="1"/>
          </p:cNvSpPr>
          <p:nvPr>
            <p:ph type="sldNum" sz="quarter" idx="12"/>
          </p:nvPr>
        </p:nvSpPr>
        <p:spPr/>
        <p:txBody>
          <a:bodyPr/>
          <a:lstStyle/>
          <a:p>
            <a:fld id="{9D56938B-8917-4869-91D0-F9F507C443EE}" type="slidenum">
              <a:rPr lang="en-US" smtClean="0">
                <a:solidFill>
                  <a:prstClr val="black">
                    <a:tint val="75000"/>
                  </a:prstClr>
                </a:solidFill>
              </a:rPr>
              <a:pPr/>
              <a:t>7</a:t>
            </a:fld>
            <a:endParaRPr lang="en-US" dirty="0">
              <a:solidFill>
                <a:prstClr val="black">
                  <a:tint val="75000"/>
                </a:prstClr>
              </a:solidFill>
            </a:endParaRPr>
          </a:p>
        </p:txBody>
      </p:sp>
    </p:spTree>
    <p:extLst>
      <p:ext uri="{BB962C8B-B14F-4D97-AF65-F5344CB8AC3E}">
        <p14:creationId xmlns:p14="http://schemas.microsoft.com/office/powerpoint/2010/main" val="16299710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76200" y="2438400"/>
            <a:ext cx="8874369" cy="1066800"/>
          </a:xfrm>
          <a:solidFill>
            <a:srgbClr val="FFCC66"/>
          </a:solidFill>
        </p:spPr>
        <p:txBody>
          <a:bodyPr vert="horz" lIns="91440" tIns="45720" rIns="91440" bIns="45720" rtlCol="0" anchor="t">
            <a:noAutofit/>
          </a:bodyPr>
          <a:lstStyle/>
          <a:p>
            <a:pPr algn="ctr">
              <a:lnSpc>
                <a:spcPct val="150000"/>
              </a:lnSpc>
              <a:spcBef>
                <a:spcPct val="0"/>
              </a:spcBef>
            </a:pPr>
            <a:r>
              <a:rPr lang="en-US" sz="3200" b="1" cap="all" dirty="0" smtClean="0">
                <a:solidFill>
                  <a:schemeClr val="tx1"/>
                </a:solidFill>
                <a:latin typeface="Arial" panose="020B0604020202020204" pitchFamily="34" charset="0"/>
                <a:ea typeface="+mj-ea"/>
                <a:cs typeface="Arial" panose="020B0604020202020204" pitchFamily="34" charset="0"/>
              </a:rPr>
              <a:t>Detailed PROGRAMMES’ PERFORMANCE</a:t>
            </a:r>
            <a:endParaRPr lang="en-GB" altLang="en-US" sz="3200" b="1" dirty="0" smtClean="0">
              <a:solidFill>
                <a:schemeClr val="tx1"/>
              </a:solidFill>
            </a:endParaRPr>
          </a:p>
        </p:txBody>
      </p:sp>
      <p:sp>
        <p:nvSpPr>
          <p:cNvPr id="6148" name="Slide Number Placeholder 3"/>
          <p:cNvSpPr>
            <a:spLocks noGrp="1"/>
          </p:cNvSpPr>
          <p:nvPr>
            <p:ph type="sldNum" sz="quarter" idx="4294967295"/>
          </p:nvPr>
        </p:nvSpPr>
        <p:spPr>
          <a:xfrm>
            <a:off x="3276600" y="6248401"/>
            <a:ext cx="1371600" cy="381000"/>
          </a:xfrm>
          <a:prstGeom prst="rect">
            <a:avLst/>
          </a:prstGeom>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A217D98F-16C1-4666-A6FA-AD16A397E9B3}" type="slidenum">
              <a:rPr lang="en-US" altLang="en-US" sz="1200" smtClean="0">
                <a:ea typeface="ＭＳ Ｐゴシック" pitchFamily="34" charset="-128"/>
              </a:rPr>
              <a:pPr>
                <a:spcBef>
                  <a:spcPct val="0"/>
                </a:spcBef>
                <a:buFontTx/>
                <a:buNone/>
              </a:pPr>
              <a:t>8</a:t>
            </a:fld>
            <a:endParaRPr lang="en-US" altLang="en-US" sz="1200" dirty="0" smtClean="0">
              <a:ea typeface="ＭＳ Ｐゴシック" pitchFamily="34" charset="-128"/>
            </a:endParaRPr>
          </a:p>
        </p:txBody>
      </p:sp>
    </p:spTree>
    <p:extLst>
      <p:ext uri="{BB962C8B-B14F-4D97-AF65-F5344CB8AC3E}">
        <p14:creationId xmlns:p14="http://schemas.microsoft.com/office/powerpoint/2010/main" val="32969409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4294967295"/>
          </p:nvPr>
        </p:nvSpPr>
        <p:spPr>
          <a:xfrm>
            <a:off x="3276600" y="6248401"/>
            <a:ext cx="1371600" cy="381000"/>
          </a:xfrm>
          <a:prstGeom prst="rect">
            <a:avLst/>
          </a:prstGeom>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A217D98F-16C1-4666-A6FA-AD16A397E9B3}" type="slidenum">
              <a:rPr lang="en-US" altLang="en-US" sz="1200" smtClean="0">
                <a:ea typeface="ＭＳ Ｐゴシック" pitchFamily="34" charset="-128"/>
              </a:rPr>
              <a:pPr>
                <a:spcBef>
                  <a:spcPct val="0"/>
                </a:spcBef>
                <a:buFontTx/>
                <a:buNone/>
              </a:pPr>
              <a:t>9</a:t>
            </a:fld>
            <a:endParaRPr lang="en-US" altLang="en-US" sz="1200" dirty="0" smtClean="0">
              <a:ea typeface="ＭＳ Ｐゴシック" pitchFamily="34" charset="-128"/>
            </a:endParaRPr>
          </a:p>
        </p:txBody>
      </p:sp>
      <p:graphicFrame>
        <p:nvGraphicFramePr>
          <p:cNvPr id="5" name="Content Placeholder 4"/>
          <p:cNvGraphicFramePr>
            <a:graphicFrameLocks/>
          </p:cNvGraphicFramePr>
          <p:nvPr>
            <p:extLst>
              <p:ext uri="{D42A27DB-BD31-4B8C-83A1-F6EECF244321}">
                <p14:modId xmlns:p14="http://schemas.microsoft.com/office/powerpoint/2010/main" val="1773157733"/>
              </p:ext>
            </p:extLst>
          </p:nvPr>
        </p:nvGraphicFramePr>
        <p:xfrm>
          <a:off x="0" y="0"/>
          <a:ext cx="9144000" cy="6309528"/>
        </p:xfrm>
        <a:graphic>
          <a:graphicData uri="http://schemas.openxmlformats.org/drawingml/2006/table">
            <a:tbl>
              <a:tblPr>
                <a:tableStyleId>{5940675A-B579-460E-94D1-54222C63F5DA}</a:tableStyleId>
              </a:tblPr>
              <a:tblGrid>
                <a:gridCol w="1228531">
                  <a:extLst>
                    <a:ext uri="{9D8B030D-6E8A-4147-A177-3AD203B41FA5}">
                      <a16:colId xmlns:a16="http://schemas.microsoft.com/office/drawing/2014/main" val="4246322984"/>
                    </a:ext>
                  </a:extLst>
                </a:gridCol>
                <a:gridCol w="7915469">
                  <a:extLst>
                    <a:ext uri="{9D8B030D-6E8A-4147-A177-3AD203B41FA5}">
                      <a16:colId xmlns:a16="http://schemas.microsoft.com/office/drawing/2014/main" val="210110826"/>
                    </a:ext>
                  </a:extLst>
                </a:gridCol>
              </a:tblGrid>
              <a:tr h="464042">
                <a:tc>
                  <a:txBody>
                    <a:bodyPr/>
                    <a:lstStyle/>
                    <a:p>
                      <a:pPr algn="l" fontAlgn="ctr">
                        <a:lnSpc>
                          <a:spcPct val="100000"/>
                        </a:lnSpc>
                        <a:spcBef>
                          <a:spcPts val="600"/>
                        </a:spcBef>
                        <a:spcAft>
                          <a:spcPts val="0"/>
                        </a:spcAft>
                      </a:pPr>
                      <a:r>
                        <a:rPr lang="en-US" sz="1800" b="1" u="none" strike="noStrike" dirty="0" smtClean="0">
                          <a:solidFill>
                            <a:schemeClr val="tx1"/>
                          </a:solidFill>
                          <a:effectLst/>
                          <a:latin typeface="+mn-lt"/>
                        </a:rPr>
                        <a:t>Outcome</a:t>
                      </a:r>
                      <a:endParaRPr lang="en-US" sz="1800" b="1" i="0" u="none" strike="noStrike" dirty="0">
                        <a:solidFill>
                          <a:schemeClr val="tx1"/>
                        </a:solidFill>
                        <a:effectLst/>
                        <a:latin typeface="+mn-lt"/>
                      </a:endParaRPr>
                    </a:p>
                  </a:txBody>
                  <a:tcPr marL="7620" marR="7620" marT="7620" marB="0" anchor="ctr">
                    <a:solidFill>
                      <a:srgbClr val="FFC000"/>
                    </a:solidFill>
                  </a:tcPr>
                </a:tc>
                <a:tc>
                  <a:txBody>
                    <a:bodyPr/>
                    <a:lstStyle/>
                    <a:p>
                      <a:pPr marL="0" marR="0" lvl="0" indent="0" algn="l" defTabSz="914400" rtl="0" eaLnBrk="1" fontAlgn="ctr" latinLnBrk="0" hangingPunct="1">
                        <a:lnSpc>
                          <a:spcPct val="100000"/>
                        </a:lnSpc>
                        <a:spcBef>
                          <a:spcPts val="600"/>
                        </a:spcBef>
                        <a:spcAft>
                          <a:spcPts val="0"/>
                        </a:spcAft>
                        <a:buClrTx/>
                        <a:buSzTx/>
                        <a:buFontTx/>
                        <a:buNone/>
                        <a:tabLst/>
                        <a:defRPr/>
                      </a:pPr>
                      <a:r>
                        <a:rPr lang="en-US" b="1" dirty="0" smtClean="0"/>
                        <a:t>Reduced Levels of Poverty </a:t>
                      </a:r>
                      <a:endParaRPr lang="en-US" sz="1800" b="1" dirty="0" smtClean="0">
                        <a:solidFill>
                          <a:schemeClr val="tx1"/>
                        </a:solidFill>
                        <a:latin typeface="+mn-lt"/>
                      </a:endParaRPr>
                    </a:p>
                  </a:txBody>
                  <a:tcPr marL="7620" marR="7620" marT="7620" marB="0" anchor="ctr">
                    <a:solidFill>
                      <a:srgbClr val="FFC000"/>
                    </a:solidFill>
                  </a:tcPr>
                </a:tc>
                <a:extLst>
                  <a:ext uri="{0D108BD9-81ED-4DB2-BD59-A6C34878D82A}">
                    <a16:rowId xmlns:a16="http://schemas.microsoft.com/office/drawing/2014/main" val="1348567256"/>
                  </a:ext>
                </a:extLst>
              </a:tr>
              <a:tr h="652456">
                <a:tc>
                  <a:txBody>
                    <a:bodyPr/>
                    <a:lstStyle/>
                    <a:p>
                      <a:pPr marL="0" algn="l" defTabSz="914400" rtl="0" eaLnBrk="1" fontAlgn="t" latinLnBrk="0" hangingPunct="1">
                        <a:lnSpc>
                          <a:spcPct val="100000"/>
                        </a:lnSpc>
                        <a:spcBef>
                          <a:spcPts val="600"/>
                        </a:spcBef>
                        <a:spcAft>
                          <a:spcPts val="0"/>
                        </a:spcAft>
                      </a:pPr>
                      <a:r>
                        <a:rPr lang="en-US" sz="1800" b="1" u="none" strike="noStrike" kern="1200" dirty="0" smtClean="0">
                          <a:solidFill>
                            <a:schemeClr val="tx1"/>
                          </a:solidFill>
                          <a:effectLst/>
                          <a:latin typeface="+mn-lt"/>
                        </a:rPr>
                        <a:t>Objective</a:t>
                      </a:r>
                      <a:endParaRPr lang="en-ZA" sz="1800" b="1" u="none" strike="noStrike" kern="1200" dirty="0">
                        <a:solidFill>
                          <a:schemeClr val="tx1"/>
                        </a:solidFill>
                        <a:effectLst/>
                        <a:latin typeface="+mn-lt"/>
                        <a:ea typeface="+mn-ea"/>
                        <a:cs typeface="+mn-cs"/>
                      </a:endParaRPr>
                    </a:p>
                  </a:txBody>
                  <a:tcPr marL="7620" marR="7620" marT="7620" marB="0" anchor="ctr"/>
                </a:tc>
                <a:tc>
                  <a:txBody>
                    <a:bodyPr/>
                    <a:lstStyle/>
                    <a:p>
                      <a:pPr algn="l">
                        <a:lnSpc>
                          <a:spcPct val="100000"/>
                        </a:lnSpc>
                        <a:spcBef>
                          <a:spcPts val="600"/>
                        </a:spcBef>
                        <a:spcAft>
                          <a:spcPts val="0"/>
                        </a:spcAft>
                      </a:pPr>
                      <a:r>
                        <a:rPr lang="en-GB" sz="1800" kern="1200" dirty="0" smtClean="0">
                          <a:solidFill>
                            <a:schemeClr val="tx1"/>
                          </a:solidFill>
                          <a:effectLst/>
                          <a:latin typeface="+mn-lt"/>
                        </a:rPr>
                        <a:t>Providing</a:t>
                      </a:r>
                      <a:r>
                        <a:rPr lang="en-GB" sz="1800" kern="1200" baseline="0" dirty="0" smtClean="0">
                          <a:solidFill>
                            <a:schemeClr val="tx1"/>
                          </a:solidFill>
                          <a:effectLst/>
                          <a:latin typeface="+mn-lt"/>
                        </a:rPr>
                        <a:t> social assistance to </a:t>
                      </a:r>
                      <a:r>
                        <a:rPr lang="en-GB" sz="1800" b="0" kern="1200" baseline="0" dirty="0" smtClean="0">
                          <a:solidFill>
                            <a:schemeClr val="tx1"/>
                          </a:solidFill>
                          <a:effectLst/>
                          <a:latin typeface="+mn-lt"/>
                        </a:rPr>
                        <a:t>eligible</a:t>
                      </a:r>
                      <a:r>
                        <a:rPr lang="en-GB" sz="1800" b="0" kern="1200" baseline="0" dirty="0" smtClean="0">
                          <a:solidFill>
                            <a:srgbClr val="FF0000"/>
                          </a:solidFill>
                          <a:effectLst/>
                          <a:latin typeface="+mn-lt"/>
                        </a:rPr>
                        <a:t> </a:t>
                      </a:r>
                      <a:r>
                        <a:rPr lang="en-GB" sz="1800" kern="1200" baseline="0" dirty="0" smtClean="0">
                          <a:solidFill>
                            <a:schemeClr val="tx1"/>
                          </a:solidFill>
                          <a:effectLst/>
                          <a:latin typeface="+mn-lt"/>
                        </a:rPr>
                        <a:t>older persons, people with disabilities and children who are </a:t>
                      </a:r>
                      <a:r>
                        <a:rPr lang="en-GB" sz="1800" b="1" kern="1200" baseline="0" dirty="0" smtClean="0">
                          <a:solidFill>
                            <a:schemeClr val="tx1"/>
                          </a:solidFill>
                          <a:effectLst/>
                          <a:latin typeface="+mn-lt"/>
                        </a:rPr>
                        <a:t>unable to support themselves</a:t>
                      </a:r>
                      <a:endParaRPr lang="en-ZA" sz="1800" b="1" kern="1400" dirty="0">
                        <a:solidFill>
                          <a:schemeClr val="tx1"/>
                        </a:solidFill>
                        <a:effectLst/>
                        <a:uFill>
                          <a:solidFill>
                            <a:srgbClr val="000000"/>
                          </a:solidFill>
                        </a:uFill>
                        <a:latin typeface="+mn-lt"/>
                        <a:ea typeface="Times New Roman" panose="02020603050405020304" pitchFamily="18" charset="0"/>
                        <a:cs typeface="Arial" panose="020B0604020202020204" pitchFamily="34" charset="0"/>
                      </a:endParaRPr>
                    </a:p>
                  </a:txBody>
                  <a:tcPr marL="5715" marR="5715" marT="9525" marB="0" anchor="ctr"/>
                </a:tc>
                <a:extLst>
                  <a:ext uri="{0D108BD9-81ED-4DB2-BD59-A6C34878D82A}">
                    <a16:rowId xmlns:a16="http://schemas.microsoft.com/office/drawing/2014/main" val="3866487341"/>
                  </a:ext>
                </a:extLst>
              </a:tr>
              <a:tr h="279358">
                <a:tc>
                  <a:txBody>
                    <a:bodyPr/>
                    <a:lstStyle/>
                    <a:p>
                      <a:pPr marL="0" algn="l" defTabSz="914400" rtl="0" eaLnBrk="1" fontAlgn="t" latinLnBrk="0" hangingPunct="1">
                        <a:lnSpc>
                          <a:spcPct val="100000"/>
                        </a:lnSpc>
                        <a:spcBef>
                          <a:spcPts val="600"/>
                        </a:spcBef>
                        <a:spcAft>
                          <a:spcPts val="0"/>
                        </a:spcAft>
                      </a:pPr>
                      <a:r>
                        <a:rPr lang="en-US" sz="1800" b="1" u="none" strike="noStrike" kern="1200" dirty="0" smtClean="0">
                          <a:solidFill>
                            <a:schemeClr val="tx1"/>
                          </a:solidFill>
                          <a:effectLst/>
                          <a:latin typeface="+mn-lt"/>
                        </a:rPr>
                        <a:t>Desired Impact</a:t>
                      </a:r>
                      <a:endParaRPr lang="en-ZA" sz="1800" b="1" u="none" strike="noStrike" kern="1200" dirty="0">
                        <a:solidFill>
                          <a:schemeClr val="tx1"/>
                        </a:solidFill>
                        <a:effectLst/>
                        <a:latin typeface="+mn-lt"/>
                        <a:ea typeface="+mn-ea"/>
                        <a:cs typeface="+mn-cs"/>
                      </a:endParaRPr>
                    </a:p>
                  </a:txBody>
                  <a:tcPr marL="7620" marR="7620" marT="7620" marB="0" anchor="ctr"/>
                </a:tc>
                <a:tc>
                  <a:txBody>
                    <a:bodyPr/>
                    <a:lstStyle/>
                    <a:p>
                      <a:pPr lvl="0" algn="l" rtl="0">
                        <a:lnSpc>
                          <a:spcPct val="100000"/>
                        </a:lnSpc>
                        <a:spcBef>
                          <a:spcPts val="600"/>
                        </a:spcBef>
                        <a:spcAft>
                          <a:spcPts val="0"/>
                        </a:spcAft>
                      </a:pPr>
                      <a:r>
                        <a:rPr lang="pt-BR" sz="1800" dirty="0" smtClean="0">
                          <a:solidFill>
                            <a:schemeClr val="tx1"/>
                          </a:solidFill>
                          <a:latin typeface="+mn-lt"/>
                        </a:rPr>
                        <a:t>Reduction in the proportion of persons living below the lower-bound poverty lines - primarily on thoses</a:t>
                      </a:r>
                      <a:r>
                        <a:rPr lang="pt-BR" sz="1800" baseline="0" dirty="0" smtClean="0">
                          <a:solidFill>
                            <a:schemeClr val="tx1"/>
                          </a:solidFill>
                          <a:latin typeface="+mn-lt"/>
                        </a:rPr>
                        <a:t> who cannot provide for themselves</a:t>
                      </a:r>
                      <a:endParaRPr lang="en-GB" sz="1800" dirty="0">
                        <a:solidFill>
                          <a:schemeClr val="tx1"/>
                        </a:solidFill>
                        <a:latin typeface="+mn-lt"/>
                      </a:endParaRPr>
                    </a:p>
                  </a:txBody>
                  <a:tcPr marL="5715" marR="5715" marT="9525" marB="0" anchor="ctr"/>
                </a:tc>
                <a:extLst>
                  <a:ext uri="{0D108BD9-81ED-4DB2-BD59-A6C34878D82A}">
                    <a16:rowId xmlns:a16="http://schemas.microsoft.com/office/drawing/2014/main" val="1556360732"/>
                  </a:ext>
                </a:extLst>
              </a:tr>
              <a:tr h="279358">
                <a:tc>
                  <a:txBody>
                    <a:bodyPr/>
                    <a:lstStyle/>
                    <a:p>
                      <a:pPr marL="0" marR="0" lvl="0" indent="0" algn="l" defTabSz="914400" rtl="0" eaLnBrk="1" fontAlgn="t" latinLnBrk="0" hangingPunct="1">
                        <a:lnSpc>
                          <a:spcPct val="100000"/>
                        </a:lnSpc>
                        <a:spcBef>
                          <a:spcPts val="600"/>
                        </a:spcBef>
                        <a:spcAft>
                          <a:spcPts val="0"/>
                        </a:spcAft>
                        <a:buClrTx/>
                        <a:buSzTx/>
                        <a:buFontTx/>
                        <a:buNone/>
                        <a:tabLst/>
                        <a:defRPr/>
                      </a:pPr>
                      <a:r>
                        <a:rPr lang="en-US" sz="1800" b="1" dirty="0" smtClean="0">
                          <a:solidFill>
                            <a:schemeClr val="tx1"/>
                          </a:solidFill>
                          <a:latin typeface="+mn-lt"/>
                        </a:rPr>
                        <a:t>Progress Achieved</a:t>
                      </a:r>
                      <a:endParaRPr lang="en-GB" sz="1800" b="1" dirty="0" smtClean="0">
                        <a:solidFill>
                          <a:schemeClr val="tx1"/>
                        </a:solidFill>
                        <a:latin typeface="+mn-lt"/>
                      </a:endParaRPr>
                    </a:p>
                  </a:txBody>
                  <a:tcPr marL="7620" marR="7620" marT="7620" marB="0" anchor="ctr"/>
                </a:tc>
                <a:tc>
                  <a:txBody>
                    <a:bodyPr/>
                    <a:lstStyle/>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ZA" sz="1800" dirty="0" smtClean="0">
                          <a:solidFill>
                            <a:schemeClr val="tx1"/>
                          </a:solidFill>
                          <a:effectLst/>
                          <a:latin typeface="+mn-lt"/>
                          <a:cs typeface="Arial" panose="020B0604020202020204" pitchFamily="34" charset="0"/>
                        </a:rPr>
                        <a:t>Facilitated increase in the take up and payments of new social grants applications - </a:t>
                      </a:r>
                      <a:r>
                        <a:rPr lang="en-ZA" sz="1800" baseline="0" dirty="0" smtClean="0">
                          <a:solidFill>
                            <a:schemeClr val="tx1"/>
                          </a:solidFill>
                          <a:effectLst/>
                          <a:latin typeface="+mn-lt"/>
                          <a:cs typeface="Arial" panose="020B0604020202020204" pitchFamily="34" charset="0"/>
                        </a:rPr>
                        <a:t>targeting </a:t>
                      </a:r>
                      <a:r>
                        <a:rPr lang="en-ZA" sz="1800" b="1" dirty="0" smtClean="0">
                          <a:solidFill>
                            <a:schemeClr val="tx1"/>
                          </a:solidFill>
                          <a:effectLst/>
                          <a:latin typeface="+mn-lt"/>
                          <a:cs typeface="Arial" panose="020B0604020202020204" pitchFamily="34" charset="0"/>
                        </a:rPr>
                        <a:t>1,2 </a:t>
                      </a:r>
                      <a:r>
                        <a:rPr lang="en-ZA" sz="1800" b="0" dirty="0" smtClean="0">
                          <a:solidFill>
                            <a:schemeClr val="tx1"/>
                          </a:solidFill>
                          <a:effectLst/>
                          <a:latin typeface="+mn-lt"/>
                          <a:cs typeface="Arial" panose="020B0604020202020204" pitchFamily="34" charset="0"/>
                        </a:rPr>
                        <a:t>million per annum</a:t>
                      </a:r>
                    </a:p>
                    <a:p>
                      <a:pPr marL="800100" lvl="1" indent="-342900" algn="just">
                        <a:buFont typeface="Wingdings" panose="05000000000000000000" pitchFamily="2" charset="2"/>
                        <a:buChar char="ü"/>
                      </a:pPr>
                      <a:r>
                        <a:rPr lang="en-GB" sz="1800" b="1" kern="1200" dirty="0" smtClean="0">
                          <a:solidFill>
                            <a:schemeClr val="tx1"/>
                          </a:solidFill>
                          <a:effectLst/>
                          <a:latin typeface="+mn-lt"/>
                          <a:ea typeface="+mn-ea"/>
                          <a:cs typeface="+mn-cs"/>
                        </a:rPr>
                        <a:t>344 323 </a:t>
                      </a:r>
                      <a:r>
                        <a:rPr lang="en-GB" sz="1800" kern="1200" dirty="0" smtClean="0">
                          <a:solidFill>
                            <a:schemeClr val="tx1"/>
                          </a:solidFill>
                          <a:effectLst/>
                          <a:latin typeface="+mn-lt"/>
                          <a:ea typeface="+mn-ea"/>
                          <a:cs typeface="+mn-cs"/>
                        </a:rPr>
                        <a:t>new social grant applications were approved and paid in </a:t>
                      </a:r>
                      <a:r>
                        <a:rPr lang="en-GB" sz="1800" i="0" kern="1200" dirty="0" smtClean="0">
                          <a:solidFill>
                            <a:schemeClr val="tx1"/>
                          </a:solidFill>
                          <a:effectLst/>
                          <a:latin typeface="+mn-lt"/>
                          <a:ea typeface="+mn-ea"/>
                          <a:cs typeface="+mn-cs"/>
                        </a:rPr>
                        <a:t>the </a:t>
                      </a:r>
                      <a:r>
                        <a:rPr lang="en-GB" sz="1800" i="0" u="none" kern="1200" dirty="0" smtClean="0">
                          <a:solidFill>
                            <a:schemeClr val="tx1"/>
                          </a:solidFill>
                          <a:effectLst/>
                          <a:latin typeface="+mn-lt"/>
                          <a:ea typeface="+mn-ea"/>
                          <a:cs typeface="+mn-cs"/>
                        </a:rPr>
                        <a:t>3</a:t>
                      </a:r>
                      <a:r>
                        <a:rPr lang="en-GB" sz="1800" i="0" u="none" kern="1200" baseline="30000" dirty="0" smtClean="0">
                          <a:solidFill>
                            <a:schemeClr val="tx1"/>
                          </a:solidFill>
                          <a:effectLst/>
                          <a:latin typeface="+mn-lt"/>
                          <a:ea typeface="+mn-ea"/>
                          <a:cs typeface="+mn-cs"/>
                        </a:rPr>
                        <a:t>rd</a:t>
                      </a:r>
                      <a:r>
                        <a:rPr lang="en-GB" sz="1800" i="0" u="none" kern="1200" dirty="0" smtClean="0">
                          <a:solidFill>
                            <a:schemeClr val="tx1"/>
                          </a:solidFill>
                          <a:effectLst/>
                          <a:latin typeface="+mn-lt"/>
                          <a:ea typeface="+mn-ea"/>
                          <a:cs typeface="+mn-cs"/>
                        </a:rPr>
                        <a:t> Quarter</a:t>
                      </a:r>
                      <a:r>
                        <a:rPr lang="en-GB" sz="1800" u="none" kern="1200" dirty="0" smtClean="0">
                          <a:solidFill>
                            <a:schemeClr val="tx1"/>
                          </a:solidFill>
                          <a:effectLst/>
                          <a:latin typeface="+mn-lt"/>
                          <a:ea typeface="+mn-ea"/>
                          <a:cs typeface="+mn-cs"/>
                        </a:rPr>
                        <a:t>. This brings a total of  </a:t>
                      </a:r>
                      <a:r>
                        <a:rPr lang="en-GB" sz="1800" b="1" kern="1200" dirty="0" smtClean="0">
                          <a:solidFill>
                            <a:schemeClr val="tx1"/>
                          </a:solidFill>
                          <a:effectLst/>
                          <a:latin typeface="+mn-lt"/>
                          <a:ea typeface="+mn-ea"/>
                          <a:cs typeface="+mn-cs"/>
                        </a:rPr>
                        <a:t>931 474</a:t>
                      </a:r>
                      <a:r>
                        <a:rPr lang="en-GB" sz="1800" b="0" kern="1200" dirty="0" smtClean="0">
                          <a:solidFill>
                            <a:schemeClr val="tx1"/>
                          </a:solidFill>
                          <a:effectLst/>
                          <a:latin typeface="+mn-lt"/>
                          <a:ea typeface="+mn-ea"/>
                          <a:cs typeface="+mn-cs"/>
                        </a:rPr>
                        <a:t> </a:t>
                      </a:r>
                      <a:r>
                        <a:rPr lang="en-GB" sz="1800" kern="1200" dirty="0" smtClean="0">
                          <a:solidFill>
                            <a:schemeClr val="tx1"/>
                          </a:solidFill>
                          <a:effectLst/>
                          <a:latin typeface="+mn-lt"/>
                          <a:ea typeface="+mn-ea"/>
                          <a:cs typeface="+mn-cs"/>
                        </a:rPr>
                        <a:t>social grant applications approved  over the 9</a:t>
                      </a:r>
                      <a:r>
                        <a:rPr lang="en-GB" sz="1800" kern="1200" baseline="0" dirty="0" smtClean="0">
                          <a:solidFill>
                            <a:schemeClr val="tx1"/>
                          </a:solidFill>
                          <a:effectLst/>
                          <a:latin typeface="+mn-lt"/>
                          <a:ea typeface="+mn-ea"/>
                          <a:cs typeface="+mn-cs"/>
                        </a:rPr>
                        <a:t> months.</a:t>
                      </a:r>
                      <a:r>
                        <a:rPr lang="en-GB" sz="1800" b="0" kern="1200" dirty="0" smtClean="0">
                          <a:solidFill>
                            <a:schemeClr val="tx1"/>
                          </a:solidFill>
                          <a:effectLst/>
                          <a:latin typeface="+mn-lt"/>
                          <a:ea typeface="+mn-ea"/>
                          <a:cs typeface="+mn-cs"/>
                        </a:rPr>
                        <a:t> </a:t>
                      </a:r>
                      <a:endParaRPr lang="en-ZA" sz="1800" b="0" dirty="0" smtClean="0">
                        <a:solidFill>
                          <a:schemeClr val="tx1"/>
                        </a:solidFill>
                        <a:effectLst/>
                        <a:latin typeface="+mn-lt"/>
                        <a:cs typeface="Arial" panose="020B0604020202020204" pitchFamily="34" charset="0"/>
                      </a:endParaRP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ZA" sz="1800" b="0" dirty="0" smtClean="0">
                          <a:solidFill>
                            <a:schemeClr val="tx1"/>
                          </a:solidFill>
                          <a:effectLst/>
                          <a:latin typeface="+mn-lt"/>
                          <a:cs typeface="Arial" panose="020B0604020202020204" pitchFamily="34" charset="0"/>
                        </a:rPr>
                        <a:t>The overall</a:t>
                      </a:r>
                      <a:r>
                        <a:rPr lang="en-ZA" sz="1800" b="0" baseline="0" dirty="0" smtClean="0">
                          <a:solidFill>
                            <a:schemeClr val="tx1"/>
                          </a:solidFill>
                          <a:effectLst/>
                          <a:latin typeface="+mn-lt"/>
                          <a:cs typeface="Arial" panose="020B0604020202020204" pitchFamily="34" charset="0"/>
                        </a:rPr>
                        <a:t> </a:t>
                      </a:r>
                      <a:r>
                        <a:rPr lang="en-ZA" sz="1800" b="0" dirty="0" smtClean="0">
                          <a:solidFill>
                            <a:schemeClr val="tx1"/>
                          </a:solidFill>
                          <a:effectLst/>
                          <a:latin typeface="+mn-lt"/>
                          <a:cs typeface="Arial" panose="020B0604020202020204" pitchFamily="34" charset="0"/>
                        </a:rPr>
                        <a:t>total number of social grants paid</a:t>
                      </a:r>
                      <a:r>
                        <a:rPr lang="en-ZA" sz="1800" b="0" baseline="0" dirty="0" smtClean="0">
                          <a:solidFill>
                            <a:schemeClr val="tx1"/>
                          </a:solidFill>
                          <a:effectLst/>
                          <a:latin typeface="+mn-lt"/>
                          <a:cs typeface="Arial" panose="020B0604020202020204" pitchFamily="34" charset="0"/>
                        </a:rPr>
                        <a:t> decreased from </a:t>
                      </a:r>
                      <a:r>
                        <a:rPr lang="en-ZA" sz="1800" b="1" i="0" u="none" strike="noStrike" dirty="0" smtClean="0">
                          <a:solidFill>
                            <a:srgbClr val="000000"/>
                          </a:solidFill>
                          <a:effectLst/>
                          <a:latin typeface="+mn-lt"/>
                        </a:rPr>
                        <a:t>18 513 552</a:t>
                      </a:r>
                      <a:r>
                        <a:rPr lang="en-ZA" sz="1800" b="1" i="0" u="none" strike="noStrike" baseline="0" dirty="0" smtClean="0">
                          <a:solidFill>
                            <a:srgbClr val="000000"/>
                          </a:solidFill>
                          <a:effectLst/>
                          <a:latin typeface="+mn-lt"/>
                        </a:rPr>
                        <a:t> </a:t>
                      </a:r>
                      <a:r>
                        <a:rPr lang="en-ZA" sz="1800" b="0" baseline="0" dirty="0" smtClean="0">
                          <a:solidFill>
                            <a:schemeClr val="tx1"/>
                          </a:solidFill>
                          <a:effectLst/>
                          <a:latin typeface="+mn-lt"/>
                          <a:cs typeface="Arial" panose="020B0604020202020204" pitchFamily="34" charset="0"/>
                        </a:rPr>
                        <a:t>in the second quarter to </a:t>
                      </a:r>
                      <a:r>
                        <a:rPr lang="en-ZA" sz="1800" b="1" baseline="0" dirty="0" smtClean="0">
                          <a:solidFill>
                            <a:schemeClr val="tx1"/>
                          </a:solidFill>
                          <a:effectLst/>
                          <a:latin typeface="+mn-lt"/>
                          <a:cs typeface="Arial" panose="020B0604020202020204" pitchFamily="34" charset="0"/>
                        </a:rPr>
                        <a:t>18 265 487  (98.8 % </a:t>
                      </a:r>
                      <a:r>
                        <a:rPr lang="en-ZA" sz="1800" b="0" baseline="0" dirty="0" smtClean="0">
                          <a:solidFill>
                            <a:schemeClr val="tx1"/>
                          </a:solidFill>
                          <a:effectLst/>
                          <a:latin typeface="+mn-lt"/>
                          <a:cs typeface="Arial" panose="020B0604020202020204" pitchFamily="34" charset="0"/>
                        </a:rPr>
                        <a:t>of the target).  This reduction is largely due to the lapsing of over 200 000 Temporary disability grants in December 2020.</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ZA" sz="1800" b="0" baseline="0" dirty="0" smtClean="0">
                          <a:solidFill>
                            <a:schemeClr val="tx1"/>
                          </a:solidFill>
                          <a:effectLst/>
                          <a:latin typeface="+mn-lt"/>
                          <a:cs typeface="Arial" panose="020B0604020202020204" pitchFamily="34" charset="0"/>
                        </a:rPr>
                        <a:t>The total amount paid from April to December 2020 is R183 billion </a:t>
                      </a:r>
                      <a:r>
                        <a:rPr lang="en-ZA" sz="1800" b="0" i="1" baseline="0" dirty="0" smtClean="0">
                          <a:solidFill>
                            <a:schemeClr val="tx1"/>
                          </a:solidFill>
                          <a:effectLst/>
                          <a:latin typeface="+mn-lt"/>
                          <a:cs typeface="Arial" panose="020B0604020202020204" pitchFamily="34" charset="0"/>
                        </a:rPr>
                        <a:t>(This amount includes April 2020 payments that were effected at the end of March 2020)</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1800" b="0" kern="1200" baseline="0" dirty="0" smtClean="0">
                          <a:solidFill>
                            <a:schemeClr val="tx1"/>
                          </a:solidFill>
                          <a:effectLst/>
                          <a:latin typeface="+mn-lt"/>
                          <a:ea typeface="+mn-ea"/>
                          <a:cs typeface="Arial" panose="020B0604020202020204" pitchFamily="34" charset="0"/>
                        </a:rPr>
                        <a:t>Of</a:t>
                      </a:r>
                      <a:r>
                        <a:rPr lang="en-GB" sz="1800" kern="1200" dirty="0" smtClean="0">
                          <a:solidFill>
                            <a:schemeClr val="tx1"/>
                          </a:solidFill>
                          <a:effectLst/>
                          <a:latin typeface="+mn-lt"/>
                          <a:ea typeface="+mn-ea"/>
                          <a:cs typeface="+mn-cs"/>
                        </a:rPr>
                        <a:t> the total grants in payment, </a:t>
                      </a:r>
                      <a:r>
                        <a:rPr lang="en-GB" sz="1800" b="1" kern="1200" dirty="0" smtClean="0">
                          <a:solidFill>
                            <a:schemeClr val="tx1"/>
                          </a:solidFill>
                          <a:effectLst/>
                          <a:latin typeface="+mn-lt"/>
                          <a:ea typeface="+mn-ea"/>
                          <a:cs typeface="+mn-cs"/>
                        </a:rPr>
                        <a:t>83%</a:t>
                      </a:r>
                      <a:r>
                        <a:rPr lang="en-GB" sz="1800" kern="1200" dirty="0" smtClean="0">
                          <a:solidFill>
                            <a:schemeClr val="tx1"/>
                          </a:solidFill>
                          <a:effectLst/>
                          <a:latin typeface="+mn-lt"/>
                          <a:ea typeface="+mn-ea"/>
                          <a:cs typeface="+mn-cs"/>
                        </a:rPr>
                        <a:t> were women, </a:t>
                      </a:r>
                      <a:r>
                        <a:rPr lang="en-GB" sz="1800" b="1" kern="1200" dirty="0" smtClean="0">
                          <a:solidFill>
                            <a:schemeClr val="tx1"/>
                          </a:solidFill>
                          <a:effectLst/>
                          <a:latin typeface="+mn-lt"/>
                          <a:ea typeface="+mn-ea"/>
                          <a:cs typeface="+mn-cs"/>
                        </a:rPr>
                        <a:t>33.5%</a:t>
                      </a:r>
                      <a:r>
                        <a:rPr lang="en-GB" sz="1800" kern="1200" dirty="0" smtClean="0">
                          <a:solidFill>
                            <a:schemeClr val="tx1"/>
                          </a:solidFill>
                          <a:effectLst/>
                          <a:latin typeface="+mn-lt"/>
                          <a:ea typeface="+mn-ea"/>
                          <a:cs typeface="+mn-cs"/>
                        </a:rPr>
                        <a:t> - youth and </a:t>
                      </a:r>
                      <a:r>
                        <a:rPr lang="en-GB" sz="1800" b="1" kern="1200" dirty="0" smtClean="0">
                          <a:solidFill>
                            <a:schemeClr val="tx1"/>
                          </a:solidFill>
                          <a:effectLst/>
                          <a:latin typeface="+mn-lt"/>
                          <a:ea typeface="+mn-ea"/>
                          <a:cs typeface="+mn-cs"/>
                        </a:rPr>
                        <a:t>9.7%</a:t>
                      </a:r>
                      <a:r>
                        <a:rPr lang="en-GB" sz="1800" kern="1200" dirty="0" smtClean="0">
                          <a:solidFill>
                            <a:schemeClr val="tx1"/>
                          </a:solidFill>
                          <a:effectLst/>
                          <a:latin typeface="+mn-lt"/>
                          <a:ea typeface="+mn-ea"/>
                          <a:cs typeface="+mn-cs"/>
                        </a:rPr>
                        <a:t> were persons with disabilities</a:t>
                      </a:r>
                      <a:endParaRPr lang="en-US" sz="1800" kern="1200" dirty="0" smtClean="0">
                        <a:solidFill>
                          <a:schemeClr val="tx1"/>
                        </a:solidFill>
                        <a:effectLst/>
                        <a:latin typeface="+mn-lt"/>
                        <a:ea typeface="+mn-ea"/>
                        <a:cs typeface="+mn-cs"/>
                      </a:endParaRPr>
                    </a:p>
                  </a:txBody>
                  <a:tcPr marL="5715" marR="5715" marT="9525" marB="0" anchor="ctr"/>
                </a:tc>
                <a:extLst>
                  <a:ext uri="{0D108BD9-81ED-4DB2-BD59-A6C34878D82A}">
                    <a16:rowId xmlns:a16="http://schemas.microsoft.com/office/drawing/2014/main" val="10003"/>
                  </a:ext>
                </a:extLst>
              </a:tr>
              <a:tr h="279358">
                <a:tc gridSpan="2">
                  <a:txBody>
                    <a:bodyPr/>
                    <a:lstStyle/>
                    <a:p>
                      <a:pPr marL="0" algn="l" defTabSz="914400" rtl="0" eaLnBrk="1" fontAlgn="t" latinLnBrk="0" hangingPunct="1">
                        <a:lnSpc>
                          <a:spcPct val="100000"/>
                        </a:lnSpc>
                        <a:spcBef>
                          <a:spcPts val="600"/>
                        </a:spcBef>
                        <a:spcAft>
                          <a:spcPts val="0"/>
                        </a:spcAft>
                      </a:pPr>
                      <a:r>
                        <a:rPr lang="en-ZA" sz="1800" b="1" u="none" strike="noStrike" kern="1200" dirty="0" smtClean="0">
                          <a:solidFill>
                            <a:schemeClr val="bg1"/>
                          </a:solidFill>
                          <a:effectLst/>
                          <a:latin typeface="+mn-lt"/>
                          <a:ea typeface="+mn-ea"/>
                          <a:cs typeface="Arial" panose="020B0604020202020204" pitchFamily="34" charset="0"/>
                        </a:rPr>
                        <a:t>Alignment to</a:t>
                      </a:r>
                      <a:r>
                        <a:rPr lang="en-ZA" sz="1800" b="1" u="none" strike="noStrike" kern="1200" baseline="0" dirty="0" smtClean="0">
                          <a:solidFill>
                            <a:schemeClr val="bg1"/>
                          </a:solidFill>
                          <a:effectLst/>
                          <a:latin typeface="+mn-lt"/>
                          <a:ea typeface="+mn-ea"/>
                          <a:cs typeface="Arial" panose="020B0604020202020204" pitchFamily="34" charset="0"/>
                        </a:rPr>
                        <a:t> </a:t>
                      </a:r>
                      <a:r>
                        <a:rPr lang="en-ZA" sz="1800" b="1" u="none" strike="noStrike" kern="1200" dirty="0" smtClean="0">
                          <a:solidFill>
                            <a:schemeClr val="bg1"/>
                          </a:solidFill>
                          <a:effectLst/>
                          <a:latin typeface="+mn-lt"/>
                          <a:ea typeface="+mn-ea"/>
                          <a:cs typeface="Arial" panose="020B0604020202020204" pitchFamily="34" charset="0"/>
                        </a:rPr>
                        <a:t>Government Priority:  </a:t>
                      </a:r>
                      <a:r>
                        <a:rPr lang="en-ZA" sz="1800" dirty="0" smtClean="0">
                          <a:solidFill>
                            <a:schemeClr val="bg1"/>
                          </a:solidFill>
                          <a:latin typeface="+mn-lt"/>
                          <a:cs typeface="Arial" panose="020B0604020202020204" pitchFamily="34" charset="0"/>
                        </a:rPr>
                        <a:t>Consolidating The Social Wage Through Reliable And Quality Basic Services</a:t>
                      </a:r>
                    </a:p>
                  </a:txBody>
                  <a:tcPr marL="7620" marR="7620" marT="7620" marB="0" anchor="ctr">
                    <a:solidFill>
                      <a:schemeClr val="tx1"/>
                    </a:solidFill>
                  </a:tcPr>
                </a:tc>
                <a:tc hMerge="1">
                  <a:txBody>
                    <a:bodyPr/>
                    <a:lstStyle/>
                    <a:p>
                      <a:pPr lvl="0" algn="l" rtl="0"/>
                      <a:endParaRPr lang="en-GB" sz="1800" dirty="0">
                        <a:solidFill>
                          <a:schemeClr val="tx1"/>
                        </a:solidFill>
                        <a:latin typeface="+mn-lt"/>
                      </a:endParaRPr>
                    </a:p>
                  </a:txBody>
                  <a:tcPr marL="5715" marR="5715" marT="9525"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48686295"/>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accent2"/>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accent2"/>
            </a:solidFill>
            <a:effectLst/>
            <a:latin typeface="Arial" charset="0"/>
            <a:ea typeface="ＭＳ Ｐゴシック" pitchFamily="48"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9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accent2"/>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accent2"/>
            </a:solidFill>
            <a:effectLst/>
            <a:latin typeface="Arial" charset="0"/>
            <a:ea typeface="ＭＳ Ｐゴシック" pitchFamily="48"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SS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24632</TotalTime>
  <Words>5224</Words>
  <Application>Microsoft Office PowerPoint</Application>
  <PresentationFormat>On-screen Show (4:3)</PresentationFormat>
  <Paragraphs>804</Paragraphs>
  <Slides>36</Slides>
  <Notes>22</Notes>
  <HiddenSlides>0</HiddenSlides>
  <MMClips>0</MMClips>
  <ScaleCrop>false</ScaleCrop>
  <HeadingPairs>
    <vt:vector size="8" baseType="variant">
      <vt:variant>
        <vt:lpstr>Fonts Used</vt:lpstr>
      </vt:variant>
      <vt:variant>
        <vt:i4>9</vt:i4>
      </vt:variant>
      <vt:variant>
        <vt:lpstr>Theme</vt:lpstr>
      </vt:variant>
      <vt:variant>
        <vt:i4>4</vt:i4>
      </vt:variant>
      <vt:variant>
        <vt:lpstr>Embedded OLE Servers</vt:lpstr>
      </vt:variant>
      <vt:variant>
        <vt:i4>1</vt:i4>
      </vt:variant>
      <vt:variant>
        <vt:lpstr>Slide Titles</vt:lpstr>
      </vt:variant>
      <vt:variant>
        <vt:i4>36</vt:i4>
      </vt:variant>
    </vt:vector>
  </HeadingPairs>
  <TitlesOfParts>
    <vt:vector size="50" baseType="lpstr">
      <vt:lpstr>ＭＳ Ｐゴシック</vt:lpstr>
      <vt:lpstr>Arial</vt:lpstr>
      <vt:lpstr>Arial Narrow</vt:lpstr>
      <vt:lpstr>Calibri</vt:lpstr>
      <vt:lpstr>Courier New</vt:lpstr>
      <vt:lpstr>Symbol</vt:lpstr>
      <vt:lpstr>Times New Roman</vt:lpstr>
      <vt:lpstr>Wingdings</vt:lpstr>
      <vt:lpstr>ヒラギノ角ゴ Pro W3</vt:lpstr>
      <vt:lpstr>Custom Design</vt:lpstr>
      <vt:lpstr>29_Custom Design</vt:lpstr>
      <vt:lpstr>1_Office Theme</vt:lpstr>
      <vt:lpstr>1_Custom Design</vt:lpstr>
      <vt:lpstr>Worksheet</vt:lpstr>
      <vt:lpstr>SASSA 2020/21 THIRD QUARTER  PERFORMANCE REPORT  (October – December 2020)</vt:lpstr>
      <vt:lpstr>Presentation Outline</vt:lpstr>
      <vt:lpstr>Purpose</vt:lpstr>
      <vt:lpstr>Contextual Analysis</vt:lpstr>
      <vt:lpstr>Summary of SASSA’s performance for the 3 Quarters of 2020/21 (Branches - APP)</vt:lpstr>
      <vt:lpstr>Targets That Fell Behind Over Nine Month</vt:lpstr>
      <vt:lpstr>Targets That Fell Behind Over Nine Month</vt:lpstr>
      <vt:lpstr>PowerPoint Presentation</vt:lpstr>
      <vt:lpstr>PowerPoint Presentation</vt:lpstr>
      <vt:lpstr>Growth of Social Grants in 2021</vt:lpstr>
      <vt:lpstr>Implementation Of Covid-19 Relief Measures</vt:lpstr>
      <vt:lpstr>Implementation Of Covid-19 Relief Measures – Top Up Grants</vt:lpstr>
      <vt:lpstr>Implementation Of Covid-19 Relief Measures – Special Covid-19 SRD Grants</vt:lpstr>
      <vt:lpstr>Implementation Of Covid-19 Relief Measures – Special Covid-19 SRD Grants</vt:lpstr>
      <vt:lpstr>Implementation of the Social Assistance Programme</vt:lpstr>
      <vt:lpstr>Implementation of the Social Relief of Distress Programme</vt:lpstr>
      <vt:lpstr>Social Assistance Payments</vt:lpstr>
      <vt:lpstr>Social Assistance Payments</vt:lpstr>
      <vt:lpstr>Social Assistance Payments</vt:lpstr>
      <vt:lpstr>Improved Customer Experience</vt:lpstr>
      <vt:lpstr>Improved organisational efficiency - Automation</vt:lpstr>
      <vt:lpstr>Improved organisational efficiency - Automation</vt:lpstr>
      <vt:lpstr>Improved organisational efficiency –Governance</vt:lpstr>
      <vt:lpstr>Improved organisational efficiency –Governance</vt:lpstr>
      <vt:lpstr>Improved organisational efficiency - Automation</vt:lpstr>
      <vt:lpstr>Improved organisational efficiency - Automation</vt:lpstr>
      <vt:lpstr>3RD QUARTER EXPENDITURE REPORT </vt:lpstr>
      <vt:lpstr>Economic Classification Of Expenditure</vt:lpstr>
      <vt:lpstr>Expenditure on key accounts within goods and services</vt:lpstr>
      <vt:lpstr>Expenditure per location</vt:lpstr>
      <vt:lpstr>Commentary On Expenditure</vt:lpstr>
      <vt:lpstr>Commentary On Expenditure</vt:lpstr>
      <vt:lpstr>Commentary On Expenditure</vt:lpstr>
      <vt:lpstr>Commentary on expenditure</vt:lpstr>
      <vt:lpstr>Recommendations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DineoMotsh</dc:creator>
  <cp:lastModifiedBy>Sibongile Maputi</cp:lastModifiedBy>
  <cp:revision>926</cp:revision>
  <cp:lastPrinted>2021-04-13T10:33:22Z</cp:lastPrinted>
  <dcterms:created xsi:type="dcterms:W3CDTF">2016-03-01T10:31:26Z</dcterms:created>
  <dcterms:modified xsi:type="dcterms:W3CDTF">2021-04-16T10:35:01Z</dcterms:modified>
</cp:coreProperties>
</file>