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4" r:id="rId2"/>
    <p:sldId id="257" r:id="rId3"/>
    <p:sldId id="442" r:id="rId4"/>
    <p:sldId id="458" r:id="rId5"/>
    <p:sldId id="459" r:id="rId6"/>
    <p:sldId id="440" r:id="rId7"/>
    <p:sldId id="445" r:id="rId8"/>
    <p:sldId id="446" r:id="rId9"/>
    <p:sldId id="447" r:id="rId10"/>
    <p:sldId id="448" r:id="rId11"/>
    <p:sldId id="449" r:id="rId12"/>
    <p:sldId id="451" r:id="rId13"/>
    <p:sldId id="453" r:id="rId14"/>
    <p:sldId id="454" r:id="rId15"/>
    <p:sldId id="455" r:id="rId16"/>
    <p:sldId id="456" r:id="rId17"/>
    <p:sldId id="457" r:id="rId18"/>
    <p:sldId id="317"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0" autoAdjust="0"/>
    <p:restoredTop sz="94434" autoAdjust="0"/>
  </p:normalViewPr>
  <p:slideViewPr>
    <p:cSldViewPr>
      <p:cViewPr varScale="1">
        <p:scale>
          <a:sx n="80" d="100"/>
          <a:sy n="80" d="100"/>
        </p:scale>
        <p:origin x="1056" y="96"/>
      </p:cViewPr>
      <p:guideLst>
        <p:guide orient="horz" pos="2160"/>
        <p:guide pos="2880"/>
      </p:guideLst>
    </p:cSldViewPr>
  </p:slideViewPr>
  <p:outlineViewPr>
    <p:cViewPr>
      <p:scale>
        <a:sx n="33" d="100"/>
        <a:sy n="33" d="100"/>
      </p:scale>
      <p:origin x="0" y="-2994"/>
    </p:cViewPr>
  </p:outlineViewPr>
  <p:notesTextViewPr>
    <p:cViewPr>
      <p:scale>
        <a:sx n="1" d="1"/>
        <a:sy n="1" d="1"/>
      </p:scale>
      <p:origin x="0" y="0"/>
    </p:cViewPr>
  </p:notesTextViewPr>
  <p:sorterViewPr>
    <p:cViewPr varScale="1">
      <p:scale>
        <a:sx n="100" d="100"/>
        <a:sy n="100" d="100"/>
      </p:scale>
      <p:origin x="0" y="-642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[Chart1.xlsx]Sheet3!PivotTable2</c:name>
    <c:fmtId val="-1"/>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dirty="0">
                <a:latin typeface="Arial" panose="020B0604020202020204" pitchFamily="34" charset="0"/>
                <a:cs typeface="Arial" panose="020B0604020202020204" pitchFamily="34" charset="0"/>
              </a:rPr>
              <a:t>CORRUPTION</a:t>
            </a:r>
            <a:r>
              <a:rPr lang="en-US" sz="2000" baseline="0" dirty="0">
                <a:latin typeface="Arial" panose="020B0604020202020204" pitchFamily="34" charset="0"/>
                <a:cs typeface="Arial" panose="020B0604020202020204" pitchFamily="34" charset="0"/>
              </a:rPr>
              <a:t> AND FRAUD EXPENDITURE</a:t>
            </a:r>
            <a:endParaRPr lang="en-US" sz="2000" dirty="0">
              <a:latin typeface="Arial" panose="020B0604020202020204" pitchFamily="34" charset="0"/>
              <a:cs typeface="Arial" panose="020B0604020202020204" pitchFamily="34" charset="0"/>
            </a:endParaRPr>
          </a:p>
        </c:rich>
      </c:tx>
      <c:overlay val="0"/>
      <c:spPr>
        <a:noFill/>
        <a:ln>
          <a:noFill/>
        </a:ln>
        <a:effectLst/>
      </c:spPr>
    </c:title>
    <c:autoTitleDeleted val="0"/>
    <c:pivotFmts>
      <c:pivotFmt>
        <c:idx val="0"/>
        <c:spPr>
          <a:solidFill>
            <a:srgbClr val="00B050"/>
          </a:solidFill>
          <a:ln>
            <a:noFill/>
          </a:ln>
          <a:effectLst>
            <a:outerShdw blurRad="57150" dist="19050" dir="5400000" algn="ctr" rotWithShape="0">
              <a:srgbClr val="000000">
                <a:alpha val="63000"/>
              </a:srgbClr>
            </a:outerShdw>
          </a:effectLst>
          <a:sp3d/>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
          <c:idx val="0"/>
          <c:delete val="1"/>
          <c:extLst>
            <c:ext xmlns:c15="http://schemas.microsoft.com/office/drawing/2012/chart" uri="{CE6537A1-D6FC-4f65-9D91-7224C49458BB}"/>
          </c:extLst>
        </c:dLbl>
      </c:pivotFmt>
      <c:pivotFmt>
        <c:idx val="1"/>
        <c:spPr>
          <a:solidFill>
            <a:schemeClr val="bg1"/>
          </a:solidFill>
          <a:ln>
            <a:noFill/>
          </a:ln>
          <a:effectLst>
            <a:outerShdw blurRad="57150" dist="19050" dir="5400000" algn="ctr" rotWithShape="0">
              <a:srgbClr val="000000">
                <a:alpha val="63000"/>
              </a:srgbClr>
            </a:outerShdw>
          </a:effectLst>
          <a:sp3d/>
        </c:spPr>
      </c:pivotFmt>
      <c:pivotFmt>
        <c:idx val="2"/>
        <c:spPr>
          <a:solidFill>
            <a:schemeClr val="accent2">
              <a:lumMod val="75000"/>
            </a:schemeClr>
          </a:solidFill>
          <a:ln>
            <a:noFill/>
          </a:ln>
          <a:effectLst>
            <a:outerShdw blurRad="57150" dist="19050" dir="5400000" algn="ctr" rotWithShape="0">
              <a:srgbClr val="000000">
                <a:alpha val="63000"/>
              </a:srgbClr>
            </a:outerShdw>
          </a:effectLst>
          <a:sp3d/>
        </c:spPr>
      </c:pivotFmt>
      <c:pivotFmt>
        <c:idx val="3"/>
        <c:spPr>
          <a:solidFill>
            <a:srgbClr val="FFFF00"/>
          </a:solidFill>
          <a:ln>
            <a:noFill/>
          </a:ln>
          <a:effectLst>
            <a:outerShdw blurRad="57150" dist="19050" dir="5400000" algn="ctr" rotWithShape="0">
              <a:srgbClr val="000000">
                <a:alpha val="63000"/>
              </a:srgbClr>
            </a:outerShdw>
          </a:effectLst>
          <a:sp3d/>
        </c:spPr>
      </c:pivotFmt>
      <c:pivotFmt>
        <c:idx val="4"/>
        <c:spPr>
          <a:solidFill>
            <a:srgbClr val="FF0000"/>
          </a:solidFill>
          <a:ln>
            <a:noFill/>
          </a:ln>
          <a:effectLst>
            <a:outerShdw blurRad="57150" dist="19050" dir="5400000" algn="ctr" rotWithShape="0">
              <a:srgbClr val="000000">
                <a:alpha val="63000"/>
              </a:srgbClr>
            </a:outerShdw>
          </a:effectLst>
          <a:sp3d/>
        </c:spPr>
      </c:pivotFmt>
      <c:pivotFmt>
        <c:idx val="5"/>
        <c:spPr>
          <a:solidFill>
            <a:schemeClr val="accent1">
              <a:lumMod val="75000"/>
            </a:schemeClr>
          </a:solidFill>
          <a:ln>
            <a:noFill/>
          </a:ln>
          <a:effectLst>
            <a:outerShdw blurRad="57150" dist="19050" dir="5400000" algn="ctr" rotWithShape="0">
              <a:srgbClr val="000000">
                <a:alpha val="63000"/>
              </a:srgbClr>
            </a:outerShdw>
          </a:effectLst>
          <a:sp3d/>
        </c:spPr>
      </c:pivotFmt>
      <c:pivotFmt>
        <c:idx val="6"/>
        <c:spPr>
          <a:solidFill>
            <a:schemeClr val="accent1">
              <a:lumMod val="60000"/>
              <a:lumOff val="40000"/>
            </a:schemeClr>
          </a:solidFill>
          <a:ln>
            <a:noFill/>
          </a:ln>
          <a:effectLst>
            <a:outerShdw blurRad="57150" dist="19050" dir="5400000" algn="ctr" rotWithShape="0">
              <a:srgbClr val="000000">
                <a:alpha val="63000"/>
              </a:srgbClr>
            </a:outerShdw>
          </a:effectLst>
          <a:sp3d/>
        </c:spPr>
      </c:pivotFmt>
      <c:pivotFmt>
        <c:idx val="7"/>
        <c:spPr>
          <a:solidFill>
            <a:schemeClr val="accent6">
              <a:lumMod val="40000"/>
              <a:lumOff val="60000"/>
            </a:schemeClr>
          </a:solidFill>
          <a:ln>
            <a:noFill/>
          </a:ln>
          <a:effectLst>
            <a:outerShdw blurRad="57150" dist="19050" dir="5400000" algn="ctr" rotWithShape="0">
              <a:srgbClr val="000000">
                <a:alpha val="63000"/>
              </a:srgbClr>
            </a:outerShdw>
          </a:effectLst>
          <a:sp3d/>
        </c:spPr>
      </c:pivotFmt>
      <c:pivotFmt>
        <c:idx val="8"/>
        <c:spPr>
          <a:solidFill>
            <a:srgbClr val="00B050"/>
          </a:solidFill>
          <a:ln>
            <a:noFill/>
          </a:ln>
          <a:effectLst>
            <a:outerShdw blurRad="57150" dist="19050" dir="5400000" algn="ctr" rotWithShape="0">
              <a:srgbClr val="000000">
                <a:alpha val="63000"/>
              </a:srgbClr>
            </a:outerShdw>
          </a:effectLst>
          <a:sp3d/>
        </c:spPr>
        <c:marker>
          <c:symbol val="none"/>
        </c:marker>
        <c:dLbl>
          <c:idx val="0"/>
          <c:delete val="1"/>
          <c:extLst>
            <c:ext xmlns:c15="http://schemas.microsoft.com/office/drawing/2012/chart" uri="{CE6537A1-D6FC-4f65-9D91-7224C49458BB}"/>
          </c:extLst>
        </c:dLbl>
      </c:pivotFmt>
      <c:pivotFmt>
        <c:idx val="9"/>
        <c:spPr>
          <a:solidFill>
            <a:srgbClr val="7030A0"/>
          </a:solidFill>
          <a:ln>
            <a:noFill/>
          </a:ln>
          <a:effectLst>
            <a:outerShdw blurRad="57150" dist="19050" dir="5400000" algn="ctr" rotWithShape="0">
              <a:srgbClr val="000000">
                <a:alpha val="63000"/>
              </a:srgbClr>
            </a:outerShdw>
          </a:effectLst>
          <a:sp3d/>
        </c:spPr>
      </c:pivotFmt>
      <c:pivotFmt>
        <c:idx val="10"/>
        <c:spPr>
          <a:solidFill>
            <a:schemeClr val="accent2">
              <a:lumMod val="75000"/>
            </a:schemeClr>
          </a:solidFill>
          <a:ln>
            <a:noFill/>
          </a:ln>
          <a:effectLst>
            <a:outerShdw blurRad="57150" dist="19050" dir="5400000" algn="ctr" rotWithShape="0">
              <a:srgbClr val="000000">
                <a:alpha val="63000"/>
              </a:srgbClr>
            </a:outerShdw>
          </a:effectLst>
          <a:sp3d/>
        </c:spPr>
      </c:pivotFmt>
      <c:pivotFmt>
        <c:idx val="11"/>
        <c:spPr>
          <a:solidFill>
            <a:srgbClr val="FFFF00"/>
          </a:solidFill>
          <a:ln>
            <a:noFill/>
          </a:ln>
          <a:effectLst>
            <a:outerShdw blurRad="57150" dist="19050" dir="5400000" algn="ctr" rotWithShape="0">
              <a:srgbClr val="000000">
                <a:alpha val="63000"/>
              </a:srgbClr>
            </a:outerShdw>
          </a:effectLst>
          <a:sp3d/>
        </c:spPr>
      </c:pivotFmt>
      <c:pivotFmt>
        <c:idx val="12"/>
        <c:spPr>
          <a:solidFill>
            <a:srgbClr val="FF0000"/>
          </a:solidFill>
          <a:ln>
            <a:noFill/>
          </a:ln>
          <a:effectLst>
            <a:outerShdw blurRad="57150" dist="19050" dir="5400000" algn="ctr" rotWithShape="0">
              <a:srgbClr val="000000">
                <a:alpha val="63000"/>
              </a:srgbClr>
            </a:outerShdw>
          </a:effectLst>
          <a:sp3d/>
        </c:spPr>
      </c:pivotFmt>
      <c:pivotFmt>
        <c:idx val="13"/>
        <c:spPr>
          <a:solidFill>
            <a:schemeClr val="accent1">
              <a:lumMod val="75000"/>
            </a:schemeClr>
          </a:solidFill>
          <a:ln>
            <a:noFill/>
          </a:ln>
          <a:effectLst>
            <a:outerShdw blurRad="57150" dist="19050" dir="5400000" algn="ctr" rotWithShape="0">
              <a:srgbClr val="000000">
                <a:alpha val="63000"/>
              </a:srgbClr>
            </a:outerShdw>
          </a:effectLst>
          <a:sp3d/>
        </c:spPr>
      </c:pivotFmt>
      <c:pivotFmt>
        <c:idx val="14"/>
        <c:spPr>
          <a:solidFill>
            <a:schemeClr val="accent1">
              <a:lumMod val="60000"/>
              <a:lumOff val="40000"/>
            </a:schemeClr>
          </a:solidFill>
          <a:ln>
            <a:noFill/>
          </a:ln>
          <a:effectLst>
            <a:outerShdw blurRad="57150" dist="19050" dir="5400000" algn="ctr" rotWithShape="0">
              <a:srgbClr val="000000">
                <a:alpha val="63000"/>
              </a:srgbClr>
            </a:outerShdw>
          </a:effectLst>
          <a:sp3d/>
        </c:spPr>
      </c:pivotFmt>
      <c:pivotFmt>
        <c:idx val="15"/>
        <c:spPr>
          <a:solidFill>
            <a:schemeClr val="accent6">
              <a:lumMod val="40000"/>
              <a:lumOff val="60000"/>
            </a:schemeClr>
          </a:solidFill>
          <a:ln>
            <a:noFill/>
          </a:ln>
          <a:effectLst>
            <a:outerShdw blurRad="57150" dist="19050" dir="5400000" algn="ctr" rotWithShape="0">
              <a:srgbClr val="000000">
                <a:alpha val="63000"/>
              </a:srgbClr>
            </a:outerShdw>
          </a:effectLst>
          <a:sp3d/>
        </c:spPr>
      </c:pivotFmt>
      <c:pivotFmt>
        <c:idx val="16"/>
        <c:spPr>
          <a:solidFill>
            <a:schemeClr val="bg1"/>
          </a:solidFill>
          <a:ln>
            <a:noFill/>
          </a:ln>
          <a:effectLst>
            <a:outerShdw blurRad="57150" dist="19050" dir="5400000" algn="ctr" rotWithShape="0">
              <a:srgbClr val="000000">
                <a:alpha val="63000"/>
              </a:srgbClr>
            </a:outerShdw>
          </a:effectLst>
          <a:sp3d/>
        </c:spPr>
      </c:pivotFmt>
      <c:pivotFmt>
        <c:idx val="17"/>
        <c:spPr>
          <a:solidFill>
            <a:srgbClr val="00B050"/>
          </a:solidFill>
          <a:ln>
            <a:noFill/>
          </a:ln>
          <a:effectLst>
            <a:outerShdw blurRad="57150" dist="19050" dir="5400000" algn="ctr" rotWithShape="0">
              <a:srgbClr val="000000">
                <a:alpha val="63000"/>
              </a:srgbClr>
            </a:outerShdw>
          </a:effectLst>
          <a:sp3d/>
        </c:spPr>
        <c:marker>
          <c:symbol val="none"/>
        </c:marker>
        <c:dLbl>
          <c:idx val="0"/>
          <c:delete val="1"/>
          <c:extLst>
            <c:ext xmlns:c15="http://schemas.microsoft.com/office/drawing/2012/chart" uri="{CE6537A1-D6FC-4f65-9D91-7224C49458BB}"/>
          </c:extLst>
        </c:dLbl>
      </c:pivotFmt>
      <c:pivotFmt>
        <c:idx val="18"/>
        <c:spPr>
          <a:solidFill>
            <a:srgbClr val="7030A0"/>
          </a:solidFill>
          <a:ln>
            <a:noFill/>
          </a:ln>
          <a:effectLst>
            <a:outerShdw blurRad="57150" dist="19050" dir="5400000" algn="ctr" rotWithShape="0">
              <a:srgbClr val="000000">
                <a:alpha val="63000"/>
              </a:srgbClr>
            </a:outerShdw>
          </a:effectLst>
          <a:sp3d/>
        </c:spPr>
      </c:pivotFmt>
      <c:pivotFmt>
        <c:idx val="19"/>
        <c:spPr>
          <a:solidFill>
            <a:schemeClr val="accent2">
              <a:lumMod val="75000"/>
            </a:schemeClr>
          </a:solidFill>
          <a:ln>
            <a:noFill/>
          </a:ln>
          <a:effectLst>
            <a:outerShdw blurRad="57150" dist="19050" dir="5400000" algn="ctr" rotWithShape="0">
              <a:srgbClr val="000000">
                <a:alpha val="63000"/>
              </a:srgbClr>
            </a:outerShdw>
          </a:effectLst>
          <a:sp3d/>
        </c:spPr>
      </c:pivotFmt>
      <c:pivotFmt>
        <c:idx val="20"/>
        <c:spPr>
          <a:solidFill>
            <a:srgbClr val="FFFF00"/>
          </a:solidFill>
          <a:ln>
            <a:noFill/>
          </a:ln>
          <a:effectLst>
            <a:outerShdw blurRad="57150" dist="19050" dir="5400000" algn="ctr" rotWithShape="0">
              <a:srgbClr val="000000">
                <a:alpha val="63000"/>
              </a:srgbClr>
            </a:outerShdw>
          </a:effectLst>
          <a:sp3d/>
        </c:spPr>
      </c:pivotFmt>
      <c:pivotFmt>
        <c:idx val="21"/>
        <c:spPr>
          <a:solidFill>
            <a:srgbClr val="FF0000"/>
          </a:solidFill>
          <a:ln>
            <a:noFill/>
          </a:ln>
          <a:effectLst>
            <a:outerShdw blurRad="57150" dist="19050" dir="5400000" algn="ctr" rotWithShape="0">
              <a:srgbClr val="000000">
                <a:alpha val="63000"/>
              </a:srgbClr>
            </a:outerShdw>
          </a:effectLst>
          <a:sp3d/>
        </c:spPr>
      </c:pivotFmt>
      <c:pivotFmt>
        <c:idx val="22"/>
        <c:spPr>
          <a:solidFill>
            <a:schemeClr val="accent1">
              <a:lumMod val="75000"/>
            </a:schemeClr>
          </a:solidFill>
          <a:ln>
            <a:noFill/>
          </a:ln>
          <a:effectLst>
            <a:outerShdw blurRad="57150" dist="19050" dir="5400000" algn="ctr" rotWithShape="0">
              <a:srgbClr val="000000">
                <a:alpha val="63000"/>
              </a:srgbClr>
            </a:outerShdw>
          </a:effectLst>
          <a:sp3d/>
        </c:spPr>
      </c:pivotFmt>
      <c:pivotFmt>
        <c:idx val="23"/>
        <c:spPr>
          <a:solidFill>
            <a:schemeClr val="accent1">
              <a:lumMod val="60000"/>
              <a:lumOff val="40000"/>
            </a:schemeClr>
          </a:solidFill>
          <a:ln>
            <a:noFill/>
          </a:ln>
          <a:effectLst>
            <a:outerShdw blurRad="57150" dist="19050" dir="5400000" algn="ctr" rotWithShape="0">
              <a:srgbClr val="000000">
                <a:alpha val="63000"/>
              </a:srgbClr>
            </a:outerShdw>
          </a:effectLst>
          <a:sp3d/>
        </c:spPr>
      </c:pivotFmt>
      <c:pivotFmt>
        <c:idx val="24"/>
        <c:spPr>
          <a:solidFill>
            <a:schemeClr val="accent6">
              <a:lumMod val="40000"/>
              <a:lumOff val="60000"/>
            </a:schemeClr>
          </a:solidFill>
          <a:ln>
            <a:noFill/>
          </a:ln>
          <a:effectLst>
            <a:outerShdw blurRad="57150" dist="19050" dir="5400000" algn="ctr" rotWithShape="0">
              <a:srgbClr val="000000">
                <a:alpha val="63000"/>
              </a:srgbClr>
            </a:outerShdw>
          </a:effectLst>
          <a:sp3d/>
        </c:spPr>
      </c:pivotFmt>
      <c:pivotFmt>
        <c:idx val="25"/>
        <c:spPr>
          <a:solidFill>
            <a:schemeClr val="bg1"/>
          </a:solidFill>
          <a:ln>
            <a:noFill/>
          </a:ln>
          <a:effectLst>
            <a:outerShdw blurRad="57150" dist="19050" dir="5400000" algn="ctr" rotWithShape="0">
              <a:srgbClr val="000000">
                <a:alpha val="63000"/>
              </a:srgbClr>
            </a:outerShdw>
          </a:effectLst>
          <a:sp3d/>
        </c:spPr>
      </c:pivotFmt>
    </c:pivotFmts>
    <c:view3D>
      <c:rotX val="0"/>
      <c:rotY val="0"/>
      <c:rAngAx val="0"/>
      <c:perspective val="100"/>
    </c:view3D>
    <c:floor>
      <c:thickness val="0"/>
      <c:spPr>
        <a:noFill/>
        <a:ln>
          <a:noFill/>
        </a:ln>
        <a:effectLst/>
        <a:sp3d/>
      </c:spPr>
    </c:floor>
    <c:sideWall>
      <c:thickness val="0"/>
      <c:spPr>
        <a:noFill/>
        <a:ln>
          <a:solidFill>
            <a:schemeClr val="accent1"/>
          </a:solidFill>
        </a:ln>
        <a:effectLst/>
        <a:sp3d>
          <a:contourClr>
            <a:schemeClr val="accent1"/>
          </a:contourClr>
        </a:sp3d>
      </c:spPr>
    </c:sideWall>
    <c:backWall>
      <c:thickness val="0"/>
      <c:spPr>
        <a:noFill/>
        <a:ln>
          <a:solidFill>
            <a:schemeClr val="accent1"/>
          </a:solidFill>
        </a:ln>
        <a:effectLst/>
        <a:sp3d>
          <a:contourClr>
            <a:schemeClr val="accent1"/>
          </a:contourClr>
        </a:sp3d>
      </c:spPr>
    </c:backWall>
    <c:plotArea>
      <c:layout/>
      <c:bar3DChart>
        <c:barDir val="col"/>
        <c:grouping val="clustered"/>
        <c:varyColors val="0"/>
        <c:ser>
          <c:idx val="0"/>
          <c:order val="0"/>
          <c:tx>
            <c:strRef>
              <c:f>Sheet3!$B$1</c:f>
              <c:strCache>
                <c:ptCount val="1"/>
                <c:pt idx="0">
                  <c:v>Total</c:v>
                </c:pt>
              </c:strCache>
            </c:strRef>
          </c:tx>
          <c:spPr>
            <a:solidFill>
              <a:srgbClr val="00B050"/>
            </a:solidFill>
            <a:ln>
              <a:noFill/>
            </a:ln>
            <a:effectLst>
              <a:outerShdw blurRad="57150" dist="19050" dir="5400000" algn="ctr" rotWithShape="0">
                <a:srgbClr val="000000">
                  <a:alpha val="63000"/>
                </a:srgbClr>
              </a:outerShdw>
            </a:effectLst>
            <a:sp3d/>
          </c:spPr>
          <c:invertIfNegative val="0"/>
          <c:dPt>
            <c:idx val="1"/>
            <c:invertIfNegative val="0"/>
            <c:bubble3D val="0"/>
            <c:spPr>
              <a:solidFill>
                <a:srgbClr val="7030A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3E23-464A-A63D-38F7D6A0C75C}"/>
              </c:ext>
            </c:extLst>
          </c:dPt>
          <c:dPt>
            <c:idx val="2"/>
            <c:invertIfNegative val="0"/>
            <c:bubble3D val="0"/>
            <c:spPr>
              <a:solidFill>
                <a:schemeClr val="accent2">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3E23-464A-A63D-38F7D6A0C75C}"/>
              </c:ext>
            </c:extLst>
          </c:dPt>
          <c:dPt>
            <c:idx val="3"/>
            <c:invertIfNegative val="0"/>
            <c:bubble3D val="0"/>
            <c:spPr>
              <a:solidFill>
                <a:srgbClr val="FFFF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3E23-464A-A63D-38F7D6A0C75C}"/>
              </c:ext>
            </c:extLst>
          </c:dPt>
          <c:dPt>
            <c:idx val="4"/>
            <c:invertIfNegative val="0"/>
            <c:bubble3D val="0"/>
            <c:spPr>
              <a:solidFill>
                <a:srgbClr val="FF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3E23-464A-A63D-38F7D6A0C75C}"/>
              </c:ext>
            </c:extLst>
          </c:dPt>
          <c:dPt>
            <c:idx val="5"/>
            <c:invertIfNegative val="0"/>
            <c:bubble3D val="0"/>
            <c:spPr>
              <a:solidFill>
                <a:schemeClr val="accent1">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3E23-464A-A63D-38F7D6A0C75C}"/>
              </c:ext>
            </c:extLst>
          </c:dPt>
          <c:dPt>
            <c:idx val="6"/>
            <c:invertIfNegative val="0"/>
            <c:bubble3D val="0"/>
            <c:spPr>
              <a:solidFill>
                <a:schemeClr val="accent1">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3E23-464A-A63D-38F7D6A0C75C}"/>
              </c:ext>
            </c:extLst>
          </c:dPt>
          <c:dPt>
            <c:idx val="7"/>
            <c:invertIfNegative val="0"/>
            <c:bubble3D val="0"/>
            <c:spPr>
              <a:solidFill>
                <a:schemeClr val="accent6">
                  <a:lumMod val="40000"/>
                  <a:lumOff val="6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3E23-464A-A63D-38F7D6A0C75C}"/>
              </c:ext>
            </c:extLst>
          </c:dPt>
          <c:dPt>
            <c:idx val="8"/>
            <c:invertIfNegative val="0"/>
            <c:bubble3D val="0"/>
            <c:spPr>
              <a:solidFill>
                <a:schemeClr val="bg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3E23-464A-A63D-38F7D6A0C75C}"/>
              </c:ext>
            </c:extLst>
          </c:dPt>
          <c:cat>
            <c:strRef>
              <c:f>Sheet3!$A$2:$A$11</c:f>
              <c:strCache>
                <c:ptCount val="9"/>
                <c:pt idx="0">
                  <c:v>CJ OPS</c:v>
                </c:pt>
                <c:pt idx="1">
                  <c:v>CMIS</c:v>
                </c:pt>
                <c:pt idx="2">
                  <c:v>DI</c:v>
                </c:pt>
                <c:pt idx="3">
                  <c:v>MOD</c:v>
                </c:pt>
                <c:pt idx="4">
                  <c:v>SA ARMY</c:v>
                </c:pt>
                <c:pt idx="5">
                  <c:v>SA NAVY</c:v>
                </c:pt>
                <c:pt idx="6">
                  <c:v>SAAF</c:v>
                </c:pt>
                <c:pt idx="7">
                  <c:v>SAMHS</c:v>
                </c:pt>
                <c:pt idx="8">
                  <c:v>SPEC FORCES</c:v>
                </c:pt>
              </c:strCache>
            </c:strRef>
          </c:cat>
          <c:val>
            <c:numRef>
              <c:f>Sheet3!$B$2:$B$11</c:f>
              <c:numCache>
                <c:formatCode>General</c:formatCode>
                <c:ptCount val="9"/>
                <c:pt idx="0">
                  <c:v>138318000</c:v>
                </c:pt>
                <c:pt idx="1">
                  <c:v>234614000</c:v>
                </c:pt>
                <c:pt idx="2">
                  <c:v>4000000</c:v>
                </c:pt>
                <c:pt idx="3">
                  <c:v>937000</c:v>
                </c:pt>
                <c:pt idx="4">
                  <c:v>1065811573.9</c:v>
                </c:pt>
                <c:pt idx="5">
                  <c:v>295778853.80000001</c:v>
                </c:pt>
                <c:pt idx="6">
                  <c:v>45000000</c:v>
                </c:pt>
                <c:pt idx="7">
                  <c:v>58397106.390000001</c:v>
                </c:pt>
                <c:pt idx="8">
                  <c:v>182000</c:v>
                </c:pt>
              </c:numCache>
            </c:numRef>
          </c:val>
          <c:extLst>
            <c:ext xmlns:c16="http://schemas.microsoft.com/office/drawing/2014/chart" uri="{C3380CC4-5D6E-409C-BE32-E72D297353CC}">
              <c16:uniqueId val="{00000000-8EFB-7341-BE95-5AD1234D4030}"/>
            </c:ext>
          </c:extLst>
        </c:ser>
        <c:dLbls>
          <c:showLegendKey val="0"/>
          <c:showVal val="0"/>
          <c:showCatName val="0"/>
          <c:showSerName val="0"/>
          <c:showPercent val="0"/>
          <c:showBubbleSize val="0"/>
        </c:dLbls>
        <c:gapWidth val="100"/>
        <c:shape val="box"/>
        <c:axId val="269163192"/>
        <c:axId val="269167896"/>
        <c:axId val="0"/>
      </c:bar3DChart>
      <c:catAx>
        <c:axId val="2691631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348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9167896"/>
        <c:crosses val="autoZero"/>
        <c:auto val="1"/>
        <c:lblAlgn val="ctr"/>
        <c:lblOffset val="100"/>
        <c:noMultiLvlLbl val="0"/>
      </c:catAx>
      <c:valAx>
        <c:axId val="269167896"/>
        <c:scaling>
          <c:orientation val="minMax"/>
        </c:scaling>
        <c:delete val="0"/>
        <c:axPos val="l"/>
        <c:majorGridlines>
          <c:spPr>
            <a:ln w="9525" cap="flat" cmpd="sng" algn="ctr">
              <a:solidFill>
                <a:schemeClr val="accent1"/>
              </a:solidFill>
              <a:round/>
            </a:ln>
            <a:effectLst/>
          </c:spPr>
        </c:majorGridlines>
        <c:numFmt formatCode="#,##0.00" sourceLinked="0"/>
        <c:majorTickMark val="none"/>
        <c:minorTickMark val="none"/>
        <c:tickLblPos val="nextTo"/>
        <c:spPr>
          <a:noFill/>
          <a:ln>
            <a:noFill/>
          </a:ln>
          <a:effectLst>
            <a:outerShdw blurRad="50800" dist="38100" dir="2700000" algn="tl" rotWithShape="0">
              <a:prstClr val="black">
                <a:alpha val="40000"/>
              </a:prstClr>
            </a:outerShdw>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9163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glow rad="228600">
        <a:schemeClr val="accent5">
          <a:satMod val="175000"/>
          <a:alpha val="40000"/>
        </a:schemeClr>
      </a:glow>
      <a:outerShdw blurRad="50800" dist="50800" dir="5400000" algn="ctr" rotWithShape="0">
        <a:schemeClr val="accent6">
          <a:lumMod val="40000"/>
          <a:lumOff val="60000"/>
        </a:schemeClr>
      </a:outerShdw>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513" cy="469499"/>
          </a:xfrm>
          <a:prstGeom prst="rect">
            <a:avLst/>
          </a:prstGeom>
        </p:spPr>
        <p:txBody>
          <a:bodyPr vert="horz" lIns="92812" tIns="46406" rIns="92812" bIns="46406" rtlCol="0"/>
          <a:lstStyle>
            <a:lvl1pPr algn="l">
              <a:defRPr sz="1200"/>
            </a:lvl1pPr>
          </a:lstStyle>
          <a:p>
            <a:endParaRPr lang="en-ZA" dirty="0"/>
          </a:p>
        </p:txBody>
      </p:sp>
      <p:sp>
        <p:nvSpPr>
          <p:cNvPr id="3" name="Date Placeholder 2"/>
          <p:cNvSpPr>
            <a:spLocks noGrp="1"/>
          </p:cNvSpPr>
          <p:nvPr>
            <p:ph type="dt" sz="quarter" idx="1"/>
          </p:nvPr>
        </p:nvSpPr>
        <p:spPr>
          <a:xfrm>
            <a:off x="4022304" y="1"/>
            <a:ext cx="3078513" cy="469499"/>
          </a:xfrm>
          <a:prstGeom prst="rect">
            <a:avLst/>
          </a:prstGeom>
        </p:spPr>
        <p:txBody>
          <a:bodyPr vert="horz" lIns="92812" tIns="46406" rIns="92812" bIns="46406" rtlCol="0"/>
          <a:lstStyle>
            <a:lvl1pPr algn="r">
              <a:defRPr sz="1200"/>
            </a:lvl1pPr>
          </a:lstStyle>
          <a:p>
            <a:fld id="{4D6B2F5C-7513-4069-AA8C-614D0682ADD5}" type="datetimeFigureOut">
              <a:rPr lang="en-ZA" smtClean="0"/>
              <a:t>2022/03/02</a:t>
            </a:fld>
            <a:endParaRPr lang="en-ZA" dirty="0"/>
          </a:p>
        </p:txBody>
      </p:sp>
      <p:sp>
        <p:nvSpPr>
          <p:cNvPr id="4" name="Footer Placeholder 3"/>
          <p:cNvSpPr>
            <a:spLocks noGrp="1"/>
          </p:cNvSpPr>
          <p:nvPr>
            <p:ph type="ftr" sz="quarter" idx="2"/>
          </p:nvPr>
        </p:nvSpPr>
        <p:spPr>
          <a:xfrm>
            <a:off x="1" y="8917468"/>
            <a:ext cx="3078513" cy="469498"/>
          </a:xfrm>
          <a:prstGeom prst="rect">
            <a:avLst/>
          </a:prstGeom>
        </p:spPr>
        <p:txBody>
          <a:bodyPr vert="horz" lIns="92812" tIns="46406" rIns="92812" bIns="46406" rtlCol="0" anchor="b"/>
          <a:lstStyle>
            <a:lvl1pPr algn="l">
              <a:defRPr sz="1200"/>
            </a:lvl1pPr>
          </a:lstStyle>
          <a:p>
            <a:endParaRPr lang="en-ZA" dirty="0"/>
          </a:p>
        </p:txBody>
      </p:sp>
      <p:sp>
        <p:nvSpPr>
          <p:cNvPr id="5" name="Slide Number Placeholder 4"/>
          <p:cNvSpPr>
            <a:spLocks noGrp="1"/>
          </p:cNvSpPr>
          <p:nvPr>
            <p:ph type="sldNum" sz="quarter" idx="3"/>
          </p:nvPr>
        </p:nvSpPr>
        <p:spPr>
          <a:xfrm>
            <a:off x="4022304" y="8917468"/>
            <a:ext cx="3078513" cy="469498"/>
          </a:xfrm>
          <a:prstGeom prst="rect">
            <a:avLst/>
          </a:prstGeom>
        </p:spPr>
        <p:txBody>
          <a:bodyPr vert="horz" lIns="92812" tIns="46406" rIns="92812" bIns="46406" rtlCol="0" anchor="b"/>
          <a:lstStyle>
            <a:lvl1pPr algn="r">
              <a:defRPr sz="1200"/>
            </a:lvl1pPr>
          </a:lstStyle>
          <a:p>
            <a:fld id="{216517DF-18C9-4B17-845E-225169AB9B75}" type="slidenum">
              <a:rPr lang="en-ZA" smtClean="0"/>
              <a:t>‹#›</a:t>
            </a:fld>
            <a:endParaRPr lang="en-ZA" dirty="0"/>
          </a:p>
        </p:txBody>
      </p:sp>
    </p:spTree>
    <p:extLst>
      <p:ext uri="{BB962C8B-B14F-4D97-AF65-F5344CB8AC3E}">
        <p14:creationId xmlns:p14="http://schemas.microsoft.com/office/powerpoint/2010/main" val="2116886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2812" tIns="46406" rIns="92812" bIns="46406" rtlCol="0"/>
          <a:lstStyle>
            <a:lvl1pPr algn="l">
              <a:defRPr sz="1200"/>
            </a:lvl1pPr>
          </a:lstStyle>
          <a:p>
            <a:endParaRPr lang="en-ZA" dirty="0"/>
          </a:p>
        </p:txBody>
      </p:sp>
      <p:sp>
        <p:nvSpPr>
          <p:cNvPr id="3" name="Date Placeholder 2"/>
          <p:cNvSpPr>
            <a:spLocks noGrp="1"/>
          </p:cNvSpPr>
          <p:nvPr>
            <p:ph type="dt" idx="1"/>
          </p:nvPr>
        </p:nvSpPr>
        <p:spPr>
          <a:xfrm>
            <a:off x="4023093" y="0"/>
            <a:ext cx="3077739" cy="469424"/>
          </a:xfrm>
          <a:prstGeom prst="rect">
            <a:avLst/>
          </a:prstGeom>
        </p:spPr>
        <p:txBody>
          <a:bodyPr vert="horz" lIns="92812" tIns="46406" rIns="92812" bIns="46406" rtlCol="0"/>
          <a:lstStyle>
            <a:lvl1pPr algn="r">
              <a:defRPr sz="1200"/>
            </a:lvl1pPr>
          </a:lstStyle>
          <a:p>
            <a:fld id="{F21CF1AC-2B7C-4672-8E9B-FFCCDE031A2E}" type="datetimeFigureOut">
              <a:rPr lang="en-ZA" smtClean="0"/>
              <a:t>2022/03/02</a:t>
            </a:fld>
            <a:endParaRPr lang="en-ZA"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2812" tIns="46406" rIns="92812" bIns="46406" rtlCol="0" anchor="ctr"/>
          <a:lstStyle/>
          <a:p>
            <a:endParaRPr lang="en-ZA" dirty="0"/>
          </a:p>
        </p:txBody>
      </p:sp>
      <p:sp>
        <p:nvSpPr>
          <p:cNvPr id="5" name="Notes Placeholder 4"/>
          <p:cNvSpPr>
            <a:spLocks noGrp="1"/>
          </p:cNvSpPr>
          <p:nvPr>
            <p:ph type="body" sz="quarter" idx="3"/>
          </p:nvPr>
        </p:nvSpPr>
        <p:spPr>
          <a:xfrm>
            <a:off x="710249" y="4459527"/>
            <a:ext cx="5681980" cy="4224814"/>
          </a:xfrm>
          <a:prstGeom prst="rect">
            <a:avLst/>
          </a:prstGeom>
        </p:spPr>
        <p:txBody>
          <a:bodyPr vert="horz" lIns="92812" tIns="46406" rIns="92812" bIns="464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917422"/>
            <a:ext cx="3077739" cy="469424"/>
          </a:xfrm>
          <a:prstGeom prst="rect">
            <a:avLst/>
          </a:prstGeom>
        </p:spPr>
        <p:txBody>
          <a:bodyPr vert="horz" lIns="92812" tIns="46406" rIns="92812" bIns="46406"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2812" tIns="46406" rIns="92812" bIns="46406" rtlCol="0" anchor="b"/>
          <a:lstStyle>
            <a:lvl1pPr algn="r">
              <a:defRPr sz="1200"/>
            </a:lvl1pPr>
          </a:lstStyle>
          <a:p>
            <a:fld id="{8CE8C164-EEA0-426F-A7E7-6531ED89D096}" type="slidenum">
              <a:rPr lang="en-ZA" smtClean="0"/>
              <a:t>‹#›</a:t>
            </a:fld>
            <a:endParaRPr lang="en-ZA" dirty="0"/>
          </a:p>
        </p:txBody>
      </p:sp>
    </p:spTree>
    <p:extLst>
      <p:ext uri="{BB962C8B-B14F-4D97-AF65-F5344CB8AC3E}">
        <p14:creationId xmlns:p14="http://schemas.microsoft.com/office/powerpoint/2010/main" val="419133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C46E374-6D99-4462-8D5C-0FAD45B75969}" type="datetime1">
              <a:rPr lang="en-ZA" smtClean="0"/>
              <a:t>2022/03/02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193704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0E00819-FAA0-4B25-AE22-7130FF744127}" type="datetime1">
              <a:rPr lang="en-ZA" smtClean="0"/>
              <a:t>2022/03/02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308421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B849C01-AFE2-4684-ADC6-774F9B8350C5}" type="datetime1">
              <a:rPr lang="en-ZA" smtClean="0"/>
              <a:t>2022/03/02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43369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4F2079E-A622-4594-8F92-AC7BE6292136}" type="datetime1">
              <a:rPr lang="en-ZA" smtClean="0"/>
              <a:t>2022/03/02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171124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17604-24E0-4F8B-985D-FEFC22F2E05B}" type="datetime1">
              <a:rPr lang="en-ZA" smtClean="0"/>
              <a:t>2022/03/02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424989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CFE61BE-886B-4430-8942-CC471DA64EE4}" type="datetime1">
              <a:rPr lang="en-ZA" smtClean="0"/>
              <a:t>2022/03/02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342392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5B6B9DD-22F2-4B1E-B2C5-66CDC3876E98}" type="datetime1">
              <a:rPr lang="en-ZA" smtClean="0"/>
              <a:t>2022/03/02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256537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79333D2-75CA-43D6-B738-3BCEF1C6228A}" type="datetime1">
              <a:rPr lang="en-ZA" smtClean="0"/>
              <a:t>2022/03/02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286557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7160D-E0E5-4C5C-B1F0-2AAB1524C752}" type="datetime1">
              <a:rPr lang="en-ZA" smtClean="0"/>
              <a:t>2022/03/02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420572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E3FEF-C015-45E3-B75D-83D13BACF3C6}" type="datetime1">
              <a:rPr lang="en-ZA" smtClean="0"/>
              <a:t>2022/03/02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248506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70504-C063-4107-A1E1-91EF61AB8F9C}" type="datetime1">
              <a:rPr lang="en-ZA" smtClean="0"/>
              <a:t>2022/03/02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AB9FB8-D118-4B34-AC48-B0F8125DC8F7}" type="slidenum">
              <a:rPr lang="en-ZA" smtClean="0"/>
              <a:t>‹#›</a:t>
            </a:fld>
            <a:endParaRPr lang="en-ZA" dirty="0"/>
          </a:p>
        </p:txBody>
      </p:sp>
    </p:spTree>
    <p:extLst>
      <p:ext uri="{BB962C8B-B14F-4D97-AF65-F5344CB8AC3E}">
        <p14:creationId xmlns:p14="http://schemas.microsoft.com/office/powerpoint/2010/main" val="167912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2CB28-9E50-45DF-B493-5306AD3C9AFD}" type="datetime1">
              <a:rPr lang="en-ZA" smtClean="0"/>
              <a:t>2022/03/02</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B9FB8-D118-4B34-AC48-B0F8125DC8F7}" type="slidenum">
              <a:rPr lang="en-ZA" smtClean="0"/>
              <a:t>‹#›</a:t>
            </a:fld>
            <a:endParaRPr lang="en-ZA" dirty="0"/>
          </a:p>
        </p:txBody>
      </p:sp>
    </p:spTree>
    <p:extLst>
      <p:ext uri="{BB962C8B-B14F-4D97-AF65-F5344CB8AC3E}">
        <p14:creationId xmlns:p14="http://schemas.microsoft.com/office/powerpoint/2010/main" val="3631559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7DD2B7-281E-4DE8-9920-4E945C194F9B}" type="slidenum">
              <a:rPr lang="en-US" altLang="en-US" smtClean="0"/>
              <a:pPr/>
              <a:t>1</a:t>
            </a:fld>
            <a:endParaRPr lang="en-US" altLang="en-US" dirty="0"/>
          </a:p>
        </p:txBody>
      </p:sp>
      <p:pic>
        <p:nvPicPr>
          <p:cNvPr id="20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11"/>
          <p:cNvSpPr txBox="1">
            <a:spLocks noChangeArrowheads="1"/>
          </p:cNvSpPr>
          <p:nvPr/>
        </p:nvSpPr>
        <p:spPr bwMode="auto">
          <a:xfrm>
            <a:off x="1059300" y="4293096"/>
            <a:ext cx="6985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ltLang="nl-NL" sz="2000" b="1" dirty="0">
                <a:cs typeface="Arial" charset="0"/>
              </a:rPr>
              <a:t>PRESENTER: R ADMIRAL (JG) M.A. MAPHOTO</a:t>
            </a:r>
          </a:p>
          <a:p>
            <a:pPr algn="ctr"/>
            <a:r>
              <a:rPr lang="en-ZA" altLang="nl-NL" b="1" i="1" dirty="0">
                <a:latin typeface="Times New Roman" pitchFamily="18" charset="0"/>
                <a:cs typeface="Times New Roman" pitchFamily="18" charset="0"/>
              </a:rPr>
              <a:t>PROVOST MARSHAL GENERAL</a:t>
            </a:r>
          </a:p>
        </p:txBody>
      </p:sp>
      <p:sp>
        <p:nvSpPr>
          <p:cNvPr id="2057" name="TextBox 12"/>
          <p:cNvSpPr txBox="1">
            <a:spLocks noChangeArrowheads="1"/>
          </p:cNvSpPr>
          <p:nvPr/>
        </p:nvSpPr>
        <p:spPr bwMode="auto">
          <a:xfrm>
            <a:off x="375336" y="2780928"/>
            <a:ext cx="8352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latin typeface="Arial" panose="020B0604020202020204" pitchFamily="34" charset="0"/>
                <a:cs typeface="Arial" panose="020B0604020202020204" pitchFamily="34" charset="0"/>
              </a:rPr>
              <a:t>PRESENTATION TO THE PORTFOLIO COMMITTEE  ON DEFENCE WRT </a:t>
            </a:r>
            <a:r>
              <a:rPr lang="en-US" sz="2000" b="1" dirty="0">
                <a:solidFill>
                  <a:srgbClr val="000000"/>
                </a:solidFill>
                <a:latin typeface="Arial" panose="020B0604020202020204" pitchFamily="34" charset="0"/>
                <a:cs typeface="Arial" panose="020B0604020202020204" pitchFamily="34" charset="0"/>
              </a:rPr>
              <a:t>THE STATUS OF CORRUPTION &amp; FRAUD CASES</a:t>
            </a:r>
            <a:r>
              <a:rPr lang="en-US" sz="2000" b="1" dirty="0">
                <a:latin typeface="Arial" panose="020B0604020202020204" pitchFamily="34" charset="0"/>
                <a:cs typeface="Arial" panose="020B0604020202020204" pitchFamily="34" charset="0"/>
              </a:rPr>
              <a:t>  IN THE DOD</a:t>
            </a:r>
            <a:endParaRPr lang="en-ZA" altLang="nl-NL" sz="2000" b="1" dirty="0">
              <a:latin typeface="Arial" pitchFamily="34" charset="0"/>
              <a:cs typeface="Arial" pitchFamily="34" charset="0"/>
            </a:endParaRPr>
          </a:p>
        </p:txBody>
      </p:sp>
      <p:sp>
        <p:nvSpPr>
          <p:cNvPr id="2" name="TextBox 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cxnSp>
        <p:nvCxnSpPr>
          <p:cNvPr id="6" name="Straight Connector 5"/>
          <p:cNvCxnSpPr/>
          <p:nvPr/>
        </p:nvCxnSpPr>
        <p:spPr>
          <a:xfrm>
            <a:off x="951888" y="3861048"/>
            <a:ext cx="73291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931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10</a:t>
            </a:fld>
            <a:endParaRPr lang="en-ZA" dirty="0"/>
          </a:p>
        </p:txBody>
      </p:sp>
      <p:sp>
        <p:nvSpPr>
          <p:cNvPr id="17" name="TextBox 16"/>
          <p:cNvSpPr txBox="1"/>
          <p:nvPr/>
        </p:nvSpPr>
        <p:spPr>
          <a:xfrm>
            <a:off x="107504"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3807000381"/>
              </p:ext>
            </p:extLst>
          </p:nvPr>
        </p:nvGraphicFramePr>
        <p:xfrm>
          <a:off x="323529" y="1844827"/>
          <a:ext cx="8679246" cy="4271335"/>
        </p:xfrm>
        <a:graphic>
          <a:graphicData uri="http://schemas.openxmlformats.org/drawingml/2006/table">
            <a:tbl>
              <a:tblPr/>
              <a:tblGrid>
                <a:gridCol w="586498">
                  <a:extLst>
                    <a:ext uri="{9D8B030D-6E8A-4147-A177-3AD203B41FA5}">
                      <a16:colId xmlns:a16="http://schemas.microsoft.com/office/drawing/2014/main" val="20000"/>
                    </a:ext>
                  </a:extLst>
                </a:gridCol>
                <a:gridCol w="853661">
                  <a:extLst>
                    <a:ext uri="{9D8B030D-6E8A-4147-A177-3AD203B41FA5}">
                      <a16:colId xmlns:a16="http://schemas.microsoft.com/office/drawing/2014/main" val="20001"/>
                    </a:ext>
                  </a:extLst>
                </a:gridCol>
                <a:gridCol w="2804082">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576061">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Cpl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6/09/2013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 ARMY</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11">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6/09/2013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Cpl</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11/10/2013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err="1">
                          <a:solidFill>
                            <a:schemeClr val="tx1"/>
                          </a:solidFill>
                          <a:effectLst/>
                          <a:latin typeface="Arial" panose="020B0604020202020204" pitchFamily="34" charset="0"/>
                          <a:cs typeface="Arial" panose="020B0604020202020204" pitchFamily="34" charset="0"/>
                        </a:rPr>
                        <a:t>Maj</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10/07/2018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SAMHS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RM1, 127, 513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10/07/2018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R748, 567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Lt 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5/06/2018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RM1,</a:t>
                      </a:r>
                      <a:r>
                        <a:rPr lang="en-ZA" sz="1800" b="0" i="0" u="none" strike="noStrike" baseline="0" dirty="0">
                          <a:solidFill>
                            <a:schemeClr val="tx1"/>
                          </a:solidFill>
                          <a:effectLst/>
                          <a:latin typeface="Arial" panose="020B0604020202020204" pitchFamily="34" charset="0"/>
                          <a:cs typeface="Arial" panose="020B0604020202020204" pitchFamily="34" charset="0"/>
                        </a:rPr>
                        <a:t> 421, 595</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977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Capt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15/05/2018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 ARMY</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R972, 856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63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15/05/2018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 ARMY</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R719, 881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824">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15/05/2018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R691, 942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3167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11</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058122911"/>
              </p:ext>
            </p:extLst>
          </p:nvPr>
        </p:nvGraphicFramePr>
        <p:xfrm>
          <a:off x="323529" y="1844827"/>
          <a:ext cx="8679246" cy="4271335"/>
        </p:xfrm>
        <a:graphic>
          <a:graphicData uri="http://schemas.openxmlformats.org/drawingml/2006/table">
            <a:tbl>
              <a:tblPr/>
              <a:tblGrid>
                <a:gridCol w="586498">
                  <a:extLst>
                    <a:ext uri="{9D8B030D-6E8A-4147-A177-3AD203B41FA5}">
                      <a16:colId xmlns:a16="http://schemas.microsoft.com/office/drawing/2014/main" val="20000"/>
                    </a:ext>
                  </a:extLst>
                </a:gridCol>
                <a:gridCol w="853661">
                  <a:extLst>
                    <a:ext uri="{9D8B030D-6E8A-4147-A177-3AD203B41FA5}">
                      <a16:colId xmlns:a16="http://schemas.microsoft.com/office/drawing/2014/main" val="20001"/>
                    </a:ext>
                  </a:extLst>
                </a:gridCol>
                <a:gridCol w="2804082">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576061">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15/05/2018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R823, 644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11">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Capt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30/07/2018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RM1, 057, 888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Capt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16/10/2019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R528, 656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Capt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30/12/2019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 ARMY</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R383 791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WO1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23/12/2019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R714 494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WO1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28/12/2019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R572 969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977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5/02/2019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R273 536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63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Capt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5/02/2019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R369 237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824">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2Lt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5/02/2019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R241 105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1915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12</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879490121"/>
              </p:ext>
            </p:extLst>
          </p:nvPr>
        </p:nvGraphicFramePr>
        <p:xfrm>
          <a:off x="323529" y="1844827"/>
          <a:ext cx="8679246" cy="4525854"/>
        </p:xfrm>
        <a:graphic>
          <a:graphicData uri="http://schemas.openxmlformats.org/drawingml/2006/table">
            <a:tbl>
              <a:tblPr/>
              <a:tblGrid>
                <a:gridCol w="586498">
                  <a:extLst>
                    <a:ext uri="{9D8B030D-6E8A-4147-A177-3AD203B41FA5}">
                      <a16:colId xmlns:a16="http://schemas.microsoft.com/office/drawing/2014/main" val="20000"/>
                    </a:ext>
                  </a:extLst>
                </a:gridCol>
                <a:gridCol w="781653">
                  <a:extLst>
                    <a:ext uri="{9D8B030D-6E8A-4147-A177-3AD203B41FA5}">
                      <a16:colId xmlns:a16="http://schemas.microsoft.com/office/drawing/2014/main" val="20001"/>
                    </a:ext>
                  </a:extLst>
                </a:gridCol>
                <a:gridCol w="2876090">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576061">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800" b="0" i="0" u="none" strike="noStrike" kern="1200" noProof="0" dirty="0">
                          <a:solidFill>
                            <a:srgbClr val="000000"/>
                          </a:solidFill>
                          <a:effectLst/>
                          <a:latin typeface="Arial" panose="020B0604020202020204" pitchFamily="34" charset="0"/>
                          <a:ea typeface="+mn-ea"/>
                          <a:cs typeface="Arial" panose="020B0604020202020204" pitchFamily="34" charset="0"/>
                        </a:rPr>
                        <a:t>S SGT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SAMHS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R368 146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11">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R288 139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R288 139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R222 737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R222 737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MAJ</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2020/04/02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R400 690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977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CPO</a:t>
                      </a:r>
                      <a:endPar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2020/05/21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R250,865.14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63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AB</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2020/09/08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R200,111.70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824">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a:t>
                      </a:r>
                      <a:endPar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2020/10/12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R256,753.11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5940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13</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4167891756"/>
              </p:ext>
            </p:extLst>
          </p:nvPr>
        </p:nvGraphicFramePr>
        <p:xfrm>
          <a:off x="323529" y="1844827"/>
          <a:ext cx="8679246" cy="4306609"/>
        </p:xfrm>
        <a:graphic>
          <a:graphicData uri="http://schemas.openxmlformats.org/drawingml/2006/table">
            <a:tbl>
              <a:tblPr/>
              <a:tblGrid>
                <a:gridCol w="586498">
                  <a:extLst>
                    <a:ext uri="{9D8B030D-6E8A-4147-A177-3AD203B41FA5}">
                      <a16:colId xmlns:a16="http://schemas.microsoft.com/office/drawing/2014/main" val="20000"/>
                    </a:ext>
                  </a:extLst>
                </a:gridCol>
                <a:gridCol w="853661">
                  <a:extLst>
                    <a:ext uri="{9D8B030D-6E8A-4147-A177-3AD203B41FA5}">
                      <a16:colId xmlns:a16="http://schemas.microsoft.com/office/drawing/2014/main" val="20001"/>
                    </a:ext>
                  </a:extLst>
                </a:gridCol>
                <a:gridCol w="2804082">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576061">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a:t>
                      </a:r>
                      <a:endPar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2020/11/27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R223,994.56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11">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CPO</a:t>
                      </a:r>
                      <a:endPar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2020/12/21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SAN</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R252,943.11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CPO</a:t>
                      </a:r>
                      <a:endPar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2020/12/21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R294,350.55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2021/12/03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R280,235.77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214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 SGT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2021/03/23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SAMHS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R281,939.11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MAJ</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SAMHS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R355,770.57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977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MAJ</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2020/04/20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R431,169.37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63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WO2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R298,260.37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824">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800" b="0" i="0" u="none" strike="noStrike" kern="1200" noProof="0" dirty="0">
                          <a:solidFill>
                            <a:srgbClr val="000000"/>
                          </a:solidFill>
                          <a:effectLst/>
                          <a:latin typeface="Arial" panose="020B0604020202020204" pitchFamily="34" charset="0"/>
                          <a:ea typeface="+mn-ea"/>
                          <a:cs typeface="Arial" panose="020B0604020202020204" pitchFamily="34" charset="0"/>
                        </a:rPr>
                        <a:t>F SGT</a:t>
                      </a:r>
                      <a:endParaRPr lang="en-ZA"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2020/02/30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R265,818.06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9269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14</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2297735964"/>
              </p:ext>
            </p:extLst>
          </p:nvPr>
        </p:nvGraphicFramePr>
        <p:xfrm>
          <a:off x="323529" y="1844827"/>
          <a:ext cx="8679246" cy="2121718"/>
        </p:xfrm>
        <a:graphic>
          <a:graphicData uri="http://schemas.openxmlformats.org/drawingml/2006/table">
            <a:tbl>
              <a:tblPr/>
              <a:tblGrid>
                <a:gridCol w="586498">
                  <a:extLst>
                    <a:ext uri="{9D8B030D-6E8A-4147-A177-3AD203B41FA5}">
                      <a16:colId xmlns:a16="http://schemas.microsoft.com/office/drawing/2014/main" val="20000"/>
                    </a:ext>
                  </a:extLst>
                </a:gridCol>
                <a:gridCol w="853661">
                  <a:extLst>
                    <a:ext uri="{9D8B030D-6E8A-4147-A177-3AD203B41FA5}">
                      <a16:colId xmlns:a16="http://schemas.microsoft.com/office/drawing/2014/main" val="20001"/>
                    </a:ext>
                  </a:extLst>
                </a:gridCol>
                <a:gridCol w="2804082">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721194">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9198">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CPL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2020/04/23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R216,876.63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10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CPL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2020/11/16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R206,476.80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28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800" b="0" i="0" u="none" strike="noStrike" dirty="0">
                          <a:solidFill>
                            <a:srgbClr val="000000"/>
                          </a:solidFill>
                          <a:effectLst/>
                          <a:latin typeface="Arial" panose="020B0604020202020204" pitchFamily="34" charset="0"/>
                          <a:cs typeface="Arial" panose="020B0604020202020204" pitchFamily="34" charset="0"/>
                        </a:rPr>
                        <a:t>AMN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2020/07/07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R153,975.84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3285">
                <a:tc>
                  <a:txBody>
                    <a:bodyPr/>
                    <a:lstStyle/>
                    <a:p>
                      <a:endParaRPr lang="en-ZA" sz="1800" dirty="0">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RM30</a:t>
                      </a:r>
                      <a:r>
                        <a:rPr lang="en-ZA" sz="1800" b="1" i="0" u="none" strike="noStrike" baseline="0" dirty="0">
                          <a:solidFill>
                            <a:srgbClr val="000000"/>
                          </a:solidFill>
                          <a:effectLst/>
                          <a:latin typeface="Arial" panose="020B0604020202020204" pitchFamily="34" charset="0"/>
                          <a:cs typeface="Arial" panose="020B0604020202020204" pitchFamily="34" charset="0"/>
                        </a:rPr>
                        <a:t> 601 843.69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6816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15</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PUBLIC SERVICE ACT PERSONNEL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757307594"/>
              </p:ext>
            </p:extLst>
          </p:nvPr>
        </p:nvGraphicFramePr>
        <p:xfrm>
          <a:off x="683568" y="1844824"/>
          <a:ext cx="7560839" cy="4063373"/>
        </p:xfrm>
        <a:graphic>
          <a:graphicData uri="http://schemas.openxmlformats.org/drawingml/2006/table">
            <a:tbl>
              <a:tblPr/>
              <a:tblGrid>
                <a:gridCol w="586498">
                  <a:extLst>
                    <a:ext uri="{9D8B030D-6E8A-4147-A177-3AD203B41FA5}">
                      <a16:colId xmlns:a16="http://schemas.microsoft.com/office/drawing/2014/main" val="20000"/>
                    </a:ext>
                  </a:extLst>
                </a:gridCol>
                <a:gridCol w="1285710">
                  <a:extLst>
                    <a:ext uri="{9D8B030D-6E8A-4147-A177-3AD203B41FA5}">
                      <a16:colId xmlns:a16="http://schemas.microsoft.com/office/drawing/2014/main" val="20001"/>
                    </a:ext>
                  </a:extLst>
                </a:gridCol>
                <a:gridCol w="2664295">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504053">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0977">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2017/11/06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RM1 198 046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32">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2018/07/09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R957 149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2018/09/03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R544 503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6527">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2018/09/05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R603 032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32">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2018/11/03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R245 849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032">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2019/02/28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R211 856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40">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2019/02/28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R224 856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40">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2019/02/28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R231 658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8032">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2019/02/28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R264 864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8032">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PSAP</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2019/02/28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R241 604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7824">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TOTAL RM4, 723, 418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ZA" sz="16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ZA" sz="16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t"/>
                      <a:endParaRPr lang="en-ZA" sz="1600" b="0" i="0" u="none" strike="noStrike" dirty="0">
                        <a:solidFill>
                          <a:schemeClr val="tx1"/>
                        </a:solidFill>
                        <a:effectLst/>
                        <a:latin typeface="Arial"/>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1577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16</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PUBLIC SERVICE ACT PERSONNEL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846820041"/>
              </p:ext>
            </p:extLst>
          </p:nvPr>
        </p:nvGraphicFramePr>
        <p:xfrm>
          <a:off x="971600" y="1844824"/>
          <a:ext cx="7056784" cy="3888431"/>
        </p:xfrm>
        <a:graphic>
          <a:graphicData uri="http://schemas.openxmlformats.org/drawingml/2006/table">
            <a:tbl>
              <a:tblPr/>
              <a:tblGrid>
                <a:gridCol w="72008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956383">
                <a:tc>
                  <a:txBody>
                    <a:bodyPr/>
                    <a:lstStyle/>
                    <a:p>
                      <a:pPr algn="ctr" fontAlgn="b"/>
                      <a:endParaRPr lang="en-ZA" sz="1800" b="1" i="0" u="none" strike="noStrike" dirty="0">
                        <a:solidFill>
                          <a:srgbClr val="000000"/>
                        </a:solidFill>
                        <a:effectLst/>
                        <a:latin typeface="Arial" panose="020B0604020202020204" pitchFamily="34" charset="0"/>
                        <a:cs typeface="Arial" panose="020B0604020202020204" pitchFamily="34" charset="0"/>
                      </a:endParaRPr>
                    </a:p>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ZA" sz="1800" b="1" i="0" u="none" strike="noStrike" dirty="0">
                        <a:solidFill>
                          <a:srgbClr val="000000"/>
                        </a:solidFill>
                        <a:effectLst/>
                        <a:latin typeface="Arial" panose="020B0604020202020204" pitchFamily="34" charset="0"/>
                        <a:cs typeface="Arial" panose="020B0604020202020204" pitchFamily="34" charset="0"/>
                      </a:endParaRPr>
                    </a:p>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OFFFICIALS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ZA" sz="1800" b="1" i="0" u="none" strike="noStrike" dirty="0">
                        <a:solidFill>
                          <a:srgbClr val="000000"/>
                        </a:solidFill>
                        <a:effectLst/>
                        <a:latin typeface="Arial" panose="020B0604020202020204" pitchFamily="34" charset="0"/>
                        <a:cs typeface="Arial" panose="020B0604020202020204" pitchFamily="34" charset="0"/>
                      </a:endParaRPr>
                    </a:p>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6965">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KEY OFFICIALS 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RM21,644,380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55440">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SERVICES / DIVISIONS TOTAL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RM30,601,843.69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0095">
                <a:tc>
                  <a:txBody>
                    <a:bodyPr/>
                    <a:lstStyle/>
                    <a:p>
                      <a:pPr algn="l" fontAlgn="t"/>
                      <a:r>
                        <a:rPr lang="en-ZA" sz="18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1800" b="0" i="0" u="none" strike="noStrike" dirty="0">
                          <a:solidFill>
                            <a:schemeClr val="tx1"/>
                          </a:solidFill>
                          <a:effectLst/>
                          <a:latin typeface="Arial" panose="020B0604020202020204" pitchFamily="34" charset="0"/>
                          <a:cs typeface="Arial" panose="020B0604020202020204" pitchFamily="34" charset="0"/>
                        </a:rPr>
                        <a:t>TOTAL PSAP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RM4, 723, 418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9548">
                <a:tc>
                  <a:txBody>
                    <a:bodyPr/>
                    <a:lstStyle/>
                    <a:p>
                      <a:pPr algn="l" fontAlgn="t"/>
                      <a:endParaRPr lang="en-ZA" sz="18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1800" b="1" i="0" u="none" strike="noStrike" dirty="0">
                          <a:solidFill>
                            <a:srgbClr val="FF0000"/>
                          </a:solidFill>
                          <a:effectLst/>
                          <a:latin typeface="Arial" panose="020B0604020202020204" pitchFamily="34" charset="0"/>
                          <a:cs typeface="Arial" panose="020B0604020202020204" pitchFamily="34" charset="0"/>
                        </a:rPr>
                        <a:t>GRAND 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800" b="1" i="0" u="none" strike="noStrike" dirty="0">
                          <a:solidFill>
                            <a:srgbClr val="FF0000"/>
                          </a:solidFill>
                          <a:effectLst/>
                          <a:latin typeface="Arial" panose="020B0604020202020204" pitchFamily="34" charset="0"/>
                          <a:cs typeface="Arial" panose="020B0604020202020204" pitchFamily="34" charset="0"/>
                        </a:rPr>
                        <a:t>RM56,969,641.69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563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17</a:t>
            </a:fld>
            <a:endParaRPr lang="en-ZA" dirty="0"/>
          </a:p>
        </p:txBody>
      </p:sp>
      <p:sp>
        <p:nvSpPr>
          <p:cNvPr id="17" name="TextBox 16"/>
          <p:cNvSpPr txBox="1"/>
          <p:nvPr/>
        </p:nvSpPr>
        <p:spPr>
          <a:xfrm>
            <a:off x="84063" y="1469487"/>
            <a:ext cx="8864827" cy="646331"/>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3600" b="1" dirty="0">
                <a:latin typeface="Arial" panose="020B0604020202020204" pitchFamily="34" charset="0"/>
                <a:cs typeface="Arial" panose="020B0604020202020204" pitchFamily="34" charset="0"/>
              </a:rPr>
              <a:t>CONCLUSION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sp>
        <p:nvSpPr>
          <p:cNvPr id="3" name="Rectangle 2"/>
          <p:cNvSpPr/>
          <p:nvPr/>
        </p:nvSpPr>
        <p:spPr>
          <a:xfrm>
            <a:off x="395536" y="2496437"/>
            <a:ext cx="8352928" cy="646331"/>
          </a:xfrm>
          <a:prstGeom prst="rect">
            <a:avLst/>
          </a:prstGeom>
        </p:spPr>
        <p:txBody>
          <a:bodyPr wrap="square">
            <a:spAutoFit/>
          </a:bodyPr>
          <a:lstStyle/>
          <a:p>
            <a:pPr marL="0" lvl="1" indent="0" algn="just">
              <a:lnSpc>
                <a:spcPct val="90000"/>
              </a:lnSpc>
              <a:buNone/>
            </a:pPr>
            <a:r>
              <a:rPr lang="en-US" sz="2000" dirty="0">
                <a:latin typeface="Arial" panose="020B0604020202020204" pitchFamily="34" charset="0"/>
                <a:cs typeface="Arial" panose="020B0604020202020204" pitchFamily="34" charset="0"/>
              </a:rPr>
              <a:t>The Department of </a:t>
            </a:r>
            <a:r>
              <a:rPr lang="en-US" sz="2000" dirty="0" err="1">
                <a:latin typeface="Arial" panose="020B0604020202020204" pitchFamily="34" charset="0"/>
                <a:cs typeface="Arial" panose="020B0604020202020204" pitchFamily="34" charset="0"/>
              </a:rPr>
              <a:t>Defence</a:t>
            </a:r>
            <a:r>
              <a:rPr lang="en-US" sz="2000" dirty="0">
                <a:latin typeface="Arial" panose="020B0604020202020204" pitchFamily="34" charset="0"/>
                <a:cs typeface="Arial" panose="020B0604020202020204" pitchFamily="34" charset="0"/>
              </a:rPr>
              <a:t> remains committed to the fight against corruption and fraud. </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5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 y="836613"/>
            <a:ext cx="9413875" cy="64087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8499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54400" cy="6919913"/>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Slide Number Placeholder 5"/>
          <p:cNvSpPr>
            <a:spLocks noGrp="1"/>
          </p:cNvSpPr>
          <p:nvPr>
            <p:ph type="sldNum" sz="quarter" idx="4294967295"/>
          </p:nvPr>
        </p:nvSpPr>
        <p:spPr>
          <a:xfrm>
            <a:off x="6553200" y="6245225"/>
            <a:ext cx="2133600" cy="476250"/>
          </a:xfrm>
          <a:prstGeom prst="rect">
            <a:avLst/>
          </a:prstGeo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DE33E7-D1DF-4A1D-942B-DDB63A7762B1}" type="slidenum">
              <a:rPr lang="en-US" altLang="en-US" sz="1400" smtClean="0"/>
              <a:pPr>
                <a:spcBef>
                  <a:spcPct val="0"/>
                </a:spcBef>
                <a:buFontTx/>
                <a:buNone/>
              </a:pPr>
              <a:t>18</a:t>
            </a:fld>
            <a:endParaRPr lang="en-US" altLang="en-US" sz="1400" dirty="0"/>
          </a:p>
        </p:txBody>
      </p:sp>
      <p:pic>
        <p:nvPicPr>
          <p:cNvPr id="849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28" y="-26988"/>
            <a:ext cx="9413428"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 Box 3"/>
          <p:cNvSpPr txBox="1">
            <a:spLocks noChangeArrowheads="1"/>
          </p:cNvSpPr>
          <p:nvPr/>
        </p:nvSpPr>
        <p:spPr bwMode="auto">
          <a:xfrm>
            <a:off x="3635897" y="1628800"/>
            <a:ext cx="5256584"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ZA" altLang="nl-NL" sz="4800" b="1" dirty="0">
                <a:solidFill>
                  <a:schemeClr val="bg1"/>
                </a:solidFill>
                <a:ea typeface="Angsana New" panose="02020603050405020304" pitchFamily="18" charset="-34"/>
                <a:cs typeface="Arial" panose="020B0604020202020204" pitchFamily="34" charset="0"/>
              </a:rPr>
              <a:t>QUESTIONS</a:t>
            </a:r>
          </a:p>
          <a:p>
            <a:pPr algn="ctr" eaLnBrk="1" hangingPunct="1">
              <a:spcBef>
                <a:spcPct val="0"/>
              </a:spcBef>
              <a:spcAft>
                <a:spcPts val="1000"/>
              </a:spcAft>
              <a:buFontTx/>
              <a:buNone/>
            </a:pPr>
            <a:r>
              <a:rPr lang="en-ZA" altLang="nl-NL" sz="4800" b="1" dirty="0">
                <a:solidFill>
                  <a:schemeClr val="bg1"/>
                </a:solidFill>
                <a:ea typeface="Angsana New" panose="02020603050405020304" pitchFamily="18" charset="-34"/>
                <a:cs typeface="Arial" panose="020B0604020202020204" pitchFamily="34" charset="0"/>
              </a:rPr>
              <a:t> AND DISCUSSION</a:t>
            </a:r>
            <a:endParaRPr lang="en-US" altLang="nl-NL" sz="4800" b="1" dirty="0">
              <a:solidFill>
                <a:schemeClr val="bg1"/>
              </a:solidFill>
              <a:ea typeface="Angsana New" panose="02020603050405020304" pitchFamily="18" charset="-34"/>
              <a:cs typeface="Arial" panose="020B0604020202020204" pitchFamily="34" charset="0"/>
            </a:endParaRPr>
          </a:p>
        </p:txBody>
      </p:sp>
    </p:spTree>
    <p:extLst>
      <p:ext uri="{BB962C8B-B14F-4D97-AF65-F5344CB8AC3E}">
        <p14:creationId xmlns:p14="http://schemas.microsoft.com/office/powerpoint/2010/main" val="2290912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2</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FORENSIC AUDITS ON IRREGULAR EXPENDTURE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509078502"/>
              </p:ext>
            </p:extLst>
          </p:nvPr>
        </p:nvGraphicFramePr>
        <p:xfrm>
          <a:off x="251520" y="1844824"/>
          <a:ext cx="8679246" cy="4911178"/>
        </p:xfrm>
        <a:graphic>
          <a:graphicData uri="http://schemas.openxmlformats.org/drawingml/2006/table">
            <a:tbl>
              <a:tblPr/>
              <a:tblGrid>
                <a:gridCol w="629003">
                  <a:extLst>
                    <a:ext uri="{9D8B030D-6E8A-4147-A177-3AD203B41FA5}">
                      <a16:colId xmlns:a16="http://schemas.microsoft.com/office/drawing/2014/main" val="20000"/>
                    </a:ext>
                  </a:extLst>
                </a:gridCol>
                <a:gridCol w="329382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812203">
                  <a:extLst>
                    <a:ext uri="{9D8B030D-6E8A-4147-A177-3AD203B41FA5}">
                      <a16:colId xmlns:a16="http://schemas.microsoft.com/office/drawing/2014/main" val="20003"/>
                    </a:ext>
                  </a:extLst>
                </a:gridCol>
              </a:tblGrid>
              <a:tr h="490291">
                <a:tc row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DESCRIPTION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STATUS OF INVEST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567">
                <a:tc vMerge="1">
                  <a:txBody>
                    <a:bodyPr/>
                    <a:lstStyle/>
                    <a:p>
                      <a:endParaRPr lang="en-US"/>
                    </a:p>
                  </a:txBody>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ZA" sz="1600" b="0" i="0" u="none" strike="noStrike" dirty="0">
                          <a:solidFill>
                            <a:srgbClr val="000000"/>
                          </a:solidFill>
                          <a:effectLst/>
                          <a:latin typeface="Arial" pitchFamily="34" charset="0"/>
                          <a:cs typeface="Arial" pitchFamily="34" charset="0"/>
                        </a:rPr>
                        <a:t>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ZA" sz="1600" b="0" i="0" u="none" strike="noStrike" dirty="0">
                          <a:solidFill>
                            <a:srgbClr val="000000"/>
                          </a:solidFill>
                          <a:effectLst/>
                          <a:latin typeface="Arial" pitchFamily="34" charset="0"/>
                          <a:cs typeface="Arial" pitchFamily="34" charset="0"/>
                        </a:rPr>
                        <a:t>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ZA" sz="1600" b="0" i="0" u="none" strike="noStrike" dirty="0">
                          <a:solidFill>
                            <a:srgbClr val="000000"/>
                          </a:solidFill>
                          <a:effectLst/>
                          <a:latin typeface="Arial" pitchFamily="34" charset="0"/>
                          <a:cs typeface="Arial" pitchFamily="34" charset="0"/>
                        </a:rPr>
                        <a: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3338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t"/>
                      <a:r>
                        <a:rPr lang="en-ZA" sz="1800" b="0" i="0" u="none" strike="noStrike" dirty="0">
                          <a:solidFill>
                            <a:srgbClr val="000000"/>
                          </a:solidFill>
                          <a:effectLst/>
                          <a:latin typeface="Arial" pitchFamily="34" charset="0"/>
                          <a:cs typeface="Arial" pitchFamily="34" charset="0"/>
                        </a:rPr>
                        <a:t>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spcAft>
                          <a:spcPts val="0"/>
                        </a:spcAft>
                      </a:pPr>
                      <a:r>
                        <a:rPr lang="en-US" sz="1600" b="0" i="0" dirty="0">
                          <a:effectLst/>
                          <a:latin typeface="Arial" pitchFamily="34" charset="0"/>
                          <a:ea typeface="Times New Roman"/>
                          <a:cs typeface="Arial" pitchFamily="34" charset="0"/>
                        </a:rPr>
                        <a:t>1 Military Hospital Refurbishment.</a:t>
                      </a:r>
                      <a:endParaRPr lang="en-ZA" sz="1600" b="1"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a:spcAft>
                          <a:spcPts val="0"/>
                        </a:spcAft>
                      </a:pPr>
                      <a:r>
                        <a:rPr lang="en-US" sz="1600" b="0" i="0" dirty="0">
                          <a:effectLst/>
                          <a:latin typeface="Arial" pitchFamily="34" charset="0"/>
                          <a:ea typeface="Times New Roman"/>
                          <a:cs typeface="Arial" pitchFamily="34" charset="0"/>
                        </a:rPr>
                        <a:t>RM10</a:t>
                      </a:r>
                      <a:endParaRPr lang="en-ZA" sz="1600" b="1"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Investigation completed. Report submitted to the HAWKS. DPCI HQ Enquiry no  02/09/2021. Investigation continues</a:t>
                      </a:r>
                    </a:p>
                    <a:p>
                      <a:pPr marL="0" marR="0" lvl="0" indent="0" algn="l" defTabSz="914400" rtl="0" eaLnBrk="1" fontAlgn="t" latinLnBrk="0" hangingPunct="1">
                        <a:lnSpc>
                          <a:spcPct val="100000"/>
                        </a:lnSpc>
                        <a:spcBef>
                          <a:spcPts val="0"/>
                        </a:spcBef>
                        <a:spcAft>
                          <a:spcPts val="0"/>
                        </a:spcAft>
                        <a:buClrTx/>
                        <a:buSzTx/>
                        <a:buFontTx/>
                        <a:buNone/>
                        <a:tabLst/>
                        <a:defRPr/>
                      </a:pPr>
                      <a:endParaRPr lang="en-ZA" sz="1600" b="0"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408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t"/>
                      <a:r>
                        <a:rPr lang="en-ZA" sz="1800" b="0" i="0" u="none" strike="noStrike" dirty="0">
                          <a:solidFill>
                            <a:srgbClr val="000000"/>
                          </a:solidFill>
                          <a:effectLst/>
                          <a:latin typeface="Arial" pitchFamily="34" charset="0"/>
                          <a:cs typeface="Arial" pitchFamily="34" charset="0"/>
                        </a:rPr>
                        <a:t>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spcAft>
                          <a:spcPts val="0"/>
                        </a:spcAft>
                      </a:pPr>
                      <a:r>
                        <a:rPr lang="en-US" sz="1600" b="0" i="0" dirty="0">
                          <a:solidFill>
                            <a:schemeClr val="tx1"/>
                          </a:solidFill>
                          <a:effectLst/>
                          <a:latin typeface="Arial" pitchFamily="34" charset="0"/>
                          <a:ea typeface="Times New Roman"/>
                          <a:cs typeface="Arial" pitchFamily="34" charset="0"/>
                        </a:rPr>
                        <a:t>Irregular A</a:t>
                      </a:r>
                      <a:r>
                        <a:rPr lang="en-US" sz="1600" b="0" i="0" dirty="0">
                          <a:effectLst/>
                          <a:latin typeface="Arial" pitchFamily="34" charset="0"/>
                          <a:ea typeface="Times New Roman"/>
                          <a:cs typeface="Arial" pitchFamily="34" charset="0"/>
                        </a:rPr>
                        <a:t>warding of contract to PWC on the DOD Assets Management.</a:t>
                      </a:r>
                      <a:endParaRPr lang="en-ZA" sz="1600" b="1"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RM604 531</a:t>
                      </a:r>
                      <a:endParaRPr kumimoji="0" lang="en-US" sz="16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Investigation completed. Report is provided to Chief Logistics to implement the recommendations </a:t>
                      </a:r>
                      <a:endParaRPr lang="en-ZA" sz="1600" b="0"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424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t"/>
                      <a:r>
                        <a:rPr lang="en-ZA" sz="1800" b="0" i="0" u="none" strike="noStrike" dirty="0">
                          <a:solidFill>
                            <a:srgbClr val="000000"/>
                          </a:solidFill>
                          <a:effectLst/>
                          <a:latin typeface="Arial" pitchFamily="34" charset="0"/>
                          <a:cs typeface="Arial" pitchFamily="34" charset="0"/>
                        </a:rPr>
                        <a:t>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spcAft>
                          <a:spcPts val="0"/>
                        </a:spcAft>
                      </a:pPr>
                      <a:r>
                        <a:rPr lang="en-US" sz="1600" b="0" i="0" dirty="0">
                          <a:effectLst/>
                          <a:latin typeface="Arial" pitchFamily="34" charset="0"/>
                          <a:ea typeface="Times New Roman"/>
                          <a:cs typeface="Arial" pitchFamily="34" charset="0"/>
                        </a:rPr>
                        <a:t>Catering</a:t>
                      </a:r>
                      <a:r>
                        <a:rPr lang="en-US" sz="1600" b="0" i="0" baseline="0" dirty="0">
                          <a:effectLst/>
                          <a:latin typeface="Arial" pitchFamily="34" charset="0"/>
                          <a:ea typeface="Times New Roman"/>
                          <a:cs typeface="Arial" pitchFamily="34" charset="0"/>
                        </a:rPr>
                        <a:t> School irregular expenditure</a:t>
                      </a:r>
                      <a:r>
                        <a:rPr lang="en-US" sz="1600" b="0" i="0" dirty="0">
                          <a:effectLst/>
                          <a:latin typeface="Arial" pitchFamily="34" charset="0"/>
                          <a:ea typeface="Times New Roman"/>
                          <a:cs typeface="Arial" pitchFamily="34" charset="0"/>
                        </a:rPr>
                        <a:t>.</a:t>
                      </a:r>
                      <a:endParaRPr lang="en-ZA" sz="1600" b="1"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a:spcAft>
                          <a:spcPts val="0"/>
                        </a:spcAft>
                      </a:pPr>
                      <a:r>
                        <a:rPr lang="en-ZA" sz="1600" b="0" i="0" dirty="0">
                          <a:effectLst/>
                          <a:latin typeface="Arial" pitchFamily="34" charset="0"/>
                          <a:ea typeface="Times New Roman"/>
                          <a:cs typeface="Arial" pitchFamily="34" charset="0"/>
                        </a:rPr>
                        <a:t>R561 120.00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Report is provided to Chief Logistics to implement the recommendations </a:t>
                      </a:r>
                      <a:endParaRPr lang="en-ZA" sz="1600" b="0" i="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159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3</a:t>
            </a:fld>
            <a:endParaRPr lang="en-ZA" dirty="0"/>
          </a:p>
        </p:txBody>
      </p:sp>
      <p:sp>
        <p:nvSpPr>
          <p:cNvPr id="17" name="TextBox 16"/>
          <p:cNvSpPr txBox="1"/>
          <p:nvPr/>
        </p:nvSpPr>
        <p:spPr>
          <a:xfrm>
            <a:off x="0" y="1412776"/>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FORENSIC AUDITS ON IRREGULAR EXPENDTURE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400485107"/>
              </p:ext>
            </p:extLst>
          </p:nvPr>
        </p:nvGraphicFramePr>
        <p:xfrm>
          <a:off x="179512" y="1772816"/>
          <a:ext cx="8679246" cy="4997926"/>
        </p:xfrm>
        <a:graphic>
          <a:graphicData uri="http://schemas.openxmlformats.org/drawingml/2006/table">
            <a:tbl>
              <a:tblPr/>
              <a:tblGrid>
                <a:gridCol w="629003">
                  <a:extLst>
                    <a:ext uri="{9D8B030D-6E8A-4147-A177-3AD203B41FA5}">
                      <a16:colId xmlns:a16="http://schemas.microsoft.com/office/drawing/2014/main" val="20000"/>
                    </a:ext>
                  </a:extLst>
                </a:gridCol>
                <a:gridCol w="329382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812203">
                  <a:extLst>
                    <a:ext uri="{9D8B030D-6E8A-4147-A177-3AD203B41FA5}">
                      <a16:colId xmlns:a16="http://schemas.microsoft.com/office/drawing/2014/main" val="20003"/>
                    </a:ext>
                  </a:extLst>
                </a:gridCol>
              </a:tblGrid>
              <a:tr h="490291">
                <a:tc row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DESCRIPTION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b"/>
                      <a:r>
                        <a:rPr lang="en-ZA" sz="1600" b="1" i="0" u="none" strike="noStrike" dirty="0">
                          <a:solidFill>
                            <a:srgbClr val="000000"/>
                          </a:solidFill>
                          <a:effectLst/>
                          <a:latin typeface="Arial" pitchFamily="34" charset="0"/>
                          <a:cs typeface="Arial" pitchFamily="34" charset="0"/>
                        </a:rPr>
                        <a:t>STATUS OF INVEST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567">
                <a:tc vMerge="1">
                  <a:txBody>
                    <a:bodyPr/>
                    <a:lstStyle/>
                    <a:p>
                      <a:endParaRPr lang="en-US"/>
                    </a:p>
                  </a:txBody>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ZA" sz="1600" b="0" i="0" u="none" strike="noStrike" dirty="0">
                          <a:solidFill>
                            <a:srgbClr val="000000"/>
                          </a:solidFill>
                          <a:effectLst/>
                          <a:latin typeface="Arial" pitchFamily="34" charset="0"/>
                          <a:cs typeface="Arial" pitchFamily="34" charset="0"/>
                        </a:rPr>
                        <a:t>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ZA" sz="1600" b="0" i="0" u="none" strike="noStrike" dirty="0">
                          <a:solidFill>
                            <a:srgbClr val="000000"/>
                          </a:solidFill>
                          <a:effectLst/>
                          <a:latin typeface="Arial" pitchFamily="34" charset="0"/>
                          <a:cs typeface="Arial" pitchFamily="34" charset="0"/>
                        </a:rPr>
                        <a:t>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ZA" sz="1600" b="0" i="0" u="none" strike="noStrike" dirty="0">
                          <a:solidFill>
                            <a:srgbClr val="000000"/>
                          </a:solidFill>
                          <a:effectLst/>
                          <a:latin typeface="Arial" pitchFamily="34" charset="0"/>
                          <a:cs typeface="Arial" pitchFamily="34" charset="0"/>
                        </a:rPr>
                        <a: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8936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t"/>
                      <a:r>
                        <a:rPr lang="en-ZA" sz="1800" b="0" i="0" u="none" strike="noStrike" dirty="0">
                          <a:solidFill>
                            <a:srgbClr val="000000"/>
                          </a:solidFill>
                          <a:effectLst/>
                          <a:latin typeface="Arial" pitchFamily="34" charset="0"/>
                          <a:cs typeface="Arial" pitchFamily="34" charset="0"/>
                        </a:rPr>
                        <a:t>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ZA" sz="1600" i="0" dirty="0">
                          <a:solidFill>
                            <a:schemeClr val="tx1"/>
                          </a:solidFill>
                          <a:effectLst/>
                          <a:latin typeface="Arial" pitchFamily="34" charset="0"/>
                          <a:ea typeface="Calibri" panose="020F0502020204030204" pitchFamily="34" charset="0"/>
                          <a:cs typeface="Arial" pitchFamily="34" charset="0"/>
                        </a:rPr>
                        <a:t>Asset Management Contract</a:t>
                      </a:r>
                    </a:p>
                    <a:p>
                      <a:pPr algn="l">
                        <a:spcAft>
                          <a:spcPts val="0"/>
                        </a:spcAft>
                      </a:pPr>
                      <a:r>
                        <a:rPr lang="en-ZA" sz="1600" b="1" i="0" dirty="0">
                          <a:solidFill>
                            <a:schemeClr val="tx1"/>
                          </a:solidFill>
                          <a:effectLst/>
                          <a:latin typeface="Arial" pitchFamily="34" charset="0"/>
                          <a:ea typeface="Calibri" panose="020F0502020204030204" pitchFamily="34" charset="0"/>
                          <a:cs typeface="Arial" pitchFamily="34" charset="0"/>
                        </a:rPr>
                        <a:t> </a:t>
                      </a:r>
                      <a:endParaRPr lang="en-US" sz="1600" i="0" dirty="0">
                        <a:solidFill>
                          <a:schemeClr val="tx1"/>
                        </a:solidFill>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ZA" sz="1600" i="0" dirty="0">
                          <a:effectLst/>
                          <a:latin typeface="Arial" pitchFamily="34" charset="0"/>
                          <a:ea typeface="Calibri" panose="020F0502020204030204" pitchFamily="34" charset="0"/>
                          <a:cs typeface="Arial" pitchFamily="34" charset="0"/>
                        </a:rPr>
                        <a:t>RM447 290</a:t>
                      </a:r>
                      <a:endParaRPr lang="en-US" sz="1600" i="0" dirty="0">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ZA" sz="1600" i="0" dirty="0">
                          <a:effectLst/>
                          <a:latin typeface="Arial" pitchFamily="34" charset="0"/>
                          <a:ea typeface="Calibri" panose="020F0502020204030204" pitchFamily="34" charset="0"/>
                          <a:cs typeface="Arial" pitchFamily="34" charset="0"/>
                        </a:rPr>
                        <a:t>The investigation has been finalised internally. Report is provided to C Log to implement the recommendations</a:t>
                      </a:r>
                      <a:endParaRPr lang="en-US" sz="1600" i="0" dirty="0">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620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t"/>
                      <a:r>
                        <a:rPr lang="en-ZA" sz="1800" b="0" i="0" u="none" strike="noStrike" dirty="0">
                          <a:solidFill>
                            <a:srgbClr val="000000"/>
                          </a:solidFill>
                          <a:effectLst/>
                          <a:latin typeface="Arial" pitchFamily="34" charset="0"/>
                          <a:cs typeface="Arial" pitchFamily="34" charset="0"/>
                        </a:rPr>
                        <a:t>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ZA" sz="1600" i="0" dirty="0">
                          <a:solidFill>
                            <a:schemeClr val="tx1"/>
                          </a:solidFill>
                          <a:effectLst/>
                          <a:latin typeface="Arial" pitchFamily="34" charset="0"/>
                          <a:ea typeface="Calibri" panose="020F0502020204030204" pitchFamily="34" charset="0"/>
                          <a:cs typeface="Arial" pitchFamily="34" charset="0"/>
                        </a:rPr>
                        <a:t>TLCM Contract </a:t>
                      </a:r>
                      <a:endParaRPr lang="en-US" sz="1600" i="0" dirty="0">
                        <a:solidFill>
                          <a:schemeClr val="tx1"/>
                        </a:solidFill>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ZA" sz="1600" i="0" dirty="0">
                          <a:effectLst/>
                          <a:latin typeface="Arial" pitchFamily="34" charset="0"/>
                          <a:ea typeface="Calibri" panose="020F0502020204030204" pitchFamily="34" charset="0"/>
                          <a:cs typeface="Arial" pitchFamily="34" charset="0"/>
                        </a:rPr>
                        <a:t>RM239 040</a:t>
                      </a:r>
                      <a:endParaRPr lang="en-US" sz="1600" i="0" dirty="0">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effectLst/>
                          <a:latin typeface="Arial" pitchFamily="34" charset="0"/>
                          <a:ea typeface="Calibri" panose="020F0502020204030204" pitchFamily="34" charset="0"/>
                          <a:cs typeface="Arial" pitchFamily="34" charset="0"/>
                        </a:rPr>
                        <a:t>Forensic investigation</a:t>
                      </a:r>
                      <a:r>
                        <a:rPr lang="en-US" sz="1600" i="0" baseline="0" dirty="0">
                          <a:effectLst/>
                          <a:latin typeface="Arial" pitchFamily="34" charset="0"/>
                          <a:ea typeface="Calibri" panose="020F0502020204030204" pitchFamily="34" charset="0"/>
                          <a:cs typeface="Arial" pitchFamily="34" charset="0"/>
                        </a:rPr>
                        <a:t> completed. Matter to be referred to DPCI for further investigations. C log to  execute the recommendations to implement consequence management</a:t>
                      </a:r>
                      <a:endParaRPr lang="en-US" sz="1600" i="0" dirty="0">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424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t"/>
                      <a:r>
                        <a:rPr lang="en-ZA" sz="1800" b="0" i="0" u="none" strike="noStrike" dirty="0">
                          <a:solidFill>
                            <a:srgbClr val="000000"/>
                          </a:solidFill>
                          <a:effectLst/>
                          <a:latin typeface="Arial" pitchFamily="34" charset="0"/>
                          <a:cs typeface="Arial" pitchFamily="34" charset="0"/>
                        </a:rPr>
                        <a:t>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ZA" sz="1600" i="0" dirty="0">
                          <a:solidFill>
                            <a:schemeClr val="tx1"/>
                          </a:solidFill>
                          <a:effectLst/>
                          <a:latin typeface="Arial" pitchFamily="34" charset="0"/>
                          <a:ea typeface="Calibri" panose="020F0502020204030204" pitchFamily="34" charset="0"/>
                          <a:cs typeface="Arial" pitchFamily="34" charset="0"/>
                        </a:rPr>
                        <a:t>ECO Park</a:t>
                      </a:r>
                    </a:p>
                    <a:p>
                      <a:pPr algn="l">
                        <a:spcAft>
                          <a:spcPts val="0"/>
                        </a:spcAft>
                      </a:pPr>
                      <a:r>
                        <a:rPr lang="en-ZA" sz="1600" i="0" dirty="0">
                          <a:solidFill>
                            <a:schemeClr val="tx1"/>
                          </a:solidFill>
                          <a:effectLst/>
                          <a:latin typeface="Arial" pitchFamily="34" charset="0"/>
                          <a:ea typeface="Calibri" panose="020F0502020204030204" pitchFamily="34" charset="0"/>
                          <a:cs typeface="Arial" pitchFamily="34" charset="0"/>
                        </a:rPr>
                        <a:t>Properties unutilised</a:t>
                      </a:r>
                      <a:endParaRPr lang="en-US" sz="1600" i="0" dirty="0">
                        <a:solidFill>
                          <a:schemeClr val="tx1"/>
                        </a:solidFill>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ZA" sz="1600" i="0" dirty="0">
                          <a:effectLst/>
                          <a:latin typeface="Arial" pitchFamily="34" charset="0"/>
                          <a:ea typeface="Calibri" panose="020F0502020204030204" pitchFamily="34" charset="0"/>
                          <a:cs typeface="Arial" pitchFamily="34" charset="0"/>
                        </a:rPr>
                        <a:t>RM108</a:t>
                      </a:r>
                      <a:endParaRPr lang="en-US" sz="1600" i="0" dirty="0">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The investigation has been finalised internally. Report has been reviewed by the Legal Division and no one can be held accountable</a:t>
                      </a:r>
                      <a:endParaRPr lang="en-US" sz="1600" i="0" dirty="0">
                        <a:effectLst/>
                        <a:latin typeface="Arial"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555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560" y="492931"/>
            <a:ext cx="8500835" cy="526368"/>
          </a:xfrm>
          <a:solidFill>
            <a:schemeClr val="bg1"/>
          </a:solidFill>
        </p:spPr>
        <p:txBody>
          <a:bodyPr/>
          <a:lstStyle/>
          <a:p>
            <a:r>
              <a:rPr lang="en-GB" sz="2000" b="1" dirty="0">
                <a:solidFill>
                  <a:srgbClr val="000000"/>
                </a:solidFill>
                <a:latin typeface="Arial Narrow" pitchFamily="34" charset="0"/>
                <a:cs typeface="Arial" pitchFamily="34" charset="0"/>
              </a:rPr>
              <a:t>DOD STATUS REPORT ON IRREGULAR EXPENDITURE (Cont’d)</a:t>
            </a:r>
            <a:endParaRPr lang="en-GB" sz="2000" b="1" dirty="0">
              <a:latin typeface="Arial Narrow" pitchFamily="34" charset="0"/>
              <a:cs typeface="Arial" pitchFamily="34" charset="0"/>
            </a:endParaRPr>
          </a:p>
        </p:txBody>
      </p:sp>
      <p:sp>
        <p:nvSpPr>
          <p:cNvPr id="70659" name="Rectangle 3"/>
          <p:cNvSpPr>
            <a:spLocks noGrp="1" noChangeArrowheads="1"/>
          </p:cNvSpPr>
          <p:nvPr>
            <p:ph type="body" idx="1"/>
          </p:nvPr>
        </p:nvSpPr>
        <p:spPr>
          <a:xfrm>
            <a:off x="76201" y="2060848"/>
            <a:ext cx="9036194" cy="4248472"/>
          </a:xfrm>
        </p:spPr>
        <p:txBody>
          <a:bodyPr/>
          <a:lstStyle/>
          <a:p>
            <a:pPr marL="0" lvl="1" indent="0">
              <a:lnSpc>
                <a:spcPct val="90000"/>
              </a:lnSpc>
              <a:buNone/>
            </a:pPr>
            <a:r>
              <a:rPr lang="en-US" sz="3200" b="1" dirty="0"/>
              <a:t> </a:t>
            </a:r>
          </a:p>
        </p:txBody>
      </p:sp>
      <p:sp>
        <p:nvSpPr>
          <p:cNvPr id="2" name="Date Placeholder 1"/>
          <p:cNvSpPr>
            <a:spLocks noGrp="1"/>
          </p:cNvSpPr>
          <p:nvPr>
            <p:ph type="dt" sz="half" idx="10"/>
          </p:nvPr>
        </p:nvSpPr>
        <p:spPr/>
        <p:txBody>
          <a:bodyPr/>
          <a:lstStyle/>
          <a:p>
            <a:fld id="{12986774-D906-450C-A5DA-AD467CD7A5A9}" type="datetime3">
              <a:rPr lang="en-US" smtClean="0">
                <a:solidFill>
                  <a:srgbClr val="000000"/>
                </a:solidFill>
              </a:rPr>
              <a:pPr/>
              <a:t>2 March 2022</a:t>
            </a:fld>
            <a:endParaRPr lang="en-GB">
              <a:solidFill>
                <a:srgbClr val="000000"/>
              </a:solidFill>
            </a:endParaRPr>
          </a:p>
        </p:txBody>
      </p:sp>
      <p:sp>
        <p:nvSpPr>
          <p:cNvPr id="3" name="Slide Number Placeholder 2"/>
          <p:cNvSpPr>
            <a:spLocks noGrp="1"/>
          </p:cNvSpPr>
          <p:nvPr>
            <p:ph type="sldNum" sz="quarter" idx="12"/>
          </p:nvPr>
        </p:nvSpPr>
        <p:spPr/>
        <p:txBody>
          <a:bodyPr/>
          <a:lstStyle/>
          <a:p>
            <a:fld id="{74490117-694E-4C5E-9563-EB5B4C1EE3CD}" type="slidenum">
              <a:rPr lang="en-GB" smtClean="0">
                <a:solidFill>
                  <a:srgbClr val="000000"/>
                </a:solidFill>
              </a:rPr>
              <a:pPr/>
              <a:t>4</a:t>
            </a:fld>
            <a:endParaRPr lang="en-GB" dirty="0">
              <a:solidFill>
                <a:srgbClr val="000000"/>
              </a:solidFill>
            </a:endParaRPr>
          </a:p>
        </p:txBody>
      </p:sp>
      <p:pic>
        <p:nvPicPr>
          <p:cNvPr id="93" name="Picture 5" descr="IGWA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700" y="19249"/>
            <a:ext cx="692695"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GB" dirty="0">
                <a:solidFill>
                  <a:srgbClr val="000000"/>
                </a:solidFill>
                <a:effectLst>
                  <a:outerShdw blurRad="38100" dist="38100" dir="2700000" algn="tl">
                    <a:srgbClr val="000000">
                      <a:alpha val="43137"/>
                    </a:srgbClr>
                  </a:outerShdw>
                </a:effectLst>
                <a:latin typeface="Arial Narrow" pitchFamily="34" charset="0"/>
              </a:rPr>
              <a:t>CONFIDENTIAL</a:t>
            </a:r>
          </a:p>
        </p:txBody>
      </p:sp>
      <p:sp>
        <p:nvSpPr>
          <p:cNvPr id="94" name="Footer Placeholder 3"/>
          <p:cNvSpPr txBox="1">
            <a:spLocks/>
          </p:cNvSpPr>
          <p:nvPr/>
        </p:nvSpPr>
        <p:spPr bwMode="auto">
          <a:xfrm>
            <a:off x="3151474" y="20764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GB" dirty="0">
                <a:solidFill>
                  <a:srgbClr val="000000"/>
                </a:solidFill>
                <a:effectLst>
                  <a:outerShdw blurRad="38100" dist="38100" dir="2700000" algn="tl">
                    <a:srgbClr val="000000">
                      <a:alpha val="43137"/>
                    </a:srgbClr>
                  </a:outerShdw>
                </a:effectLst>
                <a:latin typeface="Arial Narrow" pitchFamily="34" charset="0"/>
              </a:rPr>
              <a:t>CONFIDENTIAL</a:t>
            </a:r>
          </a:p>
        </p:txBody>
      </p:sp>
      <p:graphicFrame>
        <p:nvGraphicFramePr>
          <p:cNvPr id="6" name="Table 5"/>
          <p:cNvGraphicFramePr>
            <a:graphicFrameLocks noGrp="1"/>
          </p:cNvGraphicFramePr>
          <p:nvPr>
            <p:extLst>
              <p:ext uri="{D42A27DB-BD31-4B8C-83A1-F6EECF244321}">
                <p14:modId xmlns:p14="http://schemas.microsoft.com/office/powerpoint/2010/main" val="340815864"/>
              </p:ext>
            </p:extLst>
          </p:nvPr>
        </p:nvGraphicFramePr>
        <p:xfrm>
          <a:off x="-2" y="980728"/>
          <a:ext cx="9112397" cy="5083203"/>
        </p:xfrm>
        <a:graphic>
          <a:graphicData uri="http://schemas.openxmlformats.org/drawingml/2006/table">
            <a:tbl>
              <a:tblPr firstRow="1" firstCol="1" bandRow="1"/>
              <a:tblGrid>
                <a:gridCol w="334106">
                  <a:extLst>
                    <a:ext uri="{9D8B030D-6E8A-4147-A177-3AD203B41FA5}">
                      <a16:colId xmlns:a16="http://schemas.microsoft.com/office/drawing/2014/main" val="20000"/>
                    </a:ext>
                  </a:extLst>
                </a:gridCol>
                <a:gridCol w="1688837">
                  <a:extLst>
                    <a:ext uri="{9D8B030D-6E8A-4147-A177-3AD203B41FA5}">
                      <a16:colId xmlns:a16="http://schemas.microsoft.com/office/drawing/2014/main" val="20001"/>
                    </a:ext>
                  </a:extLst>
                </a:gridCol>
                <a:gridCol w="1140671">
                  <a:extLst>
                    <a:ext uri="{9D8B030D-6E8A-4147-A177-3AD203B41FA5}">
                      <a16:colId xmlns:a16="http://schemas.microsoft.com/office/drawing/2014/main" val="20002"/>
                    </a:ext>
                  </a:extLst>
                </a:gridCol>
                <a:gridCol w="1080827">
                  <a:extLst>
                    <a:ext uri="{9D8B030D-6E8A-4147-A177-3AD203B41FA5}">
                      <a16:colId xmlns:a16="http://schemas.microsoft.com/office/drawing/2014/main" val="20003"/>
                    </a:ext>
                  </a:extLst>
                </a:gridCol>
                <a:gridCol w="1139164">
                  <a:extLst>
                    <a:ext uri="{9D8B030D-6E8A-4147-A177-3AD203B41FA5}">
                      <a16:colId xmlns:a16="http://schemas.microsoft.com/office/drawing/2014/main" val="20004"/>
                    </a:ext>
                  </a:extLst>
                </a:gridCol>
                <a:gridCol w="3728792">
                  <a:extLst>
                    <a:ext uri="{9D8B030D-6E8A-4147-A177-3AD203B41FA5}">
                      <a16:colId xmlns:a16="http://schemas.microsoft.com/office/drawing/2014/main" val="20005"/>
                    </a:ext>
                  </a:extLst>
                </a:gridCol>
              </a:tblGrid>
              <a:tr h="818254">
                <a:tc>
                  <a:txBody>
                    <a:bodyPr/>
                    <a:lstStyle/>
                    <a:p>
                      <a:pPr algn="just">
                        <a:spcAft>
                          <a:spcPts val="0"/>
                        </a:spcAft>
                      </a:pPr>
                      <a:r>
                        <a:rPr lang="en-ZA" sz="1600" b="1" dirty="0">
                          <a:effectLst/>
                          <a:latin typeface="Arial Narrow" pitchFamily="34" charset="0"/>
                          <a:ea typeface="Calibri" panose="020F0502020204030204" pitchFamily="34" charset="0"/>
                          <a:cs typeface="Arial" pitchFamily="34" charset="0"/>
                        </a:rPr>
                        <a:t>S/N</a:t>
                      </a:r>
                      <a:endParaRPr lang="en-US" sz="1600" b="1"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Description</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i="0" dirty="0">
                          <a:effectLst/>
                          <a:latin typeface="Arial Narrow" pitchFamily="34" charset="0"/>
                          <a:ea typeface="Calibri" panose="020F0502020204030204" pitchFamily="34" charset="0"/>
                          <a:cs typeface="Arial" pitchFamily="34" charset="0"/>
                        </a:rPr>
                        <a:t>Inv</a:t>
                      </a:r>
                      <a:r>
                        <a:rPr lang="en-US" sz="1600" b="1" i="0" baseline="0" dirty="0">
                          <a:effectLst/>
                          <a:latin typeface="Arial Narrow" pitchFamily="34" charset="0"/>
                          <a:ea typeface="Calibri" panose="020F0502020204030204" pitchFamily="34" charset="0"/>
                          <a:cs typeface="Arial" pitchFamily="34" charset="0"/>
                        </a:rPr>
                        <a:t> Commencement Date</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Fin Year</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Amount</a:t>
                      </a:r>
                    </a:p>
                    <a:p>
                      <a:pPr algn="just">
                        <a:spcAft>
                          <a:spcPts val="0"/>
                        </a:spcAft>
                      </a:pPr>
                      <a:r>
                        <a:rPr lang="en-ZA" sz="1600" b="1" i="0" dirty="0">
                          <a:effectLst/>
                          <a:latin typeface="Arial Narrow" pitchFamily="34" charset="0"/>
                          <a:ea typeface="Calibri" panose="020F0502020204030204" pitchFamily="34" charset="0"/>
                          <a:cs typeface="Arial" pitchFamily="34" charset="0"/>
                        </a:rPr>
                        <a:t>R’000</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Status</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8360">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6</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2 x ICT Service and licenses, Bids were not evaluated according to the criteria stipulated in the bid documentation  WTKLF MP CAS 09/07/2019</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i="0" dirty="0">
                          <a:solidFill>
                            <a:schemeClr val="tx1"/>
                          </a:solidFill>
                          <a:effectLst/>
                          <a:latin typeface="Arial Narrow" pitchFamily="34" charset="0"/>
                          <a:ea typeface="Calibri" panose="020F0502020204030204" pitchFamily="34" charset="0"/>
                          <a:cs typeface="Arial" pitchFamily="34" charset="0"/>
                        </a:rPr>
                        <a:t>07/2019</a:t>
                      </a: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Prior Years 2018/2019</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RM216 714</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Cases are registered with the WTKLF Military Police (</a:t>
                      </a:r>
                      <a:r>
                        <a:rPr lang="en-ZA" sz="1400" b="1" i="0" dirty="0">
                          <a:effectLst/>
                          <a:latin typeface="Arial Narrow" pitchFamily="34" charset="0"/>
                          <a:ea typeface="Calibri" panose="020F0502020204030204" pitchFamily="34" charset="0"/>
                          <a:cs typeface="Arial" pitchFamily="34" charset="0"/>
                        </a:rPr>
                        <a:t>CAS 09/07/2019</a:t>
                      </a:r>
                      <a:r>
                        <a:rPr lang="en-ZA" sz="1400" i="0" dirty="0">
                          <a:effectLst/>
                          <a:latin typeface="Arial Narrow" pitchFamily="34" charset="0"/>
                          <a:ea typeface="Calibri" panose="020F0502020204030204" pitchFamily="34" charset="0"/>
                          <a:cs typeface="Arial" pitchFamily="34" charset="0"/>
                        </a:rPr>
                        <a:t>) and SIU and the HAWKS are currently busy with the investigations.</a:t>
                      </a:r>
                      <a:r>
                        <a:rPr lang="en-ZA" sz="1400" b="1" i="0" dirty="0">
                          <a:effectLst/>
                          <a:latin typeface="Arial Narrow" pitchFamily="34" charset="0"/>
                          <a:ea typeface="Calibri" panose="020F0502020204030204" pitchFamily="34" charset="0"/>
                          <a:cs typeface="Arial" pitchFamily="34" charset="0"/>
                        </a:rPr>
                        <a:t>  </a:t>
                      </a:r>
                      <a:r>
                        <a:rPr lang="en-ZA" sz="1400" i="0" dirty="0">
                          <a:effectLst/>
                          <a:latin typeface="Arial Narrow" pitchFamily="34" charset="0"/>
                          <a:ea typeface="Calibri" panose="020F0502020204030204" pitchFamily="34" charset="0"/>
                          <a:cs typeface="Arial" pitchFamily="34" charset="0"/>
                        </a:rPr>
                        <a:t>The service provider conceded that they over charged the Department with RM41 and entered into a mutual agreement with SIU to pay back the RM41 and an acknowledgement of debt was issued.  SIU is in the process of collecting the RM41 with interest.  Investigation is in process against the relevant role players. Under investigation.</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96589">
                <a:tc>
                  <a:txBody>
                    <a:bodyPr/>
                    <a:lstStyle/>
                    <a:p>
                      <a:pPr algn="ctr">
                        <a:spcAft>
                          <a:spcPts val="0"/>
                        </a:spcAft>
                      </a:pPr>
                      <a:r>
                        <a:rPr lang="en-US" sz="1400" dirty="0">
                          <a:effectLst/>
                          <a:latin typeface="Arial Narrow" pitchFamily="34" charset="0"/>
                          <a:ea typeface="Calibri" panose="020F0502020204030204" pitchFamily="34" charset="0"/>
                          <a:cs typeface="Arial" pitchFamily="34" charset="0"/>
                        </a:rPr>
                        <a:t>7</a:t>
                      </a: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400" i="0" dirty="0">
                          <a:effectLst/>
                          <a:latin typeface="Arial Narrow" pitchFamily="34" charset="0"/>
                          <a:ea typeface="Calibri" panose="020F0502020204030204" pitchFamily="34" charset="0"/>
                          <a:cs typeface="Arial" pitchFamily="34" charset="0"/>
                        </a:rPr>
                        <a:t>None Compliance with the mandatory pre-qualifying criteria</a:t>
                      </a:r>
                    </a:p>
                    <a:p>
                      <a:pPr algn="l">
                        <a:spcAft>
                          <a:spcPts val="0"/>
                        </a:spcAft>
                      </a:pPr>
                      <a:r>
                        <a:rPr lang="en-ZA" sz="1400" i="0" dirty="0" err="1">
                          <a:effectLst/>
                          <a:latin typeface="Arial Narrow" pitchFamily="34" charset="0"/>
                          <a:ea typeface="Calibri" panose="020F0502020204030204" pitchFamily="34" charset="0"/>
                          <a:cs typeface="Arial" pitchFamily="34" charset="0"/>
                        </a:rPr>
                        <a:t>Dequar</a:t>
                      </a:r>
                      <a:r>
                        <a:rPr lang="en-ZA" sz="1400" i="0" dirty="0">
                          <a:effectLst/>
                          <a:latin typeface="Arial Narrow" pitchFamily="34" charset="0"/>
                          <a:ea typeface="Calibri" panose="020F0502020204030204" pitchFamily="34" charset="0"/>
                          <a:cs typeface="Arial" pitchFamily="34" charset="0"/>
                        </a:rPr>
                        <a:t> MP</a:t>
                      </a:r>
                      <a:r>
                        <a:rPr lang="en-ZA" sz="1400" b="1" i="0" dirty="0">
                          <a:effectLst/>
                          <a:latin typeface="Arial Narrow" pitchFamily="34" charset="0"/>
                          <a:ea typeface="Calibri" panose="020F0502020204030204" pitchFamily="34" charset="0"/>
                          <a:cs typeface="Arial" pitchFamily="34" charset="0"/>
                        </a:rPr>
                        <a:t> CAS 07/11/2017</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i="0" dirty="0">
                          <a:solidFill>
                            <a:schemeClr val="tx1"/>
                          </a:solidFill>
                          <a:effectLst>
                            <a:outerShdw blurRad="38100" dist="38100" dir="2700000" algn="tl">
                              <a:srgbClr val="000000">
                                <a:alpha val="43137"/>
                              </a:srgbClr>
                            </a:outerShdw>
                          </a:effectLst>
                          <a:latin typeface="Arial Narrow" pitchFamily="34" charset="0"/>
                          <a:ea typeface="Calibri" panose="020F0502020204030204" pitchFamily="34" charset="0"/>
                          <a:cs typeface="Arial" pitchFamily="34" charset="0"/>
                        </a:rPr>
                        <a:t>11/2017</a:t>
                      </a: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i="0" dirty="0">
                          <a:effectLst/>
                          <a:latin typeface="Arial Narrow" pitchFamily="34" charset="0"/>
                          <a:ea typeface="Calibri" panose="020F0502020204030204" pitchFamily="34" charset="0"/>
                          <a:cs typeface="Arial" pitchFamily="34" charset="0"/>
                        </a:rPr>
                        <a:t>2018/2019</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i="0" dirty="0">
                          <a:effectLst/>
                          <a:latin typeface="Arial Narrow" pitchFamily="34" charset="0"/>
                          <a:ea typeface="Calibri" panose="020F0502020204030204" pitchFamily="34" charset="0"/>
                          <a:cs typeface="Arial" pitchFamily="34" charset="0"/>
                        </a:rPr>
                        <a:t>RM105 000</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400" i="0" dirty="0">
                          <a:effectLst/>
                          <a:latin typeface="Arial Narrow" pitchFamily="34" charset="0"/>
                          <a:ea typeface="Calibri" panose="020F0502020204030204" pitchFamily="34" charset="0"/>
                          <a:cs typeface="Arial" pitchFamily="34" charset="0"/>
                        </a:rPr>
                        <a:t>On 14 October 2021 the Director of Umkhombe Marine (Pty) Ltd was arrested after a Warrant of Arrest was issued. The accused appeared in the Special Commercial Crime Court and was released on R80 000 bail. The case was postponed to 09 December 2020 for disclosure and again postponed to 12 April 2021. It was again postponed to 6 December</a:t>
                      </a:r>
                      <a:r>
                        <a:rPr lang="en-ZA" sz="1400" i="0" baseline="0" dirty="0">
                          <a:effectLst/>
                          <a:latin typeface="Arial Narrow" pitchFamily="34" charset="0"/>
                          <a:ea typeface="Calibri" panose="020F0502020204030204" pitchFamily="34" charset="0"/>
                          <a:cs typeface="Arial" pitchFamily="34" charset="0"/>
                        </a:rPr>
                        <a:t> 2021. Postponed to 28 February 2022. Postponed to 29/04/2022</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5" name="Picture 9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5427"/>
            <a:ext cx="683567" cy="620688"/>
          </a:xfrm>
          <a:prstGeom prst="rect">
            <a:avLst/>
          </a:prstGeom>
          <a:noFill/>
          <a:ln>
            <a:noFill/>
          </a:ln>
        </p:spPr>
      </p:pic>
    </p:spTree>
    <p:extLst>
      <p:ext uri="{BB962C8B-B14F-4D97-AF65-F5344CB8AC3E}">
        <p14:creationId xmlns:p14="http://schemas.microsoft.com/office/powerpoint/2010/main" val="304284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560" y="492931"/>
            <a:ext cx="8500835" cy="526368"/>
          </a:xfrm>
          <a:solidFill>
            <a:schemeClr val="bg1"/>
          </a:solidFill>
        </p:spPr>
        <p:txBody>
          <a:bodyPr/>
          <a:lstStyle/>
          <a:p>
            <a:r>
              <a:rPr lang="en-GB" sz="2000" b="1" dirty="0">
                <a:solidFill>
                  <a:srgbClr val="000000"/>
                </a:solidFill>
                <a:latin typeface="Arial Narrow" pitchFamily="34" charset="0"/>
                <a:cs typeface="Arial" pitchFamily="34" charset="0"/>
              </a:rPr>
              <a:t>DOD STATUS REPORT ON IRREGULAR EXPENDITURE (Cont’d)</a:t>
            </a:r>
            <a:endParaRPr lang="en-GB" sz="2000" b="1" dirty="0">
              <a:latin typeface="Arial Narrow" pitchFamily="34" charset="0"/>
              <a:cs typeface="Arial" pitchFamily="34" charset="0"/>
            </a:endParaRPr>
          </a:p>
        </p:txBody>
      </p:sp>
      <p:sp>
        <p:nvSpPr>
          <p:cNvPr id="70659" name="Rectangle 3"/>
          <p:cNvSpPr>
            <a:spLocks noGrp="1" noChangeArrowheads="1"/>
          </p:cNvSpPr>
          <p:nvPr>
            <p:ph type="body" idx="1"/>
          </p:nvPr>
        </p:nvSpPr>
        <p:spPr>
          <a:xfrm>
            <a:off x="76201" y="2060848"/>
            <a:ext cx="9036194" cy="4248472"/>
          </a:xfrm>
        </p:spPr>
        <p:txBody>
          <a:bodyPr/>
          <a:lstStyle/>
          <a:p>
            <a:pPr marL="0" lvl="1" indent="0">
              <a:lnSpc>
                <a:spcPct val="90000"/>
              </a:lnSpc>
              <a:buNone/>
            </a:pPr>
            <a:r>
              <a:rPr lang="en-US" sz="3200" b="1" dirty="0"/>
              <a:t> </a:t>
            </a:r>
          </a:p>
        </p:txBody>
      </p:sp>
      <p:sp>
        <p:nvSpPr>
          <p:cNvPr id="2" name="Date Placeholder 1"/>
          <p:cNvSpPr>
            <a:spLocks noGrp="1"/>
          </p:cNvSpPr>
          <p:nvPr>
            <p:ph type="dt" sz="half" idx="10"/>
          </p:nvPr>
        </p:nvSpPr>
        <p:spPr/>
        <p:txBody>
          <a:bodyPr/>
          <a:lstStyle/>
          <a:p>
            <a:fld id="{12986774-D906-450C-A5DA-AD467CD7A5A9}" type="datetime3">
              <a:rPr lang="en-US" smtClean="0">
                <a:solidFill>
                  <a:srgbClr val="000000"/>
                </a:solidFill>
              </a:rPr>
              <a:pPr/>
              <a:t>2 March 2022</a:t>
            </a:fld>
            <a:endParaRPr lang="en-GB">
              <a:solidFill>
                <a:srgbClr val="000000"/>
              </a:solidFill>
            </a:endParaRPr>
          </a:p>
        </p:txBody>
      </p:sp>
      <p:sp>
        <p:nvSpPr>
          <p:cNvPr id="3" name="Slide Number Placeholder 2"/>
          <p:cNvSpPr>
            <a:spLocks noGrp="1"/>
          </p:cNvSpPr>
          <p:nvPr>
            <p:ph type="sldNum" sz="quarter" idx="12"/>
          </p:nvPr>
        </p:nvSpPr>
        <p:spPr/>
        <p:txBody>
          <a:bodyPr/>
          <a:lstStyle/>
          <a:p>
            <a:fld id="{74490117-694E-4C5E-9563-EB5B4C1EE3CD}" type="slidenum">
              <a:rPr lang="en-GB" smtClean="0">
                <a:solidFill>
                  <a:srgbClr val="000000"/>
                </a:solidFill>
              </a:rPr>
              <a:pPr/>
              <a:t>5</a:t>
            </a:fld>
            <a:endParaRPr lang="en-GB" dirty="0">
              <a:solidFill>
                <a:srgbClr val="000000"/>
              </a:solidFill>
            </a:endParaRPr>
          </a:p>
        </p:txBody>
      </p:sp>
      <p:pic>
        <p:nvPicPr>
          <p:cNvPr id="93" name="Picture 5" descr="IGWA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700" y="19249"/>
            <a:ext cx="692695"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GB" dirty="0">
                <a:solidFill>
                  <a:srgbClr val="000000"/>
                </a:solidFill>
                <a:effectLst>
                  <a:outerShdw blurRad="38100" dist="38100" dir="2700000" algn="tl">
                    <a:srgbClr val="000000">
                      <a:alpha val="43137"/>
                    </a:srgbClr>
                  </a:outerShdw>
                </a:effectLst>
                <a:latin typeface="Arial Narrow" pitchFamily="34" charset="0"/>
              </a:rPr>
              <a:t>CONFIDENTIAL</a:t>
            </a:r>
          </a:p>
        </p:txBody>
      </p:sp>
      <p:sp>
        <p:nvSpPr>
          <p:cNvPr id="94" name="Footer Placeholder 3"/>
          <p:cNvSpPr txBox="1">
            <a:spLocks/>
          </p:cNvSpPr>
          <p:nvPr/>
        </p:nvSpPr>
        <p:spPr bwMode="auto">
          <a:xfrm>
            <a:off x="3151474" y="20764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GB" dirty="0">
                <a:solidFill>
                  <a:srgbClr val="000000"/>
                </a:solidFill>
                <a:effectLst>
                  <a:outerShdw blurRad="38100" dist="38100" dir="2700000" algn="tl">
                    <a:srgbClr val="000000">
                      <a:alpha val="43137"/>
                    </a:srgbClr>
                  </a:outerShdw>
                </a:effectLst>
                <a:latin typeface="Arial Narrow" pitchFamily="34" charset="0"/>
              </a:rPr>
              <a:t>CONFIDENTIAL</a:t>
            </a:r>
          </a:p>
        </p:txBody>
      </p:sp>
      <p:graphicFrame>
        <p:nvGraphicFramePr>
          <p:cNvPr id="6" name="Table 5"/>
          <p:cNvGraphicFramePr>
            <a:graphicFrameLocks noGrp="1"/>
          </p:cNvGraphicFramePr>
          <p:nvPr>
            <p:extLst>
              <p:ext uri="{D42A27DB-BD31-4B8C-83A1-F6EECF244321}">
                <p14:modId xmlns:p14="http://schemas.microsoft.com/office/powerpoint/2010/main" val="4128077945"/>
              </p:ext>
            </p:extLst>
          </p:nvPr>
        </p:nvGraphicFramePr>
        <p:xfrm>
          <a:off x="-2" y="980728"/>
          <a:ext cx="9112397" cy="4240610"/>
        </p:xfrm>
        <a:graphic>
          <a:graphicData uri="http://schemas.openxmlformats.org/drawingml/2006/table">
            <a:tbl>
              <a:tblPr firstRow="1" firstCol="1" bandRow="1"/>
              <a:tblGrid>
                <a:gridCol w="334106">
                  <a:extLst>
                    <a:ext uri="{9D8B030D-6E8A-4147-A177-3AD203B41FA5}">
                      <a16:colId xmlns:a16="http://schemas.microsoft.com/office/drawing/2014/main" val="20000"/>
                    </a:ext>
                  </a:extLst>
                </a:gridCol>
                <a:gridCol w="1688837">
                  <a:extLst>
                    <a:ext uri="{9D8B030D-6E8A-4147-A177-3AD203B41FA5}">
                      <a16:colId xmlns:a16="http://schemas.microsoft.com/office/drawing/2014/main" val="20001"/>
                    </a:ext>
                  </a:extLst>
                </a:gridCol>
                <a:gridCol w="1140671">
                  <a:extLst>
                    <a:ext uri="{9D8B030D-6E8A-4147-A177-3AD203B41FA5}">
                      <a16:colId xmlns:a16="http://schemas.microsoft.com/office/drawing/2014/main" val="20002"/>
                    </a:ext>
                  </a:extLst>
                </a:gridCol>
                <a:gridCol w="1080827">
                  <a:extLst>
                    <a:ext uri="{9D8B030D-6E8A-4147-A177-3AD203B41FA5}">
                      <a16:colId xmlns:a16="http://schemas.microsoft.com/office/drawing/2014/main" val="20003"/>
                    </a:ext>
                  </a:extLst>
                </a:gridCol>
                <a:gridCol w="1139164">
                  <a:extLst>
                    <a:ext uri="{9D8B030D-6E8A-4147-A177-3AD203B41FA5}">
                      <a16:colId xmlns:a16="http://schemas.microsoft.com/office/drawing/2014/main" val="20004"/>
                    </a:ext>
                  </a:extLst>
                </a:gridCol>
                <a:gridCol w="3728792">
                  <a:extLst>
                    <a:ext uri="{9D8B030D-6E8A-4147-A177-3AD203B41FA5}">
                      <a16:colId xmlns:a16="http://schemas.microsoft.com/office/drawing/2014/main" val="20005"/>
                    </a:ext>
                  </a:extLst>
                </a:gridCol>
              </a:tblGrid>
              <a:tr h="818254">
                <a:tc>
                  <a:txBody>
                    <a:bodyPr/>
                    <a:lstStyle/>
                    <a:p>
                      <a:pPr algn="just">
                        <a:spcAft>
                          <a:spcPts val="0"/>
                        </a:spcAft>
                      </a:pPr>
                      <a:r>
                        <a:rPr lang="en-ZA" sz="1600" b="1" dirty="0">
                          <a:effectLst/>
                          <a:latin typeface="Arial Narrow" pitchFamily="34" charset="0"/>
                          <a:ea typeface="Calibri" panose="020F0502020204030204" pitchFamily="34" charset="0"/>
                          <a:cs typeface="Arial" pitchFamily="34" charset="0"/>
                        </a:rPr>
                        <a:t>S/N</a:t>
                      </a:r>
                      <a:endParaRPr lang="en-US" sz="1600" b="1"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Description</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i="0" dirty="0">
                          <a:effectLst/>
                          <a:latin typeface="Arial Narrow" pitchFamily="34" charset="0"/>
                          <a:ea typeface="Calibri" panose="020F0502020204030204" pitchFamily="34" charset="0"/>
                          <a:cs typeface="Arial" pitchFamily="34" charset="0"/>
                        </a:rPr>
                        <a:t>Inv</a:t>
                      </a:r>
                      <a:r>
                        <a:rPr lang="en-US" sz="1600" b="1" i="0" baseline="0" dirty="0">
                          <a:effectLst/>
                          <a:latin typeface="Arial Narrow" pitchFamily="34" charset="0"/>
                          <a:ea typeface="Calibri" panose="020F0502020204030204" pitchFamily="34" charset="0"/>
                          <a:cs typeface="Arial" pitchFamily="34" charset="0"/>
                        </a:rPr>
                        <a:t> Commencement Date</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Fin Year</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Amount</a:t>
                      </a:r>
                    </a:p>
                    <a:p>
                      <a:pPr algn="just">
                        <a:spcAft>
                          <a:spcPts val="0"/>
                        </a:spcAft>
                      </a:pPr>
                      <a:r>
                        <a:rPr lang="en-ZA" sz="1600" b="1" i="0" dirty="0">
                          <a:effectLst/>
                          <a:latin typeface="Arial Narrow" pitchFamily="34" charset="0"/>
                          <a:ea typeface="Calibri" panose="020F0502020204030204" pitchFamily="34" charset="0"/>
                          <a:cs typeface="Arial" pitchFamily="34" charset="0"/>
                        </a:rPr>
                        <a:t>R’000</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i="0" dirty="0">
                          <a:effectLst/>
                          <a:latin typeface="Arial Narrow" pitchFamily="34" charset="0"/>
                          <a:ea typeface="Calibri" panose="020F0502020204030204" pitchFamily="34" charset="0"/>
                          <a:cs typeface="Arial" pitchFamily="34" charset="0"/>
                        </a:rPr>
                        <a:t>Status</a:t>
                      </a:r>
                      <a:endParaRPr lang="en-US" sz="1600" b="1"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8360">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8</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Fraud</a:t>
                      </a:r>
                      <a:r>
                        <a:rPr lang="en-ZA" sz="1400" i="0" baseline="0" dirty="0">
                          <a:effectLst/>
                          <a:latin typeface="Arial Narrow" pitchFamily="34" charset="0"/>
                          <a:ea typeface="Calibri" panose="020F0502020204030204" pitchFamily="34" charset="0"/>
                          <a:cs typeface="Arial" pitchFamily="34" charset="0"/>
                        </a:rPr>
                        <a:t> and Corruption relating to PPE Procurement in the </a:t>
                      </a:r>
                      <a:r>
                        <a:rPr lang="en-ZA" sz="1400" i="0" baseline="0" dirty="0" err="1">
                          <a:effectLst/>
                          <a:latin typeface="Arial Narrow" pitchFamily="34" charset="0"/>
                          <a:ea typeface="Calibri" panose="020F0502020204030204" pitchFamily="34" charset="0"/>
                          <a:cs typeface="Arial" pitchFamily="34" charset="0"/>
                        </a:rPr>
                        <a:t>DoD</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i="0" dirty="0">
                          <a:solidFill>
                            <a:schemeClr val="tx1"/>
                          </a:solidFill>
                          <a:effectLst/>
                          <a:latin typeface="Arial Narrow" pitchFamily="34" charset="0"/>
                          <a:ea typeface="Calibri" panose="020F0502020204030204" pitchFamily="34" charset="0"/>
                          <a:cs typeface="Arial" pitchFamily="34" charset="0"/>
                        </a:rPr>
                        <a:t>08/2021</a:t>
                      </a: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2020/2021</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400" i="0" dirty="0">
                          <a:effectLst/>
                          <a:latin typeface="Arial Narrow" pitchFamily="34" charset="0"/>
                          <a:ea typeface="Calibri" panose="020F0502020204030204" pitchFamily="34" charset="0"/>
                          <a:cs typeface="Arial" pitchFamily="34" charset="0"/>
                        </a:rPr>
                        <a:t>RM275</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i="0" dirty="0">
                          <a:effectLst/>
                          <a:latin typeface="Arial Narrow" pitchFamily="34" charset="0"/>
                          <a:ea typeface="Calibri" panose="020F0502020204030204" pitchFamily="34" charset="0"/>
                          <a:cs typeface="Arial" pitchFamily="34" charset="0"/>
                        </a:rPr>
                        <a:t>The</a:t>
                      </a:r>
                      <a:r>
                        <a:rPr lang="en-US" sz="1400" i="0" baseline="0" dirty="0">
                          <a:effectLst/>
                          <a:latin typeface="Arial Narrow" pitchFamily="34" charset="0"/>
                          <a:ea typeface="Calibri" panose="020F0502020204030204" pitchFamily="34" charset="0"/>
                          <a:cs typeface="Arial" pitchFamily="34" charset="0"/>
                        </a:rPr>
                        <a:t> SIU investigations were completed with findings confirming the allegations of fraud and corruption and came with recommendations that </a:t>
                      </a:r>
                      <a:r>
                        <a:rPr lang="en-US" sz="1400" i="0" baseline="0" dirty="0" err="1">
                          <a:effectLst/>
                          <a:latin typeface="Arial Narrow" pitchFamily="34" charset="0"/>
                          <a:ea typeface="Calibri" panose="020F0502020204030204" pitchFamily="34" charset="0"/>
                          <a:cs typeface="Arial" pitchFamily="34" charset="0"/>
                        </a:rPr>
                        <a:t>DoD</a:t>
                      </a:r>
                      <a:r>
                        <a:rPr lang="en-US" sz="1400" i="0" baseline="0" dirty="0">
                          <a:effectLst/>
                          <a:latin typeface="Arial Narrow" pitchFamily="34" charset="0"/>
                          <a:ea typeface="Calibri" panose="020F0502020204030204" pitchFamily="34" charset="0"/>
                          <a:cs typeface="Arial" pitchFamily="34" charset="0"/>
                        </a:rPr>
                        <a:t> officials both uniform members in the SANDF and PSAP where are reported to have being involved in wrong doing must face criminal or disciplinary actions.</a:t>
                      </a:r>
                    </a:p>
                    <a:p>
                      <a:pPr algn="just">
                        <a:spcAft>
                          <a:spcPts val="0"/>
                        </a:spcAft>
                      </a:pPr>
                      <a:endParaRPr lang="en-US" sz="1400" i="0" baseline="0" dirty="0">
                        <a:effectLst/>
                        <a:latin typeface="Arial Narrow" pitchFamily="34" charset="0"/>
                        <a:ea typeface="Calibri" panose="020F0502020204030204" pitchFamily="34" charset="0"/>
                        <a:cs typeface="Arial" pitchFamily="34" charset="0"/>
                      </a:endParaRPr>
                    </a:p>
                    <a:p>
                      <a:pPr algn="just">
                        <a:spcAft>
                          <a:spcPts val="0"/>
                        </a:spcAft>
                      </a:pPr>
                      <a:r>
                        <a:rPr lang="en-US" sz="1400" i="0" baseline="0" dirty="0">
                          <a:effectLst/>
                          <a:latin typeface="Arial Narrow" pitchFamily="34" charset="0"/>
                          <a:ea typeface="Calibri" panose="020F0502020204030204" pitchFamily="34" charset="0"/>
                          <a:cs typeface="Arial" pitchFamily="34" charset="0"/>
                        </a:rPr>
                        <a:t>Sec </a:t>
                      </a:r>
                      <a:r>
                        <a:rPr lang="en-US" sz="1400" i="0" baseline="0" dirty="0" err="1">
                          <a:effectLst/>
                          <a:latin typeface="Arial Narrow" pitchFamily="34" charset="0"/>
                          <a:ea typeface="Calibri" panose="020F0502020204030204" pitchFamily="34" charset="0"/>
                          <a:cs typeface="Arial" pitchFamily="34" charset="0"/>
                        </a:rPr>
                        <a:t>Def</a:t>
                      </a:r>
                      <a:r>
                        <a:rPr lang="en-US" sz="1400" i="0" baseline="0" dirty="0">
                          <a:effectLst/>
                          <a:latin typeface="Arial Narrow" pitchFamily="34" charset="0"/>
                          <a:ea typeface="Calibri" panose="020F0502020204030204" pitchFamily="34" charset="0"/>
                          <a:cs typeface="Arial" pitchFamily="34" charset="0"/>
                        </a:rPr>
                        <a:t> have commenced with disciplinary procedures on the side of PSAP Officials and C SANDF has also instructed the Service or Divisional Chiefs where members belong to implement disciplinary action and where necessary open cases with the Military Police.</a:t>
                      </a:r>
                    </a:p>
                    <a:p>
                      <a:pPr algn="just">
                        <a:spcAft>
                          <a:spcPts val="0"/>
                        </a:spcAft>
                      </a:pPr>
                      <a:endParaRPr lang="en-US" sz="1400" i="0" baseline="0" dirty="0">
                        <a:effectLst/>
                        <a:latin typeface="Arial Narrow" pitchFamily="34" charset="0"/>
                        <a:ea typeface="Calibri" panose="020F0502020204030204" pitchFamily="34" charset="0"/>
                        <a:cs typeface="Arial" pitchFamily="34" charset="0"/>
                      </a:endParaRPr>
                    </a:p>
                    <a:p>
                      <a:pPr algn="just">
                        <a:spcAft>
                          <a:spcPts val="0"/>
                        </a:spcAft>
                      </a:pPr>
                      <a:r>
                        <a:rPr lang="en-US" sz="1400" i="0" baseline="0" dirty="0">
                          <a:effectLst/>
                          <a:latin typeface="Arial Narrow" pitchFamily="34" charset="0"/>
                          <a:ea typeface="Calibri" panose="020F0502020204030204" pitchFamily="34" charset="0"/>
                          <a:cs typeface="Arial" pitchFamily="34" charset="0"/>
                        </a:rPr>
                        <a:t>These processes are on going whilst all criminal matters were referred to the NPA and the HAWKS for </a:t>
                      </a:r>
                      <a:r>
                        <a:rPr lang="en-US" sz="1400" i="0" baseline="0">
                          <a:effectLst/>
                          <a:latin typeface="Arial Narrow" pitchFamily="34" charset="0"/>
                          <a:ea typeface="Calibri" panose="020F0502020204030204" pitchFamily="34" charset="0"/>
                          <a:cs typeface="Arial" pitchFamily="34" charset="0"/>
                        </a:rPr>
                        <a:t>further actions. </a:t>
                      </a:r>
                      <a:endParaRPr lang="en-US" sz="1400" i="0" dirty="0">
                        <a:effectLst/>
                        <a:latin typeface="Arial Narrow" pitchFamily="34" charset="0"/>
                        <a:ea typeface="Calibri" panose="020F0502020204030204" pitchFamily="34" charset="0"/>
                        <a:cs typeface="Arial" pitchFamily="34" charset="0"/>
                      </a:endParaRPr>
                    </a:p>
                  </a:txBody>
                  <a:tcPr marL="17766" marR="17766" marT="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5" name="Picture 9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5427"/>
            <a:ext cx="683567" cy="620688"/>
          </a:xfrm>
          <a:prstGeom prst="rect">
            <a:avLst/>
          </a:prstGeom>
          <a:noFill/>
          <a:ln>
            <a:noFill/>
          </a:ln>
        </p:spPr>
      </p:pic>
    </p:spTree>
    <p:extLst>
      <p:ext uri="{BB962C8B-B14F-4D97-AF65-F5344CB8AC3E}">
        <p14:creationId xmlns:p14="http://schemas.microsoft.com/office/powerpoint/2010/main" val="295080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6</a:t>
            </a:fld>
            <a:endParaRPr lang="en-US" altLang="en-US" dirty="0">
              <a:solidFill>
                <a:prstClr val="black"/>
              </a:solidFill>
            </a:endParaRPr>
          </a:p>
        </p:txBody>
      </p:sp>
      <p:pic>
        <p:nvPicPr>
          <p:cNvPr id="512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2022/03/02</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a:solidFill>
                  <a:prstClr val="black">
                    <a:tint val="75000"/>
                  </a:prstClr>
                </a:solidFill>
              </a:rPr>
              <a:t>CONFIDENTIAL</a:t>
            </a:r>
          </a:p>
        </p:txBody>
      </p:sp>
      <p:sp>
        <p:nvSpPr>
          <p:cNvPr id="10" name="Rectangle 2"/>
          <p:cNvSpPr txBox="1">
            <a:spLocks noChangeArrowheads="1"/>
          </p:cNvSpPr>
          <p:nvPr/>
        </p:nvSpPr>
        <p:spPr bwMode="auto">
          <a:xfrm>
            <a:off x="0" y="1484784"/>
            <a:ext cx="9144000" cy="648072"/>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a:solidFill>
                  <a:schemeClr val="bg1"/>
                </a:solidFill>
                <a:latin typeface="Arial" panose="020B0604020202020204" pitchFamily="34" charset="0"/>
                <a:cs typeface="Arial" panose="020B0604020202020204" pitchFamily="34" charset="0"/>
              </a:rPr>
              <a:t>DECISIONS REQUIRED</a:t>
            </a: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prstClr val="white"/>
                </a:solidFill>
              </a:rPr>
              <a:t>UNITY IS STRENGTH</a:t>
            </a:r>
          </a:p>
        </p:txBody>
      </p:sp>
      <p:sp>
        <p:nvSpPr>
          <p:cNvPr id="13" name="Rectangle 3"/>
          <p:cNvSpPr txBox="1">
            <a:spLocks noChangeArrowheads="1"/>
          </p:cNvSpPr>
          <p:nvPr/>
        </p:nvSpPr>
        <p:spPr>
          <a:xfrm>
            <a:off x="57150" y="1482726"/>
            <a:ext cx="901065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42975" lvl="1" indent="-542925" algn="just">
              <a:lnSpc>
                <a:spcPct val="90000"/>
              </a:lnSpc>
              <a:buFont typeface="Wingdings" panose="05000000000000000000" pitchFamily="2" charset="2"/>
              <a:buChar char="q"/>
              <a:defRPr/>
            </a:pPr>
            <a:endParaRPr lang="en-US" sz="2000" dirty="0">
              <a:solidFill>
                <a:prstClr val="black"/>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A2DEC815-C7BC-42D4-B1E9-003DB6229B9A}"/>
              </a:ext>
            </a:extLst>
          </p:cNvPr>
          <p:cNvGraphicFramePr>
            <a:graphicFrameLocks/>
          </p:cNvGraphicFramePr>
          <p:nvPr>
            <p:extLst>
              <p:ext uri="{D42A27DB-BD31-4B8C-83A1-F6EECF244321}">
                <p14:modId xmlns:p14="http://schemas.microsoft.com/office/powerpoint/2010/main" val="4266766386"/>
              </p:ext>
            </p:extLst>
          </p:nvPr>
        </p:nvGraphicFramePr>
        <p:xfrm>
          <a:off x="251520" y="1844824"/>
          <a:ext cx="864096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03483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7</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CONVICTIONS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625066626"/>
              </p:ext>
            </p:extLst>
          </p:nvPr>
        </p:nvGraphicFramePr>
        <p:xfrm>
          <a:off x="323529" y="1988839"/>
          <a:ext cx="8679246" cy="4104457"/>
        </p:xfrm>
        <a:graphic>
          <a:graphicData uri="http://schemas.openxmlformats.org/drawingml/2006/table">
            <a:tbl>
              <a:tblPr/>
              <a:tblGrid>
                <a:gridCol w="629003">
                  <a:extLst>
                    <a:ext uri="{9D8B030D-6E8A-4147-A177-3AD203B41FA5}">
                      <a16:colId xmlns:a16="http://schemas.microsoft.com/office/drawing/2014/main" val="20000"/>
                    </a:ext>
                  </a:extLst>
                </a:gridCol>
                <a:gridCol w="329382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812203">
                  <a:extLst>
                    <a:ext uri="{9D8B030D-6E8A-4147-A177-3AD203B41FA5}">
                      <a16:colId xmlns:a16="http://schemas.microsoft.com/office/drawing/2014/main" val="20003"/>
                    </a:ext>
                  </a:extLst>
                </a:gridCol>
              </a:tblGrid>
              <a:tr h="490291">
                <a:tc>
                  <a:txBody>
                    <a:bodyPr/>
                    <a:lstStyle/>
                    <a:p>
                      <a:pPr algn="ctr"/>
                      <a:r>
                        <a:rPr lang="en-US" sz="1800" b="1" i="0" dirty="0">
                          <a:latin typeface="Arial" panose="020B0604020202020204" pitchFamily="34" charset="0"/>
                          <a:cs typeface="Arial" panose="020B0604020202020204" pitchFamily="34" charset="0"/>
                        </a:rPr>
                        <a:t>S/N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a:latin typeface="Arial" panose="020B0604020202020204" pitchFamily="34" charset="0"/>
                          <a:cs typeface="Arial" panose="020B0604020202020204" pitchFamily="34" charset="0"/>
                        </a:rPr>
                        <a:t>SERV/DIV</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a:latin typeface="Arial" panose="020B0604020202020204" pitchFamily="34" charset="0"/>
                          <a:cs typeface="Arial" panose="020B0604020202020204" pitchFamily="34" charset="0"/>
                        </a:rPr>
                        <a:t>TOTAL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dirty="0">
                          <a:latin typeface="Arial" panose="020B0604020202020204" pitchFamily="34" charset="0"/>
                          <a:cs typeface="Arial" panose="020B0604020202020204" pitchFamily="34" charset="0"/>
                        </a:rPr>
                        <a:t>FINES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0291">
                <a:tc>
                  <a:txBody>
                    <a:bodyPr/>
                    <a:lstStyle/>
                    <a:p>
                      <a:r>
                        <a:rPr lang="en-US" sz="1800" dirty="0">
                          <a:latin typeface="Arial" panose="020B0604020202020204" pitchFamily="34" charset="0"/>
                          <a:cs typeface="Arial" panose="020B0604020202020204" pitchFamily="34"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SA Army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R12 000.00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0291">
                <a:tc>
                  <a:txBody>
                    <a:bodyPr/>
                    <a:lstStyle/>
                    <a:p>
                      <a:r>
                        <a:rPr lang="en-US" sz="1800" dirty="0">
                          <a:latin typeface="Arial" panose="020B0604020202020204" pitchFamily="34" charset="0"/>
                          <a:cs typeface="Arial" panose="020B0604020202020204" pitchFamily="34"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SAMHS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R13 000.00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291">
                <a:tc>
                  <a:txBody>
                    <a:bodyPr/>
                    <a:lstStyle/>
                    <a:p>
                      <a:r>
                        <a:rPr lang="en-US" sz="1800" dirty="0">
                          <a:latin typeface="Arial" panose="020B0604020202020204" pitchFamily="34" charset="0"/>
                          <a:cs typeface="Arial" panose="020B0604020202020204" pitchFamily="34" charset="0"/>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SAAF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R7 500.00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0291">
                <a:tc>
                  <a:txBody>
                    <a:bodyPr/>
                    <a:lstStyle/>
                    <a:p>
                      <a:r>
                        <a:rPr lang="en-US" sz="1800" dirty="0">
                          <a:latin typeface="Arial" panose="020B0604020202020204" pitchFamily="34" charset="0"/>
                          <a:cs typeface="Arial" panose="020B0604020202020204" pitchFamily="34" charset="0"/>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CJ Ops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R3 000.00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0291">
                <a:tc>
                  <a:txBody>
                    <a:bodyPr/>
                    <a:lstStyle/>
                    <a:p>
                      <a:r>
                        <a:rPr lang="en-US" sz="1800" dirty="0">
                          <a:latin typeface="Arial" panose="020B0604020202020204" pitchFamily="34" charset="0"/>
                          <a:cs typeface="Arial" panose="020B0604020202020204" pitchFamily="34" charset="0"/>
                        </a:rPr>
                        <a:t>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Special Forces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R341 670.77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6607">
                <a:tc>
                  <a:txBody>
                    <a:bodyPr/>
                    <a:lstStyle/>
                    <a:p>
                      <a:r>
                        <a:rPr lang="en-US" sz="1800" dirty="0">
                          <a:latin typeface="Arial" panose="020B0604020202020204" pitchFamily="34" charset="0"/>
                          <a:cs typeface="Arial" panose="020B0604020202020204" pitchFamily="34" charset="0"/>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Log </a:t>
                      </a:r>
                      <a:r>
                        <a:rPr lang="en-US" sz="1800" dirty="0" err="1">
                          <a:latin typeface="Arial" panose="020B0604020202020204" pitchFamily="34" charset="0"/>
                          <a:cs typeface="Arial" panose="020B0604020202020204" pitchFamily="34" charset="0"/>
                        </a:rPr>
                        <a:t>Div</a:t>
                      </a:r>
                      <a:endParaRPr lang="en-US" sz="18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R11 000.00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887">
                <a:tc>
                  <a:txBody>
                    <a:bodyPr/>
                    <a:lstStyle/>
                    <a:p>
                      <a:r>
                        <a:rPr lang="en-US" sz="1800" dirty="0">
                          <a:latin typeface="Arial" panose="020B0604020202020204" pitchFamily="34" charset="0"/>
                          <a:cs typeface="Arial" panose="020B0604020202020204" pitchFamily="34" charset="0"/>
                        </a:rPr>
                        <a:t>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SA Navy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Arial" panose="020B0604020202020204" pitchFamily="34" charset="0"/>
                          <a:cs typeface="Arial" panose="020B0604020202020204" pitchFamily="34" charset="0"/>
                        </a:rPr>
                        <a:t>R4 000.00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1191">
                <a:tc>
                  <a:txBody>
                    <a:bodyPr/>
                    <a:lstStyle/>
                    <a:p>
                      <a:endParaRPr lang="en-US" sz="18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chemeClr val="tx1"/>
                          </a:solidFill>
                          <a:latin typeface="Arial" panose="020B0604020202020204" pitchFamily="34" charset="0"/>
                          <a:cs typeface="Arial" panose="020B0604020202020204" pitchFamily="34" charset="0"/>
                        </a:rPr>
                        <a:t>Grand Total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chemeClr val="tx1"/>
                          </a:solidFill>
                          <a:latin typeface="Arial" panose="020B0604020202020204" pitchFamily="34" charset="0"/>
                          <a:cs typeface="Arial" panose="020B0604020202020204" pitchFamily="34" charset="0"/>
                        </a:rPr>
                        <a:t>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rgbClr val="FF0000"/>
                          </a:solidFill>
                          <a:latin typeface="Arial" panose="020B0604020202020204" pitchFamily="34" charset="0"/>
                          <a:cs typeface="Arial" panose="020B0604020202020204" pitchFamily="34" charset="0"/>
                        </a:rPr>
                        <a:t>R392 170.77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9315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8</a:t>
            </a:fld>
            <a:endParaRPr lang="en-ZA" dirty="0"/>
          </a:p>
        </p:txBody>
      </p:sp>
      <p:sp>
        <p:nvSpPr>
          <p:cNvPr id="17" name="TextBox 16"/>
          <p:cNvSpPr txBox="1"/>
          <p:nvPr/>
        </p:nvSpPr>
        <p:spPr>
          <a:xfrm>
            <a:off x="84063"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190475889"/>
              </p:ext>
            </p:extLst>
          </p:nvPr>
        </p:nvGraphicFramePr>
        <p:xfrm>
          <a:off x="323529" y="1844827"/>
          <a:ext cx="8679246" cy="4806023"/>
        </p:xfrm>
        <a:graphic>
          <a:graphicData uri="http://schemas.openxmlformats.org/drawingml/2006/table">
            <a:tbl>
              <a:tblPr/>
              <a:tblGrid>
                <a:gridCol w="586498">
                  <a:extLst>
                    <a:ext uri="{9D8B030D-6E8A-4147-A177-3AD203B41FA5}">
                      <a16:colId xmlns:a16="http://schemas.microsoft.com/office/drawing/2014/main" val="20000"/>
                    </a:ext>
                  </a:extLst>
                </a:gridCol>
                <a:gridCol w="853661">
                  <a:extLst>
                    <a:ext uri="{9D8B030D-6E8A-4147-A177-3AD203B41FA5}">
                      <a16:colId xmlns:a16="http://schemas.microsoft.com/office/drawing/2014/main" val="20001"/>
                    </a:ext>
                  </a:extLst>
                </a:gridCol>
                <a:gridCol w="2804082">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792085">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Maj Gen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12/12/2017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RM4,182, 077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11">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Brig Gen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21/12/2017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RM3, 455, 936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12/12/2017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RM3, 039, 775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3/10 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RM1, 164, 943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9/04/2010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RM8, 388, 537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27/03/2020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SAMHS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R920, 859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977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15/10/2020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SAMHS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R397, 134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63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25/01/2021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SAMHS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R95, 120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824">
                <a:tc gridSpan="5">
                  <a:txBody>
                    <a:bodyPr/>
                    <a:lstStyle/>
                    <a:p>
                      <a:pPr marL="0" lvl="0" algn="ctr" defTabSz="914400" rtl="0" eaLnBrk="1" fontAlgn="t" latinLnBrk="0" hangingPunct="1"/>
                      <a:endParaRPr lang="en-ZA" sz="1600" b="1" i="0" u="none" strike="noStrike" kern="1200" dirty="0">
                        <a:solidFill>
                          <a:srgbClr val="FF0000"/>
                        </a:solidFill>
                        <a:effectLst/>
                        <a:latin typeface="Arial Narrow" pitchFamily="34" charset="0"/>
                        <a:ea typeface="+mn-ea"/>
                        <a:cs typeface="+mn-cs"/>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t"/>
                      <a:endParaRPr lang="en-ZA" sz="1600" b="0" i="0" u="none" strike="noStrike" dirty="0">
                        <a:solidFill>
                          <a:schemeClr val="tx1"/>
                        </a:solidFill>
                        <a:effectLst/>
                        <a:latin typeface="Arial"/>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t"/>
                      <a:endParaRPr lang="en-ZA" sz="1600" b="0" i="0" u="none" strike="noStrike" dirty="0">
                        <a:solidFill>
                          <a:schemeClr val="tx1"/>
                        </a:solidFill>
                        <a:effectLst/>
                        <a:latin typeface="Arial"/>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t"/>
                      <a:endParaRPr lang="en-ZA" sz="1600" b="0" i="0" u="none" strike="noStrike" dirty="0">
                        <a:solidFill>
                          <a:schemeClr val="tx1"/>
                        </a:solidFill>
                        <a:effectLst/>
                        <a:latin typeface="Arial"/>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t"/>
                      <a:endParaRPr lang="en-ZA" sz="1600" b="0" i="0" u="none" strike="noStrike" dirty="0">
                        <a:solidFill>
                          <a:schemeClr val="tx1"/>
                        </a:solidFill>
                        <a:effectLst/>
                        <a:latin typeface="Arial"/>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45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t>2022/03/02</a:t>
            </a:fld>
            <a:endParaRPr lang="en-ZA" dirty="0"/>
          </a:p>
        </p:txBody>
      </p:sp>
      <p:sp>
        <p:nvSpPr>
          <p:cNvPr id="12" name="Footer Placeholder 11"/>
          <p:cNvSpPr>
            <a:spLocks noGrp="1"/>
          </p:cNvSpPr>
          <p:nvPr>
            <p:ph type="ftr" sz="quarter" idx="11"/>
          </p:nvPr>
        </p:nvSpPr>
        <p:spPr/>
        <p:txBody>
          <a:bodyPr/>
          <a:lstStyle/>
          <a:p>
            <a:r>
              <a:rPr lang="en-ZA" dirty="0"/>
              <a:t>CONFIDENTIAL</a:t>
            </a:r>
          </a:p>
        </p:txBody>
      </p:sp>
      <p:sp>
        <p:nvSpPr>
          <p:cNvPr id="13" name="Slide Number Placeholder 12"/>
          <p:cNvSpPr>
            <a:spLocks noGrp="1"/>
          </p:cNvSpPr>
          <p:nvPr>
            <p:ph type="sldNum" sz="quarter" idx="12"/>
          </p:nvPr>
        </p:nvSpPr>
        <p:spPr/>
        <p:txBody>
          <a:bodyPr/>
          <a:lstStyle/>
          <a:p>
            <a:fld id="{B3AB9FB8-D118-4B34-AC48-B0F8125DC8F7}" type="slidenum">
              <a:rPr lang="en-ZA" smtClean="0"/>
              <a:t>9</a:t>
            </a:fld>
            <a:endParaRPr lang="en-ZA" dirty="0"/>
          </a:p>
        </p:txBody>
      </p:sp>
      <p:sp>
        <p:nvSpPr>
          <p:cNvPr id="17" name="TextBox 16"/>
          <p:cNvSpPr txBox="1"/>
          <p:nvPr/>
        </p:nvSpPr>
        <p:spPr>
          <a:xfrm>
            <a:off x="171669" y="1469487"/>
            <a:ext cx="8864827" cy="400110"/>
          </a:xfrm>
          <a:prstGeom prst="rect">
            <a:avLst/>
          </a:prstGeom>
          <a:noFill/>
        </p:spPr>
        <p:txBody>
          <a:bodyPr wrap="square" rtlCol="0">
            <a:spAutoFit/>
          </a:bodyPr>
          <a:lstStyle/>
          <a:p>
            <a:pPr marR="0" lvl="0" algn="ctr">
              <a:spcBef>
                <a:spcPts val="0"/>
              </a:spcBef>
              <a:spcAft>
                <a:spcPts val="0"/>
              </a:spcAft>
              <a:buSzPts val="1100"/>
              <a:tabLst>
                <a:tab pos="457200" algn="l"/>
                <a:tab pos="457200" algn="l"/>
              </a:tabLst>
            </a:pPr>
            <a:r>
              <a:rPr lang="en-US" sz="2000" b="1" dirty="0">
                <a:latin typeface="Arial" panose="020B0604020202020204" pitchFamily="34" charset="0"/>
                <a:cs typeface="Arial" panose="020B0604020202020204" pitchFamily="34" charset="0"/>
              </a:rPr>
              <a:t>OFFICIALS ON SUSPENSION (</a:t>
            </a:r>
            <a:r>
              <a:rPr lang="en-US" sz="2000" b="1" dirty="0" err="1">
                <a:latin typeface="Arial" panose="020B0604020202020204" pitchFamily="34" charset="0"/>
                <a:cs typeface="Arial" panose="020B0604020202020204" pitchFamily="34" charset="0"/>
              </a:rPr>
              <a:t>Cont</a:t>
            </a:r>
            <a:r>
              <a:rPr lang="en-US" sz="2000" b="1"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a:solidFill>
                  <a:schemeClr val="bg1"/>
                </a:solidFill>
              </a:rPr>
              <a:t>UNITY IS STRENGTH</a:t>
            </a:r>
          </a:p>
        </p:txBody>
      </p:sp>
      <p:graphicFrame>
        <p:nvGraphicFramePr>
          <p:cNvPr id="2" name="Table 1"/>
          <p:cNvGraphicFramePr>
            <a:graphicFrameLocks noGrp="1"/>
          </p:cNvGraphicFramePr>
          <p:nvPr>
            <p:extLst>
              <p:ext uri="{D42A27DB-BD31-4B8C-83A1-F6EECF244321}">
                <p14:modId xmlns:p14="http://schemas.microsoft.com/office/powerpoint/2010/main" val="3930167784"/>
              </p:ext>
            </p:extLst>
          </p:nvPr>
        </p:nvGraphicFramePr>
        <p:xfrm>
          <a:off x="323529" y="1844827"/>
          <a:ext cx="8679246" cy="4271335"/>
        </p:xfrm>
        <a:graphic>
          <a:graphicData uri="http://schemas.openxmlformats.org/drawingml/2006/table">
            <a:tbl>
              <a:tblPr/>
              <a:tblGrid>
                <a:gridCol w="586498">
                  <a:extLst>
                    <a:ext uri="{9D8B030D-6E8A-4147-A177-3AD203B41FA5}">
                      <a16:colId xmlns:a16="http://schemas.microsoft.com/office/drawing/2014/main" val="20000"/>
                    </a:ext>
                  </a:extLst>
                </a:gridCol>
                <a:gridCol w="925669">
                  <a:extLst>
                    <a:ext uri="{9D8B030D-6E8A-4147-A177-3AD203B41FA5}">
                      <a16:colId xmlns:a16="http://schemas.microsoft.com/office/drawing/2014/main" val="20001"/>
                    </a:ext>
                  </a:extLst>
                </a:gridCol>
                <a:gridCol w="2732074">
                  <a:extLst>
                    <a:ext uri="{9D8B030D-6E8A-4147-A177-3AD203B41FA5}">
                      <a16:colId xmlns:a16="http://schemas.microsoft.com/office/drawing/2014/main" val="20002"/>
                    </a:ext>
                  </a:extLst>
                </a:gridCol>
                <a:gridCol w="1812836">
                  <a:extLst>
                    <a:ext uri="{9D8B030D-6E8A-4147-A177-3AD203B41FA5}">
                      <a16:colId xmlns:a16="http://schemas.microsoft.com/office/drawing/2014/main" val="20003"/>
                    </a:ext>
                  </a:extLst>
                </a:gridCol>
                <a:gridCol w="2622169">
                  <a:extLst>
                    <a:ext uri="{9D8B030D-6E8A-4147-A177-3AD203B41FA5}">
                      <a16:colId xmlns:a16="http://schemas.microsoft.com/office/drawing/2014/main" val="20004"/>
                    </a:ext>
                  </a:extLst>
                </a:gridCol>
              </a:tblGrid>
              <a:tr h="576061">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Rank &amp; Name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Date</a:t>
                      </a:r>
                      <a:r>
                        <a:rPr lang="en-ZA" sz="1800" b="1" i="0" u="none" strike="noStrike" baseline="0" dirty="0">
                          <a:solidFill>
                            <a:srgbClr val="000000"/>
                          </a:solidFill>
                          <a:effectLst/>
                          <a:latin typeface="Arial" panose="020B0604020202020204" pitchFamily="34" charset="0"/>
                          <a:cs typeface="Arial" panose="020B0604020202020204" pitchFamily="34" charset="0"/>
                        </a:rPr>
                        <a:t> Suspended</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Serv/Div</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Value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Lt Col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24/01/2018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RM1,</a:t>
                      </a:r>
                      <a:r>
                        <a:rPr lang="en-ZA" sz="1800" b="0" i="0" u="none" strike="noStrike" baseline="0" dirty="0">
                          <a:solidFill>
                            <a:schemeClr val="tx1"/>
                          </a:solidFill>
                          <a:effectLst/>
                          <a:latin typeface="Arial" panose="020B0604020202020204" pitchFamily="34" charset="0"/>
                          <a:cs typeface="Arial" panose="020B0604020202020204" pitchFamily="34" charset="0"/>
                        </a:rPr>
                        <a:t> 829, 980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11">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Lt Col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09/12/2015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RM2,</a:t>
                      </a:r>
                      <a:r>
                        <a:rPr lang="en-ZA" sz="1800" b="0" i="0" u="none" strike="noStrike" baseline="0" dirty="0">
                          <a:solidFill>
                            <a:schemeClr val="tx1"/>
                          </a:solidFill>
                          <a:effectLst/>
                          <a:latin typeface="Arial" panose="020B0604020202020204" pitchFamily="34" charset="0"/>
                          <a:cs typeface="Arial" panose="020B0604020202020204" pitchFamily="34" charset="0"/>
                        </a:rPr>
                        <a:t> 796, 376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Capt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17/01/2019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R709, 697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WO1</a:t>
                      </a:r>
                      <a:r>
                        <a:rPr lang="en-ZA" sz="1800" b="0" i="0" u="none" strike="noStrike" baseline="0" dirty="0">
                          <a:solidFill>
                            <a:schemeClr val="tx1"/>
                          </a:solidFill>
                          <a:effectLst/>
                          <a:latin typeface="Arial" panose="020B0604020202020204" pitchFamily="34" charset="0"/>
                          <a:cs typeface="Arial" panose="020B0604020202020204" pitchFamily="34" charset="0"/>
                        </a:rPr>
                        <a:t>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19/08/2019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R651, 127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Sgt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17/06/2011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RM2,</a:t>
                      </a:r>
                      <a:r>
                        <a:rPr lang="en-ZA" sz="1800" b="0" i="0" u="none" strike="noStrike" baseline="0" dirty="0">
                          <a:solidFill>
                            <a:schemeClr val="tx1"/>
                          </a:solidFill>
                          <a:effectLst/>
                          <a:latin typeface="Arial" panose="020B0604020202020204" pitchFamily="34" charset="0"/>
                          <a:cs typeface="Arial" panose="020B0604020202020204" pitchFamily="34" charset="0"/>
                        </a:rPr>
                        <a:t> 159,146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6869">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Pte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21/05/2007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a:solidFill>
                            <a:schemeClr val="tx1"/>
                          </a:solidFill>
                          <a:effectLst/>
                          <a:latin typeface="Arial" panose="020B0604020202020204" pitchFamily="34" charset="0"/>
                          <a:cs typeface="Arial" panose="020B0604020202020204" pitchFamily="34" charset="0"/>
                        </a:rPr>
                        <a:t>SA ARMY</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RM2, 022, 234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9773">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Pte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10/02/2011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RM1,709, 883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6345">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Pte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28/12/2009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 ARMY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RM1, 800, 262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824">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17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err="1">
                          <a:solidFill>
                            <a:schemeClr val="tx1"/>
                          </a:solidFill>
                          <a:effectLst/>
                          <a:latin typeface="Arial" panose="020B0604020202020204" pitchFamily="34" charset="0"/>
                          <a:cs typeface="Arial" panose="020B0604020202020204" pitchFamily="34" charset="0"/>
                        </a:rPr>
                        <a:t>Amn</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09/04/2014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SAAF</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800" b="0" i="0" u="none" strike="noStrike" dirty="0">
                          <a:solidFill>
                            <a:schemeClr val="tx1"/>
                          </a:solidFill>
                          <a:effectLst/>
                          <a:latin typeface="Arial" panose="020B0604020202020204" pitchFamily="34" charset="0"/>
                          <a:cs typeface="Arial" panose="020B0604020202020204" pitchFamily="34" charset="0"/>
                        </a:rPr>
                        <a:t>R515, 334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91305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16228</TotalTime>
  <Words>1359</Words>
  <Application>Microsoft Office PowerPoint</Application>
  <PresentationFormat>On-screen Show (4:3)</PresentationFormat>
  <Paragraphs>583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Angsana New</vt:lpstr>
      <vt:lpstr>Arial</vt:lpstr>
      <vt:lpstr>Arial Narrow</vt:lpstr>
      <vt:lpstr>Calibri</vt:lpstr>
      <vt:lpstr>Times New Roman</vt:lpstr>
      <vt:lpstr>Wingdings</vt:lpstr>
      <vt:lpstr>Office Theme</vt:lpstr>
      <vt:lpstr>PowerPoint Presentation</vt:lpstr>
      <vt:lpstr>PowerPoint Presentation</vt:lpstr>
      <vt:lpstr>PowerPoint Presentation</vt:lpstr>
      <vt:lpstr>DOD STATUS REPORT ON IRREGULAR EXPENDITURE (Cont’d)</vt:lpstr>
      <vt:lpstr>DOD STATUS REPORT ON IRREGULAR EXPENDITURE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dc:creator>
  <cp:lastModifiedBy>Bryan Mantyi</cp:lastModifiedBy>
  <cp:revision>303</cp:revision>
  <cp:lastPrinted>2021-09-16T10:17:38Z</cp:lastPrinted>
  <dcterms:created xsi:type="dcterms:W3CDTF">2019-07-24T05:45:47Z</dcterms:created>
  <dcterms:modified xsi:type="dcterms:W3CDTF">2022-03-02T07:16:14Z</dcterms:modified>
</cp:coreProperties>
</file>