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13EDF8-5A37-4F5E-A882-EDB11E6CDB89}" v="2" dt="2022-03-07T21:19:06.1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7" autoAdjust="0"/>
    <p:restoredTop sz="94660"/>
  </p:normalViewPr>
  <p:slideViewPr>
    <p:cSldViewPr snapToGrid="0">
      <p:cViewPr varScale="1">
        <p:scale>
          <a:sx n="57" d="100"/>
          <a:sy n="57" d="100"/>
        </p:scale>
        <p:origin x="3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357488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0CB53-97F3-4388-8C28-4B73F7285B27}" type="datetimeFigureOut">
              <a:rPr lang="en-ZA" smtClean="0"/>
              <a:t>2022/03/11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126137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24681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89346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3292705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4"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2150993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4"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520687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3752986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206187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1516413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249053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0CB53-97F3-4388-8C28-4B73F7285B27}" type="datetimeFigureOut">
              <a:rPr lang="en-ZA" smtClean="0"/>
              <a:t>2022/03/11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2713243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0CB53-97F3-4388-8C28-4B73F7285B27}" type="datetimeFigureOut">
              <a:rPr lang="en-ZA" smtClean="0"/>
              <a:t>2022/03/11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167128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3"/>
          <p:cNvSpPr>
            <a:spLocks noGrp="1"/>
          </p:cNvSpPr>
          <p:nvPr>
            <p:ph type="ftr" sz="quarter" idx="11"/>
          </p:nvPr>
        </p:nvSpPr>
        <p:spPr/>
        <p:txBody>
          <a:bodyPr/>
          <a:lstStyle/>
          <a:p>
            <a:endParaRPr lang="en-ZA"/>
          </a:p>
        </p:txBody>
      </p:sp>
      <p:sp>
        <p:nvSpPr>
          <p:cNvPr id="6" name="Slide Number Placeholder 4"/>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154778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2"/>
          <p:cNvSpPr>
            <a:spLocks noGrp="1"/>
          </p:cNvSpPr>
          <p:nvPr>
            <p:ph type="ftr" sz="quarter" idx="11"/>
          </p:nvPr>
        </p:nvSpPr>
        <p:spPr/>
        <p:txBody>
          <a:bodyPr/>
          <a:lstStyle/>
          <a:p>
            <a:endParaRPr lang="en-ZA"/>
          </a:p>
        </p:txBody>
      </p:sp>
      <p:sp>
        <p:nvSpPr>
          <p:cNvPr id="6" name="Slide Number Placeholder 3"/>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399577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BC0CB53-97F3-4388-8C28-4B73F7285B27}" type="datetimeFigureOut">
              <a:rPr lang="en-ZA" smtClean="0"/>
              <a:t>2022/03/11</a:t>
            </a:fld>
            <a:endParaRPr lang="en-ZA"/>
          </a:p>
        </p:txBody>
      </p:sp>
      <p:sp>
        <p:nvSpPr>
          <p:cNvPr id="5" name="Footer Placeholder 5"/>
          <p:cNvSpPr>
            <a:spLocks noGrp="1"/>
          </p:cNvSpPr>
          <p:nvPr>
            <p:ph type="ftr" sz="quarter" idx="11"/>
          </p:nvPr>
        </p:nvSpPr>
        <p:spPr/>
        <p:txBody>
          <a:bodyPr/>
          <a:lstStyle/>
          <a:p>
            <a:endParaRPr lang="en-ZA"/>
          </a:p>
        </p:txBody>
      </p:sp>
      <p:sp>
        <p:nvSpPr>
          <p:cNvPr id="6" name="Slide Number Placeholder 6"/>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9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0CB53-97F3-4388-8C28-4B73F7285B27}" type="datetimeFigureOut">
              <a:rPr lang="en-ZA" smtClean="0"/>
              <a:t>2022/03/11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0FA8F3-E758-4F79-8A5D-AA7D71DE90B5}" type="slidenum">
              <a:rPr lang="en-ZA" smtClean="0"/>
              <a:t>‹#›</a:t>
            </a:fld>
            <a:endParaRPr lang="en-ZA"/>
          </a:p>
        </p:txBody>
      </p:sp>
    </p:spTree>
    <p:extLst>
      <p:ext uri="{BB962C8B-B14F-4D97-AF65-F5344CB8AC3E}">
        <p14:creationId xmlns:p14="http://schemas.microsoft.com/office/powerpoint/2010/main" val="83419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BC0CB53-97F3-4388-8C28-4B73F7285B27}" type="datetimeFigureOut">
              <a:rPr lang="en-ZA" smtClean="0"/>
              <a:t>2022/03/11</a:t>
            </a:fld>
            <a:endParaRPr lang="en-Z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Z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A0FA8F3-E758-4F79-8A5D-AA7D71DE90B5}" type="slidenum">
              <a:rPr lang="en-ZA" smtClean="0"/>
              <a:t>‹#›</a:t>
            </a:fld>
            <a:endParaRPr lang="en-ZA"/>
          </a:p>
        </p:txBody>
      </p:sp>
    </p:spTree>
    <p:extLst>
      <p:ext uri="{BB962C8B-B14F-4D97-AF65-F5344CB8AC3E}">
        <p14:creationId xmlns:p14="http://schemas.microsoft.com/office/powerpoint/2010/main" val="345354414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E92A8BB-07B9-40DB-984F-2CB1A2535B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CDDB745-6C26-4B79-9EF2-08E3E4AB90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5" name="Freeform 16">
            <a:extLst>
              <a:ext uri="{FF2B5EF4-FFF2-40B4-BE49-F238E27FC236}">
                <a16:creationId xmlns:a16="http://schemas.microsoft.com/office/drawing/2014/main" id="{80B3FE6C-0A59-4114-88CB-3C3172D6AF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2835162"/>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2">
              <a:alpha val="20000"/>
            </a:schemeClr>
          </a:solidFill>
          <a:ln>
            <a:noFill/>
          </a:ln>
        </p:spPr>
        <p:txBody>
          <a:bodyPr rtlCol="0" anchor="ctr"/>
          <a:lstStyle/>
          <a:p>
            <a:pPr algn="ctr"/>
            <a:endParaRPr lang="en-US">
              <a:solidFill>
                <a:schemeClr val="tx1"/>
              </a:solidFill>
            </a:endParaRPr>
          </a:p>
        </p:txBody>
      </p:sp>
      <p:pic>
        <p:nvPicPr>
          <p:cNvPr id="5" name="Picture 4" descr="Graphical user interface, text, website&#10;&#10;Description automatically generated">
            <a:extLst>
              <a:ext uri="{FF2B5EF4-FFF2-40B4-BE49-F238E27FC236}">
                <a16:creationId xmlns:a16="http://schemas.microsoft.com/office/drawing/2014/main" id="{F9C597BB-A68F-4C95-84C0-F3205090BB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58" y="640082"/>
            <a:ext cx="7718860" cy="2373552"/>
          </a:xfrm>
          <a:prstGeom prst="rect">
            <a:avLst/>
          </a:prstGeom>
          <a:effectLst/>
        </p:spPr>
      </p:pic>
      <p:sp>
        <p:nvSpPr>
          <p:cNvPr id="27" name="Freeform: Shape 26">
            <a:extLst>
              <a:ext uri="{FF2B5EF4-FFF2-40B4-BE49-F238E27FC236}">
                <a16:creationId xmlns:a16="http://schemas.microsoft.com/office/drawing/2014/main" id="{DDA3A238-516A-4076-B3C2-230D913508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36999"/>
            <a:ext cx="12191696" cy="3721001"/>
          </a:xfrm>
          <a:custGeom>
            <a:avLst/>
            <a:gdLst>
              <a:gd name="connsiteX0" fmla="*/ 1 w 12191696"/>
              <a:gd name="connsiteY0" fmla="*/ 0 h 3721001"/>
              <a:gd name="connsiteX1" fmla="*/ 71932 w 12191696"/>
              <a:gd name="connsiteY1" fmla="*/ 12261 h 3721001"/>
              <a:gd name="connsiteX2" fmla="*/ 282849 w 12191696"/>
              <a:gd name="connsiteY2" fmla="*/ 48342 h 3721001"/>
              <a:gd name="connsiteX3" fmla="*/ 436464 w 12191696"/>
              <a:gd name="connsiteY3" fmla="*/ 73565 h 3721001"/>
              <a:gd name="connsiteX4" fmla="*/ 619339 w 12191696"/>
              <a:gd name="connsiteY4" fmla="*/ 100188 h 3721001"/>
              <a:gd name="connsiteX5" fmla="*/ 836351 w 12191696"/>
              <a:gd name="connsiteY5" fmla="*/ 132066 h 3721001"/>
              <a:gd name="connsiteX6" fmla="*/ 1076528 w 12191696"/>
              <a:gd name="connsiteY6" fmla="*/ 165696 h 3721001"/>
              <a:gd name="connsiteX7" fmla="*/ 1347183 w 12191696"/>
              <a:gd name="connsiteY7" fmla="*/ 201077 h 3721001"/>
              <a:gd name="connsiteX8" fmla="*/ 1642223 w 12191696"/>
              <a:gd name="connsiteY8" fmla="*/ 238560 h 3721001"/>
              <a:gd name="connsiteX9" fmla="*/ 1962864 w 12191696"/>
              <a:gd name="connsiteY9" fmla="*/ 276043 h 3721001"/>
              <a:gd name="connsiteX10" fmla="*/ 2304232 w 12191696"/>
              <a:gd name="connsiteY10" fmla="*/ 314226 h 3721001"/>
              <a:gd name="connsiteX11" fmla="*/ 2672421 w 12191696"/>
              <a:gd name="connsiteY11" fmla="*/ 349608 h 3721001"/>
              <a:gd name="connsiteX12" fmla="*/ 3057678 w 12191696"/>
              <a:gd name="connsiteY12" fmla="*/ 383588 h 3721001"/>
              <a:gd name="connsiteX13" fmla="*/ 3464881 w 12191696"/>
              <a:gd name="connsiteY13" fmla="*/ 414415 h 3721001"/>
              <a:gd name="connsiteX14" fmla="*/ 3889152 w 12191696"/>
              <a:gd name="connsiteY14" fmla="*/ 443841 h 3721001"/>
              <a:gd name="connsiteX15" fmla="*/ 4331710 w 12191696"/>
              <a:gd name="connsiteY15" fmla="*/ 471515 h 3721001"/>
              <a:gd name="connsiteX16" fmla="*/ 4558476 w 12191696"/>
              <a:gd name="connsiteY16" fmla="*/ 481324 h 3721001"/>
              <a:gd name="connsiteX17" fmla="*/ 4790118 w 12191696"/>
              <a:gd name="connsiteY17" fmla="*/ 492183 h 3721001"/>
              <a:gd name="connsiteX18" fmla="*/ 5025418 w 12191696"/>
              <a:gd name="connsiteY18" fmla="*/ 502342 h 3721001"/>
              <a:gd name="connsiteX19" fmla="*/ 5261937 w 12191696"/>
              <a:gd name="connsiteY19" fmla="*/ 508998 h 3721001"/>
              <a:gd name="connsiteX20" fmla="*/ 5503333 w 12191696"/>
              <a:gd name="connsiteY20" fmla="*/ 514953 h 3721001"/>
              <a:gd name="connsiteX21" fmla="*/ 5747166 w 12191696"/>
              <a:gd name="connsiteY21" fmla="*/ 521259 h 3721001"/>
              <a:gd name="connsiteX22" fmla="*/ 5995877 w 12191696"/>
              <a:gd name="connsiteY22" fmla="*/ 525462 h 3721001"/>
              <a:gd name="connsiteX23" fmla="*/ 6247026 w 12191696"/>
              <a:gd name="connsiteY23" fmla="*/ 525462 h 3721001"/>
              <a:gd name="connsiteX24" fmla="*/ 6500613 w 12191696"/>
              <a:gd name="connsiteY24" fmla="*/ 527564 h 3721001"/>
              <a:gd name="connsiteX25" fmla="*/ 6756639 w 12191696"/>
              <a:gd name="connsiteY25" fmla="*/ 525462 h 3721001"/>
              <a:gd name="connsiteX26" fmla="*/ 7016322 w 12191696"/>
              <a:gd name="connsiteY26" fmla="*/ 521259 h 3721001"/>
              <a:gd name="connsiteX27" fmla="*/ 7276005 w 12191696"/>
              <a:gd name="connsiteY27" fmla="*/ 517405 h 3721001"/>
              <a:gd name="connsiteX28" fmla="*/ 7539345 w 12191696"/>
              <a:gd name="connsiteY28" fmla="*/ 508998 h 3721001"/>
              <a:gd name="connsiteX29" fmla="*/ 7805124 w 12191696"/>
              <a:gd name="connsiteY29" fmla="*/ 500240 h 3721001"/>
              <a:gd name="connsiteX30" fmla="*/ 8070903 w 12191696"/>
              <a:gd name="connsiteY30" fmla="*/ 490081 h 3721001"/>
              <a:gd name="connsiteX31" fmla="*/ 8339121 w 12191696"/>
              <a:gd name="connsiteY31" fmla="*/ 475719 h 3721001"/>
              <a:gd name="connsiteX32" fmla="*/ 8609776 w 12191696"/>
              <a:gd name="connsiteY32" fmla="*/ 458554 h 3721001"/>
              <a:gd name="connsiteX33" fmla="*/ 8881651 w 12191696"/>
              <a:gd name="connsiteY33" fmla="*/ 442089 h 3721001"/>
              <a:gd name="connsiteX34" fmla="*/ 9153526 w 12191696"/>
              <a:gd name="connsiteY34" fmla="*/ 421071 h 3721001"/>
              <a:gd name="connsiteX35" fmla="*/ 9429058 w 12191696"/>
              <a:gd name="connsiteY35" fmla="*/ 395848 h 3721001"/>
              <a:gd name="connsiteX36" fmla="*/ 9700933 w 12191696"/>
              <a:gd name="connsiteY36" fmla="*/ 370626 h 3721001"/>
              <a:gd name="connsiteX37" fmla="*/ 9977684 w 12191696"/>
              <a:gd name="connsiteY37" fmla="*/ 341551 h 3721001"/>
              <a:gd name="connsiteX38" fmla="*/ 10255655 w 12191696"/>
              <a:gd name="connsiteY38" fmla="*/ 309672 h 3721001"/>
              <a:gd name="connsiteX39" fmla="*/ 10529968 w 12191696"/>
              <a:gd name="connsiteY39" fmla="*/ 276043 h 3721001"/>
              <a:gd name="connsiteX40" fmla="*/ 10807939 w 12191696"/>
              <a:gd name="connsiteY40" fmla="*/ 236808 h 3721001"/>
              <a:gd name="connsiteX41" fmla="*/ 11084690 w 12191696"/>
              <a:gd name="connsiteY41" fmla="*/ 194771 h 3721001"/>
              <a:gd name="connsiteX42" fmla="*/ 11362661 w 12191696"/>
              <a:gd name="connsiteY42" fmla="*/ 153085 h 3721001"/>
              <a:gd name="connsiteX43" fmla="*/ 11639412 w 12191696"/>
              <a:gd name="connsiteY43" fmla="*/ 104392 h 3721001"/>
              <a:gd name="connsiteX44" fmla="*/ 11914945 w 12191696"/>
              <a:gd name="connsiteY44" fmla="*/ 54648 h 3721001"/>
              <a:gd name="connsiteX45" fmla="*/ 12191696 w 12191696"/>
              <a:gd name="connsiteY45" fmla="*/ 2452 h 3721001"/>
              <a:gd name="connsiteX46" fmla="*/ 12191696 w 12191696"/>
              <a:gd name="connsiteY46" fmla="*/ 2802467 h 3721001"/>
              <a:gd name="connsiteX47" fmla="*/ 12191695 w 12191696"/>
              <a:gd name="connsiteY47" fmla="*/ 2802467 h 3721001"/>
              <a:gd name="connsiteX48" fmla="*/ 12191695 w 12191696"/>
              <a:gd name="connsiteY48" fmla="*/ 3721001 h 3721001"/>
              <a:gd name="connsiteX49" fmla="*/ 0 w 12191696"/>
              <a:gd name="connsiteY49" fmla="*/ 3721001 h 3721001"/>
              <a:gd name="connsiteX50" fmla="*/ 0 w 12191696"/>
              <a:gd name="connsiteY50" fmla="*/ 2233825 h 3721001"/>
              <a:gd name="connsiteX51" fmla="*/ 1 w 12191696"/>
              <a:gd name="connsiteY51" fmla="*/ 2233825 h 3721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1696" h="3721001">
                <a:moveTo>
                  <a:pt x="1" y="0"/>
                </a:moveTo>
                <a:lnTo>
                  <a:pt x="71932" y="12261"/>
                </a:lnTo>
                <a:lnTo>
                  <a:pt x="282849"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3"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4"/>
                </a:lnTo>
                <a:lnTo>
                  <a:pt x="8881651" y="442089"/>
                </a:lnTo>
                <a:lnTo>
                  <a:pt x="9153526" y="421071"/>
                </a:lnTo>
                <a:lnTo>
                  <a:pt x="9429058" y="395848"/>
                </a:lnTo>
                <a:lnTo>
                  <a:pt x="9700933" y="370626"/>
                </a:lnTo>
                <a:lnTo>
                  <a:pt x="9977684" y="341551"/>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802467"/>
                </a:lnTo>
                <a:lnTo>
                  <a:pt x="12191695" y="2802467"/>
                </a:lnTo>
                <a:lnTo>
                  <a:pt x="12191695" y="3721001"/>
                </a:lnTo>
                <a:lnTo>
                  <a:pt x="0" y="3721001"/>
                </a:lnTo>
                <a:lnTo>
                  <a:pt x="0" y="2233825"/>
                </a:lnTo>
                <a:lnTo>
                  <a:pt x="1" y="2233825"/>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2B3675E-6B23-40EF-883B-FD92DB9CA0B4}"/>
              </a:ext>
            </a:extLst>
          </p:cNvPr>
          <p:cNvSpPr>
            <a:spLocks noGrp="1"/>
          </p:cNvSpPr>
          <p:nvPr>
            <p:ph type="ctrTitle"/>
          </p:nvPr>
        </p:nvSpPr>
        <p:spPr>
          <a:xfrm>
            <a:off x="636915" y="3928983"/>
            <a:ext cx="9182945" cy="1793390"/>
          </a:xfrm>
        </p:spPr>
        <p:txBody>
          <a:bodyPr>
            <a:normAutofit/>
          </a:bodyPr>
          <a:lstStyle/>
          <a:p>
            <a:r>
              <a:rPr lang="en-ZA" sz="6100" dirty="0">
                <a:solidFill>
                  <a:srgbClr val="EBEBEB"/>
                </a:solidFill>
              </a:rPr>
              <a:t>DUT SRC PRESENTATION</a:t>
            </a:r>
          </a:p>
        </p:txBody>
      </p:sp>
      <p:sp>
        <p:nvSpPr>
          <p:cNvPr id="3" name="Subtitle 2">
            <a:extLst>
              <a:ext uri="{FF2B5EF4-FFF2-40B4-BE49-F238E27FC236}">
                <a16:creationId xmlns:a16="http://schemas.microsoft.com/office/drawing/2014/main" id="{3EACB0C9-2B94-4EAE-A1F9-B66E642B032A}"/>
              </a:ext>
            </a:extLst>
          </p:cNvPr>
          <p:cNvSpPr>
            <a:spLocks noGrp="1"/>
          </p:cNvSpPr>
          <p:nvPr>
            <p:ph type="subTitle" idx="1"/>
          </p:nvPr>
        </p:nvSpPr>
        <p:spPr>
          <a:xfrm>
            <a:off x="636916" y="5722374"/>
            <a:ext cx="9182944" cy="487924"/>
          </a:xfrm>
        </p:spPr>
        <p:txBody>
          <a:bodyPr>
            <a:normAutofit/>
          </a:bodyPr>
          <a:lstStyle/>
          <a:p>
            <a:endParaRPr lang="en-ZA" b="1" dirty="0">
              <a:solidFill>
                <a:schemeClr val="tx2">
                  <a:lumMod val="40000"/>
                  <a:lumOff val="60000"/>
                </a:schemeClr>
              </a:solidFill>
            </a:endParaRPr>
          </a:p>
        </p:txBody>
      </p:sp>
    </p:spTree>
    <p:extLst>
      <p:ext uri="{BB962C8B-B14F-4D97-AF65-F5344CB8AC3E}">
        <p14:creationId xmlns:p14="http://schemas.microsoft.com/office/powerpoint/2010/main" val="328542670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8A6D8-04C9-446D-87FA-B5EB64C88414}"/>
              </a:ext>
            </a:extLst>
          </p:cNvPr>
          <p:cNvSpPr>
            <a:spLocks noGrp="1"/>
          </p:cNvSpPr>
          <p:nvPr>
            <p:ph type="title"/>
          </p:nvPr>
        </p:nvSpPr>
        <p:spPr/>
        <p:txBody>
          <a:bodyPr/>
          <a:lstStyle/>
          <a:p>
            <a:r>
              <a:rPr lang="en-ZA" b="1" dirty="0"/>
              <a:t>Cause of Unrests</a:t>
            </a:r>
          </a:p>
        </p:txBody>
      </p:sp>
      <p:sp>
        <p:nvSpPr>
          <p:cNvPr id="3" name="Content Placeholder 2">
            <a:extLst>
              <a:ext uri="{FF2B5EF4-FFF2-40B4-BE49-F238E27FC236}">
                <a16:creationId xmlns:a16="http://schemas.microsoft.com/office/drawing/2014/main" id="{98D0C8F0-525C-4781-8591-782A7F019F11}"/>
              </a:ext>
            </a:extLst>
          </p:cNvPr>
          <p:cNvSpPr>
            <a:spLocks noGrp="1"/>
          </p:cNvSpPr>
          <p:nvPr>
            <p:ph idx="1"/>
          </p:nvPr>
        </p:nvSpPr>
        <p:spPr/>
        <p:txBody>
          <a:bodyPr/>
          <a:lstStyle/>
          <a:p>
            <a:pPr>
              <a:buFontTx/>
              <a:buChar char="-"/>
            </a:pPr>
            <a:r>
              <a:rPr lang="en-ZA" dirty="0"/>
              <a:t>There was a misleading “false” statements from the institution that was circulating on the 13</a:t>
            </a:r>
            <a:r>
              <a:rPr lang="en-ZA" baseline="30000" dirty="0"/>
              <a:t>th</a:t>
            </a:r>
            <a:r>
              <a:rPr lang="en-ZA" dirty="0"/>
              <a:t> of February 2022.</a:t>
            </a:r>
          </a:p>
          <a:p>
            <a:pPr>
              <a:buFontTx/>
              <a:buChar char="-"/>
            </a:pPr>
            <a:r>
              <a:rPr lang="en-ZA" dirty="0"/>
              <a:t>The statement stated that there will be walk-ins starting from the 14</a:t>
            </a:r>
            <a:r>
              <a:rPr lang="en-ZA" baseline="30000" dirty="0"/>
              <a:t>th</a:t>
            </a:r>
            <a:r>
              <a:rPr lang="en-ZA" dirty="0"/>
              <a:t> of February 2022.</a:t>
            </a:r>
          </a:p>
          <a:p>
            <a:pPr>
              <a:buFontTx/>
              <a:buChar char="-"/>
            </a:pPr>
            <a:r>
              <a:rPr lang="en-ZA" dirty="0"/>
              <a:t>Potential students from all corners of South Africa flooded the gates of the institution on the 14</a:t>
            </a:r>
            <a:r>
              <a:rPr lang="en-ZA" baseline="30000" dirty="0"/>
              <a:t>th</a:t>
            </a:r>
            <a:r>
              <a:rPr lang="en-ZA" dirty="0"/>
              <a:t> of February 2022 seeking assistance.</a:t>
            </a:r>
          </a:p>
          <a:p>
            <a:pPr marL="0" indent="0">
              <a:buNone/>
            </a:pPr>
            <a:endParaRPr lang="en-ZA" dirty="0"/>
          </a:p>
        </p:txBody>
      </p:sp>
    </p:spTree>
    <p:extLst>
      <p:ext uri="{BB962C8B-B14F-4D97-AF65-F5344CB8AC3E}">
        <p14:creationId xmlns:p14="http://schemas.microsoft.com/office/powerpoint/2010/main" val="3933312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594B5-929C-4F18-B061-9AD98DC463A5}"/>
              </a:ext>
            </a:extLst>
          </p:cNvPr>
          <p:cNvSpPr>
            <a:spLocks noGrp="1"/>
          </p:cNvSpPr>
          <p:nvPr>
            <p:ph type="title"/>
          </p:nvPr>
        </p:nvSpPr>
        <p:spPr/>
        <p:txBody>
          <a:bodyPr/>
          <a:lstStyle/>
          <a:p>
            <a:r>
              <a:rPr lang="en-ZA" dirty="0"/>
              <a:t>Nature of unrests</a:t>
            </a:r>
          </a:p>
        </p:txBody>
      </p:sp>
      <p:sp>
        <p:nvSpPr>
          <p:cNvPr id="3" name="Content Placeholder 2">
            <a:extLst>
              <a:ext uri="{FF2B5EF4-FFF2-40B4-BE49-F238E27FC236}">
                <a16:creationId xmlns:a16="http://schemas.microsoft.com/office/drawing/2014/main" id="{E6DF10AB-C499-4E18-A763-E22B6C046EC5}"/>
              </a:ext>
            </a:extLst>
          </p:cNvPr>
          <p:cNvSpPr>
            <a:spLocks noGrp="1"/>
          </p:cNvSpPr>
          <p:nvPr>
            <p:ph idx="1"/>
          </p:nvPr>
        </p:nvSpPr>
        <p:spPr/>
        <p:txBody>
          <a:bodyPr/>
          <a:lstStyle/>
          <a:p>
            <a:r>
              <a:rPr lang="en-ZA" dirty="0"/>
              <a:t>The students then lead themselves inside the gates of the institution to S10 Basement venue.</a:t>
            </a:r>
          </a:p>
          <a:p>
            <a:r>
              <a:rPr lang="en-ZA" dirty="0"/>
              <a:t>After seeing that they were not assisted, they then moved to the DUT owned residences and allocated themselves for the night.</a:t>
            </a:r>
          </a:p>
          <a:p>
            <a:r>
              <a:rPr lang="en-ZA" dirty="0"/>
              <a:t>There were also cars that were burnt of which we cannot confirm even to this date the people whom were responsible.</a:t>
            </a:r>
          </a:p>
        </p:txBody>
      </p:sp>
    </p:spTree>
    <p:extLst>
      <p:ext uri="{BB962C8B-B14F-4D97-AF65-F5344CB8AC3E}">
        <p14:creationId xmlns:p14="http://schemas.microsoft.com/office/powerpoint/2010/main" val="1062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F1EE0-3BC0-47B3-990C-419E9C3C2188}"/>
              </a:ext>
            </a:extLst>
          </p:cNvPr>
          <p:cNvSpPr>
            <a:spLocks noGrp="1"/>
          </p:cNvSpPr>
          <p:nvPr>
            <p:ph type="title"/>
          </p:nvPr>
        </p:nvSpPr>
        <p:spPr/>
        <p:txBody>
          <a:bodyPr/>
          <a:lstStyle/>
          <a:p>
            <a:r>
              <a:rPr lang="en-ZA" b="1" dirty="0"/>
              <a:t>Efforts to resolve unrests</a:t>
            </a:r>
          </a:p>
        </p:txBody>
      </p:sp>
      <p:sp>
        <p:nvSpPr>
          <p:cNvPr id="3" name="Content Placeholder 2">
            <a:extLst>
              <a:ext uri="{FF2B5EF4-FFF2-40B4-BE49-F238E27FC236}">
                <a16:creationId xmlns:a16="http://schemas.microsoft.com/office/drawing/2014/main" id="{F11801E8-B73F-4C35-BBEE-3522355400C2}"/>
              </a:ext>
            </a:extLst>
          </p:cNvPr>
          <p:cNvSpPr>
            <a:spLocks noGrp="1"/>
          </p:cNvSpPr>
          <p:nvPr>
            <p:ph idx="1"/>
          </p:nvPr>
        </p:nvSpPr>
        <p:spPr/>
        <p:txBody>
          <a:bodyPr>
            <a:normAutofit/>
          </a:bodyPr>
          <a:lstStyle/>
          <a:p>
            <a:r>
              <a:rPr lang="en-ZA" dirty="0"/>
              <a:t>The DUT SRC has been having several meetings with the management even before the unrests and raised our dissatisfaction on the online registration meeting.</a:t>
            </a:r>
          </a:p>
          <a:p>
            <a:r>
              <a:rPr lang="en-ZA" dirty="0"/>
              <a:t>We further called and written emails from the exact day the unrests unfolded to inform the management to hold an urgent meeting with an aim to resolve issues.</a:t>
            </a:r>
          </a:p>
          <a:p>
            <a:r>
              <a:rPr lang="en-ZA" dirty="0"/>
              <a:t>The meeting was called but there were no fruitful results from the meeting.</a:t>
            </a:r>
          </a:p>
          <a:p>
            <a:r>
              <a:rPr lang="en-ZA" dirty="0"/>
              <a:t>The SRC has been trying by all means necessary to make engagements with the management in efforts to resolve all issues but the hasn’t been any positive feedback.</a:t>
            </a:r>
          </a:p>
        </p:txBody>
      </p:sp>
    </p:spTree>
    <p:extLst>
      <p:ext uri="{BB962C8B-B14F-4D97-AF65-F5344CB8AC3E}">
        <p14:creationId xmlns:p14="http://schemas.microsoft.com/office/powerpoint/2010/main" val="2455568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AC6A-A807-4B8F-9157-5F8A12EE927B}"/>
              </a:ext>
            </a:extLst>
          </p:cNvPr>
          <p:cNvSpPr>
            <a:spLocks noGrp="1"/>
          </p:cNvSpPr>
          <p:nvPr>
            <p:ph type="title"/>
          </p:nvPr>
        </p:nvSpPr>
        <p:spPr/>
        <p:txBody>
          <a:bodyPr>
            <a:normAutofit fontScale="90000"/>
          </a:bodyPr>
          <a:lstStyle/>
          <a:p>
            <a:r>
              <a:rPr lang="en-ZA" b="1" dirty="0"/>
              <a:t>Impacts of unrests on the academic programme, infrastructure, any </a:t>
            </a:r>
            <a:r>
              <a:rPr lang="en-ZA" b="1" dirty="0" err="1"/>
              <a:t>casualities</a:t>
            </a:r>
            <a:r>
              <a:rPr lang="en-ZA" b="1" dirty="0"/>
              <a:t> etc.</a:t>
            </a:r>
          </a:p>
        </p:txBody>
      </p:sp>
      <p:sp>
        <p:nvSpPr>
          <p:cNvPr id="3" name="Content Placeholder 2">
            <a:extLst>
              <a:ext uri="{FF2B5EF4-FFF2-40B4-BE49-F238E27FC236}">
                <a16:creationId xmlns:a16="http://schemas.microsoft.com/office/drawing/2014/main" id="{18BC97AB-9022-4BE5-ABEF-FFB88B0CD206}"/>
              </a:ext>
            </a:extLst>
          </p:cNvPr>
          <p:cNvSpPr>
            <a:spLocks noGrp="1"/>
          </p:cNvSpPr>
          <p:nvPr>
            <p:ph idx="1"/>
          </p:nvPr>
        </p:nvSpPr>
        <p:spPr/>
        <p:txBody>
          <a:bodyPr/>
          <a:lstStyle/>
          <a:p>
            <a:r>
              <a:rPr lang="en-ZA" dirty="0"/>
              <a:t>The campus was closed after the unrests and court interdict was issued on the SRC and the EFFSC.</a:t>
            </a:r>
          </a:p>
          <a:p>
            <a:r>
              <a:rPr lang="en-ZA" dirty="0"/>
              <a:t>After the closure of campus, the registration was very slow due to the fact that staff members were not working or you would find that there is only one staff member who is working from home in each department.</a:t>
            </a:r>
          </a:p>
          <a:p>
            <a:r>
              <a:rPr lang="en-ZA" dirty="0"/>
              <a:t>Students who had queries were left unattended as their emails were not responded to.</a:t>
            </a:r>
          </a:p>
          <a:p>
            <a:r>
              <a:rPr lang="en-ZA" dirty="0"/>
              <a:t>Classes commenced while students hadn’t registered and they are now left behind with school work.</a:t>
            </a:r>
          </a:p>
        </p:txBody>
      </p:sp>
    </p:spTree>
    <p:extLst>
      <p:ext uri="{BB962C8B-B14F-4D97-AF65-F5344CB8AC3E}">
        <p14:creationId xmlns:p14="http://schemas.microsoft.com/office/powerpoint/2010/main" val="1082333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E9EC6-7D50-49AC-82F3-D847093A4A53}"/>
              </a:ext>
            </a:extLst>
          </p:cNvPr>
          <p:cNvSpPr>
            <a:spLocks noGrp="1"/>
          </p:cNvSpPr>
          <p:nvPr>
            <p:ph type="title"/>
          </p:nvPr>
        </p:nvSpPr>
        <p:spPr/>
        <p:txBody>
          <a:bodyPr/>
          <a:lstStyle/>
          <a:p>
            <a:r>
              <a:rPr lang="en-ZA" b="1" dirty="0"/>
              <a:t>Current State Of the Institution</a:t>
            </a:r>
          </a:p>
        </p:txBody>
      </p:sp>
      <p:sp>
        <p:nvSpPr>
          <p:cNvPr id="3" name="Content Placeholder 2">
            <a:extLst>
              <a:ext uri="{FF2B5EF4-FFF2-40B4-BE49-F238E27FC236}">
                <a16:creationId xmlns:a16="http://schemas.microsoft.com/office/drawing/2014/main" id="{98609C39-3658-4BEE-919D-580FB1908CC8}"/>
              </a:ext>
            </a:extLst>
          </p:cNvPr>
          <p:cNvSpPr>
            <a:spLocks noGrp="1"/>
          </p:cNvSpPr>
          <p:nvPr>
            <p:ph idx="1"/>
          </p:nvPr>
        </p:nvSpPr>
        <p:spPr/>
        <p:txBody>
          <a:bodyPr>
            <a:normAutofit fontScale="55000" lnSpcReduction="20000"/>
          </a:bodyPr>
          <a:lstStyle/>
          <a:p>
            <a:r>
              <a:rPr lang="en-ZA" dirty="0"/>
              <a:t>The University was only opened last week on Thursday for only staff members.</a:t>
            </a:r>
          </a:p>
          <a:p>
            <a:r>
              <a:rPr lang="en-ZA" dirty="0"/>
              <a:t>Student queries are still not yet attended to and emails are not yet answered.</a:t>
            </a:r>
          </a:p>
          <a:p>
            <a:r>
              <a:rPr lang="en-ZA" dirty="0"/>
              <a:t>The SRC is still not able to perform its duties simply because of the dictatorship of the VC and </a:t>
            </a:r>
            <a:r>
              <a:rPr lang="en-ZA" dirty="0" err="1"/>
              <a:t>Registra</a:t>
            </a:r>
            <a:r>
              <a:rPr lang="en-ZA" dirty="0"/>
              <a:t> who suspends every SRC member who voices out the issues of students.</a:t>
            </a:r>
          </a:p>
          <a:p>
            <a:r>
              <a:rPr lang="en-ZA" dirty="0"/>
              <a:t>The SRC is deprived of its constitutional right of holding mass meetings and updating students.</a:t>
            </a:r>
          </a:p>
          <a:p>
            <a:r>
              <a:rPr lang="en-ZA" dirty="0"/>
              <a:t>The SRC is still prohibited from participating in protests with regards to student issues.</a:t>
            </a:r>
          </a:p>
          <a:p>
            <a:r>
              <a:rPr lang="en-ZA" dirty="0"/>
              <a:t>The SRC remains suppressed in all the meetings we have with the management, even our emails are not attended to.</a:t>
            </a:r>
          </a:p>
          <a:p>
            <a:r>
              <a:rPr lang="en-ZA" dirty="0"/>
              <a:t>The staff of the institution remains in fear as they also remain victims of the dictatorship of the VC.</a:t>
            </a:r>
          </a:p>
          <a:p>
            <a:r>
              <a:rPr lang="en-ZA" dirty="0"/>
              <a:t>It is still very hard to engage with the management in finding common solutions.</a:t>
            </a:r>
          </a:p>
          <a:p>
            <a:r>
              <a:rPr lang="en-ZA" dirty="0"/>
              <a:t>All returning students are not yet allocated to their full capacity, it is only less than 50% of returning students who are allocated.</a:t>
            </a:r>
          </a:p>
          <a:p>
            <a:r>
              <a:rPr lang="en-ZA" dirty="0"/>
              <a:t>Data for students is not yet injected for most students yet classes are continuing online.</a:t>
            </a:r>
          </a:p>
          <a:p>
            <a:r>
              <a:rPr lang="en-ZA" dirty="0"/>
              <a:t>NSFAS allowances have not been injected thus far, after many proposal we have made with the institution.</a:t>
            </a:r>
          </a:p>
          <a:p>
            <a:r>
              <a:rPr lang="en-ZA" dirty="0"/>
              <a:t>All in all, there are still no solutions towards any students issues as we are on the last week of registration but there are still students who are not coded for NSFAS, who are not unblocked from finance but paid registration, who have not yet signed AOD form from finance.</a:t>
            </a:r>
          </a:p>
        </p:txBody>
      </p:sp>
    </p:spTree>
    <p:extLst>
      <p:ext uri="{BB962C8B-B14F-4D97-AF65-F5344CB8AC3E}">
        <p14:creationId xmlns:p14="http://schemas.microsoft.com/office/powerpoint/2010/main" val="4132350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FBB89730315424CA1B2CB7CB795B458" ma:contentTypeVersion="11" ma:contentTypeDescription="Create a new document." ma:contentTypeScope="" ma:versionID="dce82b3cbf93c3561962a10d1455937f">
  <xsd:schema xmlns:xsd="http://www.w3.org/2001/XMLSchema" xmlns:xs="http://www.w3.org/2001/XMLSchema" xmlns:p="http://schemas.microsoft.com/office/2006/metadata/properties" xmlns:ns3="33e173d4-d326-46db-8002-f3dc7a98562e" xmlns:ns4="4b392e79-0404-4369-a194-cb54639d50b1" targetNamespace="http://schemas.microsoft.com/office/2006/metadata/properties" ma:root="true" ma:fieldsID="32316587f1ce7151f5276b113af59536" ns3:_="" ns4:_="">
    <xsd:import namespace="33e173d4-d326-46db-8002-f3dc7a98562e"/>
    <xsd:import namespace="4b392e79-0404-4369-a194-cb54639d50b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e173d4-d326-46db-8002-f3dc7a98562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392e79-0404-4369-a194-cb54639d50b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3833E0-93A8-4CEC-82B8-C579C74037FA}">
  <ds:schemaRefs>
    <ds:schemaRef ds:uri="http://schemas.microsoft.com/sharepoint/v3/contenttype/forms"/>
  </ds:schemaRefs>
</ds:datastoreItem>
</file>

<file path=customXml/itemProps2.xml><?xml version="1.0" encoding="utf-8"?>
<ds:datastoreItem xmlns:ds="http://schemas.openxmlformats.org/officeDocument/2006/customXml" ds:itemID="{6A07F622-C400-4CA8-840D-F0618B23BC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e173d4-d326-46db-8002-f3dc7a98562e"/>
    <ds:schemaRef ds:uri="4b392e79-0404-4369-a194-cb54639d50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F6FBBC-A4EE-4DA5-86D1-027F7D0129CF}">
  <ds:schemaRefs>
    <ds:schemaRef ds:uri="http://purl.org/dc/terms/"/>
    <ds:schemaRef ds:uri="http://schemas.microsoft.com/office/2006/documentManagement/types"/>
    <ds:schemaRef ds:uri="http://schemas.microsoft.com/office/infopath/2007/PartnerControls"/>
    <ds:schemaRef ds:uri="4b392e79-0404-4369-a194-cb54639d50b1"/>
    <ds:schemaRef ds:uri="http://purl.org/dc/elements/1.1/"/>
    <ds:schemaRef ds:uri="http://schemas.openxmlformats.org/package/2006/metadata/core-properties"/>
    <ds:schemaRef ds:uri="http://purl.org/dc/dcmitype/"/>
    <ds:schemaRef ds:uri="33e173d4-d326-46db-8002-f3dc7a98562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Ion</Template>
  <TotalTime>2104</TotalTime>
  <Words>606</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DUT SRC PRESENTATION</vt:lpstr>
      <vt:lpstr>Cause of Unrests</vt:lpstr>
      <vt:lpstr>Nature of unrests</vt:lpstr>
      <vt:lpstr>Efforts to resolve unrests</vt:lpstr>
      <vt:lpstr>Impacts of unrests on the academic programme, infrastructure, any casualities etc.</vt:lpstr>
      <vt:lpstr>Current State Of the Institution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Thandokuhle Jele (221006273)</dc:creator>
  <cp:lastModifiedBy>Anele Kabingesi</cp:lastModifiedBy>
  <cp:revision>8</cp:revision>
  <dcterms:created xsi:type="dcterms:W3CDTF">2022-03-06T10:16:57Z</dcterms:created>
  <dcterms:modified xsi:type="dcterms:W3CDTF">2022-03-11T12:28:23Z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0x0101005FBB89730315424CA1B2CB7CB795B458</vt:lpwstr>
  </property>
</Properties>
</file>