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2" r:id="rId1"/>
    <p:sldMasterId id="2147483715" r:id="rId2"/>
  </p:sldMasterIdLst>
  <p:notesMasterIdLst>
    <p:notesMasterId r:id="rId69"/>
  </p:notesMasterIdLst>
  <p:sldIdLst>
    <p:sldId id="264" r:id="rId3"/>
    <p:sldId id="266" r:id="rId4"/>
    <p:sldId id="274" r:id="rId5"/>
    <p:sldId id="272" r:id="rId6"/>
    <p:sldId id="642" r:id="rId7"/>
    <p:sldId id="640" r:id="rId8"/>
    <p:sldId id="665" r:id="rId9"/>
    <p:sldId id="664" r:id="rId10"/>
    <p:sldId id="617" r:id="rId11"/>
    <p:sldId id="632" r:id="rId12"/>
    <p:sldId id="618" r:id="rId13"/>
    <p:sldId id="633" r:id="rId14"/>
    <p:sldId id="634" r:id="rId15"/>
    <p:sldId id="646" r:id="rId16"/>
    <p:sldId id="637" r:id="rId17"/>
    <p:sldId id="666" r:id="rId18"/>
    <p:sldId id="667" r:id="rId19"/>
    <p:sldId id="668" r:id="rId20"/>
    <p:sldId id="669" r:id="rId21"/>
    <p:sldId id="650" r:id="rId22"/>
    <p:sldId id="655" r:id="rId23"/>
    <p:sldId id="614" r:id="rId24"/>
    <p:sldId id="615" r:id="rId25"/>
    <p:sldId id="622" r:id="rId26"/>
    <p:sldId id="643" r:id="rId27"/>
    <p:sldId id="276" r:id="rId28"/>
    <p:sldId id="613" r:id="rId29"/>
    <p:sldId id="662" r:id="rId30"/>
    <p:sldId id="307" r:id="rId31"/>
    <p:sldId id="304" r:id="rId32"/>
    <p:sldId id="663" r:id="rId33"/>
    <p:sldId id="593" r:id="rId34"/>
    <p:sldId id="303" r:id="rId35"/>
    <p:sldId id="602" r:id="rId36"/>
    <p:sldId id="301" r:id="rId37"/>
    <p:sldId id="300" r:id="rId38"/>
    <p:sldId id="299" r:id="rId39"/>
    <p:sldId id="603" r:id="rId40"/>
    <p:sldId id="296" r:id="rId41"/>
    <p:sldId id="295" r:id="rId42"/>
    <p:sldId id="604" r:id="rId43"/>
    <p:sldId id="293" r:id="rId44"/>
    <p:sldId id="292" r:id="rId45"/>
    <p:sldId id="289" r:id="rId46"/>
    <p:sldId id="288" r:id="rId47"/>
    <p:sldId id="612" r:id="rId48"/>
    <p:sldId id="596" r:id="rId49"/>
    <p:sldId id="607" r:id="rId50"/>
    <p:sldId id="610" r:id="rId51"/>
    <p:sldId id="611" r:id="rId52"/>
    <p:sldId id="313" r:id="rId53"/>
    <p:sldId id="343" r:id="rId54"/>
    <p:sldId id="353" r:id="rId55"/>
    <p:sldId id="344" r:id="rId56"/>
    <p:sldId id="316" r:id="rId57"/>
    <p:sldId id="317" r:id="rId58"/>
    <p:sldId id="318" r:id="rId59"/>
    <p:sldId id="359" r:id="rId60"/>
    <p:sldId id="360" r:id="rId61"/>
    <p:sldId id="329" r:id="rId62"/>
    <p:sldId id="356" r:id="rId63"/>
    <p:sldId id="658" r:id="rId64"/>
    <p:sldId id="659" r:id="rId65"/>
    <p:sldId id="660" r:id="rId66"/>
    <p:sldId id="661" r:id="rId67"/>
    <p:sldId id="330" r:id="rId68"/>
  </p:sldIdLst>
  <p:sldSz cx="9144000" cy="6840538"/>
  <p:notesSz cx="7010400" cy="92964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Mmakola" initials="DM" lastIdx="14" clrIdx="0">
    <p:extLst>
      <p:ext uri="{19B8F6BF-5375-455C-9EA6-DF929625EA0E}">
        <p15:presenceInfo xmlns:p15="http://schemas.microsoft.com/office/powerpoint/2012/main" userId="S-1-5-21-507921405-287218729-1801674531-44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613"/>
    <a:srgbClr val="00A3DB"/>
    <a:srgbClr val="0033A1"/>
    <a:srgbClr val="2140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92539" autoAdjust="0"/>
  </p:normalViewPr>
  <p:slideViewPr>
    <p:cSldViewPr snapToGrid="0" snapToObjects="1">
      <p:cViewPr varScale="1">
        <p:scale>
          <a:sx n="53" d="100"/>
          <a:sy n="53" d="100"/>
        </p:scale>
        <p:origin x="978" y="72"/>
      </p:cViewPr>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Gill Sans MT" panose="020B0502020104020203" pitchFamily="34" charset="0"/>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4232967748680492E-2"/>
          <c:y val="0.20053306548526537"/>
          <c:w val="0.96345183328730688"/>
          <c:h val="0.7394204198279315"/>
        </c:manualLayout>
      </c:layout>
      <c:pie3DChart>
        <c:varyColors val="1"/>
        <c:ser>
          <c:idx val="0"/>
          <c:order val="0"/>
          <c:tx>
            <c:strRef>
              <c:f>'Q1'!$K$2</c:f>
              <c:strCache>
                <c:ptCount val="1"/>
                <c:pt idx="0">
                  <c:v>DSI Overall Performance</c:v>
                </c:pt>
              </c:strCache>
            </c:strRef>
          </c:tx>
          <c:dPt>
            <c:idx val="0"/>
            <c:bubble3D val="0"/>
            <c:spPr>
              <a:solidFill>
                <a:srgbClr val="00B0F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0530-4F59-8B47-DF11F107AA1A}"/>
              </c:ext>
            </c:extLst>
          </c:dPt>
          <c:dPt>
            <c:idx val="1"/>
            <c:bubble3D val="0"/>
            <c:spPr>
              <a:solidFill>
                <a:srgbClr val="FF00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0530-4F59-8B47-DF11F107AA1A}"/>
              </c:ext>
            </c:extLst>
          </c:dPt>
          <c:dLbls>
            <c:dLbl>
              <c:idx val="0"/>
              <c:layout>
                <c:manualLayout>
                  <c:x val="5.9157820763417447E-2"/>
                  <c:y val="4.8225703759435037E-2"/>
                </c:manualLayout>
              </c:layout>
              <c:tx>
                <c:rich>
                  <a:bodyPr rot="0" spcFirstLastPara="1" vertOverflow="ellipsis" vert="horz" wrap="square" anchor="ctr" anchorCtr="1"/>
                  <a:lstStyle/>
                  <a:p>
                    <a:pPr>
                      <a:defRPr sz="1400" b="1" i="0" u="none" strike="noStrike" kern="1200" baseline="0">
                        <a:solidFill>
                          <a:schemeClr val="lt1"/>
                        </a:solidFill>
                        <a:latin typeface="Gill Sans MT" panose="020B0502020104020203" pitchFamily="34" charset="0"/>
                        <a:ea typeface="+mn-ea"/>
                        <a:cs typeface="+mn-cs"/>
                      </a:defRPr>
                    </a:pPr>
                    <a:fld id="{79A1A25A-7EEB-402F-8DD3-99B42204E9DB}" type="VALUE">
                      <a:rPr lang="en-US" sz="1400" smtClean="0"/>
                      <a:pPr>
                        <a:defRPr sz="1400"/>
                      </a:pPr>
                      <a:t>[VALUE]</a:t>
                    </a:fld>
                    <a:r>
                      <a:rPr lang="en-US" sz="1400" dirty="0" smtClean="0"/>
                      <a:t> </a:t>
                    </a:r>
                    <a:r>
                      <a:rPr lang="en-US" sz="1400" baseline="0" dirty="0" smtClean="0"/>
                      <a:t>:</a:t>
                    </a:r>
                    <a:fld id="{F1EADCE9-5645-4E4B-B4FE-DCCD85A5D6D0}" type="PERCENTAGE">
                      <a:rPr lang="en-US" sz="1400" baseline="0" smtClean="0"/>
                      <a:pPr>
                        <a:defRPr sz="1400"/>
                      </a:pPr>
                      <a:t>[PERCENTAGE]</a:t>
                    </a:fld>
                    <a:endParaRPr lang="en-US" sz="1400" baseline="0" dirty="0" smtClean="0"/>
                  </a:p>
                </c:rich>
              </c:tx>
              <c:spPr>
                <a:solidFill>
                  <a:srgbClr val="00B0F0"/>
                </a:solid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400" b="1" i="0" u="none" strike="noStrike" kern="1200" baseline="0">
                      <a:solidFill>
                        <a:schemeClr val="lt1"/>
                      </a:solidFill>
                      <a:latin typeface="Gill Sans MT" panose="020B0502020104020203" pitchFamily="34" charset="0"/>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layout>
                    <c:manualLayout>
                      <c:w val="0.17127388989989159"/>
                      <c:h val="0.1033805252215705"/>
                    </c:manualLayout>
                  </c15:layout>
                  <c15:dlblFieldTable/>
                  <c15:showDataLabelsRange val="0"/>
                </c:ext>
                <c:ext xmlns:c16="http://schemas.microsoft.com/office/drawing/2014/chart" uri="{C3380CC4-5D6E-409C-BE32-E72D297353CC}">
                  <c16:uniqueId val="{00000001-0530-4F59-8B47-DF11F107AA1A}"/>
                </c:ext>
              </c:extLst>
            </c:dLbl>
            <c:dLbl>
              <c:idx val="1"/>
              <c:layout>
                <c:manualLayout>
                  <c:x val="0.12060869977311581"/>
                  <c:y val="0.10697658145332861"/>
                </c:manualLayout>
              </c:layout>
              <c:tx>
                <c:rich>
                  <a:bodyPr rot="0" spcFirstLastPara="1" vertOverflow="ellipsis" vert="horz" wrap="square" anchor="ctr" anchorCtr="1"/>
                  <a:lstStyle/>
                  <a:p>
                    <a:pPr>
                      <a:defRPr sz="1500" b="1" i="0" u="none" strike="noStrike" kern="1200" baseline="0">
                        <a:solidFill>
                          <a:schemeClr val="lt1"/>
                        </a:solidFill>
                        <a:latin typeface="Gill Sans MT" panose="020B0502020104020203" pitchFamily="34" charset="0"/>
                        <a:ea typeface="+mn-ea"/>
                        <a:cs typeface="+mn-cs"/>
                      </a:defRPr>
                    </a:pPr>
                    <a:fld id="{C4E5B1D3-4153-4864-B595-75850F2E5281}" type="VALUE">
                      <a:rPr lang="en-US" sz="1500" smtClean="0"/>
                      <a:pPr>
                        <a:defRPr sz="1500"/>
                      </a:pPr>
                      <a:t>[VALUE]</a:t>
                    </a:fld>
                    <a:r>
                      <a:rPr lang="en-US" sz="1500" baseline="0" dirty="0" smtClean="0"/>
                      <a:t>: </a:t>
                    </a:r>
                    <a:fld id="{904400FA-B528-4080-99B0-351211CADBDF}" type="PERCENTAGE">
                      <a:rPr lang="en-US" sz="1500" baseline="0" smtClean="0"/>
                      <a:pPr>
                        <a:defRPr sz="1500"/>
                      </a:pPr>
                      <a:t>[PERCENTAGE]</a:t>
                    </a:fld>
                    <a:endParaRPr lang="en-US" sz="1500" baseline="0" dirty="0" smtClean="0"/>
                  </a:p>
                </c:rich>
              </c:tx>
              <c:spPr>
                <a:solidFill>
                  <a:srgbClr val="FF0000"/>
                </a:solid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500" b="1" i="0" u="none" strike="noStrike" kern="1200" baseline="0">
                      <a:solidFill>
                        <a:schemeClr val="lt1"/>
                      </a:solidFill>
                      <a:latin typeface="Gill Sans MT" panose="020B0502020104020203" pitchFamily="34" charset="0"/>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layout>
                    <c:manualLayout>
                      <c:w val="0.13110590700270694"/>
                      <c:h val="0.1206935781877566"/>
                    </c:manualLayout>
                  </c15:layout>
                  <c15:dlblFieldTable/>
                  <c15:showDataLabelsRange val="0"/>
                </c:ext>
                <c:ext xmlns:c16="http://schemas.microsoft.com/office/drawing/2014/chart" uri="{C3380CC4-5D6E-409C-BE32-E72D297353CC}">
                  <c16:uniqueId val="{00000003-0530-4F59-8B47-DF11F107AA1A}"/>
                </c:ext>
              </c:extLst>
            </c:dLbl>
            <c:spPr>
              <a:solidFill>
                <a:srgbClr val="FF0000"/>
              </a:solid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000" b="1" i="0" u="none" strike="noStrike" kern="1200" baseline="0">
                    <a:solidFill>
                      <a:schemeClr val="lt1"/>
                    </a:solidFill>
                    <a:latin typeface="Gill Sans MT" panose="020B0502020104020203" pitchFamily="34" charset="0"/>
                    <a:ea typeface="+mn-ea"/>
                    <a:cs typeface="+mn-cs"/>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'Q1'!$J$3:$J$6</c:f>
              <c:strCache>
                <c:ptCount val="2"/>
                <c:pt idx="0">
                  <c:v>Achieved Targets</c:v>
                </c:pt>
                <c:pt idx="1">
                  <c:v>Not Achieved Targets</c:v>
                </c:pt>
              </c:strCache>
            </c:strRef>
          </c:cat>
          <c:val>
            <c:numRef>
              <c:f>'Q1'!$K$3:$K$6</c:f>
              <c:numCache>
                <c:formatCode>General</c:formatCode>
                <c:ptCount val="2"/>
                <c:pt idx="0">
                  <c:v>25</c:v>
                </c:pt>
                <c:pt idx="1">
                  <c:v>6</c:v>
                </c:pt>
              </c:numCache>
            </c:numRef>
          </c:val>
          <c:extLst>
            <c:ext xmlns:c16="http://schemas.microsoft.com/office/drawing/2014/chart" uri="{C3380CC4-5D6E-409C-BE32-E72D297353CC}">
              <c16:uniqueId val="{00000004-0530-4F59-8B47-DF11F107AA1A}"/>
            </c:ext>
          </c:extLst>
        </c:ser>
        <c:dLbls>
          <c:dLblPos val="ctr"/>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76446117140737746"/>
          <c:y val="0.652308575323301"/>
          <c:w val="0.22319496751473683"/>
          <c:h val="0.1632418825487939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Gill Sans MT" panose="020B0502020104020203"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latin typeface="Gill Sans MT" panose="020B0502020104020203"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Century Gothic" panose="020B0502020202020204" pitchFamily="34" charset="0"/>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1130654503052772E-2"/>
          <c:y val="0.19457161512792095"/>
          <c:w val="0.96345183328730688"/>
          <c:h val="0.7394204198279315"/>
        </c:manualLayout>
      </c:layout>
      <c:pie3DChart>
        <c:varyColors val="1"/>
        <c:ser>
          <c:idx val="0"/>
          <c:order val="0"/>
          <c:tx>
            <c:strRef>
              <c:f>'Q3'!$K$2</c:f>
              <c:strCache>
                <c:ptCount val="1"/>
                <c:pt idx="0">
                  <c:v>DSI Overall Performance</c:v>
                </c:pt>
              </c:strCache>
            </c:strRef>
          </c:tx>
          <c:dPt>
            <c:idx val="0"/>
            <c:bubble3D val="0"/>
            <c:spPr>
              <a:solidFill>
                <a:srgbClr val="00B0F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E82F-4703-90A9-EBA4E91CFC44}"/>
              </c:ext>
            </c:extLst>
          </c:dPt>
          <c:dPt>
            <c:idx val="1"/>
            <c:bubble3D val="0"/>
            <c:spPr>
              <a:solidFill>
                <a:srgbClr val="FF00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E82F-4703-90A9-EBA4E91CFC44}"/>
              </c:ext>
            </c:extLst>
          </c:dPt>
          <c:dLbls>
            <c:dLbl>
              <c:idx val="0"/>
              <c:layout>
                <c:manualLayout>
                  <c:x val="2.927764875866349E-2"/>
                  <c:y val="4.9633279027044459E-2"/>
                </c:manualLayout>
              </c:layout>
              <c:tx>
                <c:rich>
                  <a:bodyPr rot="0" spcFirstLastPara="1" vertOverflow="ellipsis" vert="horz" wrap="square" anchor="ctr" anchorCtr="1"/>
                  <a:lstStyle/>
                  <a:p>
                    <a:pPr>
                      <a:defRPr sz="1400" b="1" i="0" u="none" strike="noStrike" kern="1200" baseline="0">
                        <a:solidFill>
                          <a:schemeClr val="lt1"/>
                        </a:solidFill>
                        <a:latin typeface="Century Gothic" panose="020B0502020202020204" pitchFamily="34" charset="0"/>
                        <a:ea typeface="+mn-ea"/>
                        <a:cs typeface="+mn-cs"/>
                      </a:defRPr>
                    </a:pPr>
                    <a:fld id="{852BD7B7-FF5D-402A-A482-4D7DD027CCC8}" type="VALUE">
                      <a:rPr lang="en-US" sz="1400" smtClean="0"/>
                      <a:pPr>
                        <a:defRPr sz="1400">
                          <a:latin typeface="Century Gothic" panose="020B0502020202020204" pitchFamily="34" charset="0"/>
                        </a:defRPr>
                      </a:pPr>
                      <a:t>[VALUE]</a:t>
                    </a:fld>
                    <a:r>
                      <a:rPr lang="en-US" sz="1400" baseline="0" dirty="0" smtClean="0"/>
                      <a:t>: </a:t>
                    </a:r>
                    <a:fld id="{1D841403-50AF-48C4-8F00-DEEF0E9A90B1}" type="PERCENTAGE">
                      <a:rPr lang="en-US" sz="1400" baseline="0"/>
                      <a:pPr>
                        <a:defRPr sz="1400">
                          <a:latin typeface="Century Gothic" panose="020B0502020202020204" pitchFamily="34" charset="0"/>
                        </a:defRPr>
                      </a:pPr>
                      <a:t>[PERCENTAGE]</a:t>
                    </a:fld>
                    <a:endParaRPr lang="en-US" sz="1400" baseline="0" dirty="0" smtClean="0"/>
                  </a:p>
                </c:rich>
              </c:tx>
              <c:spPr>
                <a:solidFill>
                  <a:srgbClr val="00B0F0"/>
                </a:solid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400" b="1" i="0" u="none" strike="noStrike" kern="1200" baseline="0">
                      <a:solidFill>
                        <a:schemeClr val="lt1"/>
                      </a:solidFill>
                      <a:latin typeface="Century Gothic" panose="020B0502020202020204" pitchFamily="34" charset="0"/>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layout>
                    <c:manualLayout>
                      <c:w val="0.14216211239417917"/>
                      <c:h val="0.12719791530811347"/>
                    </c:manualLayout>
                  </c15:layout>
                  <c15:dlblFieldTable/>
                  <c15:showDataLabelsRange val="0"/>
                </c:ext>
                <c:ext xmlns:c16="http://schemas.microsoft.com/office/drawing/2014/chart" uri="{C3380CC4-5D6E-409C-BE32-E72D297353CC}">
                  <c16:uniqueId val="{00000001-E82F-4703-90A9-EBA4E91CFC44}"/>
                </c:ext>
              </c:extLst>
            </c:dLbl>
            <c:dLbl>
              <c:idx val="1"/>
              <c:layout>
                <c:manualLayout>
                  <c:x val="0.17559503487455683"/>
                  <c:y val="0.12083784053334561"/>
                </c:manualLayout>
              </c:layout>
              <c:tx>
                <c:rich>
                  <a:bodyPr/>
                  <a:lstStyle/>
                  <a:p>
                    <a:fld id="{65B4D0CD-45A2-4FB9-B039-D5A60F8A2FE4}" type="VALUE">
                      <a:rPr lang="en-US" smtClean="0"/>
                      <a:pPr/>
                      <a:t>[VALUE]</a:t>
                    </a:fld>
                    <a:r>
                      <a:rPr lang="en-US" baseline="0" dirty="0" smtClean="0"/>
                      <a:t>: </a:t>
                    </a:r>
                    <a:fld id="{4117C660-B323-4C80-BBDC-62AE81EADE75}" type="PERCENTAGE">
                      <a:rPr lang="en-US" baseline="0" smtClean="0"/>
                      <a:pPr/>
                      <a:t>[PERCENTAGE]</a:t>
                    </a:fld>
                    <a:endParaRPr lang="en-US" baseline="0" dirty="0" smtClean="0"/>
                  </a:p>
                </c:rich>
              </c:tx>
              <c:dLblPos val="bestFit"/>
              <c:showLegendKey val="0"/>
              <c:showVal val="1"/>
              <c:showCatName val="0"/>
              <c:showSerName val="0"/>
              <c:showPercent val="1"/>
              <c:showBubbleSize val="0"/>
              <c:extLst>
                <c:ext xmlns:c15="http://schemas.microsoft.com/office/drawing/2012/chart" uri="{CE6537A1-D6FC-4f65-9D91-7224C49458BB}">
                  <c15:layout>
                    <c:manualLayout>
                      <c:w val="0.15777141162990366"/>
                      <c:h val="0.1339856945946844"/>
                    </c:manualLayout>
                  </c15:layout>
                  <c15:dlblFieldTable/>
                  <c15:showDataLabelsRange val="0"/>
                </c:ext>
                <c:ext xmlns:c16="http://schemas.microsoft.com/office/drawing/2014/chart" uri="{C3380CC4-5D6E-409C-BE32-E72D297353CC}">
                  <c16:uniqueId val="{00000003-E82F-4703-90A9-EBA4E91CFC44}"/>
                </c:ext>
              </c:extLst>
            </c:dLbl>
            <c:spPr>
              <a:solidFill>
                <a:srgbClr val="FF0000"/>
              </a:solid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400" b="1" i="0" u="none" strike="noStrike" kern="1200" baseline="0">
                    <a:solidFill>
                      <a:schemeClr val="lt1"/>
                    </a:solidFill>
                    <a:latin typeface="Century Gothic" panose="020B0502020202020204" pitchFamily="34" charset="0"/>
                    <a:ea typeface="+mn-ea"/>
                    <a:cs typeface="+mn-cs"/>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'Q3'!$J$3:$J$6</c:f>
              <c:strCache>
                <c:ptCount val="2"/>
                <c:pt idx="0">
                  <c:v>Achieved Targets</c:v>
                </c:pt>
                <c:pt idx="1">
                  <c:v>Not Achieved Targets</c:v>
                </c:pt>
              </c:strCache>
            </c:strRef>
          </c:cat>
          <c:val>
            <c:numRef>
              <c:f>'Q3'!$K$3:$K$6</c:f>
              <c:numCache>
                <c:formatCode>General</c:formatCode>
                <c:ptCount val="2"/>
                <c:pt idx="0">
                  <c:v>22</c:v>
                </c:pt>
                <c:pt idx="1">
                  <c:v>10</c:v>
                </c:pt>
              </c:numCache>
            </c:numRef>
          </c:val>
          <c:extLst>
            <c:ext xmlns:c16="http://schemas.microsoft.com/office/drawing/2014/chart" uri="{C3380CC4-5D6E-409C-BE32-E72D297353CC}">
              <c16:uniqueId val="{00000004-E82F-4703-90A9-EBA4E91CFC44}"/>
            </c:ext>
          </c:extLst>
        </c:ser>
        <c:dLbls>
          <c:dLblPos val="ctr"/>
          <c:showLegendKey val="0"/>
          <c:showVal val="1"/>
          <c:showCatName val="0"/>
          <c:showSerName val="0"/>
          <c:showPercent val="0"/>
          <c:showBubbleSize val="0"/>
          <c:showLeaderLines val="1"/>
        </c:dLbls>
      </c:pie3DChart>
      <c:spPr>
        <a:noFill/>
        <a:ln>
          <a:noFill/>
        </a:ln>
        <a:effectLst/>
      </c:spPr>
    </c:plotArea>
    <c:legend>
      <c:legendPos val="r"/>
      <c:layout>
        <c:manualLayout>
          <c:xMode val="edge"/>
          <c:yMode val="edge"/>
          <c:x val="0.76601234641334648"/>
          <c:y val="0.56288623547707661"/>
          <c:w val="0.20193659027859734"/>
          <c:h val="9.9229578079505443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Century Gothic" panose="020B0502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latin typeface="Gill Sans MT" panose="020B0502020104020203"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50" b="1" i="0" u="none" strike="noStrike" kern="1200" spc="0" baseline="0">
                <a:solidFill>
                  <a:sysClr val="windowText" lastClr="000000"/>
                </a:solidFill>
                <a:latin typeface="Century Gothic" panose="020B0502020202020204" pitchFamily="34" charset="0"/>
                <a:ea typeface="+mn-ea"/>
                <a:cs typeface="+mn-cs"/>
              </a:defRPr>
            </a:pPr>
            <a:r>
              <a:rPr lang="en-US" sz="1050" b="1" dirty="0">
                <a:solidFill>
                  <a:sysClr val="windowText" lastClr="000000"/>
                </a:solidFill>
                <a:latin typeface="Century Gothic" panose="020B0502020202020204" pitchFamily="34" charset="0"/>
              </a:rPr>
              <a:t>DSI Performance Per Programme</a:t>
            </a:r>
          </a:p>
        </c:rich>
      </c:tx>
      <c:overlay val="0"/>
      <c:spPr>
        <a:noFill/>
        <a:ln>
          <a:noFill/>
        </a:ln>
        <a:effectLst/>
      </c:spPr>
      <c:txPr>
        <a:bodyPr rot="0" spcFirstLastPara="1" vertOverflow="ellipsis" vert="horz" wrap="square" anchor="ctr" anchorCtr="1"/>
        <a:lstStyle/>
        <a:p>
          <a:pPr>
            <a:defRPr sz="1050" b="1" i="0" u="none" strike="noStrike" kern="1200" spc="0" baseline="0">
              <a:solidFill>
                <a:sysClr val="windowText" lastClr="000000"/>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'Q3'!$C$3</c:f>
              <c:strCache>
                <c:ptCount val="1"/>
                <c:pt idx="0">
                  <c:v>Target</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'Q3'!$D$2:$H$2</c:f>
              <c:strCache>
                <c:ptCount val="5"/>
                <c:pt idx="0">
                  <c:v>Programme 1</c:v>
                </c:pt>
                <c:pt idx="1">
                  <c:v>Programme 2</c:v>
                </c:pt>
                <c:pt idx="2">
                  <c:v>Programme 3</c:v>
                </c:pt>
                <c:pt idx="3">
                  <c:v>Programme 4</c:v>
                </c:pt>
                <c:pt idx="4">
                  <c:v>Programme 5</c:v>
                </c:pt>
              </c:strCache>
            </c:strRef>
          </c:cat>
          <c:val>
            <c:numRef>
              <c:f>'Q3'!$D$3:$H$3</c:f>
              <c:numCache>
                <c:formatCode>General</c:formatCode>
                <c:ptCount val="5"/>
                <c:pt idx="0">
                  <c:v>3</c:v>
                </c:pt>
                <c:pt idx="1">
                  <c:v>5</c:v>
                </c:pt>
                <c:pt idx="2">
                  <c:v>9</c:v>
                </c:pt>
                <c:pt idx="3">
                  <c:v>8</c:v>
                </c:pt>
                <c:pt idx="4">
                  <c:v>7</c:v>
                </c:pt>
              </c:numCache>
            </c:numRef>
          </c:val>
          <c:extLst>
            <c:ext xmlns:c16="http://schemas.microsoft.com/office/drawing/2014/chart" uri="{C3380CC4-5D6E-409C-BE32-E72D297353CC}">
              <c16:uniqueId val="{00000000-72D6-4189-BA2E-5B4000E42063}"/>
            </c:ext>
          </c:extLst>
        </c:ser>
        <c:ser>
          <c:idx val="1"/>
          <c:order val="1"/>
          <c:tx>
            <c:strRef>
              <c:f>'Q3'!$C$4</c:f>
              <c:strCache>
                <c:ptCount val="1"/>
                <c:pt idx="0">
                  <c:v>Achieved Targets</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strRef>
              <c:f>'Q3'!$D$2:$H$2</c:f>
              <c:strCache>
                <c:ptCount val="5"/>
                <c:pt idx="0">
                  <c:v>Programme 1</c:v>
                </c:pt>
                <c:pt idx="1">
                  <c:v>Programme 2</c:v>
                </c:pt>
                <c:pt idx="2">
                  <c:v>Programme 3</c:v>
                </c:pt>
                <c:pt idx="3">
                  <c:v>Programme 4</c:v>
                </c:pt>
                <c:pt idx="4">
                  <c:v>Programme 5</c:v>
                </c:pt>
              </c:strCache>
            </c:strRef>
          </c:cat>
          <c:val>
            <c:numRef>
              <c:f>'Q3'!$D$4:$H$4</c:f>
              <c:numCache>
                <c:formatCode>General</c:formatCode>
                <c:ptCount val="5"/>
                <c:pt idx="0">
                  <c:v>2</c:v>
                </c:pt>
                <c:pt idx="1">
                  <c:v>4</c:v>
                </c:pt>
                <c:pt idx="2">
                  <c:v>6</c:v>
                </c:pt>
                <c:pt idx="3">
                  <c:v>6</c:v>
                </c:pt>
                <c:pt idx="4">
                  <c:v>4</c:v>
                </c:pt>
              </c:numCache>
            </c:numRef>
          </c:val>
          <c:extLst>
            <c:ext xmlns:c16="http://schemas.microsoft.com/office/drawing/2014/chart" uri="{C3380CC4-5D6E-409C-BE32-E72D297353CC}">
              <c16:uniqueId val="{00000001-72D6-4189-BA2E-5B4000E42063}"/>
            </c:ext>
          </c:extLst>
        </c:ser>
        <c:ser>
          <c:idx val="2"/>
          <c:order val="2"/>
          <c:tx>
            <c:strRef>
              <c:f>'Q3'!$C$5</c:f>
              <c:strCache>
                <c:ptCount val="1"/>
                <c:pt idx="0">
                  <c:v>Not Achieved Targets</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'Q3'!$D$2:$H$2</c:f>
              <c:strCache>
                <c:ptCount val="5"/>
                <c:pt idx="0">
                  <c:v>Programme 1</c:v>
                </c:pt>
                <c:pt idx="1">
                  <c:v>Programme 2</c:v>
                </c:pt>
                <c:pt idx="2">
                  <c:v>Programme 3</c:v>
                </c:pt>
                <c:pt idx="3">
                  <c:v>Programme 4</c:v>
                </c:pt>
                <c:pt idx="4">
                  <c:v>Programme 5</c:v>
                </c:pt>
              </c:strCache>
            </c:strRef>
          </c:cat>
          <c:val>
            <c:numRef>
              <c:f>'Q3'!$D$5:$H$5</c:f>
              <c:numCache>
                <c:formatCode>General</c:formatCode>
                <c:ptCount val="5"/>
                <c:pt idx="0">
                  <c:v>1</c:v>
                </c:pt>
                <c:pt idx="1">
                  <c:v>1</c:v>
                </c:pt>
                <c:pt idx="2">
                  <c:v>3</c:v>
                </c:pt>
                <c:pt idx="3">
                  <c:v>5</c:v>
                </c:pt>
                <c:pt idx="4">
                  <c:v>3</c:v>
                </c:pt>
              </c:numCache>
            </c:numRef>
          </c:val>
          <c:extLst>
            <c:ext xmlns:c16="http://schemas.microsoft.com/office/drawing/2014/chart" uri="{C3380CC4-5D6E-409C-BE32-E72D297353CC}">
              <c16:uniqueId val="{00000002-72D6-4189-BA2E-5B4000E42063}"/>
            </c:ext>
          </c:extLst>
        </c:ser>
        <c:ser>
          <c:idx val="3"/>
          <c:order val="3"/>
          <c:tx>
            <c:strRef>
              <c:f>'Q3'!$C$6</c:f>
              <c:strCache>
                <c:ptCount val="1"/>
                <c:pt idx="0">
                  <c:v>% Percentage Performance </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'Q3'!$D$2:$H$2</c:f>
              <c:strCache>
                <c:ptCount val="5"/>
                <c:pt idx="0">
                  <c:v>Programme 1</c:v>
                </c:pt>
                <c:pt idx="1">
                  <c:v>Programme 2</c:v>
                </c:pt>
                <c:pt idx="2">
                  <c:v>Programme 3</c:v>
                </c:pt>
                <c:pt idx="3">
                  <c:v>Programme 4</c:v>
                </c:pt>
                <c:pt idx="4">
                  <c:v>Programme 5</c:v>
                </c:pt>
              </c:strCache>
            </c:strRef>
          </c:cat>
          <c:val>
            <c:numRef>
              <c:f>'Q3'!$D$6:$H$6</c:f>
              <c:numCache>
                <c:formatCode>0%</c:formatCode>
                <c:ptCount val="5"/>
                <c:pt idx="0">
                  <c:v>0.66666666666666663</c:v>
                </c:pt>
                <c:pt idx="1">
                  <c:v>0.8</c:v>
                </c:pt>
                <c:pt idx="2">
                  <c:v>0.66666666666666663</c:v>
                </c:pt>
                <c:pt idx="3">
                  <c:v>0.75</c:v>
                </c:pt>
                <c:pt idx="4">
                  <c:v>0.5714285714285714</c:v>
                </c:pt>
              </c:numCache>
            </c:numRef>
          </c:val>
          <c:extLst>
            <c:ext xmlns:c16="http://schemas.microsoft.com/office/drawing/2014/chart" uri="{C3380CC4-5D6E-409C-BE32-E72D297353CC}">
              <c16:uniqueId val="{00000003-72D6-4189-BA2E-5B4000E42063}"/>
            </c:ext>
          </c:extLst>
        </c:ser>
        <c:dLbls>
          <c:dLblPos val="outEnd"/>
          <c:showLegendKey val="0"/>
          <c:showVal val="1"/>
          <c:showCatName val="0"/>
          <c:showSerName val="0"/>
          <c:showPercent val="0"/>
          <c:showBubbleSize val="0"/>
        </c:dLbls>
        <c:gapWidth val="219"/>
        <c:overlap val="-27"/>
        <c:axId val="2039528144"/>
        <c:axId val="54764816"/>
      </c:barChart>
      <c:catAx>
        <c:axId val="2039528144"/>
        <c:scaling>
          <c:orientation val="minMax"/>
        </c:scaling>
        <c:delete val="0"/>
        <c:axPos val="b"/>
        <c:title>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54764816"/>
        <c:crosses val="autoZero"/>
        <c:auto val="1"/>
        <c:lblAlgn val="ctr"/>
        <c:lblOffset val="100"/>
        <c:noMultiLvlLbl val="0"/>
      </c:catAx>
      <c:valAx>
        <c:axId val="54764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Century Gothic" panose="020B0502020202020204" pitchFamily="34" charset="0"/>
                    <a:ea typeface="+mn-ea"/>
                    <a:cs typeface="+mn-cs"/>
                  </a:defRPr>
                </a:pPr>
                <a:r>
                  <a:rPr lang="en-US" dirty="0">
                    <a:solidFill>
                      <a:sysClr val="windowText" lastClr="000000"/>
                    </a:solidFill>
                    <a:latin typeface="Century Gothic" panose="020B0502020202020204" pitchFamily="34" charset="0"/>
                  </a:rPr>
                  <a:t>Target</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20395281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Century Gothic" panose="020B0502020202020204" pitchFamily="34" charset="0"/>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latin typeface="Gill Sans MT" panose="020B0502020104020203"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Century Gothic" panose="020B0502020202020204" pitchFamily="34" charset="0"/>
                <a:ea typeface="+mn-ea"/>
                <a:cs typeface="+mn-cs"/>
              </a:defRPr>
            </a:pPr>
            <a:r>
              <a:rPr lang="en-US" b="1">
                <a:solidFill>
                  <a:schemeClr val="tx1"/>
                </a:solidFill>
                <a:latin typeface="Century Gothic" panose="020B0502020202020204" pitchFamily="34" charset="0"/>
              </a:rPr>
              <a:t>DSI Pefromance Information per Quarter</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AR!$C$28</c:f>
              <c:strCache>
                <c:ptCount val="1"/>
                <c:pt idx="0">
                  <c:v>Target</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AR!$D$27:$F$27</c:f>
              <c:strCache>
                <c:ptCount val="3"/>
                <c:pt idx="0">
                  <c:v>Quarter 1</c:v>
                </c:pt>
                <c:pt idx="1">
                  <c:v>Quarter 2</c:v>
                </c:pt>
                <c:pt idx="2">
                  <c:v>Quarter 3</c:v>
                </c:pt>
              </c:strCache>
            </c:strRef>
          </c:cat>
          <c:val>
            <c:numRef>
              <c:f>AR!$D$28:$F$28</c:f>
              <c:numCache>
                <c:formatCode>General</c:formatCode>
                <c:ptCount val="3"/>
                <c:pt idx="0">
                  <c:v>30</c:v>
                </c:pt>
                <c:pt idx="1">
                  <c:v>31</c:v>
                </c:pt>
                <c:pt idx="2">
                  <c:v>32</c:v>
                </c:pt>
              </c:numCache>
            </c:numRef>
          </c:val>
          <c:extLst>
            <c:ext xmlns:c16="http://schemas.microsoft.com/office/drawing/2014/chart" uri="{C3380CC4-5D6E-409C-BE32-E72D297353CC}">
              <c16:uniqueId val="{00000000-2E9B-41F4-B6DC-4CAE99454908}"/>
            </c:ext>
          </c:extLst>
        </c:ser>
        <c:ser>
          <c:idx val="1"/>
          <c:order val="1"/>
          <c:tx>
            <c:strRef>
              <c:f>AR!$C$29</c:f>
              <c:strCache>
                <c:ptCount val="1"/>
                <c:pt idx="0">
                  <c:v>Achieved Targets</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strRef>
              <c:f>AR!$D$27:$F$27</c:f>
              <c:strCache>
                <c:ptCount val="3"/>
                <c:pt idx="0">
                  <c:v>Quarter 1</c:v>
                </c:pt>
                <c:pt idx="1">
                  <c:v>Quarter 2</c:v>
                </c:pt>
                <c:pt idx="2">
                  <c:v>Quarter 3</c:v>
                </c:pt>
              </c:strCache>
            </c:strRef>
          </c:cat>
          <c:val>
            <c:numRef>
              <c:f>AR!$D$29:$F$29</c:f>
              <c:numCache>
                <c:formatCode>General</c:formatCode>
                <c:ptCount val="3"/>
                <c:pt idx="0">
                  <c:v>22</c:v>
                </c:pt>
                <c:pt idx="1">
                  <c:v>25</c:v>
                </c:pt>
                <c:pt idx="2">
                  <c:v>22</c:v>
                </c:pt>
              </c:numCache>
            </c:numRef>
          </c:val>
          <c:extLst>
            <c:ext xmlns:c16="http://schemas.microsoft.com/office/drawing/2014/chart" uri="{C3380CC4-5D6E-409C-BE32-E72D297353CC}">
              <c16:uniqueId val="{00000001-2E9B-41F4-B6DC-4CAE99454908}"/>
            </c:ext>
          </c:extLst>
        </c:ser>
        <c:ser>
          <c:idx val="2"/>
          <c:order val="2"/>
          <c:tx>
            <c:strRef>
              <c:f>AR!$C$30</c:f>
              <c:strCache>
                <c:ptCount val="1"/>
                <c:pt idx="0">
                  <c:v>Not Achieved Targets</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AR!$D$27:$F$27</c:f>
              <c:strCache>
                <c:ptCount val="3"/>
                <c:pt idx="0">
                  <c:v>Quarter 1</c:v>
                </c:pt>
                <c:pt idx="1">
                  <c:v>Quarter 2</c:v>
                </c:pt>
                <c:pt idx="2">
                  <c:v>Quarter 3</c:v>
                </c:pt>
              </c:strCache>
            </c:strRef>
          </c:cat>
          <c:val>
            <c:numRef>
              <c:f>AR!$D$30:$F$30</c:f>
              <c:numCache>
                <c:formatCode>General</c:formatCode>
                <c:ptCount val="3"/>
                <c:pt idx="0">
                  <c:v>-8</c:v>
                </c:pt>
                <c:pt idx="1">
                  <c:v>-6</c:v>
                </c:pt>
                <c:pt idx="2">
                  <c:v>-10</c:v>
                </c:pt>
              </c:numCache>
            </c:numRef>
          </c:val>
          <c:extLst>
            <c:ext xmlns:c16="http://schemas.microsoft.com/office/drawing/2014/chart" uri="{C3380CC4-5D6E-409C-BE32-E72D297353CC}">
              <c16:uniqueId val="{00000002-2E9B-41F4-B6DC-4CAE99454908}"/>
            </c:ext>
          </c:extLst>
        </c:ser>
        <c:ser>
          <c:idx val="3"/>
          <c:order val="3"/>
          <c:tx>
            <c:strRef>
              <c:f>AR!$C$31</c:f>
              <c:strCache>
                <c:ptCount val="1"/>
                <c:pt idx="0">
                  <c:v>% Percentage Performance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AR!$D$27:$F$27</c:f>
              <c:strCache>
                <c:ptCount val="3"/>
                <c:pt idx="0">
                  <c:v>Quarter 1</c:v>
                </c:pt>
                <c:pt idx="1">
                  <c:v>Quarter 2</c:v>
                </c:pt>
                <c:pt idx="2">
                  <c:v>Quarter 3</c:v>
                </c:pt>
              </c:strCache>
            </c:strRef>
          </c:cat>
          <c:val>
            <c:numRef>
              <c:f>AR!$D$31:$F$31</c:f>
              <c:numCache>
                <c:formatCode>0%</c:formatCode>
                <c:ptCount val="3"/>
                <c:pt idx="0">
                  <c:v>0.73333333333333328</c:v>
                </c:pt>
                <c:pt idx="1">
                  <c:v>0.80645161290322576</c:v>
                </c:pt>
                <c:pt idx="2">
                  <c:v>0.6875</c:v>
                </c:pt>
              </c:numCache>
            </c:numRef>
          </c:val>
          <c:extLst>
            <c:ext xmlns:c16="http://schemas.microsoft.com/office/drawing/2014/chart" uri="{C3380CC4-5D6E-409C-BE32-E72D297353CC}">
              <c16:uniqueId val="{00000003-2E9B-41F4-B6DC-4CAE99454908}"/>
            </c:ext>
          </c:extLst>
        </c:ser>
        <c:dLbls>
          <c:dLblPos val="outEnd"/>
          <c:showLegendKey val="0"/>
          <c:showVal val="1"/>
          <c:showCatName val="0"/>
          <c:showSerName val="0"/>
          <c:showPercent val="0"/>
          <c:showBubbleSize val="0"/>
        </c:dLbls>
        <c:gapWidth val="219"/>
        <c:overlap val="-27"/>
        <c:axId val="348510687"/>
        <c:axId val="519007711"/>
      </c:barChart>
      <c:catAx>
        <c:axId val="348510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Century Gothic" panose="020B0502020202020204" pitchFamily="34" charset="0"/>
                <a:ea typeface="+mn-ea"/>
                <a:cs typeface="+mn-cs"/>
              </a:defRPr>
            </a:pPr>
            <a:endParaRPr lang="en-US"/>
          </a:p>
        </c:txPr>
        <c:crossAx val="519007711"/>
        <c:crosses val="autoZero"/>
        <c:auto val="1"/>
        <c:lblAlgn val="ctr"/>
        <c:lblOffset val="100"/>
        <c:noMultiLvlLbl val="0"/>
      </c:catAx>
      <c:valAx>
        <c:axId val="5190077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en-US"/>
          </a:p>
        </c:txPr>
        <c:crossAx val="3485106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Gill Sans MT" panose="020B0502020104020203"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Gill Sans MT" panose="020B0502020104020203"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ysClr val="windowText" lastClr="000000"/>
                </a:solidFill>
                <a:latin typeface="Century Gothic" panose="020B0502020202020204" pitchFamily="34" charset="0"/>
                <a:ea typeface="+mn-ea"/>
                <a:cs typeface="+mn-cs"/>
              </a:defRPr>
            </a:pPr>
            <a:r>
              <a:rPr lang="en-US" dirty="0"/>
              <a:t>Q1-Q3 Unachieved Targets</a:t>
            </a:r>
          </a:p>
        </c:rich>
      </c:tx>
      <c:layout>
        <c:manualLayout>
          <c:xMode val="edge"/>
          <c:yMode val="edge"/>
          <c:x val="0.39259023354564754"/>
          <c:y val="0.13182092451966637"/>
        </c:manualLayout>
      </c:layout>
      <c:overlay val="0"/>
      <c:spPr>
        <a:solidFill>
          <a:srgbClr val="5B9BD5"/>
        </a:solidFill>
        <a:ln>
          <a:solidFill>
            <a:sysClr val="windowText" lastClr="000000"/>
          </a:solidFill>
        </a:ln>
        <a:effectLst/>
      </c:spPr>
      <c:txPr>
        <a:bodyPr rot="0" spcFirstLastPara="1" vertOverflow="ellipsis" vert="horz" wrap="square" anchor="ctr" anchorCtr="1"/>
        <a:lstStyle/>
        <a:p>
          <a:pPr>
            <a:defRPr sz="1600" b="1" i="0" u="none" strike="noStrike" kern="1200" baseline="0">
              <a:solidFill>
                <a:sysClr val="windowText" lastClr="000000"/>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0.26174147817510074"/>
          <c:y val="0.37043260217472818"/>
          <c:w val="0.71065767256799905"/>
          <c:h val="0.31745500562429696"/>
        </c:manualLayout>
      </c:layout>
      <c:lineChart>
        <c:grouping val="standard"/>
        <c:varyColors val="0"/>
        <c:ser>
          <c:idx val="0"/>
          <c:order val="0"/>
          <c:tx>
            <c:strRef>
              <c:f>Sheet2!$C$6</c:f>
              <c:strCache>
                <c:ptCount val="1"/>
                <c:pt idx="0">
                  <c:v>Unachieved Targets</c:v>
                </c:pt>
              </c:strCache>
            </c:strRef>
          </c:tx>
          <c:spPr>
            <a:ln w="31750" cap="rnd">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trendline>
            <c:spPr>
              <a:ln w="19050" cap="rnd">
                <a:solidFill>
                  <a:schemeClr val="accent1"/>
                </a:solidFill>
                <a:prstDash val="sysDash"/>
              </a:ln>
              <a:effectLst/>
            </c:spPr>
            <c:trendlineType val="linear"/>
            <c:dispRSqr val="0"/>
            <c:dispEq val="0"/>
          </c:trendline>
          <c:cat>
            <c:strRef>
              <c:f>Sheet2!$B$7:$B$9</c:f>
              <c:strCache>
                <c:ptCount val="3"/>
                <c:pt idx="0">
                  <c:v>Quarter 1</c:v>
                </c:pt>
                <c:pt idx="1">
                  <c:v>Quarter 2</c:v>
                </c:pt>
                <c:pt idx="2">
                  <c:v>Quarter 3</c:v>
                </c:pt>
              </c:strCache>
            </c:strRef>
          </c:cat>
          <c:val>
            <c:numRef>
              <c:f>Sheet2!$C$7:$C$9</c:f>
              <c:numCache>
                <c:formatCode>General</c:formatCode>
                <c:ptCount val="3"/>
                <c:pt idx="0">
                  <c:v>8</c:v>
                </c:pt>
                <c:pt idx="1">
                  <c:v>6</c:v>
                </c:pt>
                <c:pt idx="2">
                  <c:v>10</c:v>
                </c:pt>
              </c:numCache>
            </c:numRef>
          </c:val>
          <c:smooth val="0"/>
          <c:extLst>
            <c:ext xmlns:c16="http://schemas.microsoft.com/office/drawing/2014/chart" uri="{C3380CC4-5D6E-409C-BE32-E72D297353CC}">
              <c16:uniqueId val="{00000000-5ABB-4D3E-9B4E-321E51E19EDB}"/>
            </c:ext>
          </c:extLst>
        </c:ser>
        <c:dLbls>
          <c:dLblPos val="ctr"/>
          <c:showLegendKey val="0"/>
          <c:showVal val="1"/>
          <c:showCatName val="0"/>
          <c:showSerName val="0"/>
          <c:showPercent val="0"/>
          <c:showBubbleSize val="0"/>
        </c:dLbls>
        <c:smooth val="0"/>
        <c:axId val="528984607"/>
        <c:axId val="528986687"/>
      </c:lineChart>
      <c:catAx>
        <c:axId val="528984607"/>
        <c:scaling>
          <c:orientation val="minMax"/>
        </c:scaling>
        <c:delete val="0"/>
        <c:axPos val="b"/>
        <c:title>
          <c:tx>
            <c:rich>
              <a:bodyPr rot="0" spcFirstLastPara="1" vertOverflow="ellipsis" vert="horz" wrap="square" anchor="ctr" anchorCtr="1"/>
              <a:lstStyle/>
              <a:p>
                <a:pPr>
                  <a:defRPr sz="900" b="1" i="0" u="none" strike="noStrike" kern="1200" baseline="0">
                    <a:solidFill>
                      <a:sysClr val="windowText" lastClr="000000"/>
                    </a:solidFill>
                    <a:latin typeface="Century Gothic" panose="020B0502020202020204" pitchFamily="34" charset="0"/>
                    <a:ea typeface="+mn-ea"/>
                    <a:cs typeface="+mn-cs"/>
                  </a:defRPr>
                </a:pPr>
                <a:r>
                  <a:rPr lang="en-US"/>
                  <a:t>Quarters</a:t>
                </a:r>
              </a:p>
            </c:rich>
          </c:tx>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Century Gothic" panose="020B0502020202020204" pitchFamily="34" charset="0"/>
                  <a:ea typeface="+mn-ea"/>
                  <a:cs typeface="+mn-cs"/>
                </a:defRPr>
              </a:pPr>
              <a:endParaRPr lang="en-US"/>
            </a:p>
          </c:txPr>
        </c:title>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Century Gothic" panose="020B0502020202020204" pitchFamily="34" charset="0"/>
                <a:ea typeface="+mn-ea"/>
                <a:cs typeface="+mn-cs"/>
              </a:defRPr>
            </a:pPr>
            <a:endParaRPr lang="en-US"/>
          </a:p>
        </c:txPr>
        <c:crossAx val="528986687"/>
        <c:crosses val="autoZero"/>
        <c:auto val="1"/>
        <c:lblAlgn val="ctr"/>
        <c:lblOffset val="100"/>
        <c:noMultiLvlLbl val="0"/>
      </c:catAx>
      <c:valAx>
        <c:axId val="528986687"/>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ysClr val="windowText" lastClr="000000"/>
                    </a:solidFill>
                    <a:latin typeface="Century Gothic" panose="020B0502020202020204" pitchFamily="34" charset="0"/>
                    <a:ea typeface="+mn-ea"/>
                    <a:cs typeface="+mn-cs"/>
                  </a:defRPr>
                </a:pPr>
                <a:r>
                  <a:rPr lang="en-US"/>
                  <a:t>Targets</a:t>
                </a:r>
              </a:p>
            </c:rich>
          </c:tx>
          <c:overlay val="0"/>
          <c:spPr>
            <a:noFill/>
            <a:ln>
              <a:noFill/>
            </a:ln>
            <a:effectLst/>
          </c:spPr>
          <c:txPr>
            <a:bodyPr rot="-5400000" spcFirstLastPara="1" vertOverflow="ellipsis" vert="horz" wrap="square" anchor="ctr" anchorCtr="1"/>
            <a:lstStyle/>
            <a:p>
              <a:pPr>
                <a:defRPr sz="900" b="1" i="0" u="none" strike="noStrike" kern="1200" baseline="0">
                  <a:solidFill>
                    <a:sysClr val="windowText" lastClr="000000"/>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Century Gothic" panose="020B0502020202020204" pitchFamily="34" charset="0"/>
                <a:ea typeface="+mn-ea"/>
                <a:cs typeface="+mn-cs"/>
              </a:defRPr>
            </a:pPr>
            <a:endParaRPr lang="en-US"/>
          </a:p>
        </c:txPr>
        <c:crossAx val="528984607"/>
        <c:crosses val="autoZero"/>
        <c:crossBetween val="between"/>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900" b="0" i="0" u="none" strike="noStrike" kern="1200" baseline="0">
                <a:solidFill>
                  <a:sysClr val="windowText" lastClr="000000"/>
                </a:solidFill>
                <a:latin typeface="Century Gothic" panose="020B0502020202020204" pitchFamily="34" charset="0"/>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solidFill>
            <a:sysClr val="windowText" lastClr="000000"/>
          </a:solidFill>
          <a:latin typeface="Century Gothic" panose="020B0502020202020204"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entury Gothic" panose="020B0502020202020204" pitchFamily="34" charset="0"/>
                <a:ea typeface="+mn-ea"/>
                <a:cs typeface="+mn-cs"/>
              </a:defRPr>
            </a:pPr>
            <a:r>
              <a:rPr lang="en-US" b="1" dirty="0"/>
              <a:t>Planned vs Actual Expenditure</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entury Gothic" panose="020B0502020202020204" pitchFamily="34" charset="0"/>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noFill/>
            </a:ln>
            <a:effectLst/>
            <a:sp3d/>
          </c:spPr>
          <c:invertIfNegative val="0"/>
          <c:dLbls>
            <c:dLbl>
              <c:idx val="0"/>
              <c:tx>
                <c:rich>
                  <a:bodyPr/>
                  <a:lstStyle/>
                  <a:p>
                    <a:r>
                      <a:rPr lang="en-US" dirty="0"/>
                      <a:t>	8,214,133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6CD-404F-A34C-AAD1AA656C66}"/>
                </c:ext>
              </c:extLst>
            </c:dLbl>
            <c:dLbl>
              <c:idx val="1"/>
              <c:tx>
                <c:rich>
                  <a:bodyPr/>
                  <a:lstStyle/>
                  <a:p>
                    <a:r>
                      <a:rPr lang="en-US" dirty="0"/>
                      <a:t>6,727,371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6CD-404F-A34C-AAD1AA656C66}"/>
                </c:ext>
              </c:extLst>
            </c:dLbl>
            <c:dLbl>
              <c:idx val="2"/>
              <c:layout>
                <c:manualLayout>
                  <c:x val="3.2206119162640899E-2"/>
                  <c:y val="-0.16960285057682273"/>
                </c:manualLayout>
              </c:layout>
              <c:tx>
                <c:rich>
                  <a:bodyPr/>
                  <a:lstStyle/>
                  <a:p>
                    <a:r>
                      <a:rPr lang="en-US" dirty="0"/>
                      <a:t>1,486,762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817-44D5-842C-DBDEB15CE49D}"/>
                </c:ext>
              </c:extLst>
            </c:dLbl>
            <c:spPr>
              <a:noFill/>
              <a:ln>
                <a:noFill/>
              </a:ln>
              <a:effectLst/>
            </c:spPr>
            <c:txPr>
              <a:bodyPr rot="-5400000" spcFirstLastPara="1" vertOverflow="ellipsis"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Sheet1!$A$1:$A$3</c:f>
              <c:strCache>
                <c:ptCount val="3"/>
                <c:pt idx="0">
                  <c:v>Planned Expenditure</c:v>
                </c:pt>
                <c:pt idx="1">
                  <c:v>Actual Expenditure</c:v>
                </c:pt>
                <c:pt idx="2">
                  <c:v>Variance</c:v>
                </c:pt>
              </c:strCache>
            </c:strRef>
          </c:cat>
          <c:val>
            <c:numRef>
              <c:f>Sheet1!$B$1:$B$3</c:f>
              <c:numCache>
                <c:formatCode>_ * #,##0_ ;_ * \-#,##0_ ;_ * "-"??_ ;_ @_ </c:formatCode>
                <c:ptCount val="3"/>
                <c:pt idx="0">
                  <c:v>8214133</c:v>
                </c:pt>
                <c:pt idx="1">
                  <c:v>6727371</c:v>
                </c:pt>
                <c:pt idx="2" formatCode="_(* #,##0_);_(* \(#,##0\);_(* &quot;-&quot;??_);_(@_)">
                  <c:v>1486762</c:v>
                </c:pt>
              </c:numCache>
            </c:numRef>
          </c:val>
          <c:extLst>
            <c:ext xmlns:c16="http://schemas.microsoft.com/office/drawing/2014/chart" uri="{C3380CC4-5D6E-409C-BE32-E72D297353CC}">
              <c16:uniqueId val="{00000000-5942-41FB-BEB2-857AFEB216EE}"/>
            </c:ext>
          </c:extLst>
        </c:ser>
        <c:dLbls>
          <c:showLegendKey val="0"/>
          <c:showVal val="1"/>
          <c:showCatName val="0"/>
          <c:showSerName val="0"/>
          <c:showPercent val="0"/>
          <c:showBubbleSize val="0"/>
        </c:dLbls>
        <c:gapWidth val="219"/>
        <c:shape val="box"/>
        <c:axId val="627591967"/>
        <c:axId val="613663951"/>
        <c:axId val="0"/>
      </c:bar3DChart>
      <c:catAx>
        <c:axId val="627591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Century Gothic" panose="020B0502020202020204" pitchFamily="34" charset="0"/>
                <a:ea typeface="+mn-ea"/>
                <a:cs typeface="+mn-cs"/>
              </a:defRPr>
            </a:pPr>
            <a:endParaRPr lang="en-US"/>
          </a:p>
        </c:txPr>
        <c:crossAx val="613663951"/>
        <c:crosses val="autoZero"/>
        <c:auto val="1"/>
        <c:lblAlgn val="ctr"/>
        <c:lblOffset val="100"/>
        <c:noMultiLvlLbl val="0"/>
      </c:catAx>
      <c:valAx>
        <c:axId val="613663951"/>
        <c:scaling>
          <c:orientation val="minMax"/>
        </c:scaling>
        <c:delete val="0"/>
        <c:axPos val="l"/>
        <c:majorGridlines>
          <c:spPr>
            <a:ln w="9525" cap="flat" cmpd="sng" algn="ctr">
              <a:solidFill>
                <a:schemeClr val="tx1">
                  <a:lumMod val="15000"/>
                  <a:lumOff val="85000"/>
                </a:schemeClr>
              </a:solidFill>
              <a:round/>
            </a:ln>
            <a:effectLst/>
          </c:spPr>
        </c:majorGridlines>
        <c:numFmt formatCode="_ * #,##0_ ;_ * \-#,##0_ ;_ * &quot;-&quot;??_ ;_ @_ "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Century Gothic" panose="020B0502020202020204" pitchFamily="34" charset="0"/>
                <a:ea typeface="+mn-ea"/>
                <a:cs typeface="+mn-cs"/>
              </a:defRPr>
            </a:pPr>
            <a:endParaRPr lang="en-US"/>
          </a:p>
        </c:txPr>
        <c:crossAx val="6275919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Century Gothic" panose="020B0502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entury Gothic" panose="020B0502020202020204" pitchFamily="34" charset="0"/>
                <a:ea typeface="+mn-ea"/>
                <a:cs typeface="+mn-cs"/>
              </a:defRPr>
            </a:pPr>
            <a:r>
              <a:rPr lang="en-ZA" b="1" dirty="0"/>
              <a:t>Planned vs actual expenditure</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entury Gothic" panose="020B0502020202020204" pitchFamily="34" charset="0"/>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clustered"/>
        <c:varyColors val="0"/>
        <c:ser>
          <c:idx val="0"/>
          <c:order val="0"/>
          <c:tx>
            <c:strRef>
              <c:f>Sheet1!$B$2</c:f>
              <c:strCache>
                <c:ptCount val="1"/>
                <c:pt idx="0">
                  <c:v>Planed Expenditure</c:v>
                </c:pt>
              </c:strCache>
            </c:strRef>
          </c:tx>
          <c:spPr>
            <a:solidFill>
              <a:schemeClr val="accent1"/>
            </a:solidFill>
            <a:ln>
              <a:noFill/>
            </a:ln>
            <a:effectLst/>
            <a:sp3d/>
          </c:spPr>
          <c:invertIfNegative val="0"/>
          <c:dLbls>
            <c:dLbl>
              <c:idx val="0"/>
              <c:layout>
                <c:manualLayout>
                  <c:x val="0"/>
                  <c:y val="0.1632777309828307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DD5-4D90-B28F-8E3EB0D98CA8}"/>
                </c:ext>
              </c:extLst>
            </c:dLbl>
            <c:dLbl>
              <c:idx val="2"/>
              <c:layout>
                <c:manualLayout>
                  <c:x val="0"/>
                  <c:y val="0.2130230208199378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A3-4F1F-BF72-FD7DB03E7DF7}"/>
                </c:ext>
              </c:extLst>
            </c:dLbl>
            <c:spPr>
              <a:noFill/>
              <a:ln>
                <a:noFill/>
              </a:ln>
              <a:effectLst/>
            </c:spPr>
            <c:txPr>
              <a:bodyPr rot="-5400000" spcFirstLastPara="1" vertOverflow="ellipsis" wrap="square" anchor="ctr" anchorCtr="1"/>
              <a:lstStyle/>
              <a:p>
                <a:pPr>
                  <a:defRPr sz="900" b="1"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Compensation of employees</c:v>
                </c:pt>
                <c:pt idx="1">
                  <c:v>Goods and services</c:v>
                </c:pt>
                <c:pt idx="2">
                  <c:v>Transfers and subsidies</c:v>
                </c:pt>
                <c:pt idx="3">
                  <c:v>Payments for capital assets</c:v>
                </c:pt>
              </c:strCache>
            </c:strRef>
          </c:cat>
          <c:val>
            <c:numRef>
              <c:f>Sheet1!$B$3:$B$6</c:f>
              <c:numCache>
                <c:formatCode>_(* #,##0_);_(* \(#,##0\);_(* "-"_);_(@_)</c:formatCode>
                <c:ptCount val="4"/>
                <c:pt idx="0">
                  <c:v>268509</c:v>
                </c:pt>
                <c:pt idx="1">
                  <c:v>172777</c:v>
                </c:pt>
                <c:pt idx="2">
                  <c:v>7770133</c:v>
                </c:pt>
                <c:pt idx="3">
                  <c:v>2714</c:v>
                </c:pt>
              </c:numCache>
            </c:numRef>
          </c:val>
          <c:extLst>
            <c:ext xmlns:c16="http://schemas.microsoft.com/office/drawing/2014/chart" uri="{C3380CC4-5D6E-409C-BE32-E72D297353CC}">
              <c16:uniqueId val="{00000001-40A3-4F1F-BF72-FD7DB03E7DF7}"/>
            </c:ext>
          </c:extLst>
        </c:ser>
        <c:ser>
          <c:idx val="1"/>
          <c:order val="1"/>
          <c:tx>
            <c:strRef>
              <c:f>Sheet1!$C$2</c:f>
              <c:strCache>
                <c:ptCount val="1"/>
                <c:pt idx="0">
                  <c:v>Actual expenditure</c:v>
                </c:pt>
              </c:strCache>
            </c:strRef>
          </c:tx>
          <c:spPr>
            <a:solidFill>
              <a:schemeClr val="accent2"/>
            </a:solidFill>
            <a:ln>
              <a:noFill/>
            </a:ln>
            <a:effectLst/>
            <a:sp3d/>
          </c:spPr>
          <c:invertIfNegative val="0"/>
          <c:dLbls>
            <c:dLbl>
              <c:idx val="0"/>
              <c:layout>
                <c:manualLayout>
                  <c:x val="1.6290862968058963E-3"/>
                  <c:y val="0.1738117781430133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DD5-4D90-B28F-8E3EB0D98CA8}"/>
                </c:ext>
              </c:extLst>
            </c:dLbl>
            <c:dLbl>
              <c:idx val="2"/>
              <c:layout>
                <c:manualLayout>
                  <c:x val="-6.0958002153374714E-17"/>
                  <c:y val="0.203340156237213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A3-4F1F-BF72-FD7DB03E7DF7}"/>
                </c:ext>
              </c:extLst>
            </c:dLbl>
            <c:spPr>
              <a:noFill/>
              <a:ln>
                <a:noFill/>
              </a:ln>
              <a:effectLst/>
            </c:spPr>
            <c:txPr>
              <a:bodyPr rot="-5400000" spcFirstLastPara="1" vertOverflow="ellipsis" wrap="square" anchor="ctr" anchorCtr="1"/>
              <a:lstStyle/>
              <a:p>
                <a:pPr>
                  <a:defRPr sz="900" b="1"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Compensation of employees</c:v>
                </c:pt>
                <c:pt idx="1">
                  <c:v>Goods and services</c:v>
                </c:pt>
                <c:pt idx="2">
                  <c:v>Transfers and subsidies</c:v>
                </c:pt>
                <c:pt idx="3">
                  <c:v>Payments for capital assets</c:v>
                </c:pt>
              </c:strCache>
            </c:strRef>
          </c:cat>
          <c:val>
            <c:numRef>
              <c:f>Sheet1!$C$3:$C$6</c:f>
              <c:numCache>
                <c:formatCode>_(* #,##0_);_(* \(#,##0\);_(* "-"_);_(@_)</c:formatCode>
                <c:ptCount val="4"/>
                <c:pt idx="0">
                  <c:v>247770</c:v>
                </c:pt>
                <c:pt idx="1">
                  <c:v>93092</c:v>
                </c:pt>
                <c:pt idx="2">
                  <c:v>6380882</c:v>
                </c:pt>
                <c:pt idx="3">
                  <c:v>5627</c:v>
                </c:pt>
              </c:numCache>
            </c:numRef>
          </c:val>
          <c:extLst>
            <c:ext xmlns:c16="http://schemas.microsoft.com/office/drawing/2014/chart" uri="{C3380CC4-5D6E-409C-BE32-E72D297353CC}">
              <c16:uniqueId val="{00000003-40A3-4F1F-BF72-FD7DB03E7DF7}"/>
            </c:ext>
          </c:extLst>
        </c:ser>
        <c:ser>
          <c:idx val="2"/>
          <c:order val="2"/>
          <c:tx>
            <c:strRef>
              <c:f>Sheet1!$D$2</c:f>
              <c:strCache>
                <c:ptCount val="1"/>
                <c:pt idx="0">
                  <c:v>Variance</c:v>
                </c:pt>
              </c:strCache>
            </c:strRef>
          </c:tx>
          <c:spPr>
            <a:solidFill>
              <a:schemeClr val="accent3"/>
            </a:solidFill>
            <a:ln>
              <a:noFill/>
            </a:ln>
            <a:effectLst/>
            <a:sp3d/>
          </c:spPr>
          <c:invertIfNegative val="0"/>
          <c:dLbls>
            <c:dLbl>
              <c:idx val="2"/>
              <c:layout>
                <c:manualLayout>
                  <c:x val="9.9750610383410182E-3"/>
                  <c:y val="-3.22762152757481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0A3-4F1F-BF72-FD7DB03E7DF7}"/>
                </c:ext>
              </c:extLst>
            </c:dLbl>
            <c:dLbl>
              <c:idx val="3"/>
              <c:layout>
                <c:manualLayout>
                  <c:x val="6.6834868757856417E-3"/>
                  <c:y val="-4.34975324476581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0A3-4F1F-BF72-FD7DB03E7DF7}"/>
                </c:ext>
              </c:extLst>
            </c:dLbl>
            <c:spPr>
              <a:noFill/>
              <a:ln>
                <a:noFill/>
              </a:ln>
              <a:effectLst/>
            </c:spPr>
            <c:txPr>
              <a:bodyPr rot="-5400000" spcFirstLastPara="1" vertOverflow="ellipsis" wrap="square" anchor="ctr" anchorCtr="1"/>
              <a:lstStyle/>
              <a:p>
                <a:pPr>
                  <a:defRPr sz="900" b="1"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Compensation of employees</c:v>
                </c:pt>
                <c:pt idx="1">
                  <c:v>Goods and services</c:v>
                </c:pt>
                <c:pt idx="2">
                  <c:v>Transfers and subsidies</c:v>
                </c:pt>
                <c:pt idx="3">
                  <c:v>Payments for capital assets</c:v>
                </c:pt>
              </c:strCache>
            </c:strRef>
          </c:cat>
          <c:val>
            <c:numRef>
              <c:f>Sheet1!$D$3:$D$6</c:f>
              <c:numCache>
                <c:formatCode>_ * #,##0_ ;_ * \-#,##0_ ;_ * "-"??_ ;_ @_ </c:formatCode>
                <c:ptCount val="4"/>
                <c:pt idx="0">
                  <c:v>20739</c:v>
                </c:pt>
                <c:pt idx="1">
                  <c:v>79685</c:v>
                </c:pt>
                <c:pt idx="2">
                  <c:v>1389251</c:v>
                </c:pt>
                <c:pt idx="3">
                  <c:v>-2913</c:v>
                </c:pt>
              </c:numCache>
            </c:numRef>
          </c:val>
          <c:extLst>
            <c:ext xmlns:c16="http://schemas.microsoft.com/office/drawing/2014/chart" uri="{C3380CC4-5D6E-409C-BE32-E72D297353CC}">
              <c16:uniqueId val="{00000006-40A3-4F1F-BF72-FD7DB03E7DF7}"/>
            </c:ext>
          </c:extLst>
        </c:ser>
        <c:ser>
          <c:idx val="3"/>
          <c:order val="3"/>
          <c:tx>
            <c:strRef>
              <c:f>Sheet1!$E$2</c:f>
              <c:strCache>
                <c:ptCount val="1"/>
                <c:pt idx="0">
                  <c:v>% Variance</c:v>
                </c:pt>
              </c:strCache>
            </c:strRef>
          </c:tx>
          <c:spPr>
            <a:solidFill>
              <a:schemeClr val="accent4"/>
            </a:solidFill>
            <a:ln>
              <a:noFill/>
            </a:ln>
            <a:effectLst/>
            <a:sp3d/>
          </c:spPr>
          <c:invertIfNegative val="0"/>
          <c:dLbls>
            <c:dLbl>
              <c:idx val="2"/>
              <c:layout>
                <c:manualLayout>
                  <c:x val="2.327514242279571E-2"/>
                  <c:y val="-5.809718749634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0A3-4F1F-BF72-FD7DB03E7DF7}"/>
                </c:ext>
              </c:extLst>
            </c:dLbl>
            <c:dLbl>
              <c:idx val="3"/>
              <c:layout>
                <c:manualLayout>
                  <c:x val="2.2974349843844905E-2"/>
                  <c:y val="-4.42007658416691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0A3-4F1F-BF72-FD7DB03E7DF7}"/>
                </c:ext>
              </c:extLst>
            </c:dLbl>
            <c:spPr>
              <a:noFill/>
              <a:ln>
                <a:noFill/>
              </a:ln>
              <a:effectLst/>
            </c:spPr>
            <c:txPr>
              <a:bodyPr rot="-5400000" spcFirstLastPara="1" vertOverflow="ellipsis" wrap="square" anchor="ctr" anchorCtr="1"/>
              <a:lstStyle/>
              <a:p>
                <a:pPr>
                  <a:defRPr sz="900" b="1"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Compensation of employees</c:v>
                </c:pt>
                <c:pt idx="1">
                  <c:v>Goods and services</c:v>
                </c:pt>
                <c:pt idx="2">
                  <c:v>Transfers and subsidies</c:v>
                </c:pt>
                <c:pt idx="3">
                  <c:v>Payments for capital assets</c:v>
                </c:pt>
              </c:strCache>
            </c:strRef>
          </c:cat>
          <c:val>
            <c:numRef>
              <c:f>Sheet1!$E$3:$E$6</c:f>
              <c:numCache>
                <c:formatCode>0.0%</c:formatCode>
                <c:ptCount val="4"/>
                <c:pt idx="0">
                  <c:v>7.7237634492698562E-2</c:v>
                </c:pt>
                <c:pt idx="1">
                  <c:v>0.46120143306111344</c:v>
                </c:pt>
                <c:pt idx="2">
                  <c:v>0.17879372206370212</c:v>
                </c:pt>
                <c:pt idx="3">
                  <c:v>-1.0733235077376566</c:v>
                </c:pt>
              </c:numCache>
            </c:numRef>
          </c:val>
          <c:extLst>
            <c:ext xmlns:c16="http://schemas.microsoft.com/office/drawing/2014/chart" uri="{C3380CC4-5D6E-409C-BE32-E72D297353CC}">
              <c16:uniqueId val="{00000009-40A3-4F1F-BF72-FD7DB03E7DF7}"/>
            </c:ext>
          </c:extLst>
        </c:ser>
        <c:dLbls>
          <c:showLegendKey val="0"/>
          <c:showVal val="1"/>
          <c:showCatName val="0"/>
          <c:showSerName val="0"/>
          <c:showPercent val="0"/>
          <c:showBubbleSize val="0"/>
        </c:dLbls>
        <c:gapWidth val="150"/>
        <c:shape val="box"/>
        <c:axId val="1355683376"/>
        <c:axId val="1361191040"/>
        <c:axId val="0"/>
      </c:bar3DChart>
      <c:catAx>
        <c:axId val="1355683376"/>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Century Gothic" panose="020B0502020202020204" pitchFamily="34" charset="0"/>
                <a:ea typeface="+mn-ea"/>
                <a:cs typeface="+mn-cs"/>
              </a:defRPr>
            </a:pPr>
            <a:endParaRPr lang="en-US"/>
          </a:p>
        </c:txPr>
        <c:crossAx val="1361191040"/>
        <c:crosses val="autoZero"/>
        <c:auto val="1"/>
        <c:lblAlgn val="ctr"/>
        <c:lblOffset val="100"/>
        <c:noMultiLvlLbl val="0"/>
      </c:catAx>
      <c:valAx>
        <c:axId val="1361191040"/>
        <c:scaling>
          <c:orientation val="minMax"/>
        </c:scaling>
        <c:delete val="0"/>
        <c:axPos val="l"/>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Century Gothic" panose="020B0502020202020204" pitchFamily="34" charset="0"/>
                <a:ea typeface="+mn-ea"/>
                <a:cs typeface="+mn-cs"/>
              </a:defRPr>
            </a:pPr>
            <a:endParaRPr lang="en-US"/>
          </a:p>
        </c:txPr>
        <c:crossAx val="1355683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Century Gothic" panose="020B0502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entury Gothic" panose="020B0502020202020204" pitchFamily="34" charset="0"/>
                <a:ea typeface="+mn-ea"/>
                <a:cs typeface="+mn-cs"/>
              </a:defRPr>
            </a:pPr>
            <a:r>
              <a:rPr lang="en-ZA" b="1" dirty="0"/>
              <a:t>Planned vs actual expenditure</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entury Gothic" panose="020B0502020202020204" pitchFamily="34" charset="0"/>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clustered"/>
        <c:varyColors val="0"/>
        <c:ser>
          <c:idx val="0"/>
          <c:order val="0"/>
          <c:tx>
            <c:strRef>
              <c:f>Sheet1!$B$2</c:f>
              <c:strCache>
                <c:ptCount val="1"/>
                <c:pt idx="0">
                  <c:v>Planned Expenditure</c:v>
                </c:pt>
              </c:strCache>
            </c:strRef>
          </c:tx>
          <c:spPr>
            <a:solidFill>
              <a:schemeClr val="accent1"/>
            </a:solidFill>
            <a:ln>
              <a:noFill/>
            </a:ln>
            <a:effectLst/>
            <a:sp3d/>
          </c:spPr>
          <c:invertIfNegative val="0"/>
          <c:dLbls>
            <c:dLbl>
              <c:idx val="1"/>
              <c:layout>
                <c:manualLayout>
                  <c:x val="0"/>
                  <c:y val="0.160762977271123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A1D-471F-8E7D-E5DAE1237DE1}"/>
                </c:ext>
              </c:extLst>
            </c:dLbl>
            <c:dLbl>
              <c:idx val="3"/>
              <c:layout>
                <c:manualLayout>
                  <c:x val="-1.4253153540765718E-16"/>
                  <c:y val="0.2410106162207429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72-4E9A-9EEF-D4E5D3E0A868}"/>
                </c:ext>
              </c:extLst>
            </c:dLbl>
            <c:dLbl>
              <c:idx val="4"/>
              <c:layout>
                <c:manualLayout>
                  <c:x val="0"/>
                  <c:y val="0.163487773496057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A1D-471F-8E7D-E5DAE1237DE1}"/>
                </c:ext>
              </c:extLst>
            </c:dLbl>
            <c:spPr>
              <a:noFill/>
              <a:ln>
                <a:noFill/>
              </a:ln>
              <a:effectLst/>
            </c:spPr>
            <c:txPr>
              <a:bodyPr rot="-5400000" spcFirstLastPara="1" vertOverflow="ellipsis"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Programme 1 </c:v>
                </c:pt>
                <c:pt idx="1">
                  <c:v>Programme 2</c:v>
                </c:pt>
                <c:pt idx="2">
                  <c:v>Programme 3</c:v>
                </c:pt>
                <c:pt idx="3">
                  <c:v>Programme 4</c:v>
                </c:pt>
                <c:pt idx="4">
                  <c:v>Programme 5</c:v>
                </c:pt>
              </c:strCache>
            </c:strRef>
          </c:cat>
          <c:val>
            <c:numRef>
              <c:f>Sheet1!$B$3:$B$7</c:f>
              <c:numCache>
                <c:formatCode>_(* #,##0_);_(* \(#,##0\);_(* "-"_);_(@_)</c:formatCode>
                <c:ptCount val="5"/>
                <c:pt idx="0">
                  <c:v>254867</c:v>
                </c:pt>
                <c:pt idx="1">
                  <c:v>1730484</c:v>
                </c:pt>
                <c:pt idx="2">
                  <c:v>113818</c:v>
                </c:pt>
                <c:pt idx="3">
                  <c:v>4642126</c:v>
                </c:pt>
                <c:pt idx="4">
                  <c:v>1472838</c:v>
                </c:pt>
              </c:numCache>
            </c:numRef>
          </c:val>
          <c:extLst>
            <c:ext xmlns:c16="http://schemas.microsoft.com/office/drawing/2014/chart" uri="{C3380CC4-5D6E-409C-BE32-E72D297353CC}">
              <c16:uniqueId val="{00000001-6C72-4E9A-9EEF-D4E5D3E0A868}"/>
            </c:ext>
          </c:extLst>
        </c:ser>
        <c:ser>
          <c:idx val="1"/>
          <c:order val="1"/>
          <c:tx>
            <c:strRef>
              <c:f>Sheet1!$C$2</c:f>
              <c:strCache>
                <c:ptCount val="1"/>
                <c:pt idx="0">
                  <c:v>Actual expenditure</c:v>
                </c:pt>
              </c:strCache>
            </c:strRef>
          </c:tx>
          <c:spPr>
            <a:solidFill>
              <a:schemeClr val="accent2"/>
            </a:solidFill>
            <a:ln>
              <a:noFill/>
            </a:ln>
            <a:effectLst/>
            <a:sp3d/>
          </c:spPr>
          <c:invertIfNegative val="0"/>
          <c:dLbls>
            <c:dLbl>
              <c:idx val="1"/>
              <c:layout>
                <c:manualLayout>
                  <c:x val="0"/>
                  <c:y val="0.179836550845663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1D-471F-8E7D-E5DAE1237DE1}"/>
                </c:ext>
              </c:extLst>
            </c:dLbl>
            <c:dLbl>
              <c:idx val="3"/>
              <c:layout>
                <c:manualLayout>
                  <c:x val="2.1925514100663611E-3"/>
                  <c:y val="0.2172130312199427"/>
                </c:manualLayout>
              </c:layout>
              <c:tx>
                <c:rich>
                  <a:bodyPr/>
                  <a:lstStyle/>
                  <a:p>
                    <a:fld id="{90B8BA24-EDEC-4437-90D8-6367D9FC7D44}" type="VALUE">
                      <a:rPr lang="en-US" b="1"/>
                      <a:pPr/>
                      <a:t>[VALUE]</a:t>
                    </a:fld>
                    <a:endParaRPr lang="en-ZA"/>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C72-4E9A-9EEF-D4E5D3E0A868}"/>
                </c:ext>
              </c:extLst>
            </c:dLbl>
            <c:dLbl>
              <c:idx val="4"/>
              <c:layout>
                <c:manualLayout>
                  <c:x val="0"/>
                  <c:y val="0.152588588596320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A1D-471F-8E7D-E5DAE1237DE1}"/>
                </c:ext>
              </c:extLst>
            </c:dLbl>
            <c:spPr>
              <a:noFill/>
              <a:ln>
                <a:noFill/>
              </a:ln>
              <a:effectLst/>
            </c:spPr>
            <c:txPr>
              <a:bodyPr rot="-5400000" spcFirstLastPara="1" vertOverflow="ellipsis"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Programme 1 </c:v>
                </c:pt>
                <c:pt idx="1">
                  <c:v>Programme 2</c:v>
                </c:pt>
                <c:pt idx="2">
                  <c:v>Programme 3</c:v>
                </c:pt>
                <c:pt idx="3">
                  <c:v>Programme 4</c:v>
                </c:pt>
                <c:pt idx="4">
                  <c:v>Programme 5</c:v>
                </c:pt>
              </c:strCache>
            </c:strRef>
          </c:cat>
          <c:val>
            <c:numRef>
              <c:f>Sheet1!$C$3:$C$7</c:f>
              <c:numCache>
                <c:formatCode>_(* #,##0_);_(* \(#,##0\);_(* "-"_);_(@_)</c:formatCode>
                <c:ptCount val="5"/>
                <c:pt idx="0">
                  <c:v>203891</c:v>
                </c:pt>
                <c:pt idx="1">
                  <c:v>1203547</c:v>
                </c:pt>
                <c:pt idx="2">
                  <c:v>72944</c:v>
                </c:pt>
                <c:pt idx="3">
                  <c:v>3818932</c:v>
                </c:pt>
                <c:pt idx="4">
                  <c:v>1428057</c:v>
                </c:pt>
              </c:numCache>
            </c:numRef>
          </c:val>
          <c:extLst>
            <c:ext xmlns:c16="http://schemas.microsoft.com/office/drawing/2014/chart" uri="{C3380CC4-5D6E-409C-BE32-E72D297353CC}">
              <c16:uniqueId val="{00000003-6C72-4E9A-9EEF-D4E5D3E0A868}"/>
            </c:ext>
          </c:extLst>
        </c:ser>
        <c:ser>
          <c:idx val="2"/>
          <c:order val="2"/>
          <c:tx>
            <c:strRef>
              <c:f>Sheet1!$D$2</c:f>
              <c:strCache>
                <c:ptCount val="1"/>
                <c:pt idx="0">
                  <c:v>Variance</c:v>
                </c:pt>
              </c:strCache>
            </c:strRef>
          </c:tx>
          <c:spPr>
            <a:solidFill>
              <a:schemeClr val="accent3"/>
            </a:solidFill>
            <a:ln>
              <a:noFill/>
            </a:ln>
            <a:effectLst/>
            <a:sp3d/>
          </c:spPr>
          <c:invertIfNegative val="0"/>
          <c:dLbls>
            <c:dLbl>
              <c:idx val="1"/>
              <c:layout>
                <c:manualLayout>
                  <c:x val="3.3893740986967054E-3"/>
                  <c:y val="0.1961853281952687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573-499C-A5DC-68615725E3A2}"/>
                </c:ext>
              </c:extLst>
            </c:dLbl>
            <c:dLbl>
              <c:idx val="3"/>
              <c:layout>
                <c:manualLayout>
                  <c:x val="-7.6407701138348394E-4"/>
                  <c:y val="0.16235108291340355"/>
                </c:manualLayout>
              </c:layout>
              <c:tx>
                <c:rich>
                  <a:bodyPr/>
                  <a:lstStyle/>
                  <a:p>
                    <a:fld id="{D5B6CB72-1067-4B1A-9805-666FF508D739}" type="VALUE">
                      <a:rPr lang="en-US" sz="1100" b="1"/>
                      <a:pPr/>
                      <a:t>[VALUE]</a:t>
                    </a:fld>
                    <a:endParaRPr lang="en-ZA"/>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C72-4E9A-9EEF-D4E5D3E0A868}"/>
                </c:ext>
              </c:extLst>
            </c:dLbl>
            <c:dLbl>
              <c:idx val="4"/>
              <c:layout>
                <c:manualLayout>
                  <c:x val="2.5267245890093448E-2"/>
                  <c:y val="-0.1049562360961300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C72-4E9A-9EEF-D4E5D3E0A868}"/>
                </c:ext>
              </c:extLst>
            </c:dLbl>
            <c:spPr>
              <a:noFill/>
              <a:ln>
                <a:noFill/>
              </a:ln>
              <a:effectLst/>
            </c:spPr>
            <c:txPr>
              <a:bodyPr rot="-5400000" spcFirstLastPara="1" vertOverflow="ellipsis"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Programme 1 </c:v>
                </c:pt>
                <c:pt idx="1">
                  <c:v>Programme 2</c:v>
                </c:pt>
                <c:pt idx="2">
                  <c:v>Programme 3</c:v>
                </c:pt>
                <c:pt idx="3">
                  <c:v>Programme 4</c:v>
                </c:pt>
                <c:pt idx="4">
                  <c:v>Programme 5</c:v>
                </c:pt>
              </c:strCache>
            </c:strRef>
          </c:cat>
          <c:val>
            <c:numRef>
              <c:f>Sheet1!$D$3:$D$7</c:f>
              <c:numCache>
                <c:formatCode>_ * #,##0_ ;_ * \-#,##0_ ;_ * "-"??_ ;_ @_ </c:formatCode>
                <c:ptCount val="5"/>
                <c:pt idx="0">
                  <c:v>50976</c:v>
                </c:pt>
                <c:pt idx="1">
                  <c:v>526937</c:v>
                </c:pt>
                <c:pt idx="2" formatCode="_-* #,##0_-;\-* #,##0_-;_-* &quot;-&quot;??_-;_-@_-">
                  <c:v>40874</c:v>
                </c:pt>
                <c:pt idx="3" formatCode="_-* #,##0_-;\-* #,##0_-;_-* &quot;-&quot;??_-;_-@_-">
                  <c:v>823194</c:v>
                </c:pt>
                <c:pt idx="4" formatCode="_-* #,##0_-;\-* #,##0_-;_-* &quot;-&quot;??_-;_-@_-">
                  <c:v>44781</c:v>
                </c:pt>
              </c:numCache>
            </c:numRef>
          </c:val>
          <c:extLst>
            <c:ext xmlns:c16="http://schemas.microsoft.com/office/drawing/2014/chart" uri="{C3380CC4-5D6E-409C-BE32-E72D297353CC}">
              <c16:uniqueId val="{00000006-6C72-4E9A-9EEF-D4E5D3E0A868}"/>
            </c:ext>
          </c:extLst>
        </c:ser>
        <c:ser>
          <c:idx val="3"/>
          <c:order val="3"/>
          <c:tx>
            <c:strRef>
              <c:f>Sheet1!$E$2</c:f>
              <c:strCache>
                <c:ptCount val="1"/>
                <c:pt idx="0">
                  <c:v>% Variance</c:v>
                </c:pt>
              </c:strCache>
            </c:strRef>
          </c:tx>
          <c:spPr>
            <a:solidFill>
              <a:schemeClr val="accent4"/>
            </a:solidFill>
            <a:ln>
              <a:noFill/>
            </a:ln>
            <a:effectLst/>
            <a:sp3d/>
          </c:spPr>
          <c:invertIfNegative val="0"/>
          <c:dLbls>
            <c:dLbl>
              <c:idx val="3"/>
              <c:layout>
                <c:manualLayout>
                  <c:x val="1.7187389761883231E-2"/>
                  <c:y val="-6.75316399128762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C72-4E9A-9EEF-D4E5D3E0A868}"/>
                </c:ext>
              </c:extLst>
            </c:dLbl>
            <c:dLbl>
              <c:idx val="4"/>
              <c:layout>
                <c:manualLayout>
                  <c:x val="5.2478126079424856E-2"/>
                  <c:y val="-5.83090200534056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C72-4E9A-9EEF-D4E5D3E0A868}"/>
                </c:ext>
              </c:extLst>
            </c:dLbl>
            <c:spPr>
              <a:noFill/>
              <a:ln>
                <a:noFill/>
              </a:ln>
              <a:effectLst/>
            </c:spPr>
            <c:txPr>
              <a:bodyPr rot="-5400000" spcFirstLastPara="1" vertOverflow="ellipsis" wrap="square" anchor="ctr" anchorCtr="1"/>
              <a:lstStyle/>
              <a:p>
                <a:pPr>
                  <a:defRPr sz="900" b="0" i="0" u="none" strike="noStrike" kern="1200" baseline="0">
                    <a:solidFill>
                      <a:schemeClr val="tx1"/>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Programme 1 </c:v>
                </c:pt>
                <c:pt idx="1">
                  <c:v>Programme 2</c:v>
                </c:pt>
                <c:pt idx="2">
                  <c:v>Programme 3</c:v>
                </c:pt>
                <c:pt idx="3">
                  <c:v>Programme 4</c:v>
                </c:pt>
                <c:pt idx="4">
                  <c:v>Programme 5</c:v>
                </c:pt>
              </c:strCache>
            </c:strRef>
          </c:cat>
          <c:val>
            <c:numRef>
              <c:f>Sheet1!$E$3:$E$7</c:f>
              <c:numCache>
                <c:formatCode>0.0%</c:formatCode>
                <c:ptCount val="5"/>
                <c:pt idx="0">
                  <c:v>0.20001020139916112</c:v>
                </c:pt>
                <c:pt idx="1">
                  <c:v>0.30450267092905797</c:v>
                </c:pt>
                <c:pt idx="2">
                  <c:v>0.35911718708815826</c:v>
                </c:pt>
                <c:pt idx="3">
                  <c:v>0.17733124865632685</c:v>
                </c:pt>
                <c:pt idx="4">
                  <c:v>3.0404565878935769E-2</c:v>
                </c:pt>
              </c:numCache>
            </c:numRef>
          </c:val>
          <c:extLst>
            <c:ext xmlns:c16="http://schemas.microsoft.com/office/drawing/2014/chart" uri="{C3380CC4-5D6E-409C-BE32-E72D297353CC}">
              <c16:uniqueId val="{00000009-6C72-4E9A-9EEF-D4E5D3E0A868}"/>
            </c:ext>
          </c:extLst>
        </c:ser>
        <c:dLbls>
          <c:showLegendKey val="0"/>
          <c:showVal val="1"/>
          <c:showCatName val="0"/>
          <c:showSerName val="0"/>
          <c:showPercent val="0"/>
          <c:showBubbleSize val="0"/>
        </c:dLbls>
        <c:gapWidth val="150"/>
        <c:shape val="box"/>
        <c:axId val="1355683376"/>
        <c:axId val="1361191040"/>
        <c:axId val="0"/>
      </c:bar3DChart>
      <c:catAx>
        <c:axId val="1355683376"/>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Century Gothic" panose="020B0502020202020204" pitchFamily="34" charset="0"/>
                <a:ea typeface="+mn-ea"/>
                <a:cs typeface="+mn-cs"/>
              </a:defRPr>
            </a:pPr>
            <a:endParaRPr lang="en-US"/>
          </a:p>
        </c:txPr>
        <c:crossAx val="1361191040"/>
        <c:crosses val="autoZero"/>
        <c:auto val="1"/>
        <c:lblAlgn val="ctr"/>
        <c:lblOffset val="100"/>
        <c:noMultiLvlLbl val="0"/>
      </c:catAx>
      <c:valAx>
        <c:axId val="1361191040"/>
        <c:scaling>
          <c:orientation val="minMax"/>
        </c:scaling>
        <c:delete val="0"/>
        <c:axPos val="l"/>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Century Gothic" panose="020B0502020202020204" pitchFamily="34" charset="0"/>
                <a:ea typeface="+mn-ea"/>
                <a:cs typeface="+mn-cs"/>
              </a:defRPr>
            </a:pPr>
            <a:endParaRPr lang="en-US"/>
          </a:p>
        </c:txPr>
        <c:crossAx val="1355683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1A228F-17D6-E74F-8FA7-80BD13F395C6}" type="doc">
      <dgm:prSet loTypeId="urn:microsoft.com/office/officeart/2005/8/layout/vList3#1" loCatId="" qsTypeId="urn:microsoft.com/office/officeart/2005/8/quickstyle/simple4" qsCatId="simple" csTypeId="urn:microsoft.com/office/officeart/2005/8/colors/accent1_2" csCatId="accent1" phldr="1"/>
      <dgm:spPr/>
    </dgm:pt>
    <dgm:pt modelId="{E11FC19B-59D4-8544-80D8-2F8435F7F095}" type="pres">
      <dgm:prSet presAssocID="{651A228F-17D6-E74F-8FA7-80BD13F395C6}" presName="linearFlow" presStyleCnt="0">
        <dgm:presLayoutVars>
          <dgm:dir/>
          <dgm:resizeHandles val="exact"/>
        </dgm:presLayoutVars>
      </dgm:prSet>
      <dgm:spPr/>
    </dgm:pt>
  </dgm:ptLst>
  <dgm:cxnLst>
    <dgm:cxn modelId="{FEC0645B-8E27-7548-9669-7162C1D4333B}" type="presOf" srcId="{651A228F-17D6-E74F-8FA7-80BD13F395C6}" destId="{E11FC19B-59D4-8544-80D8-2F8435F7F095}" srcOrd="0"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219F21-78C8-E243-AC54-4372254978B5}"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21FDE1D9-12A6-BA45-99D4-66B90ED0D2D7}">
      <dgm:prSet custT="1"/>
      <dgm:spPr>
        <a:xfrm>
          <a:off x="0" y="24511"/>
          <a:ext cx="8654487" cy="711360"/>
        </a:xfrm>
        <a:prstGeom prst="roundRect">
          <a:avLst/>
        </a:prstGeom>
        <a:gradFill rotWithShape="0">
          <a:gsLst>
            <a:gs pos="0">
              <a:srgbClr val="4F81BD">
                <a:hueOff val="0"/>
                <a:satOff val="0"/>
                <a:lumOff val="0"/>
                <a:alphaOff val="0"/>
                <a:tint val="100000"/>
                <a:shade val="100000"/>
                <a:satMod val="130000"/>
              </a:srgbClr>
            </a:gs>
            <a:gs pos="100000">
              <a:srgbClr val="4F81BD">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pPr rtl="0"/>
          <a:r>
            <a:rPr lang="en-US" sz="1800" b="1" dirty="0">
              <a:solidFill>
                <a:schemeClr val="tx1"/>
              </a:solidFill>
              <a:latin typeface="Century Gothic" panose="020B0502020202020204" pitchFamily="34" charset="0"/>
              <a:ea typeface="+mn-ea"/>
              <a:cs typeface="+mn-cs"/>
            </a:rPr>
            <a:t>  A transformed, inclusive, responsive coordinated and efficient NSI. </a:t>
          </a:r>
        </a:p>
      </dgm:t>
    </dgm:pt>
    <dgm:pt modelId="{30AF340D-B61E-0347-850A-72FBB5E748F0}" type="parTrans" cxnId="{28DE894A-8393-F645-AF2D-7BE4C1D645E7}">
      <dgm:prSet/>
      <dgm:spPr/>
      <dgm:t>
        <a:bodyPr/>
        <a:lstStyle/>
        <a:p>
          <a:endParaRPr lang="en-US" sz="1800" b="1">
            <a:solidFill>
              <a:schemeClr val="tx1"/>
            </a:solidFill>
            <a:latin typeface="Century Gothic" panose="020B0502020202020204" pitchFamily="34" charset="0"/>
          </a:endParaRPr>
        </a:p>
      </dgm:t>
    </dgm:pt>
    <dgm:pt modelId="{D5A4F777-8AF8-6A40-AB97-1C2F623410AF}" type="sibTrans" cxnId="{28DE894A-8393-F645-AF2D-7BE4C1D645E7}">
      <dgm:prSet/>
      <dgm:spPr/>
      <dgm:t>
        <a:bodyPr/>
        <a:lstStyle/>
        <a:p>
          <a:endParaRPr lang="en-US" sz="1800" b="1">
            <a:solidFill>
              <a:schemeClr val="tx1"/>
            </a:solidFill>
            <a:latin typeface="Century Gothic" panose="020B0502020202020204" pitchFamily="34" charset="0"/>
          </a:endParaRPr>
        </a:p>
      </dgm:t>
    </dgm:pt>
    <dgm:pt modelId="{898E700E-9C97-F747-91F0-30B96CBA60B6}">
      <dgm:prSet custT="1"/>
      <dgm:spPr>
        <a:xfrm>
          <a:off x="0" y="2486911"/>
          <a:ext cx="8654487" cy="711360"/>
        </a:xfrm>
        <a:prstGeom prst="roundRect">
          <a:avLst/>
        </a:prstGeom>
        <a:gradFill rotWithShape="0">
          <a:gsLst>
            <a:gs pos="0">
              <a:srgbClr val="4F81BD">
                <a:hueOff val="0"/>
                <a:satOff val="0"/>
                <a:lumOff val="0"/>
                <a:alphaOff val="0"/>
                <a:tint val="100000"/>
                <a:shade val="100000"/>
                <a:satMod val="130000"/>
              </a:srgbClr>
            </a:gs>
            <a:gs pos="100000">
              <a:srgbClr val="4F81BD">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pPr marL="179388" indent="0" rtl="0"/>
          <a:r>
            <a:rPr lang="en-ZA" sz="1800" b="1" dirty="0">
              <a:solidFill>
                <a:schemeClr val="tx1"/>
              </a:solidFill>
              <a:latin typeface="Century Gothic" panose="020B0502020202020204" pitchFamily="34" charset="0"/>
              <a:ea typeface="+mn-ea"/>
              <a:cs typeface="+mn-cs"/>
            </a:rPr>
            <a:t>Knowledge utilisation for inclusive development</a:t>
          </a:r>
          <a:r>
            <a:rPr lang="en-US" sz="1800" b="1" dirty="0">
              <a:solidFill>
                <a:schemeClr val="tx1"/>
              </a:solidFill>
              <a:latin typeface="Century Gothic" panose="020B0502020202020204" pitchFamily="34" charset="0"/>
              <a:ea typeface="+mn-ea"/>
              <a:cs typeface="+mn-cs"/>
            </a:rPr>
            <a:t>.</a:t>
          </a:r>
        </a:p>
      </dgm:t>
    </dgm:pt>
    <dgm:pt modelId="{DB2E8F39-CE31-B446-8117-D28C9D2E8EEC}" type="parTrans" cxnId="{2F3C2559-6CB2-4E46-8875-0AC433DF2846}">
      <dgm:prSet/>
      <dgm:spPr/>
      <dgm:t>
        <a:bodyPr/>
        <a:lstStyle/>
        <a:p>
          <a:endParaRPr lang="en-US" sz="1800" b="1">
            <a:solidFill>
              <a:schemeClr val="tx1"/>
            </a:solidFill>
            <a:latin typeface="Century Gothic" panose="020B0502020202020204" pitchFamily="34" charset="0"/>
          </a:endParaRPr>
        </a:p>
      </dgm:t>
    </dgm:pt>
    <dgm:pt modelId="{59D4D249-FA2B-F44D-96A6-D74FBE220DAA}" type="sibTrans" cxnId="{2F3C2559-6CB2-4E46-8875-0AC433DF2846}">
      <dgm:prSet/>
      <dgm:spPr/>
      <dgm:t>
        <a:bodyPr/>
        <a:lstStyle/>
        <a:p>
          <a:endParaRPr lang="en-US" sz="1800" b="1">
            <a:solidFill>
              <a:schemeClr val="tx1"/>
            </a:solidFill>
            <a:latin typeface="Century Gothic" panose="020B0502020202020204" pitchFamily="34" charset="0"/>
          </a:endParaRPr>
        </a:p>
      </dgm:t>
    </dgm:pt>
    <dgm:pt modelId="{7E8BB700-24CB-174B-A27B-F590983C0DC5}">
      <dgm:prSet custT="1"/>
      <dgm:spPr>
        <a:xfrm>
          <a:off x="0" y="3307711"/>
          <a:ext cx="8654487" cy="711360"/>
        </a:xfrm>
        <a:prstGeom prst="roundRect">
          <a:avLst/>
        </a:prstGeom>
        <a:gradFill rotWithShape="0">
          <a:gsLst>
            <a:gs pos="0">
              <a:srgbClr val="4F81BD">
                <a:hueOff val="0"/>
                <a:satOff val="0"/>
                <a:lumOff val="0"/>
                <a:alphaOff val="0"/>
                <a:tint val="100000"/>
                <a:shade val="100000"/>
                <a:satMod val="130000"/>
              </a:srgbClr>
            </a:gs>
            <a:gs pos="100000">
              <a:srgbClr val="4F81BD">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pPr marL="179388" indent="0" rtl="0"/>
          <a:r>
            <a:rPr lang="en-ZA" sz="1800" b="1" dirty="0">
              <a:solidFill>
                <a:schemeClr val="tx1"/>
              </a:solidFill>
              <a:latin typeface="Century Gothic" panose="020B0502020202020204" pitchFamily="34" charset="0"/>
              <a:ea typeface="+mn-ea"/>
              <a:cs typeface="+mn-cs"/>
            </a:rPr>
            <a:t>Knowledge utilisation for economic development</a:t>
          </a:r>
          <a:r>
            <a:rPr lang="en-US" sz="1800" b="1" dirty="0">
              <a:solidFill>
                <a:schemeClr val="tx1"/>
              </a:solidFill>
              <a:latin typeface="Century Gothic" panose="020B0502020202020204" pitchFamily="34" charset="0"/>
              <a:ea typeface="+mn-ea"/>
              <a:cs typeface="+mn-cs"/>
            </a:rPr>
            <a:t>.</a:t>
          </a:r>
        </a:p>
      </dgm:t>
    </dgm:pt>
    <dgm:pt modelId="{5D94DDF2-9B12-EC4E-AD51-197961B12FD0}" type="parTrans" cxnId="{78A9F8FF-6F0A-C642-8645-B087452BBE40}">
      <dgm:prSet/>
      <dgm:spPr/>
      <dgm:t>
        <a:bodyPr/>
        <a:lstStyle/>
        <a:p>
          <a:endParaRPr lang="en-US" sz="1800" b="1">
            <a:solidFill>
              <a:schemeClr val="tx1"/>
            </a:solidFill>
            <a:latin typeface="Century Gothic" panose="020B0502020202020204" pitchFamily="34" charset="0"/>
          </a:endParaRPr>
        </a:p>
      </dgm:t>
    </dgm:pt>
    <dgm:pt modelId="{9F5C8A46-7799-7F47-8E9C-F4D729ECAAB1}" type="sibTrans" cxnId="{78A9F8FF-6F0A-C642-8645-B087452BBE40}">
      <dgm:prSet/>
      <dgm:spPr/>
      <dgm:t>
        <a:bodyPr/>
        <a:lstStyle/>
        <a:p>
          <a:endParaRPr lang="en-US" sz="1800" b="1">
            <a:solidFill>
              <a:schemeClr val="tx1"/>
            </a:solidFill>
            <a:latin typeface="Century Gothic" panose="020B0502020202020204" pitchFamily="34" charset="0"/>
          </a:endParaRPr>
        </a:p>
      </dgm:t>
    </dgm:pt>
    <dgm:pt modelId="{708DFAC1-A9DE-CD4F-BBE1-64CE1278654A}">
      <dgm:prSet custT="1"/>
      <dgm:spPr>
        <a:xfrm>
          <a:off x="0" y="845311"/>
          <a:ext cx="8654487" cy="711360"/>
        </a:xfrm>
        <a:prstGeom prst="roundRect">
          <a:avLst/>
        </a:prstGeom>
        <a:gradFill rotWithShape="0">
          <a:gsLst>
            <a:gs pos="0">
              <a:srgbClr val="4F81BD">
                <a:hueOff val="0"/>
                <a:satOff val="0"/>
                <a:lumOff val="0"/>
                <a:alphaOff val="0"/>
                <a:tint val="100000"/>
                <a:shade val="100000"/>
                <a:satMod val="130000"/>
              </a:srgbClr>
            </a:gs>
            <a:gs pos="100000">
              <a:srgbClr val="4F81BD">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pPr marL="0" indent="179388" rtl="0"/>
          <a:r>
            <a:rPr lang="en-US" sz="1800" b="1" dirty="0">
              <a:solidFill>
                <a:schemeClr val="tx1"/>
              </a:solidFill>
              <a:latin typeface="Century Gothic" panose="020B0502020202020204" pitchFamily="34" charset="0"/>
              <a:ea typeface="+mn-ea"/>
              <a:cs typeface="+mn-cs"/>
            </a:rPr>
            <a:t>Human </a:t>
          </a:r>
          <a:r>
            <a:rPr lang="en-ZA" sz="1800" b="1" dirty="0">
              <a:solidFill>
                <a:schemeClr val="tx1"/>
              </a:solidFill>
              <a:latin typeface="Century Gothic" panose="020B0502020202020204" pitchFamily="34" charset="0"/>
              <a:ea typeface="+mn-ea"/>
              <a:cs typeface="+mn-cs"/>
            </a:rPr>
            <a:t>capabilities and skills for the economy and for development.</a:t>
          </a:r>
          <a:r>
            <a:rPr lang="en-US" sz="1800" b="1" dirty="0">
              <a:solidFill>
                <a:schemeClr val="tx1"/>
              </a:solidFill>
              <a:latin typeface="Century Gothic" panose="020B0502020202020204" pitchFamily="34" charset="0"/>
              <a:ea typeface="+mn-ea"/>
              <a:cs typeface="+mn-cs"/>
            </a:rPr>
            <a:t> </a:t>
          </a:r>
        </a:p>
      </dgm:t>
    </dgm:pt>
    <dgm:pt modelId="{2E341963-09C4-CF40-AE1B-9C627C766B06}" type="sibTrans" cxnId="{87150037-64D7-A840-8DA5-7A80E2F273C2}">
      <dgm:prSet/>
      <dgm:spPr/>
      <dgm:t>
        <a:bodyPr/>
        <a:lstStyle/>
        <a:p>
          <a:endParaRPr lang="en-US" sz="1800" b="1">
            <a:solidFill>
              <a:schemeClr val="tx1"/>
            </a:solidFill>
            <a:latin typeface="Century Gothic" panose="020B0502020202020204" pitchFamily="34" charset="0"/>
          </a:endParaRPr>
        </a:p>
      </dgm:t>
    </dgm:pt>
    <dgm:pt modelId="{0C451482-1ABD-AA4E-AABA-C1EC432B70F1}" type="parTrans" cxnId="{87150037-64D7-A840-8DA5-7A80E2F273C2}">
      <dgm:prSet/>
      <dgm:spPr/>
      <dgm:t>
        <a:bodyPr/>
        <a:lstStyle/>
        <a:p>
          <a:endParaRPr lang="en-US" sz="1800" b="1">
            <a:solidFill>
              <a:schemeClr val="tx1"/>
            </a:solidFill>
            <a:latin typeface="Century Gothic" panose="020B0502020202020204" pitchFamily="34" charset="0"/>
          </a:endParaRPr>
        </a:p>
      </dgm:t>
    </dgm:pt>
    <dgm:pt modelId="{4F2D6653-DBE8-4012-BEE1-9E0374185D1C}">
      <dgm:prSet custT="1"/>
      <dgm:spPr>
        <a:xfrm>
          <a:off x="0" y="4128511"/>
          <a:ext cx="8654487" cy="711360"/>
        </a:xfrm>
        <a:prstGeom prst="roundRect">
          <a:avLst/>
        </a:prstGeom>
        <a:gradFill rotWithShape="0">
          <a:gsLst>
            <a:gs pos="0">
              <a:srgbClr val="4F81BD">
                <a:hueOff val="0"/>
                <a:satOff val="0"/>
                <a:lumOff val="0"/>
                <a:alphaOff val="0"/>
                <a:tint val="100000"/>
                <a:shade val="100000"/>
                <a:satMod val="130000"/>
              </a:srgbClr>
            </a:gs>
            <a:gs pos="100000">
              <a:srgbClr val="4F81BD">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pPr marL="179388" indent="0"/>
          <a:r>
            <a:rPr lang="en-ZA" sz="1800" b="1" dirty="0">
              <a:solidFill>
                <a:schemeClr val="tx1"/>
              </a:solidFill>
              <a:latin typeface="Century Gothic" panose="020B0502020202020204" pitchFamily="34" charset="0"/>
              <a:ea typeface="+mn-ea"/>
              <a:cs typeface="+mn-cs"/>
            </a:rPr>
            <a:t>Innovation in support of a capable and developmental state</a:t>
          </a:r>
          <a:endParaRPr lang="en-US" sz="1800" b="1" dirty="0">
            <a:solidFill>
              <a:schemeClr val="tx1"/>
            </a:solidFill>
            <a:latin typeface="Century Gothic" panose="020B0502020202020204" pitchFamily="34" charset="0"/>
            <a:ea typeface="+mn-ea"/>
            <a:cs typeface="+mn-cs"/>
          </a:endParaRPr>
        </a:p>
      </dgm:t>
    </dgm:pt>
    <dgm:pt modelId="{918D1289-8CE6-4FA5-9984-543924F5FB7F}" type="parTrans" cxnId="{B9D77A94-967F-4758-84E6-B335016FE31A}">
      <dgm:prSet/>
      <dgm:spPr/>
      <dgm:t>
        <a:bodyPr/>
        <a:lstStyle/>
        <a:p>
          <a:endParaRPr lang="en-ZA" sz="1800" b="1">
            <a:solidFill>
              <a:schemeClr val="tx1"/>
            </a:solidFill>
            <a:latin typeface="Century Gothic" panose="020B0502020202020204" pitchFamily="34" charset="0"/>
          </a:endParaRPr>
        </a:p>
      </dgm:t>
    </dgm:pt>
    <dgm:pt modelId="{15A55DD9-42B9-42EF-83A8-3C318A54F6CD}" type="sibTrans" cxnId="{B9D77A94-967F-4758-84E6-B335016FE31A}">
      <dgm:prSet/>
      <dgm:spPr/>
      <dgm:t>
        <a:bodyPr/>
        <a:lstStyle/>
        <a:p>
          <a:endParaRPr lang="en-ZA" sz="1800" b="1">
            <a:solidFill>
              <a:schemeClr val="tx1"/>
            </a:solidFill>
            <a:latin typeface="Century Gothic" panose="020B0502020202020204" pitchFamily="34" charset="0"/>
          </a:endParaRPr>
        </a:p>
      </dgm:t>
    </dgm:pt>
    <dgm:pt modelId="{D11622B9-817F-AB4F-9E73-2E9383DA7EC3}">
      <dgm:prSet custT="1"/>
      <dgm:spPr>
        <a:xfrm>
          <a:off x="0" y="1666111"/>
          <a:ext cx="8654487" cy="711360"/>
        </a:xfrm>
        <a:prstGeom prst="roundRect">
          <a:avLst/>
        </a:prstGeom>
        <a:gradFill rotWithShape="0">
          <a:gsLst>
            <a:gs pos="0">
              <a:srgbClr val="4F81BD">
                <a:hueOff val="0"/>
                <a:satOff val="0"/>
                <a:lumOff val="0"/>
                <a:alphaOff val="0"/>
                <a:tint val="100000"/>
                <a:shade val="100000"/>
                <a:satMod val="130000"/>
              </a:srgbClr>
            </a:gs>
            <a:gs pos="100000">
              <a:srgbClr val="4F81BD">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pPr marL="0" indent="179388" rtl="0"/>
          <a:r>
            <a:rPr lang="en-US" sz="1800" b="1" dirty="0">
              <a:solidFill>
                <a:schemeClr val="tx1"/>
              </a:solidFill>
              <a:latin typeface="Century Gothic" panose="020B0502020202020204" pitchFamily="34" charset="0"/>
              <a:ea typeface="+mn-ea"/>
              <a:cs typeface="+mn-cs"/>
            </a:rPr>
            <a:t>Increased knowledge generation and innovation outputs.</a:t>
          </a:r>
        </a:p>
      </dgm:t>
    </dgm:pt>
    <dgm:pt modelId="{D24B562F-F26A-E045-8AD2-5C227C48FC41}" type="sibTrans" cxnId="{4077B4AC-27B5-894A-B472-0F2A0CEE4962}">
      <dgm:prSet/>
      <dgm:spPr/>
      <dgm:t>
        <a:bodyPr/>
        <a:lstStyle/>
        <a:p>
          <a:endParaRPr lang="en-US" sz="1800" b="1">
            <a:solidFill>
              <a:schemeClr val="tx1"/>
            </a:solidFill>
            <a:latin typeface="Century Gothic" panose="020B0502020202020204" pitchFamily="34" charset="0"/>
          </a:endParaRPr>
        </a:p>
      </dgm:t>
    </dgm:pt>
    <dgm:pt modelId="{AFAE7D64-7466-E24D-9599-6FE4DA09D4B1}" type="parTrans" cxnId="{4077B4AC-27B5-894A-B472-0F2A0CEE4962}">
      <dgm:prSet/>
      <dgm:spPr/>
      <dgm:t>
        <a:bodyPr/>
        <a:lstStyle/>
        <a:p>
          <a:endParaRPr lang="en-US" sz="1800" b="1">
            <a:solidFill>
              <a:schemeClr val="tx1"/>
            </a:solidFill>
            <a:latin typeface="Century Gothic" panose="020B0502020202020204" pitchFamily="34" charset="0"/>
          </a:endParaRPr>
        </a:p>
      </dgm:t>
    </dgm:pt>
    <dgm:pt modelId="{BC39DE0E-A489-43BC-9C33-CE45E40099D4}" type="pres">
      <dgm:prSet presAssocID="{AB219F21-78C8-E243-AC54-4372254978B5}" presName="linear" presStyleCnt="0">
        <dgm:presLayoutVars>
          <dgm:animLvl val="lvl"/>
          <dgm:resizeHandles val="exact"/>
        </dgm:presLayoutVars>
      </dgm:prSet>
      <dgm:spPr/>
      <dgm:t>
        <a:bodyPr/>
        <a:lstStyle/>
        <a:p>
          <a:endParaRPr lang="en-US"/>
        </a:p>
      </dgm:t>
    </dgm:pt>
    <dgm:pt modelId="{9065E706-542E-4E6D-810F-7F3465B5AD4F}" type="pres">
      <dgm:prSet presAssocID="{21FDE1D9-12A6-BA45-99D4-66B90ED0D2D7}" presName="parentText" presStyleLbl="node1" presStyleIdx="0" presStyleCnt="6">
        <dgm:presLayoutVars>
          <dgm:chMax val="0"/>
          <dgm:bulletEnabled val="1"/>
        </dgm:presLayoutVars>
      </dgm:prSet>
      <dgm:spPr/>
      <dgm:t>
        <a:bodyPr/>
        <a:lstStyle/>
        <a:p>
          <a:endParaRPr lang="en-US"/>
        </a:p>
      </dgm:t>
    </dgm:pt>
    <dgm:pt modelId="{4B28F80F-BD9E-4916-AE66-293195BF0440}" type="pres">
      <dgm:prSet presAssocID="{D5A4F777-8AF8-6A40-AB97-1C2F623410AF}" presName="spacer" presStyleCnt="0"/>
      <dgm:spPr/>
    </dgm:pt>
    <dgm:pt modelId="{5B8BCA15-9813-4F67-A32A-4136208334A7}" type="pres">
      <dgm:prSet presAssocID="{708DFAC1-A9DE-CD4F-BBE1-64CE1278654A}" presName="parentText" presStyleLbl="node1" presStyleIdx="1" presStyleCnt="6">
        <dgm:presLayoutVars>
          <dgm:chMax val="0"/>
          <dgm:bulletEnabled val="1"/>
        </dgm:presLayoutVars>
      </dgm:prSet>
      <dgm:spPr/>
      <dgm:t>
        <a:bodyPr/>
        <a:lstStyle/>
        <a:p>
          <a:endParaRPr lang="en-US"/>
        </a:p>
      </dgm:t>
    </dgm:pt>
    <dgm:pt modelId="{1F9DE4B8-2DE3-4597-8638-3A2676A4AD07}" type="pres">
      <dgm:prSet presAssocID="{2E341963-09C4-CF40-AE1B-9C627C766B06}" presName="spacer" presStyleCnt="0"/>
      <dgm:spPr/>
    </dgm:pt>
    <dgm:pt modelId="{FD6D5BA4-EAA3-45C0-B124-D668ADA1C03D}" type="pres">
      <dgm:prSet presAssocID="{D11622B9-817F-AB4F-9E73-2E9383DA7EC3}" presName="parentText" presStyleLbl="node1" presStyleIdx="2" presStyleCnt="6">
        <dgm:presLayoutVars>
          <dgm:chMax val="0"/>
          <dgm:bulletEnabled val="1"/>
        </dgm:presLayoutVars>
      </dgm:prSet>
      <dgm:spPr/>
      <dgm:t>
        <a:bodyPr/>
        <a:lstStyle/>
        <a:p>
          <a:endParaRPr lang="en-US"/>
        </a:p>
      </dgm:t>
    </dgm:pt>
    <dgm:pt modelId="{14049E7E-F58F-43A2-8C2A-DA920067273A}" type="pres">
      <dgm:prSet presAssocID="{D24B562F-F26A-E045-8AD2-5C227C48FC41}" presName="spacer" presStyleCnt="0"/>
      <dgm:spPr/>
    </dgm:pt>
    <dgm:pt modelId="{DB561BCA-2B2C-40AB-A104-FFE29185C637}" type="pres">
      <dgm:prSet presAssocID="{898E700E-9C97-F747-91F0-30B96CBA60B6}" presName="parentText" presStyleLbl="node1" presStyleIdx="3" presStyleCnt="6">
        <dgm:presLayoutVars>
          <dgm:chMax val="0"/>
          <dgm:bulletEnabled val="1"/>
        </dgm:presLayoutVars>
      </dgm:prSet>
      <dgm:spPr/>
      <dgm:t>
        <a:bodyPr/>
        <a:lstStyle/>
        <a:p>
          <a:endParaRPr lang="en-US"/>
        </a:p>
      </dgm:t>
    </dgm:pt>
    <dgm:pt modelId="{858CFB90-A613-4F5B-B77C-CE4B9179C93C}" type="pres">
      <dgm:prSet presAssocID="{59D4D249-FA2B-F44D-96A6-D74FBE220DAA}" presName="spacer" presStyleCnt="0"/>
      <dgm:spPr/>
    </dgm:pt>
    <dgm:pt modelId="{BC41D97C-AEA2-4D56-933D-347E36334901}" type="pres">
      <dgm:prSet presAssocID="{7E8BB700-24CB-174B-A27B-F590983C0DC5}" presName="parentText" presStyleLbl="node1" presStyleIdx="4" presStyleCnt="6">
        <dgm:presLayoutVars>
          <dgm:chMax val="0"/>
          <dgm:bulletEnabled val="1"/>
        </dgm:presLayoutVars>
      </dgm:prSet>
      <dgm:spPr/>
      <dgm:t>
        <a:bodyPr/>
        <a:lstStyle/>
        <a:p>
          <a:endParaRPr lang="en-US"/>
        </a:p>
      </dgm:t>
    </dgm:pt>
    <dgm:pt modelId="{6F67133F-C8EC-4FBD-BA92-6521934DD95F}" type="pres">
      <dgm:prSet presAssocID="{9F5C8A46-7799-7F47-8E9C-F4D729ECAAB1}" presName="spacer" presStyleCnt="0"/>
      <dgm:spPr/>
    </dgm:pt>
    <dgm:pt modelId="{0617CF09-EE55-4D56-B3DA-9E336090AE70}" type="pres">
      <dgm:prSet presAssocID="{4F2D6653-DBE8-4012-BEE1-9E0374185D1C}" presName="parentText" presStyleLbl="node1" presStyleIdx="5" presStyleCnt="6">
        <dgm:presLayoutVars>
          <dgm:chMax val="0"/>
          <dgm:bulletEnabled val="1"/>
        </dgm:presLayoutVars>
      </dgm:prSet>
      <dgm:spPr/>
      <dgm:t>
        <a:bodyPr/>
        <a:lstStyle/>
        <a:p>
          <a:endParaRPr lang="en-US"/>
        </a:p>
      </dgm:t>
    </dgm:pt>
  </dgm:ptLst>
  <dgm:cxnLst>
    <dgm:cxn modelId="{FFF7D108-EEF9-4DD0-88DC-A2AC5D559D5B}" type="presOf" srcId="{4F2D6653-DBE8-4012-BEE1-9E0374185D1C}" destId="{0617CF09-EE55-4D56-B3DA-9E336090AE70}" srcOrd="0" destOrd="0" presId="urn:microsoft.com/office/officeart/2005/8/layout/vList2"/>
    <dgm:cxn modelId="{87150037-64D7-A840-8DA5-7A80E2F273C2}" srcId="{AB219F21-78C8-E243-AC54-4372254978B5}" destId="{708DFAC1-A9DE-CD4F-BBE1-64CE1278654A}" srcOrd="1" destOrd="0" parTransId="{0C451482-1ABD-AA4E-AABA-C1EC432B70F1}" sibTransId="{2E341963-09C4-CF40-AE1B-9C627C766B06}"/>
    <dgm:cxn modelId="{44C46CC6-FB7F-468A-BEE4-51E100C86E00}" type="presOf" srcId="{898E700E-9C97-F747-91F0-30B96CBA60B6}" destId="{DB561BCA-2B2C-40AB-A104-FFE29185C637}" srcOrd="0" destOrd="0" presId="urn:microsoft.com/office/officeart/2005/8/layout/vList2"/>
    <dgm:cxn modelId="{2F3C2559-6CB2-4E46-8875-0AC433DF2846}" srcId="{AB219F21-78C8-E243-AC54-4372254978B5}" destId="{898E700E-9C97-F747-91F0-30B96CBA60B6}" srcOrd="3" destOrd="0" parTransId="{DB2E8F39-CE31-B446-8117-D28C9D2E8EEC}" sibTransId="{59D4D249-FA2B-F44D-96A6-D74FBE220DAA}"/>
    <dgm:cxn modelId="{B9D77A94-967F-4758-84E6-B335016FE31A}" srcId="{AB219F21-78C8-E243-AC54-4372254978B5}" destId="{4F2D6653-DBE8-4012-BEE1-9E0374185D1C}" srcOrd="5" destOrd="0" parTransId="{918D1289-8CE6-4FA5-9984-543924F5FB7F}" sibTransId="{15A55DD9-42B9-42EF-83A8-3C318A54F6CD}"/>
    <dgm:cxn modelId="{E5F4183D-337A-47C6-BF34-9A241B8DB5D5}" type="presOf" srcId="{708DFAC1-A9DE-CD4F-BBE1-64CE1278654A}" destId="{5B8BCA15-9813-4F67-A32A-4136208334A7}" srcOrd="0" destOrd="0" presId="urn:microsoft.com/office/officeart/2005/8/layout/vList2"/>
    <dgm:cxn modelId="{6A5829A5-F1D9-4FBD-AC1C-5B004EFF909B}" type="presOf" srcId="{21FDE1D9-12A6-BA45-99D4-66B90ED0D2D7}" destId="{9065E706-542E-4E6D-810F-7F3465B5AD4F}" srcOrd="0" destOrd="0" presId="urn:microsoft.com/office/officeart/2005/8/layout/vList2"/>
    <dgm:cxn modelId="{28DE894A-8393-F645-AF2D-7BE4C1D645E7}" srcId="{AB219F21-78C8-E243-AC54-4372254978B5}" destId="{21FDE1D9-12A6-BA45-99D4-66B90ED0D2D7}" srcOrd="0" destOrd="0" parTransId="{30AF340D-B61E-0347-850A-72FBB5E748F0}" sibTransId="{D5A4F777-8AF8-6A40-AB97-1C2F623410AF}"/>
    <dgm:cxn modelId="{ACD0EA63-82E9-4C47-9726-6A5ED387DCE5}" type="presOf" srcId="{AB219F21-78C8-E243-AC54-4372254978B5}" destId="{BC39DE0E-A489-43BC-9C33-CE45E40099D4}" srcOrd="0" destOrd="0" presId="urn:microsoft.com/office/officeart/2005/8/layout/vList2"/>
    <dgm:cxn modelId="{78A9F8FF-6F0A-C642-8645-B087452BBE40}" srcId="{AB219F21-78C8-E243-AC54-4372254978B5}" destId="{7E8BB700-24CB-174B-A27B-F590983C0DC5}" srcOrd="4" destOrd="0" parTransId="{5D94DDF2-9B12-EC4E-AD51-197961B12FD0}" sibTransId="{9F5C8A46-7799-7F47-8E9C-F4D729ECAAB1}"/>
    <dgm:cxn modelId="{4077B4AC-27B5-894A-B472-0F2A0CEE4962}" srcId="{AB219F21-78C8-E243-AC54-4372254978B5}" destId="{D11622B9-817F-AB4F-9E73-2E9383DA7EC3}" srcOrd="2" destOrd="0" parTransId="{AFAE7D64-7466-E24D-9599-6FE4DA09D4B1}" sibTransId="{D24B562F-F26A-E045-8AD2-5C227C48FC41}"/>
    <dgm:cxn modelId="{118DD19F-DF9E-4AC7-83B3-5535A7185BC9}" type="presOf" srcId="{D11622B9-817F-AB4F-9E73-2E9383DA7EC3}" destId="{FD6D5BA4-EAA3-45C0-B124-D668ADA1C03D}" srcOrd="0" destOrd="0" presId="urn:microsoft.com/office/officeart/2005/8/layout/vList2"/>
    <dgm:cxn modelId="{6CF2A284-849A-4921-AC26-70721A6BFC75}" type="presOf" srcId="{7E8BB700-24CB-174B-A27B-F590983C0DC5}" destId="{BC41D97C-AEA2-4D56-933D-347E36334901}" srcOrd="0" destOrd="0" presId="urn:microsoft.com/office/officeart/2005/8/layout/vList2"/>
    <dgm:cxn modelId="{D88CEAD1-3AFF-4EB3-9E85-DC0D18E1C488}" type="presParOf" srcId="{BC39DE0E-A489-43BC-9C33-CE45E40099D4}" destId="{9065E706-542E-4E6D-810F-7F3465B5AD4F}" srcOrd="0" destOrd="0" presId="urn:microsoft.com/office/officeart/2005/8/layout/vList2"/>
    <dgm:cxn modelId="{1225987E-5F45-44CA-B686-C3441B3A7DC9}" type="presParOf" srcId="{BC39DE0E-A489-43BC-9C33-CE45E40099D4}" destId="{4B28F80F-BD9E-4916-AE66-293195BF0440}" srcOrd="1" destOrd="0" presId="urn:microsoft.com/office/officeart/2005/8/layout/vList2"/>
    <dgm:cxn modelId="{ACF721CD-8F5A-48E9-8F81-2B45065501BE}" type="presParOf" srcId="{BC39DE0E-A489-43BC-9C33-CE45E40099D4}" destId="{5B8BCA15-9813-4F67-A32A-4136208334A7}" srcOrd="2" destOrd="0" presId="urn:microsoft.com/office/officeart/2005/8/layout/vList2"/>
    <dgm:cxn modelId="{A4C27A71-30F9-4F40-8655-84A58603C63A}" type="presParOf" srcId="{BC39DE0E-A489-43BC-9C33-CE45E40099D4}" destId="{1F9DE4B8-2DE3-4597-8638-3A2676A4AD07}" srcOrd="3" destOrd="0" presId="urn:microsoft.com/office/officeart/2005/8/layout/vList2"/>
    <dgm:cxn modelId="{5BF5134A-5DBE-4317-8F6A-5B6C06B98258}" type="presParOf" srcId="{BC39DE0E-A489-43BC-9C33-CE45E40099D4}" destId="{FD6D5BA4-EAA3-45C0-B124-D668ADA1C03D}" srcOrd="4" destOrd="0" presId="urn:microsoft.com/office/officeart/2005/8/layout/vList2"/>
    <dgm:cxn modelId="{EC1B926A-C22F-4D2E-B71A-8186FD9E35D8}" type="presParOf" srcId="{BC39DE0E-A489-43BC-9C33-CE45E40099D4}" destId="{14049E7E-F58F-43A2-8C2A-DA920067273A}" srcOrd="5" destOrd="0" presId="urn:microsoft.com/office/officeart/2005/8/layout/vList2"/>
    <dgm:cxn modelId="{B00364E9-78E0-4166-8721-740A7B19EE3B}" type="presParOf" srcId="{BC39DE0E-A489-43BC-9C33-CE45E40099D4}" destId="{DB561BCA-2B2C-40AB-A104-FFE29185C637}" srcOrd="6" destOrd="0" presId="urn:microsoft.com/office/officeart/2005/8/layout/vList2"/>
    <dgm:cxn modelId="{583FF1A0-A774-4A14-BB98-64B8E6A39C8D}" type="presParOf" srcId="{BC39DE0E-A489-43BC-9C33-CE45E40099D4}" destId="{858CFB90-A613-4F5B-B77C-CE4B9179C93C}" srcOrd="7" destOrd="0" presId="urn:microsoft.com/office/officeart/2005/8/layout/vList2"/>
    <dgm:cxn modelId="{E04EE69E-5499-40D4-AEAA-EE461EBE41B2}" type="presParOf" srcId="{BC39DE0E-A489-43BC-9C33-CE45E40099D4}" destId="{BC41D97C-AEA2-4D56-933D-347E36334901}" srcOrd="8" destOrd="0" presId="urn:microsoft.com/office/officeart/2005/8/layout/vList2"/>
    <dgm:cxn modelId="{DA898849-D11F-438E-87E2-BC43FC144BD6}" type="presParOf" srcId="{BC39DE0E-A489-43BC-9C33-CE45E40099D4}" destId="{6F67133F-C8EC-4FBD-BA92-6521934DD95F}" srcOrd="9" destOrd="0" presId="urn:microsoft.com/office/officeart/2005/8/layout/vList2"/>
    <dgm:cxn modelId="{6FF6DE89-67DE-4723-AC24-B7C2DFD46031}" type="presParOf" srcId="{BC39DE0E-A489-43BC-9C33-CE45E40099D4}" destId="{0617CF09-EE55-4D56-B3DA-9E336090AE70}" srcOrd="1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F6CE17-D923-42B5-82B2-41DDB9072B93}"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GB"/>
        </a:p>
      </dgm:t>
    </dgm:pt>
    <dgm:pt modelId="{E69819B2-C778-4D75-A019-9C1017CEBFE5}">
      <dgm:prSet phldrT="[Text]" custT="1"/>
      <dgm:spPr>
        <a:solidFill>
          <a:schemeClr val="tx2">
            <a:lumMod val="60000"/>
            <a:lumOff val="40000"/>
          </a:schemeClr>
        </a:solidFill>
      </dgm:spPr>
      <dgm:t>
        <a:bodyPr/>
        <a:lstStyle/>
        <a:p>
          <a:pPr algn="ctr"/>
          <a:endParaRPr lang="en-US" sz="3200" b="1" dirty="0">
            <a:solidFill>
              <a:schemeClr val="bg1"/>
            </a:solidFill>
            <a:latin typeface="Century Gothic" panose="020B0502020202020204" pitchFamily="34" charset="0"/>
            <a:cs typeface="Arial" panose="020B0604020202020204" pitchFamily="34" charset="0"/>
          </a:endParaRPr>
        </a:p>
        <a:p>
          <a:pPr algn="ctr"/>
          <a:r>
            <a:rPr lang="en-US" sz="3200" b="1" dirty="0">
              <a:solidFill>
                <a:schemeClr val="bg1"/>
              </a:solidFill>
              <a:latin typeface="Century Gothic" panose="020B0502020202020204" pitchFamily="34" charset="0"/>
              <a:cs typeface="Arial" panose="020B0604020202020204" pitchFamily="34" charset="0"/>
            </a:rPr>
            <a:t>Highlights </a:t>
          </a:r>
          <a:r>
            <a:rPr lang="en-US" sz="3200" b="1" dirty="0" smtClean="0">
              <a:solidFill>
                <a:schemeClr val="bg1"/>
              </a:solidFill>
              <a:latin typeface="Century Gothic" panose="020B0502020202020204" pitchFamily="34" charset="0"/>
              <a:cs typeface="Arial" panose="020B0604020202020204" pitchFamily="34" charset="0"/>
            </a:rPr>
            <a:t>for Quarters 2 &amp; 3</a:t>
          </a:r>
          <a:endParaRPr lang="en-US" sz="3200" b="1" dirty="0">
            <a:solidFill>
              <a:schemeClr val="bg1"/>
            </a:solidFill>
            <a:latin typeface="Century Gothic" panose="020B0502020202020204" pitchFamily="34" charset="0"/>
            <a:cs typeface="Arial" panose="020B0604020202020204" pitchFamily="34" charset="0"/>
          </a:endParaRPr>
        </a:p>
        <a:p>
          <a:pPr algn="ctr"/>
          <a:endParaRPr lang="en-GB" sz="3200" b="1" dirty="0">
            <a:solidFill>
              <a:schemeClr val="bg1"/>
            </a:solidFill>
            <a:latin typeface="Century Gothic" panose="020B0502020202020204" pitchFamily="34" charset="0"/>
            <a:cs typeface="Arial" panose="020B0604020202020204" pitchFamily="34" charset="0"/>
          </a:endParaRPr>
        </a:p>
      </dgm:t>
    </dgm:pt>
    <dgm:pt modelId="{91C5A170-9B67-4EE4-A5C7-B554F7C2AFFC}" type="parTrans" cxnId="{403F4171-5307-477F-A2CE-AAA6DA22F4B2}">
      <dgm:prSet/>
      <dgm:spPr/>
      <dgm:t>
        <a:bodyPr/>
        <a:lstStyle/>
        <a:p>
          <a:endParaRPr lang="en-GB" sz="3200">
            <a:latin typeface="Century Gothic" panose="020B0502020202020204" pitchFamily="34" charset="0"/>
          </a:endParaRPr>
        </a:p>
      </dgm:t>
    </dgm:pt>
    <dgm:pt modelId="{C0749945-6830-4AF9-B746-03615859FBBE}" type="sibTrans" cxnId="{403F4171-5307-477F-A2CE-AAA6DA22F4B2}">
      <dgm:prSet/>
      <dgm:spPr/>
      <dgm:t>
        <a:bodyPr/>
        <a:lstStyle/>
        <a:p>
          <a:endParaRPr lang="en-GB" sz="3200">
            <a:latin typeface="Century Gothic" panose="020B0502020202020204" pitchFamily="34" charset="0"/>
          </a:endParaRPr>
        </a:p>
      </dgm:t>
    </dgm:pt>
    <dgm:pt modelId="{CE195D97-4810-468D-933E-CAC6DE4C5A87}">
      <dgm:prSet phldrT="[Text]" custT="1"/>
      <dgm:spPr/>
      <dgm:t>
        <a:bodyPr/>
        <a:lstStyle/>
        <a:p>
          <a:endParaRPr lang="en-GB" sz="3200" dirty="0">
            <a:latin typeface="Arial" panose="020B0604020202020204" pitchFamily="34" charset="0"/>
            <a:cs typeface="Arial" panose="020B0604020202020204" pitchFamily="34" charset="0"/>
          </a:endParaRPr>
        </a:p>
      </dgm:t>
    </dgm:pt>
    <dgm:pt modelId="{A06DAAA3-7715-4AFE-A04E-00C69501CD6F}" type="parTrans" cxnId="{AC5F4D28-9034-467A-9F95-7B166B7CC8E5}">
      <dgm:prSet/>
      <dgm:spPr/>
      <dgm:t>
        <a:bodyPr/>
        <a:lstStyle/>
        <a:p>
          <a:endParaRPr lang="en-GB" sz="3200">
            <a:latin typeface="Century Gothic" panose="020B0502020202020204" pitchFamily="34" charset="0"/>
          </a:endParaRPr>
        </a:p>
      </dgm:t>
    </dgm:pt>
    <dgm:pt modelId="{2125CC21-1BA1-4340-8CBF-6A179699022E}" type="sibTrans" cxnId="{AC5F4D28-9034-467A-9F95-7B166B7CC8E5}">
      <dgm:prSet/>
      <dgm:spPr/>
      <dgm:t>
        <a:bodyPr/>
        <a:lstStyle/>
        <a:p>
          <a:endParaRPr lang="en-GB" sz="3200">
            <a:latin typeface="Century Gothic" panose="020B0502020202020204" pitchFamily="34" charset="0"/>
          </a:endParaRPr>
        </a:p>
      </dgm:t>
    </dgm:pt>
    <dgm:pt modelId="{F1DE9BB3-A5F2-4251-99AD-0D2D11B76D9C}" type="pres">
      <dgm:prSet presAssocID="{08F6CE17-D923-42B5-82B2-41DDB9072B93}" presName="linear" presStyleCnt="0">
        <dgm:presLayoutVars>
          <dgm:animLvl val="lvl"/>
          <dgm:resizeHandles val="exact"/>
        </dgm:presLayoutVars>
      </dgm:prSet>
      <dgm:spPr/>
      <dgm:t>
        <a:bodyPr/>
        <a:lstStyle/>
        <a:p>
          <a:endParaRPr lang="en-US"/>
        </a:p>
      </dgm:t>
    </dgm:pt>
    <dgm:pt modelId="{EC8DC889-2541-4582-880E-89E3AD5F2B91}" type="pres">
      <dgm:prSet presAssocID="{E69819B2-C778-4D75-A019-9C1017CEBFE5}" presName="parentText" presStyleLbl="node1" presStyleIdx="0" presStyleCnt="1" custScaleX="96639" custScaleY="66050" custLinFactNeighborX="0" custLinFactNeighborY="15637">
        <dgm:presLayoutVars>
          <dgm:chMax val="0"/>
          <dgm:bulletEnabled val="1"/>
        </dgm:presLayoutVars>
      </dgm:prSet>
      <dgm:spPr/>
      <dgm:t>
        <a:bodyPr/>
        <a:lstStyle/>
        <a:p>
          <a:endParaRPr lang="en-US"/>
        </a:p>
      </dgm:t>
    </dgm:pt>
    <dgm:pt modelId="{E1C91CC1-E606-4BE9-9E4E-F496581E7F73}" type="pres">
      <dgm:prSet presAssocID="{E69819B2-C778-4D75-A019-9C1017CEBFE5}" presName="childText" presStyleLbl="revTx" presStyleIdx="0" presStyleCnt="1">
        <dgm:presLayoutVars>
          <dgm:bulletEnabled val="1"/>
        </dgm:presLayoutVars>
      </dgm:prSet>
      <dgm:spPr/>
      <dgm:t>
        <a:bodyPr/>
        <a:lstStyle/>
        <a:p>
          <a:endParaRPr lang="en-US"/>
        </a:p>
      </dgm:t>
    </dgm:pt>
  </dgm:ptLst>
  <dgm:cxnLst>
    <dgm:cxn modelId="{150B889C-0197-4844-9BFB-A2440F826CFD}" type="presOf" srcId="{CE195D97-4810-468D-933E-CAC6DE4C5A87}" destId="{E1C91CC1-E606-4BE9-9E4E-F496581E7F73}" srcOrd="0" destOrd="0" presId="urn:microsoft.com/office/officeart/2005/8/layout/vList2"/>
    <dgm:cxn modelId="{AC5F4D28-9034-467A-9F95-7B166B7CC8E5}" srcId="{E69819B2-C778-4D75-A019-9C1017CEBFE5}" destId="{CE195D97-4810-468D-933E-CAC6DE4C5A87}" srcOrd="0" destOrd="0" parTransId="{A06DAAA3-7715-4AFE-A04E-00C69501CD6F}" sibTransId="{2125CC21-1BA1-4340-8CBF-6A179699022E}"/>
    <dgm:cxn modelId="{403F4171-5307-477F-A2CE-AAA6DA22F4B2}" srcId="{08F6CE17-D923-42B5-82B2-41DDB9072B93}" destId="{E69819B2-C778-4D75-A019-9C1017CEBFE5}" srcOrd="0" destOrd="0" parTransId="{91C5A170-9B67-4EE4-A5C7-B554F7C2AFFC}" sibTransId="{C0749945-6830-4AF9-B746-03615859FBBE}"/>
    <dgm:cxn modelId="{921658FE-F9E5-FB45-87DC-55EEA740EA71}" type="presOf" srcId="{E69819B2-C778-4D75-A019-9C1017CEBFE5}" destId="{EC8DC889-2541-4582-880E-89E3AD5F2B91}" srcOrd="0" destOrd="0" presId="urn:microsoft.com/office/officeart/2005/8/layout/vList2"/>
    <dgm:cxn modelId="{F2766300-BA4F-7F48-9D24-B2C59CD7EFA0}" type="presOf" srcId="{08F6CE17-D923-42B5-82B2-41DDB9072B93}" destId="{F1DE9BB3-A5F2-4251-99AD-0D2D11B76D9C}" srcOrd="0" destOrd="0" presId="urn:microsoft.com/office/officeart/2005/8/layout/vList2"/>
    <dgm:cxn modelId="{B5FF634C-3014-3345-94E2-CAAF1E54DCBB}" type="presParOf" srcId="{F1DE9BB3-A5F2-4251-99AD-0D2D11B76D9C}" destId="{EC8DC889-2541-4582-880E-89E3AD5F2B91}" srcOrd="0" destOrd="0" presId="urn:microsoft.com/office/officeart/2005/8/layout/vList2"/>
    <dgm:cxn modelId="{EC1716E8-DCCA-8746-A09A-DF28FC8B6FC6}" type="presParOf" srcId="{F1DE9BB3-A5F2-4251-99AD-0D2D11B76D9C}" destId="{E1C91CC1-E606-4BE9-9E4E-F496581E7F7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F6CE17-D923-42B5-82B2-41DDB9072B93}"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GB"/>
        </a:p>
      </dgm:t>
    </dgm:pt>
    <dgm:pt modelId="{E69819B2-C778-4D75-A019-9C1017CEBFE5}">
      <dgm:prSet phldrT="[Text]" custT="1"/>
      <dgm:spPr>
        <a:solidFill>
          <a:schemeClr val="tx2">
            <a:lumMod val="60000"/>
            <a:lumOff val="40000"/>
          </a:schemeClr>
        </a:solidFill>
      </dgm:spPr>
      <dgm:t>
        <a:bodyPr/>
        <a:lstStyle/>
        <a:p>
          <a:pPr algn="ctr"/>
          <a:r>
            <a:rPr lang="en-US" sz="3200" b="1" dirty="0">
              <a:solidFill>
                <a:schemeClr val="bg1"/>
              </a:solidFill>
              <a:latin typeface="Century Gothic" panose="020B0502020202020204" pitchFamily="34" charset="0"/>
              <a:cs typeface="Arial" pitchFamily="34" charset="0"/>
            </a:rPr>
            <a:t>PERFORMANCE INFORMATION OVERVIEW  </a:t>
          </a:r>
          <a:endParaRPr lang="en-GB" sz="3200" b="1" dirty="0">
            <a:solidFill>
              <a:schemeClr val="bg1"/>
            </a:solidFill>
            <a:latin typeface="Century Gothic" panose="020B0502020202020204" pitchFamily="34" charset="0"/>
            <a:cs typeface="Arial" pitchFamily="34" charset="0"/>
          </a:endParaRPr>
        </a:p>
      </dgm:t>
    </dgm:pt>
    <dgm:pt modelId="{91C5A170-9B67-4EE4-A5C7-B554F7C2AFFC}" type="parTrans" cxnId="{403F4171-5307-477F-A2CE-AAA6DA22F4B2}">
      <dgm:prSet/>
      <dgm:spPr/>
      <dgm:t>
        <a:bodyPr/>
        <a:lstStyle/>
        <a:p>
          <a:endParaRPr lang="en-GB">
            <a:latin typeface="Century Gothic" panose="020B0502020202020204" pitchFamily="34" charset="0"/>
          </a:endParaRPr>
        </a:p>
      </dgm:t>
    </dgm:pt>
    <dgm:pt modelId="{C0749945-6830-4AF9-B746-03615859FBBE}" type="sibTrans" cxnId="{403F4171-5307-477F-A2CE-AAA6DA22F4B2}">
      <dgm:prSet/>
      <dgm:spPr/>
      <dgm:t>
        <a:bodyPr/>
        <a:lstStyle/>
        <a:p>
          <a:endParaRPr lang="en-GB">
            <a:latin typeface="Century Gothic" panose="020B0502020202020204" pitchFamily="34" charset="0"/>
          </a:endParaRPr>
        </a:p>
      </dgm:t>
    </dgm:pt>
    <dgm:pt modelId="{CE195D97-4810-468D-933E-CAC6DE4C5A87}">
      <dgm:prSet phldrT="[Text]"/>
      <dgm:spPr/>
      <dgm:t>
        <a:bodyPr/>
        <a:lstStyle/>
        <a:p>
          <a:endParaRPr lang="en-GB" dirty="0">
            <a:latin typeface="Century Gothic" panose="020B0502020202020204" pitchFamily="34" charset="0"/>
          </a:endParaRPr>
        </a:p>
      </dgm:t>
    </dgm:pt>
    <dgm:pt modelId="{A06DAAA3-7715-4AFE-A04E-00C69501CD6F}" type="parTrans" cxnId="{AC5F4D28-9034-467A-9F95-7B166B7CC8E5}">
      <dgm:prSet/>
      <dgm:spPr/>
      <dgm:t>
        <a:bodyPr/>
        <a:lstStyle/>
        <a:p>
          <a:endParaRPr lang="en-GB">
            <a:latin typeface="Century Gothic" panose="020B0502020202020204" pitchFamily="34" charset="0"/>
          </a:endParaRPr>
        </a:p>
      </dgm:t>
    </dgm:pt>
    <dgm:pt modelId="{2125CC21-1BA1-4340-8CBF-6A179699022E}" type="sibTrans" cxnId="{AC5F4D28-9034-467A-9F95-7B166B7CC8E5}">
      <dgm:prSet/>
      <dgm:spPr/>
      <dgm:t>
        <a:bodyPr/>
        <a:lstStyle/>
        <a:p>
          <a:endParaRPr lang="en-GB">
            <a:latin typeface="Century Gothic" panose="020B0502020202020204" pitchFamily="34" charset="0"/>
          </a:endParaRPr>
        </a:p>
      </dgm:t>
    </dgm:pt>
    <dgm:pt modelId="{F1DE9BB3-A5F2-4251-99AD-0D2D11B76D9C}" type="pres">
      <dgm:prSet presAssocID="{08F6CE17-D923-42B5-82B2-41DDB9072B93}" presName="linear" presStyleCnt="0">
        <dgm:presLayoutVars>
          <dgm:animLvl val="lvl"/>
          <dgm:resizeHandles val="exact"/>
        </dgm:presLayoutVars>
      </dgm:prSet>
      <dgm:spPr/>
      <dgm:t>
        <a:bodyPr/>
        <a:lstStyle/>
        <a:p>
          <a:endParaRPr lang="en-US"/>
        </a:p>
      </dgm:t>
    </dgm:pt>
    <dgm:pt modelId="{EC8DC889-2541-4582-880E-89E3AD5F2B91}" type="pres">
      <dgm:prSet presAssocID="{E69819B2-C778-4D75-A019-9C1017CEBFE5}" presName="parentText" presStyleLbl="node1" presStyleIdx="0" presStyleCnt="1" custScaleY="76687" custLinFactNeighborY="28637">
        <dgm:presLayoutVars>
          <dgm:chMax val="0"/>
          <dgm:bulletEnabled val="1"/>
        </dgm:presLayoutVars>
      </dgm:prSet>
      <dgm:spPr/>
      <dgm:t>
        <a:bodyPr/>
        <a:lstStyle/>
        <a:p>
          <a:endParaRPr lang="en-US"/>
        </a:p>
      </dgm:t>
    </dgm:pt>
    <dgm:pt modelId="{E1C91CC1-E606-4BE9-9E4E-F496581E7F73}" type="pres">
      <dgm:prSet presAssocID="{E69819B2-C778-4D75-A019-9C1017CEBFE5}" presName="childText" presStyleLbl="revTx" presStyleIdx="0" presStyleCnt="1">
        <dgm:presLayoutVars>
          <dgm:bulletEnabled val="1"/>
        </dgm:presLayoutVars>
      </dgm:prSet>
      <dgm:spPr/>
      <dgm:t>
        <a:bodyPr/>
        <a:lstStyle/>
        <a:p>
          <a:endParaRPr lang="en-US"/>
        </a:p>
      </dgm:t>
    </dgm:pt>
  </dgm:ptLst>
  <dgm:cxnLst>
    <dgm:cxn modelId="{CD9808A6-FB8B-E14B-AAAD-FC1FB8065EE6}" type="presOf" srcId="{08F6CE17-D923-42B5-82B2-41DDB9072B93}" destId="{F1DE9BB3-A5F2-4251-99AD-0D2D11B76D9C}" srcOrd="0" destOrd="0" presId="urn:microsoft.com/office/officeart/2005/8/layout/vList2"/>
    <dgm:cxn modelId="{0CEBD589-308D-3A48-91AB-D56E309ED375}" type="presOf" srcId="{E69819B2-C778-4D75-A019-9C1017CEBFE5}" destId="{EC8DC889-2541-4582-880E-89E3AD5F2B91}" srcOrd="0" destOrd="0" presId="urn:microsoft.com/office/officeart/2005/8/layout/vList2"/>
    <dgm:cxn modelId="{AC5F4D28-9034-467A-9F95-7B166B7CC8E5}" srcId="{E69819B2-C778-4D75-A019-9C1017CEBFE5}" destId="{CE195D97-4810-468D-933E-CAC6DE4C5A87}" srcOrd="0" destOrd="0" parTransId="{A06DAAA3-7715-4AFE-A04E-00C69501CD6F}" sibTransId="{2125CC21-1BA1-4340-8CBF-6A179699022E}"/>
    <dgm:cxn modelId="{403F4171-5307-477F-A2CE-AAA6DA22F4B2}" srcId="{08F6CE17-D923-42B5-82B2-41DDB9072B93}" destId="{E69819B2-C778-4D75-A019-9C1017CEBFE5}" srcOrd="0" destOrd="0" parTransId="{91C5A170-9B67-4EE4-A5C7-B554F7C2AFFC}" sibTransId="{C0749945-6830-4AF9-B746-03615859FBBE}"/>
    <dgm:cxn modelId="{A4BD1B84-9418-C445-A658-448FE7A14F93}" type="presOf" srcId="{CE195D97-4810-468D-933E-CAC6DE4C5A87}" destId="{E1C91CC1-E606-4BE9-9E4E-F496581E7F73}" srcOrd="0" destOrd="0" presId="urn:microsoft.com/office/officeart/2005/8/layout/vList2"/>
    <dgm:cxn modelId="{5DFD7FE4-93F9-1B4B-80DB-7EEF31CA1318}" type="presParOf" srcId="{F1DE9BB3-A5F2-4251-99AD-0D2D11B76D9C}" destId="{EC8DC889-2541-4582-880E-89E3AD5F2B91}" srcOrd="0" destOrd="0" presId="urn:microsoft.com/office/officeart/2005/8/layout/vList2"/>
    <dgm:cxn modelId="{4CF3E827-968E-9845-BE91-3EF642C98C7D}" type="presParOf" srcId="{F1DE9BB3-A5F2-4251-99AD-0D2D11B76D9C}" destId="{E1C91CC1-E606-4BE9-9E4E-F496581E7F7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F6CE17-D923-42B5-82B2-41DDB9072B93}"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GB"/>
        </a:p>
      </dgm:t>
    </dgm:pt>
    <dgm:pt modelId="{E69819B2-C778-4D75-A019-9C1017CEBFE5}">
      <dgm:prSet phldrT="[Text]" custT="1"/>
      <dgm:spPr>
        <a:solidFill>
          <a:schemeClr val="tx2">
            <a:lumMod val="60000"/>
            <a:lumOff val="40000"/>
          </a:schemeClr>
        </a:solidFill>
      </dgm:spPr>
      <dgm:t>
        <a:bodyPr/>
        <a:lstStyle/>
        <a:p>
          <a:pPr algn="ctr"/>
          <a:r>
            <a:rPr lang="en-US" sz="3200" b="1" dirty="0">
              <a:solidFill>
                <a:schemeClr val="bg1"/>
              </a:solidFill>
              <a:latin typeface="Century Gothic" panose="020B0502020202020204" pitchFamily="34" charset="0"/>
              <a:cs typeface="Arial" pitchFamily="34" charset="0"/>
            </a:rPr>
            <a:t> PERFORMANCE INFORMATION PER PROGRAMME </a:t>
          </a:r>
          <a:endParaRPr lang="en-GB" sz="3200" b="1" dirty="0">
            <a:solidFill>
              <a:schemeClr val="bg1"/>
            </a:solidFill>
            <a:latin typeface="Century Gothic" panose="020B0502020202020204" pitchFamily="34" charset="0"/>
            <a:cs typeface="Arial" pitchFamily="34" charset="0"/>
          </a:endParaRPr>
        </a:p>
      </dgm:t>
    </dgm:pt>
    <dgm:pt modelId="{91C5A170-9B67-4EE4-A5C7-B554F7C2AFFC}" type="parTrans" cxnId="{403F4171-5307-477F-A2CE-AAA6DA22F4B2}">
      <dgm:prSet/>
      <dgm:spPr/>
      <dgm:t>
        <a:bodyPr/>
        <a:lstStyle/>
        <a:p>
          <a:endParaRPr lang="en-GB">
            <a:latin typeface="Century Gothic" panose="020B0502020202020204" pitchFamily="34" charset="0"/>
          </a:endParaRPr>
        </a:p>
      </dgm:t>
    </dgm:pt>
    <dgm:pt modelId="{C0749945-6830-4AF9-B746-03615859FBBE}" type="sibTrans" cxnId="{403F4171-5307-477F-A2CE-AAA6DA22F4B2}">
      <dgm:prSet/>
      <dgm:spPr/>
      <dgm:t>
        <a:bodyPr/>
        <a:lstStyle/>
        <a:p>
          <a:endParaRPr lang="en-GB">
            <a:latin typeface="Century Gothic" panose="020B0502020202020204" pitchFamily="34" charset="0"/>
          </a:endParaRPr>
        </a:p>
      </dgm:t>
    </dgm:pt>
    <dgm:pt modelId="{CE195D97-4810-468D-933E-CAC6DE4C5A87}">
      <dgm:prSet phldrT="[Text]"/>
      <dgm:spPr/>
      <dgm:t>
        <a:bodyPr/>
        <a:lstStyle/>
        <a:p>
          <a:endParaRPr lang="en-GB" dirty="0">
            <a:latin typeface="Century Gothic" panose="020B0502020202020204" pitchFamily="34" charset="0"/>
          </a:endParaRPr>
        </a:p>
      </dgm:t>
    </dgm:pt>
    <dgm:pt modelId="{A06DAAA3-7715-4AFE-A04E-00C69501CD6F}" type="parTrans" cxnId="{AC5F4D28-9034-467A-9F95-7B166B7CC8E5}">
      <dgm:prSet/>
      <dgm:spPr/>
      <dgm:t>
        <a:bodyPr/>
        <a:lstStyle/>
        <a:p>
          <a:endParaRPr lang="en-GB">
            <a:latin typeface="Century Gothic" panose="020B0502020202020204" pitchFamily="34" charset="0"/>
          </a:endParaRPr>
        </a:p>
      </dgm:t>
    </dgm:pt>
    <dgm:pt modelId="{2125CC21-1BA1-4340-8CBF-6A179699022E}" type="sibTrans" cxnId="{AC5F4D28-9034-467A-9F95-7B166B7CC8E5}">
      <dgm:prSet/>
      <dgm:spPr/>
      <dgm:t>
        <a:bodyPr/>
        <a:lstStyle/>
        <a:p>
          <a:endParaRPr lang="en-GB">
            <a:latin typeface="Century Gothic" panose="020B0502020202020204" pitchFamily="34" charset="0"/>
          </a:endParaRPr>
        </a:p>
      </dgm:t>
    </dgm:pt>
    <dgm:pt modelId="{F1DE9BB3-A5F2-4251-99AD-0D2D11B76D9C}" type="pres">
      <dgm:prSet presAssocID="{08F6CE17-D923-42B5-82B2-41DDB9072B93}" presName="linear" presStyleCnt="0">
        <dgm:presLayoutVars>
          <dgm:animLvl val="lvl"/>
          <dgm:resizeHandles val="exact"/>
        </dgm:presLayoutVars>
      </dgm:prSet>
      <dgm:spPr/>
      <dgm:t>
        <a:bodyPr/>
        <a:lstStyle/>
        <a:p>
          <a:endParaRPr lang="en-US"/>
        </a:p>
      </dgm:t>
    </dgm:pt>
    <dgm:pt modelId="{EC8DC889-2541-4582-880E-89E3AD5F2B91}" type="pres">
      <dgm:prSet presAssocID="{E69819B2-C778-4D75-A019-9C1017CEBFE5}" presName="parentText" presStyleLbl="node1" presStyleIdx="0" presStyleCnt="1" custScaleY="76687" custLinFactNeighborY="41679">
        <dgm:presLayoutVars>
          <dgm:chMax val="0"/>
          <dgm:bulletEnabled val="1"/>
        </dgm:presLayoutVars>
      </dgm:prSet>
      <dgm:spPr/>
      <dgm:t>
        <a:bodyPr/>
        <a:lstStyle/>
        <a:p>
          <a:endParaRPr lang="en-US"/>
        </a:p>
      </dgm:t>
    </dgm:pt>
    <dgm:pt modelId="{E1C91CC1-E606-4BE9-9E4E-F496581E7F73}" type="pres">
      <dgm:prSet presAssocID="{E69819B2-C778-4D75-A019-9C1017CEBFE5}" presName="childText" presStyleLbl="revTx" presStyleIdx="0" presStyleCnt="1">
        <dgm:presLayoutVars>
          <dgm:bulletEnabled val="1"/>
        </dgm:presLayoutVars>
      </dgm:prSet>
      <dgm:spPr/>
      <dgm:t>
        <a:bodyPr/>
        <a:lstStyle/>
        <a:p>
          <a:endParaRPr lang="en-US"/>
        </a:p>
      </dgm:t>
    </dgm:pt>
  </dgm:ptLst>
  <dgm:cxnLst>
    <dgm:cxn modelId="{CD9808A6-FB8B-E14B-AAAD-FC1FB8065EE6}" type="presOf" srcId="{08F6CE17-D923-42B5-82B2-41DDB9072B93}" destId="{F1DE9BB3-A5F2-4251-99AD-0D2D11B76D9C}" srcOrd="0" destOrd="0" presId="urn:microsoft.com/office/officeart/2005/8/layout/vList2"/>
    <dgm:cxn modelId="{0CEBD589-308D-3A48-91AB-D56E309ED375}" type="presOf" srcId="{E69819B2-C778-4D75-A019-9C1017CEBFE5}" destId="{EC8DC889-2541-4582-880E-89E3AD5F2B91}" srcOrd="0" destOrd="0" presId="urn:microsoft.com/office/officeart/2005/8/layout/vList2"/>
    <dgm:cxn modelId="{AC5F4D28-9034-467A-9F95-7B166B7CC8E5}" srcId="{E69819B2-C778-4D75-A019-9C1017CEBFE5}" destId="{CE195D97-4810-468D-933E-CAC6DE4C5A87}" srcOrd="0" destOrd="0" parTransId="{A06DAAA3-7715-4AFE-A04E-00C69501CD6F}" sibTransId="{2125CC21-1BA1-4340-8CBF-6A179699022E}"/>
    <dgm:cxn modelId="{403F4171-5307-477F-A2CE-AAA6DA22F4B2}" srcId="{08F6CE17-D923-42B5-82B2-41DDB9072B93}" destId="{E69819B2-C778-4D75-A019-9C1017CEBFE5}" srcOrd="0" destOrd="0" parTransId="{91C5A170-9B67-4EE4-A5C7-B554F7C2AFFC}" sibTransId="{C0749945-6830-4AF9-B746-03615859FBBE}"/>
    <dgm:cxn modelId="{A4BD1B84-9418-C445-A658-448FE7A14F93}" type="presOf" srcId="{CE195D97-4810-468D-933E-CAC6DE4C5A87}" destId="{E1C91CC1-E606-4BE9-9E4E-F496581E7F73}" srcOrd="0" destOrd="0" presId="urn:microsoft.com/office/officeart/2005/8/layout/vList2"/>
    <dgm:cxn modelId="{5DFD7FE4-93F9-1B4B-80DB-7EEF31CA1318}" type="presParOf" srcId="{F1DE9BB3-A5F2-4251-99AD-0D2D11B76D9C}" destId="{EC8DC889-2541-4582-880E-89E3AD5F2B91}" srcOrd="0" destOrd="0" presId="urn:microsoft.com/office/officeart/2005/8/layout/vList2"/>
    <dgm:cxn modelId="{4CF3E827-968E-9845-BE91-3EF642C98C7D}" type="presParOf" srcId="{F1DE9BB3-A5F2-4251-99AD-0D2D11B76D9C}" destId="{E1C91CC1-E606-4BE9-9E4E-F496581E7F7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8F6CE17-D923-42B5-82B2-41DDB9072B93}"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GB"/>
        </a:p>
      </dgm:t>
    </dgm:pt>
    <dgm:pt modelId="{E69819B2-C778-4D75-A019-9C1017CEBFE5}">
      <dgm:prSet phldrT="[Text]" custT="1"/>
      <dgm:spPr>
        <a:solidFill>
          <a:schemeClr val="tx2">
            <a:lumMod val="60000"/>
            <a:lumOff val="40000"/>
          </a:schemeClr>
        </a:solidFill>
      </dgm:spPr>
      <dgm:t>
        <a:bodyPr/>
        <a:lstStyle/>
        <a:p>
          <a:pPr algn="ctr"/>
          <a:r>
            <a:rPr lang="en-US" sz="2800" b="1" dirty="0">
              <a:solidFill>
                <a:schemeClr val="bg1"/>
              </a:solidFill>
              <a:latin typeface="Century Gothic" panose="020B0502020202020204" pitchFamily="34" charset="0"/>
              <a:cs typeface="Arial" pitchFamily="34" charset="0"/>
            </a:rPr>
            <a:t>TARGETS </a:t>
          </a:r>
          <a:r>
            <a:rPr lang="en-US" sz="2800" b="1" dirty="0" smtClean="0">
              <a:solidFill>
                <a:schemeClr val="bg1"/>
              </a:solidFill>
              <a:latin typeface="Century Gothic" panose="020B0502020202020204" pitchFamily="34" charset="0"/>
              <a:cs typeface="Arial" pitchFamily="34" charset="0"/>
            </a:rPr>
            <a:t>NOT </a:t>
          </a:r>
          <a:r>
            <a:rPr lang="en-US" sz="2800" b="1" dirty="0">
              <a:solidFill>
                <a:schemeClr val="bg1"/>
              </a:solidFill>
              <a:latin typeface="Century Gothic" panose="020B0502020202020204" pitchFamily="34" charset="0"/>
              <a:cs typeface="Arial" pitchFamily="34" charset="0"/>
            </a:rPr>
            <a:t>ACHIEVED</a:t>
          </a:r>
          <a:endParaRPr lang="en-GB" sz="2800" b="1" dirty="0">
            <a:solidFill>
              <a:schemeClr val="bg1"/>
            </a:solidFill>
            <a:latin typeface="Century Gothic" panose="020B0502020202020204" pitchFamily="34" charset="0"/>
            <a:cs typeface="Arial" pitchFamily="34" charset="0"/>
          </a:endParaRPr>
        </a:p>
      </dgm:t>
    </dgm:pt>
    <dgm:pt modelId="{91C5A170-9B67-4EE4-A5C7-B554F7C2AFFC}" type="parTrans" cxnId="{403F4171-5307-477F-A2CE-AAA6DA22F4B2}">
      <dgm:prSet/>
      <dgm:spPr/>
      <dgm:t>
        <a:bodyPr/>
        <a:lstStyle/>
        <a:p>
          <a:endParaRPr lang="en-GB">
            <a:latin typeface="Century Gothic" panose="020B0502020202020204" pitchFamily="34" charset="0"/>
          </a:endParaRPr>
        </a:p>
      </dgm:t>
    </dgm:pt>
    <dgm:pt modelId="{C0749945-6830-4AF9-B746-03615859FBBE}" type="sibTrans" cxnId="{403F4171-5307-477F-A2CE-AAA6DA22F4B2}">
      <dgm:prSet/>
      <dgm:spPr/>
      <dgm:t>
        <a:bodyPr/>
        <a:lstStyle/>
        <a:p>
          <a:endParaRPr lang="en-GB">
            <a:latin typeface="Century Gothic" panose="020B0502020202020204" pitchFamily="34" charset="0"/>
          </a:endParaRPr>
        </a:p>
      </dgm:t>
    </dgm:pt>
    <dgm:pt modelId="{CE195D97-4810-468D-933E-CAC6DE4C5A87}">
      <dgm:prSet phldrT="[Text]"/>
      <dgm:spPr/>
      <dgm:t>
        <a:bodyPr/>
        <a:lstStyle/>
        <a:p>
          <a:endParaRPr lang="en-GB" dirty="0">
            <a:latin typeface="Century Gothic" panose="020B0502020202020204" pitchFamily="34" charset="0"/>
          </a:endParaRPr>
        </a:p>
      </dgm:t>
    </dgm:pt>
    <dgm:pt modelId="{A06DAAA3-7715-4AFE-A04E-00C69501CD6F}" type="parTrans" cxnId="{AC5F4D28-9034-467A-9F95-7B166B7CC8E5}">
      <dgm:prSet/>
      <dgm:spPr/>
      <dgm:t>
        <a:bodyPr/>
        <a:lstStyle/>
        <a:p>
          <a:endParaRPr lang="en-GB">
            <a:latin typeface="Century Gothic" panose="020B0502020202020204" pitchFamily="34" charset="0"/>
          </a:endParaRPr>
        </a:p>
      </dgm:t>
    </dgm:pt>
    <dgm:pt modelId="{2125CC21-1BA1-4340-8CBF-6A179699022E}" type="sibTrans" cxnId="{AC5F4D28-9034-467A-9F95-7B166B7CC8E5}">
      <dgm:prSet/>
      <dgm:spPr/>
      <dgm:t>
        <a:bodyPr/>
        <a:lstStyle/>
        <a:p>
          <a:endParaRPr lang="en-GB">
            <a:latin typeface="Century Gothic" panose="020B0502020202020204" pitchFamily="34" charset="0"/>
          </a:endParaRPr>
        </a:p>
      </dgm:t>
    </dgm:pt>
    <dgm:pt modelId="{F1DE9BB3-A5F2-4251-99AD-0D2D11B76D9C}" type="pres">
      <dgm:prSet presAssocID="{08F6CE17-D923-42B5-82B2-41DDB9072B93}" presName="linear" presStyleCnt="0">
        <dgm:presLayoutVars>
          <dgm:animLvl val="lvl"/>
          <dgm:resizeHandles val="exact"/>
        </dgm:presLayoutVars>
      </dgm:prSet>
      <dgm:spPr/>
      <dgm:t>
        <a:bodyPr/>
        <a:lstStyle/>
        <a:p>
          <a:endParaRPr lang="en-US"/>
        </a:p>
      </dgm:t>
    </dgm:pt>
    <dgm:pt modelId="{EC8DC889-2541-4582-880E-89E3AD5F2B91}" type="pres">
      <dgm:prSet presAssocID="{E69819B2-C778-4D75-A019-9C1017CEBFE5}" presName="parentText" presStyleLbl="node1" presStyleIdx="0" presStyleCnt="1" custScaleY="76687" custLinFactNeighborY="28637">
        <dgm:presLayoutVars>
          <dgm:chMax val="0"/>
          <dgm:bulletEnabled val="1"/>
        </dgm:presLayoutVars>
      </dgm:prSet>
      <dgm:spPr/>
      <dgm:t>
        <a:bodyPr/>
        <a:lstStyle/>
        <a:p>
          <a:endParaRPr lang="en-US"/>
        </a:p>
      </dgm:t>
    </dgm:pt>
    <dgm:pt modelId="{E1C91CC1-E606-4BE9-9E4E-F496581E7F73}" type="pres">
      <dgm:prSet presAssocID="{E69819B2-C778-4D75-A019-9C1017CEBFE5}" presName="childText" presStyleLbl="revTx" presStyleIdx="0" presStyleCnt="1">
        <dgm:presLayoutVars>
          <dgm:bulletEnabled val="1"/>
        </dgm:presLayoutVars>
      </dgm:prSet>
      <dgm:spPr/>
      <dgm:t>
        <a:bodyPr/>
        <a:lstStyle/>
        <a:p>
          <a:endParaRPr lang="en-US"/>
        </a:p>
      </dgm:t>
    </dgm:pt>
  </dgm:ptLst>
  <dgm:cxnLst>
    <dgm:cxn modelId="{AC5F4D28-9034-467A-9F95-7B166B7CC8E5}" srcId="{E69819B2-C778-4D75-A019-9C1017CEBFE5}" destId="{CE195D97-4810-468D-933E-CAC6DE4C5A87}" srcOrd="0" destOrd="0" parTransId="{A06DAAA3-7715-4AFE-A04E-00C69501CD6F}" sibTransId="{2125CC21-1BA1-4340-8CBF-6A179699022E}"/>
    <dgm:cxn modelId="{403F4171-5307-477F-A2CE-AAA6DA22F4B2}" srcId="{08F6CE17-D923-42B5-82B2-41DDB9072B93}" destId="{E69819B2-C778-4D75-A019-9C1017CEBFE5}" srcOrd="0" destOrd="0" parTransId="{91C5A170-9B67-4EE4-A5C7-B554F7C2AFFC}" sibTransId="{C0749945-6830-4AF9-B746-03615859FBBE}"/>
    <dgm:cxn modelId="{E769DB0A-85F8-A349-8E4F-F43F70DF0BC2}" type="presOf" srcId="{08F6CE17-D923-42B5-82B2-41DDB9072B93}" destId="{F1DE9BB3-A5F2-4251-99AD-0D2D11B76D9C}" srcOrd="0" destOrd="0" presId="urn:microsoft.com/office/officeart/2005/8/layout/vList2"/>
    <dgm:cxn modelId="{9B7A609F-0C45-0D47-8937-42EE735329F5}" type="presOf" srcId="{CE195D97-4810-468D-933E-CAC6DE4C5A87}" destId="{E1C91CC1-E606-4BE9-9E4E-F496581E7F73}" srcOrd="0" destOrd="0" presId="urn:microsoft.com/office/officeart/2005/8/layout/vList2"/>
    <dgm:cxn modelId="{3C4586BB-5D74-2144-903B-E41B02F1E9F2}" type="presOf" srcId="{E69819B2-C778-4D75-A019-9C1017CEBFE5}" destId="{EC8DC889-2541-4582-880E-89E3AD5F2B91}" srcOrd="0" destOrd="0" presId="urn:microsoft.com/office/officeart/2005/8/layout/vList2"/>
    <dgm:cxn modelId="{F39E8C40-BB6E-5E48-8469-21921BE334DE}" type="presParOf" srcId="{F1DE9BB3-A5F2-4251-99AD-0D2D11B76D9C}" destId="{EC8DC889-2541-4582-880E-89E3AD5F2B91}" srcOrd="0" destOrd="0" presId="urn:microsoft.com/office/officeart/2005/8/layout/vList2"/>
    <dgm:cxn modelId="{4BB59EF8-555D-3C4A-BF92-ADF297E62DA6}" type="presParOf" srcId="{F1DE9BB3-A5F2-4251-99AD-0D2D11B76D9C}" destId="{E1C91CC1-E606-4BE9-9E4E-F496581E7F7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F6CE17-D923-42B5-82B2-41DDB9072B93}"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GB"/>
        </a:p>
      </dgm:t>
    </dgm:pt>
    <dgm:pt modelId="{E69819B2-C778-4D75-A019-9C1017CEBFE5}">
      <dgm:prSet phldrT="[Text]" custT="1"/>
      <dgm:spPr>
        <a:solidFill>
          <a:schemeClr val="tx2">
            <a:lumMod val="60000"/>
            <a:lumOff val="40000"/>
          </a:schemeClr>
        </a:solidFill>
      </dgm:spPr>
      <dgm:t>
        <a:bodyPr/>
        <a:lstStyle/>
        <a:p>
          <a:pPr algn="ctr"/>
          <a:r>
            <a:rPr lang="en-US" sz="3200" b="1" dirty="0">
              <a:solidFill>
                <a:schemeClr val="bg1"/>
              </a:solidFill>
              <a:latin typeface="Century Gothic" panose="020B0502020202020204" pitchFamily="34" charset="0"/>
              <a:cs typeface="Arial" panose="020B0604020202020204" pitchFamily="34" charset="0"/>
            </a:rPr>
            <a:t>2021/22 Q3</a:t>
          </a:r>
        </a:p>
        <a:p>
          <a:pPr algn="ctr"/>
          <a:r>
            <a:rPr lang="en-US" sz="3200" b="1" dirty="0">
              <a:solidFill>
                <a:schemeClr val="bg1"/>
              </a:solidFill>
              <a:latin typeface="Century Gothic" panose="020B0502020202020204" pitchFamily="34" charset="0"/>
              <a:cs typeface="Arial" panose="020B0604020202020204" pitchFamily="34" charset="0"/>
            </a:rPr>
            <a:t>  FINANCIAL REPORTING</a:t>
          </a:r>
          <a:endParaRPr lang="en-GB" sz="3200" b="1" dirty="0">
            <a:solidFill>
              <a:schemeClr val="bg1"/>
            </a:solidFill>
            <a:latin typeface="Century Gothic" panose="020B0502020202020204" pitchFamily="34" charset="0"/>
            <a:cs typeface="Arial" panose="020B0604020202020204" pitchFamily="34" charset="0"/>
          </a:endParaRPr>
        </a:p>
      </dgm:t>
    </dgm:pt>
    <dgm:pt modelId="{91C5A170-9B67-4EE4-A5C7-B554F7C2AFFC}" type="parTrans" cxnId="{403F4171-5307-477F-A2CE-AAA6DA22F4B2}">
      <dgm:prSet/>
      <dgm:spPr/>
      <dgm:t>
        <a:bodyPr/>
        <a:lstStyle/>
        <a:p>
          <a:endParaRPr lang="en-GB">
            <a:latin typeface="Century Gothic" panose="020B0502020202020204" pitchFamily="34" charset="0"/>
          </a:endParaRPr>
        </a:p>
      </dgm:t>
    </dgm:pt>
    <dgm:pt modelId="{C0749945-6830-4AF9-B746-03615859FBBE}" type="sibTrans" cxnId="{403F4171-5307-477F-A2CE-AAA6DA22F4B2}">
      <dgm:prSet/>
      <dgm:spPr/>
      <dgm:t>
        <a:bodyPr/>
        <a:lstStyle/>
        <a:p>
          <a:endParaRPr lang="en-GB">
            <a:latin typeface="Century Gothic" panose="020B0502020202020204" pitchFamily="34" charset="0"/>
          </a:endParaRPr>
        </a:p>
      </dgm:t>
    </dgm:pt>
    <dgm:pt modelId="{CE195D97-4810-468D-933E-CAC6DE4C5A87}">
      <dgm:prSet phldrT="[Text]"/>
      <dgm:spPr/>
      <dgm:t>
        <a:bodyPr/>
        <a:lstStyle/>
        <a:p>
          <a:endParaRPr lang="en-GB" dirty="0">
            <a:latin typeface="Century Gothic" panose="020B0502020202020204" pitchFamily="34" charset="0"/>
          </a:endParaRPr>
        </a:p>
      </dgm:t>
    </dgm:pt>
    <dgm:pt modelId="{A06DAAA3-7715-4AFE-A04E-00C69501CD6F}" type="parTrans" cxnId="{AC5F4D28-9034-467A-9F95-7B166B7CC8E5}">
      <dgm:prSet/>
      <dgm:spPr/>
      <dgm:t>
        <a:bodyPr/>
        <a:lstStyle/>
        <a:p>
          <a:endParaRPr lang="en-GB">
            <a:latin typeface="Century Gothic" panose="020B0502020202020204" pitchFamily="34" charset="0"/>
          </a:endParaRPr>
        </a:p>
      </dgm:t>
    </dgm:pt>
    <dgm:pt modelId="{2125CC21-1BA1-4340-8CBF-6A179699022E}" type="sibTrans" cxnId="{AC5F4D28-9034-467A-9F95-7B166B7CC8E5}">
      <dgm:prSet/>
      <dgm:spPr/>
      <dgm:t>
        <a:bodyPr/>
        <a:lstStyle/>
        <a:p>
          <a:endParaRPr lang="en-GB">
            <a:latin typeface="Century Gothic" panose="020B0502020202020204" pitchFamily="34" charset="0"/>
          </a:endParaRPr>
        </a:p>
      </dgm:t>
    </dgm:pt>
    <dgm:pt modelId="{F1DE9BB3-A5F2-4251-99AD-0D2D11B76D9C}" type="pres">
      <dgm:prSet presAssocID="{08F6CE17-D923-42B5-82B2-41DDB9072B93}" presName="linear" presStyleCnt="0">
        <dgm:presLayoutVars>
          <dgm:animLvl val="lvl"/>
          <dgm:resizeHandles val="exact"/>
        </dgm:presLayoutVars>
      </dgm:prSet>
      <dgm:spPr/>
      <dgm:t>
        <a:bodyPr/>
        <a:lstStyle/>
        <a:p>
          <a:endParaRPr lang="en-US"/>
        </a:p>
      </dgm:t>
    </dgm:pt>
    <dgm:pt modelId="{EC8DC889-2541-4582-880E-89E3AD5F2B91}" type="pres">
      <dgm:prSet presAssocID="{E69819B2-C778-4D75-A019-9C1017CEBFE5}" presName="parentText" presStyleLbl="node1" presStyleIdx="0" presStyleCnt="1" custLinFactY="-5016" custLinFactNeighborX="1860" custLinFactNeighborY="-100000">
        <dgm:presLayoutVars>
          <dgm:chMax val="0"/>
          <dgm:bulletEnabled val="1"/>
        </dgm:presLayoutVars>
      </dgm:prSet>
      <dgm:spPr/>
      <dgm:t>
        <a:bodyPr/>
        <a:lstStyle/>
        <a:p>
          <a:endParaRPr lang="en-US"/>
        </a:p>
      </dgm:t>
    </dgm:pt>
    <dgm:pt modelId="{E1C91CC1-E606-4BE9-9E4E-F496581E7F73}" type="pres">
      <dgm:prSet presAssocID="{E69819B2-C778-4D75-A019-9C1017CEBFE5}" presName="childText" presStyleLbl="revTx" presStyleIdx="0" presStyleCnt="1">
        <dgm:presLayoutVars>
          <dgm:bulletEnabled val="1"/>
        </dgm:presLayoutVars>
      </dgm:prSet>
      <dgm:spPr/>
      <dgm:t>
        <a:bodyPr/>
        <a:lstStyle/>
        <a:p>
          <a:endParaRPr lang="en-US"/>
        </a:p>
      </dgm:t>
    </dgm:pt>
  </dgm:ptLst>
  <dgm:cxnLst>
    <dgm:cxn modelId="{A4CEB1A5-E71D-E941-A203-A253C25EEA41}" type="presOf" srcId="{CE195D97-4810-468D-933E-CAC6DE4C5A87}" destId="{E1C91CC1-E606-4BE9-9E4E-F496581E7F73}" srcOrd="0" destOrd="0" presId="urn:microsoft.com/office/officeart/2005/8/layout/vList2"/>
    <dgm:cxn modelId="{BDAE2621-7539-814A-91A3-FC48E5E6F7CB}" type="presOf" srcId="{08F6CE17-D923-42B5-82B2-41DDB9072B93}" destId="{F1DE9BB3-A5F2-4251-99AD-0D2D11B76D9C}" srcOrd="0" destOrd="0" presId="urn:microsoft.com/office/officeart/2005/8/layout/vList2"/>
    <dgm:cxn modelId="{AC5F4D28-9034-467A-9F95-7B166B7CC8E5}" srcId="{E69819B2-C778-4D75-A019-9C1017CEBFE5}" destId="{CE195D97-4810-468D-933E-CAC6DE4C5A87}" srcOrd="0" destOrd="0" parTransId="{A06DAAA3-7715-4AFE-A04E-00C69501CD6F}" sibTransId="{2125CC21-1BA1-4340-8CBF-6A179699022E}"/>
    <dgm:cxn modelId="{80FDBE33-B396-2B4B-8E52-F4DA319DF98A}" type="presOf" srcId="{E69819B2-C778-4D75-A019-9C1017CEBFE5}" destId="{EC8DC889-2541-4582-880E-89E3AD5F2B91}" srcOrd="0" destOrd="0" presId="urn:microsoft.com/office/officeart/2005/8/layout/vList2"/>
    <dgm:cxn modelId="{403F4171-5307-477F-A2CE-AAA6DA22F4B2}" srcId="{08F6CE17-D923-42B5-82B2-41DDB9072B93}" destId="{E69819B2-C778-4D75-A019-9C1017CEBFE5}" srcOrd="0" destOrd="0" parTransId="{91C5A170-9B67-4EE4-A5C7-B554F7C2AFFC}" sibTransId="{C0749945-6830-4AF9-B746-03615859FBBE}"/>
    <dgm:cxn modelId="{DA713364-41E3-3645-9C19-638F3E003EF6}" type="presParOf" srcId="{F1DE9BB3-A5F2-4251-99AD-0D2D11B76D9C}" destId="{EC8DC889-2541-4582-880E-89E3AD5F2B91}" srcOrd="0" destOrd="0" presId="urn:microsoft.com/office/officeart/2005/8/layout/vList2"/>
    <dgm:cxn modelId="{505514C8-800E-6E4B-9913-0F79B464D493}" type="presParOf" srcId="{F1DE9BB3-A5F2-4251-99AD-0D2D11B76D9C}" destId="{E1C91CC1-E606-4BE9-9E4E-F496581E7F7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8F6CE17-D923-42B5-82B2-41DDB9072B93}"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GB"/>
        </a:p>
      </dgm:t>
    </dgm:pt>
    <dgm:pt modelId="{E69819B2-C778-4D75-A019-9C1017CEBFE5}">
      <dgm:prSet phldrT="[Text]" custT="1"/>
      <dgm:spPr>
        <a:solidFill>
          <a:schemeClr val="tx2">
            <a:lumMod val="60000"/>
            <a:lumOff val="40000"/>
          </a:schemeClr>
        </a:solidFill>
      </dgm:spPr>
      <dgm:t>
        <a:bodyPr/>
        <a:lstStyle/>
        <a:p>
          <a:pPr algn="ctr"/>
          <a:r>
            <a:rPr lang="en-US" sz="3200" b="1" dirty="0">
              <a:solidFill>
                <a:schemeClr val="bg1"/>
              </a:solidFill>
              <a:latin typeface="Century Gothic" panose="020B0502020202020204" pitchFamily="34" charset="0"/>
              <a:cs typeface="Arial" panose="020B0604020202020204" pitchFamily="34" charset="0"/>
            </a:rPr>
            <a:t>PROGRESS ON IMPLEMENTATION OF AUDIT ACTION PLAN</a:t>
          </a:r>
          <a:endParaRPr lang="en-GB" sz="3200" b="1" dirty="0">
            <a:solidFill>
              <a:schemeClr val="bg1"/>
            </a:solidFill>
            <a:latin typeface="Century Gothic" panose="020B0502020202020204" pitchFamily="34" charset="0"/>
            <a:cs typeface="Arial" panose="020B0604020202020204" pitchFamily="34" charset="0"/>
          </a:endParaRPr>
        </a:p>
      </dgm:t>
    </dgm:pt>
    <dgm:pt modelId="{91C5A170-9B67-4EE4-A5C7-B554F7C2AFFC}" type="parTrans" cxnId="{403F4171-5307-477F-A2CE-AAA6DA22F4B2}">
      <dgm:prSet/>
      <dgm:spPr/>
      <dgm:t>
        <a:bodyPr/>
        <a:lstStyle/>
        <a:p>
          <a:endParaRPr lang="en-GB">
            <a:latin typeface="Century Gothic" panose="020B0502020202020204" pitchFamily="34" charset="0"/>
          </a:endParaRPr>
        </a:p>
      </dgm:t>
    </dgm:pt>
    <dgm:pt modelId="{C0749945-6830-4AF9-B746-03615859FBBE}" type="sibTrans" cxnId="{403F4171-5307-477F-A2CE-AAA6DA22F4B2}">
      <dgm:prSet/>
      <dgm:spPr/>
      <dgm:t>
        <a:bodyPr/>
        <a:lstStyle/>
        <a:p>
          <a:endParaRPr lang="en-GB">
            <a:latin typeface="Century Gothic" panose="020B0502020202020204" pitchFamily="34" charset="0"/>
          </a:endParaRPr>
        </a:p>
      </dgm:t>
    </dgm:pt>
    <dgm:pt modelId="{CE195D97-4810-468D-933E-CAC6DE4C5A87}">
      <dgm:prSet phldrT="[Text]"/>
      <dgm:spPr/>
      <dgm:t>
        <a:bodyPr/>
        <a:lstStyle/>
        <a:p>
          <a:endParaRPr lang="en-GB" dirty="0">
            <a:latin typeface="Century Gothic" panose="020B0502020202020204" pitchFamily="34" charset="0"/>
          </a:endParaRPr>
        </a:p>
      </dgm:t>
    </dgm:pt>
    <dgm:pt modelId="{A06DAAA3-7715-4AFE-A04E-00C69501CD6F}" type="parTrans" cxnId="{AC5F4D28-9034-467A-9F95-7B166B7CC8E5}">
      <dgm:prSet/>
      <dgm:spPr/>
      <dgm:t>
        <a:bodyPr/>
        <a:lstStyle/>
        <a:p>
          <a:endParaRPr lang="en-GB">
            <a:latin typeface="Century Gothic" panose="020B0502020202020204" pitchFamily="34" charset="0"/>
          </a:endParaRPr>
        </a:p>
      </dgm:t>
    </dgm:pt>
    <dgm:pt modelId="{2125CC21-1BA1-4340-8CBF-6A179699022E}" type="sibTrans" cxnId="{AC5F4D28-9034-467A-9F95-7B166B7CC8E5}">
      <dgm:prSet/>
      <dgm:spPr/>
      <dgm:t>
        <a:bodyPr/>
        <a:lstStyle/>
        <a:p>
          <a:endParaRPr lang="en-GB">
            <a:latin typeface="Century Gothic" panose="020B0502020202020204" pitchFamily="34" charset="0"/>
          </a:endParaRPr>
        </a:p>
      </dgm:t>
    </dgm:pt>
    <dgm:pt modelId="{F1DE9BB3-A5F2-4251-99AD-0D2D11B76D9C}" type="pres">
      <dgm:prSet presAssocID="{08F6CE17-D923-42B5-82B2-41DDB9072B93}" presName="linear" presStyleCnt="0">
        <dgm:presLayoutVars>
          <dgm:animLvl val="lvl"/>
          <dgm:resizeHandles val="exact"/>
        </dgm:presLayoutVars>
      </dgm:prSet>
      <dgm:spPr/>
      <dgm:t>
        <a:bodyPr/>
        <a:lstStyle/>
        <a:p>
          <a:endParaRPr lang="en-US"/>
        </a:p>
      </dgm:t>
    </dgm:pt>
    <dgm:pt modelId="{EC8DC889-2541-4582-880E-89E3AD5F2B91}" type="pres">
      <dgm:prSet presAssocID="{E69819B2-C778-4D75-A019-9C1017CEBFE5}" presName="parentText" presStyleLbl="node1" presStyleIdx="0" presStyleCnt="1" custLinFactY="-5016" custLinFactNeighborX="1860" custLinFactNeighborY="-100000">
        <dgm:presLayoutVars>
          <dgm:chMax val="0"/>
          <dgm:bulletEnabled val="1"/>
        </dgm:presLayoutVars>
      </dgm:prSet>
      <dgm:spPr/>
      <dgm:t>
        <a:bodyPr/>
        <a:lstStyle/>
        <a:p>
          <a:endParaRPr lang="en-US"/>
        </a:p>
      </dgm:t>
    </dgm:pt>
    <dgm:pt modelId="{E1C91CC1-E606-4BE9-9E4E-F496581E7F73}" type="pres">
      <dgm:prSet presAssocID="{E69819B2-C778-4D75-A019-9C1017CEBFE5}" presName="childText" presStyleLbl="revTx" presStyleIdx="0" presStyleCnt="1">
        <dgm:presLayoutVars>
          <dgm:bulletEnabled val="1"/>
        </dgm:presLayoutVars>
      </dgm:prSet>
      <dgm:spPr/>
      <dgm:t>
        <a:bodyPr/>
        <a:lstStyle/>
        <a:p>
          <a:endParaRPr lang="en-US"/>
        </a:p>
      </dgm:t>
    </dgm:pt>
  </dgm:ptLst>
  <dgm:cxnLst>
    <dgm:cxn modelId="{A4CEB1A5-E71D-E941-A203-A253C25EEA41}" type="presOf" srcId="{CE195D97-4810-468D-933E-CAC6DE4C5A87}" destId="{E1C91CC1-E606-4BE9-9E4E-F496581E7F73}" srcOrd="0" destOrd="0" presId="urn:microsoft.com/office/officeart/2005/8/layout/vList2"/>
    <dgm:cxn modelId="{BDAE2621-7539-814A-91A3-FC48E5E6F7CB}" type="presOf" srcId="{08F6CE17-D923-42B5-82B2-41DDB9072B93}" destId="{F1DE9BB3-A5F2-4251-99AD-0D2D11B76D9C}" srcOrd="0" destOrd="0" presId="urn:microsoft.com/office/officeart/2005/8/layout/vList2"/>
    <dgm:cxn modelId="{AC5F4D28-9034-467A-9F95-7B166B7CC8E5}" srcId="{E69819B2-C778-4D75-A019-9C1017CEBFE5}" destId="{CE195D97-4810-468D-933E-CAC6DE4C5A87}" srcOrd="0" destOrd="0" parTransId="{A06DAAA3-7715-4AFE-A04E-00C69501CD6F}" sibTransId="{2125CC21-1BA1-4340-8CBF-6A179699022E}"/>
    <dgm:cxn modelId="{80FDBE33-B396-2B4B-8E52-F4DA319DF98A}" type="presOf" srcId="{E69819B2-C778-4D75-A019-9C1017CEBFE5}" destId="{EC8DC889-2541-4582-880E-89E3AD5F2B91}" srcOrd="0" destOrd="0" presId="urn:microsoft.com/office/officeart/2005/8/layout/vList2"/>
    <dgm:cxn modelId="{403F4171-5307-477F-A2CE-AAA6DA22F4B2}" srcId="{08F6CE17-D923-42B5-82B2-41DDB9072B93}" destId="{E69819B2-C778-4D75-A019-9C1017CEBFE5}" srcOrd="0" destOrd="0" parTransId="{91C5A170-9B67-4EE4-A5C7-B554F7C2AFFC}" sibTransId="{C0749945-6830-4AF9-B746-03615859FBBE}"/>
    <dgm:cxn modelId="{DA713364-41E3-3645-9C19-638F3E003EF6}" type="presParOf" srcId="{F1DE9BB3-A5F2-4251-99AD-0D2D11B76D9C}" destId="{EC8DC889-2541-4582-880E-89E3AD5F2B91}" srcOrd="0" destOrd="0" presId="urn:microsoft.com/office/officeart/2005/8/layout/vList2"/>
    <dgm:cxn modelId="{505514C8-800E-6E4B-9913-0F79B464D493}" type="presParOf" srcId="{F1DE9BB3-A5F2-4251-99AD-0D2D11B76D9C}" destId="{E1C91CC1-E606-4BE9-9E4E-F496581E7F7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5E706-542E-4E6D-810F-7F3465B5AD4F}">
      <dsp:nvSpPr>
        <dsp:cNvPr id="0" name=""/>
        <dsp:cNvSpPr/>
      </dsp:nvSpPr>
      <dsp:spPr>
        <a:xfrm>
          <a:off x="0" y="34530"/>
          <a:ext cx="8654487" cy="636480"/>
        </a:xfrm>
        <a:prstGeom prst="roundRect">
          <a:avLst/>
        </a:prstGeom>
        <a:gradFill rotWithShape="0">
          <a:gsLst>
            <a:gs pos="0">
              <a:srgbClr val="4F81BD">
                <a:hueOff val="0"/>
                <a:satOff val="0"/>
                <a:lumOff val="0"/>
                <a:alphaOff val="0"/>
                <a:tint val="100000"/>
                <a:shade val="100000"/>
                <a:satMod val="130000"/>
              </a:srgbClr>
            </a:gs>
            <a:gs pos="100000">
              <a:srgbClr val="4F81BD">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1" kern="1200" dirty="0">
              <a:solidFill>
                <a:schemeClr val="tx1"/>
              </a:solidFill>
              <a:latin typeface="Century Gothic" panose="020B0502020202020204" pitchFamily="34" charset="0"/>
              <a:ea typeface="+mn-ea"/>
              <a:cs typeface="+mn-cs"/>
            </a:rPr>
            <a:t>  A transformed, inclusive, responsive coordinated and efficient NSI. </a:t>
          </a:r>
        </a:p>
      </dsp:txBody>
      <dsp:txXfrm>
        <a:off x="31070" y="65600"/>
        <a:ext cx="8592347" cy="574340"/>
      </dsp:txXfrm>
    </dsp:sp>
    <dsp:sp modelId="{5B8BCA15-9813-4F67-A32A-4136208334A7}">
      <dsp:nvSpPr>
        <dsp:cNvPr id="0" name=""/>
        <dsp:cNvSpPr/>
      </dsp:nvSpPr>
      <dsp:spPr>
        <a:xfrm>
          <a:off x="0" y="768930"/>
          <a:ext cx="8654487" cy="636480"/>
        </a:xfrm>
        <a:prstGeom prst="roundRect">
          <a:avLst/>
        </a:prstGeom>
        <a:gradFill rotWithShape="0">
          <a:gsLst>
            <a:gs pos="0">
              <a:srgbClr val="4F81BD">
                <a:hueOff val="0"/>
                <a:satOff val="0"/>
                <a:lumOff val="0"/>
                <a:alphaOff val="0"/>
                <a:tint val="100000"/>
                <a:shade val="100000"/>
                <a:satMod val="130000"/>
              </a:srgbClr>
            </a:gs>
            <a:gs pos="100000">
              <a:srgbClr val="4F81BD">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179388" algn="l" defTabSz="800100" rtl="0">
            <a:lnSpc>
              <a:spcPct val="90000"/>
            </a:lnSpc>
            <a:spcBef>
              <a:spcPct val="0"/>
            </a:spcBef>
            <a:spcAft>
              <a:spcPct val="35000"/>
            </a:spcAft>
          </a:pPr>
          <a:r>
            <a:rPr lang="en-US" sz="1800" b="1" kern="1200" dirty="0">
              <a:solidFill>
                <a:schemeClr val="tx1"/>
              </a:solidFill>
              <a:latin typeface="Century Gothic" panose="020B0502020202020204" pitchFamily="34" charset="0"/>
              <a:ea typeface="+mn-ea"/>
              <a:cs typeface="+mn-cs"/>
            </a:rPr>
            <a:t>Human </a:t>
          </a:r>
          <a:r>
            <a:rPr lang="en-ZA" sz="1800" b="1" kern="1200" dirty="0">
              <a:solidFill>
                <a:schemeClr val="tx1"/>
              </a:solidFill>
              <a:latin typeface="Century Gothic" panose="020B0502020202020204" pitchFamily="34" charset="0"/>
              <a:ea typeface="+mn-ea"/>
              <a:cs typeface="+mn-cs"/>
            </a:rPr>
            <a:t>capabilities and skills for the economy and for development.</a:t>
          </a:r>
          <a:r>
            <a:rPr lang="en-US" sz="1800" b="1" kern="1200" dirty="0">
              <a:solidFill>
                <a:schemeClr val="tx1"/>
              </a:solidFill>
              <a:latin typeface="Century Gothic" panose="020B0502020202020204" pitchFamily="34" charset="0"/>
              <a:ea typeface="+mn-ea"/>
              <a:cs typeface="+mn-cs"/>
            </a:rPr>
            <a:t> </a:t>
          </a:r>
        </a:p>
      </dsp:txBody>
      <dsp:txXfrm>
        <a:off x="31070" y="800000"/>
        <a:ext cx="8592347" cy="574340"/>
      </dsp:txXfrm>
    </dsp:sp>
    <dsp:sp modelId="{FD6D5BA4-EAA3-45C0-B124-D668ADA1C03D}">
      <dsp:nvSpPr>
        <dsp:cNvPr id="0" name=""/>
        <dsp:cNvSpPr/>
      </dsp:nvSpPr>
      <dsp:spPr>
        <a:xfrm>
          <a:off x="0" y="1503330"/>
          <a:ext cx="8654487" cy="636480"/>
        </a:xfrm>
        <a:prstGeom prst="roundRect">
          <a:avLst/>
        </a:prstGeom>
        <a:gradFill rotWithShape="0">
          <a:gsLst>
            <a:gs pos="0">
              <a:srgbClr val="4F81BD">
                <a:hueOff val="0"/>
                <a:satOff val="0"/>
                <a:lumOff val="0"/>
                <a:alphaOff val="0"/>
                <a:tint val="100000"/>
                <a:shade val="100000"/>
                <a:satMod val="130000"/>
              </a:srgbClr>
            </a:gs>
            <a:gs pos="100000">
              <a:srgbClr val="4F81BD">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179388" algn="l" defTabSz="800100" rtl="0">
            <a:lnSpc>
              <a:spcPct val="90000"/>
            </a:lnSpc>
            <a:spcBef>
              <a:spcPct val="0"/>
            </a:spcBef>
            <a:spcAft>
              <a:spcPct val="35000"/>
            </a:spcAft>
          </a:pPr>
          <a:r>
            <a:rPr lang="en-US" sz="1800" b="1" kern="1200" dirty="0">
              <a:solidFill>
                <a:schemeClr val="tx1"/>
              </a:solidFill>
              <a:latin typeface="Century Gothic" panose="020B0502020202020204" pitchFamily="34" charset="0"/>
              <a:ea typeface="+mn-ea"/>
              <a:cs typeface="+mn-cs"/>
            </a:rPr>
            <a:t>Increased knowledge generation and innovation outputs.</a:t>
          </a:r>
        </a:p>
      </dsp:txBody>
      <dsp:txXfrm>
        <a:off x="31070" y="1534400"/>
        <a:ext cx="8592347" cy="574340"/>
      </dsp:txXfrm>
    </dsp:sp>
    <dsp:sp modelId="{DB561BCA-2B2C-40AB-A104-FFE29185C637}">
      <dsp:nvSpPr>
        <dsp:cNvPr id="0" name=""/>
        <dsp:cNvSpPr/>
      </dsp:nvSpPr>
      <dsp:spPr>
        <a:xfrm>
          <a:off x="0" y="2237730"/>
          <a:ext cx="8654487" cy="636480"/>
        </a:xfrm>
        <a:prstGeom prst="roundRect">
          <a:avLst/>
        </a:prstGeom>
        <a:gradFill rotWithShape="0">
          <a:gsLst>
            <a:gs pos="0">
              <a:srgbClr val="4F81BD">
                <a:hueOff val="0"/>
                <a:satOff val="0"/>
                <a:lumOff val="0"/>
                <a:alphaOff val="0"/>
                <a:tint val="100000"/>
                <a:shade val="100000"/>
                <a:satMod val="130000"/>
              </a:srgbClr>
            </a:gs>
            <a:gs pos="100000">
              <a:srgbClr val="4F81BD">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79388" lvl="0" indent="0" algn="l" defTabSz="800100" rtl="0">
            <a:lnSpc>
              <a:spcPct val="90000"/>
            </a:lnSpc>
            <a:spcBef>
              <a:spcPct val="0"/>
            </a:spcBef>
            <a:spcAft>
              <a:spcPct val="35000"/>
            </a:spcAft>
          </a:pPr>
          <a:r>
            <a:rPr lang="en-ZA" sz="1800" b="1" kern="1200" dirty="0">
              <a:solidFill>
                <a:schemeClr val="tx1"/>
              </a:solidFill>
              <a:latin typeface="Century Gothic" panose="020B0502020202020204" pitchFamily="34" charset="0"/>
              <a:ea typeface="+mn-ea"/>
              <a:cs typeface="+mn-cs"/>
            </a:rPr>
            <a:t>Knowledge utilisation for inclusive development</a:t>
          </a:r>
          <a:r>
            <a:rPr lang="en-US" sz="1800" b="1" kern="1200" dirty="0">
              <a:solidFill>
                <a:schemeClr val="tx1"/>
              </a:solidFill>
              <a:latin typeface="Century Gothic" panose="020B0502020202020204" pitchFamily="34" charset="0"/>
              <a:ea typeface="+mn-ea"/>
              <a:cs typeface="+mn-cs"/>
            </a:rPr>
            <a:t>.</a:t>
          </a:r>
        </a:p>
      </dsp:txBody>
      <dsp:txXfrm>
        <a:off x="31070" y="2268800"/>
        <a:ext cx="8592347" cy="574340"/>
      </dsp:txXfrm>
    </dsp:sp>
    <dsp:sp modelId="{BC41D97C-AEA2-4D56-933D-347E36334901}">
      <dsp:nvSpPr>
        <dsp:cNvPr id="0" name=""/>
        <dsp:cNvSpPr/>
      </dsp:nvSpPr>
      <dsp:spPr>
        <a:xfrm>
          <a:off x="0" y="2972130"/>
          <a:ext cx="8654487" cy="636480"/>
        </a:xfrm>
        <a:prstGeom prst="roundRect">
          <a:avLst/>
        </a:prstGeom>
        <a:gradFill rotWithShape="0">
          <a:gsLst>
            <a:gs pos="0">
              <a:srgbClr val="4F81BD">
                <a:hueOff val="0"/>
                <a:satOff val="0"/>
                <a:lumOff val="0"/>
                <a:alphaOff val="0"/>
                <a:tint val="100000"/>
                <a:shade val="100000"/>
                <a:satMod val="130000"/>
              </a:srgbClr>
            </a:gs>
            <a:gs pos="100000">
              <a:srgbClr val="4F81BD">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79388" lvl="0" indent="0" algn="l" defTabSz="800100" rtl="0">
            <a:lnSpc>
              <a:spcPct val="90000"/>
            </a:lnSpc>
            <a:spcBef>
              <a:spcPct val="0"/>
            </a:spcBef>
            <a:spcAft>
              <a:spcPct val="35000"/>
            </a:spcAft>
          </a:pPr>
          <a:r>
            <a:rPr lang="en-ZA" sz="1800" b="1" kern="1200" dirty="0">
              <a:solidFill>
                <a:schemeClr val="tx1"/>
              </a:solidFill>
              <a:latin typeface="Century Gothic" panose="020B0502020202020204" pitchFamily="34" charset="0"/>
              <a:ea typeface="+mn-ea"/>
              <a:cs typeface="+mn-cs"/>
            </a:rPr>
            <a:t>Knowledge utilisation for economic development</a:t>
          </a:r>
          <a:r>
            <a:rPr lang="en-US" sz="1800" b="1" kern="1200" dirty="0">
              <a:solidFill>
                <a:schemeClr val="tx1"/>
              </a:solidFill>
              <a:latin typeface="Century Gothic" panose="020B0502020202020204" pitchFamily="34" charset="0"/>
              <a:ea typeface="+mn-ea"/>
              <a:cs typeface="+mn-cs"/>
            </a:rPr>
            <a:t>.</a:t>
          </a:r>
        </a:p>
      </dsp:txBody>
      <dsp:txXfrm>
        <a:off x="31070" y="3003200"/>
        <a:ext cx="8592347" cy="574340"/>
      </dsp:txXfrm>
    </dsp:sp>
    <dsp:sp modelId="{0617CF09-EE55-4D56-B3DA-9E336090AE70}">
      <dsp:nvSpPr>
        <dsp:cNvPr id="0" name=""/>
        <dsp:cNvSpPr/>
      </dsp:nvSpPr>
      <dsp:spPr>
        <a:xfrm>
          <a:off x="0" y="3706530"/>
          <a:ext cx="8654487" cy="636480"/>
        </a:xfrm>
        <a:prstGeom prst="roundRect">
          <a:avLst/>
        </a:prstGeom>
        <a:gradFill rotWithShape="0">
          <a:gsLst>
            <a:gs pos="0">
              <a:srgbClr val="4F81BD">
                <a:hueOff val="0"/>
                <a:satOff val="0"/>
                <a:lumOff val="0"/>
                <a:alphaOff val="0"/>
                <a:tint val="100000"/>
                <a:shade val="100000"/>
                <a:satMod val="130000"/>
              </a:srgbClr>
            </a:gs>
            <a:gs pos="100000">
              <a:srgbClr val="4F81BD">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79388" lvl="0" indent="0" algn="l" defTabSz="800100">
            <a:lnSpc>
              <a:spcPct val="90000"/>
            </a:lnSpc>
            <a:spcBef>
              <a:spcPct val="0"/>
            </a:spcBef>
            <a:spcAft>
              <a:spcPct val="35000"/>
            </a:spcAft>
          </a:pPr>
          <a:r>
            <a:rPr lang="en-ZA" sz="1800" b="1" kern="1200" dirty="0">
              <a:solidFill>
                <a:schemeClr val="tx1"/>
              </a:solidFill>
              <a:latin typeface="Century Gothic" panose="020B0502020202020204" pitchFamily="34" charset="0"/>
              <a:ea typeface="+mn-ea"/>
              <a:cs typeface="+mn-cs"/>
            </a:rPr>
            <a:t>Innovation in support of a capable and developmental state</a:t>
          </a:r>
          <a:endParaRPr lang="en-US" sz="1800" b="1" kern="1200" dirty="0">
            <a:solidFill>
              <a:schemeClr val="tx1"/>
            </a:solidFill>
            <a:latin typeface="Century Gothic" panose="020B0502020202020204" pitchFamily="34" charset="0"/>
            <a:ea typeface="+mn-ea"/>
            <a:cs typeface="+mn-cs"/>
          </a:endParaRPr>
        </a:p>
      </dsp:txBody>
      <dsp:txXfrm>
        <a:off x="31070" y="3737600"/>
        <a:ext cx="8592347" cy="5743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DC889-2541-4582-880E-89E3AD5F2B91}">
      <dsp:nvSpPr>
        <dsp:cNvPr id="0" name=""/>
        <dsp:cNvSpPr/>
      </dsp:nvSpPr>
      <dsp:spPr>
        <a:xfrm>
          <a:off x="151103" y="1432902"/>
          <a:ext cx="8689392" cy="1434288"/>
        </a:xfrm>
        <a:prstGeom prst="roundRect">
          <a:avLst/>
        </a:prstGeom>
        <a:solidFill>
          <a:schemeClr val="tx2">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b="1" kern="1200" dirty="0">
            <a:solidFill>
              <a:schemeClr val="bg1"/>
            </a:solidFill>
            <a:latin typeface="Century Gothic" panose="020B0502020202020204" pitchFamily="34" charset="0"/>
            <a:cs typeface="Arial" panose="020B0604020202020204" pitchFamily="34" charset="0"/>
          </a:endParaRPr>
        </a:p>
        <a:p>
          <a:pPr lvl="0" algn="ctr" defTabSz="1422400">
            <a:lnSpc>
              <a:spcPct val="90000"/>
            </a:lnSpc>
            <a:spcBef>
              <a:spcPct val="0"/>
            </a:spcBef>
            <a:spcAft>
              <a:spcPct val="35000"/>
            </a:spcAft>
          </a:pPr>
          <a:r>
            <a:rPr lang="en-US" sz="3200" b="1" kern="1200" dirty="0">
              <a:solidFill>
                <a:schemeClr val="bg1"/>
              </a:solidFill>
              <a:latin typeface="Century Gothic" panose="020B0502020202020204" pitchFamily="34" charset="0"/>
              <a:cs typeface="Arial" panose="020B0604020202020204" pitchFamily="34" charset="0"/>
            </a:rPr>
            <a:t>Highlights </a:t>
          </a:r>
          <a:r>
            <a:rPr lang="en-US" sz="3200" b="1" kern="1200" dirty="0" smtClean="0">
              <a:solidFill>
                <a:schemeClr val="bg1"/>
              </a:solidFill>
              <a:latin typeface="Century Gothic" panose="020B0502020202020204" pitchFamily="34" charset="0"/>
              <a:cs typeface="Arial" panose="020B0604020202020204" pitchFamily="34" charset="0"/>
            </a:rPr>
            <a:t>for Quarters 2 &amp; 3</a:t>
          </a:r>
          <a:endParaRPr lang="en-US" sz="3200" b="1" kern="1200" dirty="0">
            <a:solidFill>
              <a:schemeClr val="bg1"/>
            </a:solidFill>
            <a:latin typeface="Century Gothic" panose="020B0502020202020204" pitchFamily="34" charset="0"/>
            <a:cs typeface="Arial" panose="020B0604020202020204" pitchFamily="34" charset="0"/>
          </a:endParaRPr>
        </a:p>
        <a:p>
          <a:pPr lvl="0" algn="ctr" defTabSz="1422400">
            <a:lnSpc>
              <a:spcPct val="90000"/>
            </a:lnSpc>
            <a:spcBef>
              <a:spcPct val="0"/>
            </a:spcBef>
            <a:spcAft>
              <a:spcPct val="35000"/>
            </a:spcAft>
          </a:pPr>
          <a:endParaRPr lang="en-GB" sz="3200" b="1" kern="1200" dirty="0">
            <a:solidFill>
              <a:schemeClr val="bg1"/>
            </a:solidFill>
            <a:latin typeface="Century Gothic" panose="020B0502020202020204" pitchFamily="34" charset="0"/>
            <a:cs typeface="Arial" panose="020B0604020202020204" pitchFamily="34" charset="0"/>
          </a:endParaRPr>
        </a:p>
      </dsp:txBody>
      <dsp:txXfrm>
        <a:off x="221119" y="1502918"/>
        <a:ext cx="8549360" cy="1294256"/>
      </dsp:txXfrm>
    </dsp:sp>
    <dsp:sp modelId="{E1C91CC1-E606-4BE9-9E4E-F496581E7F73}">
      <dsp:nvSpPr>
        <dsp:cNvPr id="0" name=""/>
        <dsp:cNvSpPr/>
      </dsp:nvSpPr>
      <dsp:spPr>
        <a:xfrm>
          <a:off x="0" y="2701463"/>
          <a:ext cx="8991600" cy="105984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85483" tIns="40640" rIns="227584" bIns="40640" numCol="1" spcCol="1270" anchor="t" anchorCtr="0">
          <a:noAutofit/>
        </a:bodyPr>
        <a:lstStyle/>
        <a:p>
          <a:pPr marL="285750" lvl="1" indent="-285750" algn="l" defTabSz="1422400">
            <a:lnSpc>
              <a:spcPct val="90000"/>
            </a:lnSpc>
            <a:spcBef>
              <a:spcPct val="0"/>
            </a:spcBef>
            <a:spcAft>
              <a:spcPct val="20000"/>
            </a:spcAft>
            <a:buChar char="••"/>
          </a:pPr>
          <a:endParaRPr lang="en-GB" sz="3200" kern="1200" dirty="0">
            <a:latin typeface="Arial" panose="020B0604020202020204" pitchFamily="34" charset="0"/>
            <a:cs typeface="Arial" panose="020B0604020202020204" pitchFamily="34" charset="0"/>
          </a:endParaRPr>
        </a:p>
      </dsp:txBody>
      <dsp:txXfrm>
        <a:off x="0" y="2701463"/>
        <a:ext cx="8991600" cy="10598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DC889-2541-4582-880E-89E3AD5F2B91}">
      <dsp:nvSpPr>
        <dsp:cNvPr id="0" name=""/>
        <dsp:cNvSpPr/>
      </dsp:nvSpPr>
      <dsp:spPr>
        <a:xfrm>
          <a:off x="0" y="1317488"/>
          <a:ext cx="8077200" cy="976194"/>
        </a:xfrm>
        <a:prstGeom prst="roundRect">
          <a:avLst/>
        </a:prstGeom>
        <a:solidFill>
          <a:schemeClr val="tx2">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a:solidFill>
                <a:schemeClr val="bg1"/>
              </a:solidFill>
              <a:latin typeface="Century Gothic" panose="020B0502020202020204" pitchFamily="34" charset="0"/>
              <a:cs typeface="Arial" pitchFamily="34" charset="0"/>
            </a:rPr>
            <a:t>PERFORMANCE INFORMATION OVERVIEW  </a:t>
          </a:r>
          <a:endParaRPr lang="en-GB" sz="3200" b="1" kern="1200" dirty="0">
            <a:solidFill>
              <a:schemeClr val="bg1"/>
            </a:solidFill>
            <a:latin typeface="Century Gothic" panose="020B0502020202020204" pitchFamily="34" charset="0"/>
            <a:cs typeface="Arial" pitchFamily="34" charset="0"/>
          </a:endParaRPr>
        </a:p>
      </dsp:txBody>
      <dsp:txXfrm>
        <a:off x="47654" y="1365142"/>
        <a:ext cx="7981892" cy="880886"/>
      </dsp:txXfrm>
    </dsp:sp>
    <dsp:sp modelId="{E1C91CC1-E606-4BE9-9E4E-F496581E7F73}">
      <dsp:nvSpPr>
        <dsp:cNvPr id="0" name=""/>
        <dsp:cNvSpPr/>
      </dsp:nvSpPr>
      <dsp:spPr>
        <a:xfrm>
          <a:off x="0" y="1990177"/>
          <a:ext cx="8077200" cy="105984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56451" tIns="81280" rIns="455168" bIns="81280" numCol="1" spcCol="1270" anchor="t" anchorCtr="0">
          <a:noAutofit/>
        </a:bodyPr>
        <a:lstStyle/>
        <a:p>
          <a:pPr marL="285750" lvl="1" indent="-285750" algn="l" defTabSz="2222500">
            <a:lnSpc>
              <a:spcPct val="90000"/>
            </a:lnSpc>
            <a:spcBef>
              <a:spcPct val="0"/>
            </a:spcBef>
            <a:spcAft>
              <a:spcPct val="20000"/>
            </a:spcAft>
            <a:buChar char="••"/>
          </a:pPr>
          <a:endParaRPr lang="en-GB" sz="5000" kern="1200" dirty="0">
            <a:latin typeface="Century Gothic" panose="020B0502020202020204" pitchFamily="34" charset="0"/>
          </a:endParaRPr>
        </a:p>
      </dsp:txBody>
      <dsp:txXfrm>
        <a:off x="0" y="1990177"/>
        <a:ext cx="8077200" cy="10598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DC889-2541-4582-880E-89E3AD5F2B91}">
      <dsp:nvSpPr>
        <dsp:cNvPr id="0" name=""/>
        <dsp:cNvSpPr/>
      </dsp:nvSpPr>
      <dsp:spPr>
        <a:xfrm>
          <a:off x="0" y="1455713"/>
          <a:ext cx="8077200" cy="976194"/>
        </a:xfrm>
        <a:prstGeom prst="roundRect">
          <a:avLst/>
        </a:prstGeom>
        <a:solidFill>
          <a:schemeClr val="tx2">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a:solidFill>
                <a:schemeClr val="bg1"/>
              </a:solidFill>
              <a:latin typeface="Century Gothic" panose="020B0502020202020204" pitchFamily="34" charset="0"/>
              <a:cs typeface="Arial" pitchFamily="34" charset="0"/>
            </a:rPr>
            <a:t> PERFORMANCE INFORMATION PER PROGRAMME </a:t>
          </a:r>
          <a:endParaRPr lang="en-GB" sz="3200" b="1" kern="1200" dirty="0">
            <a:solidFill>
              <a:schemeClr val="bg1"/>
            </a:solidFill>
            <a:latin typeface="Century Gothic" panose="020B0502020202020204" pitchFamily="34" charset="0"/>
            <a:cs typeface="Arial" pitchFamily="34" charset="0"/>
          </a:endParaRPr>
        </a:p>
      </dsp:txBody>
      <dsp:txXfrm>
        <a:off x="47654" y="1503367"/>
        <a:ext cx="7981892" cy="880886"/>
      </dsp:txXfrm>
    </dsp:sp>
    <dsp:sp modelId="{E1C91CC1-E606-4BE9-9E4E-F496581E7F73}">
      <dsp:nvSpPr>
        <dsp:cNvPr id="0" name=""/>
        <dsp:cNvSpPr/>
      </dsp:nvSpPr>
      <dsp:spPr>
        <a:xfrm>
          <a:off x="0" y="1990177"/>
          <a:ext cx="8077200" cy="105984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56451" tIns="81280" rIns="455168" bIns="81280" numCol="1" spcCol="1270" anchor="t" anchorCtr="0">
          <a:noAutofit/>
        </a:bodyPr>
        <a:lstStyle/>
        <a:p>
          <a:pPr marL="285750" lvl="1" indent="-285750" algn="l" defTabSz="2222500">
            <a:lnSpc>
              <a:spcPct val="90000"/>
            </a:lnSpc>
            <a:spcBef>
              <a:spcPct val="0"/>
            </a:spcBef>
            <a:spcAft>
              <a:spcPct val="20000"/>
            </a:spcAft>
            <a:buChar char="••"/>
          </a:pPr>
          <a:endParaRPr lang="en-GB" sz="5000" kern="1200" dirty="0">
            <a:latin typeface="Century Gothic" panose="020B0502020202020204" pitchFamily="34" charset="0"/>
          </a:endParaRPr>
        </a:p>
      </dsp:txBody>
      <dsp:txXfrm>
        <a:off x="0" y="1990177"/>
        <a:ext cx="8077200" cy="10598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DC889-2541-4582-880E-89E3AD5F2B91}">
      <dsp:nvSpPr>
        <dsp:cNvPr id="0" name=""/>
        <dsp:cNvSpPr/>
      </dsp:nvSpPr>
      <dsp:spPr>
        <a:xfrm>
          <a:off x="0" y="1335484"/>
          <a:ext cx="8077200" cy="933127"/>
        </a:xfrm>
        <a:prstGeom prst="roundRect">
          <a:avLst/>
        </a:prstGeom>
        <a:solidFill>
          <a:schemeClr val="tx2">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solidFill>
                <a:schemeClr val="bg1"/>
              </a:solidFill>
              <a:latin typeface="Century Gothic" panose="020B0502020202020204" pitchFamily="34" charset="0"/>
              <a:cs typeface="Arial" pitchFamily="34" charset="0"/>
            </a:rPr>
            <a:t>TARGETS </a:t>
          </a:r>
          <a:r>
            <a:rPr lang="en-US" sz="2800" b="1" kern="1200" dirty="0" smtClean="0">
              <a:solidFill>
                <a:schemeClr val="bg1"/>
              </a:solidFill>
              <a:latin typeface="Century Gothic" panose="020B0502020202020204" pitchFamily="34" charset="0"/>
              <a:cs typeface="Arial" pitchFamily="34" charset="0"/>
            </a:rPr>
            <a:t>NOT </a:t>
          </a:r>
          <a:r>
            <a:rPr lang="en-US" sz="2800" b="1" kern="1200" dirty="0">
              <a:solidFill>
                <a:schemeClr val="bg1"/>
              </a:solidFill>
              <a:latin typeface="Century Gothic" panose="020B0502020202020204" pitchFamily="34" charset="0"/>
              <a:cs typeface="Arial" pitchFamily="34" charset="0"/>
            </a:rPr>
            <a:t>ACHIEVED</a:t>
          </a:r>
          <a:endParaRPr lang="en-GB" sz="2800" b="1" kern="1200" dirty="0">
            <a:solidFill>
              <a:schemeClr val="bg1"/>
            </a:solidFill>
            <a:latin typeface="Century Gothic" panose="020B0502020202020204" pitchFamily="34" charset="0"/>
            <a:cs typeface="Arial" pitchFamily="34" charset="0"/>
          </a:endParaRPr>
        </a:p>
      </dsp:txBody>
      <dsp:txXfrm>
        <a:off x="45552" y="1381036"/>
        <a:ext cx="7986096" cy="842023"/>
      </dsp:txXfrm>
    </dsp:sp>
    <dsp:sp modelId="{E1C91CC1-E606-4BE9-9E4E-F496581E7F73}">
      <dsp:nvSpPr>
        <dsp:cNvPr id="0" name=""/>
        <dsp:cNvSpPr/>
      </dsp:nvSpPr>
      <dsp:spPr>
        <a:xfrm>
          <a:off x="0" y="1960363"/>
          <a:ext cx="8077200" cy="107640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56451" tIns="82550" rIns="462280" bIns="82550" numCol="1" spcCol="1270" anchor="t" anchorCtr="0">
          <a:noAutofit/>
        </a:bodyPr>
        <a:lstStyle/>
        <a:p>
          <a:pPr marL="285750" lvl="1" indent="-285750" algn="l" defTabSz="2266950">
            <a:lnSpc>
              <a:spcPct val="90000"/>
            </a:lnSpc>
            <a:spcBef>
              <a:spcPct val="0"/>
            </a:spcBef>
            <a:spcAft>
              <a:spcPct val="20000"/>
            </a:spcAft>
            <a:buChar char="••"/>
          </a:pPr>
          <a:endParaRPr lang="en-GB" sz="5100" kern="1200" dirty="0">
            <a:latin typeface="Century Gothic" panose="020B0502020202020204" pitchFamily="34" charset="0"/>
          </a:endParaRPr>
        </a:p>
      </dsp:txBody>
      <dsp:txXfrm>
        <a:off x="0" y="1960363"/>
        <a:ext cx="8077200" cy="10764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DC889-2541-4582-880E-89E3AD5F2B91}">
      <dsp:nvSpPr>
        <dsp:cNvPr id="0" name=""/>
        <dsp:cNvSpPr/>
      </dsp:nvSpPr>
      <dsp:spPr>
        <a:xfrm>
          <a:off x="0" y="0"/>
          <a:ext cx="8112814" cy="1396458"/>
        </a:xfrm>
        <a:prstGeom prst="roundRect">
          <a:avLst/>
        </a:prstGeom>
        <a:solidFill>
          <a:schemeClr val="tx2">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a:solidFill>
                <a:schemeClr val="bg1"/>
              </a:solidFill>
              <a:latin typeface="Century Gothic" panose="020B0502020202020204" pitchFamily="34" charset="0"/>
              <a:cs typeface="Arial" panose="020B0604020202020204" pitchFamily="34" charset="0"/>
            </a:rPr>
            <a:t>2021/22 Q3</a:t>
          </a:r>
        </a:p>
        <a:p>
          <a:pPr lvl="0" algn="ctr" defTabSz="1422400">
            <a:lnSpc>
              <a:spcPct val="90000"/>
            </a:lnSpc>
            <a:spcBef>
              <a:spcPct val="0"/>
            </a:spcBef>
            <a:spcAft>
              <a:spcPct val="35000"/>
            </a:spcAft>
          </a:pPr>
          <a:r>
            <a:rPr lang="en-US" sz="3200" b="1" kern="1200" dirty="0">
              <a:solidFill>
                <a:schemeClr val="bg1"/>
              </a:solidFill>
              <a:latin typeface="Century Gothic" panose="020B0502020202020204" pitchFamily="34" charset="0"/>
              <a:cs typeface="Arial" panose="020B0604020202020204" pitchFamily="34" charset="0"/>
            </a:rPr>
            <a:t>  FINANCIAL REPORTING</a:t>
          </a:r>
          <a:endParaRPr lang="en-GB" sz="3200" b="1" kern="1200" dirty="0">
            <a:solidFill>
              <a:schemeClr val="bg1"/>
            </a:solidFill>
            <a:latin typeface="Century Gothic" panose="020B0502020202020204" pitchFamily="34" charset="0"/>
            <a:cs typeface="Arial" panose="020B0604020202020204" pitchFamily="34" charset="0"/>
          </a:endParaRPr>
        </a:p>
      </dsp:txBody>
      <dsp:txXfrm>
        <a:off x="68169" y="68169"/>
        <a:ext cx="7976476" cy="1260120"/>
      </dsp:txXfrm>
    </dsp:sp>
    <dsp:sp modelId="{E1C91CC1-E606-4BE9-9E4E-F496581E7F73}">
      <dsp:nvSpPr>
        <dsp:cNvPr id="0" name=""/>
        <dsp:cNvSpPr/>
      </dsp:nvSpPr>
      <dsp:spPr>
        <a:xfrm>
          <a:off x="0" y="1396539"/>
          <a:ext cx="8112814" cy="78433"/>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57582"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GB" sz="400" kern="1200" dirty="0">
            <a:latin typeface="Century Gothic" panose="020B0502020202020204" pitchFamily="34" charset="0"/>
          </a:endParaRPr>
        </a:p>
      </dsp:txBody>
      <dsp:txXfrm>
        <a:off x="0" y="1396539"/>
        <a:ext cx="8112814" cy="784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DC889-2541-4582-880E-89E3AD5F2B91}">
      <dsp:nvSpPr>
        <dsp:cNvPr id="0" name=""/>
        <dsp:cNvSpPr/>
      </dsp:nvSpPr>
      <dsp:spPr>
        <a:xfrm>
          <a:off x="0" y="0"/>
          <a:ext cx="8112814" cy="1287000"/>
        </a:xfrm>
        <a:prstGeom prst="roundRect">
          <a:avLst/>
        </a:prstGeom>
        <a:solidFill>
          <a:schemeClr val="tx2">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a:solidFill>
                <a:schemeClr val="bg1"/>
              </a:solidFill>
              <a:latin typeface="Century Gothic" panose="020B0502020202020204" pitchFamily="34" charset="0"/>
              <a:cs typeface="Arial" panose="020B0604020202020204" pitchFamily="34" charset="0"/>
            </a:rPr>
            <a:t>PROGRESS ON IMPLEMENTATION OF AUDIT ACTION PLAN</a:t>
          </a:r>
          <a:endParaRPr lang="en-GB" sz="3200" b="1" kern="1200" dirty="0">
            <a:solidFill>
              <a:schemeClr val="bg1"/>
            </a:solidFill>
            <a:latin typeface="Century Gothic" panose="020B0502020202020204" pitchFamily="34" charset="0"/>
            <a:cs typeface="Arial" panose="020B0604020202020204" pitchFamily="34" charset="0"/>
          </a:endParaRPr>
        </a:p>
      </dsp:txBody>
      <dsp:txXfrm>
        <a:off x="62826" y="62826"/>
        <a:ext cx="7987162" cy="1161348"/>
      </dsp:txXfrm>
    </dsp:sp>
    <dsp:sp modelId="{E1C91CC1-E606-4BE9-9E4E-F496581E7F73}">
      <dsp:nvSpPr>
        <dsp:cNvPr id="0" name=""/>
        <dsp:cNvSpPr/>
      </dsp:nvSpPr>
      <dsp:spPr>
        <a:xfrm>
          <a:off x="0" y="1289947"/>
          <a:ext cx="8112814" cy="18216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57582" tIns="13970" rIns="78232" bIns="13970" numCol="1" spcCol="1270" anchor="t" anchorCtr="0">
          <a:noAutofit/>
        </a:bodyPr>
        <a:lstStyle/>
        <a:p>
          <a:pPr marL="57150" lvl="1" indent="-57150" algn="l" defTabSz="400050">
            <a:lnSpc>
              <a:spcPct val="90000"/>
            </a:lnSpc>
            <a:spcBef>
              <a:spcPct val="0"/>
            </a:spcBef>
            <a:spcAft>
              <a:spcPct val="20000"/>
            </a:spcAft>
            <a:buChar char="••"/>
          </a:pPr>
          <a:endParaRPr lang="en-GB" sz="900" kern="1200" dirty="0">
            <a:latin typeface="Century Gothic" panose="020B0502020202020204" pitchFamily="34" charset="0"/>
          </a:endParaRPr>
        </a:p>
      </dsp:txBody>
      <dsp:txXfrm>
        <a:off x="0" y="1289947"/>
        <a:ext cx="8112814" cy="182160"/>
      </dsp:txXfrm>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B002038-5549-194A-AF75-2172F97EC8AA}" type="datetimeFigureOut">
              <a:rPr lang="en-US" smtClean="0"/>
              <a:t>3/3/2022</a:t>
            </a:fld>
            <a:endParaRPr lang="en-US" dirty="0"/>
          </a:p>
        </p:txBody>
      </p:sp>
      <p:sp>
        <p:nvSpPr>
          <p:cNvPr id="4" name="Slide Image Placeholder 3"/>
          <p:cNvSpPr>
            <a:spLocks noGrp="1" noRot="1" noChangeAspect="1"/>
          </p:cNvSpPr>
          <p:nvPr>
            <p:ph type="sldImg" idx="2"/>
          </p:nvPr>
        </p:nvSpPr>
        <p:spPr>
          <a:xfrm>
            <a:off x="1408113" y="1162050"/>
            <a:ext cx="41941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C18A5F-2E17-3646-BF95-FE7126A34F3F}" type="slidenum">
              <a:rPr lang="en-US" smtClean="0"/>
              <a:t>‹#›</a:t>
            </a:fld>
            <a:endParaRPr lang="en-US" dirty="0"/>
          </a:p>
        </p:txBody>
      </p:sp>
    </p:spTree>
    <p:extLst>
      <p:ext uri="{BB962C8B-B14F-4D97-AF65-F5344CB8AC3E}">
        <p14:creationId xmlns:p14="http://schemas.microsoft.com/office/powerpoint/2010/main" val="1410993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3C18A5F-2E17-3646-BF95-FE7126A34F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286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3C18A5F-2E17-3646-BF95-FE7126A34F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98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C18A5F-2E17-3646-BF95-FE7126A34F3F}" type="slidenum">
              <a:rPr lang="en-US" smtClean="0"/>
              <a:t>10</a:t>
            </a:fld>
            <a:endParaRPr lang="en-US" dirty="0"/>
          </a:p>
        </p:txBody>
      </p:sp>
    </p:spTree>
    <p:extLst>
      <p:ext uri="{BB962C8B-B14F-4D97-AF65-F5344CB8AC3E}">
        <p14:creationId xmlns:p14="http://schemas.microsoft.com/office/powerpoint/2010/main" val="1738908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C18A5F-2E17-3646-BF95-FE7126A34F3F}" type="slidenum">
              <a:rPr lang="en-US" smtClean="0"/>
              <a:t>13</a:t>
            </a:fld>
            <a:endParaRPr lang="en-US" dirty="0"/>
          </a:p>
        </p:txBody>
      </p:sp>
    </p:spTree>
    <p:extLst>
      <p:ext uri="{BB962C8B-B14F-4D97-AF65-F5344CB8AC3E}">
        <p14:creationId xmlns:p14="http://schemas.microsoft.com/office/powerpoint/2010/main" val="271707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C18A5F-2E17-3646-BF95-FE7126A34F3F}" type="slidenum">
              <a:rPr lang="en-US" smtClean="0"/>
              <a:t>26</a:t>
            </a:fld>
            <a:endParaRPr lang="en-US" dirty="0"/>
          </a:p>
        </p:txBody>
      </p:sp>
    </p:spTree>
    <p:extLst>
      <p:ext uri="{BB962C8B-B14F-4D97-AF65-F5344CB8AC3E}">
        <p14:creationId xmlns:p14="http://schemas.microsoft.com/office/powerpoint/2010/main" val="1099485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C18A5F-2E17-3646-BF95-FE7126A34F3F}" type="slidenum">
              <a:rPr lang="en-US" smtClean="0"/>
              <a:t>27</a:t>
            </a:fld>
            <a:endParaRPr lang="en-US" dirty="0"/>
          </a:p>
        </p:txBody>
      </p:sp>
    </p:spTree>
    <p:extLst>
      <p:ext uri="{BB962C8B-B14F-4D97-AF65-F5344CB8AC3E}">
        <p14:creationId xmlns:p14="http://schemas.microsoft.com/office/powerpoint/2010/main" val="2509253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C18A5F-2E17-3646-BF95-FE7126A34F3F}" type="slidenum">
              <a:rPr lang="en-US" smtClean="0"/>
              <a:t>42</a:t>
            </a:fld>
            <a:endParaRPr lang="en-US" dirty="0"/>
          </a:p>
        </p:txBody>
      </p:sp>
    </p:spTree>
    <p:extLst>
      <p:ext uri="{BB962C8B-B14F-4D97-AF65-F5344CB8AC3E}">
        <p14:creationId xmlns:p14="http://schemas.microsoft.com/office/powerpoint/2010/main" val="4114957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0160"/>
            <a:ext cx="9144000" cy="6489452"/>
          </a:xfrm>
          <a:prstGeom prst="rect">
            <a:avLst/>
          </a:prstGeom>
        </p:spPr>
      </p:pic>
      <p:pic>
        <p:nvPicPr>
          <p:cNvPr id="9" name="Picture 8">
            <a:extLst>
              <a:ext uri="{FF2B5EF4-FFF2-40B4-BE49-F238E27FC236}">
                <a16:creationId xmlns:a16="http://schemas.microsoft.com/office/drawing/2014/main" id="{E9576BA0-BF6C-C94D-A688-ED3796899673}"/>
              </a:ext>
            </a:extLst>
          </p:cNvPr>
          <p:cNvPicPr>
            <a:picLocks noChangeAspect="1"/>
          </p:cNvPicPr>
          <p:nvPr userDrawn="1"/>
        </p:nvPicPr>
        <p:blipFill>
          <a:blip r:embed="rId3" cstate="email">
            <a:alphaModFix amt="38000"/>
            <a:extLst>
              <a:ext uri="{28A0092B-C50C-407E-A947-70E740481C1C}">
                <a14:useLocalDpi xmlns:a14="http://schemas.microsoft.com/office/drawing/2010/main"/>
              </a:ext>
            </a:extLst>
          </a:blip>
          <a:stretch>
            <a:fillRect/>
          </a:stretch>
        </p:blipFill>
        <p:spPr>
          <a:xfrm>
            <a:off x="-77504" y="-1760128"/>
            <a:ext cx="5960144" cy="7888027"/>
          </a:xfrm>
          <a:prstGeom prst="rect">
            <a:avLst/>
          </a:prstGeom>
        </p:spPr>
      </p:pic>
      <p:pic>
        <p:nvPicPr>
          <p:cNvPr id="6" name="Picture 5">
            <a:extLst>
              <a:ext uri="{FF2B5EF4-FFF2-40B4-BE49-F238E27FC236}">
                <a16:creationId xmlns:a16="http://schemas.microsoft.com/office/drawing/2014/main" id="{4892B201-90C9-BB40-953A-EE0256AA723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45440" y="351083"/>
            <a:ext cx="3917374" cy="3408115"/>
          </a:xfrm>
          <a:prstGeom prst="rect">
            <a:avLst/>
          </a:prstGeom>
        </p:spPr>
      </p:pic>
      <p:sp>
        <p:nvSpPr>
          <p:cNvPr id="2" name="Title 1"/>
          <p:cNvSpPr>
            <a:spLocks noGrp="1"/>
          </p:cNvSpPr>
          <p:nvPr>
            <p:ph type="ctrTitle" hasCustomPrompt="1"/>
          </p:nvPr>
        </p:nvSpPr>
        <p:spPr>
          <a:xfrm>
            <a:off x="490914" y="712639"/>
            <a:ext cx="3771900" cy="969067"/>
          </a:xfrm>
        </p:spPr>
        <p:txBody>
          <a:bodyPr anchor="t" anchorCtr="0">
            <a:normAutofit/>
          </a:bodyPr>
          <a:lstStyle>
            <a:lvl1pPr algn="l">
              <a:defRPr sz="2400" b="0" i="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a:t>
            </a:r>
            <a:br>
              <a:rPr lang="en-US" dirty="0"/>
            </a:br>
            <a:r>
              <a:rPr lang="en-US" dirty="0"/>
              <a:t>EDIT MASTER </a:t>
            </a:r>
            <a:br>
              <a:rPr lang="en-US" dirty="0"/>
            </a:br>
            <a:r>
              <a:rPr lang="en-US" dirty="0"/>
              <a:t>TITLE STYLE</a:t>
            </a:r>
          </a:p>
        </p:txBody>
      </p:sp>
      <p:sp>
        <p:nvSpPr>
          <p:cNvPr id="3" name="Subtitle 2"/>
          <p:cNvSpPr>
            <a:spLocks noGrp="1"/>
          </p:cNvSpPr>
          <p:nvPr>
            <p:ph type="subTitle" idx="1" hasCustomPrompt="1"/>
          </p:nvPr>
        </p:nvSpPr>
        <p:spPr>
          <a:xfrm>
            <a:off x="490914" y="2293534"/>
            <a:ext cx="2630654" cy="1364065"/>
          </a:xfrm>
        </p:spPr>
        <p:txBody>
          <a:bodyPr>
            <a:normAutofit/>
          </a:bodyPr>
          <a:lstStyle>
            <a:lvl1pPr marL="0" indent="0" algn="l">
              <a:buNone/>
              <a:defRPr sz="1600" b="0" i="1">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dirty="0"/>
              <a:t>CLICK TO EDIT </a:t>
            </a:r>
            <a:br>
              <a:rPr lang="en-US" dirty="0"/>
            </a:br>
            <a:r>
              <a:rPr lang="en-US" dirty="0"/>
              <a:t>MASTER SUBTITLE </a:t>
            </a:r>
            <a:br>
              <a:rPr lang="en-US" dirty="0"/>
            </a:br>
            <a:r>
              <a:rPr lang="en-US" dirty="0"/>
              <a:t>STYLE</a:t>
            </a:r>
          </a:p>
        </p:txBody>
      </p:sp>
      <p:sp>
        <p:nvSpPr>
          <p:cNvPr id="11" name="Rectangle 10">
            <a:extLst>
              <a:ext uri="{FF2B5EF4-FFF2-40B4-BE49-F238E27FC236}">
                <a16:creationId xmlns:a16="http://schemas.microsoft.com/office/drawing/2014/main" id="{12EC9CD5-DFB4-D74C-A409-C994E729D442}"/>
              </a:ext>
            </a:extLst>
          </p:cNvPr>
          <p:cNvSpPr/>
          <p:nvPr userDrawn="1"/>
        </p:nvSpPr>
        <p:spPr>
          <a:xfrm>
            <a:off x="0" y="5598160"/>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F874529-6894-6E4C-9874-5DCB230A309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31140" y="5597048"/>
            <a:ext cx="2890428" cy="1242377"/>
          </a:xfrm>
          <a:prstGeom prst="rect">
            <a:avLst/>
          </a:prstGeom>
        </p:spPr>
      </p:pic>
      <p:pic>
        <p:nvPicPr>
          <p:cNvPr id="15" name="Picture 14">
            <a:extLst>
              <a:ext uri="{FF2B5EF4-FFF2-40B4-BE49-F238E27FC236}">
                <a16:creationId xmlns:a16="http://schemas.microsoft.com/office/drawing/2014/main" id="{D0337991-596E-9942-8A04-2CEE8574C38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782648" y="5598160"/>
            <a:ext cx="1361351" cy="1235300"/>
          </a:xfrm>
          <a:prstGeom prst="rect">
            <a:avLst/>
          </a:prstGeom>
        </p:spPr>
      </p:pic>
    </p:spTree>
    <p:extLst>
      <p:ext uri="{BB962C8B-B14F-4D97-AF65-F5344CB8AC3E}">
        <p14:creationId xmlns:p14="http://schemas.microsoft.com/office/powerpoint/2010/main" val="171428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6036"/>
            <a:ext cx="2949178" cy="1596126"/>
          </a:xfrm>
        </p:spPr>
        <p:txBody>
          <a:bodyPr anchor="b"/>
          <a:lstStyle>
            <a:lvl1pPr>
              <a:defRPr sz="3192"/>
            </a:lvl1pPr>
          </a:lstStyle>
          <a:p>
            <a:r>
              <a:rPr lang="en-US"/>
              <a:t>Click to edit Master title style</a:t>
            </a:r>
            <a:endParaRPr lang="en-US" dirty="0"/>
          </a:p>
        </p:txBody>
      </p:sp>
      <p:sp>
        <p:nvSpPr>
          <p:cNvPr id="3" name="Content Placeholder 2"/>
          <p:cNvSpPr>
            <a:spLocks noGrp="1"/>
          </p:cNvSpPr>
          <p:nvPr>
            <p:ph idx="1"/>
          </p:nvPr>
        </p:nvSpPr>
        <p:spPr>
          <a:xfrm>
            <a:off x="3887391" y="984912"/>
            <a:ext cx="4629150" cy="4861216"/>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2161"/>
            <a:ext cx="2949178" cy="3801883"/>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09A23-CB97-FF4D-9DB6-0E242015F0E2}" type="slidenum">
              <a:rPr lang="en-US" smtClean="0"/>
              <a:t>‹#›</a:t>
            </a:fld>
            <a:endParaRPr lang="en-US" dirty="0"/>
          </a:p>
        </p:txBody>
      </p:sp>
    </p:spTree>
    <p:extLst>
      <p:ext uri="{BB962C8B-B14F-4D97-AF65-F5344CB8AC3E}">
        <p14:creationId xmlns:p14="http://schemas.microsoft.com/office/powerpoint/2010/main" val="1305946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6036"/>
            <a:ext cx="2949178" cy="1596126"/>
          </a:xfrm>
        </p:spPr>
        <p:txBody>
          <a:bodyPr anchor="b"/>
          <a:lstStyle>
            <a:lvl1pPr>
              <a:defRPr sz="3192"/>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4912"/>
            <a:ext cx="4629150" cy="4861216"/>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en-US" dirty="0"/>
              <a:t>Drag picture to placeholder or click icon to add</a:t>
            </a:r>
          </a:p>
        </p:txBody>
      </p:sp>
      <p:sp>
        <p:nvSpPr>
          <p:cNvPr id="4" name="Text Placeholder 3"/>
          <p:cNvSpPr>
            <a:spLocks noGrp="1"/>
          </p:cNvSpPr>
          <p:nvPr>
            <p:ph type="body" sz="half" idx="2"/>
          </p:nvPr>
        </p:nvSpPr>
        <p:spPr>
          <a:xfrm>
            <a:off x="629841" y="2052161"/>
            <a:ext cx="2949178" cy="3801883"/>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09A23-CB97-FF4D-9DB6-0E242015F0E2}" type="slidenum">
              <a:rPr lang="en-US" smtClean="0"/>
              <a:t>‹#›</a:t>
            </a:fld>
            <a:endParaRPr lang="en-US" dirty="0"/>
          </a:p>
        </p:txBody>
      </p:sp>
    </p:spTree>
    <p:extLst>
      <p:ext uri="{BB962C8B-B14F-4D97-AF65-F5344CB8AC3E}">
        <p14:creationId xmlns:p14="http://schemas.microsoft.com/office/powerpoint/2010/main" val="1754558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4569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25001"/>
            <a:ext cx="7772400" cy="1466282"/>
          </a:xfrm>
        </p:spPr>
        <p:txBody>
          <a:bodyPr/>
          <a:lstStyle/>
          <a:p>
            <a:r>
              <a:rPr lang="en-US"/>
              <a:t>Click to edit Master title style</a:t>
            </a:r>
          </a:p>
        </p:txBody>
      </p:sp>
      <p:sp>
        <p:nvSpPr>
          <p:cNvPr id="3" name="Subtitle 2"/>
          <p:cNvSpPr>
            <a:spLocks noGrp="1"/>
          </p:cNvSpPr>
          <p:nvPr>
            <p:ph type="subTitle" idx="1"/>
          </p:nvPr>
        </p:nvSpPr>
        <p:spPr>
          <a:xfrm>
            <a:off x="1371600" y="3876305"/>
            <a:ext cx="6400800" cy="1748137"/>
          </a:xfrm>
        </p:spPr>
        <p:txBody>
          <a:bodyPr/>
          <a:lstStyle>
            <a:lvl1pPr marL="0" indent="0" algn="ctr">
              <a:buNone/>
              <a:defRPr>
                <a:solidFill>
                  <a:schemeClr val="tx1">
                    <a:tint val="75000"/>
                  </a:schemeClr>
                </a:solidFill>
              </a:defRPr>
            </a:lvl1pPr>
            <a:lvl2pPr marL="456057" indent="0" algn="ctr">
              <a:buNone/>
              <a:defRPr>
                <a:solidFill>
                  <a:schemeClr val="tx1">
                    <a:tint val="75000"/>
                  </a:schemeClr>
                </a:solidFill>
              </a:defRPr>
            </a:lvl2pPr>
            <a:lvl3pPr marL="912114" indent="0" algn="ctr">
              <a:buNone/>
              <a:defRPr>
                <a:solidFill>
                  <a:schemeClr val="tx1">
                    <a:tint val="75000"/>
                  </a:schemeClr>
                </a:solidFill>
              </a:defRPr>
            </a:lvl3pPr>
            <a:lvl4pPr marL="1368171" indent="0" algn="ctr">
              <a:buNone/>
              <a:defRPr>
                <a:solidFill>
                  <a:schemeClr val="tx1">
                    <a:tint val="75000"/>
                  </a:schemeClr>
                </a:solidFill>
              </a:defRPr>
            </a:lvl4pPr>
            <a:lvl5pPr marL="1824228" indent="0" algn="ctr">
              <a:buNone/>
              <a:defRPr>
                <a:solidFill>
                  <a:schemeClr val="tx1">
                    <a:tint val="75000"/>
                  </a:schemeClr>
                </a:solidFill>
              </a:defRPr>
            </a:lvl5pPr>
            <a:lvl6pPr marL="2280285" indent="0" algn="ctr">
              <a:buNone/>
              <a:defRPr>
                <a:solidFill>
                  <a:schemeClr val="tx1">
                    <a:tint val="75000"/>
                  </a:schemeClr>
                </a:solidFill>
              </a:defRPr>
            </a:lvl6pPr>
            <a:lvl7pPr marL="2736342" indent="0" algn="ctr">
              <a:buNone/>
              <a:defRPr>
                <a:solidFill>
                  <a:schemeClr val="tx1">
                    <a:tint val="75000"/>
                  </a:schemeClr>
                </a:solidFill>
              </a:defRPr>
            </a:lvl7pPr>
            <a:lvl8pPr marL="3192399" indent="0" algn="ctr">
              <a:buNone/>
              <a:defRPr>
                <a:solidFill>
                  <a:schemeClr val="tx1">
                    <a:tint val="75000"/>
                  </a:schemeClr>
                </a:solidFill>
              </a:defRPr>
            </a:lvl8pPr>
            <a:lvl9pPr marL="36484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A31924B-37B8-4684-94B2-5900DBA31EB7}" type="datetime1">
              <a:rPr lang="en-ZA" altLang="en-US"/>
              <a:pPr>
                <a:defRPr/>
              </a:pPr>
              <a:t>2022/03/03</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1832E32-3B1F-42D4-A8D8-95C396C8218B}" type="slidenum">
              <a:rPr lang="en-US" altLang="en-US"/>
              <a:pPr>
                <a:defRPr/>
              </a:pPr>
              <a:t>‹#›</a:t>
            </a:fld>
            <a:endParaRPr lang="en-US" altLang="en-US" dirty="0"/>
          </a:p>
        </p:txBody>
      </p:sp>
    </p:spTree>
    <p:extLst>
      <p:ext uri="{BB962C8B-B14F-4D97-AF65-F5344CB8AC3E}">
        <p14:creationId xmlns:p14="http://schemas.microsoft.com/office/powerpoint/2010/main" val="2868782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ABE656-A390-4E29-A34B-A1C0FA918467}" type="datetime1">
              <a:rPr lang="en-ZA" altLang="en-US"/>
              <a:pPr>
                <a:defRPr/>
              </a:pPr>
              <a:t>2022/03/03</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B84B93E-CD07-482B-8E42-1F0A965A1FA7}" type="slidenum">
              <a:rPr lang="en-US" altLang="en-US"/>
              <a:pPr>
                <a:defRPr/>
              </a:pPr>
              <a:t>‹#›</a:t>
            </a:fld>
            <a:endParaRPr lang="en-US" altLang="en-US" dirty="0"/>
          </a:p>
        </p:txBody>
      </p:sp>
    </p:spTree>
    <p:extLst>
      <p:ext uri="{BB962C8B-B14F-4D97-AF65-F5344CB8AC3E}">
        <p14:creationId xmlns:p14="http://schemas.microsoft.com/office/powerpoint/2010/main" val="1426938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395679"/>
            <a:ext cx="7772400" cy="1358607"/>
          </a:xfrm>
        </p:spPr>
        <p:txBody>
          <a:bodyPr anchor="t"/>
          <a:lstStyle>
            <a:lvl1pPr algn="l">
              <a:defRPr sz="3990" b="1" cap="all"/>
            </a:lvl1pPr>
          </a:lstStyle>
          <a:p>
            <a:r>
              <a:rPr lang="en-US"/>
              <a:t>Click to edit Master title style</a:t>
            </a:r>
          </a:p>
        </p:txBody>
      </p:sp>
      <p:sp>
        <p:nvSpPr>
          <p:cNvPr id="3" name="Text Placeholder 2"/>
          <p:cNvSpPr>
            <a:spLocks noGrp="1"/>
          </p:cNvSpPr>
          <p:nvPr>
            <p:ph type="body" idx="1"/>
          </p:nvPr>
        </p:nvSpPr>
        <p:spPr>
          <a:xfrm>
            <a:off x="722313" y="2899312"/>
            <a:ext cx="7772400" cy="1496367"/>
          </a:xfrm>
        </p:spPr>
        <p:txBody>
          <a:bodyPr anchor="b"/>
          <a:lstStyle>
            <a:lvl1pPr marL="0" indent="0">
              <a:buNone/>
              <a:defRPr sz="1995">
                <a:solidFill>
                  <a:schemeClr val="tx1">
                    <a:tint val="75000"/>
                  </a:schemeClr>
                </a:solidFill>
              </a:defRPr>
            </a:lvl1pPr>
            <a:lvl2pPr marL="456057" indent="0">
              <a:buNone/>
              <a:defRPr sz="1795">
                <a:solidFill>
                  <a:schemeClr val="tx1">
                    <a:tint val="75000"/>
                  </a:schemeClr>
                </a:solidFill>
              </a:defRPr>
            </a:lvl2pPr>
            <a:lvl3pPr marL="912114" indent="0">
              <a:buNone/>
              <a:defRPr sz="1596">
                <a:solidFill>
                  <a:schemeClr val="tx1">
                    <a:tint val="75000"/>
                  </a:schemeClr>
                </a:solidFill>
              </a:defRPr>
            </a:lvl3pPr>
            <a:lvl4pPr marL="1368171" indent="0">
              <a:buNone/>
              <a:defRPr sz="1397">
                <a:solidFill>
                  <a:schemeClr val="tx1">
                    <a:tint val="75000"/>
                  </a:schemeClr>
                </a:solidFill>
              </a:defRPr>
            </a:lvl4pPr>
            <a:lvl5pPr marL="1824228" indent="0">
              <a:buNone/>
              <a:defRPr sz="1397">
                <a:solidFill>
                  <a:schemeClr val="tx1">
                    <a:tint val="75000"/>
                  </a:schemeClr>
                </a:solidFill>
              </a:defRPr>
            </a:lvl5pPr>
            <a:lvl6pPr marL="2280285" indent="0">
              <a:buNone/>
              <a:defRPr sz="1397">
                <a:solidFill>
                  <a:schemeClr val="tx1">
                    <a:tint val="75000"/>
                  </a:schemeClr>
                </a:solidFill>
              </a:defRPr>
            </a:lvl6pPr>
            <a:lvl7pPr marL="2736342" indent="0">
              <a:buNone/>
              <a:defRPr sz="1397">
                <a:solidFill>
                  <a:schemeClr val="tx1">
                    <a:tint val="75000"/>
                  </a:schemeClr>
                </a:solidFill>
              </a:defRPr>
            </a:lvl7pPr>
            <a:lvl8pPr marL="3192399" indent="0">
              <a:buNone/>
              <a:defRPr sz="1397">
                <a:solidFill>
                  <a:schemeClr val="tx1">
                    <a:tint val="75000"/>
                  </a:schemeClr>
                </a:solidFill>
              </a:defRPr>
            </a:lvl8pPr>
            <a:lvl9pPr marL="3648456" indent="0">
              <a:buNone/>
              <a:defRPr sz="139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6B801AEC-999A-462B-97A5-98AE28AF6ECC}" type="datetime1">
              <a:rPr lang="en-ZA" altLang="en-US"/>
              <a:pPr>
                <a:defRPr/>
              </a:pPr>
              <a:t>2022/03/03</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14FCC5A-7846-43AC-917F-DD1D3D72B40C}" type="slidenum">
              <a:rPr lang="en-US" altLang="en-US"/>
              <a:pPr>
                <a:defRPr/>
              </a:pPr>
              <a:t>‹#›</a:t>
            </a:fld>
            <a:endParaRPr lang="en-US" altLang="en-US" dirty="0"/>
          </a:p>
        </p:txBody>
      </p:sp>
    </p:spTree>
    <p:extLst>
      <p:ext uri="{BB962C8B-B14F-4D97-AF65-F5344CB8AC3E}">
        <p14:creationId xmlns:p14="http://schemas.microsoft.com/office/powerpoint/2010/main" val="469610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96126"/>
            <a:ext cx="4038600" cy="4514439"/>
          </a:xfr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96126"/>
            <a:ext cx="4038600" cy="4514439"/>
          </a:xfrm>
        </p:spPr>
        <p:txBody>
          <a:bodyPr/>
          <a:lstStyle>
            <a:lvl1pPr>
              <a:defRPr sz="2793"/>
            </a:lvl1pPr>
            <a:lvl2pPr>
              <a:defRPr sz="2394"/>
            </a:lvl2pPr>
            <a:lvl3pPr>
              <a:defRPr sz="1995"/>
            </a:lvl3pPr>
            <a:lvl4pPr>
              <a:defRPr sz="1795"/>
            </a:lvl4pPr>
            <a:lvl5pPr>
              <a:defRPr sz="1795"/>
            </a:lvl5pPr>
            <a:lvl6pPr>
              <a:defRPr sz="1795"/>
            </a:lvl6pPr>
            <a:lvl7pPr>
              <a:defRPr sz="1795"/>
            </a:lvl7pPr>
            <a:lvl8pPr>
              <a:defRPr sz="1795"/>
            </a:lvl8pPr>
            <a:lvl9pPr>
              <a:defRPr sz="179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66DC030-D5C3-4228-AB7B-554D28D96CC1}" type="datetime1">
              <a:rPr lang="en-ZA" altLang="en-US"/>
              <a:pPr>
                <a:defRPr/>
              </a:pPr>
              <a:t>2022/03/03</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26C41E5-6E65-4254-96D1-D2FBEB743BC7}" type="slidenum">
              <a:rPr lang="en-US" altLang="en-US"/>
              <a:pPr>
                <a:defRPr/>
              </a:pPr>
              <a:t>‹#›</a:t>
            </a:fld>
            <a:endParaRPr lang="en-US" altLang="en-US" dirty="0"/>
          </a:p>
        </p:txBody>
      </p:sp>
    </p:spTree>
    <p:extLst>
      <p:ext uri="{BB962C8B-B14F-4D97-AF65-F5344CB8AC3E}">
        <p14:creationId xmlns:p14="http://schemas.microsoft.com/office/powerpoint/2010/main" val="47004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1204"/>
            <a:ext cx="4040188" cy="638133"/>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Edit Master text styles</a:t>
            </a:r>
          </a:p>
        </p:txBody>
      </p:sp>
      <p:sp>
        <p:nvSpPr>
          <p:cNvPr id="4" name="Content Placeholder 3"/>
          <p:cNvSpPr>
            <a:spLocks noGrp="1"/>
          </p:cNvSpPr>
          <p:nvPr>
            <p:ph sz="half" idx="2"/>
          </p:nvPr>
        </p:nvSpPr>
        <p:spPr>
          <a:xfrm>
            <a:off x="457200" y="2169337"/>
            <a:ext cx="4040188" cy="3941227"/>
          </a:xfr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1204"/>
            <a:ext cx="4041775" cy="638133"/>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Edit Master text styles</a:t>
            </a:r>
          </a:p>
        </p:txBody>
      </p:sp>
      <p:sp>
        <p:nvSpPr>
          <p:cNvPr id="6" name="Content Placeholder 5"/>
          <p:cNvSpPr>
            <a:spLocks noGrp="1"/>
          </p:cNvSpPr>
          <p:nvPr>
            <p:ph sz="quarter" idx="4"/>
          </p:nvPr>
        </p:nvSpPr>
        <p:spPr>
          <a:xfrm>
            <a:off x="4645026" y="2169337"/>
            <a:ext cx="4041775" cy="3941227"/>
          </a:xfrm>
        </p:spPr>
        <p:txBody>
          <a:bodyPr/>
          <a:lstStyle>
            <a:lvl1pPr>
              <a:defRPr sz="2394"/>
            </a:lvl1pPr>
            <a:lvl2pPr>
              <a:defRPr sz="1995"/>
            </a:lvl2pPr>
            <a:lvl3pPr>
              <a:defRPr sz="1795"/>
            </a:lvl3pPr>
            <a:lvl4pPr>
              <a:defRPr sz="1596"/>
            </a:lvl4pPr>
            <a:lvl5pPr>
              <a:defRPr sz="1596"/>
            </a:lvl5pPr>
            <a:lvl6pPr>
              <a:defRPr sz="1596"/>
            </a:lvl6pPr>
            <a:lvl7pPr>
              <a:defRPr sz="1596"/>
            </a:lvl7pPr>
            <a:lvl8pPr>
              <a:defRPr sz="1596"/>
            </a:lvl8pPr>
            <a:lvl9pPr>
              <a:defRPr sz="159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6540B3D-0D8D-44FC-9689-5B70A8D6BB3F}" type="datetime1">
              <a:rPr lang="en-ZA" altLang="en-US"/>
              <a:pPr>
                <a:defRPr/>
              </a:pPr>
              <a:t>2022/03/03</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1F68E2C4-C898-4836-8518-C77A46CA9DAD}" type="slidenum">
              <a:rPr lang="en-US" altLang="en-US"/>
              <a:pPr>
                <a:defRPr/>
              </a:pPr>
              <a:t>‹#›</a:t>
            </a:fld>
            <a:endParaRPr lang="en-US" altLang="en-US" dirty="0"/>
          </a:p>
        </p:txBody>
      </p:sp>
    </p:spTree>
    <p:extLst>
      <p:ext uri="{BB962C8B-B14F-4D97-AF65-F5344CB8AC3E}">
        <p14:creationId xmlns:p14="http://schemas.microsoft.com/office/powerpoint/2010/main" val="1364446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6E199C7-5C44-4A38-BD0B-45AF9F697F9D}" type="datetime1">
              <a:rPr lang="en-ZA" altLang="en-US"/>
              <a:pPr>
                <a:defRPr/>
              </a:pPr>
              <a:t>2022/03/03</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95EDD517-B2FE-4C9F-9CC3-F22F02C6F502}" type="slidenum">
              <a:rPr lang="en-US" altLang="en-US"/>
              <a:pPr>
                <a:defRPr/>
              </a:pPr>
              <a:t>‹#›</a:t>
            </a:fld>
            <a:endParaRPr lang="en-US" altLang="en-US" dirty="0"/>
          </a:p>
        </p:txBody>
      </p:sp>
    </p:spTree>
    <p:extLst>
      <p:ext uri="{BB962C8B-B14F-4D97-AF65-F5344CB8AC3E}">
        <p14:creationId xmlns:p14="http://schemas.microsoft.com/office/powerpoint/2010/main" val="1765158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A7D36F2-02FB-4852-8DEB-C0BDBC1E4C42}" type="datetime1">
              <a:rPr lang="en-ZA" altLang="en-US"/>
              <a:pPr>
                <a:defRPr/>
              </a:pPr>
              <a:t>2022/03/03</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DE3CF74B-E1D2-4947-A5B7-C26FF8AFCADE}" type="slidenum">
              <a:rPr lang="en-US" altLang="en-US"/>
              <a:pPr>
                <a:defRPr/>
              </a:pPr>
              <a:t>‹#›</a:t>
            </a:fld>
            <a:endParaRPr lang="en-US" altLang="en-US" dirty="0"/>
          </a:p>
        </p:txBody>
      </p:sp>
    </p:spTree>
    <p:extLst>
      <p:ext uri="{BB962C8B-B14F-4D97-AF65-F5344CB8AC3E}">
        <p14:creationId xmlns:p14="http://schemas.microsoft.com/office/powerpoint/2010/main" val="4232126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3D7C19-5DAD-7E45-A4CC-D0ED2F9ACA3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7546" b="-26693"/>
          <a:stretch/>
        </p:blipFill>
        <p:spPr>
          <a:xfrm>
            <a:off x="-3437075" y="-93879"/>
            <a:ext cx="12581074" cy="8342333"/>
          </a:xfrm>
          <a:prstGeom prst="rect">
            <a:avLst/>
          </a:prstGeom>
        </p:spPr>
      </p:pic>
      <p:sp>
        <p:nvSpPr>
          <p:cNvPr id="14" name="Rectangle 13">
            <a:extLst>
              <a:ext uri="{FF2B5EF4-FFF2-40B4-BE49-F238E27FC236}">
                <a16:creationId xmlns:a16="http://schemas.microsoft.com/office/drawing/2014/main" id="{8AA89B66-893A-6F44-A8FC-2C228AA6C757}"/>
              </a:ext>
            </a:extLst>
          </p:cNvPr>
          <p:cNvSpPr/>
          <p:nvPr userDrawn="1"/>
        </p:nvSpPr>
        <p:spPr>
          <a:xfrm>
            <a:off x="-89480" y="-93879"/>
            <a:ext cx="9233479" cy="5676771"/>
          </a:xfrm>
          <a:prstGeom prst="rect">
            <a:avLst/>
          </a:prstGeom>
          <a:solidFill>
            <a:srgbClr val="00A3DB">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31024C8F-0C9E-3549-9CC7-C046097F530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42451" y="349342"/>
            <a:ext cx="5659120" cy="4895138"/>
          </a:xfrm>
          <a:prstGeom prst="rect">
            <a:avLst/>
          </a:prstGeom>
        </p:spPr>
      </p:pic>
      <p:sp>
        <p:nvSpPr>
          <p:cNvPr id="2" name="Title 1"/>
          <p:cNvSpPr>
            <a:spLocks noGrp="1"/>
          </p:cNvSpPr>
          <p:nvPr>
            <p:ph type="title" hasCustomPrompt="1"/>
          </p:nvPr>
        </p:nvSpPr>
        <p:spPr>
          <a:xfrm>
            <a:off x="628650" y="791027"/>
            <a:ext cx="4041944" cy="543508"/>
          </a:xfrm>
        </p:spPr>
        <p:txBody>
          <a:bodyPr>
            <a:normAutofit/>
          </a:bodyPr>
          <a:lstStyle>
            <a:lvl1pPr>
              <a:defRPr sz="2200">
                <a:solidFill>
                  <a:schemeClr val="bg1"/>
                </a:solidFill>
              </a:defRPr>
            </a:lvl1pPr>
          </a:lstStyle>
          <a:p>
            <a:r>
              <a:rPr lang="en-US" dirty="0"/>
              <a:t>Click to edit Contents</a:t>
            </a:r>
          </a:p>
        </p:txBody>
      </p:sp>
      <p:sp>
        <p:nvSpPr>
          <p:cNvPr id="3" name="Content Placeholder 2"/>
          <p:cNvSpPr>
            <a:spLocks noGrp="1"/>
          </p:cNvSpPr>
          <p:nvPr>
            <p:ph idx="1"/>
          </p:nvPr>
        </p:nvSpPr>
        <p:spPr>
          <a:xfrm>
            <a:off x="628650" y="1334535"/>
            <a:ext cx="4041944" cy="2854933"/>
          </a:xfrm>
        </p:spPr>
        <p:txBody>
          <a:bodyPr>
            <a:normAutofit/>
          </a:bodyPr>
          <a:lstStyle>
            <a:lvl1pPr marL="342900" indent="-342900">
              <a:buFont typeface="+mj-lt"/>
              <a:buAutoNum type="arabicPeriod"/>
              <a:defRPr sz="1800">
                <a:solidFill>
                  <a:schemeClr val="bg1"/>
                </a:solidFill>
              </a:defRPr>
            </a:lvl1pPr>
            <a:lvl2pPr marL="456057" indent="0">
              <a:buFontTx/>
              <a:buNone/>
              <a:defRPr sz="1800">
                <a:solidFill>
                  <a:schemeClr val="bg1"/>
                </a:solidFill>
              </a:defRPr>
            </a:lvl2pPr>
            <a:lvl3pPr marL="912114" indent="0">
              <a:buFontTx/>
              <a:buNone/>
              <a:defRPr sz="1800">
                <a:solidFill>
                  <a:schemeClr val="bg1"/>
                </a:solidFill>
              </a:defRPr>
            </a:lvl3pPr>
            <a:lvl4pPr marL="1368171" indent="0">
              <a:buFontTx/>
              <a:buNone/>
              <a:defRPr sz="1800">
                <a:solidFill>
                  <a:schemeClr val="bg1"/>
                </a:solidFill>
              </a:defRPr>
            </a:lvl4pPr>
            <a:lvl5pPr marL="1824228" indent="0">
              <a:buFontTx/>
              <a:buNone/>
              <a:defRPr sz="1800">
                <a:solidFill>
                  <a:schemeClr val="bg1"/>
                </a:solidFill>
              </a:defRPr>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09A23-CB97-FF4D-9DB6-0E242015F0E2}" type="slidenum">
              <a:rPr lang="en-US" smtClean="0"/>
              <a:t>‹#›</a:t>
            </a:fld>
            <a:endParaRPr lang="en-US" dirty="0"/>
          </a:p>
        </p:txBody>
      </p:sp>
      <p:sp>
        <p:nvSpPr>
          <p:cNvPr id="7" name="Rectangle 6">
            <a:extLst>
              <a:ext uri="{FF2B5EF4-FFF2-40B4-BE49-F238E27FC236}">
                <a16:creationId xmlns:a16="http://schemas.microsoft.com/office/drawing/2014/main" id="{A57954D5-02D4-E54C-9C3C-D00A821595BA}"/>
              </a:ext>
            </a:extLst>
          </p:cNvPr>
          <p:cNvSpPr/>
          <p:nvPr userDrawn="1"/>
        </p:nvSpPr>
        <p:spPr>
          <a:xfrm>
            <a:off x="353291" y="1392382"/>
            <a:ext cx="5112789" cy="3852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6A62023-D7EF-6C48-84CE-873EFB7D2B5A}"/>
              </a:ext>
            </a:extLst>
          </p:cNvPr>
          <p:cNvSpPr/>
          <p:nvPr userDrawn="1"/>
        </p:nvSpPr>
        <p:spPr>
          <a:xfrm>
            <a:off x="0" y="5598160"/>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358C6F26-40CE-844F-9EFF-056DD9CAAA9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31140" y="5597048"/>
            <a:ext cx="2890428" cy="1242377"/>
          </a:xfrm>
          <a:prstGeom prst="rect">
            <a:avLst/>
          </a:prstGeom>
        </p:spPr>
      </p:pic>
      <p:pic>
        <p:nvPicPr>
          <p:cNvPr id="19" name="Picture 18">
            <a:extLst>
              <a:ext uri="{FF2B5EF4-FFF2-40B4-BE49-F238E27FC236}">
                <a16:creationId xmlns:a16="http://schemas.microsoft.com/office/drawing/2014/main" id="{814931CE-96CA-5341-BC65-28A2FAD3142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782648" y="5598160"/>
            <a:ext cx="1361351" cy="1235300"/>
          </a:xfrm>
          <a:prstGeom prst="rect">
            <a:avLst/>
          </a:prstGeom>
        </p:spPr>
      </p:pic>
    </p:spTree>
    <p:extLst>
      <p:ext uri="{BB962C8B-B14F-4D97-AF65-F5344CB8AC3E}">
        <p14:creationId xmlns:p14="http://schemas.microsoft.com/office/powerpoint/2010/main" val="1311554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2355"/>
            <a:ext cx="3008313" cy="1159091"/>
          </a:xfrm>
        </p:spPr>
        <p:txBody>
          <a:bodyPr anchor="b"/>
          <a:lstStyle>
            <a:lvl1pPr algn="l">
              <a:defRPr sz="1995" b="1"/>
            </a:lvl1pPr>
          </a:lstStyle>
          <a:p>
            <a:r>
              <a:rPr lang="en-US"/>
              <a:t>Click to edit Master title style</a:t>
            </a:r>
          </a:p>
        </p:txBody>
      </p:sp>
      <p:sp>
        <p:nvSpPr>
          <p:cNvPr id="3" name="Content Placeholder 2"/>
          <p:cNvSpPr>
            <a:spLocks noGrp="1"/>
          </p:cNvSpPr>
          <p:nvPr>
            <p:ph idx="1"/>
          </p:nvPr>
        </p:nvSpPr>
        <p:spPr>
          <a:xfrm>
            <a:off x="3575050" y="272355"/>
            <a:ext cx="5111750" cy="5838210"/>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1446"/>
            <a:ext cx="3008313" cy="4679119"/>
          </a:xfr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B18BC5DA-02E5-4ECC-BA5A-BED95CACA046}" type="datetime1">
              <a:rPr lang="en-ZA" altLang="en-US"/>
              <a:pPr>
                <a:defRPr/>
              </a:pPr>
              <a:t>2022/03/03</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DCDBF26-A565-441B-B1C7-8047A97EC4F3}" type="slidenum">
              <a:rPr lang="en-US" altLang="en-US"/>
              <a:pPr>
                <a:defRPr/>
              </a:pPr>
              <a:t>‹#›</a:t>
            </a:fld>
            <a:endParaRPr lang="en-US" altLang="en-US" dirty="0"/>
          </a:p>
        </p:txBody>
      </p:sp>
    </p:spTree>
    <p:extLst>
      <p:ext uri="{BB962C8B-B14F-4D97-AF65-F5344CB8AC3E}">
        <p14:creationId xmlns:p14="http://schemas.microsoft.com/office/powerpoint/2010/main" val="2438039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788377"/>
            <a:ext cx="5486400" cy="565295"/>
          </a:xfrm>
        </p:spPr>
        <p:txBody>
          <a:bodyPr anchor="b"/>
          <a:lstStyle>
            <a:lvl1pPr algn="l">
              <a:defRPr sz="1995" b="1"/>
            </a:lvl1pPr>
          </a:lstStyle>
          <a:p>
            <a:r>
              <a:rPr lang="en-US"/>
              <a:t>Click to edit Master title style</a:t>
            </a:r>
          </a:p>
        </p:txBody>
      </p:sp>
      <p:sp>
        <p:nvSpPr>
          <p:cNvPr id="3" name="Picture Placeholder 2"/>
          <p:cNvSpPr>
            <a:spLocks noGrp="1"/>
          </p:cNvSpPr>
          <p:nvPr>
            <p:ph type="pic" idx="1"/>
          </p:nvPr>
        </p:nvSpPr>
        <p:spPr>
          <a:xfrm>
            <a:off x="1792288" y="611215"/>
            <a:ext cx="5486400" cy="4104323"/>
          </a:xfrm>
        </p:spPr>
        <p:txBody>
          <a:bodyPr rtlCol="0">
            <a:normAutofit/>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pPr lvl="0"/>
            <a:r>
              <a:rPr lang="en-US" noProof="0" dirty="0"/>
              <a:t>Click icon to add picture</a:t>
            </a:r>
          </a:p>
        </p:txBody>
      </p:sp>
      <p:sp>
        <p:nvSpPr>
          <p:cNvPr id="4" name="Text Placeholder 3"/>
          <p:cNvSpPr>
            <a:spLocks noGrp="1"/>
          </p:cNvSpPr>
          <p:nvPr>
            <p:ph type="body" sz="half" idx="2"/>
          </p:nvPr>
        </p:nvSpPr>
        <p:spPr>
          <a:xfrm>
            <a:off x="1792288" y="5353671"/>
            <a:ext cx="5486400" cy="802813"/>
          </a:xfrm>
        </p:spPr>
        <p:txBody>
          <a:bodyPr/>
          <a:lstStyle>
            <a:lvl1pPr marL="0" indent="0">
              <a:buNone/>
              <a:defRPr sz="1397"/>
            </a:lvl1pPr>
            <a:lvl2pPr marL="456057" indent="0">
              <a:buNone/>
              <a:defRPr sz="1197"/>
            </a:lvl2pPr>
            <a:lvl3pPr marL="912114" indent="0">
              <a:buNone/>
              <a:defRPr sz="998"/>
            </a:lvl3pPr>
            <a:lvl4pPr marL="1368171" indent="0">
              <a:buNone/>
              <a:defRPr sz="898"/>
            </a:lvl4pPr>
            <a:lvl5pPr marL="1824228" indent="0">
              <a:buNone/>
              <a:defRPr sz="898"/>
            </a:lvl5pPr>
            <a:lvl6pPr marL="2280285" indent="0">
              <a:buNone/>
              <a:defRPr sz="898"/>
            </a:lvl6pPr>
            <a:lvl7pPr marL="2736342" indent="0">
              <a:buNone/>
              <a:defRPr sz="898"/>
            </a:lvl7pPr>
            <a:lvl8pPr marL="3192399" indent="0">
              <a:buNone/>
              <a:defRPr sz="898"/>
            </a:lvl8pPr>
            <a:lvl9pPr marL="3648456" indent="0">
              <a:buNone/>
              <a:defRPr sz="898"/>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A784E4B-81B6-4531-9614-1552F4640FA5}" type="datetime1">
              <a:rPr lang="en-ZA" altLang="en-US"/>
              <a:pPr>
                <a:defRPr/>
              </a:pPr>
              <a:t>2022/03/03</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F97F98A-9607-49A5-9FE3-CEBA1C258E8E}" type="slidenum">
              <a:rPr lang="en-US" altLang="en-US"/>
              <a:pPr>
                <a:defRPr/>
              </a:pPr>
              <a:t>‹#›</a:t>
            </a:fld>
            <a:endParaRPr lang="en-US" altLang="en-US" dirty="0"/>
          </a:p>
        </p:txBody>
      </p:sp>
    </p:spTree>
    <p:extLst>
      <p:ext uri="{BB962C8B-B14F-4D97-AF65-F5344CB8AC3E}">
        <p14:creationId xmlns:p14="http://schemas.microsoft.com/office/powerpoint/2010/main" val="888928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3911107-B91F-4C09-AE97-33E8E8DB7840}" type="datetime1">
              <a:rPr lang="en-ZA" altLang="en-US"/>
              <a:pPr>
                <a:defRPr/>
              </a:pPr>
              <a:t>2022/03/03</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62057C1-ED9A-4A32-ABC8-89C82F9D7C85}" type="slidenum">
              <a:rPr lang="en-US" altLang="en-US"/>
              <a:pPr>
                <a:defRPr/>
              </a:pPr>
              <a:t>‹#›</a:t>
            </a:fld>
            <a:endParaRPr lang="en-US" altLang="en-US" dirty="0"/>
          </a:p>
        </p:txBody>
      </p:sp>
    </p:spTree>
    <p:extLst>
      <p:ext uri="{BB962C8B-B14F-4D97-AF65-F5344CB8AC3E}">
        <p14:creationId xmlns:p14="http://schemas.microsoft.com/office/powerpoint/2010/main" val="3072119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3939"/>
            <a:ext cx="2057400" cy="58366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3939"/>
            <a:ext cx="6019800" cy="583662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E099CA-F7E5-4F38-BA77-163C37664591}" type="datetime1">
              <a:rPr lang="en-ZA" altLang="en-US"/>
              <a:pPr>
                <a:defRPr/>
              </a:pPr>
              <a:t>2022/03/03</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F93C2CF-5387-45E3-AF38-115C8F09CE4B}" type="slidenum">
              <a:rPr lang="en-US" altLang="en-US"/>
              <a:pPr>
                <a:defRPr/>
              </a:pPr>
              <a:t>‹#›</a:t>
            </a:fld>
            <a:endParaRPr lang="en-US" altLang="en-US" dirty="0"/>
          </a:p>
        </p:txBody>
      </p:sp>
    </p:spTree>
    <p:extLst>
      <p:ext uri="{BB962C8B-B14F-4D97-AF65-F5344CB8AC3E}">
        <p14:creationId xmlns:p14="http://schemas.microsoft.com/office/powerpoint/2010/main" val="1620403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24D5BD-501B-0245-B85F-395BB1B1294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731"/>
          <a:stretch/>
        </p:blipFill>
        <p:spPr>
          <a:xfrm>
            <a:off x="0" y="0"/>
            <a:ext cx="9144000" cy="972000"/>
          </a:xfrm>
          <a:prstGeom prst="rect">
            <a:avLst/>
          </a:prstGeom>
        </p:spPr>
      </p:pic>
      <p:sp>
        <p:nvSpPr>
          <p:cNvPr id="2" name="Title 1"/>
          <p:cNvSpPr>
            <a:spLocks noGrp="1"/>
          </p:cNvSpPr>
          <p:nvPr>
            <p:ph type="title" hasCustomPrompt="1"/>
          </p:nvPr>
        </p:nvSpPr>
        <p:spPr>
          <a:xfrm>
            <a:off x="628650" y="364197"/>
            <a:ext cx="5382000" cy="456685"/>
          </a:xfrm>
        </p:spPr>
        <p:txBody>
          <a:bodyPr>
            <a:normAutofit/>
          </a:bodyPr>
          <a:lstStyle>
            <a:lvl1pPr marL="0" marR="0" indent="0" algn="l" defTabSz="912114" rtl="0" eaLnBrk="1" fontAlgn="auto" latinLnBrk="0" hangingPunct="1">
              <a:lnSpc>
                <a:spcPct val="90000"/>
              </a:lnSpc>
              <a:spcBef>
                <a:spcPct val="0"/>
              </a:spcBef>
              <a:spcAft>
                <a:spcPts val="0"/>
              </a:spcAft>
              <a:buClrTx/>
              <a:buSzTx/>
              <a:buFontTx/>
              <a:buNone/>
              <a:tabLst/>
              <a:defRPr sz="1400" b="0">
                <a:solidFill>
                  <a:schemeClr val="bg1"/>
                </a:solidFill>
              </a:defRPr>
            </a:lvl1pPr>
          </a:lstStyle>
          <a:p>
            <a:pPr marL="0" marR="0" lvl="0" indent="0" algn="l" defTabSz="912114" rtl="0" eaLnBrk="1" fontAlgn="auto" latinLnBrk="0" hangingPunct="1">
              <a:lnSpc>
                <a:spcPct val="90000"/>
              </a:lnSpc>
              <a:spcBef>
                <a:spcPct val="0"/>
              </a:spcBef>
              <a:spcAft>
                <a:spcPts val="0"/>
              </a:spcAft>
              <a:buClrTx/>
              <a:buSzTx/>
              <a:buFontTx/>
              <a:buNone/>
              <a:tabLst/>
              <a:defRPr/>
            </a:pPr>
            <a:r>
              <a:rPr lang="en-ZA" dirty="0">
                <a:effectLst/>
                <a:latin typeface="Arial" panose="020B0604020202020204" pitchFamily="34" charset="0"/>
              </a:rPr>
              <a:t>1. Chapter heading 1</a:t>
            </a:r>
            <a:br>
              <a:rPr lang="en-ZA" dirty="0">
                <a:effectLst/>
                <a:latin typeface="Arial" panose="020B0604020202020204" pitchFamily="34" charset="0"/>
              </a:rPr>
            </a:br>
            <a:r>
              <a:rPr lang="en-ZA" dirty="0">
                <a:effectLst/>
                <a:latin typeface="Arial" panose="020B0604020202020204" pitchFamily="34" charset="0"/>
              </a:rPr>
              <a:t>1.1 Sub heading</a:t>
            </a:r>
            <a:br>
              <a:rPr lang="en-ZA" dirty="0">
                <a:effectLst/>
                <a:latin typeface="Arial" panose="020B0604020202020204" pitchFamily="34" charset="0"/>
              </a:rPr>
            </a:br>
            <a:endParaRPr lang="en-ZA" dirty="0">
              <a:effectLst/>
              <a:latin typeface="Arial" panose="020B0604020202020204" pitchFamily="34" charset="0"/>
            </a:endParaRPr>
          </a:p>
        </p:txBody>
      </p:sp>
      <p:sp>
        <p:nvSpPr>
          <p:cNvPr id="3" name="Content Placeholder 2"/>
          <p:cNvSpPr>
            <a:spLocks noGrp="1"/>
          </p:cNvSpPr>
          <p:nvPr>
            <p:ph idx="1"/>
          </p:nvPr>
        </p:nvSpPr>
        <p:spPr>
          <a:xfrm>
            <a:off x="628650" y="1177904"/>
            <a:ext cx="7886700" cy="5316414"/>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4EDCEE93-61CC-6B42-963B-2ED834403ECE}"/>
              </a:ext>
            </a:extLst>
          </p:cNvPr>
          <p:cNvPicPr>
            <a:picLocks noChangeAspect="1"/>
          </p:cNvPicPr>
          <p:nvPr userDrawn="1"/>
        </p:nvPicPr>
        <p:blipFill rotWithShape="1">
          <a:blip r:embed="rId3" cstate="email">
            <a:alphaModFix amt="56000"/>
            <a:extLst>
              <a:ext uri="{28A0092B-C50C-407E-A947-70E740481C1C}">
                <a14:useLocalDpi xmlns:a14="http://schemas.microsoft.com/office/drawing/2010/main"/>
              </a:ext>
            </a:extLst>
          </a:blip>
          <a:srcRect/>
          <a:stretch/>
        </p:blipFill>
        <p:spPr>
          <a:xfrm>
            <a:off x="3426316" y="0"/>
            <a:ext cx="5168668" cy="972000"/>
          </a:xfrm>
          <a:prstGeom prst="rect">
            <a:avLst/>
          </a:prstGeom>
        </p:spPr>
      </p:pic>
      <p:sp>
        <p:nvSpPr>
          <p:cNvPr id="6" name="Slide Number Placeholder 5">
            <a:extLst>
              <a:ext uri="{FF2B5EF4-FFF2-40B4-BE49-F238E27FC236}">
                <a16:creationId xmlns:a16="http://schemas.microsoft.com/office/drawing/2014/main" id="{6D8844DC-9044-F647-BD42-20025F15F66C}"/>
              </a:ext>
            </a:extLst>
          </p:cNvPr>
          <p:cNvSpPr>
            <a:spLocks noGrp="1"/>
          </p:cNvSpPr>
          <p:nvPr>
            <p:ph type="sldNum" sz="quarter" idx="12"/>
          </p:nvPr>
        </p:nvSpPr>
        <p:spPr>
          <a:xfrm>
            <a:off x="5851784" y="6293778"/>
            <a:ext cx="2743200" cy="365125"/>
          </a:xfrm>
        </p:spPr>
        <p:txBody>
          <a:bodyPr/>
          <a:lstStyle>
            <a:lvl1pPr>
              <a:defRPr/>
            </a:lvl1pPr>
          </a:lstStyle>
          <a:p>
            <a:fld id="{6BEAD508-187F-9C41-8168-FD791BBC9830}" type="slidenum">
              <a:rPr lang="en-US" smtClean="0"/>
              <a:pPr/>
              <a:t>‹#›</a:t>
            </a:fld>
            <a:endParaRPr lang="en-US" dirty="0"/>
          </a:p>
        </p:txBody>
      </p:sp>
    </p:spTree>
    <p:extLst>
      <p:ext uri="{BB962C8B-B14F-4D97-AF65-F5344CB8AC3E}">
        <p14:creationId xmlns:p14="http://schemas.microsoft.com/office/powerpoint/2010/main" val="192581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77904"/>
            <a:ext cx="7886700" cy="2032887"/>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28650" y="3385417"/>
            <a:ext cx="7886700" cy="3088119"/>
          </a:xfrm>
          <a:solidFill>
            <a:schemeClr val="bg2">
              <a:lumMod val="90000"/>
            </a:schemeClr>
          </a:solidFill>
        </p:spPr>
        <p:txBody>
          <a:bodyPr>
            <a:normAutofit/>
          </a:bodyPr>
          <a:lstStyle>
            <a:lvl1pPr>
              <a:defRPr sz="1800"/>
            </a:lvl1pPr>
            <a:lvl2pPr>
              <a:defRPr sz="1800"/>
            </a:lvl2pPr>
            <a:lvl3pPr>
              <a:defRPr sz="1800"/>
            </a:lvl3pPr>
            <a:lvl4pPr>
              <a:defRPr sz="1800"/>
            </a:lvl4pPr>
            <a:lvl5pPr>
              <a:defRPr sz="1800"/>
            </a:lvl5pPr>
          </a:lstStyle>
          <a:p>
            <a:pPr marL="228029" marR="0" lvl="0" indent="-228029" algn="l" defTabSz="912114" rtl="0" eaLnBrk="1" fontAlgn="auto" latinLnBrk="0" hangingPunct="1">
              <a:lnSpc>
                <a:spcPct val="90000"/>
              </a:lnSpc>
              <a:spcBef>
                <a:spcPts val="998"/>
              </a:spcBef>
              <a:spcAft>
                <a:spcPts val="0"/>
              </a:spcAft>
              <a:buClrTx/>
              <a:buSzTx/>
              <a:buFont typeface="Arial" panose="020B0604020202020204" pitchFamily="34" charset="0"/>
              <a:buNone/>
              <a:tabLst/>
              <a:defRPr/>
            </a:pPr>
            <a:endParaRPr lang="en-US" dirty="0"/>
          </a:p>
        </p:txBody>
      </p:sp>
      <p:pic>
        <p:nvPicPr>
          <p:cNvPr id="7" name="Picture 6">
            <a:extLst>
              <a:ext uri="{FF2B5EF4-FFF2-40B4-BE49-F238E27FC236}">
                <a16:creationId xmlns:a16="http://schemas.microsoft.com/office/drawing/2014/main" id="{4E59D671-F671-5949-9980-AC6A798324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731"/>
          <a:stretch/>
        </p:blipFill>
        <p:spPr>
          <a:xfrm>
            <a:off x="0" y="0"/>
            <a:ext cx="9144000" cy="972000"/>
          </a:xfrm>
          <a:prstGeom prst="rect">
            <a:avLst/>
          </a:prstGeom>
        </p:spPr>
      </p:pic>
      <p:sp>
        <p:nvSpPr>
          <p:cNvPr id="9" name="Title 1">
            <a:extLst>
              <a:ext uri="{FF2B5EF4-FFF2-40B4-BE49-F238E27FC236}">
                <a16:creationId xmlns:a16="http://schemas.microsoft.com/office/drawing/2014/main" id="{37657274-F933-3145-9ADA-4E1A781B9698}"/>
              </a:ext>
            </a:extLst>
          </p:cNvPr>
          <p:cNvSpPr>
            <a:spLocks noGrp="1"/>
          </p:cNvSpPr>
          <p:nvPr>
            <p:ph type="title" hasCustomPrompt="1"/>
          </p:nvPr>
        </p:nvSpPr>
        <p:spPr>
          <a:xfrm>
            <a:off x="628650" y="364197"/>
            <a:ext cx="5382000" cy="456685"/>
          </a:xfrm>
        </p:spPr>
        <p:txBody>
          <a:bodyPr>
            <a:normAutofit/>
          </a:bodyPr>
          <a:lstStyle>
            <a:lvl1pPr marL="0" marR="0" indent="0" algn="l" defTabSz="912114" rtl="0" eaLnBrk="1" fontAlgn="auto" latinLnBrk="0" hangingPunct="1">
              <a:lnSpc>
                <a:spcPct val="90000"/>
              </a:lnSpc>
              <a:spcBef>
                <a:spcPct val="0"/>
              </a:spcBef>
              <a:spcAft>
                <a:spcPts val="0"/>
              </a:spcAft>
              <a:buClrTx/>
              <a:buSzTx/>
              <a:buFontTx/>
              <a:buNone/>
              <a:tabLst/>
              <a:defRPr sz="1400" b="0">
                <a:solidFill>
                  <a:schemeClr val="bg1"/>
                </a:solidFill>
              </a:defRPr>
            </a:lvl1pPr>
          </a:lstStyle>
          <a:p>
            <a:pPr marL="0" marR="0" lvl="0" indent="0" algn="l" defTabSz="912114" rtl="0" eaLnBrk="1" fontAlgn="auto" latinLnBrk="0" hangingPunct="1">
              <a:lnSpc>
                <a:spcPct val="90000"/>
              </a:lnSpc>
              <a:spcBef>
                <a:spcPct val="0"/>
              </a:spcBef>
              <a:spcAft>
                <a:spcPts val="0"/>
              </a:spcAft>
              <a:buClrTx/>
              <a:buSzTx/>
              <a:buFontTx/>
              <a:buNone/>
              <a:tabLst/>
              <a:defRPr/>
            </a:pPr>
            <a:r>
              <a:rPr lang="en-ZA" dirty="0">
                <a:effectLst/>
                <a:latin typeface="Arial" panose="020B0604020202020204" pitchFamily="34" charset="0"/>
              </a:rPr>
              <a:t>1. Chapter heading 1</a:t>
            </a:r>
            <a:br>
              <a:rPr lang="en-ZA" dirty="0">
                <a:effectLst/>
                <a:latin typeface="Arial" panose="020B0604020202020204" pitchFamily="34" charset="0"/>
              </a:rPr>
            </a:br>
            <a:r>
              <a:rPr lang="en-ZA" dirty="0">
                <a:effectLst/>
                <a:latin typeface="Arial" panose="020B0604020202020204" pitchFamily="34" charset="0"/>
              </a:rPr>
              <a:t>1.1 Sub heading</a:t>
            </a:r>
            <a:br>
              <a:rPr lang="en-ZA" dirty="0">
                <a:effectLst/>
                <a:latin typeface="Arial" panose="020B0604020202020204" pitchFamily="34" charset="0"/>
              </a:rPr>
            </a:br>
            <a:endParaRPr lang="en-ZA" dirty="0">
              <a:effectLst/>
              <a:latin typeface="Arial" panose="020B0604020202020204" pitchFamily="34" charset="0"/>
            </a:endParaRPr>
          </a:p>
        </p:txBody>
      </p:sp>
      <p:pic>
        <p:nvPicPr>
          <p:cNvPr id="12" name="Picture 11">
            <a:extLst>
              <a:ext uri="{FF2B5EF4-FFF2-40B4-BE49-F238E27FC236}">
                <a16:creationId xmlns:a16="http://schemas.microsoft.com/office/drawing/2014/main" id="{CB391B19-7772-A346-8C3D-ED2EA7A33AB8}"/>
              </a:ext>
            </a:extLst>
          </p:cNvPr>
          <p:cNvPicPr>
            <a:picLocks noChangeAspect="1"/>
          </p:cNvPicPr>
          <p:nvPr userDrawn="1"/>
        </p:nvPicPr>
        <p:blipFill rotWithShape="1">
          <a:blip r:embed="rId3" cstate="email">
            <a:alphaModFix amt="56000"/>
            <a:extLst>
              <a:ext uri="{28A0092B-C50C-407E-A947-70E740481C1C}">
                <a14:useLocalDpi xmlns:a14="http://schemas.microsoft.com/office/drawing/2010/main"/>
              </a:ext>
            </a:extLst>
          </a:blip>
          <a:srcRect/>
          <a:stretch/>
        </p:blipFill>
        <p:spPr>
          <a:xfrm>
            <a:off x="3426316" y="0"/>
            <a:ext cx="5168668" cy="972000"/>
          </a:xfrm>
          <a:prstGeom prst="rect">
            <a:avLst/>
          </a:prstGeom>
        </p:spPr>
      </p:pic>
      <p:sp>
        <p:nvSpPr>
          <p:cNvPr id="8" name="Slide Number Placeholder 5">
            <a:extLst>
              <a:ext uri="{FF2B5EF4-FFF2-40B4-BE49-F238E27FC236}">
                <a16:creationId xmlns:a16="http://schemas.microsoft.com/office/drawing/2014/main" id="{31A1296C-4116-1947-BB69-8B1FF8FAA77B}"/>
              </a:ext>
            </a:extLst>
          </p:cNvPr>
          <p:cNvSpPr>
            <a:spLocks noGrp="1"/>
          </p:cNvSpPr>
          <p:nvPr>
            <p:ph type="sldNum" sz="quarter" idx="12"/>
          </p:nvPr>
        </p:nvSpPr>
        <p:spPr>
          <a:xfrm>
            <a:off x="5851784" y="6293778"/>
            <a:ext cx="2743200" cy="365125"/>
          </a:xfrm>
        </p:spPr>
        <p:txBody>
          <a:bodyPr/>
          <a:lstStyle>
            <a:lvl1pPr>
              <a:defRPr/>
            </a:lvl1pPr>
          </a:lstStyle>
          <a:p>
            <a:fld id="{6BEAD508-187F-9C41-8168-FD791BBC9830}" type="slidenum">
              <a:rPr lang="en-US" smtClean="0"/>
              <a:pPr/>
              <a:t>‹#›</a:t>
            </a:fld>
            <a:endParaRPr lang="en-US" dirty="0"/>
          </a:p>
        </p:txBody>
      </p:sp>
    </p:spTree>
    <p:extLst>
      <p:ext uri="{BB962C8B-B14F-4D97-AF65-F5344CB8AC3E}">
        <p14:creationId xmlns:p14="http://schemas.microsoft.com/office/powerpoint/2010/main" val="1411549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62ED21-75D0-954B-A4A6-63628B0D2A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flipH="1">
            <a:off x="1336560" y="-1336562"/>
            <a:ext cx="6470879" cy="9143999"/>
          </a:xfrm>
          <a:prstGeom prst="rect">
            <a:avLst/>
          </a:prstGeom>
        </p:spPr>
      </p:pic>
      <p:pic>
        <p:nvPicPr>
          <p:cNvPr id="9" name="Picture 8">
            <a:extLst>
              <a:ext uri="{FF2B5EF4-FFF2-40B4-BE49-F238E27FC236}">
                <a16:creationId xmlns:a16="http://schemas.microsoft.com/office/drawing/2014/main" id="{160CC4E8-B89A-5A4D-9418-4A4C9F43A0C1}"/>
              </a:ext>
            </a:extLst>
          </p:cNvPr>
          <p:cNvPicPr>
            <a:picLocks noChangeAspect="1"/>
          </p:cNvPicPr>
          <p:nvPr userDrawn="1"/>
        </p:nvPicPr>
        <p:blipFill>
          <a:blip r:embed="rId3" cstate="email">
            <a:alphaModFix amt="38000"/>
            <a:extLst>
              <a:ext uri="{28A0092B-C50C-407E-A947-70E740481C1C}">
                <a14:useLocalDpi xmlns:a14="http://schemas.microsoft.com/office/drawing/2010/main"/>
              </a:ext>
            </a:extLst>
          </a:blip>
          <a:stretch>
            <a:fillRect/>
          </a:stretch>
        </p:blipFill>
        <p:spPr>
          <a:xfrm>
            <a:off x="-77504" y="-1760128"/>
            <a:ext cx="5960144" cy="7888027"/>
          </a:xfrm>
          <a:prstGeom prst="rect">
            <a:avLst/>
          </a:prstGeom>
        </p:spPr>
      </p:pic>
      <p:pic>
        <p:nvPicPr>
          <p:cNvPr id="10" name="Picture 9">
            <a:extLst>
              <a:ext uri="{FF2B5EF4-FFF2-40B4-BE49-F238E27FC236}">
                <a16:creationId xmlns:a16="http://schemas.microsoft.com/office/drawing/2014/main" id="{D6B1682E-7EA0-6E4D-9330-4D7F8C682A5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45440" y="351083"/>
            <a:ext cx="3917374" cy="3408115"/>
          </a:xfrm>
          <a:prstGeom prst="rect">
            <a:avLst/>
          </a:prstGeom>
        </p:spPr>
      </p:pic>
      <p:sp>
        <p:nvSpPr>
          <p:cNvPr id="11" name="Title 1">
            <a:extLst>
              <a:ext uri="{FF2B5EF4-FFF2-40B4-BE49-F238E27FC236}">
                <a16:creationId xmlns:a16="http://schemas.microsoft.com/office/drawing/2014/main" id="{845D7569-70B3-7D40-B8DC-56866BC8EC2D}"/>
              </a:ext>
            </a:extLst>
          </p:cNvPr>
          <p:cNvSpPr>
            <a:spLocks noGrp="1"/>
          </p:cNvSpPr>
          <p:nvPr>
            <p:ph type="ctrTitle" hasCustomPrompt="1"/>
          </p:nvPr>
        </p:nvSpPr>
        <p:spPr>
          <a:xfrm>
            <a:off x="490914" y="712639"/>
            <a:ext cx="3771900" cy="969067"/>
          </a:xfrm>
        </p:spPr>
        <p:txBody>
          <a:bodyPr anchor="t" anchorCtr="0">
            <a:normAutofit/>
          </a:bodyPr>
          <a:lstStyle>
            <a:lvl1pPr algn="l">
              <a:defRPr sz="2400" b="0" i="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Thank</a:t>
            </a:r>
            <a:br>
              <a:rPr lang="en-US" dirty="0"/>
            </a:br>
            <a:r>
              <a:rPr lang="en-US" dirty="0"/>
              <a:t>You</a:t>
            </a:r>
          </a:p>
        </p:txBody>
      </p:sp>
      <p:sp>
        <p:nvSpPr>
          <p:cNvPr id="12" name="Subtitle 2">
            <a:extLst>
              <a:ext uri="{FF2B5EF4-FFF2-40B4-BE49-F238E27FC236}">
                <a16:creationId xmlns:a16="http://schemas.microsoft.com/office/drawing/2014/main" id="{81AB1412-9A75-B74C-BC60-242BDA948163}"/>
              </a:ext>
            </a:extLst>
          </p:cNvPr>
          <p:cNvSpPr>
            <a:spLocks noGrp="1"/>
          </p:cNvSpPr>
          <p:nvPr>
            <p:ph type="subTitle" idx="1" hasCustomPrompt="1"/>
          </p:nvPr>
        </p:nvSpPr>
        <p:spPr>
          <a:xfrm>
            <a:off x="490914" y="2293534"/>
            <a:ext cx="2630654" cy="1364065"/>
          </a:xfrm>
        </p:spPr>
        <p:txBody>
          <a:bodyPr>
            <a:normAutofit/>
          </a:bodyPr>
          <a:lstStyle>
            <a:lvl1pPr marL="0" indent="0" algn="l">
              <a:buNone/>
              <a:defRPr sz="1600" b="0" i="1">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dirty="0"/>
              <a:t>CLICK TO EDIT </a:t>
            </a:r>
            <a:br>
              <a:rPr lang="en-US" dirty="0"/>
            </a:br>
            <a:r>
              <a:rPr lang="en-US" dirty="0"/>
              <a:t>MASTER SUBTITLE </a:t>
            </a:r>
            <a:br>
              <a:rPr lang="en-US" dirty="0"/>
            </a:br>
            <a:r>
              <a:rPr lang="en-US" dirty="0"/>
              <a:t>STYLE</a:t>
            </a:r>
          </a:p>
        </p:txBody>
      </p:sp>
      <p:sp>
        <p:nvSpPr>
          <p:cNvPr id="13" name="Rectangle 12">
            <a:extLst>
              <a:ext uri="{FF2B5EF4-FFF2-40B4-BE49-F238E27FC236}">
                <a16:creationId xmlns:a16="http://schemas.microsoft.com/office/drawing/2014/main" id="{F37EA302-5F4B-2442-9BA9-0C5AF269A547}"/>
              </a:ext>
            </a:extLst>
          </p:cNvPr>
          <p:cNvSpPr/>
          <p:nvPr userDrawn="1"/>
        </p:nvSpPr>
        <p:spPr>
          <a:xfrm>
            <a:off x="0" y="5598160"/>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813D28DA-BB63-6A4F-8A69-20DB0A5BE1F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31140" y="5597048"/>
            <a:ext cx="2890428" cy="1242377"/>
          </a:xfrm>
          <a:prstGeom prst="rect">
            <a:avLst/>
          </a:prstGeom>
        </p:spPr>
      </p:pic>
      <p:pic>
        <p:nvPicPr>
          <p:cNvPr id="15" name="Picture 14">
            <a:extLst>
              <a:ext uri="{FF2B5EF4-FFF2-40B4-BE49-F238E27FC236}">
                <a16:creationId xmlns:a16="http://schemas.microsoft.com/office/drawing/2014/main" id="{626D35D8-93A1-B246-8BD6-DA2D5990C75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782648" y="5598160"/>
            <a:ext cx="1361351" cy="1235300"/>
          </a:xfrm>
          <a:prstGeom prst="rect">
            <a:avLst/>
          </a:prstGeom>
        </p:spPr>
      </p:pic>
    </p:spTree>
    <p:extLst>
      <p:ext uri="{BB962C8B-B14F-4D97-AF65-F5344CB8AC3E}">
        <p14:creationId xmlns:p14="http://schemas.microsoft.com/office/powerpoint/2010/main" val="227551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5386"/>
            <a:ext cx="7886700" cy="2845473"/>
          </a:xfrm>
        </p:spPr>
        <p:txBody>
          <a:bodyPr anchor="b"/>
          <a:lstStyle>
            <a:lvl1pPr>
              <a:defRPr sz="5985"/>
            </a:lvl1pPr>
          </a:lstStyle>
          <a:p>
            <a:r>
              <a:rPr lang="en-US"/>
              <a:t>Click to edit Master title style</a:t>
            </a:r>
            <a:endParaRPr lang="en-US" dirty="0"/>
          </a:p>
        </p:txBody>
      </p:sp>
      <p:sp>
        <p:nvSpPr>
          <p:cNvPr id="3" name="Text Placeholder 2"/>
          <p:cNvSpPr>
            <a:spLocks noGrp="1"/>
          </p:cNvSpPr>
          <p:nvPr>
            <p:ph type="body" idx="1"/>
          </p:nvPr>
        </p:nvSpPr>
        <p:spPr>
          <a:xfrm>
            <a:off x="623888" y="4577779"/>
            <a:ext cx="7886700" cy="1496367"/>
          </a:xfrm>
        </p:spPr>
        <p:txBody>
          <a:bodyPr/>
          <a:lstStyle>
            <a:lvl1pPr marL="0" indent="0">
              <a:buNone/>
              <a:defRPr sz="2394">
                <a:solidFill>
                  <a:schemeClr val="tx1"/>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09A23-CB97-FF4D-9DB6-0E242015F0E2}" type="slidenum">
              <a:rPr lang="en-US" smtClean="0"/>
              <a:t>‹#›</a:t>
            </a:fld>
            <a:endParaRPr lang="en-US" dirty="0"/>
          </a:p>
        </p:txBody>
      </p:sp>
    </p:spTree>
    <p:extLst>
      <p:ext uri="{BB962C8B-B14F-4D97-AF65-F5344CB8AC3E}">
        <p14:creationId xmlns:p14="http://schemas.microsoft.com/office/powerpoint/2010/main" val="1521370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0976"/>
            <a:ext cx="3886200" cy="4340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0976"/>
            <a:ext cx="3886200" cy="4340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09A23-CB97-FF4D-9DB6-0E242015F0E2}" type="slidenum">
              <a:rPr lang="en-US" smtClean="0"/>
              <a:t>‹#›</a:t>
            </a:fld>
            <a:endParaRPr lang="en-US" dirty="0"/>
          </a:p>
        </p:txBody>
      </p:sp>
    </p:spTree>
    <p:extLst>
      <p:ext uri="{BB962C8B-B14F-4D97-AF65-F5344CB8AC3E}">
        <p14:creationId xmlns:p14="http://schemas.microsoft.com/office/powerpoint/2010/main" val="1736381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4197"/>
            <a:ext cx="7886700" cy="1322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76882"/>
            <a:ext cx="3868340" cy="821814"/>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629842" y="2498697"/>
            <a:ext cx="3868340" cy="3675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76882"/>
            <a:ext cx="3887391" cy="821814"/>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4629151" y="2498697"/>
            <a:ext cx="3887391" cy="3675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1309A23-CB97-FF4D-9DB6-0E242015F0E2}" type="slidenum">
              <a:rPr lang="en-US" smtClean="0"/>
              <a:t>‹#›</a:t>
            </a:fld>
            <a:endParaRPr lang="en-US" dirty="0"/>
          </a:p>
        </p:txBody>
      </p:sp>
    </p:spTree>
    <p:extLst>
      <p:ext uri="{BB962C8B-B14F-4D97-AF65-F5344CB8AC3E}">
        <p14:creationId xmlns:p14="http://schemas.microsoft.com/office/powerpoint/2010/main" val="1207549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1309A23-CB97-FF4D-9DB6-0E242015F0E2}" type="slidenum">
              <a:rPr lang="en-US" smtClean="0"/>
              <a:t>‹#›</a:t>
            </a:fld>
            <a:endParaRPr lang="en-US" dirty="0"/>
          </a:p>
        </p:txBody>
      </p:sp>
    </p:spTree>
    <p:extLst>
      <p:ext uri="{BB962C8B-B14F-4D97-AF65-F5344CB8AC3E}">
        <p14:creationId xmlns:p14="http://schemas.microsoft.com/office/powerpoint/2010/main" val="1562015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4197"/>
            <a:ext cx="7886700" cy="1322188"/>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628650" y="1820976"/>
            <a:ext cx="7886700" cy="43402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40167"/>
            <a:ext cx="2057400" cy="364195"/>
          </a:xfrm>
          <a:prstGeom prst="rect">
            <a:avLst/>
          </a:prstGeom>
        </p:spPr>
        <p:txBody>
          <a:bodyPr vert="horz" lIns="91440" tIns="45720" rIns="91440" bIns="45720" rtlCol="0" anchor="ctr"/>
          <a:lstStyle>
            <a:lvl1pPr algn="l">
              <a:defRPr sz="1197">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40167"/>
            <a:ext cx="3086100" cy="36419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40167"/>
            <a:ext cx="2057400" cy="364195"/>
          </a:xfrm>
          <a:prstGeom prst="rect">
            <a:avLst/>
          </a:prstGeom>
        </p:spPr>
        <p:txBody>
          <a:bodyPr vert="horz" lIns="91440" tIns="45720" rIns="91440" bIns="45720" rtlCol="0" anchor="ctr"/>
          <a:lstStyle>
            <a:lvl1pPr algn="r">
              <a:defRPr sz="1197">
                <a:solidFill>
                  <a:schemeClr val="tx1">
                    <a:tint val="75000"/>
                  </a:schemeClr>
                </a:solidFill>
              </a:defRPr>
            </a:lvl1pPr>
          </a:lstStyle>
          <a:p>
            <a:fld id="{A1309A23-CB97-FF4D-9DB6-0E242015F0E2}" type="slidenum">
              <a:rPr lang="en-US" smtClean="0"/>
              <a:t>‹#›</a:t>
            </a:fld>
            <a:endParaRPr lang="en-US" dirty="0"/>
          </a:p>
        </p:txBody>
      </p:sp>
    </p:spTree>
    <p:extLst>
      <p:ext uri="{BB962C8B-B14F-4D97-AF65-F5344CB8AC3E}">
        <p14:creationId xmlns:p14="http://schemas.microsoft.com/office/powerpoint/2010/main" val="20460059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9" r:id="rId3"/>
    <p:sldLayoutId id="2147483701" r:id="rId4"/>
    <p:sldLayoutId id="2147483702" r:id="rId5"/>
    <p:sldLayoutId id="2147483675" r:id="rId6"/>
    <p:sldLayoutId id="2147483676" r:id="rId7"/>
    <p:sldLayoutId id="2147483677" r:id="rId8"/>
    <p:sldLayoutId id="2147483678" r:id="rId9"/>
    <p:sldLayoutId id="2147483680" r:id="rId10"/>
    <p:sldLayoutId id="2147483681" r:id="rId11"/>
    <p:sldLayoutId id="2147483700" r:id="rId12"/>
  </p:sldLayoutIdLst>
  <p:hf hdr="0" ftr="0" dt="0"/>
  <p:txStyles>
    <p:titleStyle>
      <a:lvl1pPr algn="l" defTabSz="912114" rtl="0" eaLnBrk="1" latinLnBrk="0" hangingPunct="1">
        <a:lnSpc>
          <a:spcPct val="90000"/>
        </a:lnSpc>
        <a:spcBef>
          <a:spcPct val="0"/>
        </a:spcBef>
        <a:buNone/>
        <a:defRPr sz="2000"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16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1pPr>
      <a:lvl2pPr marL="684086"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2pPr>
      <a:lvl3pPr marL="1140143"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3pPr>
      <a:lvl4pPr marL="1596200"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4pPr>
      <a:lvl5pPr marL="2052257"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03429"/>
            <a:ext cx="8229600" cy="486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993574"/>
            <a:ext cx="8229600" cy="365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40166"/>
            <a:ext cx="2133600" cy="364195"/>
          </a:xfrm>
          <a:prstGeom prst="rect">
            <a:avLst/>
          </a:prstGeom>
        </p:spPr>
        <p:txBody>
          <a:bodyPr vert="horz" wrap="square" lIns="91440" tIns="45720" rIns="91440" bIns="45720" numCol="1" anchor="ctr" anchorCtr="0" compatLnSpc="1">
            <a:prstTxWarp prst="textNoShape">
              <a:avLst/>
            </a:prstTxWarp>
          </a:bodyPr>
          <a:lstStyle>
            <a:lvl1pPr eaLnBrk="1" hangingPunct="1">
              <a:defRPr sz="1197">
                <a:solidFill>
                  <a:srgbClr val="898989"/>
                </a:solidFill>
                <a:cs typeface="Arial" panose="020B0604020202020204" pitchFamily="34" charset="0"/>
              </a:defRPr>
            </a:lvl1pPr>
          </a:lstStyle>
          <a:p>
            <a:pPr>
              <a:defRPr/>
            </a:pPr>
            <a:fld id="{A89BA400-9D80-4358-8A78-3D4F64C5F0CA}" type="datetime1">
              <a:rPr lang="en-ZA" altLang="en-US"/>
              <a:pPr>
                <a:defRPr/>
              </a:pPr>
              <a:t>2022/03/03</a:t>
            </a:fld>
            <a:endParaRPr lang="en-US" altLang="en-US" dirty="0"/>
          </a:p>
        </p:txBody>
      </p:sp>
      <p:sp>
        <p:nvSpPr>
          <p:cNvPr id="5" name="Footer Placeholder 4"/>
          <p:cNvSpPr>
            <a:spLocks noGrp="1"/>
          </p:cNvSpPr>
          <p:nvPr>
            <p:ph type="ftr" sz="quarter" idx="3"/>
          </p:nvPr>
        </p:nvSpPr>
        <p:spPr>
          <a:xfrm>
            <a:off x="3124200" y="6340166"/>
            <a:ext cx="2895600" cy="364195"/>
          </a:xfrm>
          <a:prstGeom prst="rect">
            <a:avLst/>
          </a:prstGeom>
        </p:spPr>
        <p:txBody>
          <a:bodyPr vert="horz" lIns="91440" tIns="45720" rIns="91440" bIns="45720" rtlCol="0" anchor="ctr"/>
          <a:lstStyle>
            <a:lvl1pPr algn="ctr" eaLnBrk="1" fontAlgn="auto" hangingPunct="1">
              <a:spcBef>
                <a:spcPts val="0"/>
              </a:spcBef>
              <a:spcAft>
                <a:spcPts val="0"/>
              </a:spcAft>
              <a:defRPr sz="1197">
                <a:solidFill>
                  <a:schemeClr val="tx1">
                    <a:tint val="75000"/>
                  </a:schemeClr>
                </a:solidFill>
                <a:latin typeface="Arial"/>
                <a:ea typeface="+mn-ea"/>
                <a:cs typeface="Arial"/>
              </a:defRPr>
            </a:lvl1pPr>
          </a:lstStyle>
          <a:p>
            <a:pPr>
              <a:defRPr/>
            </a:pPr>
            <a:endParaRPr lang="en-US" dirty="0"/>
          </a:p>
        </p:txBody>
      </p:sp>
      <p:sp>
        <p:nvSpPr>
          <p:cNvPr id="6" name="Slide Number Placeholder 5"/>
          <p:cNvSpPr>
            <a:spLocks noGrp="1"/>
          </p:cNvSpPr>
          <p:nvPr>
            <p:ph type="sldNum" sz="quarter" idx="4"/>
          </p:nvPr>
        </p:nvSpPr>
        <p:spPr>
          <a:xfrm>
            <a:off x="6218238" y="6360751"/>
            <a:ext cx="2133600" cy="36419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97" b="1">
                <a:latin typeface="Gill Sans MT" panose="020B0502020104020203" pitchFamily="34" charset="0"/>
              </a:defRPr>
            </a:lvl1pPr>
          </a:lstStyle>
          <a:p>
            <a:pPr>
              <a:defRPr/>
            </a:pPr>
            <a:fld id="{5EB2B70F-48DB-4C77-8129-F3B0E143386E}" type="slidenum">
              <a:rPr lang="en-US" altLang="en-US"/>
              <a:pPr>
                <a:defRPr/>
              </a:pPr>
              <a:t>‹#›</a:t>
            </a:fld>
            <a:endParaRPr lang="en-US" altLang="en-US" dirty="0"/>
          </a:p>
        </p:txBody>
      </p:sp>
    </p:spTree>
    <p:extLst>
      <p:ext uri="{BB962C8B-B14F-4D97-AF65-F5344CB8AC3E}">
        <p14:creationId xmlns:p14="http://schemas.microsoft.com/office/powerpoint/2010/main" val="101630549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hdr="0" ftr="0" dt="0"/>
  <p:txStyles>
    <p:titleStyle>
      <a:lvl1pPr algn="l" defTabSz="456057" rtl="0" eaLnBrk="1" fontAlgn="base" hangingPunct="1">
        <a:spcBef>
          <a:spcPct val="0"/>
        </a:spcBef>
        <a:spcAft>
          <a:spcPct val="0"/>
        </a:spcAft>
        <a:defRPr sz="4389" b="1" kern="1200">
          <a:solidFill>
            <a:srgbClr val="F36403"/>
          </a:solidFill>
          <a:latin typeface="Arial"/>
          <a:ea typeface="MS PGothic" pitchFamily="34" charset="-128"/>
          <a:cs typeface="Arial"/>
        </a:defRPr>
      </a:lvl1pPr>
      <a:lvl2pPr algn="l" defTabSz="456057" rtl="0" eaLnBrk="1" fontAlgn="base" hangingPunct="1">
        <a:spcBef>
          <a:spcPct val="0"/>
        </a:spcBef>
        <a:spcAft>
          <a:spcPct val="0"/>
        </a:spcAft>
        <a:defRPr sz="4389" b="1">
          <a:solidFill>
            <a:srgbClr val="F36403"/>
          </a:solidFill>
          <a:latin typeface="Arial" pitchFamily="34" charset="0"/>
          <a:ea typeface="MS PGothic" pitchFamily="34" charset="-128"/>
          <a:cs typeface="Arial" pitchFamily="34" charset="0"/>
        </a:defRPr>
      </a:lvl2pPr>
      <a:lvl3pPr algn="l" defTabSz="456057" rtl="0" eaLnBrk="1" fontAlgn="base" hangingPunct="1">
        <a:spcBef>
          <a:spcPct val="0"/>
        </a:spcBef>
        <a:spcAft>
          <a:spcPct val="0"/>
        </a:spcAft>
        <a:defRPr sz="4389" b="1">
          <a:solidFill>
            <a:srgbClr val="F36403"/>
          </a:solidFill>
          <a:latin typeface="Arial" pitchFamily="34" charset="0"/>
          <a:ea typeface="MS PGothic" pitchFamily="34" charset="-128"/>
          <a:cs typeface="Arial" pitchFamily="34" charset="0"/>
        </a:defRPr>
      </a:lvl3pPr>
      <a:lvl4pPr algn="l" defTabSz="456057" rtl="0" eaLnBrk="1" fontAlgn="base" hangingPunct="1">
        <a:spcBef>
          <a:spcPct val="0"/>
        </a:spcBef>
        <a:spcAft>
          <a:spcPct val="0"/>
        </a:spcAft>
        <a:defRPr sz="4389" b="1">
          <a:solidFill>
            <a:srgbClr val="F36403"/>
          </a:solidFill>
          <a:latin typeface="Arial" pitchFamily="34" charset="0"/>
          <a:ea typeface="MS PGothic" pitchFamily="34" charset="-128"/>
          <a:cs typeface="Arial" pitchFamily="34" charset="0"/>
        </a:defRPr>
      </a:lvl4pPr>
      <a:lvl5pPr algn="l" defTabSz="456057" rtl="0" eaLnBrk="1" fontAlgn="base" hangingPunct="1">
        <a:spcBef>
          <a:spcPct val="0"/>
        </a:spcBef>
        <a:spcAft>
          <a:spcPct val="0"/>
        </a:spcAft>
        <a:defRPr sz="4389" b="1">
          <a:solidFill>
            <a:srgbClr val="F36403"/>
          </a:solidFill>
          <a:latin typeface="Arial" pitchFamily="34" charset="0"/>
          <a:ea typeface="MS PGothic" pitchFamily="34" charset="-128"/>
          <a:cs typeface="Arial" pitchFamily="34" charset="0"/>
        </a:defRPr>
      </a:lvl5pPr>
      <a:lvl6pPr marL="456057" algn="l" defTabSz="456057" rtl="0" eaLnBrk="1" fontAlgn="base" hangingPunct="1">
        <a:spcBef>
          <a:spcPct val="0"/>
        </a:spcBef>
        <a:spcAft>
          <a:spcPct val="0"/>
        </a:spcAft>
        <a:defRPr b="1">
          <a:solidFill>
            <a:srgbClr val="F36403"/>
          </a:solidFill>
          <a:latin typeface="Arial" pitchFamily="34" charset="0"/>
          <a:cs typeface="Arial" pitchFamily="34" charset="0"/>
        </a:defRPr>
      </a:lvl6pPr>
      <a:lvl7pPr marL="912114" algn="l" defTabSz="456057" rtl="0" eaLnBrk="1" fontAlgn="base" hangingPunct="1">
        <a:spcBef>
          <a:spcPct val="0"/>
        </a:spcBef>
        <a:spcAft>
          <a:spcPct val="0"/>
        </a:spcAft>
        <a:defRPr b="1">
          <a:solidFill>
            <a:srgbClr val="F36403"/>
          </a:solidFill>
          <a:latin typeface="Arial" pitchFamily="34" charset="0"/>
          <a:cs typeface="Arial" pitchFamily="34" charset="0"/>
        </a:defRPr>
      </a:lvl7pPr>
      <a:lvl8pPr marL="1368171" algn="l" defTabSz="456057" rtl="0" eaLnBrk="1" fontAlgn="base" hangingPunct="1">
        <a:spcBef>
          <a:spcPct val="0"/>
        </a:spcBef>
        <a:spcAft>
          <a:spcPct val="0"/>
        </a:spcAft>
        <a:defRPr b="1">
          <a:solidFill>
            <a:srgbClr val="F36403"/>
          </a:solidFill>
          <a:latin typeface="Arial" pitchFamily="34" charset="0"/>
          <a:cs typeface="Arial" pitchFamily="34" charset="0"/>
        </a:defRPr>
      </a:lvl8pPr>
      <a:lvl9pPr marL="1824228" algn="l" defTabSz="456057" rtl="0" eaLnBrk="1" fontAlgn="base" hangingPunct="1">
        <a:spcBef>
          <a:spcPct val="0"/>
        </a:spcBef>
        <a:spcAft>
          <a:spcPct val="0"/>
        </a:spcAft>
        <a:defRPr b="1">
          <a:solidFill>
            <a:srgbClr val="F36403"/>
          </a:solidFill>
          <a:latin typeface="Arial" pitchFamily="34" charset="0"/>
          <a:cs typeface="Arial" pitchFamily="34" charset="0"/>
        </a:defRPr>
      </a:lvl9pPr>
    </p:titleStyle>
    <p:bodyStyle>
      <a:lvl1pPr marL="342043" indent="-342043" algn="l" defTabSz="456057" rtl="0" eaLnBrk="1" fontAlgn="base" hangingPunct="1">
        <a:spcBef>
          <a:spcPct val="20000"/>
        </a:spcBef>
        <a:spcAft>
          <a:spcPct val="0"/>
        </a:spcAft>
        <a:buClr>
          <a:srgbClr val="F36403"/>
        </a:buClr>
        <a:buFont typeface="Arial" panose="020B0604020202020204" pitchFamily="34" charset="0"/>
        <a:buChar char="•"/>
        <a:defRPr sz="3192" kern="1200">
          <a:solidFill>
            <a:schemeClr val="tx1"/>
          </a:solidFill>
          <a:latin typeface="Arial"/>
          <a:ea typeface="MS PGothic" pitchFamily="34" charset="-128"/>
          <a:cs typeface="Arial"/>
        </a:defRPr>
      </a:lvl1pPr>
      <a:lvl2pPr marL="741093" indent="-285036" algn="l" defTabSz="456057" rtl="0" eaLnBrk="1" fontAlgn="base" hangingPunct="1">
        <a:spcBef>
          <a:spcPct val="20000"/>
        </a:spcBef>
        <a:spcAft>
          <a:spcPct val="0"/>
        </a:spcAft>
        <a:buClr>
          <a:srgbClr val="0E66B1"/>
        </a:buClr>
        <a:buFont typeface="Arial" panose="020B0604020202020204" pitchFamily="34" charset="0"/>
        <a:buChar char="–"/>
        <a:defRPr sz="2793" kern="1200">
          <a:solidFill>
            <a:srgbClr val="404040"/>
          </a:solidFill>
          <a:latin typeface="Arial"/>
          <a:ea typeface="Arial" charset="0"/>
          <a:cs typeface="Arial"/>
        </a:defRPr>
      </a:lvl2pPr>
      <a:lvl3pPr marL="1140143" indent="-228029" algn="l" defTabSz="456057" rtl="0" eaLnBrk="1" fontAlgn="base" hangingPunct="1">
        <a:spcBef>
          <a:spcPct val="20000"/>
        </a:spcBef>
        <a:spcAft>
          <a:spcPct val="0"/>
        </a:spcAft>
        <a:buClr>
          <a:srgbClr val="0E66B1"/>
        </a:buClr>
        <a:buFont typeface="Arial" panose="020B0604020202020204" pitchFamily="34" charset="0"/>
        <a:buChar char="•"/>
        <a:defRPr sz="2394" kern="1200">
          <a:solidFill>
            <a:srgbClr val="404040"/>
          </a:solidFill>
          <a:latin typeface="Arial"/>
          <a:ea typeface="Arial" charset="0"/>
          <a:cs typeface="Arial"/>
        </a:defRPr>
      </a:lvl3pPr>
      <a:lvl4pPr marL="1596200" indent="-228029" algn="l" defTabSz="456057" rtl="0" eaLnBrk="1" fontAlgn="base" hangingPunct="1">
        <a:spcBef>
          <a:spcPct val="20000"/>
        </a:spcBef>
        <a:spcAft>
          <a:spcPct val="0"/>
        </a:spcAft>
        <a:buFont typeface="Arial" panose="020B0604020202020204" pitchFamily="34" charset="0"/>
        <a:buChar char="–"/>
        <a:defRPr sz="1995" kern="1200">
          <a:solidFill>
            <a:srgbClr val="404040"/>
          </a:solidFill>
          <a:latin typeface="Arial"/>
          <a:ea typeface="Arial" charset="0"/>
          <a:cs typeface="Arial"/>
        </a:defRPr>
      </a:lvl4pPr>
      <a:lvl5pPr marL="2052257" indent="-228029" algn="l" defTabSz="456057" rtl="0" eaLnBrk="1" fontAlgn="base" hangingPunct="1">
        <a:spcBef>
          <a:spcPct val="20000"/>
        </a:spcBef>
        <a:spcAft>
          <a:spcPct val="0"/>
        </a:spcAft>
        <a:buFont typeface="Arial" panose="020B0604020202020204" pitchFamily="34" charset="0"/>
        <a:buChar char="»"/>
        <a:defRPr sz="1995" kern="1200">
          <a:solidFill>
            <a:srgbClr val="404040"/>
          </a:solidFill>
          <a:latin typeface="Arial"/>
          <a:ea typeface="Arial" charset="0"/>
          <a:cs typeface="Arial"/>
        </a:defRPr>
      </a:lvl5pPr>
      <a:lvl6pPr marL="2508314" indent="-228029" algn="l" defTabSz="456057" rtl="0" eaLnBrk="1" latinLnBrk="0" hangingPunct="1">
        <a:spcBef>
          <a:spcPct val="20000"/>
        </a:spcBef>
        <a:buFont typeface="Arial"/>
        <a:buChar char="•"/>
        <a:defRPr sz="1995" kern="1200">
          <a:solidFill>
            <a:schemeClr val="tx1"/>
          </a:solidFill>
          <a:latin typeface="+mn-lt"/>
          <a:ea typeface="+mn-ea"/>
          <a:cs typeface="+mn-cs"/>
        </a:defRPr>
      </a:lvl6pPr>
      <a:lvl7pPr marL="2964371" indent="-228029" algn="l" defTabSz="456057" rtl="0" eaLnBrk="1" latinLnBrk="0" hangingPunct="1">
        <a:spcBef>
          <a:spcPct val="20000"/>
        </a:spcBef>
        <a:buFont typeface="Arial"/>
        <a:buChar char="•"/>
        <a:defRPr sz="1995" kern="1200">
          <a:solidFill>
            <a:schemeClr val="tx1"/>
          </a:solidFill>
          <a:latin typeface="+mn-lt"/>
          <a:ea typeface="+mn-ea"/>
          <a:cs typeface="+mn-cs"/>
        </a:defRPr>
      </a:lvl7pPr>
      <a:lvl8pPr marL="3420428" indent="-228029" algn="l" defTabSz="456057" rtl="0" eaLnBrk="1" latinLnBrk="0" hangingPunct="1">
        <a:spcBef>
          <a:spcPct val="20000"/>
        </a:spcBef>
        <a:buFont typeface="Arial"/>
        <a:buChar char="•"/>
        <a:defRPr sz="1995" kern="1200">
          <a:solidFill>
            <a:schemeClr val="tx1"/>
          </a:solidFill>
          <a:latin typeface="+mn-lt"/>
          <a:ea typeface="+mn-ea"/>
          <a:cs typeface="+mn-cs"/>
        </a:defRPr>
      </a:lvl8pPr>
      <a:lvl9pPr marL="3876485" indent="-228029" algn="l" defTabSz="456057" rtl="0" eaLnBrk="1" latinLnBrk="0" hangingPunct="1">
        <a:spcBef>
          <a:spcPct val="20000"/>
        </a:spcBef>
        <a:buFont typeface="Arial"/>
        <a:buChar char="•"/>
        <a:defRPr sz="1995" kern="1200">
          <a:solidFill>
            <a:schemeClr val="tx1"/>
          </a:solidFill>
          <a:latin typeface="+mn-lt"/>
          <a:ea typeface="+mn-ea"/>
          <a:cs typeface="+mn-cs"/>
        </a:defRPr>
      </a:lvl9pPr>
    </p:bodyStyle>
    <p:otherStyle>
      <a:defPPr>
        <a:defRPr lang="en-US"/>
      </a:defPPr>
      <a:lvl1pPr marL="0" algn="l" defTabSz="456057" rtl="0" eaLnBrk="1" latinLnBrk="0" hangingPunct="1">
        <a:defRPr sz="1795" kern="1200">
          <a:solidFill>
            <a:schemeClr val="tx1"/>
          </a:solidFill>
          <a:latin typeface="+mn-lt"/>
          <a:ea typeface="+mn-ea"/>
          <a:cs typeface="+mn-cs"/>
        </a:defRPr>
      </a:lvl1pPr>
      <a:lvl2pPr marL="456057" algn="l" defTabSz="456057" rtl="0" eaLnBrk="1" latinLnBrk="0" hangingPunct="1">
        <a:defRPr sz="1795" kern="1200">
          <a:solidFill>
            <a:schemeClr val="tx1"/>
          </a:solidFill>
          <a:latin typeface="+mn-lt"/>
          <a:ea typeface="+mn-ea"/>
          <a:cs typeface="+mn-cs"/>
        </a:defRPr>
      </a:lvl2pPr>
      <a:lvl3pPr marL="912114" algn="l" defTabSz="456057" rtl="0" eaLnBrk="1" latinLnBrk="0" hangingPunct="1">
        <a:defRPr sz="1795" kern="1200">
          <a:solidFill>
            <a:schemeClr val="tx1"/>
          </a:solidFill>
          <a:latin typeface="+mn-lt"/>
          <a:ea typeface="+mn-ea"/>
          <a:cs typeface="+mn-cs"/>
        </a:defRPr>
      </a:lvl3pPr>
      <a:lvl4pPr marL="1368171" algn="l" defTabSz="456057" rtl="0" eaLnBrk="1" latinLnBrk="0" hangingPunct="1">
        <a:defRPr sz="1795" kern="1200">
          <a:solidFill>
            <a:schemeClr val="tx1"/>
          </a:solidFill>
          <a:latin typeface="+mn-lt"/>
          <a:ea typeface="+mn-ea"/>
          <a:cs typeface="+mn-cs"/>
        </a:defRPr>
      </a:lvl4pPr>
      <a:lvl5pPr marL="1824228" algn="l" defTabSz="456057" rtl="0" eaLnBrk="1" latinLnBrk="0" hangingPunct="1">
        <a:defRPr sz="1795" kern="1200">
          <a:solidFill>
            <a:schemeClr val="tx1"/>
          </a:solidFill>
          <a:latin typeface="+mn-lt"/>
          <a:ea typeface="+mn-ea"/>
          <a:cs typeface="+mn-cs"/>
        </a:defRPr>
      </a:lvl5pPr>
      <a:lvl6pPr marL="2280285" algn="l" defTabSz="456057" rtl="0" eaLnBrk="1" latinLnBrk="0" hangingPunct="1">
        <a:defRPr sz="1795" kern="1200">
          <a:solidFill>
            <a:schemeClr val="tx1"/>
          </a:solidFill>
          <a:latin typeface="+mn-lt"/>
          <a:ea typeface="+mn-ea"/>
          <a:cs typeface="+mn-cs"/>
        </a:defRPr>
      </a:lvl6pPr>
      <a:lvl7pPr marL="2736342" algn="l" defTabSz="456057" rtl="0" eaLnBrk="1" latinLnBrk="0" hangingPunct="1">
        <a:defRPr sz="1795" kern="1200">
          <a:solidFill>
            <a:schemeClr val="tx1"/>
          </a:solidFill>
          <a:latin typeface="+mn-lt"/>
          <a:ea typeface="+mn-ea"/>
          <a:cs typeface="+mn-cs"/>
        </a:defRPr>
      </a:lvl7pPr>
      <a:lvl8pPr marL="3192399" algn="l" defTabSz="456057" rtl="0" eaLnBrk="1" latinLnBrk="0" hangingPunct="1">
        <a:defRPr sz="1795" kern="1200">
          <a:solidFill>
            <a:schemeClr val="tx1"/>
          </a:solidFill>
          <a:latin typeface="+mn-lt"/>
          <a:ea typeface="+mn-ea"/>
          <a:cs typeface="+mn-cs"/>
        </a:defRPr>
      </a:lvl8pPr>
      <a:lvl9pPr marL="3648456" algn="l" defTabSz="456057"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emf"/><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3.jpeg"/><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3.jpeg"/><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Contents</a:t>
            </a:r>
          </a:p>
        </p:txBody>
      </p:sp>
      <p:sp>
        <p:nvSpPr>
          <p:cNvPr id="3" name="Subtitle 2"/>
          <p:cNvSpPr>
            <a:spLocks noGrp="1"/>
          </p:cNvSpPr>
          <p:nvPr>
            <p:ph type="subTitle" idx="1"/>
          </p:nvPr>
        </p:nvSpPr>
        <p:spPr/>
        <p:txBody>
          <a:bodyPr>
            <a:normAutofit fontScale="40000" lnSpcReduction="20000"/>
          </a:bodyPr>
          <a:lstStyle/>
          <a:p>
            <a:r>
              <a:rPr lang="en-US" dirty="0"/>
              <a:t>Chapter 01</a:t>
            </a:r>
          </a:p>
          <a:p>
            <a:r>
              <a:rPr lang="en-US" dirty="0"/>
              <a:t>Chapter 01</a:t>
            </a:r>
          </a:p>
          <a:p>
            <a:r>
              <a:rPr lang="en-US" dirty="0"/>
              <a:t>Chapter 01</a:t>
            </a:r>
          </a:p>
          <a:p>
            <a:r>
              <a:rPr lang="en-US" dirty="0"/>
              <a:t>Chapter 01</a:t>
            </a:r>
          </a:p>
          <a:p>
            <a:r>
              <a:rPr lang="en-US" dirty="0"/>
              <a:t>Chapter 01</a:t>
            </a:r>
          </a:p>
          <a:p>
            <a:r>
              <a:rPr lang="en-US" dirty="0"/>
              <a:t>Chapter 01</a:t>
            </a:r>
          </a:p>
          <a:p>
            <a:r>
              <a:rPr lang="en-US" dirty="0"/>
              <a:t>Chapter 01</a:t>
            </a:r>
          </a:p>
          <a:p>
            <a:endParaRPr lang="en-US" dirty="0"/>
          </a:p>
        </p:txBody>
      </p:sp>
      <p:sp>
        <p:nvSpPr>
          <p:cNvPr id="9" name="Slide Number Placeholder 8">
            <a:extLst>
              <a:ext uri="{FF2B5EF4-FFF2-40B4-BE49-F238E27FC236}">
                <a16:creationId xmlns:a16="http://schemas.microsoft.com/office/drawing/2014/main" id="{73FD658C-AF75-FC48-81D1-244AE63889BB}"/>
              </a:ext>
            </a:extLst>
          </p:cNvPr>
          <p:cNvSpPr>
            <a:spLocks noGrp="1"/>
          </p:cNvSpPr>
          <p:nvPr>
            <p:ph type="sldNum" sz="quarter" idx="4294967295"/>
          </p:nvPr>
        </p:nvSpPr>
        <p:spPr>
          <a:xfrm>
            <a:off x="7086600" y="6340475"/>
            <a:ext cx="2057400" cy="363538"/>
          </a:xfrm>
        </p:spPr>
        <p:txBody>
          <a:bodyPr/>
          <a:lstStyle/>
          <a:p>
            <a:fld id="{A1309A23-CB97-FF4D-9DB6-0E242015F0E2}" type="slidenum">
              <a:rPr lang="en-US" smtClean="0"/>
              <a:t>0</a:t>
            </a:fld>
            <a:endParaRPr lang="en-US" dirty="0"/>
          </a:p>
        </p:txBody>
      </p:sp>
      <p:pic>
        <p:nvPicPr>
          <p:cNvPr id="4" name="Picture 3">
            <a:extLst>
              <a:ext uri="{FF2B5EF4-FFF2-40B4-BE49-F238E27FC236}">
                <a16:creationId xmlns:a16="http://schemas.microsoft.com/office/drawing/2014/main" id="{20E00670-E354-44B6-997B-10AC32AA25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714309"/>
          </a:xfrm>
          <a:prstGeom prst="rect">
            <a:avLst/>
          </a:prstGeom>
        </p:spPr>
      </p:pic>
      <p:sp>
        <p:nvSpPr>
          <p:cNvPr id="5" name="Title 1">
            <a:extLst>
              <a:ext uri="{FF2B5EF4-FFF2-40B4-BE49-F238E27FC236}">
                <a16:creationId xmlns:a16="http://schemas.microsoft.com/office/drawing/2014/main" id="{09757770-D9A9-4B84-BB55-BF82F8D8111B}"/>
              </a:ext>
            </a:extLst>
          </p:cNvPr>
          <p:cNvSpPr txBox="1">
            <a:spLocks/>
          </p:cNvSpPr>
          <p:nvPr/>
        </p:nvSpPr>
        <p:spPr>
          <a:xfrm>
            <a:off x="369456" y="378691"/>
            <a:ext cx="4137890" cy="1607127"/>
          </a:xfrm>
          <a:prstGeom prst="rect">
            <a:avLst/>
          </a:prstGeom>
        </p:spPr>
        <p:txBody>
          <a:bodyPr vert="horz" lIns="91440" tIns="45720" rIns="91440" bIns="45720" rtlCol="0" anchor="b" anchorCtr="0">
            <a:noAutofit/>
          </a:bodyPr>
          <a:lstStyle>
            <a:lvl1pPr algn="l" defTabSz="912114" rtl="0" eaLnBrk="1" latinLnBrk="0" hangingPunct="1">
              <a:lnSpc>
                <a:spcPct val="90000"/>
              </a:lnSpc>
              <a:spcBef>
                <a:spcPct val="0"/>
              </a:spcBef>
              <a:buNone/>
              <a:defRPr sz="5985"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a:lstStyle>
          <a:p>
            <a:r>
              <a:rPr lang="en-US" sz="1600" b="1" spc="600" dirty="0" smtClean="0">
                <a:solidFill>
                  <a:schemeClr val="bg1"/>
                </a:solidFill>
                <a:latin typeface="Century Gothic" panose="020B0502020202020204" pitchFamily="34" charset="0"/>
              </a:rPr>
              <a:t>DSI QUARTER 2 and 3(2021/22</a:t>
            </a:r>
            <a:r>
              <a:rPr lang="en-US" sz="1600" b="1" spc="600" dirty="0">
                <a:solidFill>
                  <a:schemeClr val="bg1"/>
                </a:solidFill>
                <a:latin typeface="Century Gothic" panose="020B0502020202020204" pitchFamily="34" charset="0"/>
              </a:rPr>
              <a:t>)</a:t>
            </a:r>
          </a:p>
          <a:p>
            <a:r>
              <a:rPr lang="en-US" sz="1600" b="1" spc="600" dirty="0">
                <a:solidFill>
                  <a:schemeClr val="bg1"/>
                </a:solidFill>
                <a:latin typeface="Century Gothic" panose="020B0502020202020204" pitchFamily="34" charset="0"/>
              </a:rPr>
              <a:t>PERFORMANCE </a:t>
            </a:r>
          </a:p>
          <a:p>
            <a:r>
              <a:rPr lang="en-US" sz="1600" b="1" spc="600" dirty="0">
                <a:solidFill>
                  <a:schemeClr val="bg1"/>
                </a:solidFill>
                <a:latin typeface="Century Gothic" panose="020B0502020202020204" pitchFamily="34" charset="0"/>
              </a:rPr>
              <a:t>AND FINANCIAL </a:t>
            </a:r>
          </a:p>
          <a:p>
            <a:r>
              <a:rPr lang="en-US" sz="1600" b="1" spc="600" dirty="0">
                <a:solidFill>
                  <a:schemeClr val="bg1"/>
                </a:solidFill>
                <a:latin typeface="Century Gothic" panose="020B0502020202020204" pitchFamily="34" charset="0"/>
              </a:rPr>
              <a:t>REPORTS</a:t>
            </a:r>
          </a:p>
          <a:p>
            <a:endParaRPr lang="en-US" sz="1600" dirty="0">
              <a:solidFill>
                <a:schemeClr val="bg1"/>
              </a:solidFill>
              <a:latin typeface="Century Gothic" panose="020B0502020202020204" pitchFamily="34" charset="0"/>
            </a:endParaRPr>
          </a:p>
        </p:txBody>
      </p:sp>
      <p:sp>
        <p:nvSpPr>
          <p:cNvPr id="8" name="TextBox 2">
            <a:extLst>
              <a:ext uri="{FF2B5EF4-FFF2-40B4-BE49-F238E27FC236}">
                <a16:creationId xmlns:a16="http://schemas.microsoft.com/office/drawing/2014/main" id="{9F23ED53-6620-474A-B777-8DC3600F3324}"/>
              </a:ext>
            </a:extLst>
          </p:cNvPr>
          <p:cNvSpPr txBox="1">
            <a:spLocks noChangeArrowheads="1"/>
          </p:cNvSpPr>
          <p:nvPr/>
        </p:nvSpPr>
        <p:spPr bwMode="auto">
          <a:xfrm>
            <a:off x="369456" y="2280908"/>
            <a:ext cx="2438399"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ZA" sz="1600" b="1" dirty="0">
                <a:solidFill>
                  <a:schemeClr val="bg1"/>
                </a:solidFill>
                <a:latin typeface="Century Gothic" panose="020B0502020202020204" pitchFamily="34" charset="0"/>
              </a:rPr>
              <a:t>DG: Dr Phil Mjwara</a:t>
            </a:r>
          </a:p>
          <a:p>
            <a:pPr eaLnBrk="1" hangingPunct="1"/>
            <a:r>
              <a:rPr lang="en-US" sz="1600" b="1" dirty="0">
                <a:solidFill>
                  <a:schemeClr val="bg1"/>
                </a:solidFill>
                <a:latin typeface="Century Gothic" panose="020B0502020202020204" pitchFamily="34" charset="0"/>
              </a:rPr>
              <a:t>Date:   </a:t>
            </a:r>
            <a:r>
              <a:rPr lang="en-US" sz="1600" b="1" dirty="0" smtClean="0">
                <a:solidFill>
                  <a:schemeClr val="bg1"/>
                </a:solidFill>
                <a:latin typeface="Century Gothic" panose="020B0502020202020204" pitchFamily="34" charset="0"/>
              </a:rPr>
              <a:t>4 March 2022</a:t>
            </a:r>
            <a:endParaRPr lang="en-US" sz="1600" b="1" dirty="0">
              <a:solidFill>
                <a:schemeClr val="bg1"/>
              </a:solidFill>
              <a:latin typeface="Century Gothic" panose="020B0502020202020204" pitchFamily="34" charset="0"/>
            </a:endParaRPr>
          </a:p>
          <a:p>
            <a:pPr eaLnBrk="1" hangingPunct="1"/>
            <a:endParaRPr lang="en-US" sz="1600" b="1" dirty="0" smtClean="0">
              <a:solidFill>
                <a:schemeClr val="bg1"/>
              </a:solidFill>
              <a:latin typeface="Century Gothic" panose="020B0502020202020204" pitchFamily="34" charset="0"/>
            </a:endParaRPr>
          </a:p>
          <a:p>
            <a:pPr eaLnBrk="1" hangingPunct="1"/>
            <a:r>
              <a:rPr lang="en-US" sz="1600" b="1" dirty="0" smtClean="0">
                <a:solidFill>
                  <a:schemeClr val="bg1"/>
                </a:solidFill>
                <a:latin typeface="Century Gothic" panose="020B0502020202020204" pitchFamily="34" charset="0"/>
              </a:rPr>
              <a:t>Portfolio </a:t>
            </a:r>
            <a:endParaRPr lang="en-US" sz="1600" b="1" dirty="0">
              <a:solidFill>
                <a:schemeClr val="bg1"/>
              </a:solidFill>
              <a:latin typeface="Century Gothic" panose="020B0502020202020204" pitchFamily="34" charset="0"/>
            </a:endParaRPr>
          </a:p>
          <a:p>
            <a:pPr eaLnBrk="1" hangingPunct="1"/>
            <a:r>
              <a:rPr lang="en-US" sz="1600" b="1" dirty="0">
                <a:solidFill>
                  <a:schemeClr val="bg1"/>
                </a:solidFill>
                <a:latin typeface="Century Gothic" panose="020B0502020202020204" pitchFamily="34" charset="0"/>
              </a:rPr>
              <a:t>Committee</a:t>
            </a:r>
          </a:p>
          <a:p>
            <a:pPr algn="just" eaLnBrk="1" hangingPunct="1"/>
            <a:endParaRPr lang="en-ZA" sz="1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661952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5C2BA-0F45-4301-A114-6F4C582744E3}"/>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9</a:t>
            </a:fld>
            <a:endParaRPr lang="en-US"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2A985A8-ACAA-40A0-A41E-278130E9542C}"/>
              </a:ext>
            </a:extLst>
          </p:cNvPr>
          <p:cNvSpPr>
            <a:spLocks noGrp="1"/>
          </p:cNvSpPr>
          <p:nvPr>
            <p:ph type="title"/>
          </p:nvPr>
        </p:nvSpPr>
        <p:spPr>
          <a:xfrm>
            <a:off x="0" y="1"/>
            <a:ext cx="9143999" cy="973014"/>
          </a:xfrm>
        </p:spPr>
        <p:txBody>
          <a:bodyPr>
            <a:noAutofit/>
          </a:bodyPr>
          <a:lstStyle/>
          <a:p>
            <a:pPr marL="101600">
              <a:lnSpc>
                <a:spcPct val="80000"/>
              </a:lnSpc>
              <a:spcBef>
                <a:spcPts val="850"/>
              </a:spcBef>
            </a:pPr>
            <a:r>
              <a:rPr lang="en-US" sz="3000" b="1" dirty="0">
                <a:latin typeface="Century Gothic" panose="020B0502020202020204" pitchFamily="34" charset="0"/>
                <a:sym typeface="Helvetica Neue" charset="0"/>
              </a:rPr>
              <a:t>Outcome 3: Increased knowledge generation and innovation outputs</a:t>
            </a:r>
            <a:r>
              <a:rPr lang="en-US" sz="3000" dirty="0">
                <a:latin typeface="Century Gothic" panose="020B0502020202020204" pitchFamily="34" charset="0"/>
              </a:rPr>
              <a:t/>
            </a:r>
            <a:br>
              <a:rPr lang="en-US" sz="3000" dirty="0">
                <a:latin typeface="Century Gothic" panose="020B0502020202020204" pitchFamily="34" charset="0"/>
              </a:rPr>
            </a:br>
            <a:endParaRPr lang="en-US" sz="3000" b="1" dirty="0">
              <a:latin typeface="Century Gothic" panose="020B0502020202020204" pitchFamily="34" charset="0"/>
            </a:endParaRPr>
          </a:p>
        </p:txBody>
      </p:sp>
      <p:sp>
        <p:nvSpPr>
          <p:cNvPr id="7" name="Content Placeholder 2">
            <a:extLst>
              <a:ext uri="{FF2B5EF4-FFF2-40B4-BE49-F238E27FC236}">
                <a16:creationId xmlns:a16="http://schemas.microsoft.com/office/drawing/2014/main" id="{9DCB7D58-47BA-4F37-B4BA-56265D8C1C8B}"/>
              </a:ext>
            </a:extLst>
          </p:cNvPr>
          <p:cNvSpPr>
            <a:spLocks noGrp="1"/>
          </p:cNvSpPr>
          <p:nvPr>
            <p:ph idx="1"/>
          </p:nvPr>
        </p:nvSpPr>
        <p:spPr>
          <a:xfrm>
            <a:off x="82062" y="973015"/>
            <a:ext cx="8958907" cy="5320763"/>
          </a:xfrm>
        </p:spPr>
        <p:txBody>
          <a:bodyPr>
            <a:normAutofit/>
          </a:bodyPr>
          <a:lstStyle/>
          <a:p>
            <a:pPr algn="just">
              <a:lnSpc>
                <a:spcPct val="150000"/>
              </a:lnSpc>
              <a:buClr>
                <a:srgbClr val="FFC000"/>
              </a:buClr>
              <a:buFont typeface="Wingdings" panose="05000000000000000000" pitchFamily="2" charset="2"/>
              <a:buChar char="q"/>
              <a:defRPr/>
            </a:pPr>
            <a:r>
              <a:rPr lang="en-US" sz="1900" b="1" dirty="0" smtClean="0">
                <a:solidFill>
                  <a:schemeClr val="tx1"/>
                </a:solidFill>
                <a:latin typeface="Century Gothic" panose="020B0502020202020204" pitchFamily="34" charset="0"/>
              </a:rPr>
              <a:t>Ministerial </a:t>
            </a:r>
            <a:r>
              <a:rPr lang="en-US" sz="1900" b="1" dirty="0">
                <a:solidFill>
                  <a:schemeClr val="tx1"/>
                </a:solidFill>
                <a:latin typeface="Century Gothic" panose="020B0502020202020204" pitchFamily="34" charset="0"/>
              </a:rPr>
              <a:t>Plenary </a:t>
            </a:r>
            <a:r>
              <a:rPr lang="en-US" sz="1900" dirty="0">
                <a:solidFill>
                  <a:schemeClr val="tx1"/>
                </a:solidFill>
                <a:latin typeface="Century Gothic" panose="020B0502020202020204" pitchFamily="34" charset="0"/>
              </a:rPr>
              <a:t>on Integrating the Humanities and Social Sciences into the COVID-19 response was convened by the DSI </a:t>
            </a:r>
            <a:r>
              <a:rPr lang="en-US" sz="1900" dirty="0" smtClean="0">
                <a:solidFill>
                  <a:schemeClr val="tx1"/>
                </a:solidFill>
                <a:latin typeface="Century Gothic" panose="020B0502020202020204" pitchFamily="34" charset="0"/>
              </a:rPr>
              <a:t>in December </a:t>
            </a:r>
            <a:r>
              <a:rPr lang="en-US" sz="1900" dirty="0">
                <a:solidFill>
                  <a:schemeClr val="tx1"/>
                </a:solidFill>
                <a:latin typeface="Century Gothic" panose="020B0502020202020204" pitchFamily="34" charset="0"/>
              </a:rPr>
              <a:t>2021</a:t>
            </a:r>
            <a:r>
              <a:rPr lang="en-US" sz="1900" dirty="0" smtClean="0">
                <a:solidFill>
                  <a:schemeClr val="tx1"/>
                </a:solidFill>
                <a:latin typeface="Century Gothic" panose="020B0502020202020204" pitchFamily="34" charset="0"/>
              </a:rPr>
              <a:t>. The plenary;</a:t>
            </a:r>
            <a:endParaRPr lang="en-US" sz="1900" dirty="0">
              <a:solidFill>
                <a:schemeClr val="tx1"/>
              </a:solidFill>
              <a:latin typeface="Century Gothic" panose="020B0502020202020204" pitchFamily="34" charset="0"/>
            </a:endParaRPr>
          </a:p>
          <a:p>
            <a:pPr marR="0" lvl="0" algn="just">
              <a:lnSpc>
                <a:spcPct val="150000"/>
              </a:lnSpc>
              <a:spcBef>
                <a:spcPts val="0"/>
              </a:spcBef>
              <a:spcAft>
                <a:spcPts val="0"/>
              </a:spcAft>
              <a:buClr>
                <a:srgbClr val="FFC000"/>
              </a:buClr>
              <a:buFont typeface="Wingdings" panose="05000000000000000000" pitchFamily="2" charset="2"/>
              <a:buChar char="ü"/>
            </a:pPr>
            <a:r>
              <a:rPr lang="en-US" sz="1900" dirty="0" smtClean="0">
                <a:solidFill>
                  <a:srgbClr val="000000"/>
                </a:solidFill>
                <a:latin typeface="Century Gothic" panose="020B0502020202020204" pitchFamily="34" charset="0"/>
                <a:ea typeface="Times New Roman" panose="02020603050405020304" pitchFamily="18" charset="0"/>
              </a:rPr>
              <a:t>Identified </a:t>
            </a:r>
            <a:r>
              <a:rPr lang="en-US" sz="1900" dirty="0">
                <a:solidFill>
                  <a:srgbClr val="000000"/>
                </a:solidFill>
                <a:latin typeface="Century Gothic" panose="020B0502020202020204" pitchFamily="34" charset="0"/>
                <a:ea typeface="Times New Roman" panose="02020603050405020304" pitchFamily="18" charset="0"/>
              </a:rPr>
              <a:t>knowledge gaps and evidence needs that can be addressed through interdisciplinary research.</a:t>
            </a:r>
            <a:endParaRPr lang="en-US" sz="1900" dirty="0">
              <a:latin typeface="Century Gothic" panose="020B0502020202020204" pitchFamily="34" charset="0"/>
              <a:ea typeface="Calibri" panose="020F0502020204030204" pitchFamily="34" charset="0"/>
            </a:endParaRPr>
          </a:p>
          <a:p>
            <a:pPr marR="0" lvl="0" algn="just">
              <a:lnSpc>
                <a:spcPct val="150000"/>
              </a:lnSpc>
              <a:spcBef>
                <a:spcPts val="0"/>
              </a:spcBef>
              <a:spcAft>
                <a:spcPts val="0"/>
              </a:spcAft>
              <a:buClr>
                <a:srgbClr val="FFC000"/>
              </a:buClr>
              <a:buFont typeface="Wingdings" panose="05000000000000000000" pitchFamily="2" charset="2"/>
              <a:buChar char="ü"/>
            </a:pPr>
            <a:r>
              <a:rPr lang="en-US" sz="1900" dirty="0">
                <a:solidFill>
                  <a:srgbClr val="000000"/>
                </a:solidFill>
                <a:latin typeface="Century Gothic" panose="020B0502020202020204" pitchFamily="34" charset="0"/>
                <a:ea typeface="Times New Roman" panose="02020603050405020304" pitchFamily="18" charset="0"/>
              </a:rPr>
              <a:t>Reviewed the social science expertise gained through local, regional, and national approaches, strategies and initiatives for inclusive, people and community-centred responses to the COVID-19 pandemic.</a:t>
            </a:r>
            <a:endParaRPr lang="en-US" sz="1900" dirty="0">
              <a:latin typeface="Century Gothic" panose="020B0502020202020204" pitchFamily="34" charset="0"/>
              <a:ea typeface="Calibri" panose="020F0502020204030204" pitchFamily="34" charset="0"/>
            </a:endParaRPr>
          </a:p>
          <a:p>
            <a:pPr marR="0" lvl="0" algn="just">
              <a:lnSpc>
                <a:spcPct val="150000"/>
              </a:lnSpc>
              <a:spcBef>
                <a:spcPts val="0"/>
              </a:spcBef>
              <a:spcAft>
                <a:spcPts val="0"/>
              </a:spcAft>
              <a:buClr>
                <a:srgbClr val="FFC000"/>
              </a:buClr>
              <a:buFont typeface="Wingdings" panose="05000000000000000000" pitchFamily="2" charset="2"/>
              <a:buChar char="ü"/>
            </a:pPr>
            <a:r>
              <a:rPr lang="en-US" sz="1900" dirty="0">
                <a:solidFill>
                  <a:srgbClr val="000000"/>
                </a:solidFill>
                <a:latin typeface="Century Gothic" panose="020B0502020202020204" pitchFamily="34" charset="0"/>
                <a:ea typeface="Times New Roman" panose="02020603050405020304" pitchFamily="18" charset="0"/>
              </a:rPr>
              <a:t>Inspired new perspectives to tackle the challenges of the pandemic through citizen engagement and participation.</a:t>
            </a:r>
            <a:endParaRPr lang="en-US" sz="1900" dirty="0">
              <a:latin typeface="Century Gothic" panose="020B0502020202020204" pitchFamily="34" charset="0"/>
              <a:ea typeface="Calibri" panose="020F0502020204030204" pitchFamily="34" charset="0"/>
            </a:endParaRPr>
          </a:p>
          <a:p>
            <a:pPr marR="0" lvl="0" algn="just">
              <a:lnSpc>
                <a:spcPct val="150000"/>
              </a:lnSpc>
              <a:spcBef>
                <a:spcPts val="0"/>
              </a:spcBef>
              <a:spcAft>
                <a:spcPts val="0"/>
              </a:spcAft>
              <a:buClr>
                <a:srgbClr val="FFC000"/>
              </a:buClr>
              <a:buFont typeface="Wingdings" panose="05000000000000000000" pitchFamily="2" charset="2"/>
              <a:buChar char="ü"/>
            </a:pPr>
            <a:r>
              <a:rPr lang="en-US" sz="1900" dirty="0">
                <a:solidFill>
                  <a:srgbClr val="000000"/>
                </a:solidFill>
                <a:latin typeface="Century Gothic" panose="020B0502020202020204" pitchFamily="34" charset="0"/>
                <a:ea typeface="Times New Roman" panose="02020603050405020304" pitchFamily="18" charset="0"/>
              </a:rPr>
              <a:t>Underscored the critical importance of knowledge integration and synthesis.</a:t>
            </a:r>
            <a:endParaRPr lang="en-US" sz="1900" dirty="0">
              <a:latin typeface="Century Gothic" panose="020B0502020202020204" pitchFamily="34" charset="0"/>
              <a:ea typeface="Calibri" panose="020F0502020204030204" pitchFamily="34" charset="0"/>
            </a:endParaRPr>
          </a:p>
          <a:p>
            <a:pPr algn="just">
              <a:lnSpc>
                <a:spcPct val="150000"/>
              </a:lnSpc>
              <a:buClr>
                <a:srgbClr val="FFC000"/>
              </a:buClr>
              <a:buFont typeface="Wingdings" panose="05000000000000000000" pitchFamily="2" charset="2"/>
              <a:buChar char="q"/>
              <a:defRPr/>
            </a:pPr>
            <a:endParaRPr lang="en-US" sz="1900" dirty="0">
              <a:solidFill>
                <a:schemeClr val="tx1"/>
              </a:solidFill>
              <a:latin typeface="Century Gothic" panose="020B0502020202020204" pitchFamily="34" charset="0"/>
            </a:endParaRPr>
          </a:p>
          <a:p>
            <a:pPr algn="just">
              <a:lnSpc>
                <a:spcPct val="150000"/>
              </a:lnSpc>
              <a:buClr>
                <a:srgbClr val="FFC000"/>
              </a:buClr>
              <a:buFont typeface="Wingdings" panose="05000000000000000000" pitchFamily="2" charset="2"/>
              <a:buChar char="q"/>
              <a:defRPr/>
            </a:pPr>
            <a:endParaRPr lang="en-US" sz="19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8768179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5C2BA-0F45-4301-A114-6F4C582744E3}"/>
              </a:ext>
            </a:extLst>
          </p:cNvPr>
          <p:cNvSpPr>
            <a:spLocks noGrp="1"/>
          </p:cNvSpPr>
          <p:nvPr>
            <p:ph type="sldNum" sz="quarter" idx="12"/>
          </p:nvPr>
        </p:nvSpPr>
        <p:spPr/>
        <p:txBody>
          <a:bodyPr/>
          <a:lstStyle/>
          <a:p>
            <a:fld id="{6BEAD508-187F-9C41-8168-FD791BBC9830}" type="slidenum">
              <a:rPr lang="en-US" smtClean="0"/>
              <a:pPr/>
              <a:t>10</a:t>
            </a:fld>
            <a:endParaRPr lang="en-US" dirty="0"/>
          </a:p>
        </p:txBody>
      </p:sp>
      <p:sp>
        <p:nvSpPr>
          <p:cNvPr id="6" name="Title 1">
            <a:extLst>
              <a:ext uri="{FF2B5EF4-FFF2-40B4-BE49-F238E27FC236}">
                <a16:creationId xmlns:a16="http://schemas.microsoft.com/office/drawing/2014/main" id="{32A985A8-ACAA-40A0-A41E-278130E9542C}"/>
              </a:ext>
            </a:extLst>
          </p:cNvPr>
          <p:cNvSpPr>
            <a:spLocks noGrp="1"/>
          </p:cNvSpPr>
          <p:nvPr>
            <p:ph type="title"/>
          </p:nvPr>
        </p:nvSpPr>
        <p:spPr>
          <a:xfrm>
            <a:off x="0" y="1"/>
            <a:ext cx="9143999" cy="973014"/>
          </a:xfrm>
        </p:spPr>
        <p:txBody>
          <a:bodyPr>
            <a:noAutofit/>
          </a:bodyPr>
          <a:lstStyle/>
          <a:p>
            <a:pPr marL="101600">
              <a:lnSpc>
                <a:spcPct val="80000"/>
              </a:lnSpc>
              <a:spcBef>
                <a:spcPts val="850"/>
              </a:spcBef>
            </a:pPr>
            <a:r>
              <a:rPr lang="en-US" sz="2600" b="1" dirty="0">
                <a:latin typeface="Century Gothic" panose="020B0502020202020204" pitchFamily="34" charset="0"/>
                <a:sym typeface="Helvetica Neue" charset="0"/>
              </a:rPr>
              <a:t>Outcome 4: Knowledge utilisation for economic </a:t>
            </a:r>
            <a:r>
              <a:rPr lang="en-US" sz="2600" b="1" dirty="0" smtClean="0">
                <a:latin typeface="Century Gothic" panose="020B0502020202020204" pitchFamily="34" charset="0"/>
                <a:sym typeface="Helvetica Neue" charset="0"/>
              </a:rPr>
              <a:t>development</a:t>
            </a:r>
            <a:r>
              <a:rPr lang="en-US" sz="2400" b="1" dirty="0" smtClean="0">
                <a:latin typeface="Century Gothic" panose="020B0502020202020204" pitchFamily="34" charset="0"/>
                <a:sym typeface="Helvetica Neue" charset="0"/>
              </a:rPr>
              <a:t/>
            </a:r>
            <a:br>
              <a:rPr lang="en-US" sz="2400" b="1" dirty="0" smtClean="0">
                <a:latin typeface="Century Gothic" panose="020B0502020202020204" pitchFamily="34" charset="0"/>
                <a:sym typeface="Helvetica Neue" charset="0"/>
              </a:rPr>
            </a:br>
            <a:r>
              <a:rPr lang="en-US" sz="2400" b="1" dirty="0" smtClean="0">
                <a:latin typeface="Century Gothic" panose="020B0502020202020204" pitchFamily="34" charset="0"/>
                <a:sym typeface="Helvetica Neue" charset="0"/>
              </a:rPr>
              <a:t>                       </a:t>
            </a:r>
            <a:r>
              <a:rPr lang="en-US" sz="2400" b="1" dirty="0">
                <a:latin typeface="Century Gothic" panose="020B0502020202020204" pitchFamily="34" charset="0"/>
                <a:sym typeface="Helvetica Neue" charset="0"/>
              </a:rPr>
              <a:t/>
            </a:r>
            <a:br>
              <a:rPr lang="en-US" sz="2400" b="1" dirty="0">
                <a:latin typeface="Century Gothic" panose="020B0502020202020204" pitchFamily="34" charset="0"/>
                <a:sym typeface="Helvetica Neue" charset="0"/>
              </a:rPr>
            </a:br>
            <a:r>
              <a:rPr lang="en-US" sz="2400" b="1" dirty="0">
                <a:latin typeface="Century Gothic" panose="020B0502020202020204" pitchFamily="34" charset="0"/>
                <a:sym typeface="Helvetica Neue" charset="0"/>
              </a:rPr>
              <a:t/>
            </a:r>
            <a:br>
              <a:rPr lang="en-US" sz="2400" b="1" dirty="0">
                <a:latin typeface="Century Gothic" panose="020B0502020202020204" pitchFamily="34" charset="0"/>
                <a:sym typeface="Helvetica Neue" charset="0"/>
              </a:rPr>
            </a:br>
            <a:r>
              <a:rPr lang="en-US" sz="2400" dirty="0">
                <a:latin typeface="Century Gothic" panose="020B0502020202020204" pitchFamily="34" charset="0"/>
              </a:rPr>
              <a:t/>
            </a:r>
            <a:br>
              <a:rPr lang="en-US" sz="2400" dirty="0">
                <a:latin typeface="Century Gothic" panose="020B0502020202020204" pitchFamily="34" charset="0"/>
              </a:rPr>
            </a:br>
            <a:endParaRPr lang="en-US" sz="2400" b="1" dirty="0">
              <a:latin typeface="Century Gothic" panose="020B0502020202020204" pitchFamily="34" charset="0"/>
            </a:endParaRPr>
          </a:p>
        </p:txBody>
      </p:sp>
      <p:sp>
        <p:nvSpPr>
          <p:cNvPr id="7" name="Content Placeholder 2">
            <a:extLst>
              <a:ext uri="{FF2B5EF4-FFF2-40B4-BE49-F238E27FC236}">
                <a16:creationId xmlns:a16="http://schemas.microsoft.com/office/drawing/2014/main" id="{9DCB7D58-47BA-4F37-B4BA-56265D8C1C8B}"/>
              </a:ext>
            </a:extLst>
          </p:cNvPr>
          <p:cNvSpPr>
            <a:spLocks noGrp="1"/>
          </p:cNvSpPr>
          <p:nvPr>
            <p:ph idx="1"/>
          </p:nvPr>
        </p:nvSpPr>
        <p:spPr>
          <a:xfrm>
            <a:off x="41030" y="863371"/>
            <a:ext cx="9061938" cy="5795532"/>
          </a:xfrm>
        </p:spPr>
        <p:txBody>
          <a:bodyPr>
            <a:noAutofit/>
          </a:bodyPr>
          <a:lstStyle/>
          <a:p>
            <a:pPr marL="0" indent="0">
              <a:lnSpc>
                <a:spcPct val="130000"/>
              </a:lnSpc>
              <a:buClr>
                <a:srgbClr val="FFC000"/>
              </a:buClr>
              <a:buNone/>
              <a:defRPr/>
            </a:pPr>
            <a:r>
              <a:rPr lang="en-GB" b="1" dirty="0">
                <a:solidFill>
                  <a:schemeClr val="tx1"/>
                </a:solidFill>
                <a:latin typeface="Century Gothic" panose="020B0502020202020204" pitchFamily="34" charset="0"/>
              </a:rPr>
              <a:t>HySA</a:t>
            </a:r>
          </a:p>
          <a:p>
            <a:pPr>
              <a:lnSpc>
                <a:spcPct val="130000"/>
              </a:lnSpc>
              <a:buClr>
                <a:srgbClr val="FFC000"/>
              </a:buClr>
              <a:buFont typeface="Wingdings" panose="05000000000000000000" pitchFamily="2" charset="2"/>
              <a:buChar char="q"/>
              <a:defRPr/>
            </a:pPr>
            <a:r>
              <a:rPr lang="en-US" sz="1500" dirty="0" smtClean="0">
                <a:solidFill>
                  <a:schemeClr val="tx1"/>
                </a:solidFill>
                <a:latin typeface="Century Gothic" panose="020B0502020202020204" pitchFamily="34" charset="0"/>
              </a:rPr>
              <a:t>Completed</a:t>
            </a:r>
            <a:r>
              <a:rPr lang="en-GB" sz="1500" dirty="0" smtClean="0">
                <a:solidFill>
                  <a:schemeClr val="tx1"/>
                </a:solidFill>
                <a:latin typeface="Century Gothic" panose="020B0502020202020204" pitchFamily="34" charset="0"/>
              </a:rPr>
              <a:t> </a:t>
            </a:r>
            <a:r>
              <a:rPr lang="en-US" sz="1500" dirty="0">
                <a:solidFill>
                  <a:schemeClr val="tx1"/>
                </a:solidFill>
                <a:latin typeface="Century Gothic" panose="020B0502020202020204" pitchFamily="34" charset="0"/>
              </a:rPr>
              <a:t>a feasibility study on the </a:t>
            </a:r>
            <a:r>
              <a:rPr lang="en-US" sz="1500" b="1" dirty="0">
                <a:solidFill>
                  <a:schemeClr val="tx1"/>
                </a:solidFill>
                <a:latin typeface="Century Gothic" panose="020B0502020202020204" pitchFamily="34" charset="0"/>
              </a:rPr>
              <a:t>Hydrogen Valley </a:t>
            </a:r>
            <a:r>
              <a:rPr lang="en-US" sz="1500" b="1" dirty="0" smtClean="0">
                <a:solidFill>
                  <a:schemeClr val="tx1"/>
                </a:solidFill>
                <a:latin typeface="Century Gothic" panose="020B0502020202020204" pitchFamily="34" charset="0"/>
              </a:rPr>
              <a:t>in </a:t>
            </a:r>
            <a:r>
              <a:rPr lang="en-US" sz="1500" b="1" dirty="0">
                <a:solidFill>
                  <a:schemeClr val="tx1"/>
                </a:solidFill>
                <a:latin typeface="Century Gothic" panose="020B0502020202020204" pitchFamily="34" charset="0"/>
              </a:rPr>
              <a:t>partnership with Anglo American Platinum (Pty) Limited, Bambili Energy Group (Bambili) and ENGIE </a:t>
            </a:r>
            <a:endParaRPr lang="en-US" sz="1500" b="1" dirty="0" smtClean="0">
              <a:solidFill>
                <a:schemeClr val="tx1"/>
              </a:solidFill>
              <a:latin typeface="Century Gothic" panose="020B0502020202020204" pitchFamily="34" charset="0"/>
            </a:endParaRPr>
          </a:p>
          <a:p>
            <a:pPr>
              <a:lnSpc>
                <a:spcPct val="130000"/>
              </a:lnSpc>
              <a:buClr>
                <a:srgbClr val="FFC000"/>
              </a:buClr>
              <a:buFont typeface="Wingdings" panose="05000000000000000000" pitchFamily="2" charset="2"/>
              <a:buChar char="q"/>
              <a:defRPr/>
            </a:pPr>
            <a:r>
              <a:rPr lang="en-US" sz="1500" dirty="0" smtClean="0">
                <a:solidFill>
                  <a:schemeClr val="tx1"/>
                </a:solidFill>
                <a:latin typeface="Century Gothic" panose="020B0502020202020204" pitchFamily="34" charset="0"/>
              </a:rPr>
              <a:t>The </a:t>
            </a:r>
            <a:r>
              <a:rPr lang="en-US" sz="1500" dirty="0">
                <a:solidFill>
                  <a:schemeClr val="tx1"/>
                </a:solidFill>
                <a:latin typeface="Century Gothic" panose="020B0502020202020204" pitchFamily="34" charset="0"/>
              </a:rPr>
              <a:t>study explored opportunities that will transform the Bushveld complex and the larger regions around Johannesburg, Mogalakwena and Durban into a Hydrogen valley. </a:t>
            </a:r>
            <a:endParaRPr lang="en-US" sz="1500" dirty="0" smtClean="0">
              <a:solidFill>
                <a:schemeClr val="tx1"/>
              </a:solidFill>
              <a:latin typeface="Century Gothic" panose="020B0502020202020204" pitchFamily="34" charset="0"/>
            </a:endParaRPr>
          </a:p>
          <a:p>
            <a:pPr>
              <a:lnSpc>
                <a:spcPct val="130000"/>
              </a:lnSpc>
              <a:buClr>
                <a:srgbClr val="FFC000"/>
              </a:buClr>
              <a:buFont typeface="Wingdings" panose="05000000000000000000" pitchFamily="2" charset="2"/>
              <a:buChar char="ü"/>
              <a:defRPr/>
            </a:pPr>
            <a:r>
              <a:rPr lang="en-US" sz="1500" b="1" dirty="0" smtClean="0">
                <a:solidFill>
                  <a:schemeClr val="tx1"/>
                </a:solidFill>
                <a:latin typeface="Century Gothic" panose="020B0502020202020204" pitchFamily="34" charset="0"/>
              </a:rPr>
              <a:t>Focus on the conversion of diesel </a:t>
            </a:r>
            <a:r>
              <a:rPr lang="en-US" sz="1500" b="1" dirty="0">
                <a:solidFill>
                  <a:schemeClr val="tx1"/>
                </a:solidFill>
                <a:latin typeface="Century Gothic" panose="020B0502020202020204" pitchFamily="34" charset="0"/>
              </a:rPr>
              <a:t>heavy-duty trucks to fuel cell heavy-duty trucks while supporting the upscaling of Hydrogen consumption in the transport sector</a:t>
            </a:r>
            <a:r>
              <a:rPr lang="en-US" sz="1500" dirty="0" smtClean="0">
                <a:solidFill>
                  <a:schemeClr val="tx1"/>
                </a:solidFill>
                <a:latin typeface="Century Gothic" panose="020B0502020202020204" pitchFamily="34" charset="0"/>
              </a:rPr>
              <a:t>.</a:t>
            </a:r>
          </a:p>
          <a:p>
            <a:pPr algn="just">
              <a:lnSpc>
                <a:spcPct val="130000"/>
              </a:lnSpc>
              <a:buClr>
                <a:srgbClr val="FFC000"/>
              </a:buClr>
              <a:buFont typeface="Wingdings" panose="05000000000000000000" pitchFamily="2" charset="2"/>
              <a:buChar char="ü"/>
              <a:defRPr/>
            </a:pPr>
            <a:r>
              <a:rPr lang="en-US" sz="1500" dirty="0" smtClean="0">
                <a:solidFill>
                  <a:schemeClr val="tx1"/>
                </a:solidFill>
                <a:latin typeface="Century Gothic" panose="020B0502020202020204" pitchFamily="34" charset="0"/>
              </a:rPr>
              <a:t>Identified </a:t>
            </a:r>
            <a:r>
              <a:rPr lang="en-US" sz="1500" dirty="0">
                <a:solidFill>
                  <a:schemeClr val="tx1"/>
                </a:solidFill>
                <a:latin typeface="Century Gothic" panose="020B0502020202020204" pitchFamily="34" charset="0"/>
              </a:rPr>
              <a:t>nine promising </a:t>
            </a:r>
            <a:r>
              <a:rPr lang="en-US" sz="1500" b="1" dirty="0">
                <a:solidFill>
                  <a:schemeClr val="tx1"/>
                </a:solidFill>
                <a:latin typeface="Century Gothic" panose="020B0502020202020204" pitchFamily="34" charset="0"/>
              </a:rPr>
              <a:t>projects across the mobility, industrial and buildings sectors that could be used as a springboard for the establishment of a South African Hydrogen Valley corridor, which could contribute up to $100 million to the Platinum industry </a:t>
            </a:r>
            <a:r>
              <a:rPr lang="en-US" sz="1500" dirty="0">
                <a:solidFill>
                  <a:schemeClr val="tx1"/>
                </a:solidFill>
                <a:latin typeface="Century Gothic" panose="020B0502020202020204" pitchFamily="34" charset="0"/>
              </a:rPr>
              <a:t>in South Africa by 2030.</a:t>
            </a:r>
          </a:p>
          <a:p>
            <a:pPr algn="just">
              <a:lnSpc>
                <a:spcPct val="130000"/>
              </a:lnSpc>
              <a:buClr>
                <a:srgbClr val="FFC000"/>
              </a:buClr>
              <a:buFont typeface="Wingdings" panose="05000000000000000000" pitchFamily="2" charset="2"/>
              <a:buChar char="ü"/>
              <a:defRPr/>
            </a:pPr>
            <a:r>
              <a:rPr lang="en-US" sz="1500" dirty="0" smtClean="0">
                <a:solidFill>
                  <a:schemeClr val="tx1"/>
                </a:solidFill>
                <a:latin typeface="Century Gothic" panose="020B0502020202020204" pitchFamily="34" charset="0"/>
              </a:rPr>
              <a:t>Projected </a:t>
            </a:r>
            <a:r>
              <a:rPr lang="en-US" sz="1500" dirty="0">
                <a:solidFill>
                  <a:schemeClr val="tx1"/>
                </a:solidFill>
                <a:latin typeface="Century Gothic" panose="020B0502020202020204" pitchFamily="34" charset="0"/>
              </a:rPr>
              <a:t>that the </a:t>
            </a:r>
            <a:r>
              <a:rPr lang="en-US" sz="1500" b="1" dirty="0">
                <a:solidFill>
                  <a:schemeClr val="tx1"/>
                </a:solidFill>
                <a:latin typeface="Century Gothic" panose="020B0502020202020204" pitchFamily="34" charset="0"/>
              </a:rPr>
              <a:t>Hydrogen demand along the corridor could reach up to 185 000 tons </a:t>
            </a:r>
            <a:r>
              <a:rPr lang="en-US" sz="1500" dirty="0" smtClean="0">
                <a:solidFill>
                  <a:schemeClr val="tx1"/>
                </a:solidFill>
                <a:latin typeface="Century Gothic" panose="020B0502020202020204" pitchFamily="34" charset="0"/>
              </a:rPr>
              <a:t>by </a:t>
            </a:r>
            <a:r>
              <a:rPr lang="en-US" sz="1500" dirty="0">
                <a:solidFill>
                  <a:schemeClr val="tx1"/>
                </a:solidFill>
                <a:latin typeface="Century Gothic" panose="020B0502020202020204" pitchFamily="34" charset="0"/>
              </a:rPr>
              <a:t>2030. </a:t>
            </a:r>
            <a:endParaRPr lang="en-US" sz="1500" dirty="0" smtClean="0">
              <a:solidFill>
                <a:schemeClr val="tx1"/>
              </a:solidFill>
              <a:latin typeface="Century Gothic" panose="020B0502020202020204" pitchFamily="34" charset="0"/>
            </a:endParaRPr>
          </a:p>
          <a:p>
            <a:pPr algn="just">
              <a:lnSpc>
                <a:spcPct val="130000"/>
              </a:lnSpc>
              <a:buClr>
                <a:srgbClr val="FFC000"/>
              </a:buClr>
              <a:buFont typeface="Wingdings" panose="05000000000000000000" pitchFamily="2" charset="2"/>
              <a:buChar char="ü"/>
              <a:defRPr/>
            </a:pPr>
            <a:r>
              <a:rPr lang="en-US" sz="1500" dirty="0" smtClean="0">
                <a:solidFill>
                  <a:schemeClr val="tx1"/>
                </a:solidFill>
                <a:latin typeface="Century Gothic" panose="020B0502020202020204" pitchFamily="34" charset="0"/>
              </a:rPr>
              <a:t>In </a:t>
            </a:r>
            <a:r>
              <a:rPr lang="en-US" sz="1500" dirty="0">
                <a:solidFill>
                  <a:schemeClr val="tx1"/>
                </a:solidFill>
                <a:latin typeface="Century Gothic" panose="020B0502020202020204" pitchFamily="34" charset="0"/>
              </a:rPr>
              <a:t>terms of the improvement of the socio-economic conditions of South Africans, the implementation of the South African Hydrogen Valley corridor c</a:t>
            </a:r>
            <a:r>
              <a:rPr lang="en-US" sz="1500" b="1" dirty="0">
                <a:solidFill>
                  <a:schemeClr val="tx1"/>
                </a:solidFill>
                <a:latin typeface="Century Gothic" panose="020B0502020202020204" pitchFamily="34" charset="0"/>
              </a:rPr>
              <a:t>ould potentially contribute $3.9 to $8.8 billion to GDP (direct &amp; indirect contributions) by 2050 and create approximately 14 000 to 30 000 plus direct and indirect jobs per year by 2030.</a:t>
            </a:r>
          </a:p>
          <a:p>
            <a:pPr lvl="0" algn="just">
              <a:lnSpc>
                <a:spcPct val="130000"/>
              </a:lnSpc>
              <a:buClr>
                <a:srgbClr val="FFC000"/>
              </a:buClr>
              <a:buFont typeface="Wingdings" panose="05000000000000000000" pitchFamily="2" charset="2"/>
              <a:buChar char="ü"/>
              <a:defRPr/>
            </a:pPr>
            <a:endParaRPr lang="en-US" sz="1500" dirty="0">
              <a:solidFill>
                <a:schemeClr val="tx1"/>
              </a:solidFill>
              <a:latin typeface="Century Gothic" panose="020B0502020202020204" pitchFamily="34" charset="0"/>
            </a:endParaRPr>
          </a:p>
          <a:p>
            <a:pPr>
              <a:lnSpc>
                <a:spcPct val="130000"/>
              </a:lnSpc>
              <a:buClr>
                <a:srgbClr val="FFC000"/>
              </a:buClr>
              <a:buFont typeface="Wingdings" panose="05000000000000000000" pitchFamily="2" charset="2"/>
              <a:buChar char="q"/>
              <a:defRPr/>
            </a:pPr>
            <a:endParaRPr lang="en-US" sz="1500" dirty="0">
              <a:solidFill>
                <a:schemeClr val="tx1"/>
              </a:solidFill>
              <a:latin typeface="Century Gothic" panose="020B0502020202020204" pitchFamily="34" charset="0"/>
            </a:endParaRPr>
          </a:p>
          <a:p>
            <a:pPr marL="0" indent="0">
              <a:lnSpc>
                <a:spcPct val="130000"/>
              </a:lnSpc>
              <a:buClr>
                <a:srgbClr val="FFC000"/>
              </a:buClr>
              <a:buNone/>
              <a:defRPr/>
            </a:pPr>
            <a:endParaRPr lang="en-GB" sz="1500" dirty="0">
              <a:solidFill>
                <a:schemeClr val="tx1"/>
              </a:solidFill>
              <a:latin typeface="Century Gothic" panose="020B0502020202020204" pitchFamily="34" charset="0"/>
            </a:endParaRPr>
          </a:p>
          <a:p>
            <a:pPr>
              <a:lnSpc>
                <a:spcPct val="130000"/>
              </a:lnSpc>
              <a:buNone/>
              <a:defRPr/>
            </a:pPr>
            <a:endParaRPr lang="en-GB" sz="1500" dirty="0">
              <a:solidFill>
                <a:schemeClr val="tx1"/>
              </a:solidFill>
              <a:latin typeface="Century Gothic" panose="020B0502020202020204" pitchFamily="34" charset="0"/>
            </a:endParaRPr>
          </a:p>
          <a:p>
            <a:pPr>
              <a:lnSpc>
                <a:spcPct val="130000"/>
              </a:lnSpc>
            </a:pPr>
            <a:endParaRPr lang="en-ZA" sz="15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4228666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5C2BA-0F45-4301-A114-6F4C582744E3}"/>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11</a:t>
            </a:fld>
            <a:endParaRPr lang="en-US"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2A985A8-ACAA-40A0-A41E-278130E9542C}"/>
              </a:ext>
            </a:extLst>
          </p:cNvPr>
          <p:cNvSpPr>
            <a:spLocks noGrp="1"/>
          </p:cNvSpPr>
          <p:nvPr>
            <p:ph type="title"/>
          </p:nvPr>
        </p:nvSpPr>
        <p:spPr>
          <a:xfrm>
            <a:off x="0" y="1"/>
            <a:ext cx="9143999" cy="973014"/>
          </a:xfrm>
        </p:spPr>
        <p:txBody>
          <a:bodyPr>
            <a:noAutofit/>
          </a:bodyPr>
          <a:lstStyle/>
          <a:p>
            <a:pPr marL="101600">
              <a:lnSpc>
                <a:spcPct val="80000"/>
              </a:lnSpc>
              <a:spcBef>
                <a:spcPts val="850"/>
              </a:spcBef>
            </a:pPr>
            <a:r>
              <a:rPr lang="en-US" sz="2600" b="1" dirty="0">
                <a:latin typeface="Century Gothic" panose="020B0502020202020204" pitchFamily="34" charset="0"/>
                <a:sym typeface="Helvetica Neue" charset="0"/>
              </a:rPr>
              <a:t>Outcome 4: Knowledge utilisation for economic </a:t>
            </a:r>
            <a:r>
              <a:rPr lang="en-US" sz="2600" b="1" dirty="0" smtClean="0">
                <a:latin typeface="Century Gothic" panose="020B0502020202020204" pitchFamily="34" charset="0"/>
                <a:sym typeface="Helvetica Neue" charset="0"/>
              </a:rPr>
              <a:t>development</a:t>
            </a:r>
            <a:r>
              <a:rPr lang="en-US" sz="2400" b="1" dirty="0">
                <a:sym typeface="Helvetica Neue" charset="0"/>
              </a:rPr>
              <a:t/>
            </a:r>
            <a:br>
              <a:rPr lang="en-US" sz="2400" b="1" dirty="0">
                <a:sym typeface="Helvetica Neue" charset="0"/>
              </a:rPr>
            </a:br>
            <a:r>
              <a:rPr lang="en-US" sz="2400" b="1" dirty="0">
                <a:sym typeface="Helvetica Neue" charset="0"/>
              </a:rPr>
              <a:t/>
            </a:r>
            <a:br>
              <a:rPr lang="en-US" sz="2400" b="1" dirty="0">
                <a:sym typeface="Helvetica Neue" charset="0"/>
              </a:rPr>
            </a:br>
            <a:r>
              <a:rPr lang="en-US" sz="2400" dirty="0"/>
              <a:t/>
            </a:r>
            <a:br>
              <a:rPr lang="en-US" sz="2400" dirty="0"/>
            </a:br>
            <a:endParaRPr lang="en-US" sz="2400" b="1" dirty="0"/>
          </a:p>
        </p:txBody>
      </p:sp>
      <p:sp>
        <p:nvSpPr>
          <p:cNvPr id="7" name="Content Placeholder 2">
            <a:extLst>
              <a:ext uri="{FF2B5EF4-FFF2-40B4-BE49-F238E27FC236}">
                <a16:creationId xmlns:a16="http://schemas.microsoft.com/office/drawing/2014/main" id="{9DCB7D58-47BA-4F37-B4BA-56265D8C1C8B}"/>
              </a:ext>
            </a:extLst>
          </p:cNvPr>
          <p:cNvSpPr>
            <a:spLocks noGrp="1"/>
          </p:cNvSpPr>
          <p:nvPr>
            <p:ph idx="1"/>
          </p:nvPr>
        </p:nvSpPr>
        <p:spPr>
          <a:xfrm>
            <a:off x="82062" y="973015"/>
            <a:ext cx="8881634" cy="5479300"/>
          </a:xfrm>
        </p:spPr>
        <p:txBody>
          <a:bodyPr>
            <a:normAutofit/>
          </a:bodyPr>
          <a:lstStyle/>
          <a:p>
            <a:pPr algn="just">
              <a:lnSpc>
                <a:spcPct val="150000"/>
              </a:lnSpc>
              <a:buClr>
                <a:srgbClr val="FFC000"/>
              </a:buClr>
              <a:buFont typeface="Wingdings" panose="05000000000000000000" pitchFamily="2" charset="2"/>
              <a:buChar char="q"/>
              <a:defRPr/>
            </a:pPr>
            <a:r>
              <a:rPr lang="en-US" sz="2100" dirty="0" smtClean="0">
                <a:solidFill>
                  <a:schemeClr val="tx1"/>
                </a:solidFill>
                <a:latin typeface="Century Gothic" panose="020B0502020202020204" pitchFamily="34" charset="0"/>
              </a:rPr>
              <a:t>A </a:t>
            </a:r>
            <a:r>
              <a:rPr lang="en-US" sz="2100" dirty="0">
                <a:solidFill>
                  <a:schemeClr val="tx1"/>
                </a:solidFill>
                <a:latin typeface="Century Gothic" panose="020B0502020202020204" pitchFamily="34" charset="0"/>
              </a:rPr>
              <a:t>DSI and TIA funded project, managed by the South African Medical Research Council, to </a:t>
            </a:r>
            <a:r>
              <a:rPr lang="en-US" sz="2100" b="1" dirty="0">
                <a:solidFill>
                  <a:schemeClr val="tx1"/>
                </a:solidFill>
                <a:latin typeface="Century Gothic" panose="020B0502020202020204" pitchFamily="34" charset="0"/>
              </a:rPr>
              <a:t>locally develop COVID-19 Rapid Antigen Tests had its first success, with the approval by the South African Health Products Regulatory Authority (SAHPRA) of the Cape Town Based Medical Diagnostech's COVID-19 Antigen Rapid Acute Infection Test</a:t>
            </a:r>
            <a:r>
              <a:rPr lang="en-US" sz="2100" dirty="0">
                <a:solidFill>
                  <a:schemeClr val="tx1"/>
                </a:solidFill>
                <a:latin typeface="Century Gothic" panose="020B0502020202020204" pitchFamily="34" charset="0"/>
              </a:rPr>
              <a:t>. </a:t>
            </a:r>
            <a:endParaRPr lang="en-US" sz="2100" dirty="0" smtClean="0">
              <a:solidFill>
                <a:schemeClr val="tx1"/>
              </a:solidFill>
              <a:latin typeface="Century Gothic" panose="020B0502020202020204" pitchFamily="34" charset="0"/>
            </a:endParaRPr>
          </a:p>
          <a:p>
            <a:pPr algn="just">
              <a:lnSpc>
                <a:spcPct val="150000"/>
              </a:lnSpc>
              <a:buClr>
                <a:srgbClr val="FFC000"/>
              </a:buClr>
              <a:buFont typeface="Wingdings" panose="05000000000000000000" pitchFamily="2" charset="2"/>
              <a:buChar char="ü"/>
              <a:defRPr/>
            </a:pPr>
            <a:r>
              <a:rPr lang="en-US" sz="2100" dirty="0">
                <a:solidFill>
                  <a:schemeClr val="tx1"/>
                </a:solidFill>
                <a:latin typeface="Century Gothic" panose="020B0502020202020204" pitchFamily="34" charset="0"/>
              </a:rPr>
              <a:t>The </a:t>
            </a:r>
            <a:r>
              <a:rPr lang="en-US" sz="2100" b="1" dirty="0">
                <a:solidFill>
                  <a:schemeClr val="tx1"/>
                </a:solidFill>
                <a:latin typeface="Century Gothic" panose="020B0502020202020204" pitchFamily="34" charset="0"/>
              </a:rPr>
              <a:t>cost per test is around R50 </a:t>
            </a:r>
            <a:r>
              <a:rPr lang="en-US" sz="2100" dirty="0">
                <a:solidFill>
                  <a:schemeClr val="tx1"/>
                </a:solidFill>
                <a:latin typeface="Century Gothic" panose="020B0502020202020204" pitchFamily="34" charset="0"/>
              </a:rPr>
              <a:t>and will greatly reduce the expenses around testing to allow people back to work. </a:t>
            </a:r>
          </a:p>
          <a:p>
            <a:pPr algn="just">
              <a:lnSpc>
                <a:spcPct val="150000"/>
              </a:lnSpc>
              <a:buClr>
                <a:srgbClr val="FFC000"/>
              </a:buClr>
              <a:buFont typeface="Wingdings" panose="05000000000000000000" pitchFamily="2" charset="2"/>
              <a:buChar char="ü"/>
              <a:defRPr/>
            </a:pPr>
            <a:r>
              <a:rPr lang="en-US" sz="2100" dirty="0" smtClean="0">
                <a:solidFill>
                  <a:schemeClr val="tx1"/>
                </a:solidFill>
                <a:latin typeface="Century Gothic" panose="020B0502020202020204" pitchFamily="34" charset="0"/>
              </a:rPr>
              <a:t>This </a:t>
            </a:r>
            <a:r>
              <a:rPr lang="en-US" sz="2100" dirty="0">
                <a:solidFill>
                  <a:schemeClr val="tx1"/>
                </a:solidFill>
                <a:latin typeface="Century Gothic" panose="020B0502020202020204" pitchFamily="34" charset="0"/>
              </a:rPr>
              <a:t>follows the successful </a:t>
            </a:r>
            <a:r>
              <a:rPr lang="en-US" sz="2100" b="1" dirty="0" smtClean="0">
                <a:solidFill>
                  <a:schemeClr val="tx1"/>
                </a:solidFill>
                <a:latin typeface="Century Gothic" panose="020B0502020202020204" pitchFamily="34" charset="0"/>
              </a:rPr>
              <a:t>SAHPRA </a:t>
            </a:r>
            <a:r>
              <a:rPr lang="en-US" sz="2100" b="1" dirty="0">
                <a:solidFill>
                  <a:schemeClr val="tx1"/>
                </a:solidFill>
                <a:latin typeface="Century Gothic" panose="020B0502020202020204" pitchFamily="34" charset="0"/>
              </a:rPr>
              <a:t>approval of the COVID-19 PCR Test Kits developed by </a:t>
            </a:r>
            <a:r>
              <a:rPr lang="en-US" sz="2100" b="1" dirty="0" err="1">
                <a:solidFill>
                  <a:schemeClr val="tx1"/>
                </a:solidFill>
                <a:latin typeface="Century Gothic" panose="020B0502020202020204" pitchFamily="34" charset="0"/>
              </a:rPr>
              <a:t>CapeBio</a:t>
            </a:r>
            <a:r>
              <a:rPr lang="en-US" sz="2100" b="1" dirty="0">
                <a:solidFill>
                  <a:schemeClr val="tx1"/>
                </a:solidFill>
                <a:latin typeface="Century Gothic" panose="020B0502020202020204" pitchFamily="34" charset="0"/>
              </a:rPr>
              <a:t> in collaboration with the CSIR</a:t>
            </a:r>
            <a:r>
              <a:rPr lang="en-US" sz="2100" dirty="0">
                <a:solidFill>
                  <a:schemeClr val="tx1"/>
                </a:solidFill>
                <a:latin typeface="Century Gothic" panose="020B0502020202020204" pitchFamily="34" charset="0"/>
              </a:rPr>
              <a:t>. </a:t>
            </a:r>
          </a:p>
          <a:p>
            <a:pPr algn="just">
              <a:lnSpc>
                <a:spcPct val="150000"/>
              </a:lnSpc>
              <a:buClr>
                <a:srgbClr val="FFC000"/>
              </a:buClr>
              <a:buFont typeface="Wingdings" panose="05000000000000000000" pitchFamily="2" charset="2"/>
              <a:buChar char="q"/>
              <a:defRPr/>
            </a:pPr>
            <a:endParaRPr lang="en-US" sz="2100" dirty="0">
              <a:solidFill>
                <a:schemeClr val="tx1"/>
              </a:solidFill>
              <a:latin typeface="Century Gothic" panose="020B0502020202020204" pitchFamily="34" charset="0"/>
            </a:endParaRPr>
          </a:p>
          <a:p>
            <a:pPr marL="0" indent="0" algn="just">
              <a:lnSpc>
                <a:spcPct val="150000"/>
              </a:lnSpc>
              <a:buClr>
                <a:srgbClr val="FFC000"/>
              </a:buClr>
              <a:buNone/>
              <a:defRPr/>
            </a:pPr>
            <a:endParaRPr lang="en-GB" sz="2100" dirty="0">
              <a:solidFill>
                <a:schemeClr val="tx1"/>
              </a:solidFill>
              <a:latin typeface="Century Gothic" panose="020B0502020202020204" pitchFamily="34" charset="0"/>
            </a:endParaRPr>
          </a:p>
          <a:p>
            <a:pPr algn="just">
              <a:lnSpc>
                <a:spcPct val="150000"/>
              </a:lnSpc>
              <a:buNone/>
              <a:defRPr/>
            </a:pPr>
            <a:endParaRPr lang="en-GB" sz="2100" dirty="0">
              <a:solidFill>
                <a:schemeClr val="tx1"/>
              </a:solidFill>
              <a:latin typeface="Century Gothic" panose="020B0502020202020204" pitchFamily="34" charset="0"/>
            </a:endParaRPr>
          </a:p>
          <a:p>
            <a:pPr algn="just">
              <a:lnSpc>
                <a:spcPct val="150000"/>
              </a:lnSpc>
            </a:pPr>
            <a:endParaRPr lang="en-ZA" sz="21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8933896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5C2BA-0F45-4301-A114-6F4C582744E3}"/>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12</a:t>
            </a:fld>
            <a:endParaRPr lang="en-US"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2A985A8-ACAA-40A0-A41E-278130E9542C}"/>
              </a:ext>
            </a:extLst>
          </p:cNvPr>
          <p:cNvSpPr>
            <a:spLocks noGrp="1"/>
          </p:cNvSpPr>
          <p:nvPr>
            <p:ph type="title"/>
          </p:nvPr>
        </p:nvSpPr>
        <p:spPr>
          <a:xfrm>
            <a:off x="0" y="1"/>
            <a:ext cx="9143999" cy="973014"/>
          </a:xfrm>
        </p:spPr>
        <p:txBody>
          <a:bodyPr>
            <a:noAutofit/>
          </a:bodyPr>
          <a:lstStyle/>
          <a:p>
            <a:pPr marL="101600">
              <a:lnSpc>
                <a:spcPct val="80000"/>
              </a:lnSpc>
              <a:spcBef>
                <a:spcPts val="850"/>
              </a:spcBef>
            </a:pPr>
            <a:r>
              <a:rPr lang="en-US" sz="2600" b="1" dirty="0">
                <a:latin typeface="Century Gothic" panose="020B0502020202020204" pitchFamily="34" charset="0"/>
                <a:sym typeface="Helvetica Neue" charset="0"/>
              </a:rPr>
              <a:t>Outcome 4: Knowledge utilisation for economic </a:t>
            </a:r>
            <a:r>
              <a:rPr lang="en-US" sz="2600" b="1" dirty="0" smtClean="0">
                <a:latin typeface="Century Gothic" panose="020B0502020202020204" pitchFamily="34" charset="0"/>
                <a:sym typeface="Helvetica Neue" charset="0"/>
              </a:rPr>
              <a:t>development</a:t>
            </a:r>
            <a:r>
              <a:rPr lang="en-US" sz="2400" b="1" dirty="0">
                <a:sym typeface="Helvetica Neue" charset="0"/>
              </a:rPr>
              <a:t/>
            </a:r>
            <a:br>
              <a:rPr lang="en-US" sz="2400" b="1" dirty="0">
                <a:sym typeface="Helvetica Neue" charset="0"/>
              </a:rPr>
            </a:br>
            <a:r>
              <a:rPr lang="en-US" sz="2400" b="1" dirty="0">
                <a:sym typeface="Helvetica Neue" charset="0"/>
              </a:rPr>
              <a:t/>
            </a:r>
            <a:br>
              <a:rPr lang="en-US" sz="2400" b="1" dirty="0">
                <a:sym typeface="Helvetica Neue" charset="0"/>
              </a:rPr>
            </a:br>
            <a:r>
              <a:rPr lang="en-US" sz="2400" dirty="0"/>
              <a:t/>
            </a:r>
            <a:br>
              <a:rPr lang="en-US" sz="2400" dirty="0"/>
            </a:br>
            <a:endParaRPr lang="en-US" sz="2400" b="1" dirty="0"/>
          </a:p>
        </p:txBody>
      </p:sp>
      <p:sp>
        <p:nvSpPr>
          <p:cNvPr id="7" name="Content Placeholder 2">
            <a:extLst>
              <a:ext uri="{FF2B5EF4-FFF2-40B4-BE49-F238E27FC236}">
                <a16:creationId xmlns:a16="http://schemas.microsoft.com/office/drawing/2014/main" id="{9DCB7D58-47BA-4F37-B4BA-56265D8C1C8B}"/>
              </a:ext>
            </a:extLst>
          </p:cNvPr>
          <p:cNvSpPr>
            <a:spLocks noGrp="1"/>
          </p:cNvSpPr>
          <p:nvPr>
            <p:ph idx="1"/>
          </p:nvPr>
        </p:nvSpPr>
        <p:spPr>
          <a:xfrm>
            <a:off x="82062" y="973015"/>
            <a:ext cx="8868755" cy="5466422"/>
          </a:xfrm>
        </p:spPr>
        <p:txBody>
          <a:bodyPr>
            <a:normAutofit/>
          </a:bodyPr>
          <a:lstStyle/>
          <a:p>
            <a:pPr marL="0" indent="0" algn="just">
              <a:lnSpc>
                <a:spcPct val="150000"/>
              </a:lnSpc>
              <a:buClr>
                <a:srgbClr val="FFC000"/>
              </a:buClr>
              <a:buNone/>
              <a:defRPr/>
            </a:pPr>
            <a:r>
              <a:rPr lang="en-GB" b="1" dirty="0">
                <a:solidFill>
                  <a:schemeClr val="tx1"/>
                </a:solidFill>
                <a:latin typeface="Century Gothic" panose="020B0502020202020204" pitchFamily="34" charset="0"/>
              </a:rPr>
              <a:t>Industry &amp; Environment </a:t>
            </a:r>
          </a:p>
          <a:p>
            <a:pPr algn="just">
              <a:lnSpc>
                <a:spcPct val="150000"/>
              </a:lnSpc>
              <a:buClr>
                <a:srgbClr val="FFC000"/>
              </a:buClr>
              <a:buFont typeface="Wingdings" panose="05000000000000000000" pitchFamily="2" charset="2"/>
              <a:buChar char="q"/>
              <a:defRPr/>
            </a:pPr>
            <a:r>
              <a:rPr lang="en-US" dirty="0">
                <a:solidFill>
                  <a:schemeClr val="tx1"/>
                </a:solidFill>
                <a:latin typeface="Century Gothic" panose="020B0502020202020204" pitchFamily="34" charset="0"/>
              </a:rPr>
              <a:t>The artificial intelligence (AI) biomanufacturing platform by CapeBio (Pty) Ltd (one of the DSI supported start-ups) was completed. </a:t>
            </a:r>
            <a:r>
              <a:rPr lang="en-US" dirty="0" smtClean="0">
                <a:solidFill>
                  <a:schemeClr val="tx1"/>
                </a:solidFill>
                <a:latin typeface="Century Gothic" panose="020B0502020202020204" pitchFamily="34" charset="0"/>
              </a:rPr>
              <a:t>It seeks to </a:t>
            </a:r>
            <a:r>
              <a:rPr lang="en-US" b="1" dirty="0" smtClean="0">
                <a:solidFill>
                  <a:schemeClr val="tx1"/>
                </a:solidFill>
                <a:latin typeface="Century Gothic" panose="020B0502020202020204" pitchFamily="34" charset="0"/>
              </a:rPr>
              <a:t>enhance the country's capabilities in bioprospecting of indigenous </a:t>
            </a:r>
            <a:r>
              <a:rPr lang="en-US" b="1" dirty="0">
                <a:solidFill>
                  <a:schemeClr val="tx1"/>
                </a:solidFill>
                <a:latin typeface="Century Gothic" panose="020B0502020202020204" pitchFamily="34" charset="0"/>
              </a:rPr>
              <a:t>microbial resources for new commercial </a:t>
            </a:r>
            <a:r>
              <a:rPr lang="en-US" b="1" dirty="0" smtClean="0">
                <a:solidFill>
                  <a:schemeClr val="tx1"/>
                </a:solidFill>
                <a:latin typeface="Century Gothic" panose="020B0502020202020204" pitchFamily="34" charset="0"/>
              </a:rPr>
              <a:t>opportunities</a:t>
            </a:r>
            <a:endParaRPr lang="en-US" dirty="0">
              <a:solidFill>
                <a:schemeClr val="tx1"/>
              </a:solidFill>
              <a:latin typeface="Century Gothic" panose="020B0502020202020204" pitchFamily="34" charset="0"/>
            </a:endParaRPr>
          </a:p>
          <a:p>
            <a:pPr algn="just">
              <a:lnSpc>
                <a:spcPct val="150000"/>
              </a:lnSpc>
              <a:buClr>
                <a:srgbClr val="FFC000"/>
              </a:buClr>
              <a:buFont typeface="Wingdings" panose="05000000000000000000" pitchFamily="2" charset="2"/>
              <a:buChar char="ü"/>
              <a:defRPr/>
            </a:pPr>
            <a:endParaRPr lang="en-GB" dirty="0">
              <a:solidFill>
                <a:schemeClr val="tx1"/>
              </a:solidFill>
            </a:endParaRPr>
          </a:p>
          <a:p>
            <a:pPr algn="just">
              <a:lnSpc>
                <a:spcPct val="150000"/>
              </a:lnSpc>
              <a:buFont typeface="Wingdings" panose="05000000000000000000" pitchFamily="2" charset="2"/>
              <a:buChar char="q"/>
            </a:pPr>
            <a:r>
              <a:rPr lang="en-US" dirty="0">
                <a:solidFill>
                  <a:schemeClr val="tx1"/>
                </a:solidFill>
                <a:latin typeface="Century Gothic" panose="020B0502020202020204" pitchFamily="34" charset="0"/>
              </a:rPr>
              <a:t>Mechanical engineering masters and doctoral students at the University of KwaZulu-Natal's (UKZN) </a:t>
            </a:r>
            <a:r>
              <a:rPr lang="en-US" b="1" dirty="0">
                <a:solidFill>
                  <a:schemeClr val="tx1"/>
                </a:solidFill>
                <a:latin typeface="Century Gothic" panose="020B0502020202020204" pitchFamily="34" charset="0"/>
              </a:rPr>
              <a:t>Aerospace Systems Research Group (</a:t>
            </a:r>
            <a:r>
              <a:rPr lang="en-US" b="1" dirty="0" err="1">
                <a:solidFill>
                  <a:schemeClr val="tx1"/>
                </a:solidFill>
                <a:latin typeface="Century Gothic" panose="020B0502020202020204" pitchFamily="34" charset="0"/>
              </a:rPr>
              <a:t>ASReG</a:t>
            </a:r>
            <a:r>
              <a:rPr lang="en-US" b="1" dirty="0">
                <a:solidFill>
                  <a:schemeClr val="tx1"/>
                </a:solidFill>
                <a:latin typeface="Century Gothic" panose="020B0502020202020204" pitchFamily="34" charset="0"/>
              </a:rPr>
              <a:t>) have designed and successfully tested a powerful liquid-propellant rocket engine </a:t>
            </a:r>
            <a:r>
              <a:rPr lang="en-US" dirty="0">
                <a:solidFill>
                  <a:schemeClr val="tx1"/>
                </a:solidFill>
                <a:latin typeface="Century Gothic" panose="020B0502020202020204" pitchFamily="34" charset="0"/>
              </a:rPr>
              <a:t>as the first step towards developing a launch vehicle for placing satellites into Earth orbit. </a:t>
            </a:r>
          </a:p>
          <a:p>
            <a:pPr algn="just">
              <a:lnSpc>
                <a:spcPct val="150000"/>
              </a:lnSpc>
            </a:pPr>
            <a:endParaRPr lang="en-ZA" dirty="0">
              <a:solidFill>
                <a:schemeClr val="tx1"/>
              </a:solidFill>
            </a:endParaRPr>
          </a:p>
        </p:txBody>
      </p:sp>
    </p:spTree>
    <p:extLst>
      <p:ext uri="{BB962C8B-B14F-4D97-AF65-F5344CB8AC3E}">
        <p14:creationId xmlns:p14="http://schemas.microsoft.com/office/powerpoint/2010/main" val="41717176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5C2BA-0F45-4301-A114-6F4C582744E3}"/>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13</a:t>
            </a:fld>
            <a:endParaRPr lang="en-US"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2A985A8-ACAA-40A0-A41E-278130E9542C}"/>
              </a:ext>
            </a:extLst>
          </p:cNvPr>
          <p:cNvSpPr>
            <a:spLocks noGrp="1"/>
          </p:cNvSpPr>
          <p:nvPr>
            <p:ph type="title"/>
          </p:nvPr>
        </p:nvSpPr>
        <p:spPr>
          <a:xfrm>
            <a:off x="0" y="1"/>
            <a:ext cx="9143999" cy="973014"/>
          </a:xfrm>
        </p:spPr>
        <p:txBody>
          <a:bodyPr>
            <a:noAutofit/>
          </a:bodyPr>
          <a:lstStyle/>
          <a:p>
            <a:pPr marL="101600">
              <a:lnSpc>
                <a:spcPct val="80000"/>
              </a:lnSpc>
              <a:spcBef>
                <a:spcPts val="850"/>
              </a:spcBef>
            </a:pPr>
            <a:r>
              <a:rPr lang="en-US" sz="2800" b="1" dirty="0">
                <a:latin typeface="Century Gothic" panose="020B0502020202020204" pitchFamily="34" charset="0"/>
                <a:sym typeface="Helvetica Neue" charset="0"/>
              </a:rPr>
              <a:t>Outcome 5</a:t>
            </a:r>
            <a:r>
              <a:rPr lang="en-US" sz="2800" b="1" dirty="0" smtClean="0">
                <a:latin typeface="Century Gothic" panose="020B0502020202020204" pitchFamily="34" charset="0"/>
                <a:sym typeface="Helvetica Neue" charset="0"/>
              </a:rPr>
              <a:t>: Knowledge </a:t>
            </a:r>
            <a:r>
              <a:rPr lang="en-US" sz="2800" b="1" dirty="0">
                <a:latin typeface="Century Gothic" panose="020B0502020202020204" pitchFamily="34" charset="0"/>
                <a:sym typeface="Helvetica Neue" charset="0"/>
              </a:rPr>
              <a:t>Utilisation for inclusive </a:t>
            </a:r>
            <a:r>
              <a:rPr lang="en-US" sz="2800" b="1" dirty="0" smtClean="0">
                <a:latin typeface="Century Gothic" panose="020B0502020202020204" pitchFamily="34" charset="0"/>
                <a:sym typeface="Helvetica Neue" charset="0"/>
              </a:rPr>
              <a:t>development</a:t>
            </a:r>
            <a:r>
              <a:rPr lang="en-US" sz="2800" b="1" dirty="0">
                <a:latin typeface="Century Gothic" panose="020B0502020202020204" pitchFamily="34" charset="0"/>
                <a:sym typeface="Helvetica Neue" charset="0"/>
              </a:rPr>
              <a:t/>
            </a:r>
            <a:br>
              <a:rPr lang="en-US" sz="2800" b="1" dirty="0">
                <a:latin typeface="Century Gothic" panose="020B0502020202020204" pitchFamily="34" charset="0"/>
                <a:sym typeface="Helvetica Neue" charset="0"/>
              </a:rPr>
            </a:br>
            <a:r>
              <a:rPr lang="en-US" sz="2800" b="1" dirty="0">
                <a:latin typeface="Century Gothic" panose="020B0502020202020204" pitchFamily="34" charset="0"/>
                <a:sym typeface="Helvetica Neue" charset="0"/>
              </a:rPr>
              <a:t>                       </a:t>
            </a:r>
            <a:br>
              <a:rPr lang="en-US" sz="2800" b="1" dirty="0">
                <a:latin typeface="Century Gothic" panose="020B0502020202020204" pitchFamily="34" charset="0"/>
                <a:sym typeface="Helvetica Neue" charset="0"/>
              </a:rPr>
            </a:br>
            <a:r>
              <a:rPr lang="en-US" sz="2800" b="1" dirty="0">
                <a:latin typeface="Century Gothic" panose="020B0502020202020204" pitchFamily="34" charset="0"/>
                <a:sym typeface="Helvetica Neue" charset="0"/>
              </a:rPr>
              <a:t/>
            </a:r>
            <a:br>
              <a:rPr lang="en-US" sz="2800" b="1" dirty="0">
                <a:latin typeface="Century Gothic" panose="020B0502020202020204" pitchFamily="34" charset="0"/>
                <a:sym typeface="Helvetica Neue" charset="0"/>
              </a:rPr>
            </a:br>
            <a:r>
              <a:rPr lang="en-US" sz="2800" dirty="0">
                <a:latin typeface="Century Gothic" panose="020B0502020202020204" pitchFamily="34" charset="0"/>
              </a:rPr>
              <a:t/>
            </a:r>
            <a:br>
              <a:rPr lang="en-US" sz="2800" dirty="0">
                <a:latin typeface="Century Gothic" panose="020B0502020202020204" pitchFamily="34" charset="0"/>
              </a:rPr>
            </a:br>
            <a:endParaRPr lang="en-US" sz="2800" b="1" dirty="0">
              <a:latin typeface="Century Gothic" panose="020B0502020202020204" pitchFamily="34" charset="0"/>
            </a:endParaRPr>
          </a:p>
        </p:txBody>
      </p:sp>
      <p:sp>
        <p:nvSpPr>
          <p:cNvPr id="7" name="Content Placeholder 2">
            <a:extLst>
              <a:ext uri="{FF2B5EF4-FFF2-40B4-BE49-F238E27FC236}">
                <a16:creationId xmlns:a16="http://schemas.microsoft.com/office/drawing/2014/main" id="{9DCB7D58-47BA-4F37-B4BA-56265D8C1C8B}"/>
              </a:ext>
            </a:extLst>
          </p:cNvPr>
          <p:cNvSpPr>
            <a:spLocks noGrp="1"/>
          </p:cNvSpPr>
          <p:nvPr>
            <p:ph idx="1"/>
          </p:nvPr>
        </p:nvSpPr>
        <p:spPr>
          <a:xfrm>
            <a:off x="82062" y="973015"/>
            <a:ext cx="8907392" cy="5685888"/>
          </a:xfrm>
        </p:spPr>
        <p:txBody>
          <a:bodyPr>
            <a:normAutofit fontScale="92500" lnSpcReduction="20000"/>
          </a:bodyPr>
          <a:lstStyle/>
          <a:p>
            <a:pPr marL="0" indent="0" algn="just">
              <a:lnSpc>
                <a:spcPct val="150000"/>
              </a:lnSpc>
              <a:buClr>
                <a:srgbClr val="FFC000"/>
              </a:buClr>
              <a:buNone/>
              <a:defRPr/>
            </a:pPr>
            <a:r>
              <a:rPr lang="en-GB" sz="2200" b="1" dirty="0">
                <a:solidFill>
                  <a:schemeClr val="tx1"/>
                </a:solidFill>
                <a:latin typeface="Century Gothic" panose="020B0502020202020204" pitchFamily="34" charset="0"/>
                <a:ea typeface="Times New Roman" panose="02020603050405020304" pitchFamily="18" charset="0"/>
              </a:rPr>
              <a:t>Inclusive innovation</a:t>
            </a:r>
          </a:p>
          <a:p>
            <a:pPr algn="just">
              <a:lnSpc>
                <a:spcPct val="150000"/>
              </a:lnSpc>
              <a:buClr>
                <a:srgbClr val="FFC000"/>
              </a:buClr>
              <a:buFont typeface="Wingdings" panose="05000000000000000000" pitchFamily="2" charset="2"/>
              <a:buChar char="q"/>
              <a:defRPr/>
            </a:pPr>
            <a:r>
              <a:rPr lang="en-US" dirty="0" smtClean="0">
                <a:solidFill>
                  <a:schemeClr val="tx1"/>
                </a:solidFill>
                <a:latin typeface="Century Gothic" panose="020B0502020202020204" pitchFamily="34" charset="0"/>
              </a:rPr>
              <a:t>DSI </a:t>
            </a:r>
            <a:r>
              <a:rPr lang="en-US" dirty="0">
                <a:solidFill>
                  <a:schemeClr val="tx1"/>
                </a:solidFill>
                <a:latin typeface="Century Gothic" panose="020B0502020202020204" pitchFamily="34" charset="0"/>
              </a:rPr>
              <a:t>and its entities accelerated the implementation of initiatives supporting the commercialisation of innovations by youth entrepreneurs through the </a:t>
            </a:r>
            <a:r>
              <a:rPr lang="en-US" b="1" dirty="0">
                <a:solidFill>
                  <a:schemeClr val="tx1"/>
                </a:solidFill>
                <a:latin typeface="Century Gothic" panose="020B0502020202020204" pitchFamily="34" charset="0"/>
              </a:rPr>
              <a:t>Grassroots Innovation Programme (GIP)</a:t>
            </a:r>
            <a:r>
              <a:rPr lang="en-US" dirty="0">
                <a:solidFill>
                  <a:schemeClr val="tx1"/>
                </a:solidFill>
                <a:latin typeface="Century Gothic" panose="020B0502020202020204" pitchFamily="34" charset="0"/>
              </a:rPr>
              <a:t>, as well as through the </a:t>
            </a:r>
            <a:r>
              <a:rPr lang="en-US" b="1" dirty="0">
                <a:solidFill>
                  <a:schemeClr val="tx1"/>
                </a:solidFill>
                <a:latin typeface="Century Gothic" panose="020B0502020202020204" pitchFamily="34" charset="0"/>
              </a:rPr>
              <a:t>Technology Acquisition and Deployment Fund (TADF),</a:t>
            </a:r>
            <a:r>
              <a:rPr lang="en-US" dirty="0">
                <a:solidFill>
                  <a:schemeClr val="tx1"/>
                </a:solidFill>
                <a:latin typeface="Century Gothic" panose="020B0502020202020204" pitchFamily="34" charset="0"/>
              </a:rPr>
              <a:t> a strategy designed to increase the uptake and commercialisation of locally developed technologies. </a:t>
            </a:r>
            <a:endParaRPr lang="en-US" dirty="0" smtClean="0">
              <a:solidFill>
                <a:schemeClr val="tx1"/>
              </a:solidFill>
              <a:latin typeface="Century Gothic" panose="020B0502020202020204" pitchFamily="34" charset="0"/>
            </a:endParaRPr>
          </a:p>
          <a:p>
            <a:pPr algn="just">
              <a:lnSpc>
                <a:spcPct val="150000"/>
              </a:lnSpc>
              <a:buClr>
                <a:srgbClr val="FFC000"/>
              </a:buClr>
              <a:buFont typeface="Wingdings" panose="05000000000000000000" pitchFamily="2" charset="2"/>
              <a:buChar char="q"/>
              <a:defRPr/>
            </a:pPr>
            <a:r>
              <a:rPr lang="en-US" dirty="0">
                <a:solidFill>
                  <a:schemeClr val="tx1"/>
                </a:solidFill>
                <a:latin typeface="Century Gothic" panose="020B0502020202020204" pitchFamily="34" charset="0"/>
              </a:rPr>
              <a:t>The Grassroots Innovation Programme facilitated access to multi-tiered support packages to </a:t>
            </a:r>
            <a:r>
              <a:rPr lang="en-US" b="1" dirty="0" smtClean="0">
                <a:solidFill>
                  <a:schemeClr val="tx1"/>
                </a:solidFill>
                <a:latin typeface="Century Gothic" panose="020B0502020202020204" pitchFamily="34" charset="0"/>
              </a:rPr>
              <a:t>111 </a:t>
            </a:r>
            <a:r>
              <a:rPr lang="en-US" b="1" dirty="0">
                <a:solidFill>
                  <a:schemeClr val="tx1"/>
                </a:solidFill>
                <a:latin typeface="Century Gothic" panose="020B0502020202020204" pitchFamily="34" charset="0"/>
              </a:rPr>
              <a:t>beneficiaries</a:t>
            </a:r>
            <a:r>
              <a:rPr lang="en-US" dirty="0">
                <a:solidFill>
                  <a:schemeClr val="tx1"/>
                </a:solidFill>
                <a:latin typeface="Century Gothic" panose="020B0502020202020204" pitchFamily="34" charset="0"/>
              </a:rPr>
              <a:t>. </a:t>
            </a:r>
            <a:endParaRPr lang="en-US" dirty="0" smtClean="0">
              <a:solidFill>
                <a:schemeClr val="tx1"/>
              </a:solidFill>
              <a:latin typeface="Century Gothic" panose="020B0502020202020204" pitchFamily="34" charset="0"/>
            </a:endParaRPr>
          </a:p>
          <a:p>
            <a:pPr algn="just">
              <a:lnSpc>
                <a:spcPct val="150000"/>
              </a:lnSpc>
              <a:buClr>
                <a:srgbClr val="FFC000"/>
              </a:buClr>
              <a:buFont typeface="Wingdings" panose="05000000000000000000" pitchFamily="2" charset="2"/>
              <a:buChar char="q"/>
              <a:defRPr/>
            </a:pPr>
            <a:endParaRPr lang="en-US" dirty="0" smtClean="0">
              <a:solidFill>
                <a:schemeClr val="tx1"/>
              </a:solidFill>
              <a:latin typeface="Century Gothic" panose="020B0502020202020204" pitchFamily="34" charset="0"/>
            </a:endParaRPr>
          </a:p>
          <a:p>
            <a:pPr algn="just">
              <a:lnSpc>
                <a:spcPct val="150000"/>
              </a:lnSpc>
              <a:buClr>
                <a:srgbClr val="FFC000"/>
              </a:buClr>
              <a:buFont typeface="Wingdings" panose="05000000000000000000" pitchFamily="2" charset="2"/>
              <a:buChar char="q"/>
              <a:defRPr/>
            </a:pPr>
            <a:endParaRPr lang="en-US" dirty="0">
              <a:solidFill>
                <a:schemeClr val="tx1"/>
              </a:solidFill>
              <a:latin typeface="Century Gothic" panose="020B0502020202020204" pitchFamily="34" charset="0"/>
            </a:endParaRPr>
          </a:p>
          <a:p>
            <a:pPr lvl="1" algn="just">
              <a:lnSpc>
                <a:spcPct val="150000"/>
              </a:lnSpc>
              <a:buClr>
                <a:srgbClr val="FFC000"/>
              </a:buClr>
              <a:buFont typeface="Wingdings" panose="05000000000000000000" pitchFamily="2" charset="2"/>
              <a:buChar char="ü"/>
              <a:defRPr/>
            </a:pPr>
            <a:r>
              <a:rPr lang="en-US" dirty="0">
                <a:solidFill>
                  <a:schemeClr val="tx1"/>
                </a:solidFill>
                <a:latin typeface="Century Gothic" panose="020B0502020202020204" pitchFamily="34" charset="0"/>
              </a:rPr>
              <a:t>This support for commercialisation benefitted unemployed graduates emerging as </a:t>
            </a:r>
            <a:r>
              <a:rPr lang="en-US" dirty="0" smtClean="0">
                <a:solidFill>
                  <a:schemeClr val="tx1"/>
                </a:solidFill>
                <a:latin typeface="Century Gothic" panose="020B0502020202020204" pitchFamily="34" charset="0"/>
              </a:rPr>
              <a:t>entrepreneurs. It </a:t>
            </a:r>
            <a:r>
              <a:rPr lang="en-US" b="1" dirty="0" smtClean="0">
                <a:solidFill>
                  <a:schemeClr val="tx1"/>
                </a:solidFill>
                <a:latin typeface="Century Gothic" panose="020B0502020202020204" pitchFamily="34" charset="0"/>
              </a:rPr>
              <a:t>received </a:t>
            </a:r>
            <a:r>
              <a:rPr lang="en-US" b="1" dirty="0">
                <a:solidFill>
                  <a:schemeClr val="tx1"/>
                </a:solidFill>
                <a:latin typeface="Century Gothic" panose="020B0502020202020204" pitchFamily="34" charset="0"/>
              </a:rPr>
              <a:t>a massive boost through partnerships forged with other government and private sector agencies in  tourism and the insurance sector</a:t>
            </a:r>
            <a:r>
              <a:rPr lang="en-US" dirty="0">
                <a:solidFill>
                  <a:schemeClr val="tx1"/>
                </a:solidFill>
                <a:latin typeface="Century Gothic" panose="020B0502020202020204" pitchFamily="34" charset="0"/>
              </a:rPr>
              <a:t>. </a:t>
            </a:r>
            <a:endParaRPr lang="en-GB" dirty="0">
              <a:solidFill>
                <a:schemeClr val="tx1"/>
              </a:solidFill>
              <a:latin typeface="Century Gothic" panose="020B0502020202020204" pitchFamily="34" charset="0"/>
            </a:endParaRPr>
          </a:p>
          <a:p>
            <a:pPr algn="just">
              <a:lnSpc>
                <a:spcPct val="150000"/>
              </a:lnSpc>
              <a:buClr>
                <a:srgbClr val="FFC000"/>
              </a:buClr>
              <a:buFont typeface="Wingdings" panose="05000000000000000000" pitchFamily="2" charset="2"/>
              <a:buChar char="q"/>
              <a:defRPr/>
            </a:pPr>
            <a:endParaRPr lang="en-US" dirty="0">
              <a:solidFill>
                <a:schemeClr val="tx1"/>
              </a:solidFill>
              <a:latin typeface="Century Gothic" panose="020B0502020202020204" pitchFamily="34" charset="0"/>
            </a:endParaRPr>
          </a:p>
          <a:p>
            <a:pPr algn="just">
              <a:lnSpc>
                <a:spcPct val="150000"/>
              </a:lnSpc>
            </a:pPr>
            <a:endParaRPr lang="en-ZA" sz="1600" dirty="0"/>
          </a:p>
        </p:txBody>
      </p:sp>
      <p:graphicFrame>
        <p:nvGraphicFramePr>
          <p:cNvPr id="2" name="Table 1"/>
          <p:cNvGraphicFramePr>
            <a:graphicFrameLocks noGrp="1"/>
          </p:cNvGraphicFramePr>
          <p:nvPr>
            <p:extLst>
              <p:ext uri="{D42A27DB-BD31-4B8C-83A1-F6EECF244321}">
                <p14:modId xmlns:p14="http://schemas.microsoft.com/office/powerpoint/2010/main" val="1591354306"/>
              </p:ext>
            </p:extLst>
          </p:nvPr>
        </p:nvGraphicFramePr>
        <p:xfrm>
          <a:off x="387628" y="4099728"/>
          <a:ext cx="7752520" cy="733782"/>
        </p:xfrm>
        <a:graphic>
          <a:graphicData uri="http://schemas.openxmlformats.org/drawingml/2006/table">
            <a:tbl>
              <a:tblPr firstRow="1" bandRow="1">
                <a:tableStyleId>{5C22544A-7EE6-4342-B048-85BDC9FD1C3A}</a:tableStyleId>
              </a:tblPr>
              <a:tblGrid>
                <a:gridCol w="2266120">
                  <a:extLst>
                    <a:ext uri="{9D8B030D-6E8A-4147-A177-3AD203B41FA5}">
                      <a16:colId xmlns:a16="http://schemas.microsoft.com/office/drawing/2014/main" val="4262794748"/>
                    </a:ext>
                  </a:extLst>
                </a:gridCol>
                <a:gridCol w="1371600">
                  <a:extLst>
                    <a:ext uri="{9D8B030D-6E8A-4147-A177-3AD203B41FA5}">
                      <a16:colId xmlns:a16="http://schemas.microsoft.com/office/drawing/2014/main" val="4181659667"/>
                    </a:ext>
                  </a:extLst>
                </a:gridCol>
                <a:gridCol w="1381539">
                  <a:extLst>
                    <a:ext uri="{9D8B030D-6E8A-4147-A177-3AD203B41FA5}">
                      <a16:colId xmlns:a16="http://schemas.microsoft.com/office/drawing/2014/main" val="4173659766"/>
                    </a:ext>
                  </a:extLst>
                </a:gridCol>
                <a:gridCol w="1302026">
                  <a:extLst>
                    <a:ext uri="{9D8B030D-6E8A-4147-A177-3AD203B41FA5}">
                      <a16:colId xmlns:a16="http://schemas.microsoft.com/office/drawing/2014/main" val="4135392556"/>
                    </a:ext>
                  </a:extLst>
                </a:gridCol>
                <a:gridCol w="1431235">
                  <a:extLst>
                    <a:ext uri="{9D8B030D-6E8A-4147-A177-3AD203B41FA5}">
                      <a16:colId xmlns:a16="http://schemas.microsoft.com/office/drawing/2014/main" val="1238312806"/>
                    </a:ext>
                  </a:extLst>
                </a:gridCol>
              </a:tblGrid>
              <a:tr h="362942">
                <a:tc>
                  <a:txBody>
                    <a:bodyPr/>
                    <a:lstStyle/>
                    <a:p>
                      <a:pPr algn="ctr"/>
                      <a:r>
                        <a:rPr lang="en-US" sz="1600" dirty="0" smtClean="0">
                          <a:solidFill>
                            <a:schemeClr val="tx1"/>
                          </a:solidFill>
                          <a:latin typeface="Century Gothic" panose="020B0502020202020204" pitchFamily="34" charset="0"/>
                        </a:rPr>
                        <a:t>Total beneficiaries</a:t>
                      </a:r>
                      <a:endParaRPr lang="en-US" sz="1600" dirty="0">
                        <a:solidFill>
                          <a:schemeClr val="tx1"/>
                        </a:solidFill>
                        <a:latin typeface="Century Gothic" panose="020B0502020202020204" pitchFamily="34" charset="0"/>
                      </a:endParaRPr>
                    </a:p>
                  </a:txBody>
                  <a:tcPr>
                    <a:solidFill>
                      <a:schemeClr val="accent6">
                        <a:lumMod val="40000"/>
                        <a:lumOff val="60000"/>
                      </a:schemeClr>
                    </a:solidFill>
                  </a:tcPr>
                </a:tc>
                <a:tc>
                  <a:txBody>
                    <a:bodyPr/>
                    <a:lstStyle/>
                    <a:p>
                      <a:pPr algn="ctr"/>
                      <a:r>
                        <a:rPr lang="en-US" sz="1600" dirty="0" smtClean="0">
                          <a:solidFill>
                            <a:schemeClr val="tx1"/>
                          </a:solidFill>
                          <a:latin typeface="Century Gothic" panose="020B0502020202020204" pitchFamily="34" charset="0"/>
                        </a:rPr>
                        <a:t>Black</a:t>
                      </a:r>
                      <a:endParaRPr lang="en-US" sz="1600" dirty="0">
                        <a:solidFill>
                          <a:schemeClr val="tx1"/>
                        </a:solidFill>
                        <a:latin typeface="Century Gothic" panose="020B0502020202020204" pitchFamily="34" charset="0"/>
                      </a:endParaRPr>
                    </a:p>
                  </a:txBody>
                  <a:tcPr>
                    <a:solidFill>
                      <a:schemeClr val="accent6">
                        <a:lumMod val="40000"/>
                        <a:lumOff val="60000"/>
                      </a:schemeClr>
                    </a:solidFill>
                  </a:tcPr>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Century Gothic" panose="020B0502020202020204" pitchFamily="34" charset="0"/>
                        </a:rPr>
                        <a:t>Women</a:t>
                      </a:r>
                      <a:endParaRPr lang="en-US" sz="1600" dirty="0">
                        <a:solidFill>
                          <a:schemeClr val="tx1"/>
                        </a:solidFill>
                        <a:latin typeface="Century Gothic" panose="020B0502020202020204" pitchFamily="34" charset="0"/>
                      </a:endParaRPr>
                    </a:p>
                  </a:txBody>
                  <a:tcPr>
                    <a:solidFill>
                      <a:schemeClr val="accent6">
                        <a:lumMod val="40000"/>
                        <a:lumOff val="60000"/>
                      </a:schemeClr>
                    </a:solidFill>
                  </a:tcPr>
                </a:tc>
                <a:tc>
                  <a:txBody>
                    <a:bodyPr/>
                    <a:lstStyle/>
                    <a:p>
                      <a:pPr algn="ctr"/>
                      <a:r>
                        <a:rPr lang="en-US" sz="1600" dirty="0" smtClean="0">
                          <a:solidFill>
                            <a:schemeClr val="tx1"/>
                          </a:solidFill>
                          <a:latin typeface="Century Gothic" panose="020B0502020202020204" pitchFamily="34" charset="0"/>
                        </a:rPr>
                        <a:t>Disabled</a:t>
                      </a:r>
                      <a:endParaRPr lang="en-US" sz="1600" dirty="0">
                        <a:solidFill>
                          <a:schemeClr val="tx1"/>
                        </a:solidFill>
                        <a:latin typeface="Century Gothic" panose="020B0502020202020204" pitchFamily="34" charset="0"/>
                      </a:endParaRPr>
                    </a:p>
                  </a:txBody>
                  <a:tcPr>
                    <a:solidFill>
                      <a:schemeClr val="accent6">
                        <a:lumMod val="40000"/>
                        <a:lumOff val="60000"/>
                      </a:schemeClr>
                    </a:solidFill>
                  </a:tcPr>
                </a:tc>
                <a:tc>
                  <a:txBody>
                    <a:bodyPr/>
                    <a:lstStyle/>
                    <a:p>
                      <a:pPr algn="ctr"/>
                      <a:r>
                        <a:rPr lang="en-US" sz="1600" dirty="0" smtClean="0">
                          <a:solidFill>
                            <a:schemeClr val="tx1"/>
                          </a:solidFill>
                          <a:latin typeface="Century Gothic" panose="020B0502020202020204" pitchFamily="34" charset="0"/>
                        </a:rPr>
                        <a:t>Area</a:t>
                      </a:r>
                      <a:endParaRPr lang="en-US" sz="1600" dirty="0">
                        <a:solidFill>
                          <a:schemeClr val="tx1"/>
                        </a:solidFill>
                        <a:latin typeface="Century Gothic" panose="020B0502020202020204" pitchFamily="34" charset="0"/>
                      </a:endParaRPr>
                    </a:p>
                  </a:txBody>
                  <a:tcPr>
                    <a:solidFill>
                      <a:schemeClr val="accent6">
                        <a:lumMod val="40000"/>
                        <a:lumOff val="60000"/>
                      </a:schemeClr>
                    </a:solidFill>
                  </a:tcPr>
                </a:tc>
                <a:extLst>
                  <a:ext uri="{0D108BD9-81ED-4DB2-BD59-A6C34878D82A}">
                    <a16:rowId xmlns:a16="http://schemas.microsoft.com/office/drawing/2014/main" val="702394648"/>
                  </a:ext>
                </a:extLst>
              </a:tr>
              <a:tr h="370840">
                <a:tc>
                  <a:txBody>
                    <a:bodyPr/>
                    <a:lstStyle/>
                    <a:p>
                      <a:pPr algn="ctr"/>
                      <a:r>
                        <a:rPr lang="en-US" sz="1600" dirty="0">
                          <a:latin typeface="Century Gothic" panose="020B0502020202020204" pitchFamily="34" charset="0"/>
                        </a:rPr>
                        <a:t>111</a:t>
                      </a:r>
                    </a:p>
                  </a:txBody>
                  <a:tcPr marL="91673" marR="91673" marT="45837" marB="45837"/>
                </a:tc>
                <a:tc>
                  <a:txBody>
                    <a:bodyPr/>
                    <a:lstStyle/>
                    <a:p>
                      <a:pPr algn="ctr"/>
                      <a:r>
                        <a:rPr lang="en-US" sz="1600" dirty="0">
                          <a:latin typeface="Century Gothic" panose="020B0502020202020204" pitchFamily="34" charset="0"/>
                        </a:rPr>
                        <a:t>99</a:t>
                      </a:r>
                    </a:p>
                  </a:txBody>
                  <a:tcPr marL="91673" marR="91673" marT="45837" marB="45837"/>
                </a:tc>
                <a:tc>
                  <a:txBody>
                    <a:bodyPr/>
                    <a:lstStyle/>
                    <a:p>
                      <a:pPr algn="ctr"/>
                      <a:r>
                        <a:rPr lang="en-US" sz="1600" dirty="0" smtClean="0">
                          <a:latin typeface="Century Gothic" panose="020B0502020202020204" pitchFamily="34" charset="0"/>
                        </a:rPr>
                        <a:t>33</a:t>
                      </a:r>
                      <a:endParaRPr lang="en-US" sz="1600" dirty="0">
                        <a:latin typeface="Century Gothic" panose="020B0502020202020204" pitchFamily="34" charset="0"/>
                      </a:endParaRPr>
                    </a:p>
                  </a:txBody>
                  <a:tcPr marL="91673" marR="91673" marT="45837" marB="45837"/>
                </a:tc>
                <a:tc>
                  <a:txBody>
                    <a:bodyPr/>
                    <a:lstStyle/>
                    <a:p>
                      <a:pPr algn="ctr"/>
                      <a:r>
                        <a:rPr lang="en-US" sz="1600" dirty="0" smtClean="0">
                          <a:latin typeface="Century Gothic" panose="020B0502020202020204" pitchFamily="34" charset="0"/>
                        </a:rPr>
                        <a:t>0</a:t>
                      </a:r>
                      <a:endParaRPr lang="en-US" sz="1600" dirty="0">
                        <a:latin typeface="Century Gothic" panose="020B0502020202020204" pitchFamily="34" charset="0"/>
                      </a:endParaRPr>
                    </a:p>
                  </a:txBody>
                  <a:tcPr marL="91673" marR="91673" marT="45837" marB="45837"/>
                </a:tc>
                <a:tc>
                  <a:txBody>
                    <a:bodyPr/>
                    <a:lstStyle/>
                    <a:p>
                      <a:pPr algn="ctr"/>
                      <a:r>
                        <a:rPr lang="en-US" sz="1600" dirty="0" smtClean="0">
                          <a:latin typeface="Century Gothic" panose="020B0502020202020204" pitchFamily="34" charset="0"/>
                        </a:rPr>
                        <a:t>National</a:t>
                      </a:r>
                      <a:endParaRPr lang="en-US" sz="1600" dirty="0">
                        <a:latin typeface="Century Gothic" panose="020B0502020202020204" pitchFamily="34" charset="0"/>
                      </a:endParaRPr>
                    </a:p>
                  </a:txBody>
                  <a:tcPr marL="91673" marR="91673" marT="45837" marB="45837"/>
                </a:tc>
                <a:extLst>
                  <a:ext uri="{0D108BD9-81ED-4DB2-BD59-A6C34878D82A}">
                    <a16:rowId xmlns:a16="http://schemas.microsoft.com/office/drawing/2014/main" val="1601688199"/>
                  </a:ext>
                </a:extLst>
              </a:tr>
            </a:tbl>
          </a:graphicData>
        </a:graphic>
      </p:graphicFrame>
    </p:spTree>
    <p:extLst>
      <p:ext uri="{BB962C8B-B14F-4D97-AF65-F5344CB8AC3E}">
        <p14:creationId xmlns:p14="http://schemas.microsoft.com/office/powerpoint/2010/main" val="30034269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5C2BA-0F45-4301-A114-6F4C582744E3}"/>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14</a:t>
            </a:fld>
            <a:endParaRPr lang="en-US"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2A985A8-ACAA-40A0-A41E-278130E9542C}"/>
              </a:ext>
            </a:extLst>
          </p:cNvPr>
          <p:cNvSpPr>
            <a:spLocks noGrp="1"/>
          </p:cNvSpPr>
          <p:nvPr>
            <p:ph type="title"/>
          </p:nvPr>
        </p:nvSpPr>
        <p:spPr>
          <a:xfrm>
            <a:off x="0" y="1"/>
            <a:ext cx="9143999" cy="973014"/>
          </a:xfrm>
        </p:spPr>
        <p:txBody>
          <a:bodyPr>
            <a:noAutofit/>
          </a:bodyPr>
          <a:lstStyle/>
          <a:p>
            <a:pPr marL="101600">
              <a:lnSpc>
                <a:spcPct val="80000"/>
              </a:lnSpc>
              <a:spcBef>
                <a:spcPts val="850"/>
              </a:spcBef>
            </a:pPr>
            <a:r>
              <a:rPr lang="en-US" sz="2800" b="1" dirty="0">
                <a:latin typeface="Century Gothic" panose="020B0502020202020204" pitchFamily="34" charset="0"/>
                <a:sym typeface="Helvetica Neue" charset="0"/>
              </a:rPr>
              <a:t>Outcome 5: Knowledge utilisation for inclusive </a:t>
            </a:r>
            <a:r>
              <a:rPr lang="en-US" sz="2800" b="1" dirty="0" smtClean="0">
                <a:latin typeface="Century Gothic" panose="020B0502020202020204" pitchFamily="34" charset="0"/>
                <a:sym typeface="Helvetica Neue" charset="0"/>
              </a:rPr>
              <a:t>development</a:t>
            </a:r>
            <a:r>
              <a:rPr lang="en-US" sz="2800" dirty="0">
                <a:latin typeface="Century Gothic" panose="020B0502020202020204" pitchFamily="34" charset="0"/>
              </a:rPr>
              <a:t/>
            </a:r>
            <a:br>
              <a:rPr lang="en-US" sz="2800" dirty="0">
                <a:latin typeface="Century Gothic" panose="020B0502020202020204" pitchFamily="34" charset="0"/>
              </a:rPr>
            </a:br>
            <a:endParaRPr lang="en-US" sz="2800" b="1" dirty="0">
              <a:latin typeface="Century Gothic" panose="020B0502020202020204" pitchFamily="34" charset="0"/>
            </a:endParaRPr>
          </a:p>
        </p:txBody>
      </p:sp>
      <p:sp>
        <p:nvSpPr>
          <p:cNvPr id="7" name="Content Placeholder 2">
            <a:extLst>
              <a:ext uri="{FF2B5EF4-FFF2-40B4-BE49-F238E27FC236}">
                <a16:creationId xmlns:a16="http://schemas.microsoft.com/office/drawing/2014/main" id="{9DCB7D58-47BA-4F37-B4BA-56265D8C1C8B}"/>
              </a:ext>
            </a:extLst>
          </p:cNvPr>
          <p:cNvSpPr>
            <a:spLocks noGrp="1"/>
          </p:cNvSpPr>
          <p:nvPr>
            <p:ph idx="1"/>
          </p:nvPr>
        </p:nvSpPr>
        <p:spPr>
          <a:xfrm>
            <a:off x="82062" y="973015"/>
            <a:ext cx="8920270" cy="5455494"/>
          </a:xfrm>
        </p:spPr>
        <p:txBody>
          <a:bodyPr>
            <a:noAutofit/>
          </a:bodyPr>
          <a:lstStyle/>
          <a:p>
            <a:pPr marL="0" indent="0" algn="just">
              <a:lnSpc>
                <a:spcPct val="130000"/>
              </a:lnSpc>
              <a:buClr>
                <a:srgbClr val="FFC000"/>
              </a:buClr>
              <a:buNone/>
              <a:defRPr/>
            </a:pPr>
            <a:r>
              <a:rPr lang="en-ZA" sz="1650" b="1" dirty="0">
                <a:solidFill>
                  <a:schemeClr val="tx1"/>
                </a:solidFill>
                <a:latin typeface="Century Gothic" panose="020B0502020202020204" pitchFamily="34" charset="0"/>
              </a:rPr>
              <a:t>TECHNOLOGY INNOVATION </a:t>
            </a:r>
          </a:p>
          <a:p>
            <a:pPr algn="just">
              <a:lnSpc>
                <a:spcPct val="130000"/>
              </a:lnSpc>
              <a:buClr>
                <a:srgbClr val="FFC000"/>
              </a:buClr>
              <a:buFont typeface="Wingdings" panose="05000000000000000000" pitchFamily="2" charset="2"/>
              <a:buChar char="q"/>
              <a:defRPr/>
            </a:pPr>
            <a:r>
              <a:rPr lang="en-US" sz="1650" dirty="0" smtClean="0">
                <a:solidFill>
                  <a:schemeClr val="tx1"/>
                </a:solidFill>
                <a:latin typeface="Century Gothic" panose="020B0502020202020204" pitchFamily="34" charset="0"/>
              </a:rPr>
              <a:t>In </a:t>
            </a:r>
            <a:r>
              <a:rPr lang="en-US" sz="1650" dirty="0">
                <a:solidFill>
                  <a:schemeClr val="tx1"/>
                </a:solidFill>
                <a:latin typeface="Century Gothic" panose="020B0502020202020204" pitchFamily="34" charset="0"/>
              </a:rPr>
              <a:t>December </a:t>
            </a:r>
            <a:r>
              <a:rPr lang="en-US" sz="1650" dirty="0" smtClean="0">
                <a:solidFill>
                  <a:schemeClr val="tx1"/>
                </a:solidFill>
                <a:latin typeface="Century Gothic" panose="020B0502020202020204" pitchFamily="34" charset="0"/>
              </a:rPr>
              <a:t>2021, </a:t>
            </a:r>
            <a:r>
              <a:rPr lang="en-US" sz="1650" b="1" dirty="0" smtClean="0">
                <a:solidFill>
                  <a:schemeClr val="tx1"/>
                </a:solidFill>
                <a:latin typeface="Century Gothic" panose="020B0502020202020204" pitchFamily="34" charset="0"/>
              </a:rPr>
              <a:t>the </a:t>
            </a:r>
            <a:r>
              <a:rPr lang="en-US" sz="1650" b="1" dirty="0">
                <a:solidFill>
                  <a:schemeClr val="tx1"/>
                </a:solidFill>
                <a:latin typeface="Century Gothic" panose="020B0502020202020204" pitchFamily="34" charset="0"/>
              </a:rPr>
              <a:t>Deputy Minister of Higher Education, Science and </a:t>
            </a:r>
            <a:r>
              <a:rPr lang="en-US" sz="1650" b="1" dirty="0" smtClean="0">
                <a:solidFill>
                  <a:schemeClr val="tx1"/>
                </a:solidFill>
                <a:latin typeface="Century Gothic" panose="020B0502020202020204" pitchFamily="34" charset="0"/>
              </a:rPr>
              <a:t>Innovation </a:t>
            </a:r>
            <a:r>
              <a:rPr lang="en-US" sz="1650" dirty="0" smtClean="0">
                <a:solidFill>
                  <a:schemeClr val="tx1"/>
                </a:solidFill>
                <a:latin typeface="Century Gothic" panose="020B0502020202020204" pitchFamily="34" charset="0"/>
              </a:rPr>
              <a:t>in the Vhembe </a:t>
            </a:r>
            <a:r>
              <a:rPr lang="en-US" sz="1650" dirty="0">
                <a:solidFill>
                  <a:schemeClr val="tx1"/>
                </a:solidFill>
                <a:latin typeface="Century Gothic" panose="020B0502020202020204" pitchFamily="34" charset="0"/>
              </a:rPr>
              <a:t>District Municipality in the Limpopo province</a:t>
            </a:r>
            <a:endParaRPr lang="en-US" sz="1650" dirty="0" smtClean="0">
              <a:solidFill>
                <a:schemeClr val="tx1"/>
              </a:solidFill>
              <a:latin typeface="Century Gothic" panose="020B0502020202020204" pitchFamily="34" charset="0"/>
            </a:endParaRPr>
          </a:p>
          <a:p>
            <a:pPr algn="just">
              <a:lnSpc>
                <a:spcPct val="130000"/>
              </a:lnSpc>
              <a:buClr>
                <a:srgbClr val="FFC000"/>
              </a:buClr>
              <a:buFont typeface="Wingdings" panose="05000000000000000000" pitchFamily="2" charset="2"/>
              <a:buChar char="q"/>
              <a:defRPr/>
            </a:pPr>
            <a:r>
              <a:rPr lang="en-US" sz="1650" b="1" dirty="0" smtClean="0">
                <a:solidFill>
                  <a:schemeClr val="tx1"/>
                </a:solidFill>
                <a:latin typeface="Century Gothic" panose="020B0502020202020204" pitchFamily="34" charset="0"/>
              </a:rPr>
              <a:t>A: Launched a media </a:t>
            </a:r>
            <a:r>
              <a:rPr lang="en-US" sz="1650" b="1" dirty="0">
                <a:solidFill>
                  <a:schemeClr val="tx1"/>
                </a:solidFill>
                <a:latin typeface="Century Gothic" panose="020B0502020202020204" pitchFamily="34" charset="0"/>
              </a:rPr>
              <a:t>Lab at Mogoidwa Secondary </a:t>
            </a:r>
            <a:r>
              <a:rPr lang="en-US" sz="1650" b="1" dirty="0" smtClean="0">
                <a:solidFill>
                  <a:schemeClr val="tx1"/>
                </a:solidFill>
                <a:latin typeface="Century Gothic" panose="020B0502020202020204" pitchFamily="34" charset="0"/>
              </a:rPr>
              <a:t>School</a:t>
            </a:r>
            <a:endParaRPr lang="en-US" sz="1650" b="1" dirty="0">
              <a:solidFill>
                <a:schemeClr val="tx1"/>
              </a:solidFill>
              <a:latin typeface="Century Gothic" panose="020B0502020202020204" pitchFamily="34" charset="0"/>
            </a:endParaRPr>
          </a:p>
          <a:p>
            <a:pPr algn="just">
              <a:lnSpc>
                <a:spcPct val="130000"/>
              </a:lnSpc>
              <a:buClr>
                <a:srgbClr val="FFC000"/>
              </a:buClr>
              <a:buFont typeface="Wingdings" panose="05000000000000000000" pitchFamily="2" charset="2"/>
              <a:buChar char="ü"/>
              <a:defRPr/>
            </a:pPr>
            <a:r>
              <a:rPr lang="en-US" sz="1650" dirty="0" smtClean="0">
                <a:solidFill>
                  <a:schemeClr val="tx1"/>
                </a:solidFill>
                <a:latin typeface="Century Gothic" panose="020B0502020202020204" pitchFamily="34" charset="0"/>
              </a:rPr>
              <a:t>The </a:t>
            </a:r>
            <a:r>
              <a:rPr lang="en-US" sz="1650" dirty="0">
                <a:solidFill>
                  <a:schemeClr val="tx1"/>
                </a:solidFill>
                <a:latin typeface="Century Gothic" panose="020B0502020202020204" pitchFamily="34" charset="0"/>
              </a:rPr>
              <a:t>project comprises a containerised media laboratory with 30 computers powered by solar photo-voltaic (PV) with an MLT inverter. </a:t>
            </a:r>
            <a:r>
              <a:rPr lang="en-US" sz="1650" dirty="0" smtClean="0">
                <a:solidFill>
                  <a:schemeClr val="tx1"/>
                </a:solidFill>
                <a:latin typeface="Century Gothic" panose="020B0502020202020204" pitchFamily="34" charset="0"/>
              </a:rPr>
              <a:t>It </a:t>
            </a:r>
            <a:r>
              <a:rPr lang="en-US" sz="1650" dirty="0">
                <a:solidFill>
                  <a:schemeClr val="tx1"/>
                </a:solidFill>
                <a:latin typeface="Century Gothic" panose="020B0502020202020204" pitchFamily="34" charset="0"/>
              </a:rPr>
              <a:t>contributes to the </a:t>
            </a:r>
            <a:r>
              <a:rPr lang="en-US" sz="1650" b="1" dirty="0">
                <a:solidFill>
                  <a:schemeClr val="tx1"/>
                </a:solidFill>
                <a:latin typeface="Century Gothic" panose="020B0502020202020204" pitchFamily="34" charset="0"/>
              </a:rPr>
              <a:t>'Future-proof education and skills' Societal Grand Challenges of the Decadal Plan</a:t>
            </a:r>
            <a:r>
              <a:rPr lang="en-US" sz="1650" dirty="0">
                <a:solidFill>
                  <a:schemeClr val="tx1"/>
                </a:solidFill>
                <a:latin typeface="Century Gothic" panose="020B0502020202020204" pitchFamily="34" charset="0"/>
              </a:rPr>
              <a:t>. MLT Inverters (Pty) Ltd (MLT) was funded by the Department of Science and Innovation (DSI) in the past, to develop a control system for its inverter. </a:t>
            </a:r>
          </a:p>
          <a:p>
            <a:pPr algn="just">
              <a:lnSpc>
                <a:spcPct val="130000"/>
              </a:lnSpc>
              <a:buClr>
                <a:srgbClr val="FFC000"/>
              </a:buClr>
              <a:buFont typeface="Wingdings" panose="05000000000000000000" pitchFamily="2" charset="2"/>
              <a:buChar char="q"/>
              <a:defRPr/>
            </a:pPr>
            <a:r>
              <a:rPr lang="en-GB" sz="1650" b="1" dirty="0" smtClean="0">
                <a:solidFill>
                  <a:schemeClr val="tx1"/>
                </a:solidFill>
                <a:latin typeface="Century Gothic" panose="020B0502020202020204" pitchFamily="34" charset="0"/>
              </a:rPr>
              <a:t>B: Hosted</a:t>
            </a:r>
            <a:r>
              <a:rPr lang="en-US" sz="1650" b="1" dirty="0" smtClean="0">
                <a:solidFill>
                  <a:schemeClr val="tx1"/>
                </a:solidFill>
                <a:latin typeface="Century Gothic" panose="020B0502020202020204" pitchFamily="34" charset="0"/>
              </a:rPr>
              <a:t> </a:t>
            </a:r>
            <a:r>
              <a:rPr lang="en-US" sz="1650" b="1" dirty="0">
                <a:solidFill>
                  <a:schemeClr val="tx1"/>
                </a:solidFill>
                <a:latin typeface="Century Gothic" panose="020B0502020202020204" pitchFamily="34" charset="0"/>
              </a:rPr>
              <a:t>the Masia Village Deployment Project Kick-off Ceremony </a:t>
            </a:r>
            <a:endParaRPr lang="en-US" sz="1650" b="1" dirty="0" smtClean="0">
              <a:solidFill>
                <a:schemeClr val="tx1"/>
              </a:solidFill>
              <a:latin typeface="Century Gothic" panose="020B0502020202020204" pitchFamily="34" charset="0"/>
            </a:endParaRPr>
          </a:p>
          <a:p>
            <a:pPr algn="just">
              <a:lnSpc>
                <a:spcPct val="130000"/>
              </a:lnSpc>
              <a:buClr>
                <a:srgbClr val="FFC000"/>
              </a:buClr>
              <a:buFont typeface="Wingdings" panose="05000000000000000000" pitchFamily="2" charset="2"/>
              <a:buChar char="ü"/>
              <a:defRPr/>
            </a:pPr>
            <a:r>
              <a:rPr lang="en-US" sz="1650" dirty="0" smtClean="0">
                <a:solidFill>
                  <a:schemeClr val="tx1"/>
                </a:solidFill>
                <a:latin typeface="Century Gothic" panose="020B0502020202020204" pitchFamily="34" charset="0"/>
              </a:rPr>
              <a:t>The </a:t>
            </a:r>
            <a:r>
              <a:rPr lang="en-US" sz="1650" dirty="0">
                <a:solidFill>
                  <a:schemeClr val="tx1"/>
                </a:solidFill>
                <a:latin typeface="Century Gothic" panose="020B0502020202020204" pitchFamily="34" charset="0"/>
              </a:rPr>
              <a:t>Masia multi-purpose center in the village has provided an opportunity for the deployment of renewable and sustainable energy technologies</a:t>
            </a:r>
            <a:r>
              <a:rPr lang="en-US" sz="1650" dirty="0" smtClean="0">
                <a:solidFill>
                  <a:schemeClr val="tx1"/>
                </a:solidFill>
                <a:latin typeface="Century Gothic" panose="020B0502020202020204" pitchFamily="34" charset="0"/>
              </a:rPr>
              <a:t>. The project </a:t>
            </a:r>
            <a:r>
              <a:rPr lang="en-US" sz="1650" dirty="0">
                <a:solidFill>
                  <a:schemeClr val="tx1"/>
                </a:solidFill>
                <a:latin typeface="Century Gothic" panose="020B0502020202020204" pitchFamily="34" charset="0"/>
              </a:rPr>
              <a:t>contributes to the </a:t>
            </a:r>
            <a:r>
              <a:rPr lang="en-US" sz="1650" b="1" dirty="0">
                <a:solidFill>
                  <a:schemeClr val="tx1"/>
                </a:solidFill>
                <a:latin typeface="Century Gothic" panose="020B0502020202020204" pitchFamily="34" charset="0"/>
              </a:rPr>
              <a:t>'Innovation for energy security' Societal Grand Challenges of the Decadal Plan,</a:t>
            </a:r>
            <a:r>
              <a:rPr lang="en-US" sz="1650" dirty="0">
                <a:solidFill>
                  <a:schemeClr val="tx1"/>
                </a:solidFill>
                <a:latin typeface="Century Gothic" panose="020B0502020202020204" pitchFamily="34" charset="0"/>
              </a:rPr>
              <a:t> focusing on energy for poor and rural communities, renewable clean energy and a just transition.</a:t>
            </a:r>
          </a:p>
          <a:p>
            <a:pPr>
              <a:lnSpc>
                <a:spcPct val="130000"/>
              </a:lnSpc>
              <a:buNone/>
              <a:defRPr/>
            </a:pPr>
            <a:endParaRPr lang="en-GB" sz="1650" dirty="0">
              <a:solidFill>
                <a:schemeClr val="tx1"/>
              </a:solidFill>
              <a:latin typeface="Century Gothic" panose="020B0502020202020204" pitchFamily="34" charset="0"/>
            </a:endParaRPr>
          </a:p>
          <a:p>
            <a:pPr>
              <a:lnSpc>
                <a:spcPct val="130000"/>
              </a:lnSpc>
            </a:pPr>
            <a:endParaRPr lang="en-ZA" sz="165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6073352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8EAC3A-EB55-794D-98F0-6C76D1515B18}"/>
              </a:ext>
            </a:extLst>
          </p:cNvPr>
          <p:cNvSpPr>
            <a:spLocks noGrp="1"/>
          </p:cNvSpPr>
          <p:nvPr>
            <p:ph type="title"/>
          </p:nvPr>
        </p:nvSpPr>
        <p:spPr>
          <a:xfrm>
            <a:off x="0" y="132678"/>
            <a:ext cx="8719457" cy="783255"/>
          </a:xfrm>
        </p:spPr>
        <p:txBody>
          <a:bodyPr>
            <a:noAutofit/>
          </a:bodyPr>
          <a:lstStyle/>
          <a:p>
            <a:r>
              <a:rPr lang="en-US" sz="2200" b="1" dirty="0" smtClean="0">
                <a:latin typeface="Century Gothic" panose="020B0502020202020204" pitchFamily="34" charset="0"/>
              </a:rPr>
              <a:t>Grassroots </a:t>
            </a:r>
            <a:r>
              <a:rPr lang="en-US" sz="2200" b="1" dirty="0">
                <a:latin typeface="Century Gothic" panose="020B0502020202020204" pitchFamily="34" charset="0"/>
              </a:rPr>
              <a:t>Innovation </a:t>
            </a:r>
            <a:r>
              <a:rPr lang="en-US" sz="2200" b="1" dirty="0" err="1" smtClean="0">
                <a:latin typeface="Century Gothic" panose="020B0502020202020204" pitchFamily="34" charset="0"/>
              </a:rPr>
              <a:t>Programme</a:t>
            </a:r>
            <a:r>
              <a:rPr lang="en-US" sz="2200" b="1" dirty="0" smtClean="0">
                <a:latin typeface="Century Gothic" panose="020B0502020202020204" pitchFamily="34" charset="0"/>
              </a:rPr>
              <a:t>:  Support </a:t>
            </a:r>
            <a:r>
              <a:rPr lang="en-US" sz="2200" b="1" dirty="0">
                <a:latin typeface="Century Gothic" panose="020B0502020202020204" pitchFamily="34" charset="0"/>
              </a:rPr>
              <a:t>for Gender Responsive  Planning: women, youth and people with disability  </a:t>
            </a:r>
            <a:endParaRPr sz="2200" b="1"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id="{A831E097-7570-9C49-A115-5DD3945A72C2}"/>
              </a:ext>
            </a:extLst>
          </p:cNvPr>
          <p:cNvSpPr>
            <a:spLocks noGrp="1"/>
          </p:cNvSpPr>
          <p:nvPr>
            <p:ph idx="1"/>
          </p:nvPr>
        </p:nvSpPr>
        <p:spPr>
          <a:xfrm>
            <a:off x="109330" y="1083365"/>
            <a:ext cx="3800903" cy="3370798"/>
          </a:xfrm>
        </p:spPr>
        <p:txBody>
          <a:bodyPr>
            <a:noAutofit/>
          </a:bodyPr>
          <a:lstStyle/>
          <a:p>
            <a:pPr marL="0" indent="0" algn="just">
              <a:buNone/>
            </a:pPr>
            <a:r>
              <a:rPr lang="en-ZA" sz="1200" b="1" dirty="0">
                <a:solidFill>
                  <a:schemeClr val="tx1"/>
                </a:solidFill>
                <a:latin typeface="Century Gothic" panose="020B0502020202020204" pitchFamily="34" charset="0"/>
              </a:rPr>
              <a:t>Grassroots Innovation Programme</a:t>
            </a:r>
            <a:endParaRPr lang="en-GB" sz="1200" dirty="0">
              <a:solidFill>
                <a:schemeClr val="tx1"/>
              </a:solidFill>
              <a:latin typeface="Century Gothic" panose="020B0502020202020204" pitchFamily="34" charset="0"/>
            </a:endParaRPr>
          </a:p>
          <a:p>
            <a:pPr lvl="0" algn="just"/>
            <a:r>
              <a:rPr lang="en-US" sz="1200" dirty="0">
                <a:solidFill>
                  <a:schemeClr val="tx1"/>
                </a:solidFill>
                <a:latin typeface="Century Gothic" panose="020B0502020202020204" pitchFamily="34" charset="0"/>
              </a:rPr>
              <a:t>Facilitated access </a:t>
            </a:r>
            <a:r>
              <a:rPr lang="en-US" sz="1200" i="1" dirty="0">
                <a:solidFill>
                  <a:schemeClr val="tx1"/>
                </a:solidFill>
                <a:latin typeface="Century Gothic" panose="020B0502020202020204" pitchFamily="34" charset="0"/>
              </a:rPr>
              <a:t>to multi-tiered support packages to 111 beneficiaries.</a:t>
            </a:r>
          </a:p>
          <a:p>
            <a:pPr lvl="0" algn="just"/>
            <a:r>
              <a:rPr lang="en-US" sz="1200" dirty="0">
                <a:solidFill>
                  <a:schemeClr val="tx1"/>
                </a:solidFill>
                <a:latin typeface="Century Gothic" panose="020B0502020202020204" pitchFamily="34" charset="0"/>
              </a:rPr>
              <a:t>Commercialisation benefitted </a:t>
            </a:r>
            <a:r>
              <a:rPr lang="en-US" sz="1200" i="1" dirty="0">
                <a:solidFill>
                  <a:schemeClr val="tx1"/>
                </a:solidFill>
                <a:latin typeface="Century Gothic" panose="020B0502020202020204" pitchFamily="34" charset="0"/>
              </a:rPr>
              <a:t>unemployed graduates </a:t>
            </a:r>
            <a:r>
              <a:rPr lang="en-US" sz="1200" dirty="0">
                <a:solidFill>
                  <a:schemeClr val="tx1"/>
                </a:solidFill>
                <a:latin typeface="Century Gothic" panose="020B0502020202020204" pitchFamily="34" charset="0"/>
              </a:rPr>
              <a:t>emerging as </a:t>
            </a:r>
            <a:r>
              <a:rPr lang="en-US" sz="1200" i="1" dirty="0">
                <a:solidFill>
                  <a:schemeClr val="tx1"/>
                </a:solidFill>
                <a:latin typeface="Century Gothic" panose="020B0502020202020204" pitchFamily="34" charset="0"/>
              </a:rPr>
              <a:t>entrepreneurs participating </a:t>
            </a:r>
            <a:r>
              <a:rPr lang="en-US" sz="1200" dirty="0">
                <a:solidFill>
                  <a:schemeClr val="tx1"/>
                </a:solidFill>
                <a:latin typeface="Century Gothic" panose="020B0502020202020204" pitchFamily="34" charset="0"/>
              </a:rPr>
              <a:t>on the programme. </a:t>
            </a:r>
          </a:p>
          <a:p>
            <a:pPr lvl="0" algn="just"/>
            <a:r>
              <a:rPr lang="en-US" sz="1200" i="1" dirty="0">
                <a:solidFill>
                  <a:schemeClr val="tx1"/>
                </a:solidFill>
                <a:latin typeface="Century Gothic" panose="020B0502020202020204" pitchFamily="34" charset="0"/>
              </a:rPr>
              <a:t>Partnerships forged </a:t>
            </a:r>
            <a:r>
              <a:rPr lang="en-US" sz="1200" dirty="0">
                <a:solidFill>
                  <a:schemeClr val="tx1"/>
                </a:solidFill>
                <a:latin typeface="Century Gothic" panose="020B0502020202020204" pitchFamily="34" charset="0"/>
              </a:rPr>
              <a:t>with other government and private sector agencies in  </a:t>
            </a:r>
            <a:r>
              <a:rPr lang="en-US" sz="1200" i="1" dirty="0">
                <a:solidFill>
                  <a:schemeClr val="tx1"/>
                </a:solidFill>
                <a:latin typeface="Century Gothic" panose="020B0502020202020204" pitchFamily="34" charset="0"/>
              </a:rPr>
              <a:t>tourism, and the insurance sector</a:t>
            </a:r>
            <a:r>
              <a:rPr lang="en-US" sz="1200" dirty="0">
                <a:solidFill>
                  <a:schemeClr val="tx1"/>
                </a:solidFill>
                <a:latin typeface="Century Gothic" panose="020B0502020202020204" pitchFamily="34" charset="0"/>
              </a:rPr>
              <a:t>. </a:t>
            </a:r>
          </a:p>
          <a:p>
            <a:pPr lvl="0" algn="just"/>
            <a:r>
              <a:rPr lang="en-US" sz="1200" i="1" dirty="0">
                <a:solidFill>
                  <a:schemeClr val="tx1"/>
                </a:solidFill>
                <a:latin typeface="Century Gothic" panose="020B0502020202020204" pitchFamily="34" charset="0"/>
              </a:rPr>
              <a:t>10 innovative products fr</a:t>
            </a:r>
            <a:r>
              <a:rPr lang="en-US" sz="1200" dirty="0">
                <a:solidFill>
                  <a:schemeClr val="tx1"/>
                </a:solidFill>
                <a:latin typeface="Century Gothic" panose="020B0502020202020204" pitchFamily="34" charset="0"/>
              </a:rPr>
              <a:t>om the Grassroots Innovation </a:t>
            </a:r>
            <a:r>
              <a:rPr lang="en-US" sz="1200" dirty="0" err="1">
                <a:solidFill>
                  <a:schemeClr val="tx1"/>
                </a:solidFill>
                <a:latin typeface="Century Gothic" panose="020B0502020202020204" pitchFamily="34" charset="0"/>
              </a:rPr>
              <a:t>programme</a:t>
            </a:r>
            <a:r>
              <a:rPr lang="en-US" sz="1200" dirty="0">
                <a:solidFill>
                  <a:schemeClr val="tx1"/>
                </a:solidFill>
                <a:latin typeface="Century Gothic" panose="020B0502020202020204" pitchFamily="34" charset="0"/>
              </a:rPr>
              <a:t> were </a:t>
            </a:r>
            <a:r>
              <a:rPr lang="en-US" sz="1200" b="1" dirty="0">
                <a:solidFill>
                  <a:schemeClr val="tx1"/>
                </a:solidFill>
                <a:latin typeface="Century Gothic" panose="020B0502020202020204" pitchFamily="34" charset="0"/>
              </a:rPr>
              <a:t>successfully launched into the market during the youth month. </a:t>
            </a:r>
          </a:p>
          <a:p>
            <a:pPr lvl="0" algn="just"/>
            <a:r>
              <a:rPr lang="en-US" sz="1200" b="1" i="1" dirty="0">
                <a:solidFill>
                  <a:schemeClr val="tx1"/>
                </a:solidFill>
                <a:latin typeface="Century Gothic" panose="020B0502020202020204" pitchFamily="34" charset="0"/>
              </a:rPr>
              <a:t>5 of the successfully commercialised products </a:t>
            </a:r>
            <a:r>
              <a:rPr lang="en-US" sz="1200" dirty="0">
                <a:solidFill>
                  <a:schemeClr val="tx1"/>
                </a:solidFill>
                <a:latin typeface="Century Gothic" panose="020B0502020202020204" pitchFamily="34" charset="0"/>
              </a:rPr>
              <a:t>are owned </a:t>
            </a:r>
            <a:r>
              <a:rPr lang="en-US" sz="1200" b="1" i="1" dirty="0">
                <a:solidFill>
                  <a:schemeClr val="tx1"/>
                </a:solidFill>
                <a:latin typeface="Century Gothic" panose="020B0502020202020204" pitchFamily="34" charset="0"/>
              </a:rPr>
              <a:t>by women innovators under the age of 35</a:t>
            </a:r>
            <a:r>
              <a:rPr lang="en-US" sz="1200" dirty="0">
                <a:solidFill>
                  <a:schemeClr val="tx1"/>
                </a:solidFill>
                <a:latin typeface="Century Gothic" panose="020B0502020202020204" pitchFamily="34" charset="0"/>
              </a:rPr>
              <a:t>, </a:t>
            </a:r>
          </a:p>
          <a:p>
            <a:pPr lvl="0" algn="just"/>
            <a:r>
              <a:rPr lang="en-US" sz="1200" dirty="0">
                <a:solidFill>
                  <a:schemeClr val="tx1"/>
                </a:solidFill>
                <a:latin typeface="Century Gothic" panose="020B0502020202020204" pitchFamily="34" charset="0"/>
              </a:rPr>
              <a:t>Provided market solutions to real life problems  in areas such as </a:t>
            </a:r>
            <a:r>
              <a:rPr lang="en-US" sz="1200" i="1" dirty="0">
                <a:solidFill>
                  <a:schemeClr val="tx1"/>
                </a:solidFill>
                <a:latin typeface="Century Gothic" panose="020B0502020202020204" pitchFamily="34" charset="0"/>
              </a:rPr>
              <a:t>skincare, wellness and personal tracking devices to counter human trafficking </a:t>
            </a:r>
            <a:r>
              <a:rPr lang="en-US" sz="1200" dirty="0">
                <a:solidFill>
                  <a:schemeClr val="tx1"/>
                </a:solidFill>
                <a:latin typeface="Century Gothic" panose="020B0502020202020204" pitchFamily="34" charset="0"/>
              </a:rPr>
              <a:t>and kidnapping in schools etc.</a:t>
            </a:r>
            <a:r>
              <a:rPr lang="en-ZA" sz="1200" dirty="0">
                <a:solidFill>
                  <a:schemeClr val="tx1"/>
                </a:solidFill>
                <a:latin typeface="Century Gothic" panose="020B0502020202020204" pitchFamily="34" charset="0"/>
              </a:rPr>
              <a:t> </a:t>
            </a:r>
          </a:p>
          <a:p>
            <a:pPr marL="0" indent="0" algn="just">
              <a:buNone/>
            </a:pPr>
            <a:r>
              <a:rPr lang="en-GB" sz="1200" dirty="0">
                <a:solidFill>
                  <a:schemeClr val="tx1"/>
                </a:solidFill>
                <a:latin typeface="Century Gothic" panose="020B0502020202020204" pitchFamily="34" charset="0"/>
              </a:rPr>
              <a:t> </a:t>
            </a:r>
            <a:endParaRPr lang="en-US" sz="1200" u="sng" dirty="0">
              <a:solidFill>
                <a:schemeClr val="tx1"/>
              </a:solidFill>
              <a:latin typeface="Century Gothic" panose="020B0502020202020204" pitchFamily="34" charset="0"/>
            </a:endParaRPr>
          </a:p>
          <a:p>
            <a:pPr algn="just">
              <a:spcBef>
                <a:spcPts val="0"/>
              </a:spcBef>
            </a:pPr>
            <a:endParaRPr lang="en-ZA" sz="1200" dirty="0">
              <a:solidFill>
                <a:schemeClr val="tx1"/>
              </a:solidFill>
              <a:latin typeface="Century Gothic" panose="020B0502020202020204" pitchFamily="34" charset="0"/>
            </a:endParaRPr>
          </a:p>
        </p:txBody>
      </p:sp>
      <p:pic>
        <p:nvPicPr>
          <p:cNvPr id="7" name="Content Placeholder 5">
            <a:extLst>
              <a:ext uri="{FF2B5EF4-FFF2-40B4-BE49-F238E27FC236}">
                <a16:creationId xmlns:a16="http://schemas.microsoft.com/office/drawing/2014/main" id="{E180DC3C-76BC-0042-9FD9-252C4A618A4B}"/>
              </a:ext>
            </a:extLst>
          </p:cNvPr>
          <p:cNvPicPr>
            <a:picLocks noChangeAspect="1"/>
          </p:cNvPicPr>
          <p:nvPr/>
        </p:nvPicPr>
        <p:blipFill>
          <a:blip r:embed="rId2"/>
          <a:stretch>
            <a:fillRect/>
          </a:stretch>
        </p:blipFill>
        <p:spPr>
          <a:xfrm>
            <a:off x="282110" y="5412962"/>
            <a:ext cx="1020560" cy="1012489"/>
          </a:xfrm>
          <a:prstGeom prst="rect">
            <a:avLst/>
          </a:prstGeom>
        </p:spPr>
      </p:pic>
      <p:pic>
        <p:nvPicPr>
          <p:cNvPr id="8" name="Picture 7" descr="/storage/emulated/0/.polaris_temp/fImage654035395692.jpeg">
            <a:extLst>
              <a:ext uri="{FF2B5EF4-FFF2-40B4-BE49-F238E27FC236}">
                <a16:creationId xmlns:a16="http://schemas.microsoft.com/office/drawing/2014/main" id="{93B3D59F-C6A3-E244-A3C9-DC5D2E99406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451494" y="5398507"/>
            <a:ext cx="902783" cy="1028202"/>
          </a:xfrm>
          <a:prstGeom prst="rect">
            <a:avLst/>
          </a:prstGeom>
          <a:noFill/>
        </p:spPr>
      </p:pic>
      <p:pic>
        <p:nvPicPr>
          <p:cNvPr id="9" name="Content Placeholder 8">
            <a:extLst>
              <a:ext uri="{FF2B5EF4-FFF2-40B4-BE49-F238E27FC236}">
                <a16:creationId xmlns:a16="http://schemas.microsoft.com/office/drawing/2014/main" id="{1E3954F1-DCAA-5A4B-B6FF-F3EF7532FEE2}"/>
              </a:ext>
            </a:extLst>
          </p:cNvPr>
          <p:cNvPicPr>
            <a:picLocks noChangeAspect="1"/>
          </p:cNvPicPr>
          <p:nvPr/>
        </p:nvPicPr>
        <p:blipFill>
          <a:blip r:embed="rId4"/>
          <a:stretch>
            <a:fillRect/>
          </a:stretch>
        </p:blipFill>
        <p:spPr>
          <a:xfrm>
            <a:off x="2406491" y="5404850"/>
            <a:ext cx="1129196" cy="1021859"/>
          </a:xfrm>
          <a:prstGeom prst="rect">
            <a:avLst/>
          </a:prstGeom>
        </p:spPr>
      </p:pic>
      <p:pic>
        <p:nvPicPr>
          <p:cNvPr id="10" name="Picture 9">
            <a:extLst>
              <a:ext uri="{FF2B5EF4-FFF2-40B4-BE49-F238E27FC236}">
                <a16:creationId xmlns:a16="http://schemas.microsoft.com/office/drawing/2014/main" id="{A46D9840-1BF7-B245-802F-D297C4523469}"/>
              </a:ext>
            </a:extLst>
          </p:cNvPr>
          <p:cNvPicPr>
            <a:picLocks noChangeAspect="1"/>
          </p:cNvPicPr>
          <p:nvPr/>
        </p:nvPicPr>
        <p:blipFill>
          <a:blip r:embed="rId5"/>
          <a:stretch>
            <a:fillRect/>
          </a:stretch>
        </p:blipFill>
        <p:spPr>
          <a:xfrm>
            <a:off x="4114800" y="1164414"/>
            <a:ext cx="2013802" cy="2672090"/>
          </a:xfrm>
          <a:prstGeom prst="rect">
            <a:avLst/>
          </a:prstGeom>
        </p:spPr>
      </p:pic>
      <p:pic>
        <p:nvPicPr>
          <p:cNvPr id="11" name="Picture 10">
            <a:extLst>
              <a:ext uri="{FF2B5EF4-FFF2-40B4-BE49-F238E27FC236}">
                <a16:creationId xmlns:a16="http://schemas.microsoft.com/office/drawing/2014/main" id="{BB348489-2F85-494D-B89C-D8295A306F7B}"/>
              </a:ext>
            </a:extLst>
          </p:cNvPr>
          <p:cNvPicPr>
            <a:picLocks noChangeAspect="1"/>
          </p:cNvPicPr>
          <p:nvPr/>
        </p:nvPicPr>
        <p:blipFill>
          <a:blip r:embed="rId6"/>
          <a:stretch>
            <a:fillRect/>
          </a:stretch>
        </p:blipFill>
        <p:spPr>
          <a:xfrm>
            <a:off x="4114801" y="4084984"/>
            <a:ext cx="4711046" cy="2564436"/>
          </a:xfrm>
          <a:prstGeom prst="rect">
            <a:avLst/>
          </a:prstGeom>
        </p:spPr>
      </p:pic>
      <p:pic>
        <p:nvPicPr>
          <p:cNvPr id="13" name="Picture 12">
            <a:extLst>
              <a:ext uri="{FF2B5EF4-FFF2-40B4-BE49-F238E27FC236}">
                <a16:creationId xmlns:a16="http://schemas.microsoft.com/office/drawing/2014/main" id="{13FA980D-70F1-4A4F-91CD-B376329F760D}"/>
              </a:ext>
            </a:extLst>
          </p:cNvPr>
          <p:cNvPicPr>
            <a:picLocks noChangeAspect="1"/>
          </p:cNvPicPr>
          <p:nvPr/>
        </p:nvPicPr>
        <p:blipFill>
          <a:blip r:embed="rId7"/>
          <a:stretch>
            <a:fillRect/>
          </a:stretch>
        </p:blipFill>
        <p:spPr>
          <a:xfrm>
            <a:off x="6247870" y="1164414"/>
            <a:ext cx="2737104" cy="2672090"/>
          </a:xfrm>
          <a:prstGeom prst="rect">
            <a:avLst/>
          </a:prstGeom>
        </p:spPr>
      </p:pic>
    </p:spTree>
    <p:extLst>
      <p:ext uri="{BB962C8B-B14F-4D97-AF65-F5344CB8AC3E}">
        <p14:creationId xmlns:p14="http://schemas.microsoft.com/office/powerpoint/2010/main" val="23311746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5C2BA-0F45-4301-A114-6F4C582744E3}"/>
              </a:ext>
            </a:extLst>
          </p:cNvPr>
          <p:cNvSpPr>
            <a:spLocks noGrp="1"/>
          </p:cNvSpPr>
          <p:nvPr>
            <p:ph type="sldNum" sz="quarter" idx="12"/>
          </p:nvPr>
        </p:nvSpPr>
        <p:spPr/>
        <p:txBody>
          <a:bodyPr/>
          <a:lstStyle/>
          <a:p>
            <a:pPr defTabSz="515687"/>
            <a:fld id="{6BEAD508-187F-9C41-8168-FD791BBC9830}" type="slidenum">
              <a:rPr lang="en-US">
                <a:solidFill>
                  <a:prstClr val="black">
                    <a:tint val="75000"/>
                  </a:prstClr>
                </a:solidFill>
                <a:latin typeface="Arial" panose="020B0604020202020204" pitchFamily="34" charset="0"/>
                <a:cs typeface="Arial" panose="020B0604020202020204" pitchFamily="34" charset="0"/>
              </a:rPr>
              <a:pPr defTabSz="515687"/>
              <a:t>16</a:t>
            </a:fld>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2A985A8-ACAA-40A0-A41E-278130E9542C}"/>
              </a:ext>
            </a:extLst>
          </p:cNvPr>
          <p:cNvSpPr>
            <a:spLocks noGrp="1"/>
          </p:cNvSpPr>
          <p:nvPr>
            <p:ph type="title"/>
          </p:nvPr>
        </p:nvSpPr>
        <p:spPr>
          <a:xfrm>
            <a:off x="0" y="105216"/>
            <a:ext cx="8716617" cy="731624"/>
          </a:xfrm>
        </p:spPr>
        <p:txBody>
          <a:bodyPr>
            <a:noAutofit/>
          </a:bodyPr>
          <a:lstStyle/>
          <a:p>
            <a:pPr marL="76398">
              <a:lnSpc>
                <a:spcPct val="80000"/>
              </a:lnSpc>
              <a:spcBef>
                <a:spcPts val="639"/>
              </a:spcBef>
            </a:pPr>
            <a:r>
              <a:rPr lang="en-US" sz="3000" b="1" dirty="0">
                <a:latin typeface="Century Gothic" panose="020B0502020202020204" pitchFamily="34" charset="0"/>
                <a:sym typeface="Helvetica Neue" charset="0"/>
              </a:rPr>
              <a:t>Grassroots Innovation </a:t>
            </a:r>
            <a:r>
              <a:rPr lang="en-US" sz="3000" b="1" dirty="0" err="1">
                <a:latin typeface="Century Gothic" panose="020B0502020202020204" pitchFamily="34" charset="0"/>
                <a:sym typeface="Helvetica Neue" charset="0"/>
              </a:rPr>
              <a:t>Programme</a:t>
            </a:r>
            <a:r>
              <a:rPr lang="en-US" sz="3000" b="1" dirty="0">
                <a:latin typeface="Century Gothic" panose="020B0502020202020204" pitchFamily="34" charset="0"/>
                <a:sym typeface="Helvetica Neue" charset="0"/>
              </a:rPr>
              <a:t> by Provinces</a:t>
            </a:r>
            <a:br>
              <a:rPr lang="en-US" sz="3000" b="1" dirty="0">
                <a:latin typeface="Century Gothic" panose="020B0502020202020204" pitchFamily="34" charset="0"/>
                <a:sym typeface="Helvetica Neue" charset="0"/>
              </a:rPr>
            </a:br>
            <a:r>
              <a:rPr lang="en-US" sz="3000" b="1" dirty="0">
                <a:latin typeface="Century Gothic" panose="020B0502020202020204" pitchFamily="34" charset="0"/>
                <a:sym typeface="Helvetica Neue" charset="0"/>
              </a:rPr>
              <a:t>                       </a:t>
            </a:r>
            <a:br>
              <a:rPr lang="en-US" sz="3000" b="1" dirty="0">
                <a:latin typeface="Century Gothic" panose="020B0502020202020204" pitchFamily="34" charset="0"/>
                <a:sym typeface="Helvetica Neue" charset="0"/>
              </a:rPr>
            </a:br>
            <a:r>
              <a:rPr lang="en-US" sz="3000" b="1" dirty="0">
                <a:latin typeface="Century Gothic" panose="020B0502020202020204" pitchFamily="34" charset="0"/>
                <a:sym typeface="Helvetica Neue" charset="0"/>
              </a:rPr>
              <a:t/>
            </a:r>
            <a:br>
              <a:rPr lang="en-US" sz="3000" b="1" dirty="0">
                <a:latin typeface="Century Gothic" panose="020B0502020202020204" pitchFamily="34" charset="0"/>
                <a:sym typeface="Helvetica Neue" charset="0"/>
              </a:rPr>
            </a:br>
            <a:r>
              <a:rPr lang="en-US" sz="3000" dirty="0">
                <a:latin typeface="Century Gothic" panose="020B0502020202020204" pitchFamily="34" charset="0"/>
              </a:rPr>
              <a:t/>
            </a:r>
            <a:br>
              <a:rPr lang="en-US" sz="3000" dirty="0">
                <a:latin typeface="Century Gothic" panose="020B0502020202020204" pitchFamily="34" charset="0"/>
              </a:rPr>
            </a:br>
            <a:endParaRPr lang="en-US" sz="3000" b="1" dirty="0">
              <a:latin typeface="Century Gothic" panose="020B0502020202020204" pitchFamily="34" charset="0"/>
            </a:endParaRPr>
          </a:p>
        </p:txBody>
      </p:sp>
      <p:pic>
        <p:nvPicPr>
          <p:cNvPr id="9" name="Picture 8">
            <a:extLst>
              <a:ext uri="{FF2B5EF4-FFF2-40B4-BE49-F238E27FC236}">
                <a16:creationId xmlns:a16="http://schemas.microsoft.com/office/drawing/2014/main" id="{3DBD6C0C-2B96-A94C-8B7B-1D6960F7DE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367" y="1033671"/>
            <a:ext cx="6099529" cy="5158408"/>
          </a:xfrm>
          <a:prstGeom prst="rect">
            <a:avLst/>
          </a:prstGeom>
        </p:spPr>
      </p:pic>
      <p:pic>
        <p:nvPicPr>
          <p:cNvPr id="11" name="Picture 10">
            <a:extLst>
              <a:ext uri="{FF2B5EF4-FFF2-40B4-BE49-F238E27FC236}">
                <a16:creationId xmlns:a16="http://schemas.microsoft.com/office/drawing/2014/main" id="{920D6C5D-13B5-F14E-8DC5-213353A05ACE}"/>
              </a:ext>
            </a:extLst>
          </p:cNvPr>
          <p:cNvPicPr>
            <a:picLocks noChangeAspect="1"/>
          </p:cNvPicPr>
          <p:nvPr/>
        </p:nvPicPr>
        <p:blipFill>
          <a:blip r:embed="rId3"/>
          <a:stretch>
            <a:fillRect/>
          </a:stretch>
        </p:blipFill>
        <p:spPr>
          <a:xfrm>
            <a:off x="5288030" y="2504661"/>
            <a:ext cx="4293291" cy="2875921"/>
          </a:xfrm>
          <a:prstGeom prst="rect">
            <a:avLst/>
          </a:prstGeom>
        </p:spPr>
      </p:pic>
    </p:spTree>
    <p:extLst>
      <p:ext uri="{BB962C8B-B14F-4D97-AF65-F5344CB8AC3E}">
        <p14:creationId xmlns:p14="http://schemas.microsoft.com/office/powerpoint/2010/main" val="31414822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5C2BA-0F45-4301-A114-6F4C582744E3}"/>
              </a:ext>
            </a:extLst>
          </p:cNvPr>
          <p:cNvSpPr>
            <a:spLocks noGrp="1"/>
          </p:cNvSpPr>
          <p:nvPr>
            <p:ph type="sldNum" sz="quarter" idx="12"/>
          </p:nvPr>
        </p:nvSpPr>
        <p:spPr/>
        <p:txBody>
          <a:bodyPr/>
          <a:lstStyle/>
          <a:p>
            <a:pPr defTabSz="515687"/>
            <a:fld id="{6BEAD508-187F-9C41-8168-FD791BBC9830}" type="slidenum">
              <a:rPr lang="en-US">
                <a:solidFill>
                  <a:prstClr val="black">
                    <a:tint val="75000"/>
                  </a:prstClr>
                </a:solidFill>
                <a:latin typeface="Arial" panose="020B0604020202020204" pitchFamily="34" charset="0"/>
                <a:cs typeface="Arial" panose="020B0604020202020204" pitchFamily="34" charset="0"/>
              </a:rPr>
              <a:pPr defTabSz="515687"/>
              <a:t>17</a:t>
            </a:fld>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2A985A8-ACAA-40A0-A41E-278130E9542C}"/>
              </a:ext>
            </a:extLst>
          </p:cNvPr>
          <p:cNvSpPr>
            <a:spLocks noGrp="1"/>
          </p:cNvSpPr>
          <p:nvPr>
            <p:ph type="title"/>
          </p:nvPr>
        </p:nvSpPr>
        <p:spPr>
          <a:xfrm>
            <a:off x="80699" y="116896"/>
            <a:ext cx="8715431" cy="731624"/>
          </a:xfrm>
        </p:spPr>
        <p:txBody>
          <a:bodyPr>
            <a:noAutofit/>
          </a:bodyPr>
          <a:lstStyle/>
          <a:p>
            <a:pPr marL="76398">
              <a:lnSpc>
                <a:spcPct val="80000"/>
              </a:lnSpc>
              <a:spcBef>
                <a:spcPts val="639"/>
              </a:spcBef>
            </a:pPr>
            <a:r>
              <a:rPr lang="en-US" sz="2600" b="1" dirty="0">
                <a:latin typeface="Century Gothic" panose="020B0502020202020204" pitchFamily="34" charset="0"/>
                <a:sym typeface="Helvetica Neue" charset="0"/>
              </a:rPr>
              <a:t>Outcome 5: Knowledge Utilisation for inclusive development</a:t>
            </a:r>
            <a:br>
              <a:rPr lang="en-US" sz="2600" b="1" dirty="0">
                <a:latin typeface="Century Gothic" panose="020B0502020202020204" pitchFamily="34" charset="0"/>
                <a:sym typeface="Helvetica Neue" charset="0"/>
              </a:rPr>
            </a:br>
            <a:r>
              <a:rPr lang="en-US" sz="2600" b="1" dirty="0">
                <a:latin typeface="Century Gothic" panose="020B0502020202020204" pitchFamily="34" charset="0"/>
                <a:sym typeface="Helvetica Neue" charset="0"/>
              </a:rPr>
              <a:t>                       </a:t>
            </a:r>
            <a:br>
              <a:rPr lang="en-US" sz="2600" b="1" dirty="0">
                <a:latin typeface="Century Gothic" panose="020B0502020202020204" pitchFamily="34" charset="0"/>
                <a:sym typeface="Helvetica Neue" charset="0"/>
              </a:rPr>
            </a:br>
            <a:r>
              <a:rPr lang="en-US" sz="2600" b="1" dirty="0">
                <a:latin typeface="Century Gothic" panose="020B0502020202020204" pitchFamily="34" charset="0"/>
                <a:sym typeface="Helvetica Neue" charset="0"/>
              </a:rPr>
              <a:t/>
            </a:r>
            <a:br>
              <a:rPr lang="en-US" sz="2600" b="1" dirty="0">
                <a:latin typeface="Century Gothic" panose="020B0502020202020204" pitchFamily="34" charset="0"/>
                <a:sym typeface="Helvetica Neue" charset="0"/>
              </a:rPr>
            </a:br>
            <a:r>
              <a:rPr lang="en-US" sz="2600" dirty="0">
                <a:latin typeface="Century Gothic" panose="020B0502020202020204" pitchFamily="34" charset="0"/>
              </a:rPr>
              <a:t/>
            </a:r>
            <a:br>
              <a:rPr lang="en-US" sz="2600" dirty="0">
                <a:latin typeface="Century Gothic" panose="020B0502020202020204" pitchFamily="34" charset="0"/>
              </a:rPr>
            </a:br>
            <a:endParaRPr lang="en-US" sz="2600" b="1" dirty="0">
              <a:latin typeface="Century Gothic" panose="020B0502020202020204" pitchFamily="34" charset="0"/>
            </a:endParaRPr>
          </a:p>
        </p:txBody>
      </p:sp>
      <p:sp>
        <p:nvSpPr>
          <p:cNvPr id="7" name="Content Placeholder 2">
            <a:extLst>
              <a:ext uri="{FF2B5EF4-FFF2-40B4-BE49-F238E27FC236}">
                <a16:creationId xmlns:a16="http://schemas.microsoft.com/office/drawing/2014/main" id="{9DCB7D58-47BA-4F37-B4BA-56265D8C1C8B}"/>
              </a:ext>
            </a:extLst>
          </p:cNvPr>
          <p:cNvSpPr>
            <a:spLocks noGrp="1"/>
          </p:cNvSpPr>
          <p:nvPr>
            <p:ph idx="1"/>
          </p:nvPr>
        </p:nvSpPr>
        <p:spPr>
          <a:xfrm>
            <a:off x="80699" y="1063487"/>
            <a:ext cx="8934092" cy="4791959"/>
          </a:xfrm>
        </p:spPr>
        <p:txBody>
          <a:bodyPr>
            <a:noAutofit/>
          </a:bodyPr>
          <a:lstStyle/>
          <a:p>
            <a:pPr marL="0" indent="0" algn="just">
              <a:lnSpc>
                <a:spcPct val="150000"/>
              </a:lnSpc>
              <a:buClr>
                <a:srgbClr val="FFC000"/>
              </a:buClr>
              <a:buNone/>
              <a:defRPr/>
            </a:pPr>
            <a:r>
              <a:rPr lang="en-GB" sz="1800" b="1" dirty="0">
                <a:solidFill>
                  <a:schemeClr val="tx1"/>
                </a:solidFill>
                <a:latin typeface="Century Gothic" panose="020B0502020202020204" pitchFamily="34" charset="0"/>
                <a:ea typeface="Times New Roman" panose="02020603050405020304" pitchFamily="18" charset="0"/>
              </a:rPr>
              <a:t>Inclusive innovation</a:t>
            </a:r>
          </a:p>
          <a:p>
            <a:pPr algn="just">
              <a:lnSpc>
                <a:spcPct val="150000"/>
              </a:lnSpc>
              <a:buClr>
                <a:srgbClr val="FFC000"/>
              </a:buClr>
              <a:buFont typeface="Wingdings" panose="05000000000000000000" pitchFamily="2" charset="2"/>
              <a:buChar char="q"/>
              <a:defRPr/>
            </a:pPr>
            <a:r>
              <a:rPr lang="en-US" sz="1800" dirty="0">
                <a:solidFill>
                  <a:schemeClr val="tx1"/>
                </a:solidFill>
                <a:latin typeface="Century Gothic" panose="020B0502020202020204" pitchFamily="34" charset="0"/>
              </a:rPr>
              <a:t>Other DSI initiatives designed to support youth entrepreneurship skills and create business opportunities and technology products for youth business  include:</a:t>
            </a:r>
          </a:p>
          <a:p>
            <a:pPr lvl="1" algn="just">
              <a:lnSpc>
                <a:spcPct val="150000"/>
              </a:lnSpc>
              <a:buClr>
                <a:srgbClr val="FFC000"/>
              </a:buClr>
              <a:buFont typeface="Wingdings" pitchFamily="2" charset="2"/>
              <a:buChar char="ü"/>
              <a:defRPr/>
            </a:pPr>
            <a:r>
              <a:rPr lang="en-US" sz="1800" dirty="0" err="1">
                <a:solidFill>
                  <a:schemeClr val="tx1"/>
                </a:solidFill>
                <a:latin typeface="Century Gothic" panose="020B0502020202020204" pitchFamily="34" charset="0"/>
              </a:rPr>
              <a:t>mLab</a:t>
            </a:r>
            <a:r>
              <a:rPr lang="en-US" sz="1800" dirty="0">
                <a:solidFill>
                  <a:schemeClr val="tx1"/>
                </a:solidFill>
                <a:latin typeface="Century Gothic" panose="020B0502020202020204" pitchFamily="34" charset="0"/>
              </a:rPr>
              <a:t>;</a:t>
            </a:r>
          </a:p>
          <a:p>
            <a:pPr lvl="1" algn="just">
              <a:lnSpc>
                <a:spcPct val="150000"/>
              </a:lnSpc>
              <a:buClr>
                <a:srgbClr val="FFC000"/>
              </a:buClr>
              <a:buFont typeface="Wingdings" pitchFamily="2" charset="2"/>
              <a:buChar char="ü"/>
              <a:defRPr/>
            </a:pPr>
            <a:r>
              <a:rPr lang="en-US" sz="1800" dirty="0" err="1">
                <a:solidFill>
                  <a:schemeClr val="tx1"/>
                </a:solidFill>
                <a:latin typeface="Century Gothic" panose="020B0502020202020204" pitchFamily="34" charset="0"/>
              </a:rPr>
              <a:t>Imvelisi</a:t>
            </a:r>
            <a:r>
              <a:rPr lang="en-US" sz="1800" dirty="0">
                <a:solidFill>
                  <a:schemeClr val="tx1"/>
                </a:solidFill>
                <a:latin typeface="Century Gothic" panose="020B0502020202020204" pitchFamily="34" charset="0"/>
              </a:rPr>
              <a:t> </a:t>
            </a:r>
            <a:r>
              <a:rPr lang="en-US" sz="1800" dirty="0" err="1">
                <a:solidFill>
                  <a:schemeClr val="tx1"/>
                </a:solidFill>
                <a:latin typeface="Century Gothic" panose="020B0502020202020204" pitchFamily="34" charset="0"/>
              </a:rPr>
              <a:t>Enviropreneur</a:t>
            </a:r>
            <a:r>
              <a:rPr lang="en-US" sz="1800" dirty="0">
                <a:solidFill>
                  <a:schemeClr val="tx1"/>
                </a:solidFill>
                <a:latin typeface="Century Gothic" panose="020B0502020202020204" pitchFamily="34" charset="0"/>
              </a:rPr>
              <a:t> </a:t>
            </a:r>
            <a:r>
              <a:rPr lang="en-US" sz="1800" dirty="0" err="1">
                <a:solidFill>
                  <a:schemeClr val="tx1"/>
                </a:solidFill>
                <a:latin typeface="Century Gothic" panose="020B0502020202020204" pitchFamily="34" charset="0"/>
              </a:rPr>
              <a:t>Programme</a:t>
            </a:r>
            <a:endParaRPr lang="en-US" sz="1800" dirty="0">
              <a:solidFill>
                <a:schemeClr val="tx1"/>
              </a:solidFill>
              <a:latin typeface="Century Gothic" panose="020B0502020202020204" pitchFamily="34" charset="0"/>
            </a:endParaRPr>
          </a:p>
          <a:p>
            <a:pPr lvl="1" algn="just">
              <a:lnSpc>
                <a:spcPct val="150000"/>
              </a:lnSpc>
              <a:buClr>
                <a:srgbClr val="FFC000"/>
              </a:buClr>
              <a:buFont typeface="Wingdings" pitchFamily="2" charset="2"/>
              <a:buChar char="ü"/>
              <a:defRPr/>
            </a:pPr>
            <a:r>
              <a:rPr lang="en-US" sz="1800" dirty="0">
                <a:solidFill>
                  <a:schemeClr val="tx1"/>
                </a:solidFill>
                <a:latin typeface="Century Gothic" panose="020B0502020202020204" pitchFamily="34" charset="0"/>
              </a:rPr>
              <a:t>ICT Enabled Agriculture;</a:t>
            </a:r>
          </a:p>
          <a:p>
            <a:pPr lvl="1" algn="just">
              <a:lnSpc>
                <a:spcPct val="150000"/>
              </a:lnSpc>
              <a:buClr>
                <a:srgbClr val="FFC000"/>
              </a:buClr>
              <a:buFont typeface="Wingdings" pitchFamily="2" charset="2"/>
              <a:buChar char="ü"/>
              <a:defRPr/>
            </a:pPr>
            <a:r>
              <a:rPr lang="en-US" sz="1800" dirty="0">
                <a:solidFill>
                  <a:schemeClr val="tx1"/>
                </a:solidFill>
                <a:latin typeface="Century Gothic" panose="020B0502020202020204" pitchFamily="34" charset="0"/>
              </a:rPr>
              <a:t>Science and Technology Youth Journalist </a:t>
            </a:r>
            <a:r>
              <a:rPr lang="en-US" sz="1800" dirty="0" err="1">
                <a:solidFill>
                  <a:schemeClr val="tx1"/>
                </a:solidFill>
                <a:latin typeface="Century Gothic" panose="020B0502020202020204" pitchFamily="34" charset="0"/>
              </a:rPr>
              <a:t>Programme</a:t>
            </a:r>
            <a:r>
              <a:rPr lang="en-US" sz="1800" dirty="0">
                <a:solidFill>
                  <a:schemeClr val="tx1"/>
                </a:solidFill>
                <a:latin typeface="Century Gothic" panose="020B0502020202020204" pitchFamily="34" charset="0"/>
              </a:rPr>
              <a:t> (STYJP);</a:t>
            </a:r>
          </a:p>
          <a:p>
            <a:pPr lvl="1" algn="just">
              <a:lnSpc>
                <a:spcPct val="150000"/>
              </a:lnSpc>
              <a:buClr>
                <a:srgbClr val="FFC000"/>
              </a:buClr>
              <a:buFont typeface="Wingdings" pitchFamily="2" charset="2"/>
              <a:buChar char="ü"/>
              <a:defRPr/>
            </a:pPr>
            <a:r>
              <a:rPr lang="en-US" sz="1800" dirty="0">
                <a:solidFill>
                  <a:schemeClr val="tx1"/>
                </a:solidFill>
                <a:latin typeface="Century Gothic" panose="020B0502020202020204" pitchFamily="34" charset="0"/>
              </a:rPr>
              <a:t>Youth Technology Innovation </a:t>
            </a:r>
            <a:r>
              <a:rPr lang="en-US" sz="1800" dirty="0" err="1">
                <a:solidFill>
                  <a:schemeClr val="tx1"/>
                </a:solidFill>
                <a:latin typeface="Century Gothic" panose="020B0502020202020204" pitchFamily="34" charset="0"/>
              </a:rPr>
              <a:t>Programme</a:t>
            </a:r>
            <a:r>
              <a:rPr lang="en-US" sz="1800" dirty="0">
                <a:solidFill>
                  <a:schemeClr val="tx1"/>
                </a:solidFill>
                <a:latin typeface="Century Gothic" panose="020B0502020202020204" pitchFamily="34" charset="0"/>
              </a:rPr>
              <a:t> (YTIP);</a:t>
            </a:r>
          </a:p>
          <a:p>
            <a:pPr lvl="1" algn="just">
              <a:lnSpc>
                <a:spcPct val="150000"/>
              </a:lnSpc>
              <a:buClr>
                <a:srgbClr val="FFC000"/>
              </a:buClr>
              <a:buFont typeface="Wingdings" pitchFamily="2" charset="2"/>
              <a:buChar char="ü"/>
              <a:defRPr/>
            </a:pPr>
            <a:r>
              <a:rPr lang="en-US" sz="1800" dirty="0">
                <a:solidFill>
                  <a:schemeClr val="tx1"/>
                </a:solidFill>
                <a:latin typeface="Century Gothic" panose="020B0502020202020204" pitchFamily="34" charset="0"/>
              </a:rPr>
              <a:t>Water Technologies Demonstration </a:t>
            </a:r>
            <a:r>
              <a:rPr lang="en-US" sz="1800" dirty="0" err="1">
                <a:solidFill>
                  <a:schemeClr val="tx1"/>
                </a:solidFill>
                <a:latin typeface="Century Gothic" panose="020B0502020202020204" pitchFamily="34" charset="0"/>
              </a:rPr>
              <a:t>Programme</a:t>
            </a:r>
            <a:r>
              <a:rPr lang="en-US" sz="1800" dirty="0">
                <a:solidFill>
                  <a:schemeClr val="tx1"/>
                </a:solidFill>
                <a:latin typeface="Century Gothic" panose="020B0502020202020204" pitchFamily="34" charset="0"/>
              </a:rPr>
              <a:t> (WADER);</a:t>
            </a:r>
          </a:p>
          <a:p>
            <a:pPr lvl="1" algn="just">
              <a:lnSpc>
                <a:spcPct val="150000"/>
              </a:lnSpc>
              <a:buClr>
                <a:srgbClr val="FFC000"/>
              </a:buClr>
              <a:buFont typeface="Wingdings" pitchFamily="2" charset="2"/>
              <a:buChar char="ü"/>
              <a:defRPr/>
            </a:pPr>
            <a:r>
              <a:rPr lang="en-US" sz="1800" dirty="0">
                <a:solidFill>
                  <a:schemeClr val="tx1"/>
                </a:solidFill>
                <a:latin typeface="Century Gothic" panose="020B0502020202020204" pitchFamily="34" charset="0"/>
              </a:rPr>
              <a:t>Photonics Prototyping Facility (PPF);</a:t>
            </a:r>
          </a:p>
          <a:p>
            <a:pPr lvl="1" algn="just">
              <a:lnSpc>
                <a:spcPct val="150000"/>
              </a:lnSpc>
              <a:buClr>
                <a:srgbClr val="FFC000"/>
              </a:buClr>
              <a:buFont typeface="Wingdings" pitchFamily="2" charset="2"/>
              <a:buChar char="ü"/>
              <a:defRPr/>
            </a:pPr>
            <a:r>
              <a:rPr lang="en-US" sz="1800" dirty="0">
                <a:solidFill>
                  <a:schemeClr val="tx1"/>
                </a:solidFill>
                <a:latin typeface="Century Gothic" panose="020B0502020202020204" pitchFamily="34" charset="0"/>
              </a:rPr>
              <a:t>Technology Stations </a:t>
            </a:r>
            <a:r>
              <a:rPr lang="en-US" sz="1800" dirty="0" err="1">
                <a:solidFill>
                  <a:schemeClr val="tx1"/>
                </a:solidFill>
                <a:latin typeface="Century Gothic" panose="020B0502020202020204" pitchFamily="34" charset="0"/>
              </a:rPr>
              <a:t>Programme</a:t>
            </a:r>
            <a:r>
              <a:rPr lang="en-US" sz="1800" dirty="0">
                <a:solidFill>
                  <a:schemeClr val="tx1"/>
                </a:solidFill>
                <a:latin typeface="Century Gothic" panose="020B0502020202020204" pitchFamily="34" charset="0"/>
              </a:rPr>
              <a:t> (TSP)</a:t>
            </a:r>
          </a:p>
          <a:p>
            <a:pPr algn="just">
              <a:lnSpc>
                <a:spcPct val="150000"/>
              </a:lnSpc>
              <a:buClr>
                <a:srgbClr val="FFC000"/>
              </a:buClr>
              <a:buFont typeface="Wingdings" panose="05000000000000000000" pitchFamily="2" charset="2"/>
              <a:buChar char="q"/>
              <a:defRPr/>
            </a:pPr>
            <a:endParaRPr lang="en-US" sz="1800" dirty="0">
              <a:solidFill>
                <a:schemeClr val="tx1"/>
              </a:solidFill>
              <a:latin typeface="Century Gothic" panose="020B0502020202020204" pitchFamily="34" charset="0"/>
            </a:endParaRPr>
          </a:p>
          <a:p>
            <a:pPr algn="just">
              <a:lnSpc>
                <a:spcPct val="150000"/>
              </a:lnSpc>
              <a:buClr>
                <a:srgbClr val="FFC000"/>
              </a:buClr>
              <a:buFont typeface="Wingdings" panose="05000000000000000000" pitchFamily="2" charset="2"/>
              <a:buChar char="q"/>
              <a:defRPr/>
            </a:pPr>
            <a:endParaRPr lang="en-US" sz="1800" dirty="0">
              <a:solidFill>
                <a:schemeClr val="tx1"/>
              </a:solidFill>
              <a:latin typeface="Century Gothic" panose="020B0502020202020204" pitchFamily="34" charset="0"/>
            </a:endParaRPr>
          </a:p>
          <a:p>
            <a:pPr algn="just">
              <a:lnSpc>
                <a:spcPct val="150000"/>
              </a:lnSpc>
            </a:pPr>
            <a:endParaRPr lang="en-ZA" sz="1800" dirty="0"/>
          </a:p>
        </p:txBody>
      </p:sp>
    </p:spTree>
    <p:extLst>
      <p:ext uri="{BB962C8B-B14F-4D97-AF65-F5344CB8AC3E}">
        <p14:creationId xmlns:p14="http://schemas.microsoft.com/office/powerpoint/2010/main" val="879130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5C2BA-0F45-4301-A114-6F4C582744E3}"/>
              </a:ext>
            </a:extLst>
          </p:cNvPr>
          <p:cNvSpPr>
            <a:spLocks noGrp="1"/>
          </p:cNvSpPr>
          <p:nvPr>
            <p:ph type="sldNum" sz="quarter" idx="12"/>
          </p:nvPr>
        </p:nvSpPr>
        <p:spPr/>
        <p:txBody>
          <a:bodyPr/>
          <a:lstStyle/>
          <a:p>
            <a:pPr defTabSz="515687"/>
            <a:fld id="{6BEAD508-187F-9C41-8168-FD791BBC9830}" type="slidenum">
              <a:rPr lang="en-US">
                <a:solidFill>
                  <a:prstClr val="black">
                    <a:tint val="75000"/>
                  </a:prstClr>
                </a:solidFill>
                <a:latin typeface="Arial" panose="020B0604020202020204" pitchFamily="34" charset="0"/>
                <a:cs typeface="Arial" panose="020B0604020202020204" pitchFamily="34" charset="0"/>
              </a:rPr>
              <a:pPr defTabSz="515687"/>
              <a:t>18</a:t>
            </a:fld>
            <a:endParaRPr lang="en-US" dirty="0">
              <a:solidFill>
                <a:prstClr val="black">
                  <a:tint val="75000"/>
                </a:prstClr>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2A985A8-ACAA-40A0-A41E-278130E9542C}"/>
              </a:ext>
            </a:extLst>
          </p:cNvPr>
          <p:cNvSpPr>
            <a:spLocks noGrp="1"/>
          </p:cNvSpPr>
          <p:nvPr>
            <p:ph type="title"/>
          </p:nvPr>
        </p:nvSpPr>
        <p:spPr>
          <a:xfrm>
            <a:off x="0" y="70692"/>
            <a:ext cx="8816009" cy="731624"/>
          </a:xfrm>
        </p:spPr>
        <p:txBody>
          <a:bodyPr>
            <a:noAutofit/>
          </a:bodyPr>
          <a:lstStyle/>
          <a:p>
            <a:pPr marL="76398">
              <a:lnSpc>
                <a:spcPct val="80000"/>
              </a:lnSpc>
              <a:spcBef>
                <a:spcPts val="639"/>
              </a:spcBef>
            </a:pPr>
            <a:r>
              <a:rPr lang="en-US" sz="2600" b="1" dirty="0">
                <a:latin typeface="Century Gothic" panose="020B0502020202020204" pitchFamily="34" charset="0"/>
                <a:sym typeface="Helvetica Neue" charset="0"/>
              </a:rPr>
              <a:t>Other DSI Youth Innovation Entrepreneurship Support </a:t>
            </a:r>
            <a:r>
              <a:rPr lang="en-US" sz="2600" b="1" dirty="0" err="1">
                <a:latin typeface="Century Gothic" panose="020B0502020202020204" pitchFamily="34" charset="0"/>
                <a:sym typeface="Helvetica Neue" charset="0"/>
              </a:rPr>
              <a:t>Programme</a:t>
            </a:r>
            <a:r>
              <a:rPr lang="en-US" sz="2600" b="1" dirty="0">
                <a:latin typeface="Century Gothic" panose="020B0502020202020204" pitchFamily="34" charset="0"/>
                <a:sym typeface="Helvetica Neue" charset="0"/>
              </a:rPr>
              <a:t/>
            </a:r>
            <a:br>
              <a:rPr lang="en-US" sz="2600" b="1" dirty="0">
                <a:latin typeface="Century Gothic" panose="020B0502020202020204" pitchFamily="34" charset="0"/>
                <a:sym typeface="Helvetica Neue" charset="0"/>
              </a:rPr>
            </a:br>
            <a:r>
              <a:rPr lang="en-US" sz="2600" b="1" dirty="0">
                <a:latin typeface="Century Gothic" panose="020B0502020202020204" pitchFamily="34" charset="0"/>
                <a:sym typeface="Helvetica Neue" charset="0"/>
              </a:rPr>
              <a:t>                       </a:t>
            </a:r>
            <a:br>
              <a:rPr lang="en-US" sz="2600" b="1" dirty="0">
                <a:latin typeface="Century Gothic" panose="020B0502020202020204" pitchFamily="34" charset="0"/>
                <a:sym typeface="Helvetica Neue" charset="0"/>
              </a:rPr>
            </a:br>
            <a:r>
              <a:rPr lang="en-US" sz="2600" b="1" dirty="0">
                <a:latin typeface="Century Gothic" panose="020B0502020202020204" pitchFamily="34" charset="0"/>
                <a:sym typeface="Helvetica Neue" charset="0"/>
              </a:rPr>
              <a:t/>
            </a:r>
            <a:br>
              <a:rPr lang="en-US" sz="2600" b="1" dirty="0">
                <a:latin typeface="Century Gothic" panose="020B0502020202020204" pitchFamily="34" charset="0"/>
                <a:sym typeface="Helvetica Neue" charset="0"/>
              </a:rPr>
            </a:br>
            <a:r>
              <a:rPr lang="en-US" sz="2600" dirty="0">
                <a:latin typeface="Century Gothic" panose="020B0502020202020204" pitchFamily="34" charset="0"/>
              </a:rPr>
              <a:t/>
            </a:r>
            <a:br>
              <a:rPr lang="en-US" sz="2600" dirty="0">
                <a:latin typeface="Century Gothic" panose="020B0502020202020204" pitchFamily="34" charset="0"/>
              </a:rPr>
            </a:br>
            <a:endParaRPr lang="en-US" sz="2600" b="1" dirty="0">
              <a:latin typeface="Century Gothic" panose="020B0502020202020204" pitchFamily="34" charset="0"/>
            </a:endParaRPr>
          </a:p>
        </p:txBody>
      </p:sp>
      <p:pic>
        <p:nvPicPr>
          <p:cNvPr id="8" name="Picture 7">
            <a:extLst>
              <a:ext uri="{FF2B5EF4-FFF2-40B4-BE49-F238E27FC236}">
                <a16:creationId xmlns:a16="http://schemas.microsoft.com/office/drawing/2014/main" id="{19F50527-FBD6-244C-B8F2-E40F9F2554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30" y="1043608"/>
            <a:ext cx="9034669" cy="5714687"/>
          </a:xfrm>
          <a:prstGeom prst="rect">
            <a:avLst/>
          </a:prstGeom>
        </p:spPr>
      </p:pic>
    </p:spTree>
    <p:extLst>
      <p:ext uri="{BB962C8B-B14F-4D97-AF65-F5344CB8AC3E}">
        <p14:creationId xmlns:p14="http://schemas.microsoft.com/office/powerpoint/2010/main" val="3566515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969818"/>
          </a:xfrm>
        </p:spPr>
        <p:txBody>
          <a:bodyPr anchor="ctr">
            <a:noAutofit/>
          </a:bodyPr>
          <a:lstStyle/>
          <a:p>
            <a:r>
              <a:rPr lang="en-ZA" altLang="en-US" sz="3200" b="1" dirty="0">
                <a:latin typeface="Century Gothic" panose="020B0502020202020204" pitchFamily="34" charset="0"/>
                <a:ea typeface="ＭＳ Ｐゴシック" panose="020B0600070205080204" pitchFamily="34" charset="-128"/>
              </a:rPr>
              <a:t>Presentation Outline</a:t>
            </a:r>
            <a:endParaRPr lang="en-US" sz="3200" b="1" dirty="0">
              <a:latin typeface="Century Gothic" panose="020B0502020202020204" pitchFamily="34" charset="0"/>
            </a:endParaRPr>
          </a:p>
        </p:txBody>
      </p:sp>
      <p:sp>
        <p:nvSpPr>
          <p:cNvPr id="3" name="Subtitle 2"/>
          <p:cNvSpPr>
            <a:spLocks noGrp="1"/>
          </p:cNvSpPr>
          <p:nvPr>
            <p:ph idx="1"/>
          </p:nvPr>
        </p:nvSpPr>
        <p:spPr>
          <a:xfrm>
            <a:off x="0" y="969818"/>
            <a:ext cx="9144000" cy="5758973"/>
          </a:xfrm>
          <a:solidFill>
            <a:schemeClr val="accent1">
              <a:lumMod val="20000"/>
              <a:lumOff val="80000"/>
            </a:schemeClr>
          </a:solidFill>
        </p:spPr>
        <p:txBody>
          <a:bodyPr>
            <a:normAutofit/>
          </a:bodyPr>
          <a:lstStyle/>
          <a:p>
            <a:pPr marL="738188" indent="-738188" algn="just">
              <a:lnSpc>
                <a:spcPct val="150000"/>
              </a:lnSpc>
              <a:buClr>
                <a:srgbClr val="FFC000"/>
              </a:buClr>
              <a:buFont typeface="Wingdings" charset="0"/>
              <a:buChar char="q"/>
            </a:pPr>
            <a:r>
              <a:rPr lang="en-US" sz="2400" b="1" dirty="0">
                <a:latin typeface="Century Gothic" panose="020B0502020202020204" pitchFamily="34" charset="0"/>
              </a:rPr>
              <a:t>Alignment of the DSI work to national priorities </a:t>
            </a:r>
            <a:endParaRPr lang="en-US" sz="2400" b="1" dirty="0" smtClean="0">
              <a:latin typeface="Century Gothic" panose="020B0502020202020204" pitchFamily="34" charset="0"/>
            </a:endParaRPr>
          </a:p>
          <a:p>
            <a:pPr marL="738188" indent="-738188" algn="just">
              <a:lnSpc>
                <a:spcPct val="150000"/>
              </a:lnSpc>
              <a:buClr>
                <a:srgbClr val="FFC000"/>
              </a:buClr>
              <a:buFont typeface="Wingdings" charset="0"/>
              <a:buChar char="q"/>
            </a:pPr>
            <a:r>
              <a:rPr lang="en-US" sz="2400" b="1" dirty="0" smtClean="0">
                <a:latin typeface="Century Gothic" panose="020B0502020202020204" pitchFamily="34" charset="0"/>
              </a:rPr>
              <a:t>Highlights </a:t>
            </a:r>
            <a:r>
              <a:rPr lang="en-US" sz="2400" b="1" dirty="0">
                <a:latin typeface="Century Gothic" panose="020B0502020202020204" pitchFamily="34" charset="0"/>
              </a:rPr>
              <a:t>for the Quarter</a:t>
            </a:r>
          </a:p>
          <a:p>
            <a:pPr marL="738188" indent="-738188" algn="just">
              <a:lnSpc>
                <a:spcPct val="150000"/>
              </a:lnSpc>
              <a:buClr>
                <a:srgbClr val="FFC000"/>
              </a:buClr>
              <a:buFont typeface="Wingdings" charset="0"/>
              <a:buChar char="q"/>
            </a:pPr>
            <a:r>
              <a:rPr lang="en-US" sz="2400" b="1" dirty="0">
                <a:latin typeface="Century Gothic" panose="020B0502020202020204" pitchFamily="34" charset="0"/>
              </a:rPr>
              <a:t>Performance </a:t>
            </a:r>
            <a:r>
              <a:rPr lang="en-US" sz="2400" b="1" dirty="0" smtClean="0">
                <a:latin typeface="Century Gothic" panose="020B0502020202020204" pitchFamily="34" charset="0"/>
              </a:rPr>
              <a:t>Information Overview (Q2 &amp; Q3)</a:t>
            </a:r>
          </a:p>
          <a:p>
            <a:pPr marL="738188" indent="-738188" algn="just">
              <a:lnSpc>
                <a:spcPct val="150000"/>
              </a:lnSpc>
              <a:buClr>
                <a:srgbClr val="FFC000"/>
              </a:buClr>
              <a:buFont typeface="Wingdings" charset="0"/>
              <a:buChar char="q"/>
            </a:pPr>
            <a:r>
              <a:rPr lang="en-US" sz="2400" b="1" dirty="0">
                <a:latin typeface="Century Gothic" panose="020B0502020202020204" pitchFamily="34" charset="0"/>
              </a:rPr>
              <a:t>Performance Information </a:t>
            </a:r>
            <a:r>
              <a:rPr lang="en-US" sz="2400" b="1" dirty="0" smtClean="0">
                <a:latin typeface="Century Gothic" panose="020B0502020202020204" pitchFamily="34" charset="0"/>
              </a:rPr>
              <a:t>per programme</a:t>
            </a:r>
            <a:endParaRPr lang="en-US" sz="2400" b="1" dirty="0">
              <a:latin typeface="Century Gothic" panose="020B0502020202020204" pitchFamily="34" charset="0"/>
            </a:endParaRPr>
          </a:p>
          <a:p>
            <a:pPr marL="738188" indent="-738188" algn="just">
              <a:lnSpc>
                <a:spcPct val="150000"/>
              </a:lnSpc>
              <a:buClr>
                <a:srgbClr val="FFC000"/>
              </a:buClr>
              <a:buFont typeface="Wingdings" charset="0"/>
              <a:buChar char="q"/>
            </a:pPr>
            <a:r>
              <a:rPr lang="en-US" sz="2400" b="1" dirty="0" smtClean="0">
                <a:latin typeface="Century Gothic" panose="020B0502020202020204" pitchFamily="34" charset="0"/>
              </a:rPr>
              <a:t>Targets not achieved</a:t>
            </a:r>
          </a:p>
          <a:p>
            <a:pPr marL="738188" indent="-738188" algn="just">
              <a:lnSpc>
                <a:spcPct val="150000"/>
              </a:lnSpc>
              <a:buClr>
                <a:srgbClr val="FFC000"/>
              </a:buClr>
              <a:buFont typeface="Wingdings" charset="0"/>
              <a:buChar char="q"/>
            </a:pPr>
            <a:r>
              <a:rPr lang="en-US" sz="2400" b="1" dirty="0" smtClean="0">
                <a:latin typeface="Century Gothic" panose="020B0502020202020204" pitchFamily="34" charset="0"/>
              </a:rPr>
              <a:t>Financial Report</a:t>
            </a:r>
            <a:endParaRPr lang="en-US" sz="2400" b="1" dirty="0">
              <a:latin typeface="Century Gothic" panose="020B0502020202020204" pitchFamily="34" charset="0"/>
            </a:endParaRPr>
          </a:p>
          <a:p>
            <a:pPr marL="738188" indent="-738188" algn="just">
              <a:lnSpc>
                <a:spcPct val="150000"/>
              </a:lnSpc>
              <a:buClr>
                <a:srgbClr val="FFC000"/>
              </a:buClr>
              <a:buFont typeface="Wingdings" charset="0"/>
              <a:buChar char="q"/>
            </a:pPr>
            <a:r>
              <a:rPr lang="en-US" sz="2400" b="1" dirty="0" smtClean="0">
                <a:latin typeface="Century Gothic" panose="020B0502020202020204" pitchFamily="34" charset="0"/>
              </a:rPr>
              <a:t>Progress on the implementation of the Audit Plan</a:t>
            </a:r>
            <a:endParaRPr lang="en-US" sz="2400" b="1" dirty="0">
              <a:latin typeface="Century Gothic" panose="020B0502020202020204" pitchFamily="34" charset="0"/>
            </a:endParaRPr>
          </a:p>
          <a:p>
            <a:pPr marL="738188" indent="-738188" algn="just">
              <a:lnSpc>
                <a:spcPct val="150000"/>
              </a:lnSpc>
              <a:buClr>
                <a:srgbClr val="FFC000"/>
              </a:buClr>
              <a:buFont typeface="Wingdings" charset="0"/>
              <a:buChar char="q"/>
            </a:pPr>
            <a:endParaRPr lang="en-US" sz="2400" b="1" dirty="0">
              <a:solidFill>
                <a:schemeClr val="tx1"/>
              </a:solidFill>
              <a:latin typeface="Century Gothic" panose="020B0502020202020204" pitchFamily="34" charset="0"/>
            </a:endParaRPr>
          </a:p>
          <a:p>
            <a:pPr marL="738188" indent="-738188" algn="just">
              <a:lnSpc>
                <a:spcPct val="150000"/>
              </a:lnSpc>
              <a:buFont typeface="Wingdings" charset="0"/>
              <a:buChar char="q"/>
            </a:pPr>
            <a:endParaRPr lang="en-US" sz="1700" dirty="0">
              <a:latin typeface="Century Gothic" panose="020B0502020202020204" pitchFamily="34" charset="0"/>
            </a:endParaRPr>
          </a:p>
          <a:p>
            <a:pPr marL="738188" indent="-738188" algn="just">
              <a:lnSpc>
                <a:spcPct val="150000"/>
              </a:lnSpc>
              <a:buNone/>
            </a:pPr>
            <a:endParaRPr lang="en-US" sz="1700" dirty="0">
              <a:latin typeface="Century Gothic" panose="020B0502020202020204" pitchFamily="34" charset="0"/>
            </a:endParaRPr>
          </a:p>
          <a:p>
            <a:pPr marL="738188" indent="-738188">
              <a:buNone/>
            </a:pPr>
            <a:endParaRPr lang="en-US" sz="1700" dirty="0">
              <a:latin typeface="Century Gothic" panose="020B0502020202020204" pitchFamily="34" charset="0"/>
            </a:endParaRPr>
          </a:p>
          <a:p>
            <a:pPr marL="738188" indent="-738188"/>
            <a:endParaRPr lang="en-US" sz="1700" dirty="0">
              <a:latin typeface="Century Gothic" panose="020B0502020202020204" pitchFamily="34" charset="0"/>
            </a:endParaRPr>
          </a:p>
          <a:p>
            <a:pPr marL="738188" indent="-738188">
              <a:buNone/>
            </a:pPr>
            <a:endParaRPr lang="en-US" sz="1700" dirty="0">
              <a:latin typeface="Century Gothic" panose="020B0502020202020204" pitchFamily="34" charset="0"/>
            </a:endParaRPr>
          </a:p>
          <a:p>
            <a:endParaRPr lang="en-US" sz="1700" dirty="0">
              <a:latin typeface="Century Gothic" panose="020B0502020202020204" pitchFamily="34" charset="0"/>
            </a:endParaRPr>
          </a:p>
        </p:txBody>
      </p:sp>
      <p:sp>
        <p:nvSpPr>
          <p:cNvPr id="6" name="Slide Number Placeholder 5">
            <a:extLst>
              <a:ext uri="{FF2B5EF4-FFF2-40B4-BE49-F238E27FC236}">
                <a16:creationId xmlns:a16="http://schemas.microsoft.com/office/drawing/2014/main" id="{57776BAC-665E-F04B-86D9-AD262CA9C397}"/>
              </a:ext>
            </a:extLst>
          </p:cNvPr>
          <p:cNvSpPr>
            <a:spLocks noGrp="1"/>
          </p:cNvSpPr>
          <p:nvPr>
            <p:ph type="sldNum" sz="quarter" idx="12"/>
          </p:nvPr>
        </p:nvSpPr>
        <p:spPr/>
        <p:txBody>
          <a:bodyPr/>
          <a:lstStyle/>
          <a:p>
            <a:fld id="{6BEAD508-187F-9C41-8168-FD791BBC9830}" type="slidenum">
              <a:rPr lang="en-US" smtClean="0"/>
              <a:pPr/>
              <a:t>1</a:t>
            </a:fld>
            <a:endParaRPr lang="en-US" dirty="0"/>
          </a:p>
        </p:txBody>
      </p:sp>
    </p:spTree>
    <p:extLst>
      <p:ext uri="{BB962C8B-B14F-4D97-AF65-F5344CB8AC3E}">
        <p14:creationId xmlns:p14="http://schemas.microsoft.com/office/powerpoint/2010/main" val="9151730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5C2BA-0F45-4301-A114-6F4C582744E3}"/>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19</a:t>
            </a:fld>
            <a:endParaRPr lang="en-US"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2A985A8-ACAA-40A0-A41E-278130E9542C}"/>
              </a:ext>
            </a:extLst>
          </p:cNvPr>
          <p:cNvSpPr>
            <a:spLocks noGrp="1"/>
          </p:cNvSpPr>
          <p:nvPr>
            <p:ph type="title"/>
          </p:nvPr>
        </p:nvSpPr>
        <p:spPr>
          <a:xfrm>
            <a:off x="0" y="1"/>
            <a:ext cx="9143999" cy="973014"/>
          </a:xfrm>
        </p:spPr>
        <p:txBody>
          <a:bodyPr>
            <a:noAutofit/>
          </a:bodyPr>
          <a:lstStyle/>
          <a:p>
            <a:pPr marL="101600">
              <a:lnSpc>
                <a:spcPct val="100000"/>
              </a:lnSpc>
              <a:spcBef>
                <a:spcPts val="850"/>
              </a:spcBef>
            </a:pPr>
            <a:r>
              <a:rPr lang="en-US" sz="3000" b="1" dirty="0">
                <a:latin typeface="Century Gothic" panose="020B0502020202020204" pitchFamily="34" charset="0"/>
                <a:sym typeface="Helvetica Neue" charset="0"/>
              </a:rPr>
              <a:t>Outcome 6: Innovation in support of a capable and developmental </a:t>
            </a:r>
            <a:r>
              <a:rPr lang="en-US" sz="3000" b="1" dirty="0" smtClean="0">
                <a:latin typeface="Century Gothic" panose="020B0502020202020204" pitchFamily="34" charset="0"/>
                <a:sym typeface="Helvetica Neue" charset="0"/>
              </a:rPr>
              <a:t>state</a:t>
            </a:r>
            <a:r>
              <a:rPr lang="en-US" sz="3000" dirty="0"/>
              <a:t/>
            </a:r>
            <a:br>
              <a:rPr lang="en-US" sz="3000" dirty="0"/>
            </a:br>
            <a:endParaRPr lang="en-US" sz="3000" b="1" dirty="0"/>
          </a:p>
        </p:txBody>
      </p:sp>
      <p:sp>
        <p:nvSpPr>
          <p:cNvPr id="7" name="Content Placeholder 2">
            <a:extLst>
              <a:ext uri="{FF2B5EF4-FFF2-40B4-BE49-F238E27FC236}">
                <a16:creationId xmlns:a16="http://schemas.microsoft.com/office/drawing/2014/main" id="{9DCB7D58-47BA-4F37-B4BA-56265D8C1C8B}"/>
              </a:ext>
            </a:extLst>
          </p:cNvPr>
          <p:cNvSpPr>
            <a:spLocks noGrp="1"/>
          </p:cNvSpPr>
          <p:nvPr>
            <p:ph idx="1"/>
          </p:nvPr>
        </p:nvSpPr>
        <p:spPr>
          <a:xfrm>
            <a:off x="0" y="961228"/>
            <a:ext cx="8920270" cy="5505058"/>
          </a:xfrm>
        </p:spPr>
        <p:txBody>
          <a:bodyPr>
            <a:noAutofit/>
          </a:bodyPr>
          <a:lstStyle/>
          <a:p>
            <a:pPr algn="just">
              <a:lnSpc>
                <a:spcPct val="120000"/>
              </a:lnSpc>
              <a:buClr>
                <a:srgbClr val="FFC000"/>
              </a:buClr>
              <a:buFont typeface="Wingdings" panose="05000000000000000000" pitchFamily="2" charset="2"/>
              <a:buChar char="q"/>
              <a:defRPr/>
            </a:pPr>
            <a:r>
              <a:rPr lang="en-US" dirty="0" smtClean="0">
                <a:solidFill>
                  <a:schemeClr val="tx1"/>
                </a:solidFill>
                <a:latin typeface="Century Gothic" panose="020B0502020202020204" pitchFamily="34" charset="0"/>
              </a:rPr>
              <a:t>In </a:t>
            </a:r>
            <a:r>
              <a:rPr lang="en-US" dirty="0">
                <a:solidFill>
                  <a:schemeClr val="tx1"/>
                </a:solidFill>
                <a:latin typeface="Century Gothic" panose="020B0502020202020204" pitchFamily="34" charset="0"/>
              </a:rPr>
              <a:t>search of an innovation-based system to improve the delivery of human settlements, the DSI supported the demonstration of  </a:t>
            </a:r>
            <a:r>
              <a:rPr lang="en-US" b="1" dirty="0">
                <a:solidFill>
                  <a:schemeClr val="tx1"/>
                </a:solidFill>
                <a:latin typeface="Century Gothic" panose="020B0502020202020204" pitchFamily="34" charset="0"/>
              </a:rPr>
              <a:t>3D printing of houses </a:t>
            </a:r>
            <a:r>
              <a:rPr lang="en-US" dirty="0">
                <a:solidFill>
                  <a:schemeClr val="tx1"/>
                </a:solidFill>
                <a:latin typeface="Century Gothic" panose="020B0502020202020204" pitchFamily="34" charset="0"/>
              </a:rPr>
              <a:t>through the use of additive materials technologies. </a:t>
            </a:r>
            <a:endParaRPr lang="en-US" dirty="0" smtClean="0">
              <a:solidFill>
                <a:schemeClr val="tx1"/>
              </a:solidFill>
              <a:latin typeface="Century Gothic" panose="020B0502020202020204" pitchFamily="34" charset="0"/>
            </a:endParaRPr>
          </a:p>
          <a:p>
            <a:pPr algn="just">
              <a:lnSpc>
                <a:spcPct val="120000"/>
              </a:lnSpc>
              <a:buClr>
                <a:srgbClr val="FFC000"/>
              </a:buClr>
              <a:buFont typeface="Wingdings" panose="05000000000000000000" pitchFamily="2" charset="2"/>
              <a:buChar char="q"/>
              <a:defRPr/>
            </a:pPr>
            <a:r>
              <a:rPr lang="en-US" dirty="0" smtClean="0">
                <a:solidFill>
                  <a:schemeClr val="tx1"/>
                </a:solidFill>
                <a:latin typeface="Century Gothic" panose="020B0502020202020204" pitchFamily="34" charset="0"/>
              </a:rPr>
              <a:t>The initiative: </a:t>
            </a:r>
          </a:p>
          <a:p>
            <a:pPr lvl="1" algn="just">
              <a:lnSpc>
                <a:spcPct val="120000"/>
              </a:lnSpc>
              <a:buClr>
                <a:srgbClr val="FFC000"/>
              </a:buClr>
              <a:defRPr/>
            </a:pPr>
            <a:r>
              <a:rPr lang="en-US" b="1" dirty="0" smtClean="0">
                <a:solidFill>
                  <a:schemeClr val="tx1"/>
                </a:solidFill>
                <a:latin typeface="Century Gothic" panose="020B0502020202020204" pitchFamily="34" charset="0"/>
              </a:rPr>
              <a:t>aligns to the countries </a:t>
            </a:r>
            <a:r>
              <a:rPr lang="en-US" b="1" dirty="0">
                <a:solidFill>
                  <a:schemeClr val="tx1"/>
                </a:solidFill>
                <a:latin typeface="Century Gothic" panose="020B0502020202020204" pitchFamily="34" charset="0"/>
              </a:rPr>
              <a:t>effort to transition sustainable human settlements to smart, green and sustainable settlements </a:t>
            </a:r>
            <a:r>
              <a:rPr lang="en-US" dirty="0">
                <a:solidFill>
                  <a:schemeClr val="tx1"/>
                </a:solidFill>
                <a:latin typeface="Century Gothic" panose="020B0502020202020204" pitchFamily="34" charset="0"/>
              </a:rPr>
              <a:t>in the context of 4IR and climate change. </a:t>
            </a:r>
            <a:endParaRPr lang="en-US" dirty="0" smtClean="0">
              <a:solidFill>
                <a:schemeClr val="tx1"/>
              </a:solidFill>
              <a:latin typeface="Century Gothic" panose="020B0502020202020204" pitchFamily="34" charset="0"/>
            </a:endParaRPr>
          </a:p>
          <a:p>
            <a:pPr lvl="1" algn="just">
              <a:lnSpc>
                <a:spcPct val="120000"/>
              </a:lnSpc>
              <a:buClr>
                <a:srgbClr val="FFC000"/>
              </a:buClr>
              <a:defRPr/>
            </a:pPr>
            <a:r>
              <a:rPr lang="en-US" dirty="0" smtClean="0">
                <a:solidFill>
                  <a:schemeClr val="tx1"/>
                </a:solidFill>
                <a:latin typeface="Century Gothic" panose="020B0502020202020204" pitchFamily="34" charset="0"/>
              </a:rPr>
              <a:t>was </a:t>
            </a:r>
            <a:r>
              <a:rPr lang="en-US" dirty="0">
                <a:solidFill>
                  <a:schemeClr val="tx1"/>
                </a:solidFill>
                <a:latin typeface="Century Gothic" panose="020B0502020202020204" pitchFamily="34" charset="0"/>
              </a:rPr>
              <a:t>boosted by the </a:t>
            </a:r>
            <a:r>
              <a:rPr lang="en-US" b="1" dirty="0">
                <a:solidFill>
                  <a:schemeClr val="tx1"/>
                </a:solidFill>
                <a:latin typeface="Century Gothic" panose="020B0502020202020204" pitchFamily="34" charset="0"/>
              </a:rPr>
              <a:t>launch of the Science, Technology and Innovation for Sustainable Human Settlements (STI4SHS) </a:t>
            </a:r>
            <a:r>
              <a:rPr lang="en-US" b="1" dirty="0" smtClean="0">
                <a:solidFill>
                  <a:schemeClr val="tx1"/>
                </a:solidFill>
                <a:latin typeface="Century Gothic" panose="020B0502020202020204" pitchFamily="34" charset="0"/>
              </a:rPr>
              <a:t>Roadmap which established </a:t>
            </a:r>
            <a:r>
              <a:rPr lang="en-US" b="1" dirty="0">
                <a:solidFill>
                  <a:schemeClr val="tx1"/>
                </a:solidFill>
                <a:latin typeface="Century Gothic" panose="020B0502020202020204" pitchFamily="34" charset="0"/>
              </a:rPr>
              <a:t>a multi-stakeholder innovation compact for the sector for the next 10 years in support of the Decadal </a:t>
            </a:r>
            <a:r>
              <a:rPr lang="en-US" b="1" dirty="0" smtClean="0">
                <a:solidFill>
                  <a:schemeClr val="tx1"/>
                </a:solidFill>
                <a:latin typeface="Century Gothic" panose="020B0502020202020204" pitchFamily="34" charset="0"/>
              </a:rPr>
              <a:t>Plan</a:t>
            </a:r>
            <a:r>
              <a:rPr lang="en-US" b="1" dirty="0">
                <a:solidFill>
                  <a:schemeClr val="tx1"/>
                </a:solidFill>
                <a:latin typeface="Century Gothic" panose="020B0502020202020204" pitchFamily="34" charset="0"/>
              </a:rPr>
              <a:t> </a:t>
            </a:r>
            <a:r>
              <a:rPr lang="en-US" dirty="0" smtClean="0">
                <a:solidFill>
                  <a:schemeClr val="tx1"/>
                </a:solidFill>
                <a:latin typeface="Century Gothic" panose="020B0502020202020204" pitchFamily="34" charset="0"/>
              </a:rPr>
              <a:t>resulting in </a:t>
            </a:r>
            <a:r>
              <a:rPr lang="en-US" dirty="0">
                <a:solidFill>
                  <a:schemeClr val="tx1"/>
                </a:solidFill>
                <a:latin typeface="Century Gothic" panose="020B0502020202020204" pitchFamily="34" charset="0"/>
              </a:rPr>
              <a:t>the coordination of various actors between civil society, government, academia and industry in support of innovation in the sector. </a:t>
            </a:r>
          </a:p>
          <a:p>
            <a:pPr algn="just">
              <a:lnSpc>
                <a:spcPct val="120000"/>
              </a:lnSpc>
              <a:buClr>
                <a:srgbClr val="FFC000"/>
              </a:buClr>
              <a:buFont typeface="Wingdings" panose="05000000000000000000" pitchFamily="2" charset="2"/>
              <a:buChar char="q"/>
              <a:defRPr/>
            </a:pPr>
            <a:r>
              <a:rPr lang="en-US" dirty="0" smtClean="0">
                <a:solidFill>
                  <a:schemeClr val="tx1"/>
                </a:solidFill>
                <a:latin typeface="Century Gothic" panose="020B0502020202020204" pitchFamily="34" charset="0"/>
              </a:rPr>
              <a:t>25 </a:t>
            </a:r>
            <a:r>
              <a:rPr lang="en-US" dirty="0">
                <a:solidFill>
                  <a:schemeClr val="tx1"/>
                </a:solidFill>
                <a:latin typeface="Century Gothic" panose="020B0502020202020204" pitchFamily="34" charset="0"/>
              </a:rPr>
              <a:t>housing units have been earmarked for the demonstration through 3D printing technology in partnership with the KwaZulu-Natal Department of Human Settlements.</a:t>
            </a:r>
          </a:p>
          <a:p>
            <a:pPr lvl="1" algn="just">
              <a:lnSpc>
                <a:spcPct val="120000"/>
              </a:lnSpc>
              <a:buClr>
                <a:srgbClr val="FFC000"/>
              </a:buClr>
              <a:buFont typeface="Wingdings" panose="05000000000000000000" pitchFamily="2" charset="2"/>
              <a:buChar char="ü"/>
              <a:defRPr/>
            </a:pPr>
            <a:endParaRPr lang="en-US" dirty="0">
              <a:solidFill>
                <a:schemeClr val="tx1"/>
              </a:solidFill>
              <a:latin typeface="Century Gothic" panose="020B0502020202020204" pitchFamily="34" charset="0"/>
            </a:endParaRPr>
          </a:p>
          <a:p>
            <a:pPr lvl="1" algn="just">
              <a:lnSpc>
                <a:spcPct val="120000"/>
              </a:lnSpc>
              <a:buClr>
                <a:srgbClr val="FFC000"/>
              </a:buClr>
              <a:buFont typeface="Wingdings" panose="05000000000000000000" pitchFamily="2" charset="2"/>
              <a:buChar char="ü"/>
              <a:defRPr/>
            </a:pPr>
            <a:endParaRPr lang="en-US"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859393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5C2BA-0F45-4301-A114-6F4C582744E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197"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2A985A8-ACAA-40A0-A41E-278130E9542C}"/>
              </a:ext>
            </a:extLst>
          </p:cNvPr>
          <p:cNvSpPr>
            <a:spLocks noGrp="1"/>
          </p:cNvSpPr>
          <p:nvPr>
            <p:ph type="title"/>
          </p:nvPr>
        </p:nvSpPr>
        <p:spPr>
          <a:xfrm>
            <a:off x="0" y="9940"/>
            <a:ext cx="9143999" cy="973014"/>
          </a:xfrm>
        </p:spPr>
        <p:txBody>
          <a:bodyPr>
            <a:noAutofit/>
          </a:bodyPr>
          <a:lstStyle/>
          <a:p>
            <a:pPr marL="101600">
              <a:lnSpc>
                <a:spcPct val="80000"/>
              </a:lnSpc>
              <a:spcBef>
                <a:spcPts val="850"/>
              </a:spcBef>
            </a:pPr>
            <a:r>
              <a:rPr lang="en-US" sz="2700" b="1" dirty="0" smtClean="0">
                <a:latin typeface="Century Gothic" panose="020B0502020202020204" pitchFamily="34" charset="0"/>
                <a:sym typeface="Helvetica Neue" charset="0"/>
              </a:rPr>
              <a:t/>
            </a:r>
            <a:br>
              <a:rPr lang="en-US" sz="2700" b="1" dirty="0" smtClean="0">
                <a:latin typeface="Century Gothic" panose="020B0502020202020204" pitchFamily="34" charset="0"/>
                <a:sym typeface="Helvetica Neue" charset="0"/>
              </a:rPr>
            </a:br>
            <a:r>
              <a:rPr lang="en-US" sz="2700" b="1" dirty="0" smtClean="0">
                <a:latin typeface="Century Gothic" panose="020B0502020202020204" pitchFamily="34" charset="0"/>
                <a:sym typeface="Helvetica Neue" charset="0"/>
              </a:rPr>
              <a:t>INTERNATIONAL </a:t>
            </a:r>
            <a:r>
              <a:rPr lang="en-US" sz="2700" b="1" dirty="0">
                <a:latin typeface="Century Gothic" panose="020B0502020202020204" pitchFamily="34" charset="0"/>
                <a:sym typeface="Helvetica Neue" charset="0"/>
              </a:rPr>
              <a:t>COOPERATION AND RESOURCE (ICR</a:t>
            </a:r>
            <a:r>
              <a:rPr lang="en-US" sz="2700" b="1" dirty="0" smtClean="0">
                <a:latin typeface="Century Gothic" panose="020B0502020202020204" pitchFamily="34" charset="0"/>
                <a:sym typeface="Helvetica Neue" charset="0"/>
              </a:rPr>
              <a:t>)</a:t>
            </a:r>
            <a:r>
              <a:rPr lang="en-US" sz="2700" b="1" dirty="0">
                <a:latin typeface="Century Gothic" panose="020B0502020202020204" pitchFamily="34" charset="0"/>
                <a:sym typeface="Helvetica Neue" charset="0"/>
              </a:rPr>
              <a:t/>
            </a:r>
            <a:br>
              <a:rPr lang="en-US" sz="2700" b="1" dirty="0">
                <a:latin typeface="Century Gothic" panose="020B0502020202020204" pitchFamily="34" charset="0"/>
                <a:sym typeface="Helvetica Neue" charset="0"/>
              </a:rPr>
            </a:br>
            <a:r>
              <a:rPr lang="en-US" sz="3000" dirty="0"/>
              <a:t/>
            </a:r>
            <a:br>
              <a:rPr lang="en-US" sz="3000" dirty="0"/>
            </a:br>
            <a:endParaRPr lang="en-US" sz="3000" b="1" dirty="0"/>
          </a:p>
        </p:txBody>
      </p:sp>
      <p:sp>
        <p:nvSpPr>
          <p:cNvPr id="7" name="Content Placeholder 2">
            <a:extLst>
              <a:ext uri="{FF2B5EF4-FFF2-40B4-BE49-F238E27FC236}">
                <a16:creationId xmlns:a16="http://schemas.microsoft.com/office/drawing/2014/main" id="{9DCB7D58-47BA-4F37-B4BA-56265D8C1C8B}"/>
              </a:ext>
            </a:extLst>
          </p:cNvPr>
          <p:cNvSpPr>
            <a:spLocks noGrp="1"/>
          </p:cNvSpPr>
          <p:nvPr>
            <p:ph idx="1"/>
          </p:nvPr>
        </p:nvSpPr>
        <p:spPr>
          <a:xfrm>
            <a:off x="82062" y="973015"/>
            <a:ext cx="8920270" cy="5685888"/>
          </a:xfrm>
        </p:spPr>
        <p:txBody>
          <a:bodyPr>
            <a:noAutofit/>
          </a:bodyPr>
          <a:lstStyle/>
          <a:p>
            <a:pPr marL="0" lvl="0" indent="0" algn="just">
              <a:lnSpc>
                <a:spcPct val="120000"/>
              </a:lnSpc>
              <a:spcBef>
                <a:spcPts val="0"/>
              </a:spcBef>
              <a:buClr>
                <a:srgbClr val="FFC000"/>
              </a:buClr>
              <a:buNone/>
              <a:defRPr/>
            </a:pPr>
            <a:r>
              <a:rPr lang="en-US" sz="1900" b="1" dirty="0">
                <a:solidFill>
                  <a:prstClr val="black"/>
                </a:solidFill>
                <a:latin typeface="Century Gothic" panose="020B0502020202020204" pitchFamily="34" charset="0"/>
              </a:rPr>
              <a:t>Vaccine Manufacturing Project</a:t>
            </a:r>
          </a:p>
          <a:p>
            <a:pPr lvl="0" algn="just">
              <a:lnSpc>
                <a:spcPct val="120000"/>
              </a:lnSpc>
              <a:spcBef>
                <a:spcPts val="0"/>
              </a:spcBef>
              <a:buClr>
                <a:srgbClr val="FFC000"/>
              </a:buClr>
              <a:buFont typeface="Wingdings" panose="05000000000000000000" pitchFamily="2" charset="2"/>
              <a:buChar char="q"/>
              <a:defRPr/>
            </a:pPr>
            <a:r>
              <a:rPr lang="en-US" sz="1900" dirty="0">
                <a:solidFill>
                  <a:prstClr val="black"/>
                </a:solidFill>
                <a:latin typeface="Century Gothic" panose="020B0502020202020204" pitchFamily="34" charset="0"/>
              </a:rPr>
              <a:t>The third Project Steering Committee of the Vaccine Manufacturing Project between the African Renaissance Fund, DSI and </a:t>
            </a:r>
            <a:r>
              <a:rPr lang="en-US" sz="1900" dirty="0" err="1">
                <a:solidFill>
                  <a:prstClr val="black"/>
                </a:solidFill>
                <a:latin typeface="Century Gothic" panose="020B0502020202020204" pitchFamily="34" charset="0"/>
              </a:rPr>
              <a:t>Biovac</a:t>
            </a:r>
            <a:r>
              <a:rPr lang="en-US" sz="1900" dirty="0">
                <a:solidFill>
                  <a:prstClr val="black"/>
                </a:solidFill>
                <a:latin typeface="Century Gothic" panose="020B0502020202020204" pitchFamily="34" charset="0"/>
              </a:rPr>
              <a:t> </a:t>
            </a:r>
            <a:r>
              <a:rPr lang="en-US" sz="1900" dirty="0" smtClean="0">
                <a:solidFill>
                  <a:prstClr val="black"/>
                </a:solidFill>
                <a:latin typeface="Century Gothic" panose="020B0502020202020204" pitchFamily="34" charset="0"/>
              </a:rPr>
              <a:t>played </a:t>
            </a:r>
            <a:r>
              <a:rPr lang="en-US" sz="1900" dirty="0">
                <a:solidFill>
                  <a:prstClr val="black"/>
                </a:solidFill>
                <a:latin typeface="Century Gothic" panose="020B0502020202020204" pitchFamily="34" charset="0"/>
              </a:rPr>
              <a:t>a critical role in positioning South Africa to submit a successful bid to the World Health </a:t>
            </a:r>
            <a:r>
              <a:rPr lang="en-US" sz="1900" dirty="0" err="1">
                <a:solidFill>
                  <a:prstClr val="black"/>
                </a:solidFill>
                <a:latin typeface="Century Gothic" panose="020B0502020202020204" pitchFamily="34" charset="0"/>
              </a:rPr>
              <a:t>Organisation</a:t>
            </a:r>
            <a:r>
              <a:rPr lang="en-US" sz="1900" dirty="0">
                <a:solidFill>
                  <a:prstClr val="black"/>
                </a:solidFill>
                <a:latin typeface="Century Gothic" panose="020B0502020202020204" pitchFamily="34" charset="0"/>
              </a:rPr>
              <a:t> to fund an mRNA pilot plant in South Africa.</a:t>
            </a:r>
          </a:p>
          <a:p>
            <a:pPr marL="0" indent="0" algn="just">
              <a:lnSpc>
                <a:spcPct val="120000"/>
              </a:lnSpc>
              <a:spcBef>
                <a:spcPts val="0"/>
              </a:spcBef>
              <a:buClr>
                <a:srgbClr val="FFC000"/>
              </a:buClr>
              <a:buNone/>
              <a:defRPr/>
            </a:pPr>
            <a:endParaRPr lang="en-US" sz="1900" b="1" dirty="0" smtClean="0">
              <a:solidFill>
                <a:prstClr val="black"/>
              </a:solidFill>
              <a:latin typeface="Century Gothic" panose="020B0502020202020204" pitchFamily="34" charset="0"/>
            </a:endParaRPr>
          </a:p>
          <a:p>
            <a:pPr marL="0" indent="0" algn="just">
              <a:lnSpc>
                <a:spcPct val="120000"/>
              </a:lnSpc>
              <a:spcBef>
                <a:spcPts val="0"/>
              </a:spcBef>
              <a:buClr>
                <a:srgbClr val="FFC000"/>
              </a:buClr>
              <a:buNone/>
              <a:defRPr/>
            </a:pPr>
            <a:r>
              <a:rPr lang="en-US" sz="1900" b="1" dirty="0" smtClean="0">
                <a:solidFill>
                  <a:prstClr val="black"/>
                </a:solidFill>
                <a:latin typeface="Century Gothic" panose="020B0502020202020204" pitchFamily="34" charset="0"/>
              </a:rPr>
              <a:t>EUREKA</a:t>
            </a:r>
            <a:endParaRPr lang="en-US" sz="1900" b="1" dirty="0">
              <a:solidFill>
                <a:schemeClr val="tx1"/>
              </a:solidFill>
              <a:latin typeface="Century Gothic" panose="020B0502020202020204" pitchFamily="34" charset="0"/>
            </a:endParaRPr>
          </a:p>
          <a:p>
            <a:pPr algn="just">
              <a:lnSpc>
                <a:spcPct val="120000"/>
              </a:lnSpc>
              <a:spcBef>
                <a:spcPts val="0"/>
              </a:spcBef>
              <a:buClr>
                <a:srgbClr val="FFC000"/>
              </a:buClr>
              <a:buFont typeface="Wingdings" panose="05000000000000000000" pitchFamily="2" charset="2"/>
              <a:buChar char="q"/>
              <a:defRPr/>
            </a:pPr>
            <a:r>
              <a:rPr lang="en-US" sz="1900" dirty="0">
                <a:solidFill>
                  <a:schemeClr val="tx1"/>
                </a:solidFill>
                <a:latin typeface="Century Gothic" panose="020B0502020202020204" pitchFamily="34" charset="0"/>
              </a:rPr>
              <a:t>The ICR Programme is involved with the EUREKA Network secretariat to attract more African countries to join the </a:t>
            </a:r>
            <a:r>
              <a:rPr lang="en-US" sz="1900" dirty="0" smtClean="0">
                <a:solidFill>
                  <a:schemeClr val="tx1"/>
                </a:solidFill>
                <a:latin typeface="Century Gothic" panose="020B0502020202020204" pitchFamily="34" charset="0"/>
              </a:rPr>
              <a:t>network and is </a:t>
            </a:r>
            <a:r>
              <a:rPr lang="en-US" sz="1900" dirty="0">
                <a:solidFill>
                  <a:schemeClr val="tx1"/>
                </a:solidFill>
                <a:latin typeface="Century Gothic" panose="020B0502020202020204" pitchFamily="34" charset="0"/>
              </a:rPr>
              <a:t>in contact with the European and Developing Countries Clinical Trails </a:t>
            </a:r>
            <a:r>
              <a:rPr lang="en-US" sz="1900" dirty="0" smtClean="0">
                <a:solidFill>
                  <a:schemeClr val="tx1"/>
                </a:solidFill>
                <a:latin typeface="Century Gothic" panose="020B0502020202020204" pitchFamily="34" charset="0"/>
              </a:rPr>
              <a:t>Partnership (EDCTP)</a:t>
            </a:r>
            <a:r>
              <a:rPr lang="en-US" sz="1900" dirty="0">
                <a:solidFill>
                  <a:schemeClr val="tx1"/>
                </a:solidFill>
                <a:latin typeface="Century Gothic" panose="020B0502020202020204" pitchFamily="34" charset="0"/>
              </a:rPr>
              <a:t> </a:t>
            </a:r>
            <a:r>
              <a:rPr lang="en-US" sz="1900" dirty="0" smtClean="0">
                <a:solidFill>
                  <a:schemeClr val="tx1"/>
                </a:solidFill>
                <a:latin typeface="Century Gothic" panose="020B0502020202020204" pitchFamily="34" charset="0"/>
              </a:rPr>
              <a:t>Headquarters </a:t>
            </a:r>
            <a:r>
              <a:rPr lang="en-US" sz="1900" dirty="0">
                <a:solidFill>
                  <a:schemeClr val="tx1"/>
                </a:solidFill>
                <a:latin typeface="Century Gothic" panose="020B0502020202020204" pitchFamily="34" charset="0"/>
              </a:rPr>
              <a:t>for the implementation of the Global Health Partnerships, which is a replacement of the EDCTP2. </a:t>
            </a:r>
          </a:p>
          <a:p>
            <a:pPr algn="just">
              <a:lnSpc>
                <a:spcPct val="120000"/>
              </a:lnSpc>
              <a:spcBef>
                <a:spcPts val="0"/>
              </a:spcBef>
              <a:buClr>
                <a:srgbClr val="FFC000"/>
              </a:buClr>
              <a:buFont typeface="Wingdings" panose="05000000000000000000" pitchFamily="2" charset="2"/>
              <a:buChar char="q"/>
              <a:defRPr/>
            </a:pPr>
            <a:r>
              <a:rPr lang="en-US" sz="1900" dirty="0" smtClean="0">
                <a:solidFill>
                  <a:schemeClr val="tx1"/>
                </a:solidFill>
                <a:latin typeface="Century Gothic" panose="020B0502020202020204" pitchFamily="34" charset="0"/>
              </a:rPr>
              <a:t>This </a:t>
            </a:r>
            <a:r>
              <a:rPr lang="en-US" sz="1900" dirty="0">
                <a:solidFill>
                  <a:schemeClr val="tx1"/>
                </a:solidFill>
                <a:latin typeface="Century Gothic" panose="020B0502020202020204" pitchFamily="34" charset="0"/>
              </a:rPr>
              <a:t>working group will place the SA NSI closer to working with other African countries on an international basis with the rest of the world, thus growing innovation capabilities.  </a:t>
            </a:r>
            <a:endParaRPr lang="en-US" sz="1900" dirty="0" smtClean="0">
              <a:solidFill>
                <a:schemeClr val="tx1"/>
              </a:solidFill>
              <a:latin typeface="Century Gothic" panose="020B0502020202020204" pitchFamily="34" charset="0"/>
            </a:endParaRPr>
          </a:p>
          <a:p>
            <a:pPr algn="just">
              <a:lnSpc>
                <a:spcPct val="120000"/>
              </a:lnSpc>
              <a:spcBef>
                <a:spcPts val="0"/>
              </a:spcBef>
              <a:buClr>
                <a:srgbClr val="FFC000"/>
              </a:buClr>
              <a:buFont typeface="Wingdings" panose="05000000000000000000" pitchFamily="2" charset="2"/>
              <a:buChar char="q"/>
              <a:defRPr/>
            </a:pPr>
            <a:endParaRPr lang="en-US" sz="19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1142901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5C2BA-0F45-4301-A114-6F4C582744E3}"/>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21</a:t>
            </a:fld>
            <a:endParaRPr lang="en-US"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9DCB7D58-47BA-4F37-B4BA-56265D8C1C8B}"/>
              </a:ext>
            </a:extLst>
          </p:cNvPr>
          <p:cNvSpPr>
            <a:spLocks noGrp="1"/>
          </p:cNvSpPr>
          <p:nvPr>
            <p:ph idx="1"/>
          </p:nvPr>
        </p:nvSpPr>
        <p:spPr>
          <a:xfrm>
            <a:off x="82062" y="973015"/>
            <a:ext cx="9061938" cy="5320763"/>
          </a:xfrm>
        </p:spPr>
        <p:txBody>
          <a:bodyPr>
            <a:normAutofit/>
          </a:bodyPr>
          <a:lstStyle/>
          <a:p>
            <a:pPr algn="just">
              <a:lnSpc>
                <a:spcPct val="120000"/>
              </a:lnSpc>
              <a:buClr>
                <a:srgbClr val="FFC000"/>
              </a:buClr>
              <a:buFont typeface="Wingdings" panose="05000000000000000000" pitchFamily="2" charset="2"/>
              <a:buChar char="q"/>
              <a:defRPr/>
            </a:pPr>
            <a:r>
              <a:rPr lang="en-US" sz="2000" dirty="0" smtClean="0">
                <a:solidFill>
                  <a:schemeClr val="tx1"/>
                </a:solidFill>
                <a:latin typeface="Century Gothic" panose="020B0502020202020204" pitchFamily="34" charset="0"/>
              </a:rPr>
              <a:t>Coordinated </a:t>
            </a:r>
            <a:r>
              <a:rPr lang="en-US" sz="2000" dirty="0">
                <a:solidFill>
                  <a:schemeClr val="tx1"/>
                </a:solidFill>
                <a:latin typeface="Century Gothic" panose="020B0502020202020204" pitchFamily="34" charset="0"/>
              </a:rPr>
              <a:t>joint activities between the South African National Space Agency (SANSA), and the China Satellite Navigation Office (CSNO) in China, to discuss joint collaboration focusing on navigation satellite systems to build infrastructures for high-precision spatial and temporal information services. </a:t>
            </a:r>
            <a:endParaRPr lang="en-US" sz="2000" dirty="0" smtClean="0">
              <a:solidFill>
                <a:schemeClr val="tx1"/>
              </a:solidFill>
              <a:latin typeface="Century Gothic" panose="020B0502020202020204" pitchFamily="34" charset="0"/>
            </a:endParaRPr>
          </a:p>
          <a:p>
            <a:pPr algn="just">
              <a:lnSpc>
                <a:spcPct val="120000"/>
              </a:lnSpc>
              <a:buClr>
                <a:srgbClr val="FFC000"/>
              </a:buClr>
              <a:buFont typeface="Wingdings" panose="05000000000000000000" pitchFamily="2" charset="2"/>
              <a:buChar char="q"/>
              <a:defRPr/>
            </a:pPr>
            <a:r>
              <a:rPr lang="en-US" sz="2000" dirty="0">
                <a:solidFill>
                  <a:schemeClr val="tx1"/>
                </a:solidFill>
                <a:latin typeface="Century Gothic" panose="020B0502020202020204" pitchFamily="34" charset="0"/>
              </a:rPr>
              <a:t>Exchanges were held to introduce the </a:t>
            </a:r>
            <a:r>
              <a:rPr lang="en-US" sz="2000" dirty="0" err="1">
                <a:solidFill>
                  <a:schemeClr val="tx1"/>
                </a:solidFill>
                <a:latin typeface="Century Gothic" panose="020B0502020202020204" pitchFamily="34" charset="0"/>
              </a:rPr>
              <a:t>Beidou</a:t>
            </a:r>
            <a:r>
              <a:rPr lang="en-US" sz="2000" dirty="0">
                <a:solidFill>
                  <a:schemeClr val="tx1"/>
                </a:solidFill>
                <a:latin typeface="Century Gothic" panose="020B0502020202020204" pitchFamily="34" charset="0"/>
              </a:rPr>
              <a:t> Navigation Satellite System Service, followed by a webinar to share the achievements of Global Navigation Satellite Systems (GNSS), which is expected to better serve the economic and social development of South Africa and other African countries. </a:t>
            </a:r>
            <a:endParaRPr lang="en-GB" sz="2000" dirty="0">
              <a:solidFill>
                <a:schemeClr val="tx1"/>
              </a:solidFill>
              <a:latin typeface="Century Gothic" panose="020B0502020202020204" pitchFamily="34" charset="0"/>
            </a:endParaRPr>
          </a:p>
          <a:p>
            <a:pPr algn="just">
              <a:lnSpc>
                <a:spcPct val="120000"/>
              </a:lnSpc>
              <a:buClr>
                <a:srgbClr val="FFC000"/>
              </a:buClr>
              <a:buFont typeface="Wingdings" panose="05000000000000000000" pitchFamily="2" charset="2"/>
              <a:buChar char="q"/>
              <a:defRPr/>
            </a:pPr>
            <a:r>
              <a:rPr lang="en-US" sz="2000" dirty="0">
                <a:solidFill>
                  <a:schemeClr val="tx1"/>
                </a:solidFill>
                <a:latin typeface="Century Gothic" panose="020B0502020202020204" pitchFamily="34" charset="0"/>
              </a:rPr>
              <a:t>Participated in the launch of the Kenya Innovation Week conference held in December 2021, and delivered a presentation on the South African experience in the Eureka network. </a:t>
            </a:r>
          </a:p>
          <a:p>
            <a:pPr algn="just">
              <a:lnSpc>
                <a:spcPct val="120000"/>
              </a:lnSpc>
              <a:buClr>
                <a:srgbClr val="FFC000"/>
              </a:buClr>
              <a:buFont typeface="Wingdings" panose="05000000000000000000" pitchFamily="2" charset="2"/>
              <a:buChar char="q"/>
              <a:defRPr/>
            </a:pPr>
            <a:endParaRPr lang="en-US" sz="2000" dirty="0">
              <a:solidFill>
                <a:schemeClr val="tx1"/>
              </a:solidFill>
              <a:latin typeface="Century Gothic" panose="020B0502020202020204" pitchFamily="34" charset="0"/>
            </a:endParaRPr>
          </a:p>
          <a:p>
            <a:pPr>
              <a:lnSpc>
                <a:spcPct val="120000"/>
              </a:lnSpc>
              <a:buNone/>
              <a:defRPr/>
            </a:pPr>
            <a:endParaRPr lang="en-GB" sz="2000" dirty="0">
              <a:solidFill>
                <a:schemeClr val="tx1"/>
              </a:solidFill>
              <a:latin typeface="Century Gothic" panose="020B0502020202020204" pitchFamily="34" charset="0"/>
            </a:endParaRPr>
          </a:p>
          <a:p>
            <a:pPr>
              <a:lnSpc>
                <a:spcPct val="120000"/>
              </a:lnSpc>
            </a:pPr>
            <a:endParaRPr lang="en-ZA" sz="2000" dirty="0">
              <a:solidFill>
                <a:schemeClr val="tx1"/>
              </a:solidFill>
              <a:latin typeface="Century Gothic" panose="020B0502020202020204" pitchFamily="34" charset="0"/>
            </a:endParaRPr>
          </a:p>
        </p:txBody>
      </p:sp>
      <p:sp>
        <p:nvSpPr>
          <p:cNvPr id="8" name="Title 1">
            <a:extLst>
              <a:ext uri="{FF2B5EF4-FFF2-40B4-BE49-F238E27FC236}">
                <a16:creationId xmlns:a16="http://schemas.microsoft.com/office/drawing/2014/main" id="{32A985A8-ACAA-40A0-A41E-278130E9542C}"/>
              </a:ext>
            </a:extLst>
          </p:cNvPr>
          <p:cNvSpPr>
            <a:spLocks noGrp="1"/>
          </p:cNvSpPr>
          <p:nvPr>
            <p:ph type="title"/>
          </p:nvPr>
        </p:nvSpPr>
        <p:spPr>
          <a:xfrm>
            <a:off x="0" y="1"/>
            <a:ext cx="9143999" cy="973014"/>
          </a:xfrm>
        </p:spPr>
        <p:txBody>
          <a:bodyPr>
            <a:noAutofit/>
          </a:bodyPr>
          <a:lstStyle/>
          <a:p>
            <a:pPr marL="101600">
              <a:lnSpc>
                <a:spcPct val="80000"/>
              </a:lnSpc>
              <a:spcBef>
                <a:spcPts val="850"/>
              </a:spcBef>
            </a:pPr>
            <a:r>
              <a:rPr lang="en-US" sz="2700" b="1" dirty="0" smtClean="0">
                <a:latin typeface="Century Gothic" panose="020B0502020202020204" pitchFamily="34" charset="0"/>
                <a:sym typeface="Helvetica Neue" charset="0"/>
              </a:rPr>
              <a:t/>
            </a:r>
            <a:br>
              <a:rPr lang="en-US" sz="2700" b="1" dirty="0" smtClean="0">
                <a:latin typeface="Century Gothic" panose="020B0502020202020204" pitchFamily="34" charset="0"/>
                <a:sym typeface="Helvetica Neue" charset="0"/>
              </a:rPr>
            </a:br>
            <a:r>
              <a:rPr lang="en-US" sz="2700" b="1" dirty="0" smtClean="0">
                <a:latin typeface="Century Gothic" panose="020B0502020202020204" pitchFamily="34" charset="0"/>
                <a:sym typeface="Helvetica Neue" charset="0"/>
              </a:rPr>
              <a:t>INTERNATIONAL </a:t>
            </a:r>
            <a:r>
              <a:rPr lang="en-US" sz="2700" b="1" dirty="0">
                <a:latin typeface="Century Gothic" panose="020B0502020202020204" pitchFamily="34" charset="0"/>
                <a:sym typeface="Helvetica Neue" charset="0"/>
              </a:rPr>
              <a:t>COOPERATION AND RESOURCE (ICR</a:t>
            </a:r>
            <a:r>
              <a:rPr lang="en-US" sz="2700" b="1" dirty="0" smtClean="0">
                <a:latin typeface="Century Gothic" panose="020B0502020202020204" pitchFamily="34" charset="0"/>
                <a:sym typeface="Helvetica Neue" charset="0"/>
              </a:rPr>
              <a:t>)</a:t>
            </a:r>
            <a:r>
              <a:rPr lang="en-US" sz="2700" b="1" dirty="0">
                <a:latin typeface="Century Gothic" panose="020B0502020202020204" pitchFamily="34" charset="0"/>
                <a:sym typeface="Helvetica Neue" charset="0"/>
              </a:rPr>
              <a:t/>
            </a:r>
            <a:br>
              <a:rPr lang="en-US" sz="2700" b="1" dirty="0">
                <a:latin typeface="Century Gothic" panose="020B0502020202020204" pitchFamily="34" charset="0"/>
                <a:sym typeface="Helvetica Neue" charset="0"/>
              </a:rPr>
            </a:br>
            <a:r>
              <a:rPr lang="en-US" sz="3000" dirty="0"/>
              <a:t/>
            </a:r>
            <a:br>
              <a:rPr lang="en-US" sz="3000" dirty="0"/>
            </a:br>
            <a:endParaRPr lang="en-US" sz="3000" b="1" dirty="0"/>
          </a:p>
        </p:txBody>
      </p:sp>
    </p:spTree>
    <p:extLst>
      <p:ext uri="{BB962C8B-B14F-4D97-AF65-F5344CB8AC3E}">
        <p14:creationId xmlns:p14="http://schemas.microsoft.com/office/powerpoint/2010/main" val="42750387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5C2BA-0F45-4301-A114-6F4C582744E3}"/>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22</a:t>
            </a:fld>
            <a:endParaRPr lang="en-US"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9DCB7D58-47BA-4F37-B4BA-56265D8C1C8B}"/>
              </a:ext>
            </a:extLst>
          </p:cNvPr>
          <p:cNvSpPr>
            <a:spLocks noGrp="1"/>
          </p:cNvSpPr>
          <p:nvPr>
            <p:ph idx="1"/>
          </p:nvPr>
        </p:nvSpPr>
        <p:spPr>
          <a:xfrm>
            <a:off x="82062" y="973015"/>
            <a:ext cx="8933149" cy="5320763"/>
          </a:xfrm>
        </p:spPr>
        <p:txBody>
          <a:bodyPr>
            <a:noAutofit/>
          </a:bodyPr>
          <a:lstStyle/>
          <a:p>
            <a:pPr marL="0" indent="0" algn="just">
              <a:lnSpc>
                <a:spcPct val="140000"/>
              </a:lnSpc>
              <a:buClr>
                <a:srgbClr val="FFC000"/>
              </a:buClr>
              <a:buNone/>
              <a:defRPr/>
            </a:pPr>
            <a:r>
              <a:rPr lang="en-US" sz="1750" b="1" dirty="0">
                <a:solidFill>
                  <a:prstClr val="black"/>
                </a:solidFill>
                <a:latin typeface="Century Gothic" panose="020B0502020202020204" pitchFamily="34" charset="0"/>
              </a:rPr>
              <a:t>United Nations Development Programme (UNDP)</a:t>
            </a:r>
            <a:endParaRPr lang="en-ZA" sz="1750" b="1" dirty="0">
              <a:solidFill>
                <a:schemeClr val="tx1"/>
              </a:solidFill>
              <a:latin typeface="Century Gothic" panose="020B0502020202020204" pitchFamily="34" charset="0"/>
            </a:endParaRPr>
          </a:p>
          <a:p>
            <a:pPr algn="just">
              <a:lnSpc>
                <a:spcPct val="140000"/>
              </a:lnSpc>
              <a:buClr>
                <a:srgbClr val="FFC000"/>
              </a:buClr>
              <a:buFont typeface="Wingdings" panose="05000000000000000000" pitchFamily="2" charset="2"/>
              <a:buChar char="q"/>
              <a:defRPr/>
            </a:pPr>
            <a:r>
              <a:rPr lang="en-ZA" sz="1750" dirty="0">
                <a:solidFill>
                  <a:schemeClr val="tx1"/>
                </a:solidFill>
                <a:latin typeface="Century Gothic" panose="020B0502020202020204" pitchFamily="34" charset="0"/>
              </a:rPr>
              <a:t> </a:t>
            </a:r>
            <a:r>
              <a:rPr lang="en-US" sz="1750" dirty="0">
                <a:solidFill>
                  <a:schemeClr val="tx1"/>
                </a:solidFill>
                <a:latin typeface="Century Gothic" panose="020B0502020202020204" pitchFamily="34" charset="0"/>
              </a:rPr>
              <a:t>The Department signed a Memorandum of Understanding (MoU) with the United Nations Development Programme (UNDP) in November </a:t>
            </a:r>
            <a:r>
              <a:rPr lang="en-US" sz="1750" dirty="0" smtClean="0">
                <a:solidFill>
                  <a:schemeClr val="tx1"/>
                </a:solidFill>
                <a:latin typeface="Century Gothic" panose="020B0502020202020204" pitchFamily="34" charset="0"/>
              </a:rPr>
              <a:t>2021</a:t>
            </a:r>
            <a:r>
              <a:rPr lang="en-US" sz="1750" dirty="0">
                <a:solidFill>
                  <a:schemeClr val="tx1"/>
                </a:solidFill>
                <a:latin typeface="Century Gothic" panose="020B0502020202020204" pitchFamily="34" charset="0"/>
              </a:rPr>
              <a:t> </a:t>
            </a:r>
            <a:r>
              <a:rPr lang="en-US" sz="1750" dirty="0" smtClean="0">
                <a:solidFill>
                  <a:schemeClr val="tx1"/>
                </a:solidFill>
                <a:latin typeface="Century Gothic" panose="020B0502020202020204" pitchFamily="34" charset="0"/>
              </a:rPr>
              <a:t>to </a:t>
            </a:r>
            <a:r>
              <a:rPr lang="en-US" sz="1750" dirty="0">
                <a:solidFill>
                  <a:schemeClr val="tx1"/>
                </a:solidFill>
                <a:latin typeface="Century Gothic" panose="020B0502020202020204" pitchFamily="34" charset="0"/>
              </a:rPr>
              <a:t>provide a framework for non-exclusive cooperation and facilitate and strengthen collaboration between the </a:t>
            </a:r>
            <a:r>
              <a:rPr lang="en-US" sz="1750" dirty="0" smtClean="0">
                <a:solidFill>
                  <a:schemeClr val="tx1"/>
                </a:solidFill>
                <a:latin typeface="Century Gothic" panose="020B0502020202020204" pitchFamily="34" charset="0"/>
              </a:rPr>
              <a:t>two entities </a:t>
            </a:r>
            <a:r>
              <a:rPr lang="en-US" sz="1750" dirty="0">
                <a:solidFill>
                  <a:schemeClr val="tx1"/>
                </a:solidFill>
                <a:latin typeface="Century Gothic" panose="020B0502020202020204" pitchFamily="34" charset="0"/>
              </a:rPr>
              <a:t>in areas of common interest that have been identified. </a:t>
            </a:r>
            <a:endParaRPr lang="en-US" sz="1750" dirty="0" smtClean="0">
              <a:solidFill>
                <a:schemeClr val="tx1"/>
              </a:solidFill>
              <a:latin typeface="Century Gothic" panose="020B0502020202020204" pitchFamily="34" charset="0"/>
            </a:endParaRPr>
          </a:p>
          <a:p>
            <a:pPr algn="just">
              <a:lnSpc>
                <a:spcPct val="140000"/>
              </a:lnSpc>
              <a:buClr>
                <a:srgbClr val="FFC000"/>
              </a:buClr>
              <a:buFont typeface="Wingdings" panose="05000000000000000000" pitchFamily="2" charset="2"/>
              <a:buChar char="q"/>
              <a:defRPr/>
            </a:pPr>
            <a:r>
              <a:rPr lang="en-US" sz="1750" dirty="0">
                <a:solidFill>
                  <a:schemeClr val="tx1"/>
                </a:solidFill>
                <a:latin typeface="Century Gothic" panose="020B0502020202020204" pitchFamily="34" charset="0"/>
              </a:rPr>
              <a:t>This partnership will also focus on: </a:t>
            </a:r>
          </a:p>
          <a:p>
            <a:pPr lvl="1" algn="just">
              <a:lnSpc>
                <a:spcPct val="140000"/>
              </a:lnSpc>
              <a:buClr>
                <a:srgbClr val="FFC000"/>
              </a:buClr>
              <a:buFont typeface="Wingdings" panose="05000000000000000000" pitchFamily="2" charset="2"/>
              <a:buChar char="ü"/>
              <a:defRPr/>
            </a:pPr>
            <a:r>
              <a:rPr lang="en-US" sz="1750" dirty="0">
                <a:solidFill>
                  <a:schemeClr val="tx1"/>
                </a:solidFill>
                <a:latin typeface="Century Gothic" panose="020B0502020202020204" pitchFamily="34" charset="0"/>
              </a:rPr>
              <a:t>incorporating cross-cutting issues of gender and youth, and collaborating on policy development within the Presidential Employment Stimulus; </a:t>
            </a:r>
          </a:p>
          <a:p>
            <a:pPr lvl="1" algn="just">
              <a:lnSpc>
                <a:spcPct val="140000"/>
              </a:lnSpc>
              <a:buClr>
                <a:srgbClr val="FFC000"/>
              </a:buClr>
              <a:buFont typeface="Wingdings" panose="05000000000000000000" pitchFamily="2" charset="2"/>
              <a:buChar char="ü"/>
              <a:defRPr/>
            </a:pPr>
            <a:r>
              <a:rPr lang="en-US" sz="1750" dirty="0" smtClean="0">
                <a:solidFill>
                  <a:schemeClr val="tx1"/>
                </a:solidFill>
                <a:latin typeface="Century Gothic" panose="020B0502020202020204" pitchFamily="34" charset="0"/>
              </a:rPr>
              <a:t>supporting </a:t>
            </a:r>
            <a:r>
              <a:rPr lang="en-US" sz="1750" dirty="0">
                <a:solidFill>
                  <a:schemeClr val="tx1"/>
                </a:solidFill>
                <a:latin typeface="Century Gothic" panose="020B0502020202020204" pitchFamily="34" charset="0"/>
              </a:rPr>
              <a:t>the DSI’s Science Technology and Innovation Diplomacy Framework with African countries through technical expertise; </a:t>
            </a:r>
            <a:r>
              <a:rPr lang="en-US" sz="1750" dirty="0" smtClean="0">
                <a:solidFill>
                  <a:schemeClr val="tx1"/>
                </a:solidFill>
                <a:latin typeface="Century Gothic" panose="020B0502020202020204" pitchFamily="34" charset="0"/>
              </a:rPr>
              <a:t>and</a:t>
            </a:r>
            <a:endParaRPr lang="en-US" sz="1750" dirty="0">
              <a:solidFill>
                <a:schemeClr val="tx1"/>
              </a:solidFill>
              <a:latin typeface="Century Gothic" panose="020B0502020202020204" pitchFamily="34" charset="0"/>
            </a:endParaRPr>
          </a:p>
          <a:p>
            <a:pPr lvl="1" algn="just">
              <a:lnSpc>
                <a:spcPct val="140000"/>
              </a:lnSpc>
              <a:buClr>
                <a:srgbClr val="FFC000"/>
              </a:buClr>
              <a:buFont typeface="Wingdings" panose="05000000000000000000" pitchFamily="2" charset="2"/>
              <a:buChar char="ü"/>
              <a:defRPr/>
            </a:pPr>
            <a:r>
              <a:rPr lang="en-US" sz="1750" dirty="0">
                <a:solidFill>
                  <a:schemeClr val="tx1"/>
                </a:solidFill>
                <a:latin typeface="Century Gothic" panose="020B0502020202020204" pitchFamily="34" charset="0"/>
              </a:rPr>
              <a:t>drawing on the networks and stakeholder relationships of the UNDP country offices.</a:t>
            </a:r>
            <a:endParaRPr lang="en-GB" sz="1750" dirty="0">
              <a:solidFill>
                <a:schemeClr val="tx1"/>
              </a:solidFill>
              <a:latin typeface="Century Gothic" panose="020B0502020202020204" pitchFamily="34" charset="0"/>
            </a:endParaRPr>
          </a:p>
          <a:p>
            <a:pPr algn="just">
              <a:lnSpc>
                <a:spcPct val="140000"/>
              </a:lnSpc>
              <a:buClr>
                <a:srgbClr val="FFC000"/>
              </a:buClr>
              <a:buFont typeface="Wingdings" panose="05000000000000000000" pitchFamily="2" charset="2"/>
              <a:buChar char="q"/>
              <a:defRPr/>
            </a:pPr>
            <a:endParaRPr lang="en-US" sz="1750" dirty="0">
              <a:solidFill>
                <a:schemeClr val="tx1"/>
              </a:solidFill>
              <a:latin typeface="Century Gothic" panose="020B0502020202020204" pitchFamily="34" charset="0"/>
            </a:endParaRPr>
          </a:p>
          <a:p>
            <a:pPr algn="just">
              <a:lnSpc>
                <a:spcPct val="140000"/>
              </a:lnSpc>
            </a:pPr>
            <a:endParaRPr lang="en-ZA" sz="1750" dirty="0">
              <a:solidFill>
                <a:schemeClr val="tx1"/>
              </a:solidFill>
            </a:endParaRPr>
          </a:p>
        </p:txBody>
      </p:sp>
      <p:sp>
        <p:nvSpPr>
          <p:cNvPr id="8" name="Title 1">
            <a:extLst>
              <a:ext uri="{FF2B5EF4-FFF2-40B4-BE49-F238E27FC236}">
                <a16:creationId xmlns:a16="http://schemas.microsoft.com/office/drawing/2014/main" id="{32A985A8-ACAA-40A0-A41E-278130E9542C}"/>
              </a:ext>
            </a:extLst>
          </p:cNvPr>
          <p:cNvSpPr>
            <a:spLocks noGrp="1"/>
          </p:cNvSpPr>
          <p:nvPr>
            <p:ph type="title"/>
          </p:nvPr>
        </p:nvSpPr>
        <p:spPr>
          <a:xfrm>
            <a:off x="0" y="1"/>
            <a:ext cx="9143999" cy="973014"/>
          </a:xfrm>
        </p:spPr>
        <p:txBody>
          <a:bodyPr>
            <a:noAutofit/>
          </a:bodyPr>
          <a:lstStyle/>
          <a:p>
            <a:pPr marL="101600">
              <a:lnSpc>
                <a:spcPct val="80000"/>
              </a:lnSpc>
              <a:spcBef>
                <a:spcPts val="850"/>
              </a:spcBef>
            </a:pPr>
            <a:r>
              <a:rPr lang="en-US" sz="2700" b="1" dirty="0" smtClean="0">
                <a:latin typeface="Century Gothic" panose="020B0502020202020204" pitchFamily="34" charset="0"/>
                <a:sym typeface="Helvetica Neue" charset="0"/>
              </a:rPr>
              <a:t/>
            </a:r>
            <a:br>
              <a:rPr lang="en-US" sz="2700" b="1" dirty="0" smtClean="0">
                <a:latin typeface="Century Gothic" panose="020B0502020202020204" pitchFamily="34" charset="0"/>
                <a:sym typeface="Helvetica Neue" charset="0"/>
              </a:rPr>
            </a:br>
            <a:r>
              <a:rPr lang="en-US" sz="2700" b="1" dirty="0" smtClean="0">
                <a:latin typeface="Century Gothic" panose="020B0502020202020204" pitchFamily="34" charset="0"/>
                <a:sym typeface="Helvetica Neue" charset="0"/>
              </a:rPr>
              <a:t>INTERNATIONAL </a:t>
            </a:r>
            <a:r>
              <a:rPr lang="en-US" sz="2700" b="1" dirty="0">
                <a:latin typeface="Century Gothic" panose="020B0502020202020204" pitchFamily="34" charset="0"/>
                <a:sym typeface="Helvetica Neue" charset="0"/>
              </a:rPr>
              <a:t>COOPERATION AND RESOURCE (ICR</a:t>
            </a:r>
            <a:r>
              <a:rPr lang="en-US" sz="2700" b="1" dirty="0" smtClean="0">
                <a:latin typeface="Century Gothic" panose="020B0502020202020204" pitchFamily="34" charset="0"/>
                <a:sym typeface="Helvetica Neue" charset="0"/>
              </a:rPr>
              <a:t>)</a:t>
            </a:r>
            <a:r>
              <a:rPr lang="en-US" sz="2700" b="1" dirty="0">
                <a:latin typeface="Century Gothic" panose="020B0502020202020204" pitchFamily="34" charset="0"/>
                <a:sym typeface="Helvetica Neue" charset="0"/>
              </a:rPr>
              <a:t/>
            </a:r>
            <a:br>
              <a:rPr lang="en-US" sz="2700" b="1" dirty="0">
                <a:latin typeface="Century Gothic" panose="020B0502020202020204" pitchFamily="34" charset="0"/>
                <a:sym typeface="Helvetica Neue" charset="0"/>
              </a:rPr>
            </a:br>
            <a:r>
              <a:rPr lang="en-US" sz="3000" dirty="0"/>
              <a:t/>
            </a:r>
            <a:br>
              <a:rPr lang="en-US" sz="3000" dirty="0"/>
            </a:br>
            <a:endParaRPr lang="en-US" sz="3000" b="1" dirty="0"/>
          </a:p>
        </p:txBody>
      </p:sp>
    </p:spTree>
    <p:extLst>
      <p:ext uri="{BB962C8B-B14F-4D97-AF65-F5344CB8AC3E}">
        <p14:creationId xmlns:p14="http://schemas.microsoft.com/office/powerpoint/2010/main" val="42049225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5C2BA-0F45-4301-A114-6F4C582744E3}"/>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23</a:t>
            </a:fld>
            <a:endParaRPr lang="en-US"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9DCB7D58-47BA-4F37-B4BA-56265D8C1C8B}"/>
              </a:ext>
            </a:extLst>
          </p:cNvPr>
          <p:cNvSpPr>
            <a:spLocks noGrp="1"/>
          </p:cNvSpPr>
          <p:nvPr>
            <p:ph idx="1"/>
          </p:nvPr>
        </p:nvSpPr>
        <p:spPr>
          <a:xfrm>
            <a:off x="82062" y="951597"/>
            <a:ext cx="8907392" cy="5318975"/>
          </a:xfrm>
        </p:spPr>
        <p:txBody>
          <a:bodyPr>
            <a:noAutofit/>
          </a:bodyPr>
          <a:lstStyle/>
          <a:p>
            <a:pPr>
              <a:lnSpc>
                <a:spcPct val="130000"/>
              </a:lnSpc>
              <a:buClr>
                <a:srgbClr val="FFC000"/>
              </a:buClr>
              <a:buFont typeface="Wingdings" panose="05000000000000000000" pitchFamily="2" charset="2"/>
              <a:buChar char="q"/>
              <a:defRPr/>
            </a:pPr>
            <a:r>
              <a:rPr lang="en-US" dirty="0" smtClean="0">
                <a:solidFill>
                  <a:schemeClr val="tx1"/>
                </a:solidFill>
                <a:latin typeface="Century Gothic" panose="020B0502020202020204" pitchFamily="34" charset="0"/>
              </a:rPr>
              <a:t>As </a:t>
            </a:r>
            <a:r>
              <a:rPr lang="en-US" dirty="0">
                <a:solidFill>
                  <a:schemeClr val="tx1"/>
                </a:solidFill>
                <a:latin typeface="Century Gothic" panose="020B0502020202020204" pitchFamily="34" charset="0"/>
              </a:rPr>
              <a:t>part of </a:t>
            </a:r>
            <a:r>
              <a:rPr lang="en-US" dirty="0" smtClean="0">
                <a:solidFill>
                  <a:schemeClr val="tx1"/>
                </a:solidFill>
                <a:latin typeface="Century Gothic" panose="020B0502020202020204" pitchFamily="34" charset="0"/>
              </a:rPr>
              <a:t>the </a:t>
            </a:r>
            <a:r>
              <a:rPr lang="en-US" b="1" dirty="0" smtClean="0">
                <a:solidFill>
                  <a:schemeClr val="tx1"/>
                </a:solidFill>
                <a:latin typeface="Century Gothic" panose="020B0502020202020204" pitchFamily="34" charset="0"/>
              </a:rPr>
              <a:t>France-South Africa Innovation Partnership in Agriculture</a:t>
            </a:r>
            <a:r>
              <a:rPr lang="en-US" dirty="0" smtClean="0">
                <a:solidFill>
                  <a:schemeClr val="tx1"/>
                </a:solidFill>
                <a:latin typeface="Century Gothic" panose="020B0502020202020204" pitchFamily="34" charset="0"/>
              </a:rPr>
              <a:t>, </a:t>
            </a:r>
            <a:r>
              <a:rPr lang="en-US" dirty="0">
                <a:solidFill>
                  <a:schemeClr val="tx1"/>
                </a:solidFill>
                <a:latin typeface="Century Gothic" panose="020B0502020202020204" pitchFamily="34" charset="0"/>
              </a:rPr>
              <a:t>the AgTech Innovation Challenge took place in collaboration between DSI, the French Embassy, the World Bank, and the UNDP. </a:t>
            </a:r>
          </a:p>
          <a:p>
            <a:pPr>
              <a:lnSpc>
                <a:spcPct val="130000"/>
              </a:lnSpc>
              <a:buClr>
                <a:srgbClr val="FFC000"/>
              </a:buClr>
              <a:buFont typeface="Wingdings" panose="05000000000000000000" pitchFamily="2" charset="2"/>
              <a:buChar char="ü"/>
              <a:defRPr/>
            </a:pPr>
            <a:r>
              <a:rPr lang="en-US" dirty="0">
                <a:solidFill>
                  <a:schemeClr val="tx1"/>
                </a:solidFill>
                <a:latin typeface="Century Gothic" panose="020B0502020202020204" pitchFamily="34" charset="0"/>
              </a:rPr>
              <a:t>Five winners received awards for their outstanding Innovation in the agricultural space, while three innovators received awards in the applied agricultural research space.  </a:t>
            </a:r>
          </a:p>
          <a:p>
            <a:pPr>
              <a:lnSpc>
                <a:spcPct val="130000"/>
              </a:lnSpc>
              <a:buClr>
                <a:srgbClr val="FFC000"/>
              </a:buClr>
              <a:buFont typeface="Wingdings" panose="05000000000000000000" pitchFamily="2" charset="2"/>
              <a:buChar char="ü"/>
              <a:defRPr/>
            </a:pPr>
            <a:r>
              <a:rPr lang="en-US" dirty="0">
                <a:solidFill>
                  <a:schemeClr val="tx1"/>
                </a:solidFill>
                <a:latin typeface="Century Gothic" panose="020B0502020202020204" pitchFamily="34" charset="0"/>
              </a:rPr>
              <a:t>A student from the University of Limpopo supported by the FSAGRI Programme studying for her Master of Science Agrofoodchain at ENSFEA Toulouse and Toulouse INP in France received the INP 2020 international award. </a:t>
            </a:r>
            <a:endParaRPr lang="en-US" dirty="0" smtClean="0">
              <a:solidFill>
                <a:schemeClr val="tx1"/>
              </a:solidFill>
              <a:latin typeface="Century Gothic" panose="020B0502020202020204" pitchFamily="34" charset="0"/>
            </a:endParaRPr>
          </a:p>
          <a:p>
            <a:pPr>
              <a:lnSpc>
                <a:spcPct val="130000"/>
              </a:lnSpc>
              <a:buClr>
                <a:srgbClr val="FFC000"/>
              </a:buClr>
              <a:buFont typeface="Wingdings" panose="05000000000000000000" pitchFamily="2" charset="2"/>
              <a:buChar char="q"/>
              <a:defRPr/>
            </a:pPr>
            <a:r>
              <a:rPr lang="en-US" dirty="0">
                <a:solidFill>
                  <a:schemeClr val="tx1"/>
                </a:solidFill>
                <a:latin typeface="Century Gothic" panose="020B0502020202020204" pitchFamily="34" charset="0"/>
              </a:rPr>
              <a:t>The DSI successfully hosted the </a:t>
            </a:r>
            <a:r>
              <a:rPr lang="en-US" b="1" dirty="0">
                <a:solidFill>
                  <a:schemeClr val="tx1"/>
                </a:solidFill>
                <a:latin typeface="Century Gothic" panose="020B0502020202020204" pitchFamily="34" charset="0"/>
              </a:rPr>
              <a:t>Science Forum South Africa </a:t>
            </a:r>
            <a:r>
              <a:rPr lang="en-US" dirty="0">
                <a:solidFill>
                  <a:schemeClr val="tx1"/>
                </a:solidFill>
                <a:latin typeface="Century Gothic" panose="020B0502020202020204" pitchFamily="34" charset="0"/>
              </a:rPr>
              <a:t>in December 2021. </a:t>
            </a:r>
          </a:p>
          <a:p>
            <a:pPr>
              <a:lnSpc>
                <a:spcPct val="130000"/>
              </a:lnSpc>
              <a:buClr>
                <a:srgbClr val="FFC000"/>
              </a:buClr>
              <a:buFont typeface="Wingdings" panose="05000000000000000000" pitchFamily="2" charset="2"/>
              <a:buChar char="q"/>
              <a:defRPr/>
            </a:pPr>
            <a:r>
              <a:rPr lang="en-US" dirty="0">
                <a:solidFill>
                  <a:schemeClr val="tx1"/>
                </a:solidFill>
                <a:latin typeface="Century Gothic" panose="020B0502020202020204" pitchFamily="34" charset="0"/>
              </a:rPr>
              <a:t>The ICR </a:t>
            </a:r>
            <a:r>
              <a:rPr lang="en-US" dirty="0" err="1">
                <a:solidFill>
                  <a:schemeClr val="tx1"/>
                </a:solidFill>
                <a:latin typeface="Century Gothic" panose="020B0502020202020204" pitchFamily="34" charset="0"/>
              </a:rPr>
              <a:t>Programme</a:t>
            </a:r>
            <a:r>
              <a:rPr lang="en-US" dirty="0">
                <a:solidFill>
                  <a:schemeClr val="tx1"/>
                </a:solidFill>
                <a:latin typeface="Century Gothic" panose="020B0502020202020204" pitchFamily="34" charset="0"/>
              </a:rPr>
              <a:t> jointly </a:t>
            </a:r>
            <a:r>
              <a:rPr lang="en-US" b="1" dirty="0">
                <a:solidFill>
                  <a:schemeClr val="tx1"/>
                </a:solidFill>
                <a:latin typeface="Century Gothic" panose="020B0502020202020204" pitchFamily="34" charset="0"/>
              </a:rPr>
              <a:t>coordinated the 2021 Joint Call with </a:t>
            </a:r>
            <a:r>
              <a:rPr lang="en-US" b="1" dirty="0" err="1">
                <a:solidFill>
                  <a:schemeClr val="tx1"/>
                </a:solidFill>
                <a:latin typeface="Century Gothic" panose="020B0502020202020204" pitchFamily="34" charset="0"/>
              </a:rPr>
              <a:t>BiodivClim</a:t>
            </a:r>
            <a:r>
              <a:rPr lang="en-US" b="1" dirty="0">
                <a:solidFill>
                  <a:schemeClr val="tx1"/>
                </a:solidFill>
                <a:latin typeface="Century Gothic" panose="020B0502020202020204" pitchFamily="34" charset="0"/>
              </a:rPr>
              <a:t> </a:t>
            </a:r>
            <a:r>
              <a:rPr lang="en-US" dirty="0">
                <a:solidFill>
                  <a:schemeClr val="tx1"/>
                </a:solidFill>
                <a:latin typeface="Century Gothic" panose="020B0502020202020204" pitchFamily="34" charset="0"/>
              </a:rPr>
              <a:t>and included the involvement of all HDI's in all proposals as part of the South African eligibility.  </a:t>
            </a:r>
          </a:p>
          <a:p>
            <a:pPr>
              <a:lnSpc>
                <a:spcPct val="130000"/>
              </a:lnSpc>
              <a:buClr>
                <a:srgbClr val="FFC000"/>
              </a:buClr>
              <a:buFont typeface="Wingdings" panose="05000000000000000000" pitchFamily="2" charset="2"/>
              <a:buChar char="ü"/>
              <a:defRPr/>
            </a:pPr>
            <a:endParaRPr lang="en-US" dirty="0">
              <a:solidFill>
                <a:schemeClr val="tx1"/>
              </a:solidFill>
              <a:latin typeface="Century Gothic" panose="020B0502020202020204" pitchFamily="34" charset="0"/>
            </a:endParaRPr>
          </a:p>
          <a:p>
            <a:pPr>
              <a:lnSpc>
                <a:spcPct val="130000"/>
              </a:lnSpc>
              <a:buNone/>
              <a:defRPr/>
            </a:pPr>
            <a:endParaRPr lang="en-GB" dirty="0">
              <a:solidFill>
                <a:schemeClr val="tx1"/>
              </a:solidFill>
              <a:latin typeface="Century Gothic" panose="020B0502020202020204" pitchFamily="34" charset="0"/>
            </a:endParaRPr>
          </a:p>
          <a:p>
            <a:pPr>
              <a:lnSpc>
                <a:spcPct val="130000"/>
              </a:lnSpc>
            </a:pPr>
            <a:endParaRPr lang="en-ZA" dirty="0">
              <a:solidFill>
                <a:schemeClr val="tx1"/>
              </a:solidFill>
              <a:latin typeface="Century Gothic" panose="020B0502020202020204" pitchFamily="34" charset="0"/>
            </a:endParaRPr>
          </a:p>
        </p:txBody>
      </p:sp>
      <p:sp>
        <p:nvSpPr>
          <p:cNvPr id="8" name="Title 1">
            <a:extLst>
              <a:ext uri="{FF2B5EF4-FFF2-40B4-BE49-F238E27FC236}">
                <a16:creationId xmlns:a16="http://schemas.microsoft.com/office/drawing/2014/main" id="{32A985A8-ACAA-40A0-A41E-278130E9542C}"/>
              </a:ext>
            </a:extLst>
          </p:cNvPr>
          <p:cNvSpPr>
            <a:spLocks noGrp="1"/>
          </p:cNvSpPr>
          <p:nvPr>
            <p:ph type="title"/>
          </p:nvPr>
        </p:nvSpPr>
        <p:spPr>
          <a:xfrm>
            <a:off x="0" y="1"/>
            <a:ext cx="9143999" cy="973014"/>
          </a:xfrm>
        </p:spPr>
        <p:txBody>
          <a:bodyPr>
            <a:noAutofit/>
          </a:bodyPr>
          <a:lstStyle/>
          <a:p>
            <a:pPr marL="101600">
              <a:lnSpc>
                <a:spcPct val="80000"/>
              </a:lnSpc>
              <a:spcBef>
                <a:spcPts val="850"/>
              </a:spcBef>
            </a:pPr>
            <a:r>
              <a:rPr lang="en-US" sz="2700" b="1" dirty="0" smtClean="0">
                <a:latin typeface="Century Gothic" panose="020B0502020202020204" pitchFamily="34" charset="0"/>
                <a:sym typeface="Helvetica Neue" charset="0"/>
              </a:rPr>
              <a:t/>
            </a:r>
            <a:br>
              <a:rPr lang="en-US" sz="2700" b="1" dirty="0" smtClean="0">
                <a:latin typeface="Century Gothic" panose="020B0502020202020204" pitchFamily="34" charset="0"/>
                <a:sym typeface="Helvetica Neue" charset="0"/>
              </a:rPr>
            </a:br>
            <a:r>
              <a:rPr lang="en-US" sz="2700" b="1" dirty="0" smtClean="0">
                <a:latin typeface="Century Gothic" panose="020B0502020202020204" pitchFamily="34" charset="0"/>
                <a:sym typeface="Helvetica Neue" charset="0"/>
              </a:rPr>
              <a:t>INTERNATIONAL </a:t>
            </a:r>
            <a:r>
              <a:rPr lang="en-US" sz="2700" b="1" dirty="0">
                <a:latin typeface="Century Gothic" panose="020B0502020202020204" pitchFamily="34" charset="0"/>
                <a:sym typeface="Helvetica Neue" charset="0"/>
              </a:rPr>
              <a:t>COOPERATION AND RESOURCE (ICR</a:t>
            </a:r>
            <a:r>
              <a:rPr lang="en-US" sz="2700" b="1" dirty="0" smtClean="0">
                <a:latin typeface="Century Gothic" panose="020B0502020202020204" pitchFamily="34" charset="0"/>
                <a:sym typeface="Helvetica Neue" charset="0"/>
              </a:rPr>
              <a:t>)</a:t>
            </a:r>
            <a:r>
              <a:rPr lang="en-US" sz="2700" b="1" dirty="0">
                <a:latin typeface="Century Gothic" panose="020B0502020202020204" pitchFamily="34" charset="0"/>
                <a:sym typeface="Helvetica Neue" charset="0"/>
              </a:rPr>
              <a:t/>
            </a:r>
            <a:br>
              <a:rPr lang="en-US" sz="2700" b="1" dirty="0">
                <a:latin typeface="Century Gothic" panose="020B0502020202020204" pitchFamily="34" charset="0"/>
                <a:sym typeface="Helvetica Neue" charset="0"/>
              </a:rPr>
            </a:br>
            <a:r>
              <a:rPr lang="en-US" sz="3000" dirty="0"/>
              <a:t/>
            </a:r>
            <a:br>
              <a:rPr lang="en-US" sz="3000" dirty="0"/>
            </a:br>
            <a:r>
              <a:rPr lang="en-US" sz="3000" dirty="0" smtClean="0"/>
              <a:t/>
            </a:r>
            <a:br>
              <a:rPr lang="en-US" sz="3000" dirty="0" smtClean="0"/>
            </a:br>
            <a:r>
              <a:rPr lang="en-US" sz="3000" dirty="0"/>
              <a:t/>
            </a:r>
            <a:br>
              <a:rPr lang="en-US" sz="3000" dirty="0"/>
            </a:br>
            <a:r>
              <a:rPr lang="en-US" sz="3000" dirty="0" smtClean="0"/>
              <a:t/>
            </a:r>
            <a:br>
              <a:rPr lang="en-US" sz="3000" dirty="0" smtClean="0"/>
            </a:br>
            <a:endParaRPr lang="en-US" sz="3000" b="1" dirty="0"/>
          </a:p>
        </p:txBody>
      </p:sp>
    </p:spTree>
    <p:extLst>
      <p:ext uri="{BB962C8B-B14F-4D97-AF65-F5344CB8AC3E}">
        <p14:creationId xmlns:p14="http://schemas.microsoft.com/office/powerpoint/2010/main" val="20644378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5C2BA-0F45-4301-A114-6F4C582744E3}"/>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24</a:t>
            </a:fld>
            <a:endParaRPr lang="en-US"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9DCB7D58-47BA-4F37-B4BA-56265D8C1C8B}"/>
              </a:ext>
            </a:extLst>
          </p:cNvPr>
          <p:cNvSpPr>
            <a:spLocks noGrp="1"/>
          </p:cNvSpPr>
          <p:nvPr>
            <p:ph idx="1"/>
          </p:nvPr>
        </p:nvSpPr>
        <p:spPr>
          <a:xfrm>
            <a:off x="82062" y="973015"/>
            <a:ext cx="8894513" cy="5320763"/>
          </a:xfrm>
        </p:spPr>
        <p:txBody>
          <a:bodyPr>
            <a:noAutofit/>
          </a:bodyPr>
          <a:lstStyle/>
          <a:p>
            <a:pPr marL="0" indent="0" algn="just">
              <a:lnSpc>
                <a:spcPct val="130000"/>
              </a:lnSpc>
              <a:buClr>
                <a:srgbClr val="FFC000"/>
              </a:buClr>
              <a:buNone/>
              <a:defRPr/>
            </a:pPr>
            <a:r>
              <a:rPr lang="en-US" b="1" dirty="0">
                <a:solidFill>
                  <a:schemeClr val="tx1"/>
                </a:solidFill>
                <a:latin typeface="Century Gothic" panose="020B0502020202020204" pitchFamily="34" charset="0"/>
              </a:rPr>
              <a:t>SKA</a:t>
            </a:r>
          </a:p>
          <a:p>
            <a:pPr algn="just">
              <a:lnSpc>
                <a:spcPct val="130000"/>
              </a:lnSpc>
              <a:buClr>
                <a:srgbClr val="FFC000"/>
              </a:buClr>
              <a:buFont typeface="Wingdings" panose="05000000000000000000" pitchFamily="2" charset="2"/>
              <a:buChar char="q"/>
              <a:defRPr/>
            </a:pPr>
            <a:r>
              <a:rPr lang="en-US" dirty="0">
                <a:solidFill>
                  <a:schemeClr val="tx1"/>
                </a:solidFill>
                <a:latin typeface="Century Gothic" panose="020B0502020202020204" pitchFamily="34" charset="0"/>
              </a:rPr>
              <a:t>The international SKA Observatory signed agreements with the governments of Australia and South Africa to host its telescopes and associated </a:t>
            </a:r>
            <a:r>
              <a:rPr lang="en-US" dirty="0" smtClean="0">
                <a:solidFill>
                  <a:schemeClr val="tx1"/>
                </a:solidFill>
                <a:latin typeface="Century Gothic" panose="020B0502020202020204" pitchFamily="34" charset="0"/>
              </a:rPr>
              <a:t>infrastructures in October </a:t>
            </a:r>
            <a:r>
              <a:rPr lang="en-US" dirty="0">
                <a:solidFill>
                  <a:schemeClr val="tx1"/>
                </a:solidFill>
                <a:latin typeface="Century Gothic" panose="020B0502020202020204" pitchFamily="34" charset="0"/>
              </a:rPr>
              <a:t>2021. </a:t>
            </a:r>
          </a:p>
          <a:p>
            <a:pPr algn="just">
              <a:lnSpc>
                <a:spcPct val="130000"/>
              </a:lnSpc>
              <a:buClr>
                <a:srgbClr val="FFC000"/>
              </a:buClr>
              <a:buFont typeface="Wingdings" panose="05000000000000000000" pitchFamily="2" charset="2"/>
              <a:buChar char="q"/>
              <a:defRPr/>
            </a:pPr>
            <a:r>
              <a:rPr lang="en-US" dirty="0" smtClean="0">
                <a:solidFill>
                  <a:schemeClr val="tx1"/>
                </a:solidFill>
                <a:latin typeface="Century Gothic" panose="020B0502020202020204" pitchFamily="34" charset="0"/>
              </a:rPr>
              <a:t>The </a:t>
            </a:r>
            <a:r>
              <a:rPr lang="en-US" dirty="0">
                <a:solidFill>
                  <a:schemeClr val="tx1"/>
                </a:solidFill>
                <a:latin typeface="Century Gothic" panose="020B0502020202020204" pitchFamily="34" charset="0"/>
              </a:rPr>
              <a:t>signing event followed unanimous approval of the agreements by the seven Member States represented at the Council.</a:t>
            </a:r>
            <a:endParaRPr lang="en-GB" dirty="0">
              <a:solidFill>
                <a:schemeClr val="tx1"/>
              </a:solidFill>
              <a:latin typeface="Century Gothic" panose="020B0502020202020204" pitchFamily="34" charset="0"/>
            </a:endParaRPr>
          </a:p>
          <a:p>
            <a:pPr marL="0" indent="0" algn="just">
              <a:lnSpc>
                <a:spcPct val="130000"/>
              </a:lnSpc>
              <a:buClr>
                <a:srgbClr val="FFC000"/>
              </a:buClr>
              <a:buNone/>
              <a:defRPr/>
            </a:pPr>
            <a:r>
              <a:rPr lang="en-US" b="1" dirty="0">
                <a:solidFill>
                  <a:prstClr val="black"/>
                </a:solidFill>
                <a:latin typeface="Century Gothic" panose="020B0502020202020204" pitchFamily="34" charset="0"/>
              </a:rPr>
              <a:t>Water &amp; Energy for Food (WE4F)</a:t>
            </a:r>
            <a:endParaRPr lang="en-US" b="1" dirty="0">
              <a:solidFill>
                <a:schemeClr val="tx1"/>
              </a:solidFill>
              <a:latin typeface="Century Gothic" panose="020B0502020202020204" pitchFamily="34" charset="0"/>
            </a:endParaRPr>
          </a:p>
          <a:p>
            <a:pPr algn="just">
              <a:lnSpc>
                <a:spcPct val="130000"/>
              </a:lnSpc>
              <a:buClr>
                <a:srgbClr val="FFC000"/>
              </a:buClr>
              <a:buFont typeface="Wingdings" panose="05000000000000000000" pitchFamily="2" charset="2"/>
              <a:buChar char="q"/>
              <a:defRPr/>
            </a:pPr>
            <a:r>
              <a:rPr lang="en-US" dirty="0">
                <a:solidFill>
                  <a:schemeClr val="tx1"/>
                </a:solidFill>
                <a:latin typeface="Century Gothic" panose="020B0502020202020204" pitchFamily="34" charset="0"/>
              </a:rPr>
              <a:t>The DSI signed a Memorandum of Agreement with the Water &amp; Energy for Food (WE4F) Grand Challenge partners to be part of the Southern and Central Regional Innovation Hub.</a:t>
            </a:r>
            <a:endParaRPr lang="en-ZA" dirty="0">
              <a:solidFill>
                <a:schemeClr val="tx1"/>
              </a:solidFill>
              <a:latin typeface="Century Gothic" panose="020B0502020202020204" pitchFamily="34" charset="0"/>
            </a:endParaRPr>
          </a:p>
          <a:p>
            <a:pPr lvl="1" algn="just">
              <a:lnSpc>
                <a:spcPct val="130000"/>
              </a:lnSpc>
              <a:buClr>
                <a:srgbClr val="FFC000"/>
              </a:buClr>
              <a:buFont typeface="Wingdings" panose="05000000000000000000" pitchFamily="2" charset="2"/>
              <a:buChar char="ü"/>
              <a:defRPr/>
            </a:pPr>
            <a:r>
              <a:rPr lang="en-US" dirty="0">
                <a:solidFill>
                  <a:schemeClr val="tx1"/>
                </a:solidFill>
                <a:latin typeface="Century Gothic" panose="020B0502020202020204" pitchFamily="34" charset="0"/>
              </a:rPr>
              <a:t>This partnership positions DSI well to participate in innovation in the water, energy and food nexus in South Africa and the region. </a:t>
            </a:r>
          </a:p>
          <a:p>
            <a:pPr lvl="1" algn="just">
              <a:lnSpc>
                <a:spcPct val="130000"/>
              </a:lnSpc>
              <a:buClr>
                <a:srgbClr val="FFC000"/>
              </a:buClr>
              <a:buFont typeface="Wingdings" panose="05000000000000000000" pitchFamily="2" charset="2"/>
              <a:buChar char="ü"/>
              <a:defRPr/>
            </a:pPr>
            <a:r>
              <a:rPr lang="en-US" dirty="0">
                <a:solidFill>
                  <a:schemeClr val="tx1"/>
                </a:solidFill>
                <a:latin typeface="Century Gothic" panose="020B0502020202020204" pitchFamily="34" charset="0"/>
              </a:rPr>
              <a:t>Since the signing, the first call for innovation and the regional innovation hub has been launched.</a:t>
            </a:r>
          </a:p>
          <a:p>
            <a:pPr algn="just">
              <a:lnSpc>
                <a:spcPct val="130000"/>
              </a:lnSpc>
            </a:pPr>
            <a:endParaRPr lang="en-ZA" dirty="0">
              <a:solidFill>
                <a:schemeClr val="tx1"/>
              </a:solidFill>
            </a:endParaRPr>
          </a:p>
        </p:txBody>
      </p:sp>
      <p:sp>
        <p:nvSpPr>
          <p:cNvPr id="8" name="Title 1">
            <a:extLst>
              <a:ext uri="{FF2B5EF4-FFF2-40B4-BE49-F238E27FC236}">
                <a16:creationId xmlns:a16="http://schemas.microsoft.com/office/drawing/2014/main" id="{32A985A8-ACAA-40A0-A41E-278130E9542C}"/>
              </a:ext>
            </a:extLst>
          </p:cNvPr>
          <p:cNvSpPr>
            <a:spLocks noGrp="1"/>
          </p:cNvSpPr>
          <p:nvPr>
            <p:ph type="title"/>
          </p:nvPr>
        </p:nvSpPr>
        <p:spPr>
          <a:xfrm>
            <a:off x="0" y="1"/>
            <a:ext cx="9143999" cy="973014"/>
          </a:xfrm>
        </p:spPr>
        <p:txBody>
          <a:bodyPr>
            <a:noAutofit/>
          </a:bodyPr>
          <a:lstStyle/>
          <a:p>
            <a:pPr marL="101600">
              <a:lnSpc>
                <a:spcPct val="80000"/>
              </a:lnSpc>
              <a:spcBef>
                <a:spcPts val="850"/>
              </a:spcBef>
            </a:pPr>
            <a:r>
              <a:rPr lang="en-US" sz="2700" b="1" dirty="0" smtClean="0">
                <a:latin typeface="Century Gothic" panose="020B0502020202020204" pitchFamily="34" charset="0"/>
                <a:sym typeface="Helvetica Neue" charset="0"/>
              </a:rPr>
              <a:t/>
            </a:r>
            <a:br>
              <a:rPr lang="en-US" sz="2700" b="1" dirty="0" smtClean="0">
                <a:latin typeface="Century Gothic" panose="020B0502020202020204" pitchFamily="34" charset="0"/>
                <a:sym typeface="Helvetica Neue" charset="0"/>
              </a:rPr>
            </a:br>
            <a:r>
              <a:rPr lang="en-US" sz="2700" b="1" dirty="0" smtClean="0">
                <a:latin typeface="Century Gothic" panose="020B0502020202020204" pitchFamily="34" charset="0"/>
                <a:sym typeface="Helvetica Neue" charset="0"/>
              </a:rPr>
              <a:t>INTERNATIONAL </a:t>
            </a:r>
            <a:r>
              <a:rPr lang="en-US" sz="2700" b="1" dirty="0">
                <a:latin typeface="Century Gothic" panose="020B0502020202020204" pitchFamily="34" charset="0"/>
                <a:sym typeface="Helvetica Neue" charset="0"/>
              </a:rPr>
              <a:t>COOPERATION AND RESOURCE (ICR</a:t>
            </a:r>
            <a:r>
              <a:rPr lang="en-US" sz="2700" b="1" dirty="0" smtClean="0">
                <a:latin typeface="Century Gothic" panose="020B0502020202020204" pitchFamily="34" charset="0"/>
                <a:sym typeface="Helvetica Neue" charset="0"/>
              </a:rPr>
              <a:t>)</a:t>
            </a:r>
            <a:r>
              <a:rPr lang="en-US" sz="2700" b="1" dirty="0">
                <a:latin typeface="Century Gothic" panose="020B0502020202020204" pitchFamily="34" charset="0"/>
                <a:sym typeface="Helvetica Neue" charset="0"/>
              </a:rPr>
              <a:t/>
            </a:r>
            <a:br>
              <a:rPr lang="en-US" sz="2700" b="1" dirty="0">
                <a:latin typeface="Century Gothic" panose="020B0502020202020204" pitchFamily="34" charset="0"/>
                <a:sym typeface="Helvetica Neue" charset="0"/>
              </a:rPr>
            </a:br>
            <a:r>
              <a:rPr lang="en-US" sz="3000" dirty="0"/>
              <a:t/>
            </a:r>
            <a:br>
              <a:rPr lang="en-US" sz="3000" dirty="0"/>
            </a:br>
            <a:endParaRPr lang="en-US" sz="3000" b="1" dirty="0"/>
          </a:p>
        </p:txBody>
      </p:sp>
    </p:spTree>
    <p:extLst>
      <p:ext uri="{BB962C8B-B14F-4D97-AF65-F5344CB8AC3E}">
        <p14:creationId xmlns:p14="http://schemas.microsoft.com/office/powerpoint/2010/main" val="41622740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A7C1E5-6BB8-AB46-A4D2-39395AEE6A86}"/>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25</a:t>
            </a:fld>
            <a:endParaRPr lang="en-US" dirty="0">
              <a:latin typeface="Arial" panose="020B0604020202020204" pitchFamily="34" charset="0"/>
              <a:cs typeface="Arial" panose="020B0604020202020204" pitchFamily="34" charset="0"/>
            </a:endParaRPr>
          </a:p>
        </p:txBody>
      </p:sp>
      <p:pic>
        <p:nvPicPr>
          <p:cNvPr id="8" name="Picture 2" descr="C:\Users\Elke-HP\Documents\Jobs\Stock images\Science &amp; technology\shutterstock_61518634.jpg">
            <a:extLst>
              <a:ext uri="{FF2B5EF4-FFF2-40B4-BE49-F238E27FC236}">
                <a16:creationId xmlns:a16="http://schemas.microsoft.com/office/drawing/2014/main" id="{A2C229AB-C529-4CED-AB53-E31AEE7F2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705" b="16917"/>
          <a:stretch>
            <a:fillRect/>
          </a:stretch>
        </p:blipFill>
        <p:spPr bwMode="auto">
          <a:xfrm>
            <a:off x="0" y="971686"/>
            <a:ext cx="9144000" cy="494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9" name="Diagram 8">
            <a:extLst>
              <a:ext uri="{FF2B5EF4-FFF2-40B4-BE49-F238E27FC236}">
                <a16:creationId xmlns:a16="http://schemas.microsoft.com/office/drawing/2014/main" id="{24906A6F-D5C8-4C4F-AC08-591272AF4A45}"/>
              </a:ext>
            </a:extLst>
          </p:cNvPr>
          <p:cNvGraphicFramePr/>
          <p:nvPr>
            <p:extLst>
              <p:ext uri="{D42A27DB-BD31-4B8C-83A1-F6EECF244321}">
                <p14:modId xmlns:p14="http://schemas.microsoft.com/office/powerpoint/2010/main" val="635576134"/>
              </p:ext>
            </p:extLst>
          </p:nvPr>
        </p:nvGraphicFramePr>
        <p:xfrm>
          <a:off x="609600" y="1397000"/>
          <a:ext cx="8077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42481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5C2BA-0F45-4301-A114-6F4C582744E3}"/>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26</a:t>
            </a:fld>
            <a:endParaRPr lang="en-US"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2A985A8-ACAA-40A0-A41E-278130E9542C}"/>
              </a:ext>
            </a:extLst>
          </p:cNvPr>
          <p:cNvSpPr>
            <a:spLocks noGrp="1"/>
          </p:cNvSpPr>
          <p:nvPr>
            <p:ph type="title"/>
          </p:nvPr>
        </p:nvSpPr>
        <p:spPr>
          <a:xfrm>
            <a:off x="82063" y="1"/>
            <a:ext cx="8683114" cy="973014"/>
          </a:xfrm>
        </p:spPr>
        <p:txBody>
          <a:bodyPr>
            <a:noAutofit/>
          </a:bodyPr>
          <a:lstStyle/>
          <a:p>
            <a:pPr marL="101600">
              <a:lnSpc>
                <a:spcPct val="80000"/>
              </a:lnSpc>
              <a:spcBef>
                <a:spcPts val="850"/>
              </a:spcBef>
            </a:pPr>
            <a:r>
              <a:rPr lang="en-US" sz="3000" b="1" dirty="0">
                <a:sym typeface="Helvetica Neue" charset="0"/>
              </a:rPr>
              <a:t/>
            </a:r>
            <a:br>
              <a:rPr lang="en-US" sz="3000" b="1" dirty="0">
                <a:sym typeface="Helvetica Neue" charset="0"/>
              </a:rPr>
            </a:br>
            <a:r>
              <a:rPr lang="en-US" sz="3000" b="1" dirty="0">
                <a:latin typeface="Century Gothic" panose="020B0502020202020204" pitchFamily="34" charset="0"/>
                <a:sym typeface="Helvetica Neue" charset="0"/>
              </a:rPr>
              <a:t>DSI </a:t>
            </a:r>
            <a:r>
              <a:rPr lang="en-US" sz="3000" b="1" dirty="0" smtClean="0">
                <a:latin typeface="Century Gothic" panose="020B0502020202020204" pitchFamily="34" charset="0"/>
                <a:sym typeface="Helvetica Neue" charset="0"/>
              </a:rPr>
              <a:t>Second &amp; Third </a:t>
            </a:r>
            <a:r>
              <a:rPr lang="en-US" sz="3000" b="1" dirty="0">
                <a:latin typeface="Century Gothic" panose="020B0502020202020204" pitchFamily="34" charset="0"/>
                <a:sym typeface="Helvetica Neue" charset="0"/>
              </a:rPr>
              <a:t>Quarter  Performance                               </a:t>
            </a:r>
            <a:r>
              <a:rPr lang="en-US" sz="3000" dirty="0"/>
              <a:t/>
            </a:r>
            <a:br>
              <a:rPr lang="en-US" sz="3000" dirty="0"/>
            </a:br>
            <a:endParaRPr lang="en-US" sz="3000" b="1" dirty="0"/>
          </a:p>
        </p:txBody>
      </p:sp>
      <p:sp>
        <p:nvSpPr>
          <p:cNvPr id="7" name="Content Placeholder 2">
            <a:extLst>
              <a:ext uri="{FF2B5EF4-FFF2-40B4-BE49-F238E27FC236}">
                <a16:creationId xmlns:a16="http://schemas.microsoft.com/office/drawing/2014/main" id="{9DCB7D58-47BA-4F37-B4BA-56265D8C1C8B}"/>
              </a:ext>
            </a:extLst>
          </p:cNvPr>
          <p:cNvSpPr>
            <a:spLocks noGrp="1"/>
          </p:cNvSpPr>
          <p:nvPr>
            <p:ph idx="1"/>
          </p:nvPr>
        </p:nvSpPr>
        <p:spPr>
          <a:xfrm>
            <a:off x="82062" y="973015"/>
            <a:ext cx="9061938" cy="5320763"/>
          </a:xfrm>
        </p:spPr>
        <p:txBody>
          <a:bodyPr>
            <a:normAutofit/>
          </a:bodyPr>
          <a:lstStyle/>
          <a:p>
            <a:pPr>
              <a:buNone/>
              <a:defRPr/>
            </a:pPr>
            <a:r>
              <a:rPr lang="en-ZA" sz="2000" dirty="0">
                <a:latin typeface="Century Gothic" panose="020B0502020202020204" pitchFamily="34" charset="0"/>
              </a:rPr>
              <a:t> </a:t>
            </a:r>
          </a:p>
          <a:p>
            <a:pPr>
              <a:lnSpc>
                <a:spcPct val="150000"/>
              </a:lnSpc>
              <a:buClr>
                <a:srgbClr val="FFC000"/>
              </a:buClr>
              <a:buFont typeface="Wingdings" panose="05000000000000000000" pitchFamily="2" charset="2"/>
              <a:buChar char="q"/>
              <a:defRPr/>
            </a:pPr>
            <a:r>
              <a:rPr lang="en-GB" sz="2000" dirty="0">
                <a:solidFill>
                  <a:schemeClr val="tx1"/>
                </a:solidFill>
                <a:latin typeface="Century Gothic" panose="020B0502020202020204" pitchFamily="34" charset="0"/>
              </a:rPr>
              <a:t>Figure 1 </a:t>
            </a:r>
            <a:r>
              <a:rPr lang="en-ZA" sz="2000" dirty="0">
                <a:solidFill>
                  <a:schemeClr val="tx1"/>
                </a:solidFill>
                <a:latin typeface="Century Gothic" panose="020B0502020202020204" pitchFamily="34" charset="0"/>
              </a:rPr>
              <a:t>below illustrates the performance of the Department of Science and Innovation (DSI) from </a:t>
            </a:r>
            <a:r>
              <a:rPr lang="en-ZA" sz="2000" b="1" i="1" dirty="0" smtClean="0">
                <a:solidFill>
                  <a:schemeClr val="tx1"/>
                </a:solidFill>
                <a:latin typeface="Century Gothic" panose="020B0502020202020204" pitchFamily="34" charset="0"/>
              </a:rPr>
              <a:t>July </a:t>
            </a:r>
            <a:r>
              <a:rPr lang="en-ZA" sz="2000" b="1" i="1" dirty="0">
                <a:solidFill>
                  <a:schemeClr val="tx1"/>
                </a:solidFill>
                <a:latin typeface="Century Gothic" panose="020B0502020202020204" pitchFamily="34" charset="0"/>
              </a:rPr>
              <a:t>to December 2021</a:t>
            </a:r>
            <a:r>
              <a:rPr lang="en-ZA" sz="2000" dirty="0">
                <a:solidFill>
                  <a:schemeClr val="tx1"/>
                </a:solidFill>
                <a:latin typeface="Century Gothic" panose="020B0502020202020204" pitchFamily="34" charset="0"/>
              </a:rPr>
              <a:t>. </a:t>
            </a:r>
          </a:p>
          <a:p>
            <a:pPr marL="0" indent="0">
              <a:lnSpc>
                <a:spcPct val="150000"/>
              </a:lnSpc>
              <a:buClr>
                <a:srgbClr val="FFC000"/>
              </a:buClr>
              <a:buNone/>
              <a:defRPr/>
            </a:pPr>
            <a:endParaRPr lang="en-ZA" sz="2000" dirty="0">
              <a:solidFill>
                <a:schemeClr val="tx1"/>
              </a:solidFill>
              <a:latin typeface="Century Gothic" panose="020B0502020202020204" pitchFamily="34" charset="0"/>
            </a:endParaRPr>
          </a:p>
          <a:p>
            <a:pPr>
              <a:lnSpc>
                <a:spcPct val="150000"/>
              </a:lnSpc>
              <a:buClr>
                <a:srgbClr val="FFC000"/>
              </a:buClr>
              <a:buFont typeface="Wingdings" panose="05000000000000000000" pitchFamily="2" charset="2"/>
              <a:buChar char="q"/>
              <a:defRPr/>
            </a:pPr>
            <a:r>
              <a:rPr lang="en-ZA" sz="2000" dirty="0">
                <a:solidFill>
                  <a:schemeClr val="tx1"/>
                </a:solidFill>
                <a:latin typeface="Century Gothic" panose="020B0502020202020204" pitchFamily="34" charset="0"/>
              </a:rPr>
              <a:t>During the period under review, the total number of planned output targets was   </a:t>
            </a:r>
            <a:r>
              <a:rPr lang="en-ZA" sz="2000" b="1" dirty="0" smtClean="0">
                <a:solidFill>
                  <a:schemeClr val="tx1"/>
                </a:solidFill>
                <a:latin typeface="Century Gothic" panose="020B0502020202020204" pitchFamily="34" charset="0"/>
              </a:rPr>
              <a:t>Q2 (n=31) </a:t>
            </a:r>
            <a:r>
              <a:rPr lang="en-ZA" sz="2000" dirty="0" smtClean="0">
                <a:solidFill>
                  <a:schemeClr val="tx1"/>
                </a:solidFill>
                <a:latin typeface="Century Gothic" panose="020B0502020202020204" pitchFamily="34" charset="0"/>
              </a:rPr>
              <a:t>and </a:t>
            </a:r>
            <a:r>
              <a:rPr lang="en-ZA" sz="2000" b="1" dirty="0" smtClean="0">
                <a:solidFill>
                  <a:schemeClr val="tx1"/>
                </a:solidFill>
                <a:latin typeface="Century Gothic" panose="020B0502020202020204" pitchFamily="34" charset="0"/>
              </a:rPr>
              <a:t>Q3 (n</a:t>
            </a:r>
            <a:r>
              <a:rPr lang="en-ZA" sz="2000" b="1" dirty="0">
                <a:solidFill>
                  <a:schemeClr val="tx1"/>
                </a:solidFill>
                <a:latin typeface="Century Gothic" panose="020B0502020202020204" pitchFamily="34" charset="0"/>
              </a:rPr>
              <a:t>= 32).</a:t>
            </a:r>
          </a:p>
          <a:p>
            <a:pPr>
              <a:lnSpc>
                <a:spcPct val="150000"/>
              </a:lnSpc>
              <a:buClr>
                <a:srgbClr val="FFC000"/>
              </a:buClr>
              <a:buFont typeface="Wingdings" panose="05000000000000000000" pitchFamily="2" charset="2"/>
              <a:buChar char="q"/>
              <a:defRPr/>
            </a:pPr>
            <a:endParaRPr lang="en-ZA" sz="2000" dirty="0">
              <a:solidFill>
                <a:schemeClr val="tx1"/>
              </a:solidFill>
              <a:latin typeface="Century Gothic" panose="020B0502020202020204" pitchFamily="34" charset="0"/>
            </a:endParaRPr>
          </a:p>
          <a:p>
            <a:pPr>
              <a:lnSpc>
                <a:spcPct val="150000"/>
              </a:lnSpc>
              <a:buClr>
                <a:srgbClr val="FFC000"/>
              </a:buClr>
              <a:buFont typeface="Wingdings" panose="05000000000000000000" pitchFamily="2" charset="2"/>
              <a:buChar char="q"/>
              <a:defRPr/>
            </a:pPr>
            <a:r>
              <a:rPr lang="en-ZA" sz="2000" dirty="0">
                <a:solidFill>
                  <a:schemeClr val="tx1"/>
                </a:solidFill>
                <a:latin typeface="Century Gothic" panose="020B0502020202020204" pitchFamily="34" charset="0"/>
              </a:rPr>
              <a:t>The Department achieved </a:t>
            </a:r>
            <a:r>
              <a:rPr lang="en-ZA" sz="2000" b="1" dirty="0" smtClean="0">
                <a:solidFill>
                  <a:schemeClr val="tx1"/>
                </a:solidFill>
                <a:latin typeface="Century Gothic" panose="020B0502020202020204" pitchFamily="34" charset="0"/>
              </a:rPr>
              <a:t>Q2 81% (25) </a:t>
            </a:r>
            <a:r>
              <a:rPr lang="en-ZA" sz="2000" dirty="0" smtClean="0">
                <a:solidFill>
                  <a:schemeClr val="tx1"/>
                </a:solidFill>
                <a:latin typeface="Century Gothic" panose="020B0502020202020204" pitchFamily="34" charset="0"/>
              </a:rPr>
              <a:t>and  </a:t>
            </a:r>
            <a:r>
              <a:rPr lang="en-ZA" sz="2000" b="1" dirty="0" smtClean="0">
                <a:solidFill>
                  <a:schemeClr val="tx1"/>
                </a:solidFill>
                <a:latin typeface="Century Gothic" panose="020B0502020202020204" pitchFamily="34" charset="0"/>
              </a:rPr>
              <a:t>Q3 69</a:t>
            </a:r>
            <a:r>
              <a:rPr lang="en-ZA" sz="2000" b="1" dirty="0">
                <a:solidFill>
                  <a:schemeClr val="tx1"/>
                </a:solidFill>
                <a:latin typeface="Century Gothic" panose="020B0502020202020204" pitchFamily="34" charset="0"/>
              </a:rPr>
              <a:t>% (22) </a:t>
            </a:r>
            <a:r>
              <a:rPr lang="en-ZA" sz="2000" dirty="0">
                <a:solidFill>
                  <a:schemeClr val="tx1"/>
                </a:solidFill>
                <a:latin typeface="Century Gothic" panose="020B0502020202020204" pitchFamily="34" charset="0"/>
              </a:rPr>
              <a:t>of the planned output targets and </a:t>
            </a:r>
            <a:r>
              <a:rPr lang="en-ZA" sz="2000" b="1" dirty="0" smtClean="0">
                <a:solidFill>
                  <a:schemeClr val="tx1"/>
                </a:solidFill>
                <a:latin typeface="Century Gothic" panose="020B0502020202020204" pitchFamily="34" charset="0"/>
              </a:rPr>
              <a:t>Q2 19% (6) </a:t>
            </a:r>
            <a:r>
              <a:rPr lang="en-ZA" sz="2000" dirty="0" smtClean="0">
                <a:solidFill>
                  <a:schemeClr val="tx1"/>
                </a:solidFill>
                <a:latin typeface="Century Gothic" panose="020B0502020202020204" pitchFamily="34" charset="0"/>
              </a:rPr>
              <a:t>and </a:t>
            </a:r>
            <a:r>
              <a:rPr lang="en-ZA" sz="2000" b="1" dirty="0" smtClean="0">
                <a:solidFill>
                  <a:schemeClr val="tx1"/>
                </a:solidFill>
                <a:latin typeface="Century Gothic" panose="020B0502020202020204" pitchFamily="34" charset="0"/>
              </a:rPr>
              <a:t>Q3 31</a:t>
            </a:r>
            <a:r>
              <a:rPr lang="en-ZA" sz="2000" b="1" dirty="0">
                <a:solidFill>
                  <a:schemeClr val="tx1"/>
                </a:solidFill>
                <a:latin typeface="Century Gothic" panose="020B0502020202020204" pitchFamily="34" charset="0"/>
              </a:rPr>
              <a:t>% (10) </a:t>
            </a:r>
            <a:r>
              <a:rPr lang="en-ZA" sz="2000" dirty="0">
                <a:solidFill>
                  <a:schemeClr val="tx1"/>
                </a:solidFill>
                <a:latin typeface="Century Gothic" panose="020B0502020202020204" pitchFamily="34" charset="0"/>
              </a:rPr>
              <a:t>of the planned output targets were not achieved. </a:t>
            </a:r>
          </a:p>
          <a:p>
            <a:pPr algn="just">
              <a:buNone/>
              <a:defRPr/>
            </a:pPr>
            <a:endParaRPr lang="en-GB" dirty="0">
              <a:solidFill>
                <a:srgbClr val="FF0000"/>
              </a:solidFill>
              <a:latin typeface="Century Gothic" panose="020B0502020202020204" pitchFamily="34" charset="0"/>
            </a:endParaRPr>
          </a:p>
          <a:p>
            <a:pPr algn="just">
              <a:buFont typeface="Wingdings" pitchFamily="2" charset="2"/>
              <a:buChar char="q"/>
              <a:defRPr/>
            </a:pPr>
            <a:endParaRPr lang="en-GB" dirty="0">
              <a:latin typeface="Century Gothic" panose="020B0502020202020204" pitchFamily="34" charset="0"/>
            </a:endParaRPr>
          </a:p>
          <a:p>
            <a:pPr>
              <a:buNone/>
              <a:defRPr/>
            </a:pPr>
            <a:endParaRPr lang="en-GB" dirty="0">
              <a:latin typeface="Century Gothic" panose="020B0502020202020204" pitchFamily="34" charset="0"/>
            </a:endParaRPr>
          </a:p>
          <a:p>
            <a:endParaRPr lang="en-ZA" dirty="0">
              <a:latin typeface="Century Gothic" panose="020B0502020202020204" pitchFamily="34" charset="0"/>
            </a:endParaRPr>
          </a:p>
        </p:txBody>
      </p:sp>
    </p:spTree>
    <p:extLst>
      <p:ext uri="{BB962C8B-B14F-4D97-AF65-F5344CB8AC3E}">
        <p14:creationId xmlns:p14="http://schemas.microsoft.com/office/powerpoint/2010/main" val="29049053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3E5433-7825-489C-9499-CFBC9583BC99}"/>
              </a:ext>
            </a:extLst>
          </p:cNvPr>
          <p:cNvSpPr>
            <a:spLocks noGrp="1"/>
          </p:cNvSpPr>
          <p:nvPr>
            <p:ph idx="1"/>
          </p:nvPr>
        </p:nvSpPr>
        <p:spPr>
          <a:xfrm>
            <a:off x="-1" y="1018660"/>
            <a:ext cx="9079345" cy="5275118"/>
          </a:xfrm>
        </p:spPr>
        <p:txBody>
          <a:bodyPr/>
          <a:lstStyle/>
          <a:p>
            <a:pPr marL="114300" lvl="0" indent="0" algn="just" defTabSz="914400">
              <a:buNone/>
              <a:tabLst>
                <a:tab pos="-285750" algn="l"/>
                <a:tab pos="263525" algn="l"/>
                <a:tab pos="285750" algn="l"/>
              </a:tabLst>
            </a:pPr>
            <a:r>
              <a:rPr lang="en-ZA" altLang="zh-CN" b="1" dirty="0" smtClean="0">
                <a:solidFill>
                  <a:srgbClr val="000000"/>
                </a:solidFill>
                <a:latin typeface="Gill Sans MT" charset="0"/>
                <a:ea typeface="SimSun" charset="0"/>
                <a:cs typeface="SimSun" charset="0"/>
              </a:rPr>
              <a:t>Figure 1: DSI’s overall final second quarter performance overview: (Total number of planned output targets, n= 31)</a:t>
            </a:r>
            <a:r>
              <a:rPr lang="en-ZA" altLang="zh-CN" b="1" i="1" dirty="0">
                <a:solidFill>
                  <a:srgbClr val="FF0000"/>
                </a:solidFill>
                <a:latin typeface="Century Gothic" panose="020B0502020202020204" pitchFamily="34" charset="0"/>
                <a:ea typeface="SimSun" charset="0"/>
                <a:cs typeface="SimSun" charset="0"/>
              </a:rPr>
              <a:t> NB: Only </a:t>
            </a:r>
            <a:r>
              <a:rPr lang="en-ZA" altLang="zh-CN" b="1" i="1" dirty="0" smtClean="0">
                <a:solidFill>
                  <a:srgbClr val="FF0000"/>
                </a:solidFill>
                <a:latin typeface="Century Gothic" panose="020B0502020202020204" pitchFamily="34" charset="0"/>
                <a:ea typeface="SimSun" charset="0"/>
                <a:cs typeface="SimSun" charset="0"/>
              </a:rPr>
              <a:t>Quarter 2</a:t>
            </a:r>
            <a:endParaRPr lang="en-ZA" altLang="zh-CN" b="1" dirty="0" smtClean="0">
              <a:solidFill>
                <a:srgbClr val="000000"/>
              </a:solidFill>
              <a:latin typeface="Gill Sans MT" charset="0"/>
              <a:ea typeface="SimSun" charset="0"/>
              <a:cs typeface="SimSun" charset="0"/>
            </a:endParaRPr>
          </a:p>
          <a:p>
            <a:pPr marL="114300" indent="0" algn="just" defTabSz="914400">
              <a:buNone/>
              <a:tabLst>
                <a:tab pos="-285750" algn="l"/>
                <a:tab pos="263525" algn="l"/>
                <a:tab pos="285750" algn="l"/>
              </a:tabLst>
            </a:pPr>
            <a:endParaRPr lang="en-ZA" altLang="zh-CN" b="1" dirty="0" smtClean="0">
              <a:solidFill>
                <a:srgbClr val="000000"/>
              </a:solidFill>
              <a:latin typeface="Gill Sans MT" charset="0"/>
              <a:ea typeface="SimSun" charset="0"/>
              <a:cs typeface="SimSun" charset="0"/>
            </a:endParaRPr>
          </a:p>
          <a:p>
            <a:pPr marL="114300" indent="0" algn="just" defTabSz="914400">
              <a:buNone/>
              <a:tabLst>
                <a:tab pos="-285750" algn="l"/>
                <a:tab pos="263525" algn="l"/>
                <a:tab pos="285750" algn="l"/>
              </a:tabLst>
            </a:pPr>
            <a:endParaRPr lang="en-ZA" altLang="zh-CN" b="1" dirty="0">
              <a:solidFill>
                <a:srgbClr val="000000"/>
              </a:solidFill>
              <a:latin typeface="Gill Sans MT" charset="0"/>
              <a:ea typeface="SimSun" charset="0"/>
              <a:cs typeface="SimSun" charset="0"/>
            </a:endParaRPr>
          </a:p>
          <a:p>
            <a:pPr marL="114300" indent="0" algn="just" defTabSz="914400">
              <a:buNone/>
              <a:tabLst>
                <a:tab pos="-285750" algn="l"/>
                <a:tab pos="263525" algn="l"/>
                <a:tab pos="285750" algn="l"/>
              </a:tabLst>
            </a:pPr>
            <a:endParaRPr lang="en-ZA" altLang="zh-CN" b="1" dirty="0">
              <a:solidFill>
                <a:srgbClr val="000000"/>
              </a:solidFill>
              <a:latin typeface="Gill Sans MT" charset="0"/>
              <a:ea typeface="SimSun" charset="0"/>
              <a:cs typeface="SimSun" charset="0"/>
            </a:endParaRPr>
          </a:p>
          <a:p>
            <a:pPr marL="114300" indent="0" algn="just" defTabSz="914400">
              <a:buNone/>
              <a:tabLst>
                <a:tab pos="-285750" algn="l"/>
                <a:tab pos="263525" algn="l"/>
                <a:tab pos="285750" algn="l"/>
              </a:tabLst>
            </a:pPr>
            <a:endParaRPr lang="en-ZA" altLang="zh-CN" b="1" dirty="0">
              <a:solidFill>
                <a:schemeClr val="tx1"/>
              </a:solidFill>
              <a:latin typeface="Gill Sans MT" charset="0"/>
              <a:ea typeface="SimSun" charset="0"/>
              <a:cs typeface="SimSun" charset="0"/>
            </a:endParaRPr>
          </a:p>
          <a:p>
            <a:pPr marL="114300" indent="0" algn="just" defTabSz="914400">
              <a:buNone/>
              <a:tabLst>
                <a:tab pos="-285750" algn="l"/>
                <a:tab pos="263525" algn="l"/>
                <a:tab pos="285750" algn="l"/>
              </a:tabLst>
            </a:pPr>
            <a:endParaRPr lang="en-ZA" altLang="zh-CN" b="1" dirty="0">
              <a:solidFill>
                <a:schemeClr val="tx1"/>
              </a:solidFill>
              <a:latin typeface="Gill Sans MT" charset="0"/>
              <a:ea typeface="SimSun" charset="0"/>
              <a:cs typeface="SimSun" charset="0"/>
            </a:endParaRPr>
          </a:p>
          <a:p>
            <a:pPr marL="263525" indent="-149225" defTabSz="914400">
              <a:tabLst>
                <a:tab pos="-285750" algn="l"/>
                <a:tab pos="263525" algn="l"/>
                <a:tab pos="285750" algn="l"/>
              </a:tabLst>
            </a:pPr>
            <a:endParaRPr lang="en-ZA" altLang="zh-CN" sz="1200" dirty="0">
              <a:ea typeface="SimSun" charset="0"/>
              <a:cs typeface="SimSun" charset="0"/>
            </a:endParaRPr>
          </a:p>
          <a:p>
            <a:endParaRPr lang="en-ZA" dirty="0"/>
          </a:p>
        </p:txBody>
      </p:sp>
      <p:sp>
        <p:nvSpPr>
          <p:cNvPr id="4" name="Slide Number Placeholder 3">
            <a:extLst>
              <a:ext uri="{FF2B5EF4-FFF2-40B4-BE49-F238E27FC236}">
                <a16:creationId xmlns:a16="http://schemas.microsoft.com/office/drawing/2014/main" id="{F176279F-225C-4A78-B374-321DED79141D}"/>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F3C9324D-C690-47E3-8165-C3508B36E98F}"/>
              </a:ext>
            </a:extLst>
          </p:cNvPr>
          <p:cNvSpPr>
            <a:spLocks noGrp="1"/>
          </p:cNvSpPr>
          <p:nvPr>
            <p:ph type="title"/>
          </p:nvPr>
        </p:nvSpPr>
        <p:spPr>
          <a:xfrm>
            <a:off x="0" y="1"/>
            <a:ext cx="9079343" cy="927278"/>
          </a:xfrm>
        </p:spPr>
        <p:txBody>
          <a:bodyPr>
            <a:noAutofit/>
          </a:bodyPr>
          <a:lstStyle/>
          <a:p>
            <a:pPr marL="101600">
              <a:lnSpc>
                <a:spcPct val="80000"/>
              </a:lnSpc>
              <a:spcBef>
                <a:spcPts val="850"/>
              </a:spcBef>
            </a:pPr>
            <a:r>
              <a:rPr lang="en-US" sz="3600" b="1" dirty="0" smtClean="0">
                <a:latin typeface="Gill Sans MT" charset="0"/>
                <a:sym typeface="Helvetica Neue" charset="0"/>
              </a:rPr>
              <a:t/>
            </a:r>
            <a:br>
              <a:rPr lang="en-US" sz="3600" b="1" dirty="0" smtClean="0">
                <a:latin typeface="Gill Sans MT" charset="0"/>
                <a:sym typeface="Helvetica Neue" charset="0"/>
              </a:rPr>
            </a:br>
            <a:r>
              <a:rPr lang="en-US" sz="3600" b="1" dirty="0" smtClean="0">
                <a:latin typeface="Gill Sans MT" charset="0"/>
                <a:sym typeface="Helvetica Neue" charset="0"/>
              </a:rPr>
              <a:t>DSI Second </a:t>
            </a:r>
            <a:r>
              <a:rPr lang="en-US" sz="3600" b="1" dirty="0">
                <a:latin typeface="Gill Sans MT" charset="0"/>
                <a:sym typeface="Helvetica Neue" charset="0"/>
              </a:rPr>
              <a:t>Quarter </a:t>
            </a:r>
            <a:r>
              <a:rPr lang="en-US" sz="3600" b="1" dirty="0" smtClean="0">
                <a:latin typeface="Gill Sans MT" charset="0"/>
                <a:sym typeface="Helvetica Neue" charset="0"/>
              </a:rPr>
              <a:t>Performance </a:t>
            </a:r>
            <a:r>
              <a:rPr lang="en-US" sz="3200" b="1" dirty="0" smtClean="0">
                <a:latin typeface="Calibri" charset="0"/>
                <a:sym typeface="Helvetica Neue" charset="0"/>
              </a:rPr>
              <a:t>                           </a:t>
            </a:r>
            <a:endParaRPr lang="en-US" sz="3000" b="1" dirty="0"/>
          </a:p>
        </p:txBody>
      </p:sp>
      <p:graphicFrame>
        <p:nvGraphicFramePr>
          <p:cNvPr id="7" name="Chart 6">
            <a:extLst>
              <a:ext uri="{FF2B5EF4-FFF2-40B4-BE49-F238E27FC236}">
                <a16:creationId xmlns:a16="http://schemas.microsoft.com/office/drawing/2014/main" id="{BEED0D15-B3CD-4B40-B995-335D00A663BE}"/>
              </a:ext>
            </a:extLst>
          </p:cNvPr>
          <p:cNvGraphicFramePr>
            <a:graphicFrameLocks/>
          </p:cNvGraphicFramePr>
          <p:nvPr>
            <p:extLst>
              <p:ext uri="{D42A27DB-BD31-4B8C-83A1-F6EECF244321}">
                <p14:modId xmlns:p14="http://schemas.microsoft.com/office/powerpoint/2010/main" val="979158608"/>
              </p:ext>
            </p:extLst>
          </p:nvPr>
        </p:nvGraphicFramePr>
        <p:xfrm>
          <a:off x="974035" y="2127384"/>
          <a:ext cx="7168943" cy="41663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07926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3E5433-7825-489C-9499-CFBC9583BC99}"/>
              </a:ext>
            </a:extLst>
          </p:cNvPr>
          <p:cNvSpPr>
            <a:spLocks noGrp="1"/>
          </p:cNvSpPr>
          <p:nvPr>
            <p:ph idx="1"/>
          </p:nvPr>
        </p:nvSpPr>
        <p:spPr>
          <a:xfrm>
            <a:off x="-1" y="1018660"/>
            <a:ext cx="9079345" cy="5275118"/>
          </a:xfrm>
        </p:spPr>
        <p:txBody>
          <a:bodyPr/>
          <a:lstStyle/>
          <a:p>
            <a:pPr marL="114300" lvl="0" indent="0" algn="just" defTabSz="914400">
              <a:buNone/>
              <a:tabLst>
                <a:tab pos="-285750" algn="l"/>
                <a:tab pos="263525" algn="l"/>
                <a:tab pos="285750" algn="l"/>
              </a:tabLst>
            </a:pPr>
            <a:r>
              <a:rPr lang="en-ZA" altLang="zh-CN" b="1" dirty="0">
                <a:solidFill>
                  <a:srgbClr val="000000"/>
                </a:solidFill>
                <a:latin typeface="Century Gothic" panose="020B0502020202020204" pitchFamily="34" charset="0"/>
                <a:ea typeface="SimSun" charset="0"/>
              </a:rPr>
              <a:t>Figure </a:t>
            </a:r>
            <a:r>
              <a:rPr lang="en-ZA" altLang="zh-CN" b="1" dirty="0" smtClean="0">
                <a:solidFill>
                  <a:srgbClr val="000000"/>
                </a:solidFill>
                <a:latin typeface="Century Gothic" panose="020B0502020202020204" pitchFamily="34" charset="0"/>
                <a:ea typeface="SimSun" charset="0"/>
              </a:rPr>
              <a:t>2: </a:t>
            </a:r>
            <a:r>
              <a:rPr lang="en-ZA" altLang="zh-CN" b="1" dirty="0">
                <a:solidFill>
                  <a:srgbClr val="000000"/>
                </a:solidFill>
                <a:latin typeface="Century Gothic" panose="020B0502020202020204" pitchFamily="34" charset="0"/>
                <a:ea typeface="SimSun" charset="0"/>
              </a:rPr>
              <a:t>DSI’s overall final third quarter performance overview: (Total number of planned output targets, n= 32</a:t>
            </a:r>
            <a:r>
              <a:rPr lang="en-ZA" altLang="zh-CN" b="1" dirty="0" smtClean="0">
                <a:solidFill>
                  <a:srgbClr val="000000"/>
                </a:solidFill>
                <a:latin typeface="Century Gothic" panose="020B0502020202020204" pitchFamily="34" charset="0"/>
                <a:ea typeface="SimSun" charset="0"/>
              </a:rPr>
              <a:t>)</a:t>
            </a:r>
            <a:r>
              <a:rPr lang="en-ZA" altLang="zh-CN" b="1" i="1" dirty="0">
                <a:solidFill>
                  <a:srgbClr val="FF0000"/>
                </a:solidFill>
                <a:latin typeface="Century Gothic" panose="020B0502020202020204" pitchFamily="34" charset="0"/>
                <a:ea typeface="SimSun" charset="0"/>
                <a:cs typeface="SimSun" charset="0"/>
              </a:rPr>
              <a:t> NB: Only Quarter </a:t>
            </a:r>
            <a:r>
              <a:rPr lang="en-ZA" altLang="zh-CN" b="1" i="1" dirty="0" smtClean="0">
                <a:solidFill>
                  <a:srgbClr val="FF0000"/>
                </a:solidFill>
                <a:latin typeface="Century Gothic" panose="020B0502020202020204" pitchFamily="34" charset="0"/>
                <a:ea typeface="SimSun" charset="0"/>
                <a:cs typeface="SimSun" charset="0"/>
              </a:rPr>
              <a:t>3 </a:t>
            </a:r>
            <a:endParaRPr lang="en-US" sz="1600" i="1" dirty="0">
              <a:solidFill>
                <a:srgbClr val="FF0000"/>
              </a:solidFill>
              <a:latin typeface="Century Gothic" panose="020B0502020202020204" pitchFamily="34" charset="0"/>
            </a:endParaRPr>
          </a:p>
          <a:p>
            <a:pPr marL="114300" indent="0" algn="just" defTabSz="914400">
              <a:buNone/>
              <a:tabLst>
                <a:tab pos="-285750" algn="l"/>
                <a:tab pos="263525" algn="l"/>
                <a:tab pos="285750" algn="l"/>
              </a:tabLst>
            </a:pPr>
            <a:endParaRPr lang="en-ZA" altLang="zh-CN" b="1" dirty="0">
              <a:solidFill>
                <a:srgbClr val="000000"/>
              </a:solidFill>
              <a:latin typeface="Century Gothic" panose="020B0502020202020204" pitchFamily="34" charset="0"/>
              <a:ea typeface="SimSun" charset="0"/>
            </a:endParaRPr>
          </a:p>
          <a:p>
            <a:pPr marL="114300" indent="0" algn="just" defTabSz="914400">
              <a:buNone/>
              <a:tabLst>
                <a:tab pos="-285750" algn="l"/>
                <a:tab pos="263525" algn="l"/>
                <a:tab pos="285750" algn="l"/>
              </a:tabLst>
            </a:pPr>
            <a:endParaRPr lang="en-ZA" altLang="zh-CN" b="1" dirty="0">
              <a:solidFill>
                <a:srgbClr val="000000"/>
              </a:solidFill>
              <a:ea typeface="SimSun" charset="0"/>
            </a:endParaRPr>
          </a:p>
          <a:p>
            <a:pPr marL="114300" indent="0" algn="just" defTabSz="914400">
              <a:buNone/>
              <a:tabLst>
                <a:tab pos="-285750" algn="l"/>
                <a:tab pos="263525" algn="l"/>
                <a:tab pos="285750" algn="l"/>
              </a:tabLst>
            </a:pPr>
            <a:endParaRPr lang="en-ZA" altLang="zh-CN" b="1" dirty="0">
              <a:solidFill>
                <a:srgbClr val="000000"/>
              </a:solidFill>
              <a:ea typeface="SimSun" charset="0"/>
            </a:endParaRPr>
          </a:p>
          <a:p>
            <a:pPr marL="114300" indent="0" algn="just" defTabSz="914400">
              <a:buNone/>
              <a:tabLst>
                <a:tab pos="-285750" algn="l"/>
                <a:tab pos="263525" algn="l"/>
                <a:tab pos="285750" algn="l"/>
              </a:tabLst>
            </a:pPr>
            <a:endParaRPr lang="en-ZA" altLang="zh-CN" b="1" dirty="0">
              <a:solidFill>
                <a:srgbClr val="000000"/>
              </a:solidFill>
              <a:ea typeface="SimSun" charset="0"/>
            </a:endParaRPr>
          </a:p>
          <a:p>
            <a:pPr marL="114300" indent="0" algn="just" defTabSz="914400">
              <a:buNone/>
              <a:tabLst>
                <a:tab pos="-285750" algn="l"/>
                <a:tab pos="263525" algn="l"/>
                <a:tab pos="285750" algn="l"/>
              </a:tabLst>
            </a:pPr>
            <a:endParaRPr lang="en-ZA" altLang="zh-CN" b="1" dirty="0">
              <a:solidFill>
                <a:schemeClr val="tx1"/>
              </a:solidFill>
              <a:ea typeface="SimSun" charset="0"/>
            </a:endParaRPr>
          </a:p>
          <a:p>
            <a:pPr marL="114300" indent="0" algn="just" defTabSz="914400">
              <a:buNone/>
              <a:tabLst>
                <a:tab pos="-285750" algn="l"/>
                <a:tab pos="263525" algn="l"/>
                <a:tab pos="285750" algn="l"/>
              </a:tabLst>
            </a:pPr>
            <a:endParaRPr lang="en-ZA" altLang="zh-CN" b="1" dirty="0">
              <a:solidFill>
                <a:schemeClr val="tx1"/>
              </a:solidFill>
              <a:ea typeface="SimSun" charset="0"/>
            </a:endParaRPr>
          </a:p>
          <a:p>
            <a:pPr marL="263525" indent="-149225" defTabSz="914400">
              <a:tabLst>
                <a:tab pos="-285750" algn="l"/>
                <a:tab pos="263525" algn="l"/>
                <a:tab pos="285750" algn="l"/>
              </a:tabLst>
            </a:pPr>
            <a:endParaRPr lang="en-ZA" altLang="zh-CN" sz="1200" dirty="0">
              <a:ea typeface="SimSun" charset="0"/>
            </a:endParaRPr>
          </a:p>
          <a:p>
            <a:endParaRPr lang="en-ZA" dirty="0"/>
          </a:p>
        </p:txBody>
      </p:sp>
      <p:sp>
        <p:nvSpPr>
          <p:cNvPr id="4" name="Slide Number Placeholder 3">
            <a:extLst>
              <a:ext uri="{FF2B5EF4-FFF2-40B4-BE49-F238E27FC236}">
                <a16:creationId xmlns:a16="http://schemas.microsoft.com/office/drawing/2014/main" id="{F176279F-225C-4A78-B374-321DED79141D}"/>
              </a:ext>
            </a:extLst>
          </p:cNvPr>
          <p:cNvSpPr>
            <a:spLocks noGrp="1"/>
          </p:cNvSpPr>
          <p:nvPr>
            <p:ph type="sldNum" sz="quarter" idx="12"/>
          </p:nvPr>
        </p:nvSpPr>
        <p:spPr/>
        <p:txBody>
          <a:bodyPr/>
          <a:lstStyle/>
          <a:p>
            <a:fld id="{6BEAD508-187F-9C41-8168-FD791BBC9830}" type="slidenum">
              <a:rPr lang="en-US" smtClean="0"/>
              <a:pPr/>
              <a:t>28</a:t>
            </a:fld>
            <a:endParaRPr lang="en-US" dirty="0"/>
          </a:p>
        </p:txBody>
      </p:sp>
      <p:sp>
        <p:nvSpPr>
          <p:cNvPr id="5" name="Title 1">
            <a:extLst>
              <a:ext uri="{FF2B5EF4-FFF2-40B4-BE49-F238E27FC236}">
                <a16:creationId xmlns:a16="http://schemas.microsoft.com/office/drawing/2014/main" id="{F3C9324D-C690-47E3-8165-C3508B36E98F}"/>
              </a:ext>
            </a:extLst>
          </p:cNvPr>
          <p:cNvSpPr>
            <a:spLocks noGrp="1"/>
          </p:cNvSpPr>
          <p:nvPr>
            <p:ph type="title"/>
          </p:nvPr>
        </p:nvSpPr>
        <p:spPr>
          <a:xfrm>
            <a:off x="0" y="0"/>
            <a:ext cx="9079343" cy="1018659"/>
          </a:xfrm>
        </p:spPr>
        <p:txBody>
          <a:bodyPr>
            <a:noAutofit/>
          </a:bodyPr>
          <a:lstStyle/>
          <a:p>
            <a:pPr marL="101600">
              <a:lnSpc>
                <a:spcPct val="80000"/>
              </a:lnSpc>
              <a:spcBef>
                <a:spcPts val="850"/>
              </a:spcBef>
            </a:pPr>
            <a:r>
              <a:rPr lang="en-US" sz="3600" b="1" dirty="0" smtClean="0">
                <a:latin typeface="Century Gothic" panose="020B0502020202020204" pitchFamily="34" charset="0"/>
                <a:sym typeface="Helvetica Neue" charset="0"/>
              </a:rPr>
              <a:t/>
            </a:r>
            <a:br>
              <a:rPr lang="en-US" sz="3600" b="1" dirty="0" smtClean="0">
                <a:latin typeface="Century Gothic" panose="020B0502020202020204" pitchFamily="34" charset="0"/>
                <a:sym typeface="Helvetica Neue" charset="0"/>
              </a:rPr>
            </a:br>
            <a:r>
              <a:rPr lang="en-US" sz="3600" b="1" dirty="0" smtClean="0">
                <a:latin typeface="Century Gothic" panose="020B0502020202020204" pitchFamily="34" charset="0"/>
                <a:sym typeface="Helvetica Neue" charset="0"/>
              </a:rPr>
              <a:t>DSI </a:t>
            </a:r>
            <a:r>
              <a:rPr lang="en-US" sz="3600" b="1" dirty="0">
                <a:latin typeface="Century Gothic" panose="020B0502020202020204" pitchFamily="34" charset="0"/>
                <a:sym typeface="Helvetica Neue" charset="0"/>
              </a:rPr>
              <a:t>Third Quarter Performance </a:t>
            </a:r>
            <a:r>
              <a:rPr lang="en-US" sz="3200" b="1" dirty="0">
                <a:latin typeface="Century Gothic" panose="020B0502020202020204" pitchFamily="34" charset="0"/>
                <a:sym typeface="Helvetica Neue" charset="0"/>
              </a:rPr>
              <a:t>                           </a:t>
            </a:r>
            <a:endParaRPr lang="en-US" sz="3000" b="1" dirty="0">
              <a:latin typeface="Century Gothic" panose="020B0502020202020204" pitchFamily="34" charset="0"/>
            </a:endParaRPr>
          </a:p>
        </p:txBody>
      </p:sp>
      <p:graphicFrame>
        <p:nvGraphicFramePr>
          <p:cNvPr id="7" name="Chart 6">
            <a:extLst>
              <a:ext uri="{FF2B5EF4-FFF2-40B4-BE49-F238E27FC236}">
                <a16:creationId xmlns:a16="http://schemas.microsoft.com/office/drawing/2014/main" id="{BEED0D15-B3CD-4B40-B995-335D00A663BE}"/>
              </a:ext>
            </a:extLst>
          </p:cNvPr>
          <p:cNvGraphicFramePr>
            <a:graphicFrameLocks/>
          </p:cNvGraphicFramePr>
          <p:nvPr>
            <p:extLst>
              <p:ext uri="{D42A27DB-BD31-4B8C-83A1-F6EECF244321}">
                <p14:modId xmlns:p14="http://schemas.microsoft.com/office/powerpoint/2010/main" val="2118549734"/>
              </p:ext>
            </p:extLst>
          </p:nvPr>
        </p:nvGraphicFramePr>
        <p:xfrm>
          <a:off x="407504" y="2033100"/>
          <a:ext cx="8187479" cy="42606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83042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C7343AE-23DE-FD4B-B75D-4A4A6BC51771}"/>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2</a:t>
            </a:fld>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179D1546-E2A0-4744-95A1-67723CA71490}"/>
              </a:ext>
            </a:extLst>
          </p:cNvPr>
          <p:cNvSpPr>
            <a:spLocks noGrp="1"/>
          </p:cNvSpPr>
          <p:nvPr>
            <p:ph type="title"/>
          </p:nvPr>
        </p:nvSpPr>
        <p:spPr>
          <a:xfrm>
            <a:off x="0" y="0"/>
            <a:ext cx="9067799" cy="932873"/>
          </a:xfrm>
        </p:spPr>
        <p:txBody>
          <a:bodyPr anchor="ctr">
            <a:noAutofit/>
          </a:bodyPr>
          <a:lstStyle/>
          <a:p>
            <a:pPr marL="101600">
              <a:lnSpc>
                <a:spcPct val="80000"/>
              </a:lnSpc>
              <a:spcBef>
                <a:spcPts val="850"/>
              </a:spcBef>
            </a:pPr>
            <a:r>
              <a:rPr lang="en-US" sz="3200" b="1" dirty="0">
                <a:latin typeface="Century Gothic" panose="020B0502020202020204" pitchFamily="34" charset="0"/>
              </a:rPr>
              <a:t/>
            </a:r>
            <a:br>
              <a:rPr lang="en-US" sz="3200" b="1" dirty="0">
                <a:latin typeface="Century Gothic" panose="020B0502020202020204" pitchFamily="34" charset="0"/>
              </a:rPr>
            </a:br>
            <a:r>
              <a:rPr lang="en-US" sz="3200" b="1" dirty="0">
                <a:latin typeface="Century Gothic" panose="020B0502020202020204" pitchFamily="34" charset="0"/>
              </a:rPr>
              <a:t/>
            </a:r>
            <a:br>
              <a:rPr lang="en-US" sz="3200" b="1" dirty="0">
                <a:latin typeface="Century Gothic" panose="020B0502020202020204" pitchFamily="34" charset="0"/>
              </a:rPr>
            </a:br>
            <a:r>
              <a:rPr lang="en-US" sz="3200" b="1" dirty="0">
                <a:latin typeface="Century Gothic" panose="020B0502020202020204" pitchFamily="34" charset="0"/>
              </a:rPr>
              <a:t>Alignment of the DSI work to national priorities</a:t>
            </a:r>
            <a:br>
              <a:rPr lang="en-US" sz="3200" b="1" dirty="0">
                <a:latin typeface="Century Gothic" panose="020B0502020202020204" pitchFamily="34" charset="0"/>
              </a:rPr>
            </a:br>
            <a:r>
              <a:rPr lang="en-US" sz="3200" b="1" dirty="0">
                <a:latin typeface="Century Gothic" panose="020B0502020202020204" pitchFamily="34" charset="0"/>
              </a:rPr>
              <a:t/>
            </a:r>
            <a:br>
              <a:rPr lang="en-US" sz="3200" b="1" dirty="0">
                <a:latin typeface="Century Gothic" panose="020B0502020202020204" pitchFamily="34" charset="0"/>
              </a:rPr>
            </a:br>
            <a:endParaRPr lang="en-US" sz="3200" b="1" dirty="0">
              <a:latin typeface="Century Gothic" panose="020B0502020202020204" pitchFamily="34" charset="0"/>
            </a:endParaRPr>
          </a:p>
        </p:txBody>
      </p:sp>
      <p:sp>
        <p:nvSpPr>
          <p:cNvPr id="8" name="Content Placeholder 7">
            <a:extLst>
              <a:ext uri="{FF2B5EF4-FFF2-40B4-BE49-F238E27FC236}">
                <a16:creationId xmlns:a16="http://schemas.microsoft.com/office/drawing/2014/main" id="{2916E5AD-49AA-4A34-A2B8-96A001A65190}"/>
              </a:ext>
            </a:extLst>
          </p:cNvPr>
          <p:cNvSpPr>
            <a:spLocks noGrp="1"/>
          </p:cNvSpPr>
          <p:nvPr>
            <p:ph idx="1"/>
          </p:nvPr>
        </p:nvSpPr>
        <p:spPr>
          <a:xfrm>
            <a:off x="0" y="1029546"/>
            <a:ext cx="9067800" cy="790018"/>
          </a:xfrm>
        </p:spPr>
        <p:txBody>
          <a:bodyPr>
            <a:noAutofit/>
          </a:bodyPr>
          <a:lstStyle/>
          <a:p>
            <a:pPr marL="0" indent="0" algn="ctr">
              <a:buNone/>
            </a:pPr>
            <a:r>
              <a:rPr lang="en-US" sz="2800" b="1" dirty="0">
                <a:solidFill>
                  <a:schemeClr val="tx1"/>
                </a:solidFill>
                <a:latin typeface="Century Gothic" panose="020B0502020202020204" pitchFamily="34" charset="0"/>
              </a:rPr>
              <a:t>The Department contributes to and reports on the following MTSF outcomes:</a:t>
            </a:r>
            <a:r>
              <a:rPr lang="en-US" sz="2800" b="1" dirty="0">
                <a:solidFill>
                  <a:srgbClr val="FF6600"/>
                </a:solidFill>
                <a:latin typeface="Century Gothic" panose="020B0502020202020204" pitchFamily="34" charset="0"/>
              </a:rPr>
              <a:t/>
            </a:r>
            <a:br>
              <a:rPr lang="en-US" sz="2800" b="1" dirty="0">
                <a:solidFill>
                  <a:srgbClr val="FF6600"/>
                </a:solidFill>
                <a:latin typeface="Century Gothic" panose="020B0502020202020204" pitchFamily="34" charset="0"/>
              </a:rPr>
            </a:br>
            <a:endParaRPr lang="en-ZA" sz="2800" b="1" dirty="0">
              <a:latin typeface="Century Gothic" panose="020B0502020202020204" pitchFamily="34" charset="0"/>
            </a:endParaRPr>
          </a:p>
        </p:txBody>
      </p:sp>
      <p:graphicFrame>
        <p:nvGraphicFramePr>
          <p:cNvPr id="10" name="Content Placeholder 13">
            <a:extLst>
              <a:ext uri="{FF2B5EF4-FFF2-40B4-BE49-F238E27FC236}">
                <a16:creationId xmlns:a16="http://schemas.microsoft.com/office/drawing/2014/main" id="{D13176AC-75A7-424D-A2EC-2A81956DAB53}"/>
              </a:ext>
            </a:extLst>
          </p:cNvPr>
          <p:cNvGraphicFramePr>
            <a:graphicFrameLocks/>
          </p:cNvGraphicFramePr>
          <p:nvPr>
            <p:extLst>
              <p:ext uri="{D42A27DB-BD31-4B8C-83A1-F6EECF244321}">
                <p14:modId xmlns:p14="http://schemas.microsoft.com/office/powerpoint/2010/main" val="1481625769"/>
              </p:ext>
            </p:extLst>
          </p:nvPr>
        </p:nvGraphicFramePr>
        <p:xfrm>
          <a:off x="-51515" y="1916237"/>
          <a:ext cx="9119315" cy="4510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5"/>
          <p:cNvGraphicFramePr>
            <a:graphicFrameLocks/>
          </p:cNvGraphicFramePr>
          <p:nvPr>
            <p:extLst>
              <p:ext uri="{D42A27DB-BD31-4B8C-83A1-F6EECF244321}">
                <p14:modId xmlns:p14="http://schemas.microsoft.com/office/powerpoint/2010/main" val="1376803619"/>
              </p:ext>
            </p:extLst>
          </p:nvPr>
        </p:nvGraphicFramePr>
        <p:xfrm>
          <a:off x="239660" y="1916236"/>
          <a:ext cx="8654487" cy="437754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665493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CDF0DF-2EC6-48CA-B01A-26F55337A7F1}"/>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29</a:t>
            </a:fld>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F5CCB5AE-CD97-4761-8373-35F2F9C97D93}"/>
              </a:ext>
            </a:extLst>
          </p:cNvPr>
          <p:cNvSpPr>
            <a:spLocks noGrp="1"/>
          </p:cNvSpPr>
          <p:nvPr>
            <p:ph type="title"/>
          </p:nvPr>
        </p:nvSpPr>
        <p:spPr>
          <a:xfrm>
            <a:off x="0" y="0"/>
            <a:ext cx="9053847" cy="885681"/>
          </a:xfrm>
        </p:spPr>
        <p:txBody>
          <a:bodyPr>
            <a:noAutofit/>
          </a:bodyPr>
          <a:lstStyle/>
          <a:p>
            <a:pPr marL="101600">
              <a:lnSpc>
                <a:spcPct val="80000"/>
              </a:lnSpc>
              <a:spcBef>
                <a:spcPts val="850"/>
              </a:spcBef>
            </a:pPr>
            <a:r>
              <a:rPr lang="en-US" sz="3000" b="1" dirty="0">
                <a:sym typeface="Helvetica Neue" charset="0"/>
              </a:rPr>
              <a:t/>
            </a:r>
            <a:br>
              <a:rPr lang="en-US" sz="3000" b="1" dirty="0">
                <a:sym typeface="Helvetica Neue" charset="0"/>
              </a:rPr>
            </a:br>
            <a:r>
              <a:rPr lang="en-US" sz="3000" b="1" dirty="0">
                <a:latin typeface="Century Gothic" panose="020B0502020202020204" pitchFamily="34" charset="0"/>
                <a:sym typeface="Helvetica Neue" charset="0"/>
              </a:rPr>
              <a:t>Overall DSI’s Performance per Programme  </a:t>
            </a:r>
            <a:r>
              <a:rPr lang="en-US" sz="3000" b="1" dirty="0">
                <a:sym typeface="Helvetica Neue" charset="0"/>
              </a:rPr>
              <a:t/>
            </a:r>
            <a:br>
              <a:rPr lang="en-US" sz="3000" b="1" dirty="0">
                <a:sym typeface="Helvetica Neue" charset="0"/>
              </a:rPr>
            </a:br>
            <a:r>
              <a:rPr lang="en-US" sz="3000" b="1" dirty="0">
                <a:sym typeface="Helvetica Neue" charset="0"/>
              </a:rPr>
              <a:t>                              </a:t>
            </a:r>
            <a:r>
              <a:rPr lang="en-US" sz="3000" dirty="0"/>
              <a:t/>
            </a:r>
            <a:br>
              <a:rPr lang="en-US" sz="3000" dirty="0"/>
            </a:br>
            <a:endParaRPr lang="en-US" sz="3000" b="1" dirty="0"/>
          </a:p>
        </p:txBody>
      </p:sp>
      <p:sp>
        <p:nvSpPr>
          <p:cNvPr id="6" name="Content Placeholder 2">
            <a:extLst>
              <a:ext uri="{FF2B5EF4-FFF2-40B4-BE49-F238E27FC236}">
                <a16:creationId xmlns:a16="http://schemas.microsoft.com/office/drawing/2014/main" id="{B09038EE-7AD1-428C-99C9-4185804F49A6}"/>
              </a:ext>
            </a:extLst>
          </p:cNvPr>
          <p:cNvSpPr>
            <a:spLocks noGrp="1"/>
          </p:cNvSpPr>
          <p:nvPr>
            <p:ph idx="1"/>
          </p:nvPr>
        </p:nvSpPr>
        <p:spPr>
          <a:xfrm>
            <a:off x="0" y="1056069"/>
            <a:ext cx="8915399" cy="425002"/>
          </a:xfrm>
        </p:spPr>
        <p:txBody>
          <a:bodyPr/>
          <a:lstStyle/>
          <a:p>
            <a:pPr marL="0" indent="0">
              <a:buNone/>
            </a:pPr>
            <a:r>
              <a:rPr lang="en-GB" b="1" dirty="0">
                <a:solidFill>
                  <a:schemeClr val="tx1"/>
                </a:solidFill>
                <a:latin typeface="Century Gothic" panose="020B0502020202020204" pitchFamily="34" charset="0"/>
              </a:rPr>
              <a:t>Figure </a:t>
            </a:r>
            <a:r>
              <a:rPr lang="en-GB" b="1" dirty="0" smtClean="0">
                <a:solidFill>
                  <a:schemeClr val="tx1"/>
                </a:solidFill>
                <a:latin typeface="Century Gothic" panose="020B0502020202020204" pitchFamily="34" charset="0"/>
              </a:rPr>
              <a:t>3:  </a:t>
            </a:r>
            <a:r>
              <a:rPr lang="en-GB" b="1" dirty="0">
                <a:solidFill>
                  <a:schemeClr val="tx1"/>
                </a:solidFill>
                <a:latin typeface="Century Gothic" panose="020B0502020202020204" pitchFamily="34" charset="0"/>
              </a:rPr>
              <a:t>The DSI performance per </a:t>
            </a:r>
            <a:r>
              <a:rPr lang="en-GB" sz="2000" b="1" dirty="0">
                <a:solidFill>
                  <a:schemeClr val="tx1"/>
                </a:solidFill>
                <a:latin typeface="Century Gothic" panose="020B0502020202020204" pitchFamily="34" charset="0"/>
              </a:rPr>
              <a:t>Programme</a:t>
            </a:r>
            <a:r>
              <a:rPr lang="en-GB" b="1" dirty="0">
                <a:solidFill>
                  <a:schemeClr val="tx1"/>
                </a:solidFill>
                <a:latin typeface="Century Gothic" panose="020B0502020202020204" pitchFamily="34" charset="0"/>
              </a:rPr>
              <a:t> </a:t>
            </a:r>
          </a:p>
          <a:p>
            <a:pPr marL="0" indent="0">
              <a:buNone/>
            </a:pPr>
            <a:endParaRPr lang="en-GB" b="1" dirty="0"/>
          </a:p>
          <a:p>
            <a:pPr marL="0" indent="0">
              <a:buNone/>
            </a:pPr>
            <a:endParaRPr lang="en-GB" dirty="0"/>
          </a:p>
          <a:p>
            <a:endParaRPr lang="en-ZA" dirty="0"/>
          </a:p>
        </p:txBody>
      </p:sp>
      <p:graphicFrame>
        <p:nvGraphicFramePr>
          <p:cNvPr id="8" name="Chart 7">
            <a:extLst>
              <a:ext uri="{FF2B5EF4-FFF2-40B4-BE49-F238E27FC236}">
                <a16:creationId xmlns:a16="http://schemas.microsoft.com/office/drawing/2014/main" id="{09BE9A32-8710-4AD6-9574-A6A3B134C651}"/>
              </a:ext>
            </a:extLst>
          </p:cNvPr>
          <p:cNvGraphicFramePr>
            <a:graphicFrameLocks/>
          </p:cNvGraphicFramePr>
          <p:nvPr>
            <p:extLst>
              <p:ext uri="{D42A27DB-BD31-4B8C-83A1-F6EECF244321}">
                <p14:modId xmlns:p14="http://schemas.microsoft.com/office/powerpoint/2010/main" val="615913716"/>
              </p:ext>
            </p:extLst>
          </p:nvPr>
        </p:nvGraphicFramePr>
        <p:xfrm>
          <a:off x="109330" y="1651459"/>
          <a:ext cx="8806069" cy="50074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241673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C7343AE-23DE-FD4B-B75D-4A4A6BC51771}"/>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79D1546-E2A0-4744-95A1-67723CA71490}"/>
              </a:ext>
            </a:extLst>
          </p:cNvPr>
          <p:cNvSpPr>
            <a:spLocks noGrp="1"/>
          </p:cNvSpPr>
          <p:nvPr>
            <p:ph type="title"/>
          </p:nvPr>
        </p:nvSpPr>
        <p:spPr>
          <a:xfrm>
            <a:off x="0" y="755568"/>
            <a:ext cx="9067799" cy="177305"/>
          </a:xfrm>
        </p:spPr>
        <p:txBody>
          <a:bodyPr anchor="ctr">
            <a:noAutofit/>
          </a:bodyPr>
          <a:lstStyle/>
          <a:p>
            <a:pPr marL="101600">
              <a:lnSpc>
                <a:spcPct val="80000"/>
              </a:lnSpc>
              <a:spcBef>
                <a:spcPts val="850"/>
              </a:spcBef>
            </a:pPr>
            <a:r>
              <a:rPr lang="en-US" sz="3200" b="1" dirty="0">
                <a:latin typeface="Gill Sans MT" charset="0"/>
              </a:rPr>
              <a:t>Quarterly analysis </a:t>
            </a:r>
            <a:r>
              <a:rPr lang="en-US" sz="3200" b="1" dirty="0" smtClean="0">
                <a:latin typeface="Gill Sans MT" charset="0"/>
              </a:rPr>
              <a:t>2021/22 </a:t>
            </a:r>
            <a:r>
              <a:rPr lang="en-US" sz="3200" b="1" dirty="0">
                <a:latin typeface="Gill Sans MT" charset="0"/>
              </a:rPr>
              <a:t>DSI overall performance </a:t>
            </a:r>
            <a:r>
              <a:rPr lang="en-GB" sz="3200" b="1" dirty="0">
                <a:latin typeface="Gill Sans MT" charset="0"/>
              </a:rPr>
              <a:t/>
            </a:r>
            <a:br>
              <a:rPr lang="en-GB" sz="3200" b="1" dirty="0">
                <a:latin typeface="Gill Sans MT" charset="0"/>
              </a:rPr>
            </a:br>
            <a:r>
              <a:rPr lang="en-US" sz="3600" dirty="0">
                <a:latin typeface="Calibri" charset="0"/>
              </a:rPr>
              <a:t/>
            </a:r>
            <a:br>
              <a:rPr lang="en-US" sz="3600" dirty="0">
                <a:latin typeface="Calibri" charset="0"/>
              </a:rPr>
            </a:br>
            <a:endParaRPr lang="en-US" sz="3000" b="1" dirty="0"/>
          </a:p>
        </p:txBody>
      </p:sp>
      <p:sp>
        <p:nvSpPr>
          <p:cNvPr id="7" name="Rectangle 3">
            <a:extLst>
              <a:ext uri="{FF2B5EF4-FFF2-40B4-BE49-F238E27FC236}">
                <a16:creationId xmlns:a16="http://schemas.microsoft.com/office/drawing/2014/main" id="{2719A20F-A6FF-4191-95BF-E2B38962FCF7}"/>
              </a:ext>
            </a:extLst>
          </p:cNvPr>
          <p:cNvSpPr txBox="1">
            <a:spLocks noChangeArrowheads="1"/>
          </p:cNvSpPr>
          <p:nvPr/>
        </p:nvSpPr>
        <p:spPr>
          <a:xfrm>
            <a:off x="-1" y="1019908"/>
            <a:ext cx="9067799" cy="5599967"/>
          </a:xfrm>
          <a:prstGeom prst="rect">
            <a:avLst/>
          </a:prstGeom>
        </p:spPr>
        <p:txBody>
          <a:bodyPr vert="horz" lIns="91440" tIns="45720" rIns="91440" bIns="45720" rtlCol="0">
            <a:normAutofit/>
          </a:bodyPr>
          <a:lstStyle>
            <a:lvl1pPr marL="228029" indent="-228029" algn="l" defTabSz="912114" rtl="0" eaLnBrk="1" latinLnBrk="0" hangingPunct="1">
              <a:lnSpc>
                <a:spcPct val="90000"/>
              </a:lnSpc>
              <a:spcBef>
                <a:spcPts val="998"/>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1pPr>
            <a:lvl2pPr marL="684086"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2pPr>
            <a:lvl3pPr marL="1140143"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3pPr>
            <a:lvl4pPr marL="1596200"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4pPr>
            <a:lvl5pPr marL="2052257"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228029" marR="0" lvl="0" indent="-228029" algn="ctr" defTabSz="912114" rtl="0" eaLnBrk="1" fontAlgn="auto" latinLnBrk="0" hangingPunct="1">
              <a:lnSpc>
                <a:spcPct val="90000"/>
              </a:lnSpc>
              <a:spcBef>
                <a:spcPts val="998"/>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6600"/>
              </a:solidFill>
              <a:effectLst/>
              <a:uLnTx/>
              <a:uFillTx/>
              <a:latin typeface="Gill Sans MT"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B8A3A7FF-E521-4735-939E-EFC5237370C1}"/>
              </a:ext>
            </a:extLst>
          </p:cNvPr>
          <p:cNvSpPr>
            <a:spLocks noGrp="1"/>
          </p:cNvSpPr>
          <p:nvPr>
            <p:ph idx="1"/>
          </p:nvPr>
        </p:nvSpPr>
        <p:spPr>
          <a:xfrm>
            <a:off x="64656" y="1019908"/>
            <a:ext cx="8985560" cy="5820630"/>
          </a:xfrm>
        </p:spPr>
        <p:txBody>
          <a:bodyPr>
            <a:normAutofit/>
          </a:bodyPr>
          <a:lstStyle/>
          <a:p>
            <a:pPr algn="just">
              <a:lnSpc>
                <a:spcPct val="150000"/>
              </a:lnSpc>
              <a:buClr>
                <a:srgbClr val="FFC000"/>
              </a:buClr>
              <a:buFont typeface="Wingdings" panose="05000000000000000000" pitchFamily="2" charset="2"/>
              <a:buChar char="q"/>
            </a:pPr>
            <a:r>
              <a:rPr lang="en-US" sz="1600" b="1" dirty="0">
                <a:solidFill>
                  <a:schemeClr val="tx1"/>
                </a:solidFill>
                <a:latin typeface="Century Gothic" panose="020B0502020202020204" pitchFamily="34" charset="0"/>
              </a:rPr>
              <a:t> </a:t>
            </a:r>
            <a:r>
              <a:rPr lang="en-US" b="1" dirty="0">
                <a:solidFill>
                  <a:schemeClr val="tx1"/>
                </a:solidFill>
                <a:latin typeface="Century Gothic" panose="020B0502020202020204" pitchFamily="34" charset="0"/>
              </a:rPr>
              <a:t>Figure </a:t>
            </a:r>
            <a:r>
              <a:rPr lang="en-US" b="1" dirty="0" smtClean="0">
                <a:solidFill>
                  <a:schemeClr val="tx1"/>
                </a:solidFill>
                <a:latin typeface="Century Gothic" panose="020B0502020202020204" pitchFamily="34" charset="0"/>
              </a:rPr>
              <a:t>4:  </a:t>
            </a:r>
            <a:r>
              <a:rPr lang="en-US" b="1" dirty="0">
                <a:solidFill>
                  <a:schemeClr val="tx1"/>
                </a:solidFill>
                <a:latin typeface="Century Gothic" panose="020B0502020202020204" pitchFamily="34" charset="0"/>
              </a:rPr>
              <a:t>Quarterly analysis for the Financial Year </a:t>
            </a:r>
            <a:r>
              <a:rPr lang="en-US" b="1" dirty="0" smtClean="0">
                <a:solidFill>
                  <a:schemeClr val="tx1"/>
                </a:solidFill>
                <a:latin typeface="Century Gothic" panose="020B0502020202020204" pitchFamily="34" charset="0"/>
              </a:rPr>
              <a:t>2021/22 (Q1 to Q3)</a:t>
            </a:r>
            <a:endParaRPr lang="en-US" b="1" dirty="0">
              <a:solidFill>
                <a:schemeClr val="tx1"/>
              </a:solidFill>
              <a:latin typeface="Century Gothic" panose="020B0502020202020204" pitchFamily="34" charset="0"/>
            </a:endParaRPr>
          </a:p>
          <a:p>
            <a:pPr marL="0" indent="0" algn="just">
              <a:lnSpc>
                <a:spcPct val="150000"/>
              </a:lnSpc>
              <a:buClr>
                <a:srgbClr val="FFC000"/>
              </a:buClr>
              <a:buNone/>
            </a:pPr>
            <a:r>
              <a:rPr lang="en-US" b="1" dirty="0">
                <a:solidFill>
                  <a:schemeClr val="tx1"/>
                </a:solidFill>
                <a:latin typeface="Century Gothic" panose="020B0502020202020204" pitchFamily="34" charset="0"/>
              </a:rPr>
              <a:t>   </a:t>
            </a:r>
          </a:p>
          <a:p>
            <a:pPr>
              <a:lnSpc>
                <a:spcPct val="150000"/>
              </a:lnSpc>
            </a:pPr>
            <a:endParaRPr lang="en-ZA" b="1" dirty="0">
              <a:latin typeface="Century Gothic" panose="020B0502020202020204" pitchFamily="34" charset="0"/>
            </a:endParaRPr>
          </a:p>
        </p:txBody>
      </p:sp>
      <p:graphicFrame>
        <p:nvGraphicFramePr>
          <p:cNvPr id="11" name="Chart 10">
            <a:extLst>
              <a:ext uri="{FF2B5EF4-FFF2-40B4-BE49-F238E27FC236}">
                <a16:creationId xmlns:a16="http://schemas.microsoft.com/office/drawing/2014/main" id="{3E0E1C8F-5DBB-4397-BF30-64C79528BA35}"/>
              </a:ext>
            </a:extLst>
          </p:cNvPr>
          <p:cNvGraphicFramePr>
            <a:graphicFrameLocks/>
          </p:cNvGraphicFramePr>
          <p:nvPr>
            <p:extLst>
              <p:ext uri="{D42A27DB-BD31-4B8C-83A1-F6EECF244321}">
                <p14:modId xmlns:p14="http://schemas.microsoft.com/office/powerpoint/2010/main" val="495396560"/>
              </p:ext>
            </p:extLst>
          </p:nvPr>
        </p:nvGraphicFramePr>
        <p:xfrm>
          <a:off x="267286" y="1659988"/>
          <a:ext cx="8567225" cy="44521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85715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A7C1E5-6BB8-AB46-A4D2-39395AEE6A86}"/>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31</a:t>
            </a:fld>
            <a:endParaRPr lang="en-US" dirty="0">
              <a:latin typeface="Arial" panose="020B0604020202020204" pitchFamily="34" charset="0"/>
              <a:cs typeface="Arial" panose="020B0604020202020204" pitchFamily="34" charset="0"/>
            </a:endParaRPr>
          </a:p>
        </p:txBody>
      </p:sp>
      <p:pic>
        <p:nvPicPr>
          <p:cNvPr id="8" name="Picture 2" descr="C:\Users\Elke-HP\Documents\Jobs\Stock images\Science &amp; technology\shutterstock_61518634.jpg">
            <a:extLst>
              <a:ext uri="{FF2B5EF4-FFF2-40B4-BE49-F238E27FC236}">
                <a16:creationId xmlns:a16="http://schemas.microsoft.com/office/drawing/2014/main" id="{A2C229AB-C529-4CED-AB53-E31AEE7F2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705" b="16917"/>
          <a:stretch>
            <a:fillRect/>
          </a:stretch>
        </p:blipFill>
        <p:spPr bwMode="auto">
          <a:xfrm>
            <a:off x="0" y="971686"/>
            <a:ext cx="9144000" cy="494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9" name="Diagram 8">
            <a:extLst>
              <a:ext uri="{FF2B5EF4-FFF2-40B4-BE49-F238E27FC236}">
                <a16:creationId xmlns:a16="http://schemas.microsoft.com/office/drawing/2014/main" id="{24906A6F-D5C8-4C4F-AC08-591272AF4A45}"/>
              </a:ext>
            </a:extLst>
          </p:cNvPr>
          <p:cNvGraphicFramePr/>
          <p:nvPr>
            <p:extLst>
              <p:ext uri="{D42A27DB-BD31-4B8C-83A1-F6EECF244321}">
                <p14:modId xmlns:p14="http://schemas.microsoft.com/office/powerpoint/2010/main" val="2740200092"/>
              </p:ext>
            </p:extLst>
          </p:nvPr>
        </p:nvGraphicFramePr>
        <p:xfrm>
          <a:off x="609600" y="1397000"/>
          <a:ext cx="8077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97621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FE1A88-30F7-4D37-B9E0-98B0E1271D3C}"/>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32</a:t>
            </a:fld>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9DE1F62-71D4-4708-9030-D51E16EFDB37}"/>
              </a:ext>
            </a:extLst>
          </p:cNvPr>
          <p:cNvSpPr>
            <a:spLocks noGrp="1"/>
          </p:cNvSpPr>
          <p:nvPr>
            <p:ph type="title"/>
          </p:nvPr>
        </p:nvSpPr>
        <p:spPr>
          <a:xfrm>
            <a:off x="0" y="167410"/>
            <a:ext cx="9051635" cy="721232"/>
          </a:xfrm>
        </p:spPr>
        <p:txBody>
          <a:bodyPr>
            <a:noAutofit/>
          </a:bodyPr>
          <a:lstStyle/>
          <a:p>
            <a:pPr marL="101600">
              <a:lnSpc>
                <a:spcPct val="80000"/>
              </a:lnSpc>
              <a:spcBef>
                <a:spcPts val="850"/>
              </a:spcBef>
            </a:pPr>
            <a:r>
              <a:rPr lang="en-US" sz="3200" b="1" dirty="0">
                <a:latin typeface="Century Gothic" panose="020B0502020202020204" pitchFamily="34" charset="0"/>
                <a:sym typeface="Helvetica Neue" charset="0"/>
              </a:rPr>
              <a:t>Programme 1</a:t>
            </a:r>
            <a:r>
              <a:rPr lang="en-US" sz="3200" dirty="0"/>
              <a:t/>
            </a:r>
            <a:br>
              <a:rPr lang="en-US" sz="3200" dirty="0"/>
            </a:br>
            <a:endParaRPr lang="en-US" sz="3200" b="1" dirty="0"/>
          </a:p>
        </p:txBody>
      </p:sp>
      <p:sp>
        <p:nvSpPr>
          <p:cNvPr id="6" name="Content Placeholder 2">
            <a:extLst>
              <a:ext uri="{FF2B5EF4-FFF2-40B4-BE49-F238E27FC236}">
                <a16:creationId xmlns:a16="http://schemas.microsoft.com/office/drawing/2014/main" id="{A8B97F27-F009-43A0-99EC-AF73693D72DE}"/>
              </a:ext>
            </a:extLst>
          </p:cNvPr>
          <p:cNvSpPr>
            <a:spLocks noGrp="1"/>
          </p:cNvSpPr>
          <p:nvPr>
            <p:ph idx="1"/>
          </p:nvPr>
        </p:nvSpPr>
        <p:spPr>
          <a:xfrm>
            <a:off x="1" y="988291"/>
            <a:ext cx="9051636" cy="1980137"/>
          </a:xfrm>
        </p:spPr>
        <p:txBody>
          <a:bodyPr>
            <a:normAutofit fontScale="92500" lnSpcReduction="20000"/>
          </a:bodyPr>
          <a:lstStyle/>
          <a:p>
            <a:pPr marL="0" indent="0">
              <a:buNone/>
            </a:pPr>
            <a:endParaRPr lang="en-ZA" sz="2000" b="1" dirty="0">
              <a:solidFill>
                <a:schemeClr val="tx1"/>
              </a:solidFill>
              <a:latin typeface="Century Gothic" panose="020B0502020202020204" pitchFamily="34" charset="0"/>
            </a:endParaRPr>
          </a:p>
          <a:p>
            <a:pPr marL="0" indent="0">
              <a:buClr>
                <a:srgbClr val="FFC000"/>
              </a:buClr>
              <a:buNone/>
            </a:pPr>
            <a:r>
              <a:rPr lang="en-GB" sz="2000" b="1" dirty="0" smtClean="0">
                <a:solidFill>
                  <a:schemeClr val="tx1"/>
                </a:solidFill>
                <a:latin typeface="Century Gothic" panose="020B0502020202020204" pitchFamily="34" charset="0"/>
              </a:rPr>
              <a:t>Administration</a:t>
            </a:r>
          </a:p>
          <a:p>
            <a:pPr marL="0" indent="0">
              <a:buClr>
                <a:srgbClr val="FFC000"/>
              </a:buClr>
              <a:buNone/>
            </a:pPr>
            <a:endParaRPr lang="en-GB" sz="2000" b="1" dirty="0">
              <a:solidFill>
                <a:schemeClr val="tx1"/>
              </a:solidFill>
              <a:latin typeface="Century Gothic" panose="020B0502020202020204" pitchFamily="34" charset="0"/>
            </a:endParaRPr>
          </a:p>
          <a:p>
            <a:pPr marL="0" indent="0">
              <a:buClr>
                <a:srgbClr val="FFC000"/>
              </a:buClr>
              <a:buNone/>
            </a:pPr>
            <a:r>
              <a:rPr lang="en-GB" sz="2000" b="1" i="1" dirty="0" smtClean="0">
                <a:solidFill>
                  <a:schemeClr val="tx1"/>
                </a:solidFill>
                <a:latin typeface="Century Gothic" panose="020B0502020202020204" pitchFamily="34" charset="0"/>
              </a:rPr>
              <a:t>Purpose</a:t>
            </a:r>
            <a:endParaRPr lang="en-GB" sz="2000" b="1" i="1" dirty="0">
              <a:solidFill>
                <a:schemeClr val="tx1"/>
              </a:solidFill>
              <a:latin typeface="Century Gothic" panose="020B0502020202020204" pitchFamily="34" charset="0"/>
            </a:endParaRPr>
          </a:p>
          <a:p>
            <a:r>
              <a:rPr lang="en-GB" sz="2000" dirty="0" smtClean="0">
                <a:solidFill>
                  <a:schemeClr val="tx1"/>
                </a:solidFill>
                <a:latin typeface="Century Gothic" panose="020B0502020202020204" pitchFamily="34" charset="0"/>
              </a:rPr>
              <a:t>To </a:t>
            </a:r>
            <a:r>
              <a:rPr lang="en-GB" sz="2000" dirty="0">
                <a:solidFill>
                  <a:schemeClr val="tx1"/>
                </a:solidFill>
                <a:latin typeface="Century Gothic" panose="020B0502020202020204" pitchFamily="34" charset="0"/>
              </a:rPr>
              <a:t>conduct the overall management and administration of the </a:t>
            </a:r>
            <a:r>
              <a:rPr lang="en-GB" sz="2000" dirty="0" smtClean="0">
                <a:solidFill>
                  <a:schemeClr val="tx1"/>
                </a:solidFill>
                <a:latin typeface="Century Gothic" panose="020B0502020202020204" pitchFamily="34" charset="0"/>
              </a:rPr>
              <a:t>department</a:t>
            </a:r>
            <a:r>
              <a:rPr lang="en-GB" sz="2000" dirty="0">
                <a:solidFill>
                  <a:schemeClr val="tx1"/>
                </a:solidFill>
                <a:latin typeface="Century Gothic" panose="020B0502020202020204" pitchFamily="34" charset="0"/>
              </a:rPr>
              <a:t>. </a:t>
            </a:r>
          </a:p>
          <a:p>
            <a:endParaRPr lang="en-ZA" sz="2000" dirty="0">
              <a:solidFill>
                <a:schemeClr val="tx1"/>
              </a:solidFill>
            </a:endParaRPr>
          </a:p>
          <a:p>
            <a:endParaRPr lang="en-ZA" sz="2000" dirty="0"/>
          </a:p>
        </p:txBody>
      </p:sp>
      <p:pic>
        <p:nvPicPr>
          <p:cNvPr id="9" name="Picture 5" descr="AGSA-Logo.png">
            <a:extLst>
              <a:ext uri="{FF2B5EF4-FFF2-40B4-BE49-F238E27FC236}">
                <a16:creationId xmlns:a16="http://schemas.microsoft.com/office/drawing/2014/main" id="{A09D8203-9434-4AD1-92B5-648C7F93AB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870816"/>
            <a:ext cx="4419600" cy="146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descr="C:\Users\Sompisin\Pictures\NT.jpg">
            <a:extLst>
              <a:ext uri="{FF2B5EF4-FFF2-40B4-BE49-F238E27FC236}">
                <a16:creationId xmlns:a16="http://schemas.microsoft.com/office/drawing/2014/main" id="{C161F68E-14CE-4616-8360-A772E0F6D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289666"/>
            <a:ext cx="2667000" cy="158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descr="C:\Users\Sompisin\Pictures\DPME.jpg">
            <a:extLst>
              <a:ext uri="{FF2B5EF4-FFF2-40B4-BE49-F238E27FC236}">
                <a16:creationId xmlns:a16="http://schemas.microsoft.com/office/drawing/2014/main" id="{56F9199D-2F92-4ED7-8228-858996A9AC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289666"/>
            <a:ext cx="3505200" cy="1581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5643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893FB8-F0E4-4BB9-B8F2-434071B27F65}"/>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33</a:t>
            </a:fld>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75313675-3128-42C5-81E4-9A99D6B46CA8}"/>
              </a:ext>
            </a:extLst>
          </p:cNvPr>
          <p:cNvSpPr>
            <a:spLocks noGrp="1"/>
          </p:cNvSpPr>
          <p:nvPr>
            <p:ph type="title"/>
          </p:nvPr>
        </p:nvSpPr>
        <p:spPr>
          <a:xfrm>
            <a:off x="0" y="0"/>
            <a:ext cx="9143999" cy="882255"/>
          </a:xfrm>
        </p:spPr>
        <p:txBody>
          <a:bodyPr>
            <a:noAutofit/>
          </a:bodyPr>
          <a:lstStyle/>
          <a:p>
            <a:pPr marL="101600">
              <a:lnSpc>
                <a:spcPct val="80000"/>
              </a:lnSpc>
              <a:spcBef>
                <a:spcPts val="850"/>
              </a:spcBef>
            </a:pPr>
            <a:r>
              <a:rPr lang="en-US" sz="3200" b="1" dirty="0">
                <a:sym typeface="Helvetica Neue" charset="0"/>
              </a:rPr>
              <a:t/>
            </a:r>
            <a:br>
              <a:rPr lang="en-US" sz="3200" b="1" dirty="0">
                <a:sym typeface="Helvetica Neue" charset="0"/>
              </a:rPr>
            </a:br>
            <a:r>
              <a:rPr lang="en-US" sz="3200" b="1" dirty="0">
                <a:latin typeface="Century Gothic" panose="020B0502020202020204" pitchFamily="34" charset="0"/>
                <a:sym typeface="Helvetica Neue" charset="0"/>
              </a:rPr>
              <a:t>Programme 1 Performance </a:t>
            </a:r>
            <a:r>
              <a:rPr lang="en-US" sz="3200" dirty="0"/>
              <a:t/>
            </a:r>
            <a:br>
              <a:rPr lang="en-US" sz="3200" dirty="0"/>
            </a:br>
            <a:r>
              <a:rPr lang="en-US" sz="3200" dirty="0"/>
              <a:t/>
            </a:r>
            <a:br>
              <a:rPr lang="en-US" sz="3200" dirty="0"/>
            </a:br>
            <a:endParaRPr lang="en-US" sz="3200" b="1" dirty="0"/>
          </a:p>
        </p:txBody>
      </p:sp>
      <p:sp>
        <p:nvSpPr>
          <p:cNvPr id="6" name="Content Placeholder 2">
            <a:extLst>
              <a:ext uri="{FF2B5EF4-FFF2-40B4-BE49-F238E27FC236}">
                <a16:creationId xmlns:a16="http://schemas.microsoft.com/office/drawing/2014/main" id="{BF41BBE7-4AD4-4C22-A540-4C8F3F91EDEC}"/>
              </a:ext>
            </a:extLst>
          </p:cNvPr>
          <p:cNvSpPr>
            <a:spLocks noGrp="1"/>
          </p:cNvSpPr>
          <p:nvPr>
            <p:ph idx="1"/>
          </p:nvPr>
        </p:nvSpPr>
        <p:spPr>
          <a:xfrm>
            <a:off x="144462" y="997528"/>
            <a:ext cx="8855076" cy="544945"/>
          </a:xfrm>
        </p:spPr>
        <p:txBody>
          <a:bodyPr>
            <a:noAutofit/>
          </a:bodyPr>
          <a:lstStyle/>
          <a:p>
            <a:pPr marL="0" indent="0">
              <a:lnSpc>
                <a:spcPct val="110000"/>
              </a:lnSpc>
              <a:buNone/>
            </a:pPr>
            <a:r>
              <a:rPr lang="en-US" sz="2000" b="1" dirty="0">
                <a:solidFill>
                  <a:schemeClr val="tx1"/>
                </a:solidFill>
                <a:latin typeface="Century Gothic" panose="020B0502020202020204" pitchFamily="34" charset="0"/>
              </a:rPr>
              <a:t>Quarter  3  achievements – Administration</a:t>
            </a:r>
            <a:endParaRPr lang="en-ZA" sz="2000" b="1" dirty="0">
              <a:latin typeface="Century Gothic" panose="020B0502020202020204" pitchFamily="34" charset="0"/>
            </a:endParaRPr>
          </a:p>
        </p:txBody>
      </p:sp>
      <p:graphicFrame>
        <p:nvGraphicFramePr>
          <p:cNvPr id="7" name="Content Placeholder 3">
            <a:extLst>
              <a:ext uri="{FF2B5EF4-FFF2-40B4-BE49-F238E27FC236}">
                <a16:creationId xmlns:a16="http://schemas.microsoft.com/office/drawing/2014/main" id="{2BD7747F-2C73-4CB1-94FB-6CB27B9EB483}"/>
              </a:ext>
            </a:extLst>
          </p:cNvPr>
          <p:cNvGraphicFramePr>
            <a:graphicFrameLocks noGrp="1"/>
          </p:cNvGraphicFramePr>
          <p:nvPr>
            <p:extLst>
              <p:ext uri="{D42A27DB-BD31-4B8C-83A1-F6EECF244321}">
                <p14:modId xmlns:p14="http://schemas.microsoft.com/office/powerpoint/2010/main" val="1691412768"/>
              </p:ext>
            </p:extLst>
          </p:nvPr>
        </p:nvGraphicFramePr>
        <p:xfrm>
          <a:off x="1" y="1491770"/>
          <a:ext cx="9143999" cy="5246960"/>
        </p:xfrm>
        <a:graphic>
          <a:graphicData uri="http://schemas.openxmlformats.org/drawingml/2006/table">
            <a:tbl>
              <a:tblPr/>
              <a:tblGrid>
                <a:gridCol w="3190883">
                  <a:extLst>
                    <a:ext uri="{9D8B030D-6E8A-4147-A177-3AD203B41FA5}">
                      <a16:colId xmlns:a16="http://schemas.microsoft.com/office/drawing/2014/main" val="20000"/>
                    </a:ext>
                  </a:extLst>
                </a:gridCol>
                <a:gridCol w="2298128">
                  <a:extLst>
                    <a:ext uri="{9D8B030D-6E8A-4147-A177-3AD203B41FA5}">
                      <a16:colId xmlns:a16="http://schemas.microsoft.com/office/drawing/2014/main" val="20001"/>
                    </a:ext>
                  </a:extLst>
                </a:gridCol>
                <a:gridCol w="2408756">
                  <a:extLst>
                    <a:ext uri="{9D8B030D-6E8A-4147-A177-3AD203B41FA5}">
                      <a16:colId xmlns:a16="http://schemas.microsoft.com/office/drawing/2014/main" val="20002"/>
                    </a:ext>
                  </a:extLst>
                </a:gridCol>
                <a:gridCol w="1246232">
                  <a:extLst>
                    <a:ext uri="{9D8B030D-6E8A-4147-A177-3AD203B41FA5}">
                      <a16:colId xmlns:a16="http://schemas.microsoft.com/office/drawing/2014/main" val="20003"/>
                    </a:ext>
                  </a:extLst>
                </a:gridCol>
              </a:tblGrid>
              <a:tr h="41845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ZA" sz="15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rPr>
                        <a:t>Annual Target</a:t>
                      </a:r>
                      <a:endParaRPr kumimoji="0" lang="en-GB" sz="15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endParaRP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rPr>
                        <a:t>Quarter 3  Target</a:t>
                      </a:r>
                      <a:endParaRPr kumimoji="0" lang="en-GB" sz="15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endParaRP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rPr>
                        <a:t>Quarter 3  Progress</a:t>
                      </a:r>
                      <a:endParaRPr kumimoji="0" lang="en-GB" sz="15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endParaRP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rPr>
                        <a:t>Status</a:t>
                      </a:r>
                      <a:endParaRPr kumimoji="0" lang="en-GB" sz="15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endParaRP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83358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Annual target: DSI public entities’ 2022/23 annual performance plans (NRF, HSRC, TIA, SANSA,</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NACI and ASSAf) and CSIR shareholder compact approved by the Minister and signed chairpersons of the boards by 31 March 2022 (Non-cumulative target)</a:t>
                      </a:r>
                    </a:p>
                  </a:txBody>
                  <a:tcPr marL="114303" marR="1143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lnSpc>
                          <a:spcPct val="100000"/>
                        </a:lnSpc>
                        <a:spcBef>
                          <a:spcPts val="0"/>
                        </a:spcBef>
                        <a:spcAft>
                          <a:spcPts val="0"/>
                        </a:spcAft>
                      </a:pPr>
                      <a:r>
                        <a:rPr lang="en-US" sz="1500" dirty="0">
                          <a:effectLst/>
                          <a:latin typeface="Century Gothic" panose="020B0502020202020204" pitchFamily="34" charset="0"/>
                          <a:ea typeface="Times New Roman" panose="02020603050405020304" pitchFamily="18" charset="0"/>
                          <a:cs typeface="Arial" panose="020B0604020202020204" pitchFamily="34" charset="0"/>
                        </a:rPr>
                        <a:t>First draft APPs and</a:t>
                      </a:r>
                    </a:p>
                    <a:p>
                      <a:pPr marL="0" marR="0" algn="l">
                        <a:lnSpc>
                          <a:spcPct val="100000"/>
                        </a:lnSpc>
                        <a:spcBef>
                          <a:spcPts val="0"/>
                        </a:spcBef>
                        <a:spcAft>
                          <a:spcPts val="0"/>
                        </a:spcAft>
                      </a:pPr>
                      <a:r>
                        <a:rPr lang="en-US" sz="1500" dirty="0">
                          <a:effectLst/>
                          <a:latin typeface="Century Gothic" panose="020B0502020202020204" pitchFamily="34" charset="0"/>
                          <a:ea typeface="Times New Roman" panose="02020603050405020304" pitchFamily="18" charset="0"/>
                          <a:cs typeface="Arial" panose="020B0604020202020204" pitchFamily="34" charset="0"/>
                        </a:rPr>
                        <a:t>shareholder compacts for</a:t>
                      </a:r>
                    </a:p>
                    <a:p>
                      <a:pPr marL="0" marR="0" algn="l">
                        <a:lnSpc>
                          <a:spcPct val="100000"/>
                        </a:lnSpc>
                        <a:spcBef>
                          <a:spcPts val="0"/>
                        </a:spcBef>
                        <a:spcAft>
                          <a:spcPts val="0"/>
                        </a:spcAft>
                      </a:pPr>
                      <a:r>
                        <a:rPr lang="en-US" sz="1500" dirty="0">
                          <a:effectLst/>
                          <a:latin typeface="Century Gothic" panose="020B0502020202020204" pitchFamily="34" charset="0"/>
                          <a:ea typeface="Times New Roman" panose="02020603050405020304" pitchFamily="18" charset="0"/>
                          <a:cs typeface="Arial" panose="020B0604020202020204" pitchFamily="34" charset="0"/>
                        </a:rPr>
                        <a:t>DSI public entities submitted</a:t>
                      </a:r>
                    </a:p>
                    <a:p>
                      <a:pPr marL="0" marR="0" algn="l">
                        <a:lnSpc>
                          <a:spcPct val="100000"/>
                        </a:lnSpc>
                        <a:spcBef>
                          <a:spcPts val="0"/>
                        </a:spcBef>
                        <a:spcAft>
                          <a:spcPts val="0"/>
                        </a:spcAft>
                      </a:pPr>
                      <a:r>
                        <a:rPr lang="en-US" sz="1500" dirty="0">
                          <a:effectLst/>
                          <a:latin typeface="Century Gothic" panose="020B0502020202020204" pitchFamily="34" charset="0"/>
                          <a:ea typeface="Times New Roman" panose="02020603050405020304" pitchFamily="18" charset="0"/>
                          <a:cs typeface="Arial" panose="020B0604020202020204" pitchFamily="34" charset="0"/>
                        </a:rPr>
                        <a:t>to NT and the DPME</a:t>
                      </a:r>
                    </a:p>
                    <a:p>
                      <a:pPr marL="0" marR="0" algn="l">
                        <a:lnSpc>
                          <a:spcPct val="100000"/>
                        </a:lnSpc>
                        <a:spcBef>
                          <a:spcPts val="0"/>
                        </a:spcBef>
                        <a:spcAft>
                          <a:spcPts val="0"/>
                        </a:spcAft>
                      </a:pPr>
                      <a:r>
                        <a:rPr lang="en-US" sz="1500" dirty="0">
                          <a:effectLst/>
                          <a:latin typeface="Century Gothic" panose="020B0502020202020204" pitchFamily="34" charset="0"/>
                          <a:ea typeface="Times New Roman" panose="02020603050405020304" pitchFamily="18" charset="0"/>
                          <a:cs typeface="Arial" panose="020B0604020202020204" pitchFamily="34" charset="0"/>
                        </a:rPr>
                        <a:t>by 30 October 2021 for</a:t>
                      </a:r>
                    </a:p>
                    <a:p>
                      <a:pPr marL="0" marR="0" algn="l">
                        <a:lnSpc>
                          <a:spcPct val="100000"/>
                        </a:lnSpc>
                        <a:spcBef>
                          <a:spcPts val="0"/>
                        </a:spcBef>
                        <a:spcAft>
                          <a:spcPts val="0"/>
                        </a:spcAft>
                      </a:pPr>
                      <a:r>
                        <a:rPr lang="en-US" sz="1500" dirty="0">
                          <a:effectLst/>
                          <a:latin typeface="Century Gothic" panose="020B0502020202020204" pitchFamily="34" charset="0"/>
                          <a:ea typeface="Times New Roman" panose="02020603050405020304" pitchFamily="18" charset="0"/>
                          <a:cs typeface="Arial" panose="020B0604020202020204" pitchFamily="34" charset="0"/>
                        </a:rPr>
                        <a:t>concurrence</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GB" sz="1500" dirty="0">
                          <a:effectLst/>
                          <a:latin typeface="Century Gothic" panose="020B0502020202020204" pitchFamily="34" charset="0"/>
                          <a:ea typeface="Times New Roman" panose="02020603050405020304" pitchFamily="18" charset="0"/>
                        </a:rPr>
                        <a:t>First drafts of the 2022/23 APPs (NRF, HSRC, TIA, SANSA, NACI and ASSAf) submitted to the DPME on 29 October 2021.                                                                                                               Progress on the submission of the first draft of the CSIR's 2022/23 Shareholder's Compact during the next reporting period</a:t>
                      </a:r>
                      <a:endParaRPr kumimoji="0" lang="en-ZA" sz="15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500" b="1"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Achieved</a:t>
                      </a:r>
                    </a:p>
                    <a:p>
                      <a:pPr marL="0" marR="0" lvl="0" indent="0" algn="l" defTabSz="457200" rtl="0" eaLnBrk="1" fontAlgn="base" latinLnBrk="0" hangingPunct="1">
                        <a:lnSpc>
                          <a:spcPct val="150000"/>
                        </a:lnSpc>
                        <a:spcBef>
                          <a:spcPct val="0"/>
                        </a:spcBef>
                        <a:spcAft>
                          <a:spcPct val="0"/>
                        </a:spcAft>
                        <a:buClrTx/>
                        <a:buSzTx/>
                        <a:buFontTx/>
                        <a:buNone/>
                        <a:tabLst/>
                      </a:pPr>
                      <a:endParaRPr kumimoji="0" lang="en-GB" sz="1500" b="1"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endParaRP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3456881450"/>
                  </a:ext>
                </a:extLst>
              </a:tr>
              <a:tr h="199492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Six platforms (print, broadcast, online, media liaison, stakeholder engagement and social media) to profile the DSI and its entities by 31 March 2022 </a:t>
                      </a:r>
                      <a:endParaRPr kumimoji="0" lang="en-ZA" sz="15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endParaRPr>
                    </a:p>
                  </a:txBody>
                  <a:tcPr marL="114303" marR="1143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lnSpc>
                          <a:spcPct val="100000"/>
                        </a:lnSpc>
                        <a:spcBef>
                          <a:spcPts val="0"/>
                        </a:spcBef>
                        <a:spcAft>
                          <a:spcPts val="0"/>
                        </a:spcAft>
                      </a:pPr>
                      <a:r>
                        <a:rPr lang="en-US" sz="1500" dirty="0">
                          <a:effectLst/>
                          <a:latin typeface="Century Gothic" panose="020B0502020202020204" pitchFamily="34" charset="0"/>
                          <a:ea typeface="Times New Roman" panose="02020603050405020304" pitchFamily="18" charset="0"/>
                          <a:cs typeface="Arial" panose="020B0604020202020204" pitchFamily="34" charset="0"/>
                        </a:rPr>
                        <a:t>Six platforms (print, broadcast, online, media liaison, stakeholder engagement and social media) to profile the DSI and its entities</a:t>
                      </a:r>
                      <a:endParaRPr lang="en-ZA" sz="1500" dirty="0">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ZA" sz="1500" dirty="0">
                          <a:effectLst/>
                          <a:latin typeface="Century Gothic" panose="020B0502020202020204" pitchFamily="34" charset="0"/>
                          <a:ea typeface="Calibri" panose="020F0502020204030204" pitchFamily="34" charset="0"/>
                          <a:cs typeface="Arial" panose="020B0604020202020204" pitchFamily="34" charset="0"/>
                        </a:rPr>
                        <a:t>Six platforms (print, broadcast, online, media liaison, stakeholder engagement and social media) to profile the DSI and its entities</a:t>
                      </a:r>
                      <a:endParaRPr kumimoji="0" lang="en-ZA" sz="15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500" b="1"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Achieved</a:t>
                      </a: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4085615987"/>
                  </a:ext>
                </a:extLst>
              </a:tr>
            </a:tbl>
          </a:graphicData>
        </a:graphic>
      </p:graphicFrame>
    </p:spTree>
    <p:extLst>
      <p:ext uri="{BB962C8B-B14F-4D97-AF65-F5344CB8AC3E}">
        <p14:creationId xmlns:p14="http://schemas.microsoft.com/office/powerpoint/2010/main" val="23687274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E843AD-6E0F-4607-937B-E24BA62ECD3A}"/>
              </a:ext>
            </a:extLst>
          </p:cNvPr>
          <p:cNvSpPr>
            <a:spLocks noGrp="1"/>
          </p:cNvSpPr>
          <p:nvPr>
            <p:ph type="sldNum" sz="quarter" idx="12"/>
          </p:nvPr>
        </p:nvSpPr>
        <p:spPr/>
        <p:txBody>
          <a:bodyPr/>
          <a:lstStyle/>
          <a:p>
            <a:fld id="{6BEAD508-187F-9C41-8168-FD791BBC9830}" type="slidenum">
              <a:rPr lang="en-US" smtClean="0"/>
              <a:pPr/>
              <a:t>34</a:t>
            </a:fld>
            <a:endParaRPr lang="en-US" dirty="0"/>
          </a:p>
        </p:txBody>
      </p:sp>
      <p:sp>
        <p:nvSpPr>
          <p:cNvPr id="5" name="Title 1">
            <a:extLst>
              <a:ext uri="{FF2B5EF4-FFF2-40B4-BE49-F238E27FC236}">
                <a16:creationId xmlns:a16="http://schemas.microsoft.com/office/drawing/2014/main" id="{BD28E23B-E41F-474E-BFD7-BDD6E77907E4}"/>
              </a:ext>
            </a:extLst>
          </p:cNvPr>
          <p:cNvSpPr>
            <a:spLocks noGrp="1"/>
          </p:cNvSpPr>
          <p:nvPr>
            <p:ph type="title"/>
          </p:nvPr>
        </p:nvSpPr>
        <p:spPr>
          <a:xfrm>
            <a:off x="1" y="1"/>
            <a:ext cx="9040968" cy="984738"/>
          </a:xfrm>
        </p:spPr>
        <p:txBody>
          <a:bodyPr>
            <a:noAutofit/>
          </a:bodyPr>
          <a:lstStyle/>
          <a:p>
            <a:pPr marL="101600">
              <a:lnSpc>
                <a:spcPct val="80000"/>
              </a:lnSpc>
              <a:spcBef>
                <a:spcPts val="850"/>
              </a:spcBef>
            </a:pPr>
            <a:r>
              <a:rPr lang="en-US" sz="3200" b="1" dirty="0">
                <a:sym typeface="Helvetica Neue" charset="0"/>
              </a:rPr>
              <a:t/>
            </a:r>
            <a:br>
              <a:rPr lang="en-US" sz="3200" b="1" dirty="0">
                <a:sym typeface="Helvetica Neue" charset="0"/>
              </a:rPr>
            </a:br>
            <a:r>
              <a:rPr lang="en-US" sz="3200" b="1" dirty="0">
                <a:latin typeface="Century Gothic" panose="020B0502020202020204" pitchFamily="34" charset="0"/>
                <a:sym typeface="Helvetica Neue" charset="0"/>
              </a:rPr>
              <a:t>Programme  2</a:t>
            </a:r>
            <a:r>
              <a:rPr lang="en-US" sz="3200" dirty="0"/>
              <a:t/>
            </a:r>
            <a:br>
              <a:rPr lang="en-US" sz="3200" dirty="0"/>
            </a:br>
            <a:endParaRPr lang="en-US" sz="3000" b="1" dirty="0"/>
          </a:p>
        </p:txBody>
      </p:sp>
      <p:sp>
        <p:nvSpPr>
          <p:cNvPr id="6" name="Content Placeholder 2">
            <a:extLst>
              <a:ext uri="{FF2B5EF4-FFF2-40B4-BE49-F238E27FC236}">
                <a16:creationId xmlns:a16="http://schemas.microsoft.com/office/drawing/2014/main" id="{BE03B342-46AB-4700-83FE-5637DD641036}"/>
              </a:ext>
            </a:extLst>
          </p:cNvPr>
          <p:cNvSpPr>
            <a:spLocks noGrp="1"/>
          </p:cNvSpPr>
          <p:nvPr>
            <p:ph idx="1"/>
          </p:nvPr>
        </p:nvSpPr>
        <p:spPr>
          <a:xfrm>
            <a:off x="0" y="984739"/>
            <a:ext cx="9143999" cy="2275698"/>
          </a:xfrm>
        </p:spPr>
        <p:txBody>
          <a:bodyPr>
            <a:noAutofit/>
          </a:bodyPr>
          <a:lstStyle/>
          <a:p>
            <a:pPr marL="0" indent="0">
              <a:lnSpc>
                <a:spcPct val="110000"/>
              </a:lnSpc>
              <a:buNone/>
            </a:pPr>
            <a:r>
              <a:rPr lang="en-US" b="1" dirty="0" smtClean="0">
                <a:solidFill>
                  <a:schemeClr val="tx1"/>
                </a:solidFill>
                <a:latin typeface="Century Gothic" panose="020B0502020202020204" pitchFamily="34" charset="0"/>
              </a:rPr>
              <a:t>Technology Innovation</a:t>
            </a:r>
          </a:p>
          <a:p>
            <a:pPr marL="0" indent="0">
              <a:lnSpc>
                <a:spcPct val="110000"/>
              </a:lnSpc>
              <a:buNone/>
            </a:pPr>
            <a:r>
              <a:rPr lang="en-US" b="1" i="1" dirty="0" smtClean="0">
                <a:solidFill>
                  <a:schemeClr val="tx1"/>
                </a:solidFill>
                <a:latin typeface="Century Gothic" panose="020B0502020202020204" pitchFamily="34" charset="0"/>
              </a:rPr>
              <a:t>Purpose</a:t>
            </a:r>
            <a:endParaRPr lang="en-GB" b="1" i="1" dirty="0">
              <a:solidFill>
                <a:schemeClr val="tx1"/>
              </a:solidFill>
              <a:latin typeface="Century Gothic" panose="020B0502020202020204" pitchFamily="34" charset="0"/>
            </a:endParaRPr>
          </a:p>
          <a:p>
            <a:pPr>
              <a:lnSpc>
                <a:spcPct val="110000"/>
              </a:lnSpc>
              <a:buClr>
                <a:srgbClr val="FFC000"/>
              </a:buClr>
            </a:pPr>
            <a:r>
              <a:rPr lang="en-US" sz="1600" dirty="0" smtClean="0">
                <a:solidFill>
                  <a:schemeClr val="tx1"/>
                </a:solidFill>
                <a:latin typeface="Century Gothic" panose="020B0502020202020204" pitchFamily="34" charset="0"/>
              </a:rPr>
              <a:t>To </a:t>
            </a:r>
            <a:r>
              <a:rPr lang="en-US" sz="1600" dirty="0">
                <a:solidFill>
                  <a:schemeClr val="tx1"/>
                </a:solidFill>
                <a:latin typeface="Century Gothic" panose="020B0502020202020204" pitchFamily="34" charset="0"/>
              </a:rPr>
              <a:t>enable research and development in strategic and emerging focus areas to promote the realization of commercial products, processes and services from R&amp;D outputs; through the implementation of enabling policy instruments.</a:t>
            </a:r>
          </a:p>
          <a:p>
            <a:pPr>
              <a:lnSpc>
                <a:spcPct val="110000"/>
              </a:lnSpc>
              <a:buNone/>
            </a:pPr>
            <a:r>
              <a:rPr lang="en-US" sz="2000" dirty="0">
                <a:latin typeface="Century Gothic" panose="020B0502020202020204" pitchFamily="34" charset="0"/>
              </a:rPr>
              <a:t> </a:t>
            </a:r>
            <a:endParaRPr lang="en-GB" sz="2000" dirty="0">
              <a:latin typeface="Century Gothic" panose="020B0502020202020204" pitchFamily="34" charset="0"/>
            </a:endParaRPr>
          </a:p>
          <a:p>
            <a:pPr>
              <a:lnSpc>
                <a:spcPct val="110000"/>
              </a:lnSpc>
              <a:buFont typeface="Wingdings" charset="0"/>
              <a:buChar char="q"/>
            </a:pPr>
            <a:endParaRPr lang="en-GB" sz="2000" dirty="0"/>
          </a:p>
          <a:p>
            <a:pPr>
              <a:lnSpc>
                <a:spcPct val="110000"/>
              </a:lnSpc>
            </a:pPr>
            <a:endParaRPr lang="en-ZA" sz="2000" dirty="0">
              <a:solidFill>
                <a:schemeClr val="tx1"/>
              </a:solidFill>
            </a:endParaRPr>
          </a:p>
          <a:p>
            <a:pPr>
              <a:lnSpc>
                <a:spcPct val="110000"/>
              </a:lnSpc>
            </a:pPr>
            <a:endParaRPr lang="en-ZA" sz="2000" dirty="0"/>
          </a:p>
        </p:txBody>
      </p:sp>
      <p:pic>
        <p:nvPicPr>
          <p:cNvPr id="7" name="Picture 1" descr="_MG_6503">
            <a:extLst>
              <a:ext uri="{FF2B5EF4-FFF2-40B4-BE49-F238E27FC236}">
                <a16:creationId xmlns:a16="http://schemas.microsoft.com/office/drawing/2014/main" id="{97CA70E0-2DE3-4E96-9F7B-97F77CA47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234" y="3081130"/>
            <a:ext cx="3965713" cy="3281937"/>
          </a:xfrm>
          <a:prstGeom prst="rect">
            <a:avLst/>
          </a:prstGeom>
          <a:noFill/>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3178EDC6-EC85-4DBD-890E-85FD18F82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745" y="3081130"/>
            <a:ext cx="4196020" cy="3281937"/>
          </a:xfrm>
          <a:prstGeom prst="rect">
            <a:avLst/>
          </a:prstGeom>
          <a:noFill/>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8670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893FB8-F0E4-4BB9-B8F2-434071B27F65}"/>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35</a:t>
            </a:fld>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75313675-3128-42C5-81E4-9A99D6B46CA8}"/>
              </a:ext>
            </a:extLst>
          </p:cNvPr>
          <p:cNvSpPr>
            <a:spLocks noGrp="1"/>
          </p:cNvSpPr>
          <p:nvPr>
            <p:ph type="title"/>
          </p:nvPr>
        </p:nvSpPr>
        <p:spPr>
          <a:xfrm>
            <a:off x="0" y="0"/>
            <a:ext cx="9143999" cy="997527"/>
          </a:xfrm>
        </p:spPr>
        <p:txBody>
          <a:bodyPr>
            <a:noAutofit/>
          </a:bodyPr>
          <a:lstStyle/>
          <a:p>
            <a:pPr marL="101600">
              <a:lnSpc>
                <a:spcPct val="80000"/>
              </a:lnSpc>
              <a:spcBef>
                <a:spcPts val="850"/>
              </a:spcBef>
            </a:pPr>
            <a:r>
              <a:rPr lang="en-US" sz="3000" b="1" dirty="0">
                <a:latin typeface="Century Gothic" panose="020B0502020202020204" pitchFamily="34" charset="0"/>
                <a:sym typeface="Helvetica Neue" charset="0"/>
              </a:rPr>
              <a:t/>
            </a:r>
            <a:br>
              <a:rPr lang="en-US" sz="3000" b="1" dirty="0">
                <a:latin typeface="Century Gothic" panose="020B0502020202020204" pitchFamily="34" charset="0"/>
                <a:sym typeface="Helvetica Neue" charset="0"/>
              </a:rPr>
            </a:br>
            <a:r>
              <a:rPr lang="en-US" sz="3000" b="1" dirty="0">
                <a:latin typeface="Century Gothic" panose="020B0502020202020204" pitchFamily="34" charset="0"/>
                <a:sym typeface="Helvetica Neue" charset="0"/>
              </a:rPr>
              <a:t>Programme 2 Performance </a:t>
            </a:r>
            <a:r>
              <a:rPr lang="en-US" sz="3000" dirty="0"/>
              <a:t/>
            </a:r>
            <a:br>
              <a:rPr lang="en-US" sz="3000" dirty="0"/>
            </a:br>
            <a:r>
              <a:rPr lang="en-US" sz="3000" dirty="0"/>
              <a:t/>
            </a:r>
            <a:br>
              <a:rPr lang="en-US" sz="3000" dirty="0"/>
            </a:br>
            <a:endParaRPr lang="en-US" sz="3000" b="1" dirty="0"/>
          </a:p>
        </p:txBody>
      </p:sp>
      <p:sp>
        <p:nvSpPr>
          <p:cNvPr id="6" name="Content Placeholder 2">
            <a:extLst>
              <a:ext uri="{FF2B5EF4-FFF2-40B4-BE49-F238E27FC236}">
                <a16:creationId xmlns:a16="http://schemas.microsoft.com/office/drawing/2014/main" id="{BF41BBE7-4AD4-4C22-A540-4C8F3F91EDEC}"/>
              </a:ext>
            </a:extLst>
          </p:cNvPr>
          <p:cNvSpPr>
            <a:spLocks noGrp="1"/>
          </p:cNvSpPr>
          <p:nvPr>
            <p:ph idx="1"/>
          </p:nvPr>
        </p:nvSpPr>
        <p:spPr>
          <a:xfrm>
            <a:off x="144462" y="997528"/>
            <a:ext cx="8855076" cy="544945"/>
          </a:xfrm>
        </p:spPr>
        <p:txBody>
          <a:bodyPr>
            <a:noAutofit/>
          </a:bodyPr>
          <a:lstStyle/>
          <a:p>
            <a:pPr marL="0" indent="0">
              <a:lnSpc>
                <a:spcPct val="110000"/>
              </a:lnSpc>
              <a:buNone/>
            </a:pPr>
            <a:r>
              <a:rPr lang="en-US" sz="2000" b="1" dirty="0">
                <a:solidFill>
                  <a:schemeClr val="tx1"/>
                </a:solidFill>
                <a:latin typeface="Century Gothic" panose="020B0502020202020204" pitchFamily="34" charset="0"/>
              </a:rPr>
              <a:t>Quarter  3  achievements – Technology Innovation</a:t>
            </a:r>
            <a:endParaRPr lang="en-ZA" sz="2000" b="1" dirty="0">
              <a:latin typeface="Century Gothic" panose="020B0502020202020204" pitchFamily="34" charset="0"/>
            </a:endParaRPr>
          </a:p>
        </p:txBody>
      </p:sp>
      <p:graphicFrame>
        <p:nvGraphicFramePr>
          <p:cNvPr id="7" name="Content Placeholder 3">
            <a:extLst>
              <a:ext uri="{FF2B5EF4-FFF2-40B4-BE49-F238E27FC236}">
                <a16:creationId xmlns:a16="http://schemas.microsoft.com/office/drawing/2014/main" id="{2BD7747F-2C73-4CB1-94FB-6CB27B9EB483}"/>
              </a:ext>
            </a:extLst>
          </p:cNvPr>
          <p:cNvGraphicFramePr>
            <a:graphicFrameLocks noGrp="1"/>
          </p:cNvGraphicFramePr>
          <p:nvPr>
            <p:extLst>
              <p:ext uri="{D42A27DB-BD31-4B8C-83A1-F6EECF244321}">
                <p14:modId xmlns:p14="http://schemas.microsoft.com/office/powerpoint/2010/main" val="1301852937"/>
              </p:ext>
            </p:extLst>
          </p:nvPr>
        </p:nvGraphicFramePr>
        <p:xfrm>
          <a:off x="0" y="1481070"/>
          <a:ext cx="9143999" cy="5178032"/>
        </p:xfrm>
        <a:graphic>
          <a:graphicData uri="http://schemas.openxmlformats.org/drawingml/2006/table">
            <a:tbl>
              <a:tblPr/>
              <a:tblGrid>
                <a:gridCol w="3190883">
                  <a:extLst>
                    <a:ext uri="{9D8B030D-6E8A-4147-A177-3AD203B41FA5}">
                      <a16:colId xmlns:a16="http://schemas.microsoft.com/office/drawing/2014/main" val="20000"/>
                    </a:ext>
                  </a:extLst>
                </a:gridCol>
                <a:gridCol w="2396472">
                  <a:extLst>
                    <a:ext uri="{9D8B030D-6E8A-4147-A177-3AD203B41FA5}">
                      <a16:colId xmlns:a16="http://schemas.microsoft.com/office/drawing/2014/main" val="20001"/>
                    </a:ext>
                  </a:extLst>
                </a:gridCol>
                <a:gridCol w="2310412">
                  <a:extLst>
                    <a:ext uri="{9D8B030D-6E8A-4147-A177-3AD203B41FA5}">
                      <a16:colId xmlns:a16="http://schemas.microsoft.com/office/drawing/2014/main" val="20002"/>
                    </a:ext>
                  </a:extLst>
                </a:gridCol>
                <a:gridCol w="1246232">
                  <a:extLst>
                    <a:ext uri="{9D8B030D-6E8A-4147-A177-3AD203B41FA5}">
                      <a16:colId xmlns:a16="http://schemas.microsoft.com/office/drawing/2014/main" val="20003"/>
                    </a:ext>
                  </a:extLst>
                </a:gridCol>
              </a:tblGrid>
              <a:tr h="28154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ZA" sz="13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rPr>
                        <a:t>Annual Target</a:t>
                      </a:r>
                      <a:endParaRPr kumimoji="0" lang="en-GB" sz="13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endParaRP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rPr>
                        <a:t>Quarter 3  Target</a:t>
                      </a:r>
                      <a:endParaRPr kumimoji="0" lang="en-GB" sz="13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endParaRP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rPr>
                        <a:t>Quarter 3  Progress</a:t>
                      </a:r>
                      <a:endParaRPr kumimoji="0" lang="en-GB" sz="13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endParaRP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rPr>
                        <a:t>Status</a:t>
                      </a:r>
                      <a:endParaRPr kumimoji="0" lang="en-GB" sz="1300" b="1" i="0" u="none" strike="noStrike" cap="none" normalizeH="0" baseline="0" dirty="0">
                        <a:ln>
                          <a:noFill/>
                        </a:ln>
                        <a:solidFill>
                          <a:srgbClr val="FFFFFF"/>
                        </a:solidFill>
                        <a:effectLst/>
                        <a:latin typeface="Century Gothic" panose="020B0502020202020204" pitchFamily="34" charset="0"/>
                        <a:ea typeface="ＭＳ Ｐゴシック" charset="0"/>
                        <a:cs typeface="Arial" charset="0"/>
                      </a:endParaRP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7376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ZA" sz="13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8 strategic and technical engagements with SANSA and TIA to alignment to national priorities by 31 March 2022</a:t>
                      </a:r>
                    </a:p>
                  </a:txBody>
                  <a:tcPr marL="114303" marR="1143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lnSpc>
                          <a:spcPct val="100000"/>
                        </a:lnSpc>
                        <a:spcBef>
                          <a:spcPts val="0"/>
                        </a:spcBef>
                        <a:spcAft>
                          <a:spcPts val="0"/>
                        </a:spcAft>
                      </a:pPr>
                      <a:r>
                        <a:rPr lang="en-US" sz="1300" dirty="0">
                          <a:effectLst/>
                          <a:latin typeface="Century Gothic" panose="020B0502020202020204" pitchFamily="34" charset="0"/>
                          <a:ea typeface="Times New Roman" panose="02020603050405020304" pitchFamily="18" charset="0"/>
                          <a:cs typeface="Arial" panose="020B0604020202020204" pitchFamily="34" charset="0"/>
                        </a:rPr>
                        <a:t>2 strategic and technical</a:t>
                      </a:r>
                    </a:p>
                    <a:p>
                      <a:pPr marL="0" marR="0" algn="l">
                        <a:lnSpc>
                          <a:spcPct val="100000"/>
                        </a:lnSpc>
                        <a:spcBef>
                          <a:spcPts val="0"/>
                        </a:spcBef>
                        <a:spcAft>
                          <a:spcPts val="0"/>
                        </a:spcAft>
                      </a:pPr>
                      <a:r>
                        <a:rPr lang="en-US" sz="1300" dirty="0">
                          <a:effectLst/>
                          <a:latin typeface="Century Gothic" panose="020B0502020202020204" pitchFamily="34" charset="0"/>
                          <a:ea typeface="Times New Roman" panose="02020603050405020304" pitchFamily="18" charset="0"/>
                          <a:cs typeface="Arial" panose="020B0604020202020204" pitchFamily="34" charset="0"/>
                        </a:rPr>
                        <a:t>engagements with SANSA</a:t>
                      </a:r>
                    </a:p>
                    <a:p>
                      <a:pPr marL="0" marR="0" algn="l">
                        <a:lnSpc>
                          <a:spcPct val="100000"/>
                        </a:lnSpc>
                        <a:spcBef>
                          <a:spcPts val="0"/>
                        </a:spcBef>
                        <a:spcAft>
                          <a:spcPts val="0"/>
                        </a:spcAft>
                      </a:pPr>
                      <a:r>
                        <a:rPr lang="en-US" sz="1300" dirty="0">
                          <a:effectLst/>
                          <a:latin typeface="Century Gothic" panose="020B0502020202020204" pitchFamily="34" charset="0"/>
                          <a:ea typeface="Times New Roman" panose="02020603050405020304" pitchFamily="18" charset="0"/>
                          <a:cs typeface="Arial" panose="020B0604020202020204" pitchFamily="34" charset="0"/>
                        </a:rPr>
                        <a:t>and TIA to alignment with</a:t>
                      </a:r>
                    </a:p>
                    <a:p>
                      <a:pPr marL="0" marR="0" algn="l">
                        <a:lnSpc>
                          <a:spcPct val="100000"/>
                        </a:lnSpc>
                        <a:spcBef>
                          <a:spcPts val="0"/>
                        </a:spcBef>
                        <a:spcAft>
                          <a:spcPts val="0"/>
                        </a:spcAft>
                      </a:pPr>
                      <a:r>
                        <a:rPr lang="en-US" sz="1300" dirty="0">
                          <a:effectLst/>
                          <a:latin typeface="Century Gothic" panose="020B0502020202020204" pitchFamily="34" charset="0"/>
                          <a:ea typeface="Times New Roman" panose="02020603050405020304" pitchFamily="18" charset="0"/>
                          <a:cs typeface="Arial" panose="020B0604020202020204" pitchFamily="34" charset="0"/>
                        </a:rPr>
                        <a:t>national priorities by 31</a:t>
                      </a:r>
                    </a:p>
                    <a:p>
                      <a:pPr marL="0" marR="0" algn="l">
                        <a:lnSpc>
                          <a:spcPct val="100000"/>
                        </a:lnSpc>
                        <a:spcBef>
                          <a:spcPts val="0"/>
                        </a:spcBef>
                        <a:spcAft>
                          <a:spcPts val="0"/>
                        </a:spcAft>
                      </a:pPr>
                      <a:r>
                        <a:rPr lang="en-US" sz="1300" dirty="0">
                          <a:effectLst/>
                          <a:latin typeface="Century Gothic" panose="020B0502020202020204" pitchFamily="34" charset="0"/>
                          <a:ea typeface="Times New Roman" panose="02020603050405020304" pitchFamily="18" charset="0"/>
                          <a:cs typeface="Arial" panose="020B0604020202020204" pitchFamily="34" charset="0"/>
                        </a:rPr>
                        <a:t>December 2021</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2 strategic and technical</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engagements with SANSA</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and TIA took place before 31 December 2021</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1"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Achieved</a:t>
                      </a:r>
                    </a:p>
                    <a:p>
                      <a:pPr marL="0" marR="0" lvl="0" indent="0" algn="l" defTabSz="457200" rtl="0" eaLnBrk="1" fontAlgn="base" latinLnBrk="0" hangingPunct="1">
                        <a:lnSpc>
                          <a:spcPct val="150000"/>
                        </a:lnSpc>
                        <a:spcBef>
                          <a:spcPct val="0"/>
                        </a:spcBef>
                        <a:spcAft>
                          <a:spcPct val="0"/>
                        </a:spcAft>
                        <a:buClrTx/>
                        <a:buSzTx/>
                        <a:buFontTx/>
                        <a:buNone/>
                        <a:tabLst/>
                      </a:pPr>
                      <a:endParaRPr kumimoji="0" lang="en-GB" sz="1300" b="1"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endParaRP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3456881450"/>
                  </a:ext>
                </a:extLst>
              </a:tr>
              <a:tr h="100474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250 trainees upskilled in intellectual property management and technology transfer skills by 31 March 2022 (Non-cumulative target)</a:t>
                      </a:r>
                      <a:endParaRPr kumimoji="0" lang="en-ZA" sz="13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endParaRPr>
                    </a:p>
                  </a:txBody>
                  <a:tcPr marL="114303" marR="1143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lnSpc>
                          <a:spcPct val="100000"/>
                        </a:lnSpc>
                        <a:spcBef>
                          <a:spcPts val="0"/>
                        </a:spcBef>
                        <a:spcAft>
                          <a:spcPts val="0"/>
                        </a:spcAft>
                      </a:pPr>
                      <a:r>
                        <a:rPr lang="en-GB" sz="1300" dirty="0">
                          <a:effectLst/>
                          <a:latin typeface="Century Gothic" panose="020B0502020202020204" pitchFamily="34" charset="0"/>
                          <a:ea typeface="Times New Roman" panose="02020603050405020304" pitchFamily="18" charset="0"/>
                        </a:rPr>
                        <a:t>100 trainees upskilled</a:t>
                      </a:r>
                      <a:endParaRPr lang="en-US" sz="1300" dirty="0">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lnSpc>
                          <a:spcPct val="115000"/>
                        </a:lnSpc>
                        <a:spcBef>
                          <a:spcPts val="0"/>
                        </a:spcBef>
                        <a:spcAft>
                          <a:spcPts val="0"/>
                        </a:spcAft>
                      </a:pPr>
                      <a:r>
                        <a:rPr lang="en-US" sz="1300" dirty="0">
                          <a:effectLst/>
                          <a:latin typeface="Century Gothic" panose="020B0502020202020204" pitchFamily="34" charset="0"/>
                          <a:ea typeface="Times New Roman" panose="02020603050405020304" pitchFamily="18" charset="0"/>
                        </a:rPr>
                        <a:t>162 trainees upskilled</a:t>
                      </a:r>
                    </a:p>
                    <a:p>
                      <a:pPr marL="0" marR="0" algn="l">
                        <a:lnSpc>
                          <a:spcPct val="115000"/>
                        </a:lnSpc>
                        <a:spcBef>
                          <a:spcPts val="0"/>
                        </a:spcBef>
                        <a:spcAft>
                          <a:spcPts val="0"/>
                        </a:spcAft>
                      </a:pPr>
                      <a:r>
                        <a:rPr lang="en-US" sz="1300" dirty="0">
                          <a:effectLst/>
                          <a:latin typeface="Century Gothic" panose="020B0502020202020204" pitchFamily="34" charset="0"/>
                          <a:ea typeface="Times New Roman" panose="02020603050405020304" pitchFamily="18" charset="0"/>
                        </a:rPr>
                        <a:t>in intellectual property</a:t>
                      </a:r>
                    </a:p>
                    <a:p>
                      <a:pPr marL="0" marR="0" algn="l">
                        <a:lnSpc>
                          <a:spcPct val="115000"/>
                        </a:lnSpc>
                        <a:spcBef>
                          <a:spcPts val="0"/>
                        </a:spcBef>
                        <a:spcAft>
                          <a:spcPts val="0"/>
                        </a:spcAft>
                      </a:pPr>
                      <a:r>
                        <a:rPr lang="en-US" sz="1300" dirty="0">
                          <a:effectLst/>
                          <a:latin typeface="Century Gothic" panose="020B0502020202020204" pitchFamily="34" charset="0"/>
                          <a:ea typeface="Times New Roman" panose="02020603050405020304" pitchFamily="18" charset="0"/>
                        </a:rPr>
                        <a:t>management and technology</a:t>
                      </a:r>
                    </a:p>
                    <a:p>
                      <a:pPr marL="0" marR="0" algn="l">
                        <a:lnSpc>
                          <a:spcPct val="115000"/>
                        </a:lnSpc>
                        <a:spcBef>
                          <a:spcPts val="0"/>
                        </a:spcBef>
                        <a:spcAft>
                          <a:spcPts val="0"/>
                        </a:spcAft>
                      </a:pPr>
                      <a:r>
                        <a:rPr lang="en-US" sz="1300" dirty="0">
                          <a:effectLst/>
                          <a:latin typeface="Century Gothic" panose="020B0502020202020204" pitchFamily="34" charset="0"/>
                          <a:ea typeface="Times New Roman" panose="02020603050405020304" pitchFamily="18" charset="0"/>
                        </a:rPr>
                        <a:t>transfer</a:t>
                      </a: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1"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Achieved</a:t>
                      </a: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9813288"/>
                  </a:ext>
                </a:extLst>
              </a:tr>
              <a:tr h="117376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235 disclosures received from publicly financed research and development institutions by NIPMO by 31 March 2022 (Non-cumulative target)</a:t>
                      </a:r>
                      <a:endParaRPr kumimoji="0" lang="en-ZA" sz="13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endParaRPr>
                    </a:p>
                  </a:txBody>
                  <a:tcPr marL="114303" marR="1143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lnSpc>
                          <a:spcPct val="100000"/>
                        </a:lnSpc>
                        <a:spcBef>
                          <a:spcPts val="0"/>
                        </a:spcBef>
                        <a:spcAft>
                          <a:spcPts val="0"/>
                        </a:spcAft>
                      </a:pPr>
                      <a:r>
                        <a:rPr lang="en-US" sz="1300" dirty="0">
                          <a:effectLst/>
                          <a:latin typeface="Century Gothic" panose="020B0502020202020204" pitchFamily="34" charset="0"/>
                          <a:ea typeface="Times New Roman" panose="02020603050405020304" pitchFamily="18" charset="0"/>
                          <a:cs typeface="Arial" panose="020B0604020202020204" pitchFamily="34" charset="0"/>
                        </a:rPr>
                        <a:t>105 disclosures received</a:t>
                      </a:r>
                    </a:p>
                    <a:p>
                      <a:pPr marL="0" marR="0" algn="l">
                        <a:lnSpc>
                          <a:spcPct val="100000"/>
                        </a:lnSpc>
                        <a:spcBef>
                          <a:spcPts val="0"/>
                        </a:spcBef>
                        <a:spcAft>
                          <a:spcPts val="0"/>
                        </a:spcAft>
                      </a:pPr>
                      <a:r>
                        <a:rPr lang="en-US" sz="1300" dirty="0">
                          <a:effectLst/>
                          <a:latin typeface="Century Gothic" panose="020B0502020202020204" pitchFamily="34" charset="0"/>
                          <a:ea typeface="Times New Roman" panose="02020603050405020304" pitchFamily="18" charset="0"/>
                          <a:cs typeface="Arial" panose="020B0604020202020204" pitchFamily="34" charset="0"/>
                        </a:rPr>
                        <a:t>from publicly financed</a:t>
                      </a:r>
                    </a:p>
                    <a:p>
                      <a:pPr marL="0" marR="0" algn="l">
                        <a:lnSpc>
                          <a:spcPct val="100000"/>
                        </a:lnSpc>
                        <a:spcBef>
                          <a:spcPts val="0"/>
                        </a:spcBef>
                        <a:spcAft>
                          <a:spcPts val="0"/>
                        </a:spcAft>
                      </a:pPr>
                      <a:r>
                        <a:rPr lang="en-US" sz="1300" dirty="0">
                          <a:effectLst/>
                          <a:latin typeface="Century Gothic" panose="020B0502020202020204" pitchFamily="34" charset="0"/>
                          <a:ea typeface="Times New Roman" panose="02020603050405020304" pitchFamily="18" charset="0"/>
                          <a:cs typeface="Arial" panose="020B0604020202020204" pitchFamily="34" charset="0"/>
                        </a:rPr>
                        <a:t>research and development</a:t>
                      </a:r>
                    </a:p>
                    <a:p>
                      <a:pPr marL="0" marR="0" algn="l">
                        <a:lnSpc>
                          <a:spcPct val="100000"/>
                        </a:lnSpc>
                        <a:spcBef>
                          <a:spcPts val="0"/>
                        </a:spcBef>
                        <a:spcAft>
                          <a:spcPts val="0"/>
                        </a:spcAft>
                      </a:pPr>
                      <a:r>
                        <a:rPr lang="en-US" sz="1300" dirty="0">
                          <a:effectLst/>
                          <a:latin typeface="Century Gothic" panose="020B0502020202020204" pitchFamily="34" charset="0"/>
                          <a:ea typeface="Times New Roman" panose="02020603050405020304" pitchFamily="18" charset="0"/>
                          <a:cs typeface="Arial" panose="020B0604020202020204" pitchFamily="34" charset="0"/>
                        </a:rPr>
                        <a:t>institutions by NIPMO</a:t>
                      </a:r>
                    </a:p>
                    <a:p>
                      <a:pPr marL="0" marR="0" algn="l">
                        <a:lnSpc>
                          <a:spcPct val="100000"/>
                        </a:lnSpc>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135 disclosures received</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from publicly financed</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research and development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institutions by NIPMO</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1"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Achieved</a:t>
                      </a: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313834599"/>
                  </a:ext>
                </a:extLst>
              </a:tr>
              <a:tr h="117376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15 disclosures licensed for the first time received from publicly financed research and development institutions and recipients as reported to NIPMO by 31 March 2022 (Non-cumulative target)</a:t>
                      </a:r>
                      <a:endParaRPr kumimoji="0" lang="en-ZA" sz="13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endParaRPr>
                    </a:p>
                  </a:txBody>
                  <a:tcPr marL="114303" marR="1143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lnSpc>
                          <a:spcPct val="100000"/>
                        </a:lnSpc>
                        <a:spcBef>
                          <a:spcPts val="0"/>
                        </a:spcBef>
                        <a:spcAft>
                          <a:spcPts val="0"/>
                        </a:spcAft>
                      </a:pPr>
                      <a:r>
                        <a:rPr lang="en-US" sz="1300" dirty="0">
                          <a:effectLst/>
                          <a:latin typeface="Century Gothic" panose="020B0502020202020204" pitchFamily="34" charset="0"/>
                          <a:ea typeface="Times New Roman" panose="02020603050405020304" pitchFamily="18" charset="0"/>
                          <a:cs typeface="Arial" panose="020B0604020202020204" pitchFamily="34" charset="0"/>
                        </a:rPr>
                        <a:t>7 disclosures licensed for</a:t>
                      </a:r>
                    </a:p>
                    <a:p>
                      <a:pPr marL="0" marR="0" algn="l">
                        <a:lnSpc>
                          <a:spcPct val="100000"/>
                        </a:lnSpc>
                        <a:spcBef>
                          <a:spcPts val="0"/>
                        </a:spcBef>
                        <a:spcAft>
                          <a:spcPts val="0"/>
                        </a:spcAft>
                      </a:pPr>
                      <a:r>
                        <a:rPr lang="en-US" sz="1300" dirty="0">
                          <a:effectLst/>
                          <a:latin typeface="Century Gothic" panose="020B0502020202020204" pitchFamily="34" charset="0"/>
                          <a:ea typeface="Times New Roman" panose="02020603050405020304" pitchFamily="18" charset="0"/>
                          <a:cs typeface="Arial" panose="020B0604020202020204" pitchFamily="34" charset="0"/>
                        </a:rPr>
                        <a:t>the first time received from</a:t>
                      </a:r>
                    </a:p>
                    <a:p>
                      <a:pPr marL="0" marR="0" algn="l">
                        <a:lnSpc>
                          <a:spcPct val="100000"/>
                        </a:lnSpc>
                        <a:spcBef>
                          <a:spcPts val="0"/>
                        </a:spcBef>
                        <a:spcAft>
                          <a:spcPts val="0"/>
                        </a:spcAft>
                      </a:pPr>
                      <a:r>
                        <a:rPr lang="en-US" sz="1300" dirty="0">
                          <a:effectLst/>
                          <a:latin typeface="Century Gothic" panose="020B0502020202020204" pitchFamily="34" charset="0"/>
                          <a:ea typeface="Times New Roman" panose="02020603050405020304" pitchFamily="18" charset="0"/>
                          <a:cs typeface="Arial" panose="020B0604020202020204" pitchFamily="34" charset="0"/>
                        </a:rPr>
                        <a:t>publicly financed research</a:t>
                      </a:r>
                    </a:p>
                    <a:p>
                      <a:pPr marL="0" marR="0" algn="l">
                        <a:lnSpc>
                          <a:spcPct val="100000"/>
                        </a:lnSpc>
                        <a:spcBef>
                          <a:spcPts val="0"/>
                        </a:spcBef>
                        <a:spcAft>
                          <a:spcPts val="0"/>
                        </a:spcAft>
                      </a:pPr>
                      <a:r>
                        <a:rPr lang="en-US" sz="1300" dirty="0">
                          <a:effectLst/>
                          <a:latin typeface="Century Gothic" panose="020B0502020202020204" pitchFamily="34" charset="0"/>
                          <a:ea typeface="Times New Roman" panose="02020603050405020304" pitchFamily="18" charset="0"/>
                          <a:cs typeface="Arial" panose="020B0604020202020204" pitchFamily="34" charset="0"/>
                        </a:rPr>
                        <a:t>and development institutions</a:t>
                      </a:r>
                    </a:p>
                    <a:p>
                      <a:pPr marL="0" marR="0" algn="l">
                        <a:lnSpc>
                          <a:spcPct val="100000"/>
                        </a:lnSpc>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9 disclosures licensed for</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the first time received from</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publicly financed research</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and development institutions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en-GB" sz="1300" b="1"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Achieved</a:t>
                      </a:r>
                    </a:p>
                  </a:txBody>
                  <a:tcPr marL="91443" marR="91443" marT="45698" marB="4569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137156600"/>
                  </a:ext>
                </a:extLst>
              </a:tr>
            </a:tbl>
          </a:graphicData>
        </a:graphic>
      </p:graphicFrame>
    </p:spTree>
    <p:extLst>
      <p:ext uri="{BB962C8B-B14F-4D97-AF65-F5344CB8AC3E}">
        <p14:creationId xmlns:p14="http://schemas.microsoft.com/office/powerpoint/2010/main" val="33346055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8179D5-D4F6-46FA-9861-686E5E98CFE8}"/>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36</a:t>
            </a:fld>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0A1AC7A6-AAE0-42C4-851A-99E89B402D88}"/>
              </a:ext>
            </a:extLst>
          </p:cNvPr>
          <p:cNvSpPr>
            <a:spLocks noGrp="1"/>
          </p:cNvSpPr>
          <p:nvPr>
            <p:ph type="title"/>
          </p:nvPr>
        </p:nvSpPr>
        <p:spPr>
          <a:xfrm>
            <a:off x="1" y="103031"/>
            <a:ext cx="9143999" cy="824248"/>
          </a:xfrm>
        </p:spPr>
        <p:txBody>
          <a:bodyPr>
            <a:noAutofit/>
          </a:bodyPr>
          <a:lstStyle/>
          <a:p>
            <a:pPr marL="101600">
              <a:lnSpc>
                <a:spcPct val="80000"/>
              </a:lnSpc>
              <a:spcBef>
                <a:spcPts val="850"/>
              </a:spcBef>
            </a:pPr>
            <a:r>
              <a:rPr lang="en-US" sz="3200" b="1" dirty="0">
                <a:sym typeface="Helvetica Neue" charset="0"/>
              </a:rPr>
              <a:t/>
            </a:r>
            <a:br>
              <a:rPr lang="en-US" sz="3200" b="1" dirty="0">
                <a:sym typeface="Helvetica Neue" charset="0"/>
              </a:rPr>
            </a:br>
            <a:r>
              <a:rPr lang="en-US" sz="3200" b="1" dirty="0">
                <a:latin typeface="Century Gothic" panose="020B0502020202020204" pitchFamily="34" charset="0"/>
                <a:sym typeface="Helvetica Neue" charset="0"/>
              </a:rPr>
              <a:t>Programme 3</a:t>
            </a:r>
            <a:r>
              <a:rPr lang="en-US" sz="3200" dirty="0"/>
              <a:t/>
            </a:r>
            <a:br>
              <a:rPr lang="en-US" sz="3200" dirty="0"/>
            </a:br>
            <a:endParaRPr lang="en-US" sz="3200" b="1" dirty="0"/>
          </a:p>
        </p:txBody>
      </p:sp>
      <p:sp>
        <p:nvSpPr>
          <p:cNvPr id="6" name="Content Placeholder 2">
            <a:extLst>
              <a:ext uri="{FF2B5EF4-FFF2-40B4-BE49-F238E27FC236}">
                <a16:creationId xmlns:a16="http://schemas.microsoft.com/office/drawing/2014/main" id="{37E016D4-3EF0-4156-BC13-048A533D590E}"/>
              </a:ext>
            </a:extLst>
          </p:cNvPr>
          <p:cNvSpPr>
            <a:spLocks noGrp="1"/>
          </p:cNvSpPr>
          <p:nvPr>
            <p:ph idx="1"/>
          </p:nvPr>
        </p:nvSpPr>
        <p:spPr>
          <a:xfrm>
            <a:off x="1" y="1017431"/>
            <a:ext cx="8953498" cy="2224533"/>
          </a:xfrm>
        </p:spPr>
        <p:txBody>
          <a:bodyPr>
            <a:noAutofit/>
          </a:bodyPr>
          <a:lstStyle/>
          <a:p>
            <a:pPr marL="0" indent="0">
              <a:buClr>
                <a:srgbClr val="FFC000"/>
              </a:buClr>
              <a:buNone/>
            </a:pPr>
            <a:r>
              <a:rPr lang="en-US" b="1" dirty="0" smtClean="0">
                <a:solidFill>
                  <a:schemeClr val="tx1"/>
                </a:solidFill>
                <a:latin typeface="Century Gothic" panose="020B0502020202020204" pitchFamily="34" charset="0"/>
              </a:rPr>
              <a:t>International </a:t>
            </a:r>
            <a:r>
              <a:rPr lang="en-US" b="1" dirty="0">
                <a:solidFill>
                  <a:schemeClr val="tx1"/>
                </a:solidFill>
                <a:latin typeface="Century Gothic" panose="020B0502020202020204" pitchFamily="34" charset="0"/>
              </a:rPr>
              <a:t>Cooperation and </a:t>
            </a:r>
            <a:r>
              <a:rPr lang="en-US" b="1" dirty="0" smtClean="0">
                <a:solidFill>
                  <a:schemeClr val="tx1"/>
                </a:solidFill>
                <a:latin typeface="Century Gothic" panose="020B0502020202020204" pitchFamily="34" charset="0"/>
              </a:rPr>
              <a:t>Resources</a:t>
            </a:r>
          </a:p>
          <a:p>
            <a:pPr marL="0" indent="0">
              <a:buClr>
                <a:srgbClr val="FFC000"/>
              </a:buClr>
              <a:buNone/>
            </a:pPr>
            <a:r>
              <a:rPr lang="en-US" b="1" i="1" dirty="0" smtClean="0">
                <a:solidFill>
                  <a:schemeClr val="tx1"/>
                </a:solidFill>
                <a:latin typeface="Century Gothic" panose="020B0502020202020204" pitchFamily="34" charset="0"/>
              </a:rPr>
              <a:t>Purpose</a:t>
            </a:r>
            <a:endParaRPr lang="en-US" b="1" i="1" dirty="0">
              <a:solidFill>
                <a:schemeClr val="tx1"/>
              </a:solidFill>
              <a:latin typeface="Century Gothic" panose="020B0502020202020204" pitchFamily="34" charset="0"/>
            </a:endParaRPr>
          </a:p>
          <a:p>
            <a:pPr algn="just"/>
            <a:r>
              <a:rPr lang="en-US" sz="1600" dirty="0" smtClean="0">
                <a:solidFill>
                  <a:schemeClr val="tx1"/>
                </a:solidFill>
                <a:latin typeface="Century Gothic" panose="020B0502020202020204" pitchFamily="34" charset="0"/>
              </a:rPr>
              <a:t>This </a:t>
            </a:r>
            <a:r>
              <a:rPr lang="en-US" sz="1600" dirty="0">
                <a:solidFill>
                  <a:schemeClr val="tx1"/>
                </a:solidFill>
                <a:latin typeface="Century Gothic" panose="020B0502020202020204" pitchFamily="34" charset="0"/>
              </a:rPr>
              <a:t>Programme aims to strategically develop, promote and manage </a:t>
            </a:r>
            <a:r>
              <a:rPr lang="en-US" sz="1600" dirty="0" smtClean="0">
                <a:solidFill>
                  <a:schemeClr val="tx1"/>
                </a:solidFill>
                <a:latin typeface="Century Gothic" panose="020B0502020202020204" pitchFamily="34" charset="0"/>
              </a:rPr>
              <a:t>international </a:t>
            </a:r>
            <a:r>
              <a:rPr lang="en-US" sz="1600" dirty="0">
                <a:solidFill>
                  <a:schemeClr val="tx1"/>
                </a:solidFill>
                <a:latin typeface="Century Gothic" panose="020B0502020202020204" pitchFamily="34" charset="0"/>
              </a:rPr>
              <a:t>relationships, opportunities and S&amp;T agreements that strengthen the NSI and enable an exchange of knowledge, capacity and resources between South Africa and its regional and international partners.</a:t>
            </a:r>
          </a:p>
          <a:p>
            <a:pPr>
              <a:buNone/>
            </a:pPr>
            <a:endParaRPr lang="en-GB" sz="2400" dirty="0"/>
          </a:p>
          <a:p>
            <a:pPr>
              <a:buFont typeface="Wingdings" charset="0"/>
              <a:buChar char="q"/>
            </a:pPr>
            <a:endParaRPr lang="en-GB" sz="2400" dirty="0"/>
          </a:p>
          <a:p>
            <a:pPr>
              <a:lnSpc>
                <a:spcPct val="110000"/>
              </a:lnSpc>
            </a:pPr>
            <a:endParaRPr lang="en-ZA" sz="2400" b="1" dirty="0"/>
          </a:p>
        </p:txBody>
      </p:sp>
      <p:pic>
        <p:nvPicPr>
          <p:cNvPr id="7" name="Picture 6">
            <a:extLst>
              <a:ext uri="{FF2B5EF4-FFF2-40B4-BE49-F238E27FC236}">
                <a16:creationId xmlns:a16="http://schemas.microsoft.com/office/drawing/2014/main" id="{598271AF-F80B-405F-9899-0F9EF229D3E0}"/>
              </a:ext>
            </a:extLst>
          </p:cNvPr>
          <p:cNvPicPr>
            <a:picLocks noChangeAspect="1"/>
          </p:cNvPicPr>
          <p:nvPr/>
        </p:nvPicPr>
        <p:blipFill>
          <a:blip r:embed="rId2"/>
          <a:stretch>
            <a:fillRect/>
          </a:stretch>
        </p:blipFill>
        <p:spPr>
          <a:xfrm>
            <a:off x="228600" y="2941984"/>
            <a:ext cx="4962526" cy="3458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1">
            <a:extLst>
              <a:ext uri="{FF2B5EF4-FFF2-40B4-BE49-F238E27FC236}">
                <a16:creationId xmlns:a16="http://schemas.microsoft.com/office/drawing/2014/main" id="{DD431B2C-7A1C-4487-A605-4D5926E9873D}"/>
              </a:ext>
            </a:extLst>
          </p:cNvPr>
          <p:cNvSpPr txBox="1">
            <a:spLocks noChangeArrowheads="1"/>
          </p:cNvSpPr>
          <p:nvPr/>
        </p:nvSpPr>
        <p:spPr bwMode="auto">
          <a:xfrm>
            <a:off x="4572000" y="4251185"/>
            <a:ext cx="3316287" cy="923330"/>
          </a:xfrm>
          <a:prstGeom prst="rect">
            <a:avLst/>
          </a:prstGeom>
          <a:solidFill>
            <a:schemeClr val="accent2">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dirty="0">
                <a:latin typeface="Century Gothic" panose="020B0502020202020204" pitchFamily="34" charset="0"/>
                <a:cs typeface="Arial" panose="020B0604020202020204" pitchFamily="34" charset="0"/>
              </a:rPr>
              <a:t>Minister Dr Blade Nzimande at the STS Forum TICAD7 Africa-Japan Workshop</a:t>
            </a:r>
          </a:p>
        </p:txBody>
      </p:sp>
    </p:spTree>
    <p:extLst>
      <p:ext uri="{BB962C8B-B14F-4D97-AF65-F5344CB8AC3E}">
        <p14:creationId xmlns:p14="http://schemas.microsoft.com/office/powerpoint/2010/main" val="24714637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78A448-EC3D-4F36-8031-EA0C93C47503}"/>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37</a:t>
            </a:fld>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AFDFB221-0D69-486E-A2F0-045F7388621E}"/>
              </a:ext>
            </a:extLst>
          </p:cNvPr>
          <p:cNvSpPr>
            <a:spLocks noGrp="1"/>
          </p:cNvSpPr>
          <p:nvPr>
            <p:ph type="title"/>
          </p:nvPr>
        </p:nvSpPr>
        <p:spPr>
          <a:xfrm>
            <a:off x="0" y="0"/>
            <a:ext cx="9143999" cy="956479"/>
          </a:xfrm>
        </p:spPr>
        <p:txBody>
          <a:bodyPr>
            <a:noAutofit/>
          </a:bodyPr>
          <a:lstStyle/>
          <a:p>
            <a:pPr marL="101600">
              <a:lnSpc>
                <a:spcPct val="80000"/>
              </a:lnSpc>
              <a:spcBef>
                <a:spcPts val="850"/>
              </a:spcBef>
            </a:pPr>
            <a:r>
              <a:rPr lang="en-US" sz="3200" b="1" dirty="0" err="1" smtClean="0">
                <a:latin typeface="Century Gothic" panose="020B0502020202020204" pitchFamily="34" charset="0"/>
                <a:sym typeface="Helvetica Neue" charset="0"/>
              </a:rPr>
              <a:t>Programme</a:t>
            </a:r>
            <a:r>
              <a:rPr lang="en-US" sz="3200" b="1" dirty="0" smtClean="0">
                <a:latin typeface="Century Gothic" panose="020B0502020202020204" pitchFamily="34" charset="0"/>
                <a:sym typeface="Helvetica Neue" charset="0"/>
              </a:rPr>
              <a:t> </a:t>
            </a:r>
            <a:r>
              <a:rPr lang="en-US" sz="3200" b="1" dirty="0">
                <a:latin typeface="Century Gothic" panose="020B0502020202020204" pitchFamily="34" charset="0"/>
                <a:sym typeface="Helvetica Neue" charset="0"/>
              </a:rPr>
              <a:t>3 Performance</a:t>
            </a:r>
            <a:r>
              <a:rPr lang="en-US" sz="3200" dirty="0"/>
              <a:t/>
            </a:r>
            <a:br>
              <a:rPr lang="en-US" sz="3200" dirty="0"/>
            </a:br>
            <a:r>
              <a:rPr lang="en-US" sz="3200" dirty="0"/>
              <a:t/>
            </a:r>
            <a:br>
              <a:rPr lang="en-US" sz="3200" dirty="0"/>
            </a:br>
            <a:r>
              <a:rPr lang="en-US" sz="3200" dirty="0"/>
              <a:t/>
            </a:r>
            <a:br>
              <a:rPr lang="en-US" sz="3200" dirty="0"/>
            </a:br>
            <a:endParaRPr lang="en-US" sz="3200" b="1" dirty="0"/>
          </a:p>
        </p:txBody>
      </p:sp>
      <p:sp>
        <p:nvSpPr>
          <p:cNvPr id="6" name="Content Placeholder 2">
            <a:extLst>
              <a:ext uri="{FF2B5EF4-FFF2-40B4-BE49-F238E27FC236}">
                <a16:creationId xmlns:a16="http://schemas.microsoft.com/office/drawing/2014/main" id="{66E7EB7F-1A0C-441F-BF76-7C595EA1351A}"/>
              </a:ext>
            </a:extLst>
          </p:cNvPr>
          <p:cNvSpPr>
            <a:spLocks noGrp="1"/>
          </p:cNvSpPr>
          <p:nvPr>
            <p:ph idx="1"/>
          </p:nvPr>
        </p:nvSpPr>
        <p:spPr>
          <a:xfrm>
            <a:off x="19877" y="560588"/>
            <a:ext cx="8765176" cy="456685"/>
          </a:xfrm>
        </p:spPr>
        <p:txBody>
          <a:bodyPr>
            <a:noAutofit/>
          </a:bodyPr>
          <a:lstStyle/>
          <a:p>
            <a:pPr marL="0" indent="0">
              <a:lnSpc>
                <a:spcPct val="110000"/>
              </a:lnSpc>
              <a:buNone/>
            </a:pPr>
            <a:r>
              <a:rPr lang="en-US" sz="1600" b="1" dirty="0">
                <a:solidFill>
                  <a:schemeClr val="tx1"/>
                </a:solidFill>
                <a:latin typeface="Century Gothic" panose="020B0502020202020204" pitchFamily="34" charset="0"/>
              </a:rPr>
              <a:t>Quarter  3 achievements - P</a:t>
            </a:r>
            <a:r>
              <a:rPr lang="en-GB" sz="1600" b="1" dirty="0">
                <a:solidFill>
                  <a:schemeClr val="tx1"/>
                </a:solidFill>
                <a:latin typeface="Century Gothic" panose="020B0502020202020204" pitchFamily="34" charset="0"/>
              </a:rPr>
              <a:t>rogramme 3:  International Cooperation and Resources </a:t>
            </a:r>
            <a:r>
              <a:rPr lang="en-GB" sz="1600" b="1" dirty="0"/>
              <a:t/>
            </a:r>
            <a:br>
              <a:rPr lang="en-GB" sz="1600" b="1" dirty="0"/>
            </a:br>
            <a:endParaRPr lang="en-ZA" sz="1600" b="1" dirty="0"/>
          </a:p>
        </p:txBody>
      </p:sp>
      <p:graphicFrame>
        <p:nvGraphicFramePr>
          <p:cNvPr id="7" name="Content Placeholder 3">
            <a:extLst>
              <a:ext uri="{FF2B5EF4-FFF2-40B4-BE49-F238E27FC236}">
                <a16:creationId xmlns:a16="http://schemas.microsoft.com/office/drawing/2014/main" id="{8EDDA8EA-0138-453D-B8D4-078212BCB445}"/>
              </a:ext>
            </a:extLst>
          </p:cNvPr>
          <p:cNvGraphicFramePr>
            <a:graphicFrameLocks noGrp="1"/>
          </p:cNvGraphicFramePr>
          <p:nvPr>
            <p:extLst>
              <p:ext uri="{D42A27DB-BD31-4B8C-83A1-F6EECF244321}">
                <p14:modId xmlns:p14="http://schemas.microsoft.com/office/powerpoint/2010/main" val="3096850217"/>
              </p:ext>
            </p:extLst>
          </p:nvPr>
        </p:nvGraphicFramePr>
        <p:xfrm>
          <a:off x="9938" y="976529"/>
          <a:ext cx="9124121" cy="5872584"/>
        </p:xfrm>
        <a:graphic>
          <a:graphicData uri="http://schemas.openxmlformats.org/drawingml/2006/table">
            <a:tbl>
              <a:tblPr/>
              <a:tblGrid>
                <a:gridCol w="2774394">
                  <a:extLst>
                    <a:ext uri="{9D8B030D-6E8A-4147-A177-3AD203B41FA5}">
                      <a16:colId xmlns:a16="http://schemas.microsoft.com/office/drawing/2014/main" val="20000"/>
                    </a:ext>
                  </a:extLst>
                </a:gridCol>
                <a:gridCol w="2615856">
                  <a:extLst>
                    <a:ext uri="{9D8B030D-6E8A-4147-A177-3AD203B41FA5}">
                      <a16:colId xmlns:a16="http://schemas.microsoft.com/office/drawing/2014/main" val="20001"/>
                    </a:ext>
                  </a:extLst>
                </a:gridCol>
                <a:gridCol w="2453519">
                  <a:extLst>
                    <a:ext uri="{9D8B030D-6E8A-4147-A177-3AD203B41FA5}">
                      <a16:colId xmlns:a16="http://schemas.microsoft.com/office/drawing/2014/main" val="20002"/>
                    </a:ext>
                  </a:extLst>
                </a:gridCol>
                <a:gridCol w="1280352">
                  <a:extLst>
                    <a:ext uri="{9D8B030D-6E8A-4147-A177-3AD203B41FA5}">
                      <a16:colId xmlns:a16="http://schemas.microsoft.com/office/drawing/2014/main" val="20003"/>
                    </a:ext>
                  </a:extLst>
                </a:gridCol>
              </a:tblGrid>
              <a:tr h="54724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ZA" sz="135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rPr>
                        <a:t>Annual Target</a:t>
                      </a:r>
                      <a:endParaRPr kumimoji="0" lang="en-GB" sz="135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endParaRP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35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rPr>
                        <a:t>Quarter 3  Target</a:t>
                      </a:r>
                      <a:endParaRPr kumimoji="0" lang="en-GB" sz="135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endParaRP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35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rPr>
                        <a:t>Quarter  3 Progress</a:t>
                      </a:r>
                      <a:endParaRPr kumimoji="0" lang="en-GB" sz="135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endParaRP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35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rPr>
                        <a:t>Status</a:t>
                      </a:r>
                      <a:endParaRPr kumimoji="0" lang="en-GB" sz="135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endParaRP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042604">
                <a:tc>
                  <a:txBody>
                    <a:bodyPr/>
                    <a:lstStyle/>
                    <a:p>
                      <a:r>
                        <a:rPr lang="en-US" sz="1350" b="0" dirty="0">
                          <a:effectLst/>
                          <a:latin typeface="Century Gothic" panose="020B0502020202020204" pitchFamily="34" charset="0"/>
                          <a:ea typeface="Calibri" panose="020F0502020204030204" pitchFamily="34" charset="0"/>
                          <a:cs typeface="Arial" panose="020B0604020202020204" pitchFamily="34" charset="0"/>
                        </a:rPr>
                        <a:t>34 international policy dialogues and technical exchanges the policy intents of the White Paper on STI by 31 March 2022 </a:t>
                      </a:r>
                      <a:endParaRPr lang="en-US" sz="1350" b="0" kern="1200" dirty="0">
                        <a:solidFill>
                          <a:schemeClr val="tx1"/>
                        </a:solidFill>
                        <a:effectLst/>
                        <a:latin typeface="Century Gothic" panose="020B0502020202020204" pitchFamily="34" charset="0"/>
                        <a:ea typeface="+mn-ea"/>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spcAft>
                          <a:spcPts val="0"/>
                        </a:spcAft>
                      </a:pPr>
                      <a:r>
                        <a:rPr lang="en-US" sz="1350" dirty="0">
                          <a:effectLst/>
                          <a:latin typeface="Century Gothic" panose="020B0502020202020204" pitchFamily="34" charset="0"/>
                          <a:ea typeface="Calibri" panose="020F0502020204030204" pitchFamily="34" charset="0"/>
                          <a:cs typeface="Arial" panose="020B0604020202020204" pitchFamily="34" charset="0"/>
                        </a:rPr>
                        <a:t>11 international policy</a:t>
                      </a:r>
                    </a:p>
                    <a:p>
                      <a:pPr>
                        <a:spcAft>
                          <a:spcPts val="0"/>
                        </a:spcAft>
                      </a:pPr>
                      <a:r>
                        <a:rPr lang="en-US" sz="1350" dirty="0">
                          <a:effectLst/>
                          <a:latin typeface="Century Gothic" panose="020B0502020202020204" pitchFamily="34" charset="0"/>
                          <a:ea typeface="Calibri" panose="020F0502020204030204" pitchFamily="34" charset="0"/>
                          <a:cs typeface="Arial" panose="020B0604020202020204" pitchFamily="34" charset="0"/>
                        </a:rPr>
                        <a:t>dialogues and technical</a:t>
                      </a:r>
                    </a:p>
                    <a:p>
                      <a:pPr>
                        <a:spcAft>
                          <a:spcPts val="0"/>
                        </a:spcAft>
                      </a:pPr>
                      <a:r>
                        <a:rPr lang="en-US" sz="1350" dirty="0">
                          <a:effectLst/>
                          <a:latin typeface="Century Gothic" panose="020B0502020202020204" pitchFamily="34" charset="0"/>
                          <a:ea typeface="Calibri" panose="020F0502020204030204" pitchFamily="34" charset="0"/>
                          <a:cs typeface="Arial" panose="020B0604020202020204" pitchFamily="34" charset="0"/>
                        </a:rPr>
                        <a:t>exchanges to support the</a:t>
                      </a:r>
                    </a:p>
                    <a:p>
                      <a:pPr>
                        <a:spcAft>
                          <a:spcPts val="0"/>
                        </a:spcAft>
                      </a:pPr>
                      <a:r>
                        <a:rPr lang="en-US" sz="1350" dirty="0">
                          <a:effectLst/>
                          <a:latin typeface="Century Gothic" panose="020B0502020202020204" pitchFamily="34" charset="0"/>
                          <a:ea typeface="Calibri" panose="020F0502020204030204" pitchFamily="34" charset="0"/>
                          <a:cs typeface="Arial" panose="020B0604020202020204" pitchFamily="34" charset="0"/>
                        </a:rPr>
                        <a:t>policy intents of the White</a:t>
                      </a:r>
                    </a:p>
                    <a:p>
                      <a:pPr>
                        <a:spcAft>
                          <a:spcPts val="0"/>
                        </a:spcAft>
                      </a:pPr>
                      <a:r>
                        <a:rPr lang="en-US" sz="1350" dirty="0">
                          <a:effectLst/>
                          <a:latin typeface="Century Gothic" panose="020B0502020202020204" pitchFamily="34" charset="0"/>
                          <a:ea typeface="Calibri" panose="020F0502020204030204" pitchFamily="34" charset="0"/>
                          <a:cs typeface="Arial" panose="020B0604020202020204" pitchFamily="34" charset="0"/>
                        </a:rPr>
                        <a:t>Paper on STI</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spcAft>
                          <a:spcPts val="0"/>
                        </a:spcAft>
                      </a:pPr>
                      <a:r>
                        <a:rPr lang="en-US" sz="1350" dirty="0">
                          <a:effectLst/>
                          <a:latin typeface="Century Gothic" panose="020B0502020202020204" pitchFamily="34" charset="0"/>
                          <a:ea typeface="Calibri" panose="020F0502020204030204" pitchFamily="34" charset="0"/>
                          <a:cs typeface="Arial" panose="020B0604020202020204" pitchFamily="34" charset="0"/>
                        </a:rPr>
                        <a:t>27 international policy</a:t>
                      </a:r>
                    </a:p>
                    <a:p>
                      <a:pPr>
                        <a:spcAft>
                          <a:spcPts val="0"/>
                        </a:spcAft>
                      </a:pPr>
                      <a:r>
                        <a:rPr lang="en-US" sz="1350" dirty="0">
                          <a:effectLst/>
                          <a:latin typeface="Century Gothic" panose="020B0502020202020204" pitchFamily="34" charset="0"/>
                          <a:ea typeface="Calibri" panose="020F0502020204030204" pitchFamily="34" charset="0"/>
                          <a:cs typeface="Arial" panose="020B0604020202020204" pitchFamily="34" charset="0"/>
                        </a:rPr>
                        <a:t>dialogues and technical</a:t>
                      </a:r>
                    </a:p>
                    <a:p>
                      <a:pPr>
                        <a:spcAft>
                          <a:spcPts val="0"/>
                        </a:spcAft>
                      </a:pPr>
                      <a:r>
                        <a:rPr lang="en-US" sz="1350" dirty="0">
                          <a:effectLst/>
                          <a:latin typeface="Century Gothic" panose="020B0502020202020204" pitchFamily="34" charset="0"/>
                          <a:ea typeface="Calibri" panose="020F0502020204030204" pitchFamily="34" charset="0"/>
                          <a:cs typeface="Arial" panose="020B0604020202020204" pitchFamily="34" charset="0"/>
                        </a:rPr>
                        <a:t>exchanges to support the</a:t>
                      </a:r>
                      <a:r>
                        <a:rPr lang="en-US" sz="135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350" dirty="0">
                          <a:effectLst/>
                          <a:latin typeface="Century Gothic" panose="020B0502020202020204" pitchFamily="34" charset="0"/>
                          <a:ea typeface="Calibri" panose="020F0502020204030204" pitchFamily="34" charset="0"/>
                          <a:cs typeface="Arial" panose="020B0604020202020204" pitchFamily="34" charset="0"/>
                        </a:rPr>
                        <a:t>policy intents of the White</a:t>
                      </a:r>
                      <a:r>
                        <a:rPr lang="en-US" sz="135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350" dirty="0">
                          <a:effectLst/>
                          <a:latin typeface="Century Gothic" panose="020B0502020202020204" pitchFamily="34" charset="0"/>
                          <a:ea typeface="Calibri" panose="020F0502020204030204" pitchFamily="34" charset="0"/>
                          <a:cs typeface="Arial" panose="020B0604020202020204" pitchFamily="34" charset="0"/>
                        </a:rPr>
                        <a:t>Paper on STI</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350" b="1"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Achieved</a:t>
                      </a: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2674051297"/>
                  </a:ext>
                </a:extLst>
              </a:tr>
              <a:tr h="625563">
                <a:tc>
                  <a:txBody>
                    <a:bodyPr/>
                    <a:lstStyle/>
                    <a:p>
                      <a:r>
                        <a:rPr lang="en-ZA" sz="1350" b="0" dirty="0">
                          <a:effectLst/>
                          <a:latin typeface="Century Gothic" panose="020B0502020202020204" pitchFamily="34" charset="0"/>
                          <a:ea typeface="Calibri" panose="020F0502020204030204" pitchFamily="34" charset="0"/>
                        </a:rPr>
                        <a:t>15 new STI initiatives targeting objectives of Agenda 2063 supported by 31 March 2022 </a:t>
                      </a:r>
                      <a:endParaRPr lang="en-US" sz="1350" b="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r>
                        <a:rPr lang="en-US" sz="1350" dirty="0">
                          <a:effectLst/>
                          <a:latin typeface="Century Gothic" panose="020B0502020202020204" pitchFamily="34" charset="0"/>
                          <a:ea typeface="Calibri" panose="020F0502020204030204" pitchFamily="34" charset="0"/>
                          <a:cs typeface="Arial" panose="020B0604020202020204" pitchFamily="34" charset="0"/>
                        </a:rPr>
                        <a:t>2 STI initiatives supporting</a:t>
                      </a:r>
                    </a:p>
                    <a:p>
                      <a:r>
                        <a:rPr lang="en-US" sz="1350" dirty="0">
                          <a:effectLst/>
                          <a:latin typeface="Century Gothic" panose="020B0502020202020204" pitchFamily="34" charset="0"/>
                          <a:ea typeface="Calibri" panose="020F0502020204030204" pitchFamily="34" charset="0"/>
                          <a:cs typeface="Arial" panose="020B0604020202020204" pitchFamily="34" charset="0"/>
                        </a:rPr>
                        <a:t>Agenda 2063</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Arial" panose="020B0604020202020204" pitchFamily="34" charset="0"/>
                        </a:rPr>
                        <a:t>2 STI initiatives supporting</a:t>
                      </a:r>
                    </a:p>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Arial" panose="020B0604020202020204" pitchFamily="34" charset="0"/>
                        </a:rPr>
                        <a:t>Agenda 2063</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350" b="1"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Achieved</a:t>
                      </a: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338942226"/>
                  </a:ext>
                </a:extLst>
              </a:tr>
              <a:tr h="834084">
                <a:tc>
                  <a:txBody>
                    <a:bodyPr/>
                    <a:lstStyle/>
                    <a:p>
                      <a:r>
                        <a:rPr lang="en-US" sz="1350" b="0" dirty="0">
                          <a:effectLst/>
                          <a:latin typeface="Century Gothic" panose="020B0502020202020204" pitchFamily="34" charset="0"/>
                          <a:ea typeface="Calibri" panose="020F0502020204030204" pitchFamily="34" charset="0"/>
                          <a:cs typeface="Arial" panose="020B0604020202020204" pitchFamily="34" charset="0"/>
                        </a:rPr>
                        <a:t>17 new STI initiatives targeting the objectives of the SADC RISDP supported by 31 March 2022</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r>
                        <a:rPr lang="en-US" sz="1350" dirty="0">
                          <a:effectLst/>
                          <a:latin typeface="Century Gothic" panose="020B0502020202020204" pitchFamily="34" charset="0"/>
                          <a:ea typeface="Calibri" panose="020F0502020204030204" pitchFamily="34" charset="0"/>
                          <a:cs typeface="Arial" panose="020B0604020202020204" pitchFamily="34" charset="0"/>
                        </a:rPr>
                        <a:t>6</a:t>
                      </a:r>
                      <a:r>
                        <a:rPr lang="en-US" sz="135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350" dirty="0">
                          <a:effectLst/>
                          <a:latin typeface="Century Gothic" panose="020B0502020202020204" pitchFamily="34" charset="0"/>
                          <a:ea typeface="Calibri" panose="020F0502020204030204" pitchFamily="34" charset="0"/>
                          <a:cs typeface="Arial" panose="020B0604020202020204" pitchFamily="34" charset="0"/>
                        </a:rPr>
                        <a:t>STI initiatives supporting</a:t>
                      </a:r>
                    </a:p>
                    <a:p>
                      <a:r>
                        <a:rPr lang="en-US" sz="1350" dirty="0">
                          <a:effectLst/>
                          <a:latin typeface="Century Gothic" panose="020B0502020202020204" pitchFamily="34" charset="0"/>
                          <a:ea typeface="Calibri" panose="020F0502020204030204" pitchFamily="34" charset="0"/>
                          <a:cs typeface="Arial" panose="020B0604020202020204" pitchFamily="34" charset="0"/>
                        </a:rPr>
                        <a:t>the SADC RISDP</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a:lnSpc>
                          <a:spcPct val="115000"/>
                        </a:lnSpc>
                        <a:spcBef>
                          <a:spcPts val="0"/>
                        </a:spcBef>
                        <a:spcAft>
                          <a:spcPts val="0"/>
                        </a:spcAft>
                      </a:pPr>
                      <a:r>
                        <a:rPr lang="en-ZA" sz="1350" dirty="0">
                          <a:effectLst/>
                          <a:latin typeface="Century Gothic" panose="020B0502020202020204" pitchFamily="34" charset="0"/>
                          <a:ea typeface="Calibri" panose="020F0502020204030204" pitchFamily="34" charset="0"/>
                        </a:rPr>
                        <a:t>9 STI initiatives supporting</a:t>
                      </a:r>
                      <a:endParaRPr lang="en-US" sz="1350" dirty="0">
                        <a:effectLst/>
                        <a:latin typeface="Century Gothic" panose="020B0502020202020204" pitchFamily="34" charset="0"/>
                        <a:ea typeface="Times New Roman" panose="02020603050405020304" pitchFamily="18" charset="0"/>
                      </a:endParaRPr>
                    </a:p>
                    <a:p>
                      <a:r>
                        <a:rPr lang="en-ZA" sz="1350" dirty="0">
                          <a:effectLst/>
                          <a:latin typeface="Century Gothic" panose="020B0502020202020204" pitchFamily="34" charset="0"/>
                          <a:ea typeface="Calibri" panose="020F0502020204030204" pitchFamily="34" charset="0"/>
                        </a:rPr>
                        <a:t>the SADC RISDP</a:t>
                      </a:r>
                      <a:endParaRPr lang="en-US" sz="135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350" b="1"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Achieved</a:t>
                      </a: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3639308007"/>
                  </a:ext>
                </a:extLst>
              </a:tr>
              <a:tr h="834084">
                <a:tc>
                  <a:txBody>
                    <a:bodyPr/>
                    <a:lstStyle/>
                    <a:p>
                      <a:r>
                        <a:rPr lang="en-US" sz="1350" b="0" dirty="0">
                          <a:effectLst/>
                          <a:latin typeface="Century Gothic" panose="020B0502020202020204" pitchFamily="34" charset="0"/>
                          <a:ea typeface="Calibri" panose="020F0502020204030204" pitchFamily="34" charset="0"/>
                          <a:cs typeface="Arial" panose="020B0604020202020204" pitchFamily="34" charset="0"/>
                        </a:rPr>
                        <a:t>6 STI plans of action implemented with bilateral African partners by 31 March 2022 </a:t>
                      </a:r>
                      <a:endParaRPr lang="en-US" sz="1350" b="0" kern="1200" dirty="0">
                        <a:solidFill>
                          <a:schemeClr val="tx1"/>
                        </a:solidFill>
                        <a:effectLst/>
                        <a:latin typeface="Century Gothic" panose="020B0502020202020204" pitchFamily="34" charset="0"/>
                        <a:ea typeface="+mn-ea"/>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spcAft>
                          <a:spcPts val="0"/>
                        </a:spcAft>
                      </a:pPr>
                      <a:r>
                        <a:rPr lang="en-US" sz="1350" dirty="0">
                          <a:effectLst/>
                          <a:latin typeface="Century Gothic" panose="020B0502020202020204" pitchFamily="34" charset="0"/>
                          <a:ea typeface="Calibri" panose="020F0502020204030204" pitchFamily="34" charset="0"/>
                          <a:cs typeface="Arial" panose="020B0604020202020204" pitchFamily="34" charset="0"/>
                        </a:rPr>
                        <a:t>2 STI plan of action</a:t>
                      </a:r>
                    </a:p>
                    <a:p>
                      <a:pPr>
                        <a:spcAft>
                          <a:spcPts val="0"/>
                        </a:spcAft>
                      </a:pPr>
                      <a:r>
                        <a:rPr lang="en-US" sz="1350" dirty="0">
                          <a:effectLst/>
                          <a:latin typeface="Century Gothic" panose="020B0502020202020204" pitchFamily="34" charset="0"/>
                          <a:ea typeface="Calibri" panose="020F0502020204030204" pitchFamily="34" charset="0"/>
                          <a:cs typeface="Arial" panose="020B0604020202020204" pitchFamily="34" charset="0"/>
                        </a:rPr>
                        <a:t>implemented with bilateral African partners</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a:spcAft>
                          <a:spcPts val="0"/>
                        </a:spcAft>
                      </a:pPr>
                      <a:r>
                        <a:rPr lang="en-US" sz="1350" dirty="0">
                          <a:effectLst/>
                          <a:latin typeface="Century Gothic" panose="020B0502020202020204" pitchFamily="34" charset="0"/>
                          <a:ea typeface="Calibri" panose="020F0502020204030204" pitchFamily="34" charset="0"/>
                          <a:cs typeface="Arial" panose="020B0604020202020204" pitchFamily="34" charset="0"/>
                        </a:rPr>
                        <a:t>4 STI plan of action</a:t>
                      </a:r>
                    </a:p>
                    <a:p>
                      <a:pPr>
                        <a:spcAft>
                          <a:spcPts val="0"/>
                        </a:spcAft>
                      </a:pPr>
                      <a:r>
                        <a:rPr lang="en-US" sz="1350" dirty="0">
                          <a:effectLst/>
                          <a:latin typeface="Century Gothic" panose="020B0502020202020204" pitchFamily="34" charset="0"/>
                          <a:ea typeface="Calibri" panose="020F0502020204030204" pitchFamily="34" charset="0"/>
                          <a:cs typeface="Arial" panose="020B0604020202020204" pitchFamily="34" charset="0"/>
                        </a:rPr>
                        <a:t>implemented with bilateral African partners</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350" b="1"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Achieved</a:t>
                      </a: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1"/>
                  </a:ext>
                </a:extLst>
              </a:tr>
              <a:tr h="937829">
                <a:tc>
                  <a:txBody>
                    <a:bodyPr/>
                    <a:lstStyle/>
                    <a:p>
                      <a:r>
                        <a:rPr lang="en-US" sz="1350" b="0" dirty="0">
                          <a:effectLst/>
                          <a:latin typeface="Century Gothic" panose="020B0502020202020204" pitchFamily="34" charset="0"/>
                          <a:ea typeface="Calibri" panose="020F0502020204030204" pitchFamily="34" charset="0"/>
                          <a:cs typeface="Arial" panose="020B0604020202020204" pitchFamily="34" charset="0"/>
                        </a:rPr>
                        <a:t>12 engagements with global science leaders to advance national priorities in multilateral forums by 31 March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a:lnSpc>
                          <a:spcPct val="115000"/>
                        </a:lnSpc>
                        <a:spcBef>
                          <a:spcPts val="0"/>
                        </a:spcBef>
                        <a:spcAft>
                          <a:spcPts val="0"/>
                        </a:spcAft>
                      </a:pPr>
                      <a:r>
                        <a:rPr lang="en-ZA" sz="1350" dirty="0">
                          <a:effectLst/>
                          <a:latin typeface="Century Gothic" panose="020B0502020202020204" pitchFamily="34" charset="0"/>
                          <a:ea typeface="Calibri" panose="020F0502020204030204" pitchFamily="34" charset="0"/>
                        </a:rPr>
                        <a:t>3 engagement with a global</a:t>
                      </a:r>
                      <a:endParaRPr lang="en-US" sz="1350" dirty="0">
                        <a:effectLst/>
                        <a:latin typeface="Century Gothic" panose="020B0502020202020204" pitchFamily="34" charset="0"/>
                        <a:ea typeface="Times New Roman" panose="02020603050405020304" pitchFamily="18" charset="0"/>
                      </a:endParaRPr>
                    </a:p>
                    <a:p>
                      <a:r>
                        <a:rPr lang="en-ZA" sz="1350" dirty="0">
                          <a:effectLst/>
                          <a:latin typeface="Century Gothic" panose="020B0502020202020204" pitchFamily="34" charset="0"/>
                          <a:ea typeface="Calibri" panose="020F0502020204030204" pitchFamily="34" charset="0"/>
                        </a:rPr>
                        <a:t>science leader</a:t>
                      </a:r>
                      <a:endParaRPr lang="en-US" sz="1350" dirty="0">
                        <a:effectLst/>
                        <a:latin typeface="Century Gothic" panose="020B0502020202020204" pitchFamily="34" charset="0"/>
                        <a:ea typeface="Calibri" panose="020F0502020204030204" pitchFamily="34" charset="0"/>
                        <a:cs typeface="Arial" panose="020B0604020202020204" pitchFamily="34"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a:lnSpc>
                          <a:spcPct val="115000"/>
                        </a:lnSpc>
                        <a:spcBef>
                          <a:spcPts val="0"/>
                        </a:spcBef>
                        <a:spcAft>
                          <a:spcPts val="0"/>
                        </a:spcAft>
                      </a:pPr>
                      <a:r>
                        <a:rPr lang="en-US" sz="1350" dirty="0">
                          <a:effectLst/>
                          <a:latin typeface="Century Gothic" panose="020B0502020202020204" pitchFamily="34" charset="0"/>
                          <a:ea typeface="Calibri" panose="020F0502020204030204" pitchFamily="34" charset="0"/>
                          <a:cs typeface="Arial" panose="020B0604020202020204" pitchFamily="34" charset="0"/>
                        </a:rPr>
                        <a:t>7 engagement with a global</a:t>
                      </a:r>
                    </a:p>
                    <a:p>
                      <a:pPr marL="0" marR="0">
                        <a:lnSpc>
                          <a:spcPct val="115000"/>
                        </a:lnSpc>
                        <a:spcBef>
                          <a:spcPts val="0"/>
                        </a:spcBef>
                        <a:spcAft>
                          <a:spcPts val="0"/>
                        </a:spcAft>
                      </a:pPr>
                      <a:r>
                        <a:rPr lang="en-US" sz="1350" dirty="0">
                          <a:effectLst/>
                          <a:latin typeface="Century Gothic" panose="020B0502020202020204" pitchFamily="34" charset="0"/>
                          <a:ea typeface="Calibri" panose="020F0502020204030204" pitchFamily="34" charset="0"/>
                          <a:cs typeface="Arial" panose="020B0604020202020204" pitchFamily="34" charset="0"/>
                        </a:rPr>
                        <a:t>science leader</a:t>
                      </a:r>
                    </a:p>
                    <a:p>
                      <a:pPr marL="0" marR="0">
                        <a:lnSpc>
                          <a:spcPct val="115000"/>
                        </a:lnSpc>
                        <a:spcBef>
                          <a:spcPts val="0"/>
                        </a:spcBef>
                        <a:spcAft>
                          <a:spcPts val="0"/>
                        </a:spcAft>
                      </a:pPr>
                      <a:endParaRPr lang="en-US" sz="135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350" b="1"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Achieved</a:t>
                      </a: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2419580835"/>
                  </a:ext>
                </a:extLst>
              </a:tr>
              <a:tr h="1042604">
                <a:tc>
                  <a:txBody>
                    <a:bodyPr/>
                    <a:lstStyle/>
                    <a:p>
                      <a:r>
                        <a:rPr lang="en-US" sz="1350" b="0" dirty="0">
                          <a:effectLst/>
                          <a:latin typeface="Century Gothic" panose="020B0502020202020204" pitchFamily="34" charset="0"/>
                          <a:ea typeface="Calibri" panose="020F0502020204030204" pitchFamily="34" charset="0"/>
                          <a:cs typeface="Arial" panose="020B0604020202020204" pitchFamily="34" charset="0"/>
                        </a:rPr>
                        <a:t>8 new international STI initiatives focused on SDGs supported by South Africa by 31 March 2022</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a:spcBef>
                          <a:spcPts val="0"/>
                        </a:spcBef>
                        <a:spcAft>
                          <a:spcPts val="0"/>
                        </a:spcAft>
                      </a:pPr>
                      <a:r>
                        <a:rPr lang="en-US" sz="1350" dirty="0">
                          <a:effectLst/>
                          <a:latin typeface="Century Gothic" panose="020B0502020202020204" pitchFamily="34" charset="0"/>
                          <a:ea typeface="Calibri" panose="020F0502020204030204" pitchFamily="34" charset="0"/>
                        </a:rPr>
                        <a:t>1 international STI initiatives</a:t>
                      </a:r>
                    </a:p>
                    <a:p>
                      <a:pPr marL="0" marR="0">
                        <a:spcBef>
                          <a:spcPts val="0"/>
                        </a:spcBef>
                        <a:spcAft>
                          <a:spcPts val="0"/>
                        </a:spcAft>
                      </a:pPr>
                      <a:r>
                        <a:rPr lang="en-US" sz="1350" dirty="0">
                          <a:effectLst/>
                          <a:latin typeface="Century Gothic" panose="020B0502020202020204" pitchFamily="34" charset="0"/>
                          <a:ea typeface="Calibri" panose="020F0502020204030204" pitchFamily="34" charset="0"/>
                        </a:rPr>
                        <a:t>focused on SDGs supported</a:t>
                      </a:r>
                    </a:p>
                    <a:p>
                      <a:pPr marL="0" marR="0">
                        <a:spcBef>
                          <a:spcPts val="0"/>
                        </a:spcBef>
                        <a:spcAft>
                          <a:spcPts val="0"/>
                        </a:spcAft>
                      </a:pPr>
                      <a:r>
                        <a:rPr lang="en-US" sz="1350" dirty="0">
                          <a:effectLst/>
                          <a:latin typeface="Century Gothic" panose="020B0502020202020204" pitchFamily="34" charset="0"/>
                          <a:ea typeface="Calibri" panose="020F0502020204030204" pitchFamily="34" charset="0"/>
                        </a:rPr>
                        <a:t>by South Africa</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a:lnSpc>
                          <a:spcPct val="100000"/>
                        </a:lnSpc>
                        <a:spcBef>
                          <a:spcPts val="0"/>
                        </a:spcBef>
                        <a:spcAft>
                          <a:spcPts val="0"/>
                        </a:spcAft>
                      </a:pPr>
                      <a:r>
                        <a:rPr lang="en-US" sz="1350" dirty="0">
                          <a:effectLst/>
                          <a:latin typeface="Century Gothic" panose="020B0502020202020204" pitchFamily="34" charset="0"/>
                          <a:ea typeface="Calibri" panose="020F0502020204030204" pitchFamily="34" charset="0"/>
                          <a:cs typeface="Arial" panose="020B0604020202020204" pitchFamily="34" charset="0"/>
                        </a:rPr>
                        <a:t>6 international STI initiatives</a:t>
                      </a:r>
                    </a:p>
                    <a:p>
                      <a:pPr marL="0" marR="0">
                        <a:lnSpc>
                          <a:spcPct val="100000"/>
                        </a:lnSpc>
                        <a:spcBef>
                          <a:spcPts val="0"/>
                        </a:spcBef>
                        <a:spcAft>
                          <a:spcPts val="0"/>
                        </a:spcAft>
                      </a:pPr>
                      <a:r>
                        <a:rPr lang="en-US" sz="1350" dirty="0">
                          <a:effectLst/>
                          <a:latin typeface="Century Gothic" panose="020B0502020202020204" pitchFamily="34" charset="0"/>
                          <a:ea typeface="Calibri" panose="020F0502020204030204" pitchFamily="34" charset="0"/>
                          <a:cs typeface="Arial" panose="020B0604020202020204" pitchFamily="34" charset="0"/>
                        </a:rPr>
                        <a:t>focused on SDGs supported</a:t>
                      </a:r>
                    </a:p>
                    <a:p>
                      <a:pPr marL="0" marR="0">
                        <a:lnSpc>
                          <a:spcPct val="100000"/>
                        </a:lnSpc>
                        <a:spcBef>
                          <a:spcPts val="0"/>
                        </a:spcBef>
                        <a:spcAft>
                          <a:spcPts val="0"/>
                        </a:spcAft>
                      </a:pPr>
                      <a:r>
                        <a:rPr lang="en-US" sz="1350" dirty="0">
                          <a:effectLst/>
                          <a:latin typeface="Century Gothic" panose="020B0502020202020204" pitchFamily="34" charset="0"/>
                          <a:ea typeface="Calibri" panose="020F0502020204030204" pitchFamily="34" charset="0"/>
                          <a:cs typeface="Arial" panose="020B0604020202020204" pitchFamily="34" charset="0"/>
                        </a:rPr>
                        <a:t>by South Africa</a:t>
                      </a:r>
                    </a:p>
                    <a:p>
                      <a:pPr marL="0" marR="0">
                        <a:lnSpc>
                          <a:spcPct val="100000"/>
                        </a:lnSpc>
                        <a:spcBef>
                          <a:spcPts val="0"/>
                        </a:spcBef>
                        <a:spcAft>
                          <a:spcPts val="0"/>
                        </a:spcAft>
                      </a:pPr>
                      <a:endParaRPr lang="en-US" sz="135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350" b="1" i="0" u="none" strike="noStrike" cap="none" normalizeH="0" baseline="0" dirty="0">
                          <a:ln>
                            <a:noFill/>
                          </a:ln>
                          <a:solidFill>
                            <a:srgbClr val="000000"/>
                          </a:solidFill>
                          <a:effectLst/>
                          <a:latin typeface="Century Gothic" panose="020B0502020202020204" pitchFamily="34" charset="0"/>
                          <a:ea typeface="ＭＳ Ｐゴシック" charset="0"/>
                          <a:cs typeface="Arial" panose="020B0604020202020204" pitchFamily="34" charset="0"/>
                        </a:rPr>
                        <a:t>Achieved</a:t>
                      </a:r>
                    </a:p>
                  </a:txBody>
                  <a:tcPr marL="91443" marR="91443" marT="45700" marB="457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33675239"/>
                  </a:ext>
                </a:extLst>
              </a:tr>
            </a:tbl>
          </a:graphicData>
        </a:graphic>
      </p:graphicFrame>
    </p:spTree>
    <p:extLst>
      <p:ext uri="{BB962C8B-B14F-4D97-AF65-F5344CB8AC3E}">
        <p14:creationId xmlns:p14="http://schemas.microsoft.com/office/powerpoint/2010/main" val="22777306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A22EAE-D88F-49DC-8D74-5F1AC7AF8F36}"/>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38</a:t>
            </a:fld>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14434EE3-17C2-4EC7-BB96-C25EC96BCE6A}"/>
              </a:ext>
            </a:extLst>
          </p:cNvPr>
          <p:cNvSpPr>
            <a:spLocks noGrp="1"/>
          </p:cNvSpPr>
          <p:nvPr>
            <p:ph type="title"/>
          </p:nvPr>
        </p:nvSpPr>
        <p:spPr>
          <a:xfrm>
            <a:off x="0" y="0"/>
            <a:ext cx="9143999" cy="940157"/>
          </a:xfrm>
        </p:spPr>
        <p:txBody>
          <a:bodyPr>
            <a:noAutofit/>
          </a:bodyPr>
          <a:lstStyle/>
          <a:p>
            <a:pPr marL="101600">
              <a:lnSpc>
                <a:spcPct val="80000"/>
              </a:lnSpc>
              <a:spcBef>
                <a:spcPts val="850"/>
              </a:spcBef>
            </a:pPr>
            <a:r>
              <a:rPr lang="en-US" sz="3200" b="1" dirty="0">
                <a:sym typeface="Helvetica Neue" charset="0"/>
              </a:rPr>
              <a:t/>
            </a:r>
            <a:br>
              <a:rPr lang="en-US" sz="3200" b="1" dirty="0">
                <a:sym typeface="Helvetica Neue" charset="0"/>
              </a:rPr>
            </a:br>
            <a:r>
              <a:rPr lang="en-US" sz="3200" b="1" dirty="0">
                <a:latin typeface="Century Gothic" panose="020B0502020202020204" pitchFamily="34" charset="0"/>
                <a:sym typeface="Helvetica Neue" charset="0"/>
              </a:rPr>
              <a:t>Programmes  4</a:t>
            </a:r>
            <a:r>
              <a:rPr lang="en-US" sz="3200" dirty="0"/>
              <a:t/>
            </a:r>
            <a:br>
              <a:rPr lang="en-US" sz="3200" dirty="0"/>
            </a:br>
            <a:endParaRPr lang="en-US" sz="3200" b="1" dirty="0"/>
          </a:p>
        </p:txBody>
      </p:sp>
      <p:sp>
        <p:nvSpPr>
          <p:cNvPr id="6" name="Content Placeholder 2">
            <a:extLst>
              <a:ext uri="{FF2B5EF4-FFF2-40B4-BE49-F238E27FC236}">
                <a16:creationId xmlns:a16="http://schemas.microsoft.com/office/drawing/2014/main" id="{17A77886-5E5C-4743-93A1-94BC2DFBCAA2}"/>
              </a:ext>
            </a:extLst>
          </p:cNvPr>
          <p:cNvSpPr>
            <a:spLocks noGrp="1"/>
          </p:cNvSpPr>
          <p:nvPr>
            <p:ph idx="1"/>
          </p:nvPr>
        </p:nvSpPr>
        <p:spPr>
          <a:xfrm>
            <a:off x="1" y="940157"/>
            <a:ext cx="9015210" cy="5499279"/>
          </a:xfrm>
        </p:spPr>
        <p:txBody>
          <a:bodyPr>
            <a:noAutofit/>
          </a:bodyPr>
          <a:lstStyle/>
          <a:p>
            <a:pPr marL="0" indent="0">
              <a:lnSpc>
                <a:spcPct val="110000"/>
              </a:lnSpc>
              <a:buNone/>
            </a:pPr>
            <a:r>
              <a:rPr lang="en-US" sz="2000" b="1" dirty="0" smtClean="0">
                <a:solidFill>
                  <a:schemeClr val="tx1"/>
                </a:solidFill>
                <a:latin typeface="Century Gothic" panose="020B0502020202020204" pitchFamily="34" charset="0"/>
              </a:rPr>
              <a:t>Research </a:t>
            </a:r>
            <a:r>
              <a:rPr lang="en-US" sz="2000" b="1" dirty="0">
                <a:solidFill>
                  <a:schemeClr val="tx1"/>
                </a:solidFill>
                <a:latin typeface="Century Gothic" panose="020B0502020202020204" pitchFamily="34" charset="0"/>
              </a:rPr>
              <a:t>Development and Support </a:t>
            </a:r>
            <a:endParaRPr lang="en-US" sz="2000" b="1" dirty="0" smtClean="0">
              <a:solidFill>
                <a:schemeClr val="tx1"/>
              </a:solidFill>
              <a:latin typeface="Century Gothic" panose="020B0502020202020204" pitchFamily="34" charset="0"/>
            </a:endParaRPr>
          </a:p>
          <a:p>
            <a:pPr marL="0" indent="0">
              <a:lnSpc>
                <a:spcPct val="110000"/>
              </a:lnSpc>
              <a:buNone/>
            </a:pPr>
            <a:r>
              <a:rPr lang="en-US" sz="2000" b="1" i="1" dirty="0" smtClean="0">
                <a:solidFill>
                  <a:schemeClr val="tx1"/>
                </a:solidFill>
                <a:latin typeface="Century Gothic" panose="020B0502020202020204" pitchFamily="34" charset="0"/>
              </a:rPr>
              <a:t>Purpose</a:t>
            </a:r>
            <a:endParaRPr lang="en-US" sz="2000" b="1" i="1" dirty="0">
              <a:solidFill>
                <a:schemeClr val="tx1"/>
              </a:solidFill>
              <a:latin typeface="Century Gothic" panose="020B0502020202020204" pitchFamily="34" charset="0"/>
            </a:endParaRPr>
          </a:p>
          <a:p>
            <a:pPr algn="just"/>
            <a:r>
              <a:rPr lang="en-US" sz="1600" dirty="0" smtClean="0">
                <a:solidFill>
                  <a:schemeClr val="tx1"/>
                </a:solidFill>
                <a:latin typeface="Century Gothic" panose="020B0502020202020204" pitchFamily="34" charset="0"/>
              </a:rPr>
              <a:t>Provide </a:t>
            </a:r>
            <a:r>
              <a:rPr lang="en-US" sz="1600" dirty="0">
                <a:solidFill>
                  <a:schemeClr val="tx1"/>
                </a:solidFill>
                <a:latin typeface="Century Gothic" panose="020B0502020202020204" pitchFamily="34" charset="0"/>
              </a:rPr>
              <a:t>an enabling environment for research and knowledge production that </a:t>
            </a:r>
            <a:r>
              <a:rPr lang="en-US" sz="1600" dirty="0" smtClean="0">
                <a:solidFill>
                  <a:schemeClr val="tx1"/>
                </a:solidFill>
                <a:latin typeface="Century Gothic" panose="020B0502020202020204" pitchFamily="34" charset="0"/>
              </a:rPr>
              <a:t>promotes strategic </a:t>
            </a:r>
            <a:r>
              <a:rPr lang="en-US" sz="1600" dirty="0">
                <a:solidFill>
                  <a:schemeClr val="tx1"/>
                </a:solidFill>
                <a:latin typeface="Century Gothic" panose="020B0502020202020204" pitchFamily="34" charset="0"/>
              </a:rPr>
              <a:t>development of basic sciences and priority science areas, through science promotion, human capital development, the provision of research infrastructure and relevant research support in pursuit of South Africa’s transition to a knowledge economy.</a:t>
            </a:r>
            <a:endParaRPr lang="en-GB" sz="1600" dirty="0">
              <a:solidFill>
                <a:schemeClr val="tx1"/>
              </a:solidFill>
              <a:latin typeface="Century Gothic" panose="020B0502020202020204" pitchFamily="34" charset="0"/>
            </a:endParaRPr>
          </a:p>
          <a:p>
            <a:pPr marL="0" indent="0">
              <a:lnSpc>
                <a:spcPct val="110000"/>
              </a:lnSpc>
              <a:buNone/>
            </a:pPr>
            <a:endParaRPr lang="en-ZA" sz="2400" b="1" dirty="0">
              <a:solidFill>
                <a:schemeClr val="tx1"/>
              </a:solidFill>
            </a:endParaRPr>
          </a:p>
          <a:p>
            <a:pPr marL="0" indent="0">
              <a:lnSpc>
                <a:spcPct val="110000"/>
              </a:lnSpc>
              <a:buNone/>
            </a:pPr>
            <a:endParaRPr lang="en-ZA" sz="2400" b="1" dirty="0"/>
          </a:p>
        </p:txBody>
      </p:sp>
      <p:pic>
        <p:nvPicPr>
          <p:cNvPr id="7" name="Picture 6">
            <a:extLst>
              <a:ext uri="{FF2B5EF4-FFF2-40B4-BE49-F238E27FC236}">
                <a16:creationId xmlns:a16="http://schemas.microsoft.com/office/drawing/2014/main" id="{F2A7EF79-DFF4-42C8-9937-ED3AF35103EC}"/>
              </a:ext>
            </a:extLst>
          </p:cNvPr>
          <p:cNvPicPr>
            <a:picLocks noChangeAspect="1"/>
          </p:cNvPicPr>
          <p:nvPr/>
        </p:nvPicPr>
        <p:blipFill>
          <a:blip r:embed="rId2"/>
          <a:stretch>
            <a:fillRect/>
          </a:stretch>
        </p:blipFill>
        <p:spPr>
          <a:xfrm>
            <a:off x="418011" y="3813198"/>
            <a:ext cx="3885632" cy="2626238"/>
          </a:xfrm>
          <a:prstGeom prst="rect">
            <a:avLst/>
          </a:prstGeom>
        </p:spPr>
      </p:pic>
      <p:pic>
        <p:nvPicPr>
          <p:cNvPr id="8" name="Picture 7">
            <a:extLst>
              <a:ext uri="{FF2B5EF4-FFF2-40B4-BE49-F238E27FC236}">
                <a16:creationId xmlns:a16="http://schemas.microsoft.com/office/drawing/2014/main" id="{CA7B2BB4-8FBF-48E3-87A8-B56A1594257A}"/>
              </a:ext>
            </a:extLst>
          </p:cNvPr>
          <p:cNvPicPr>
            <a:picLocks noChangeAspect="1"/>
          </p:cNvPicPr>
          <p:nvPr/>
        </p:nvPicPr>
        <p:blipFill>
          <a:blip r:embed="rId3"/>
          <a:stretch>
            <a:fillRect/>
          </a:stretch>
        </p:blipFill>
        <p:spPr>
          <a:xfrm>
            <a:off x="4164496" y="3160643"/>
            <a:ext cx="4651513" cy="32787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60418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39C0EA-1AF3-2044-AEA0-D335B46D7515}"/>
              </a:ext>
            </a:extLst>
          </p:cNvPr>
          <p:cNvSpPr>
            <a:spLocks noGrp="1"/>
          </p:cNvSpPr>
          <p:nvPr>
            <p:ph type="sldNum" sz="quarter" idx="12"/>
          </p:nvPr>
        </p:nvSpPr>
        <p:spPr/>
        <p:txBody>
          <a:bodyPr/>
          <a:lstStyle/>
          <a:p>
            <a:fld id="{6BEAD508-187F-9C41-8168-FD791BBC9830}" type="slidenum">
              <a:rPr lang="en-US" smtClean="0"/>
              <a:pPr/>
              <a:t>3</a:t>
            </a:fld>
            <a:endParaRPr lang="en-US" dirty="0"/>
          </a:p>
        </p:txBody>
      </p:sp>
      <p:sp>
        <p:nvSpPr>
          <p:cNvPr id="10" name="Content Placeholder 9">
            <a:extLst>
              <a:ext uri="{FF2B5EF4-FFF2-40B4-BE49-F238E27FC236}">
                <a16:creationId xmlns:a16="http://schemas.microsoft.com/office/drawing/2014/main" id="{1E8BD0F1-3CEB-437A-8717-06F076B8E5AF}"/>
              </a:ext>
            </a:extLst>
          </p:cNvPr>
          <p:cNvSpPr>
            <a:spLocks noGrp="1"/>
          </p:cNvSpPr>
          <p:nvPr>
            <p:ph idx="1"/>
          </p:nvPr>
        </p:nvSpPr>
        <p:spPr>
          <a:xfrm>
            <a:off x="0" y="942109"/>
            <a:ext cx="9144000" cy="5898429"/>
          </a:xfrm>
        </p:spPr>
        <p:txBody>
          <a:bodyPr/>
          <a:lstStyle/>
          <a:p>
            <a:endParaRPr lang="en-ZA" dirty="0"/>
          </a:p>
        </p:txBody>
      </p:sp>
      <p:pic>
        <p:nvPicPr>
          <p:cNvPr id="15" name="Picture 2" descr="C:\Users\Elke-HP\Documents\Jobs\Stock images\Science &amp; technology\shutterstock_61518634.jpg">
            <a:extLst>
              <a:ext uri="{FF2B5EF4-FFF2-40B4-BE49-F238E27FC236}">
                <a16:creationId xmlns:a16="http://schemas.microsoft.com/office/drawing/2014/main" id="{29D12D3E-910B-4EAC-AD00-EC3ED6886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705" b="16917"/>
          <a:stretch>
            <a:fillRect/>
          </a:stretch>
        </p:blipFill>
        <p:spPr bwMode="auto">
          <a:xfrm>
            <a:off x="0" y="942109"/>
            <a:ext cx="9144000" cy="5170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6" name="Diagram 15">
            <a:extLst>
              <a:ext uri="{FF2B5EF4-FFF2-40B4-BE49-F238E27FC236}">
                <a16:creationId xmlns:a16="http://schemas.microsoft.com/office/drawing/2014/main" id="{65460526-F63C-4EBE-97CF-2CD1632FC477}"/>
              </a:ext>
            </a:extLst>
          </p:cNvPr>
          <p:cNvGraphicFramePr/>
          <p:nvPr>
            <p:extLst>
              <p:ext uri="{D42A27DB-BD31-4B8C-83A1-F6EECF244321}">
                <p14:modId xmlns:p14="http://schemas.microsoft.com/office/powerpoint/2010/main" val="1174569049"/>
              </p:ext>
            </p:extLst>
          </p:nvPr>
        </p:nvGraphicFramePr>
        <p:xfrm>
          <a:off x="76200" y="1377083"/>
          <a:ext cx="8991600" cy="5028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34296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56942B-67C4-4D0C-8752-F1192A528A7B}"/>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39</a:t>
            </a:fld>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788DE5CB-FF23-4BD0-9DD2-B6BE72517C71}"/>
              </a:ext>
            </a:extLst>
          </p:cNvPr>
          <p:cNvSpPr>
            <a:spLocks noGrp="1"/>
          </p:cNvSpPr>
          <p:nvPr>
            <p:ph type="title"/>
          </p:nvPr>
        </p:nvSpPr>
        <p:spPr>
          <a:xfrm>
            <a:off x="0" y="1"/>
            <a:ext cx="9143999" cy="1012496"/>
          </a:xfrm>
        </p:spPr>
        <p:txBody>
          <a:bodyPr>
            <a:noAutofit/>
          </a:bodyPr>
          <a:lstStyle/>
          <a:p>
            <a:pPr marL="101600">
              <a:lnSpc>
                <a:spcPct val="80000"/>
              </a:lnSpc>
              <a:spcBef>
                <a:spcPts val="850"/>
              </a:spcBef>
            </a:pPr>
            <a:r>
              <a:rPr lang="en-US" sz="3200" b="1" dirty="0">
                <a:sym typeface="Helvetica Neue" charset="0"/>
              </a:rPr>
              <a:t/>
            </a:r>
            <a:br>
              <a:rPr lang="en-US" sz="3200" b="1" dirty="0">
                <a:sym typeface="Helvetica Neue" charset="0"/>
              </a:rPr>
            </a:br>
            <a:r>
              <a:rPr lang="en-US" sz="3200" b="1" dirty="0">
                <a:latin typeface="Century Gothic" panose="020B0502020202020204" pitchFamily="34" charset="0"/>
                <a:sym typeface="Helvetica Neue" charset="0"/>
              </a:rPr>
              <a:t>Programme 4 Performance</a:t>
            </a:r>
            <a:r>
              <a:rPr lang="en-US" sz="3200" dirty="0"/>
              <a:t/>
            </a:r>
            <a:br>
              <a:rPr lang="en-US" sz="3200" dirty="0"/>
            </a:br>
            <a:r>
              <a:rPr lang="en-US" sz="3200" dirty="0"/>
              <a:t/>
            </a:r>
            <a:br>
              <a:rPr lang="en-US" sz="3200" dirty="0"/>
            </a:br>
            <a:r>
              <a:rPr lang="en-US" sz="3200" dirty="0"/>
              <a:t/>
            </a:r>
            <a:br>
              <a:rPr lang="en-US" sz="3200" dirty="0"/>
            </a:br>
            <a:endParaRPr lang="en-US" sz="3200" b="1" dirty="0"/>
          </a:p>
        </p:txBody>
      </p:sp>
      <p:sp>
        <p:nvSpPr>
          <p:cNvPr id="6" name="Content Placeholder 2">
            <a:extLst>
              <a:ext uri="{FF2B5EF4-FFF2-40B4-BE49-F238E27FC236}">
                <a16:creationId xmlns:a16="http://schemas.microsoft.com/office/drawing/2014/main" id="{7ED964D0-496F-46BC-8F11-F37847C2888E}"/>
              </a:ext>
            </a:extLst>
          </p:cNvPr>
          <p:cNvSpPr>
            <a:spLocks noGrp="1"/>
          </p:cNvSpPr>
          <p:nvPr>
            <p:ph idx="1"/>
          </p:nvPr>
        </p:nvSpPr>
        <p:spPr>
          <a:xfrm>
            <a:off x="0" y="1012497"/>
            <a:ext cx="8536576" cy="611707"/>
          </a:xfrm>
        </p:spPr>
        <p:txBody>
          <a:bodyPr>
            <a:noAutofit/>
          </a:bodyPr>
          <a:lstStyle/>
          <a:p>
            <a:pPr marL="0" indent="0">
              <a:lnSpc>
                <a:spcPct val="110000"/>
              </a:lnSpc>
              <a:buNone/>
            </a:pPr>
            <a:r>
              <a:rPr lang="en-US" sz="1600" b="1" dirty="0">
                <a:solidFill>
                  <a:schemeClr val="tx1"/>
                </a:solidFill>
                <a:latin typeface="Century Gothic" panose="020B0502020202020204" pitchFamily="34" charset="0"/>
              </a:rPr>
              <a:t>Quarter 3 achievements - P</a:t>
            </a:r>
            <a:r>
              <a:rPr lang="en-GB" sz="1600" b="1" dirty="0">
                <a:solidFill>
                  <a:schemeClr val="tx1"/>
                </a:solidFill>
                <a:latin typeface="Century Gothic" panose="020B0502020202020204" pitchFamily="34" charset="0"/>
              </a:rPr>
              <a:t>rogramme 4: Research Development and Support </a:t>
            </a:r>
            <a:r>
              <a:rPr lang="en-GB" sz="1600" b="1" dirty="0">
                <a:solidFill>
                  <a:schemeClr val="tx1"/>
                </a:solidFill>
              </a:rPr>
              <a:t/>
            </a:r>
            <a:br>
              <a:rPr lang="en-GB" sz="1600" b="1" dirty="0">
                <a:solidFill>
                  <a:schemeClr val="tx1"/>
                </a:solidFill>
              </a:rPr>
            </a:br>
            <a:endParaRPr lang="en-ZA" sz="1600" b="1" dirty="0"/>
          </a:p>
        </p:txBody>
      </p:sp>
      <p:graphicFrame>
        <p:nvGraphicFramePr>
          <p:cNvPr id="7" name="Content Placeholder 3">
            <a:extLst>
              <a:ext uri="{FF2B5EF4-FFF2-40B4-BE49-F238E27FC236}">
                <a16:creationId xmlns:a16="http://schemas.microsoft.com/office/drawing/2014/main" id="{20C7C428-AEF7-472E-9D23-864AEAD26888}"/>
              </a:ext>
            </a:extLst>
          </p:cNvPr>
          <p:cNvGraphicFramePr>
            <a:graphicFrameLocks noGrp="1"/>
          </p:cNvGraphicFramePr>
          <p:nvPr>
            <p:extLst>
              <p:ext uri="{D42A27DB-BD31-4B8C-83A1-F6EECF244321}">
                <p14:modId xmlns:p14="http://schemas.microsoft.com/office/powerpoint/2010/main" val="2510012097"/>
              </p:ext>
            </p:extLst>
          </p:nvPr>
        </p:nvGraphicFramePr>
        <p:xfrm>
          <a:off x="-1" y="1381474"/>
          <a:ext cx="9144000" cy="5459064"/>
        </p:xfrm>
        <a:graphic>
          <a:graphicData uri="http://schemas.openxmlformats.org/drawingml/2006/table">
            <a:tbl>
              <a:tblPr/>
              <a:tblGrid>
                <a:gridCol w="3098202">
                  <a:extLst>
                    <a:ext uri="{9D8B030D-6E8A-4147-A177-3AD203B41FA5}">
                      <a16:colId xmlns:a16="http://schemas.microsoft.com/office/drawing/2014/main" val="20000"/>
                    </a:ext>
                  </a:extLst>
                </a:gridCol>
                <a:gridCol w="2329526">
                  <a:extLst>
                    <a:ext uri="{9D8B030D-6E8A-4147-A177-3AD203B41FA5}">
                      <a16:colId xmlns:a16="http://schemas.microsoft.com/office/drawing/2014/main" val="20001"/>
                    </a:ext>
                  </a:extLst>
                </a:gridCol>
                <a:gridCol w="2470039">
                  <a:extLst>
                    <a:ext uri="{9D8B030D-6E8A-4147-A177-3AD203B41FA5}">
                      <a16:colId xmlns:a16="http://schemas.microsoft.com/office/drawing/2014/main" val="20002"/>
                    </a:ext>
                  </a:extLst>
                </a:gridCol>
                <a:gridCol w="1246233">
                  <a:extLst>
                    <a:ext uri="{9D8B030D-6E8A-4147-A177-3AD203B41FA5}">
                      <a16:colId xmlns:a16="http://schemas.microsoft.com/office/drawing/2014/main" val="20003"/>
                    </a:ext>
                  </a:extLst>
                </a:gridCol>
              </a:tblGrid>
              <a:tr h="53299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ZA" sz="150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rPr>
                        <a:t>Annual Target</a:t>
                      </a:r>
                      <a:endParaRPr kumimoji="0" lang="en-GB" sz="150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rPr>
                        <a:t>Quarter   3  Target</a:t>
                      </a:r>
                      <a:endParaRPr kumimoji="0" lang="en-GB" sz="150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rPr>
                        <a:t>Quarter  3 Progress</a:t>
                      </a:r>
                      <a:endParaRPr kumimoji="0" lang="en-GB" sz="150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rPr>
                        <a:t>Status</a:t>
                      </a:r>
                      <a:endParaRPr kumimoji="0" lang="en-GB" sz="150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57591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500" b="0" dirty="0">
                          <a:solidFill>
                            <a:schemeClr val="tx1">
                              <a:lumMod val="95000"/>
                              <a:lumOff val="5000"/>
                            </a:schemeClr>
                          </a:solidFill>
                          <a:effectLst/>
                          <a:latin typeface="Century Gothic" panose="020B0502020202020204" pitchFamily="34" charset="0"/>
                          <a:ea typeface="Calibri" panose="020F0502020204030204" pitchFamily="34" charset="0"/>
                          <a:cs typeface="Arial" panose="020B0604020202020204" pitchFamily="34" charset="0"/>
                        </a:rPr>
                        <a:t>2 000 PhD students awarded bursaries annually as reflected in the reports from the NRF and other relevant entities by 31 March 2022</a:t>
                      </a:r>
                    </a:p>
                  </a:txBody>
                  <a:tcPr marL="114303" marR="1143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50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1 800 PhD students</a:t>
                      </a:r>
                    </a:p>
                    <a:p>
                      <a:pPr marL="0" marR="0" lvl="0" indent="0" algn="l" defTabSz="457200" rtl="0" eaLnBrk="1" fontAlgn="base" latinLnBrk="0" hangingPunct="1">
                        <a:lnSpc>
                          <a:spcPct val="100000"/>
                        </a:lnSpc>
                        <a:spcBef>
                          <a:spcPct val="0"/>
                        </a:spcBef>
                        <a:spcAft>
                          <a:spcPct val="0"/>
                        </a:spcAft>
                        <a:buClrTx/>
                        <a:buSzTx/>
                        <a:buFontTx/>
                        <a:buNone/>
                        <a:tabLst/>
                      </a:pPr>
                      <a:r>
                        <a:rPr lang="en-US" sz="150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awarded an annual bursary</a:t>
                      </a:r>
                      <a:r>
                        <a:rPr lang="en-US" sz="1500" baseline="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150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as reflected in the reports</a:t>
                      </a:r>
                      <a:r>
                        <a:rPr lang="en-US" sz="1500" baseline="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150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from the NRF and other</a:t>
                      </a:r>
                      <a:r>
                        <a:rPr lang="en-US" sz="1500" baseline="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150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relevant entities by 31 December</a:t>
                      </a:r>
                      <a:r>
                        <a:rPr lang="en-US" sz="1500" baseline="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150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2021</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50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2</a:t>
                      </a:r>
                      <a:r>
                        <a:rPr lang="en-US" sz="1500" baseline="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 474</a:t>
                      </a:r>
                      <a:r>
                        <a:rPr lang="en-US" sz="150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 PhD students awarded an annual bursary as reflected in the reports from the NRF and other relevant entities by 30 December 2021. </a:t>
                      </a:r>
                      <a:endParaRPr kumimoji="0" lang="en-GB" sz="1500" b="0" i="0" u="none" strike="noStrike" cap="none" normalizeH="0" baseline="0" dirty="0">
                        <a:ln>
                          <a:noFill/>
                        </a:ln>
                        <a:solidFill>
                          <a:schemeClr val="tx1">
                            <a:lumMod val="95000"/>
                            <a:lumOff val="5000"/>
                          </a:schemeClr>
                        </a:solidFill>
                        <a:effectLst/>
                        <a:latin typeface="Century Gothic" panose="020B0502020202020204" pitchFamily="34" charset="0"/>
                        <a:ea typeface="ＭＳ Ｐゴシック" charset="0"/>
                        <a:cs typeface="Arial" panose="020B0604020202020204" pitchFamily="34"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entury Gothic" panose="020B0502020202020204" pitchFamily="34" charset="0"/>
                          <a:ea typeface="ＭＳ Ｐゴシック" charset="0"/>
                          <a:cs typeface="Arial" charset="0"/>
                        </a:rPr>
                        <a:t>Achieved</a:t>
                      </a: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1"/>
                  </a:ext>
                </a:extLst>
              </a:tr>
              <a:tr h="151963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500" b="0" dirty="0">
                          <a:solidFill>
                            <a:schemeClr val="tx1">
                              <a:lumMod val="95000"/>
                              <a:lumOff val="5000"/>
                            </a:schemeClr>
                          </a:solidFill>
                          <a:effectLst/>
                          <a:latin typeface="Century Gothic" panose="020B0502020202020204" pitchFamily="34" charset="0"/>
                          <a:ea typeface="Calibri" panose="020F0502020204030204" pitchFamily="34" charset="0"/>
                          <a:cs typeface="Arial" panose="020B0604020202020204" pitchFamily="34" charset="0"/>
                        </a:rPr>
                        <a:t>750 graduates and students placed in DSI-funded work preparation programmes in SETI institutions by 31 March 2022 </a:t>
                      </a:r>
                      <a:endParaRPr kumimoji="0" lang="en-ZA" sz="1500" b="0" i="0" u="none" strike="noStrike" cap="none" normalizeH="0" baseline="0" dirty="0">
                        <a:ln>
                          <a:noFill/>
                        </a:ln>
                        <a:solidFill>
                          <a:schemeClr val="tx1">
                            <a:lumMod val="95000"/>
                            <a:lumOff val="5000"/>
                          </a:schemeClr>
                        </a:solidFill>
                        <a:effectLst/>
                        <a:latin typeface="Century Gothic" panose="020B0502020202020204" pitchFamily="34" charset="0"/>
                        <a:ea typeface="ＭＳ Ｐゴシック" charset="0"/>
                        <a:cs typeface="Arial" panose="020B0604020202020204" pitchFamily="34"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spcAft>
                          <a:spcPts val="0"/>
                        </a:spcAft>
                      </a:pPr>
                      <a:r>
                        <a:rPr lang="en-US" sz="1500" b="0" dirty="0">
                          <a:solidFill>
                            <a:schemeClr val="tx1">
                              <a:lumMod val="95000"/>
                              <a:lumOff val="5000"/>
                            </a:schemeClr>
                          </a:solidFill>
                          <a:effectLst/>
                          <a:latin typeface="Century Gothic" panose="020B0502020202020204" pitchFamily="34" charset="0"/>
                          <a:ea typeface="Calibri" panose="020F0502020204030204" pitchFamily="34" charset="0"/>
                          <a:cs typeface="Arial" panose="020B0604020202020204" pitchFamily="34" charset="0"/>
                        </a:rPr>
                        <a:t>650 graduates and students</a:t>
                      </a:r>
                      <a:r>
                        <a:rPr lang="en-US" sz="1500" b="0" baseline="0" dirty="0">
                          <a:solidFill>
                            <a:schemeClr val="tx1">
                              <a:lumMod val="95000"/>
                              <a:lumOff val="5000"/>
                            </a:schemeClr>
                          </a:solidFill>
                          <a:effectLst/>
                          <a:latin typeface="Century Gothic" panose="020B0502020202020204" pitchFamily="34" charset="0"/>
                          <a:ea typeface="Calibri" panose="020F0502020204030204" pitchFamily="34" charset="0"/>
                          <a:cs typeface="Arial" panose="020B0604020202020204" pitchFamily="34" charset="0"/>
                        </a:rPr>
                        <a:t> </a:t>
                      </a:r>
                      <a:r>
                        <a:rPr lang="en-US" sz="1500" b="0" dirty="0">
                          <a:solidFill>
                            <a:schemeClr val="tx1">
                              <a:lumMod val="95000"/>
                              <a:lumOff val="5000"/>
                            </a:schemeClr>
                          </a:solidFill>
                          <a:effectLst/>
                          <a:latin typeface="Century Gothic" panose="020B0502020202020204" pitchFamily="34" charset="0"/>
                          <a:ea typeface="Calibri" panose="020F0502020204030204" pitchFamily="34" charset="0"/>
                          <a:cs typeface="Arial" panose="020B0604020202020204" pitchFamily="34" charset="0"/>
                        </a:rPr>
                        <a:t>placed in DSI-funded work</a:t>
                      </a:r>
                      <a:r>
                        <a:rPr lang="en-US" sz="1500" b="0" baseline="0" dirty="0">
                          <a:solidFill>
                            <a:schemeClr val="tx1">
                              <a:lumMod val="95000"/>
                              <a:lumOff val="5000"/>
                            </a:schemeClr>
                          </a:solidFill>
                          <a:effectLst/>
                          <a:latin typeface="Century Gothic" panose="020B0502020202020204" pitchFamily="34" charset="0"/>
                          <a:ea typeface="Calibri" panose="020F0502020204030204" pitchFamily="34" charset="0"/>
                          <a:cs typeface="Arial" panose="020B0604020202020204" pitchFamily="34" charset="0"/>
                        </a:rPr>
                        <a:t> </a:t>
                      </a:r>
                      <a:r>
                        <a:rPr lang="en-US" sz="1500" b="0" dirty="0">
                          <a:solidFill>
                            <a:schemeClr val="tx1">
                              <a:lumMod val="95000"/>
                              <a:lumOff val="5000"/>
                            </a:schemeClr>
                          </a:solidFill>
                          <a:effectLst/>
                          <a:latin typeface="Century Gothic" panose="020B0502020202020204" pitchFamily="34" charset="0"/>
                          <a:ea typeface="Calibri" panose="020F0502020204030204" pitchFamily="34" charset="0"/>
                          <a:cs typeface="Arial" panose="020B0604020202020204" pitchFamily="34" charset="0"/>
                        </a:rPr>
                        <a:t>preparation programmes in</a:t>
                      </a:r>
                    </a:p>
                    <a:p>
                      <a:pPr>
                        <a:spcAft>
                          <a:spcPts val="0"/>
                        </a:spcAft>
                      </a:pPr>
                      <a:r>
                        <a:rPr lang="en-US" sz="1500" b="0" dirty="0">
                          <a:solidFill>
                            <a:schemeClr val="tx1">
                              <a:lumMod val="95000"/>
                              <a:lumOff val="5000"/>
                            </a:schemeClr>
                          </a:solidFill>
                          <a:effectLst/>
                          <a:latin typeface="Century Gothic" panose="020B0502020202020204" pitchFamily="34" charset="0"/>
                          <a:ea typeface="Calibri" panose="020F0502020204030204" pitchFamily="34" charset="0"/>
                          <a:cs typeface="Arial" panose="020B0604020202020204" pitchFamily="34" charset="0"/>
                        </a:rPr>
                        <a:t>SETI institutions</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nSpc>
                          <a:spcPct val="115000"/>
                        </a:lnSpc>
                        <a:spcBef>
                          <a:spcPts val="0"/>
                        </a:spcBef>
                        <a:spcAft>
                          <a:spcPts val="0"/>
                        </a:spcAft>
                      </a:pPr>
                      <a:r>
                        <a:rPr lang="en-ZA" sz="1500" dirty="0">
                          <a:effectLst/>
                          <a:latin typeface="Century Gothic" panose="020B0502020202020204" pitchFamily="34" charset="0"/>
                          <a:ea typeface="Times New Roman" panose="02020603050405020304" pitchFamily="18" charset="0"/>
                        </a:rPr>
                        <a:t>1 115 graduates and students</a:t>
                      </a:r>
                      <a:endParaRPr lang="en-US" sz="1500" dirty="0">
                        <a:effectLst/>
                        <a:latin typeface="Century Gothic" panose="020B0502020202020204" pitchFamily="34" charset="0"/>
                        <a:ea typeface="Times New Roman" panose="02020603050405020304" pitchFamily="18" charset="0"/>
                      </a:endParaRPr>
                    </a:p>
                    <a:p>
                      <a:pPr marL="0" marR="0">
                        <a:lnSpc>
                          <a:spcPct val="115000"/>
                        </a:lnSpc>
                        <a:spcBef>
                          <a:spcPts val="0"/>
                        </a:spcBef>
                        <a:spcAft>
                          <a:spcPts val="0"/>
                        </a:spcAft>
                      </a:pPr>
                      <a:r>
                        <a:rPr lang="en-ZA" sz="1500" dirty="0">
                          <a:effectLst/>
                          <a:latin typeface="Century Gothic" panose="020B0502020202020204" pitchFamily="34" charset="0"/>
                          <a:ea typeface="Times New Roman" panose="02020603050405020304" pitchFamily="18" charset="0"/>
                        </a:rPr>
                        <a:t>placed in DSI-funded work</a:t>
                      </a:r>
                      <a:endParaRPr lang="en-US" sz="1500" dirty="0">
                        <a:effectLst/>
                        <a:latin typeface="Century Gothic" panose="020B0502020202020204" pitchFamily="34" charset="0"/>
                        <a:ea typeface="Times New Roman" panose="02020603050405020304" pitchFamily="18" charset="0"/>
                      </a:endParaRPr>
                    </a:p>
                    <a:p>
                      <a:pPr marL="0" marR="0">
                        <a:lnSpc>
                          <a:spcPct val="115000"/>
                        </a:lnSpc>
                        <a:spcBef>
                          <a:spcPts val="0"/>
                        </a:spcBef>
                        <a:spcAft>
                          <a:spcPts val="0"/>
                        </a:spcAft>
                      </a:pPr>
                      <a:r>
                        <a:rPr lang="en-ZA" sz="1500" dirty="0">
                          <a:effectLst/>
                          <a:latin typeface="Century Gothic" panose="020B0502020202020204" pitchFamily="34" charset="0"/>
                          <a:ea typeface="Times New Roman" panose="02020603050405020304" pitchFamily="18" charset="0"/>
                        </a:rPr>
                        <a:t>preparation programmes in</a:t>
                      </a:r>
                      <a:endParaRPr lang="en-US" sz="1500" dirty="0">
                        <a:effectLst/>
                        <a:latin typeface="Century Gothic" panose="020B0502020202020204" pitchFamily="34" charset="0"/>
                        <a:ea typeface="Times New Roman" panose="02020603050405020304" pitchFamily="18" charset="0"/>
                      </a:endParaRPr>
                    </a:p>
                    <a:p>
                      <a:r>
                        <a:rPr lang="en-ZA" sz="1500" dirty="0">
                          <a:effectLst/>
                          <a:latin typeface="Century Gothic" panose="020B0502020202020204" pitchFamily="34" charset="0"/>
                          <a:ea typeface="Times New Roman" panose="02020603050405020304" pitchFamily="18" charset="0"/>
                        </a:rPr>
                        <a:t>SETI institutions </a:t>
                      </a:r>
                      <a:endParaRPr kumimoji="0" lang="en-ZA" sz="1500" b="0" i="0" u="none" strike="noStrike" cap="none" normalizeH="0" baseline="0" dirty="0">
                        <a:ln>
                          <a:noFill/>
                        </a:ln>
                        <a:solidFill>
                          <a:schemeClr val="tx1">
                            <a:lumMod val="95000"/>
                            <a:lumOff val="5000"/>
                          </a:schemeClr>
                        </a:solidFill>
                        <a:effectLst/>
                        <a:latin typeface="Century Gothic" panose="020B0502020202020204" pitchFamily="34" charset="0"/>
                        <a:ea typeface="ＭＳ Ｐゴシック" charset="0"/>
                        <a:cs typeface="Arial" panose="020B0604020202020204" pitchFamily="34"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500" b="1"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charset="0"/>
                          <a:cs typeface="Arial" charset="0"/>
                        </a:rPr>
                        <a:t>Achieved</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500" b="1" i="0" u="none" strike="noStrike" cap="none" normalizeH="0" baseline="0" dirty="0">
                        <a:ln>
                          <a:noFill/>
                        </a:ln>
                        <a:solidFill>
                          <a:schemeClr val="tx1"/>
                        </a:solidFill>
                        <a:effectLst/>
                        <a:latin typeface="Century Gothic" panose="020B0502020202020204" pitchFamily="34" charset="0"/>
                        <a:ea typeface="ＭＳ Ｐゴシック" charset="0"/>
                        <a:cs typeface="Arial"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384306699"/>
                  </a:ext>
                </a:extLst>
              </a:tr>
              <a:tr h="151992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500" b="0" dirty="0">
                          <a:solidFill>
                            <a:schemeClr val="tx1">
                              <a:lumMod val="95000"/>
                              <a:lumOff val="5000"/>
                            </a:schemeClr>
                          </a:solidFill>
                          <a:effectLst/>
                          <a:latin typeface="Century Gothic" panose="020B0502020202020204" pitchFamily="34" charset="0"/>
                          <a:ea typeface="Calibri" panose="020F0502020204030204" pitchFamily="34" charset="0"/>
                          <a:cs typeface="Arial" panose="020B0604020202020204" pitchFamily="34" charset="0"/>
                        </a:rPr>
                        <a:t>3 000 researchers awarded research grants through NRF-managed programmes as reflected by the NRF project reports by 31 March 2022</a:t>
                      </a:r>
                    </a:p>
                  </a:txBody>
                  <a:tcPr marL="114303" marR="1143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50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2 000 researchers awarded</a:t>
                      </a:r>
                      <a:r>
                        <a:rPr lang="en-US" sz="1500" baseline="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150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research grants through</a:t>
                      </a:r>
                      <a:r>
                        <a:rPr lang="en-US" sz="1500" baseline="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150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NRF-managed programmes</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50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2</a:t>
                      </a:r>
                      <a:r>
                        <a:rPr lang="en-US" sz="1500" baseline="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 897</a:t>
                      </a:r>
                      <a:r>
                        <a:rPr lang="en-US" sz="150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 researchers awarded</a:t>
                      </a:r>
                    </a:p>
                    <a:p>
                      <a:pPr marL="0" marR="0" lvl="0" indent="0" algn="l" defTabSz="457200" rtl="0" eaLnBrk="1" fontAlgn="base" latinLnBrk="0" hangingPunct="1">
                        <a:lnSpc>
                          <a:spcPct val="100000"/>
                        </a:lnSpc>
                        <a:spcBef>
                          <a:spcPct val="0"/>
                        </a:spcBef>
                        <a:spcAft>
                          <a:spcPct val="0"/>
                        </a:spcAft>
                        <a:buClrTx/>
                        <a:buSzTx/>
                        <a:buFontTx/>
                        <a:buNone/>
                        <a:tabLst/>
                      </a:pPr>
                      <a:r>
                        <a:rPr lang="en-US" sz="150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research grants through</a:t>
                      </a:r>
                    </a:p>
                    <a:p>
                      <a:pPr marL="0" marR="0" lvl="0" indent="0" algn="l" defTabSz="457200" rtl="0" eaLnBrk="1" fontAlgn="base" latinLnBrk="0" hangingPunct="1">
                        <a:lnSpc>
                          <a:spcPct val="100000"/>
                        </a:lnSpc>
                        <a:spcBef>
                          <a:spcPct val="0"/>
                        </a:spcBef>
                        <a:spcAft>
                          <a:spcPct val="0"/>
                        </a:spcAft>
                        <a:buClrTx/>
                        <a:buSzTx/>
                        <a:buFontTx/>
                        <a:buNone/>
                        <a:tabLst/>
                      </a:pPr>
                      <a:r>
                        <a:rPr lang="en-US" sz="1500" dirty="0">
                          <a:solidFill>
                            <a:schemeClr val="tx1">
                              <a:lumMod val="95000"/>
                              <a:lumOff val="5000"/>
                            </a:schemeClr>
                          </a:solidFill>
                          <a:effectLst/>
                          <a:latin typeface="Century Gothic" panose="020B0502020202020204" pitchFamily="34" charset="0"/>
                          <a:ea typeface="Times New Roman" panose="02020603050405020304" pitchFamily="18" charset="0"/>
                          <a:cs typeface="Arial" panose="020B0604020202020204" pitchFamily="34" charset="0"/>
                        </a:rPr>
                        <a:t>NRF-managed programmes</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entury Gothic" panose="020B0502020202020204" pitchFamily="34" charset="0"/>
                          <a:ea typeface="ＭＳ Ｐゴシック" charset="0"/>
                          <a:cs typeface="Arial" charset="0"/>
                        </a:rPr>
                        <a:t>Achieved</a:t>
                      </a: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3812646427"/>
                  </a:ext>
                </a:extLst>
              </a:tr>
            </a:tbl>
          </a:graphicData>
        </a:graphic>
      </p:graphicFrame>
    </p:spTree>
    <p:extLst>
      <p:ext uri="{BB962C8B-B14F-4D97-AF65-F5344CB8AC3E}">
        <p14:creationId xmlns:p14="http://schemas.microsoft.com/office/powerpoint/2010/main" val="27540581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56942B-67C4-4D0C-8752-F1192A528A7B}"/>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40</a:t>
            </a:fld>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788DE5CB-FF23-4BD0-9DD2-B6BE72517C71}"/>
              </a:ext>
            </a:extLst>
          </p:cNvPr>
          <p:cNvSpPr>
            <a:spLocks noGrp="1"/>
          </p:cNvSpPr>
          <p:nvPr>
            <p:ph type="title"/>
          </p:nvPr>
        </p:nvSpPr>
        <p:spPr>
          <a:xfrm>
            <a:off x="0" y="103031"/>
            <a:ext cx="8999537" cy="888642"/>
          </a:xfrm>
        </p:spPr>
        <p:txBody>
          <a:bodyPr>
            <a:noAutofit/>
          </a:bodyPr>
          <a:lstStyle/>
          <a:p>
            <a:pPr marL="101600">
              <a:lnSpc>
                <a:spcPct val="80000"/>
              </a:lnSpc>
              <a:spcBef>
                <a:spcPts val="850"/>
              </a:spcBef>
            </a:pPr>
            <a:r>
              <a:rPr lang="en-US" sz="3200" b="1" dirty="0" err="1" smtClean="0">
                <a:latin typeface="Century Gothic" panose="020B0502020202020204" pitchFamily="34" charset="0"/>
                <a:sym typeface="Helvetica Neue" charset="0"/>
              </a:rPr>
              <a:t>Programme</a:t>
            </a:r>
            <a:r>
              <a:rPr lang="en-US" sz="3200" b="1" dirty="0" smtClean="0">
                <a:latin typeface="Century Gothic" panose="020B0502020202020204" pitchFamily="34" charset="0"/>
                <a:sym typeface="Helvetica Neue" charset="0"/>
              </a:rPr>
              <a:t> </a:t>
            </a:r>
            <a:r>
              <a:rPr lang="en-US" sz="3200" b="1" dirty="0">
                <a:latin typeface="Century Gothic" panose="020B0502020202020204" pitchFamily="34" charset="0"/>
                <a:sym typeface="Helvetica Neue" charset="0"/>
              </a:rPr>
              <a:t>4 Performance</a:t>
            </a:r>
            <a:r>
              <a:rPr lang="en-US" sz="3200" dirty="0"/>
              <a:t/>
            </a:r>
            <a:br>
              <a:rPr lang="en-US" sz="3200" dirty="0"/>
            </a:br>
            <a:r>
              <a:rPr lang="en-US" sz="3200" dirty="0"/>
              <a:t/>
            </a:r>
            <a:br>
              <a:rPr lang="en-US" sz="3200" dirty="0"/>
            </a:br>
            <a:r>
              <a:rPr lang="en-US" sz="3200" dirty="0"/>
              <a:t/>
            </a:r>
            <a:br>
              <a:rPr lang="en-US" sz="3200" dirty="0"/>
            </a:br>
            <a:endParaRPr lang="en-US" sz="3200" b="1" dirty="0"/>
          </a:p>
        </p:txBody>
      </p:sp>
      <p:sp>
        <p:nvSpPr>
          <p:cNvPr id="6" name="Content Placeholder 2">
            <a:extLst>
              <a:ext uri="{FF2B5EF4-FFF2-40B4-BE49-F238E27FC236}">
                <a16:creationId xmlns:a16="http://schemas.microsoft.com/office/drawing/2014/main" id="{7ED964D0-496F-46BC-8F11-F37847C2888E}"/>
              </a:ext>
            </a:extLst>
          </p:cNvPr>
          <p:cNvSpPr>
            <a:spLocks noGrp="1"/>
          </p:cNvSpPr>
          <p:nvPr>
            <p:ph idx="1"/>
          </p:nvPr>
        </p:nvSpPr>
        <p:spPr>
          <a:xfrm>
            <a:off x="58408" y="564990"/>
            <a:ext cx="8536576" cy="307677"/>
          </a:xfrm>
        </p:spPr>
        <p:txBody>
          <a:bodyPr>
            <a:noAutofit/>
          </a:bodyPr>
          <a:lstStyle/>
          <a:p>
            <a:pPr marL="0" indent="0">
              <a:lnSpc>
                <a:spcPct val="110000"/>
              </a:lnSpc>
              <a:buNone/>
            </a:pPr>
            <a:r>
              <a:rPr lang="en-US" sz="1600" b="1" dirty="0">
                <a:solidFill>
                  <a:schemeClr val="tx1"/>
                </a:solidFill>
                <a:latin typeface="Century Gothic" panose="020B0502020202020204" pitchFamily="34" charset="0"/>
              </a:rPr>
              <a:t>Quarter 3 achievements - P</a:t>
            </a:r>
            <a:r>
              <a:rPr lang="en-GB" sz="1600" b="1" dirty="0">
                <a:solidFill>
                  <a:schemeClr val="tx1"/>
                </a:solidFill>
                <a:latin typeface="Century Gothic" panose="020B0502020202020204" pitchFamily="34" charset="0"/>
              </a:rPr>
              <a:t>rogramme 4: Research Development and Support </a:t>
            </a:r>
            <a:endParaRPr lang="en-ZA" sz="1600" b="1" dirty="0"/>
          </a:p>
        </p:txBody>
      </p:sp>
      <p:graphicFrame>
        <p:nvGraphicFramePr>
          <p:cNvPr id="7" name="Content Placeholder 3">
            <a:extLst>
              <a:ext uri="{FF2B5EF4-FFF2-40B4-BE49-F238E27FC236}">
                <a16:creationId xmlns:a16="http://schemas.microsoft.com/office/drawing/2014/main" id="{20C7C428-AEF7-472E-9D23-864AEAD26888}"/>
              </a:ext>
            </a:extLst>
          </p:cNvPr>
          <p:cNvGraphicFramePr>
            <a:graphicFrameLocks noGrp="1"/>
          </p:cNvGraphicFramePr>
          <p:nvPr>
            <p:extLst>
              <p:ext uri="{D42A27DB-BD31-4B8C-83A1-F6EECF244321}">
                <p14:modId xmlns:p14="http://schemas.microsoft.com/office/powerpoint/2010/main" val="2132773210"/>
              </p:ext>
            </p:extLst>
          </p:nvPr>
        </p:nvGraphicFramePr>
        <p:xfrm>
          <a:off x="0" y="955355"/>
          <a:ext cx="9143999" cy="6203814"/>
        </p:xfrm>
        <a:graphic>
          <a:graphicData uri="http://schemas.openxmlformats.org/drawingml/2006/table">
            <a:tbl>
              <a:tblPr/>
              <a:tblGrid>
                <a:gridCol w="2812774">
                  <a:extLst>
                    <a:ext uri="{9D8B030D-6E8A-4147-A177-3AD203B41FA5}">
                      <a16:colId xmlns:a16="http://schemas.microsoft.com/office/drawing/2014/main" val="20000"/>
                    </a:ext>
                  </a:extLst>
                </a:gridCol>
                <a:gridCol w="2246243">
                  <a:extLst>
                    <a:ext uri="{9D8B030D-6E8A-4147-A177-3AD203B41FA5}">
                      <a16:colId xmlns:a16="http://schemas.microsoft.com/office/drawing/2014/main" val="20001"/>
                    </a:ext>
                  </a:extLst>
                </a:gridCol>
                <a:gridCol w="2961861">
                  <a:extLst>
                    <a:ext uri="{9D8B030D-6E8A-4147-A177-3AD203B41FA5}">
                      <a16:colId xmlns:a16="http://schemas.microsoft.com/office/drawing/2014/main" val="20002"/>
                    </a:ext>
                  </a:extLst>
                </a:gridCol>
                <a:gridCol w="1123121">
                  <a:extLst>
                    <a:ext uri="{9D8B030D-6E8A-4147-A177-3AD203B41FA5}">
                      <a16:colId xmlns:a16="http://schemas.microsoft.com/office/drawing/2014/main" val="20003"/>
                    </a:ext>
                  </a:extLst>
                </a:gridCol>
              </a:tblGrid>
              <a:tr h="48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ZA" sz="140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rPr>
                        <a:t>Annual Target</a:t>
                      </a:r>
                      <a:endParaRPr kumimoji="0" lang="en-GB" sz="140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rPr>
                        <a:t>Quarter   3  Target</a:t>
                      </a:r>
                      <a:endParaRPr kumimoji="0" lang="en-GB" sz="140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rPr>
                        <a:t>Quarter  3 Progress</a:t>
                      </a:r>
                      <a:endParaRPr kumimoji="0" lang="en-GB" sz="140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rPr>
                        <a:t>Status</a:t>
                      </a:r>
                      <a:endParaRPr kumimoji="0" lang="en-GB" sz="1400" b="1" i="0" u="none" strike="noStrike" cap="none" normalizeH="0" baseline="0" dirty="0">
                        <a:ln>
                          <a:noFill/>
                        </a:ln>
                        <a:solidFill>
                          <a:schemeClr val="bg1"/>
                        </a:solidFill>
                        <a:effectLst/>
                        <a:latin typeface="Century Gothic" panose="020B0502020202020204" pitchFamily="34" charset="0"/>
                        <a:ea typeface="ＭＳ Ｐゴシック" charset="0"/>
                        <a:cs typeface="Arial" charset="0"/>
                      </a:endParaRP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1664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400" b="0" dirty="0">
                          <a:solidFill>
                            <a:schemeClr val="tx1">
                              <a:lumMod val="95000"/>
                              <a:lumOff val="5000"/>
                            </a:schemeClr>
                          </a:solidFill>
                          <a:effectLst/>
                          <a:latin typeface="Century Gothic" panose="020B0502020202020204" pitchFamily="34" charset="0"/>
                          <a:ea typeface="Calibri" panose="020F0502020204030204" pitchFamily="34" charset="0"/>
                          <a:cs typeface="Arial" panose="020B0604020202020204" pitchFamily="34" charset="0"/>
                        </a:rPr>
                        <a:t>Production plan for the L-band receivers for the additional 20 MeerKAT antennas approved by SKA SA Project Director 31 March 2022 </a:t>
                      </a:r>
                      <a:endParaRPr kumimoji="0" lang="en-ZA" sz="1400" b="0" i="0" u="none" strike="noStrike" cap="none" normalizeH="0" baseline="0" dirty="0">
                        <a:ln>
                          <a:noFill/>
                        </a:ln>
                        <a:solidFill>
                          <a:schemeClr val="tx1">
                            <a:lumMod val="95000"/>
                            <a:lumOff val="5000"/>
                          </a:schemeClr>
                        </a:solidFill>
                        <a:effectLst/>
                        <a:latin typeface="Century Gothic" panose="020B0502020202020204" pitchFamily="34" charset="0"/>
                        <a:ea typeface="ＭＳ Ｐゴシック" charset="0"/>
                        <a:cs typeface="Arial" panose="020B0604020202020204" pitchFamily="34"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spcBef>
                          <a:spcPts val="0"/>
                        </a:spcBef>
                        <a:spcAft>
                          <a:spcPts val="0"/>
                        </a:spcAft>
                      </a:pPr>
                      <a:r>
                        <a:rPr kumimoji="0" lang="en-US" sz="1400" b="0" i="0" u="none" strike="noStrike" cap="none" normalizeH="0" baseline="0" dirty="0">
                          <a:ln>
                            <a:noFill/>
                          </a:ln>
                          <a:solidFill>
                            <a:schemeClr val="tx1">
                              <a:lumMod val="95000"/>
                              <a:lumOff val="5000"/>
                            </a:schemeClr>
                          </a:solidFill>
                          <a:effectLst/>
                          <a:latin typeface="Century Gothic" panose="020B0502020202020204" pitchFamily="34" charset="0"/>
                          <a:ea typeface="ＭＳ Ｐゴシック" charset="0"/>
                          <a:cs typeface="Arial" panose="020B0604020202020204" pitchFamily="34" charset="0"/>
                        </a:rPr>
                        <a:t>SKA SA Project approved</a:t>
                      </a:r>
                    </a:p>
                    <a:p>
                      <a:pPr marL="0" marR="0" algn="l">
                        <a:spcBef>
                          <a:spcPts val="0"/>
                        </a:spcBef>
                        <a:spcAft>
                          <a:spcPts val="0"/>
                        </a:spcAft>
                      </a:pPr>
                      <a:r>
                        <a:rPr kumimoji="0" lang="en-US" sz="1400" b="0" i="0" u="none" strike="noStrike" cap="none" normalizeH="0" baseline="0" dirty="0">
                          <a:ln>
                            <a:noFill/>
                          </a:ln>
                          <a:solidFill>
                            <a:schemeClr val="tx1">
                              <a:lumMod val="95000"/>
                              <a:lumOff val="5000"/>
                            </a:schemeClr>
                          </a:solidFill>
                          <a:effectLst/>
                          <a:latin typeface="Century Gothic" panose="020B0502020202020204" pitchFamily="34" charset="0"/>
                          <a:ea typeface="ＭＳ Ｐゴシック" charset="0"/>
                          <a:cs typeface="Arial" panose="020B0604020202020204" pitchFamily="34" charset="0"/>
                        </a:rPr>
                        <a:t>progress report with</a:t>
                      </a:r>
                    </a:p>
                    <a:p>
                      <a:pPr marL="0" marR="0" algn="l">
                        <a:spcBef>
                          <a:spcPts val="0"/>
                        </a:spcBef>
                        <a:spcAft>
                          <a:spcPts val="0"/>
                        </a:spcAft>
                      </a:pPr>
                      <a:r>
                        <a:rPr kumimoji="0" lang="en-US" sz="1400" b="0" i="0" u="none" strike="noStrike" cap="none" normalizeH="0" baseline="0" dirty="0">
                          <a:ln>
                            <a:noFill/>
                          </a:ln>
                          <a:solidFill>
                            <a:schemeClr val="tx1">
                              <a:lumMod val="95000"/>
                              <a:lumOff val="5000"/>
                            </a:schemeClr>
                          </a:solidFill>
                          <a:effectLst/>
                          <a:latin typeface="Century Gothic" panose="020B0502020202020204" pitchFamily="34" charset="0"/>
                          <a:ea typeface="ＭＳ Ｐゴシック" charset="0"/>
                          <a:cs typeface="Arial" panose="020B0604020202020204" pitchFamily="34" charset="0"/>
                        </a:rPr>
                        <a:t>reference to production plan provided by 31 December 2021</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sz="1400" dirty="0">
                          <a:effectLst/>
                          <a:latin typeface="Century Gothic" panose="020B0502020202020204" pitchFamily="34" charset="0"/>
                          <a:ea typeface="Times New Roman" panose="02020603050405020304" pitchFamily="18" charset="0"/>
                        </a:rPr>
                        <a:t>SKA SA Project progress report approved. The production readiness review for the L-band receivers has been concluded and approved by 31 December 2021</a:t>
                      </a:r>
                      <a:endParaRPr kumimoji="0" lang="en-US" sz="1400" b="0"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ＭＳ Ｐゴシック" charset="0"/>
                        <a:cs typeface="Arial" panose="020B0604020202020204" pitchFamily="34"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Century Gothic" panose="020B0502020202020204" pitchFamily="34" charset="0"/>
                          <a:ea typeface="ＭＳ Ｐゴシック" charset="0"/>
                          <a:cs typeface="Arial" charset="0"/>
                        </a:rPr>
                        <a:t>Achieved</a:t>
                      </a: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1"/>
                  </a:ext>
                </a:extLst>
              </a:tr>
              <a:tr h="28388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400" b="0" dirty="0">
                          <a:solidFill>
                            <a:schemeClr val="tx1">
                              <a:lumMod val="95000"/>
                              <a:lumOff val="5000"/>
                            </a:schemeClr>
                          </a:solidFill>
                          <a:effectLst/>
                          <a:latin typeface="Century Gothic" panose="020B0502020202020204" pitchFamily="34" charset="0"/>
                          <a:ea typeface="Calibri" panose="020F0502020204030204" pitchFamily="34" charset="0"/>
                          <a:cs typeface="Arial" panose="020B0604020202020204" pitchFamily="34" charset="0"/>
                        </a:rPr>
                        <a:t>Annual target: Launch of the National Recordal System for registration and access to indigenous knowledge by 31 March 2022 </a:t>
                      </a:r>
                      <a:endParaRPr kumimoji="0" lang="en-ZA" sz="1400" b="0" i="0" u="none" strike="noStrike" cap="none" normalizeH="0" baseline="0" dirty="0">
                        <a:ln>
                          <a:noFill/>
                        </a:ln>
                        <a:solidFill>
                          <a:schemeClr val="tx1">
                            <a:lumMod val="95000"/>
                            <a:lumOff val="5000"/>
                          </a:schemeClr>
                        </a:solidFill>
                        <a:effectLst/>
                        <a:latin typeface="Century Gothic" panose="020B0502020202020204" pitchFamily="34" charset="0"/>
                        <a:ea typeface="ＭＳ Ｐゴシック" charset="0"/>
                        <a:cs typeface="Arial" panose="020B0604020202020204" pitchFamily="34"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spcBef>
                          <a:spcPts val="0"/>
                        </a:spcBef>
                        <a:spcAft>
                          <a:spcPts val="0"/>
                        </a:spcAft>
                      </a:pPr>
                      <a:r>
                        <a:rPr kumimoji="0" lang="en-US" sz="1400" b="0" i="0" u="none" strike="noStrike" cap="none" normalizeH="0" baseline="0" dirty="0">
                          <a:ln>
                            <a:noFill/>
                          </a:ln>
                          <a:solidFill>
                            <a:schemeClr val="tx1">
                              <a:lumMod val="95000"/>
                              <a:lumOff val="5000"/>
                            </a:schemeClr>
                          </a:solidFill>
                          <a:effectLst/>
                          <a:latin typeface="Century Gothic" panose="020B0502020202020204" pitchFamily="34" charset="0"/>
                          <a:ea typeface="ＭＳ Ｐゴシック" charset="0"/>
                          <a:cs typeface="Arial" panose="020B0604020202020204" pitchFamily="34" charset="0"/>
                        </a:rPr>
                        <a:t>Testing the registration and access applications in a controlled environment by 30 December 2021</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sz="1400" dirty="0">
                          <a:effectLst/>
                          <a:latin typeface="Century Gothic" panose="020B0502020202020204" pitchFamily="34" charset="0"/>
                          <a:ea typeface="Times New Roman" panose="02020603050405020304" pitchFamily="18" charset="0"/>
                        </a:rPr>
                        <a:t>The NRS applications (NIKSO Portal, Pharmacopoeia and NIKMAS) has been successfully tested internally by the CSIR-NGEI team for access and registration on 8, 17 and 19 November 2021 and a further testing for access and registration was conducted in a controlled environment (DSl officials) on 2 and 3 December 2021. The report has been approved by the CD: Science Missions</a:t>
                      </a:r>
                      <a:endParaRPr kumimoji="0" lang="en-US" sz="1400" b="0"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ＭＳ Ｐゴシック" charset="0"/>
                        <a:cs typeface="Arial" panose="020B0604020202020204" pitchFamily="34"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Century Gothic" panose="020B0502020202020204" pitchFamily="34" charset="0"/>
                          <a:ea typeface="ＭＳ Ｐゴシック" charset="0"/>
                          <a:cs typeface="Arial" charset="0"/>
                        </a:rPr>
                        <a:t>Achieved</a:t>
                      </a: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2"/>
                  </a:ext>
                </a:extLst>
              </a:tr>
              <a:tr h="145654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sz="1400" b="0" dirty="0">
                          <a:solidFill>
                            <a:schemeClr val="tx1">
                              <a:lumMod val="95000"/>
                              <a:lumOff val="5000"/>
                            </a:schemeClr>
                          </a:solidFill>
                          <a:effectLst/>
                          <a:latin typeface="Century Gothic" panose="020B0502020202020204" pitchFamily="34" charset="0"/>
                          <a:ea typeface="Calibri" panose="020F0502020204030204" pitchFamily="34" charset="0"/>
                          <a:cs typeface="Arial" panose="020B0604020202020204" pitchFamily="34" charset="0"/>
                        </a:rPr>
                        <a:t>12 strategic and technical engagements between NRF, SACNASP and ASSAf to alignment with national priorities by 31 March 2022</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spcBef>
                          <a:spcPts val="0"/>
                        </a:spcBef>
                        <a:spcAft>
                          <a:spcPts val="0"/>
                        </a:spcAft>
                      </a:pPr>
                      <a:r>
                        <a:rPr kumimoji="0" lang="en-US" sz="1400" b="0" i="0" u="none" strike="noStrike" cap="none" normalizeH="0" baseline="0" dirty="0">
                          <a:ln>
                            <a:noFill/>
                          </a:ln>
                          <a:solidFill>
                            <a:schemeClr val="tx1">
                              <a:lumMod val="95000"/>
                              <a:lumOff val="5000"/>
                            </a:schemeClr>
                          </a:solidFill>
                          <a:effectLst/>
                          <a:latin typeface="Century Gothic" panose="020B0502020202020204" pitchFamily="34" charset="0"/>
                          <a:ea typeface="ＭＳ Ｐゴシック" charset="0"/>
                          <a:cs typeface="Arial" panose="020B0604020202020204" pitchFamily="34" charset="0"/>
                        </a:rPr>
                        <a:t>3 bilateral engagement</a:t>
                      </a:r>
                    </a:p>
                    <a:p>
                      <a:pPr marL="0" marR="0" algn="l">
                        <a:spcBef>
                          <a:spcPts val="0"/>
                        </a:spcBef>
                        <a:spcAft>
                          <a:spcPts val="0"/>
                        </a:spcAft>
                      </a:pPr>
                      <a:r>
                        <a:rPr kumimoji="0" lang="en-US" sz="1400" b="0" i="0" u="none" strike="noStrike" cap="none" normalizeH="0" baseline="0" dirty="0">
                          <a:ln>
                            <a:noFill/>
                          </a:ln>
                          <a:solidFill>
                            <a:schemeClr val="tx1">
                              <a:lumMod val="95000"/>
                              <a:lumOff val="5000"/>
                            </a:schemeClr>
                          </a:solidFill>
                          <a:effectLst/>
                          <a:latin typeface="Century Gothic" panose="020B0502020202020204" pitchFamily="34" charset="0"/>
                          <a:ea typeface="ＭＳ Ｐゴシック" charset="0"/>
                          <a:cs typeface="Arial" panose="020B0604020202020204" pitchFamily="34" charset="0"/>
                        </a:rPr>
                        <a:t>reports</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lang="en-US" sz="1400" dirty="0">
                          <a:effectLst/>
                          <a:latin typeface="Century Gothic" panose="020B0502020202020204" pitchFamily="34" charset="0"/>
                          <a:ea typeface="Times New Roman" panose="02020603050405020304" pitchFamily="18" charset="0"/>
                        </a:rPr>
                        <a:t>3 bilateral meetings were held  in Q3 (NRF, SACNASP and ASSAf) to ensure</a:t>
                      </a:r>
                    </a:p>
                    <a:p>
                      <a:pPr marL="0" marR="0" lvl="0" indent="0" algn="l" defTabSz="912114" rtl="0" eaLnBrk="1" fontAlgn="auto" latinLnBrk="0" hangingPunct="1">
                        <a:lnSpc>
                          <a:spcPct val="100000"/>
                        </a:lnSpc>
                        <a:spcBef>
                          <a:spcPts val="0"/>
                        </a:spcBef>
                        <a:spcAft>
                          <a:spcPts val="0"/>
                        </a:spcAft>
                        <a:buClrTx/>
                        <a:buSzTx/>
                        <a:buFontTx/>
                        <a:buNone/>
                        <a:tabLst/>
                        <a:defRPr/>
                      </a:pPr>
                      <a:r>
                        <a:rPr lang="en-US" sz="1400" dirty="0">
                          <a:effectLst/>
                          <a:latin typeface="Century Gothic" panose="020B0502020202020204" pitchFamily="34" charset="0"/>
                          <a:ea typeface="Times New Roman" panose="02020603050405020304" pitchFamily="18" charset="0"/>
                        </a:rPr>
                        <a:t>alignment with national</a:t>
                      </a:r>
                    </a:p>
                    <a:p>
                      <a:pPr marL="0" marR="0" lvl="0" indent="0" algn="l" defTabSz="912114" rtl="0" eaLnBrk="1" fontAlgn="auto" latinLnBrk="0" hangingPunct="1">
                        <a:lnSpc>
                          <a:spcPct val="100000"/>
                        </a:lnSpc>
                        <a:spcBef>
                          <a:spcPts val="0"/>
                        </a:spcBef>
                        <a:spcAft>
                          <a:spcPts val="0"/>
                        </a:spcAft>
                        <a:buClrTx/>
                        <a:buSzTx/>
                        <a:buFontTx/>
                        <a:buNone/>
                        <a:tabLst/>
                        <a:defRPr/>
                      </a:pPr>
                      <a:r>
                        <a:rPr lang="en-US" sz="1400" dirty="0">
                          <a:effectLst/>
                          <a:latin typeface="Century Gothic" panose="020B0502020202020204" pitchFamily="34" charset="0"/>
                          <a:ea typeface="Times New Roman" panose="02020603050405020304" pitchFamily="18" charset="0"/>
                        </a:rPr>
                        <a:t>priorities.</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Century Gothic" panose="020B0502020202020204" pitchFamily="34" charset="0"/>
                          <a:ea typeface="ＭＳ Ｐゴシック" charset="0"/>
                          <a:cs typeface="Arial" charset="0"/>
                        </a:rPr>
                        <a:t>Achieved</a:t>
                      </a:r>
                    </a:p>
                  </a:txBody>
                  <a:tcPr marL="91443" marR="91443"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11755021"/>
                  </a:ext>
                </a:extLst>
              </a:tr>
            </a:tbl>
          </a:graphicData>
        </a:graphic>
      </p:graphicFrame>
    </p:spTree>
    <p:extLst>
      <p:ext uri="{BB962C8B-B14F-4D97-AF65-F5344CB8AC3E}">
        <p14:creationId xmlns:p14="http://schemas.microsoft.com/office/powerpoint/2010/main" val="8751569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01C747-DB5E-41EE-9C2C-17415CD88D0F}"/>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41</a:t>
            </a:fld>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CF31C9F4-3D2B-4AB3-A879-690A6119F855}"/>
              </a:ext>
            </a:extLst>
          </p:cNvPr>
          <p:cNvSpPr>
            <a:spLocks noGrp="1"/>
          </p:cNvSpPr>
          <p:nvPr>
            <p:ph type="title"/>
          </p:nvPr>
        </p:nvSpPr>
        <p:spPr>
          <a:xfrm>
            <a:off x="0" y="0"/>
            <a:ext cx="9143999" cy="914399"/>
          </a:xfrm>
        </p:spPr>
        <p:txBody>
          <a:bodyPr>
            <a:noAutofit/>
          </a:bodyPr>
          <a:lstStyle/>
          <a:p>
            <a:pPr marL="101600">
              <a:lnSpc>
                <a:spcPct val="80000"/>
              </a:lnSpc>
              <a:spcBef>
                <a:spcPts val="850"/>
              </a:spcBef>
            </a:pPr>
            <a:r>
              <a:rPr lang="en-US" sz="3200" b="1" dirty="0">
                <a:sym typeface="Helvetica Neue" charset="0"/>
              </a:rPr>
              <a:t/>
            </a:r>
            <a:br>
              <a:rPr lang="en-US" sz="3200" b="1" dirty="0">
                <a:sym typeface="Helvetica Neue" charset="0"/>
              </a:rPr>
            </a:br>
            <a:r>
              <a:rPr lang="en-US" sz="3200" b="1" dirty="0">
                <a:latin typeface="Century Gothic" panose="020B0502020202020204" pitchFamily="34" charset="0"/>
                <a:sym typeface="Helvetica Neue" charset="0"/>
              </a:rPr>
              <a:t>Programme 5</a:t>
            </a:r>
            <a:r>
              <a:rPr lang="en-US" sz="3200" dirty="0"/>
              <a:t/>
            </a:r>
            <a:br>
              <a:rPr lang="en-US" sz="3200" dirty="0"/>
            </a:br>
            <a:endParaRPr lang="en-US" sz="3000" b="1" dirty="0"/>
          </a:p>
        </p:txBody>
      </p:sp>
      <p:sp>
        <p:nvSpPr>
          <p:cNvPr id="6" name="Content Placeholder 2">
            <a:extLst>
              <a:ext uri="{FF2B5EF4-FFF2-40B4-BE49-F238E27FC236}">
                <a16:creationId xmlns:a16="http://schemas.microsoft.com/office/drawing/2014/main" id="{2B074164-1E34-41AA-B327-FC3D892ED0AC}"/>
              </a:ext>
            </a:extLst>
          </p:cNvPr>
          <p:cNvSpPr>
            <a:spLocks noGrp="1"/>
          </p:cNvSpPr>
          <p:nvPr>
            <p:ph idx="1"/>
          </p:nvPr>
        </p:nvSpPr>
        <p:spPr>
          <a:xfrm>
            <a:off x="0" y="993827"/>
            <a:ext cx="8761747" cy="2063815"/>
          </a:xfrm>
        </p:spPr>
        <p:txBody>
          <a:bodyPr>
            <a:noAutofit/>
          </a:bodyPr>
          <a:lstStyle/>
          <a:p>
            <a:pPr marL="0" indent="0">
              <a:lnSpc>
                <a:spcPct val="110000"/>
              </a:lnSpc>
              <a:buNone/>
            </a:pPr>
            <a:r>
              <a:rPr lang="en-US" sz="2000" b="1" dirty="0" smtClean="0">
                <a:solidFill>
                  <a:schemeClr val="tx1"/>
                </a:solidFill>
                <a:latin typeface="Century Gothic" panose="020B0502020202020204" pitchFamily="34" charset="0"/>
              </a:rPr>
              <a:t>Socio-Economic </a:t>
            </a:r>
            <a:r>
              <a:rPr lang="en-US" sz="2000" b="1" dirty="0">
                <a:solidFill>
                  <a:schemeClr val="tx1"/>
                </a:solidFill>
                <a:latin typeface="Century Gothic" panose="020B0502020202020204" pitchFamily="34" charset="0"/>
              </a:rPr>
              <a:t>Innovation </a:t>
            </a:r>
            <a:r>
              <a:rPr lang="en-US" sz="2000" b="1" dirty="0" smtClean="0">
                <a:solidFill>
                  <a:schemeClr val="tx1"/>
                </a:solidFill>
                <a:latin typeface="Century Gothic" panose="020B0502020202020204" pitchFamily="34" charset="0"/>
              </a:rPr>
              <a:t>Partnerships</a:t>
            </a:r>
          </a:p>
          <a:p>
            <a:pPr marL="0" indent="0">
              <a:lnSpc>
                <a:spcPct val="110000"/>
              </a:lnSpc>
              <a:buNone/>
            </a:pPr>
            <a:r>
              <a:rPr lang="en-US" sz="2000" b="1" i="1" dirty="0" smtClean="0">
                <a:solidFill>
                  <a:schemeClr val="tx1"/>
                </a:solidFill>
                <a:latin typeface="Century Gothic" panose="020B0502020202020204" pitchFamily="34" charset="0"/>
              </a:rPr>
              <a:t>Purpose</a:t>
            </a:r>
            <a:endParaRPr lang="en-US" sz="2000" b="1" i="1" dirty="0">
              <a:solidFill>
                <a:schemeClr val="tx1"/>
              </a:solidFill>
              <a:latin typeface="Century Gothic" panose="020B0502020202020204" pitchFamily="34" charset="0"/>
            </a:endParaRPr>
          </a:p>
          <a:p>
            <a:pPr algn="just"/>
            <a:r>
              <a:rPr lang="en-US" sz="1600" dirty="0" smtClean="0">
                <a:solidFill>
                  <a:schemeClr val="tx1"/>
                </a:solidFill>
                <a:latin typeface="Century Gothic" panose="020B0502020202020204" pitchFamily="34" charset="0"/>
              </a:rPr>
              <a:t>This </a:t>
            </a:r>
            <a:r>
              <a:rPr lang="en-US" sz="1600" dirty="0">
                <a:solidFill>
                  <a:schemeClr val="tx1"/>
                </a:solidFill>
                <a:latin typeface="Century Gothic" panose="020B0502020202020204" pitchFamily="34" charset="0"/>
              </a:rPr>
              <a:t>Programme enhances the growth and development priorities of government through targeted S&amp;T-based innovation interventions and the development of strategic partnerships with other government departments, industry, research institutions and communities.</a:t>
            </a:r>
          </a:p>
          <a:p>
            <a:pPr>
              <a:buNone/>
            </a:pPr>
            <a:endParaRPr lang="en-GB" sz="1600" b="1" dirty="0">
              <a:solidFill>
                <a:schemeClr val="tx1"/>
              </a:solidFill>
            </a:endParaRPr>
          </a:p>
          <a:p>
            <a:pPr>
              <a:buFont typeface="Wingdings" charset="0"/>
              <a:buChar char="q"/>
            </a:pPr>
            <a:endParaRPr lang="en-GB" sz="1600" dirty="0">
              <a:solidFill>
                <a:schemeClr val="tx1"/>
              </a:solidFill>
            </a:endParaRPr>
          </a:p>
          <a:p>
            <a:pPr marL="0" indent="0">
              <a:lnSpc>
                <a:spcPct val="110000"/>
              </a:lnSpc>
              <a:buNone/>
            </a:pPr>
            <a:endParaRPr lang="en-ZA" sz="1600" b="1" dirty="0">
              <a:solidFill>
                <a:schemeClr val="tx1"/>
              </a:solidFill>
            </a:endParaRPr>
          </a:p>
          <a:p>
            <a:pPr marL="0" indent="0">
              <a:lnSpc>
                <a:spcPct val="110000"/>
              </a:lnSpc>
              <a:buNone/>
            </a:pPr>
            <a:endParaRPr lang="en-ZA" sz="1600" b="1" dirty="0">
              <a:solidFill>
                <a:schemeClr val="tx1"/>
              </a:solidFill>
            </a:endParaRPr>
          </a:p>
        </p:txBody>
      </p:sp>
      <p:pic>
        <p:nvPicPr>
          <p:cNvPr id="7" name="Picture 2" descr="C:\Users\AzwilitsheiM\AppData\Local\Microsoft\Windows\Temporary Internet Files\Content.Outlook\800H8X6E\08 (2).JPG">
            <a:extLst>
              <a:ext uri="{FF2B5EF4-FFF2-40B4-BE49-F238E27FC236}">
                <a16:creationId xmlns:a16="http://schemas.microsoft.com/office/drawing/2014/main" id="{CEAD8B90-3384-4E24-B7D9-34F798829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418" y="3137070"/>
            <a:ext cx="4134678" cy="3100835"/>
          </a:xfrm>
          <a:prstGeom prst="rect">
            <a:avLst/>
          </a:prstGeom>
          <a:noFill/>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descr="C:\Users\AzwilitsheiM\AppData\Local\Microsoft\Windows\Temporary Internet Files\Content.Outlook\800H8X6E\river1.jpg">
            <a:extLst>
              <a:ext uri="{FF2B5EF4-FFF2-40B4-BE49-F238E27FC236}">
                <a16:creationId xmlns:a16="http://schemas.microsoft.com/office/drawing/2014/main" id="{E26F4288-C903-470A-8540-EA4C74842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399" y="3057642"/>
            <a:ext cx="4164347" cy="3131977"/>
          </a:xfrm>
          <a:prstGeom prst="rect">
            <a:avLst/>
          </a:prstGeom>
          <a:noFill/>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6412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A51B78-07FB-4200-BDDF-B8B39A8ECAAA}"/>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42</a:t>
            </a:fld>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2E98C3B-2D48-4FB0-8403-17575E52AD3E}"/>
              </a:ext>
            </a:extLst>
          </p:cNvPr>
          <p:cNvSpPr>
            <a:spLocks noGrp="1"/>
          </p:cNvSpPr>
          <p:nvPr>
            <p:ph type="title"/>
          </p:nvPr>
        </p:nvSpPr>
        <p:spPr>
          <a:xfrm>
            <a:off x="-93265" y="16801"/>
            <a:ext cx="9143999" cy="494407"/>
          </a:xfrm>
        </p:spPr>
        <p:txBody>
          <a:bodyPr>
            <a:noAutofit/>
          </a:bodyPr>
          <a:lstStyle/>
          <a:p>
            <a:pPr marL="101600">
              <a:lnSpc>
                <a:spcPct val="80000"/>
              </a:lnSpc>
              <a:spcBef>
                <a:spcPts val="850"/>
              </a:spcBef>
            </a:pPr>
            <a:r>
              <a:rPr lang="en-US" sz="3000" b="1" dirty="0" err="1" smtClean="0">
                <a:latin typeface="Century Gothic" panose="020B0502020202020204" pitchFamily="34" charset="0"/>
                <a:sym typeface="Helvetica Neue" charset="0"/>
              </a:rPr>
              <a:t>Programme</a:t>
            </a:r>
            <a:r>
              <a:rPr lang="en-US" sz="3000" b="1" dirty="0" smtClean="0">
                <a:latin typeface="Century Gothic" panose="020B0502020202020204" pitchFamily="34" charset="0"/>
                <a:sym typeface="Helvetica Neue" charset="0"/>
              </a:rPr>
              <a:t> </a:t>
            </a:r>
            <a:r>
              <a:rPr lang="en-US" sz="3000" b="1" dirty="0">
                <a:latin typeface="Century Gothic" panose="020B0502020202020204" pitchFamily="34" charset="0"/>
                <a:sym typeface="Helvetica Neue" charset="0"/>
              </a:rPr>
              <a:t>5 Performance</a:t>
            </a:r>
            <a:r>
              <a:rPr lang="en-US" sz="3000" dirty="0"/>
              <a:t/>
            </a:r>
            <a:br>
              <a:rPr lang="en-US" sz="3000" dirty="0"/>
            </a:br>
            <a:r>
              <a:rPr lang="en-US" sz="3000" dirty="0"/>
              <a:t/>
            </a:r>
            <a:br>
              <a:rPr lang="en-US" sz="3000" dirty="0"/>
            </a:br>
            <a:endParaRPr lang="en-US" sz="3000" b="1" dirty="0"/>
          </a:p>
        </p:txBody>
      </p:sp>
      <p:sp>
        <p:nvSpPr>
          <p:cNvPr id="6" name="Content Placeholder 2">
            <a:extLst>
              <a:ext uri="{FF2B5EF4-FFF2-40B4-BE49-F238E27FC236}">
                <a16:creationId xmlns:a16="http://schemas.microsoft.com/office/drawing/2014/main" id="{E449B5A8-987A-4FF1-8F8F-F4E57B3655B2}"/>
              </a:ext>
            </a:extLst>
          </p:cNvPr>
          <p:cNvSpPr>
            <a:spLocks noGrp="1"/>
          </p:cNvSpPr>
          <p:nvPr>
            <p:ph idx="1"/>
          </p:nvPr>
        </p:nvSpPr>
        <p:spPr>
          <a:xfrm>
            <a:off x="3651" y="447365"/>
            <a:ext cx="8770938" cy="456685"/>
          </a:xfrm>
        </p:spPr>
        <p:txBody>
          <a:bodyPr>
            <a:noAutofit/>
          </a:bodyPr>
          <a:lstStyle/>
          <a:p>
            <a:pPr marL="0" indent="0">
              <a:lnSpc>
                <a:spcPct val="110000"/>
              </a:lnSpc>
              <a:buNone/>
            </a:pPr>
            <a:r>
              <a:rPr lang="en-US" sz="1600" b="1" dirty="0">
                <a:solidFill>
                  <a:schemeClr val="tx1"/>
                </a:solidFill>
                <a:latin typeface="Century Gothic" panose="020B0502020202020204" pitchFamily="34" charset="0"/>
              </a:rPr>
              <a:t>Quarter  3 </a:t>
            </a:r>
            <a:r>
              <a:rPr lang="en-US" b="1" dirty="0">
                <a:solidFill>
                  <a:schemeClr val="tx1"/>
                </a:solidFill>
                <a:latin typeface="Century Gothic" panose="020B0502020202020204" pitchFamily="34" charset="0"/>
              </a:rPr>
              <a:t>achievements</a:t>
            </a:r>
            <a:r>
              <a:rPr lang="en-US" sz="1600" b="1" dirty="0">
                <a:solidFill>
                  <a:schemeClr val="tx1"/>
                </a:solidFill>
                <a:latin typeface="Century Gothic" panose="020B0502020202020204" pitchFamily="34" charset="0"/>
              </a:rPr>
              <a:t> - P</a:t>
            </a:r>
            <a:r>
              <a:rPr lang="en-GB" sz="1600" b="1" dirty="0">
                <a:solidFill>
                  <a:schemeClr val="tx1"/>
                </a:solidFill>
                <a:latin typeface="Century Gothic" panose="020B0502020202020204" pitchFamily="34" charset="0"/>
              </a:rPr>
              <a:t>rogramme 5: Socio-Economic Innovation  Partnership </a:t>
            </a:r>
            <a:r>
              <a:rPr lang="en-GB" sz="2000" b="1" dirty="0">
                <a:solidFill>
                  <a:schemeClr val="tx1"/>
                </a:solidFill>
              </a:rPr>
              <a:t/>
            </a:r>
            <a:br>
              <a:rPr lang="en-GB" sz="2000" b="1" dirty="0">
                <a:solidFill>
                  <a:schemeClr val="tx1"/>
                </a:solidFill>
              </a:rPr>
            </a:br>
            <a:endParaRPr lang="en-ZA" sz="1600" b="1" dirty="0"/>
          </a:p>
        </p:txBody>
      </p:sp>
      <p:sp>
        <p:nvSpPr>
          <p:cNvPr id="7" name="Rectangle 3">
            <a:extLst>
              <a:ext uri="{FF2B5EF4-FFF2-40B4-BE49-F238E27FC236}">
                <a16:creationId xmlns:a16="http://schemas.microsoft.com/office/drawing/2014/main" id="{056D4812-5A2B-4FE4-92E3-FAF82F189210}"/>
              </a:ext>
            </a:extLst>
          </p:cNvPr>
          <p:cNvSpPr txBox="1">
            <a:spLocks noChangeArrowheads="1"/>
          </p:cNvSpPr>
          <p:nvPr/>
        </p:nvSpPr>
        <p:spPr>
          <a:xfrm>
            <a:off x="91441" y="1240971"/>
            <a:ext cx="8595359" cy="5235370"/>
          </a:xfrm>
          <a:prstGeom prst="rect">
            <a:avLst/>
          </a:prstGeom>
        </p:spPr>
        <p:txBody>
          <a:bodyPr vert="horz" lIns="91440" tIns="45720" rIns="91440" bIns="45720" rtlCol="0">
            <a:normAutofit/>
          </a:bodyPr>
          <a:lstStyle>
            <a:lvl1pPr marL="228029" indent="-228029" algn="l" defTabSz="912114" rtl="0" eaLnBrk="1" latinLnBrk="0" hangingPunct="1">
              <a:lnSpc>
                <a:spcPct val="90000"/>
              </a:lnSpc>
              <a:spcBef>
                <a:spcPts val="998"/>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1pPr>
            <a:lvl2pPr marL="684086"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2pPr>
            <a:lvl3pPr marL="1140143"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3pPr>
            <a:lvl4pPr marL="1596200"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4pPr>
            <a:lvl5pPr marL="2052257" indent="-228029" algn="l" defTabSz="912114" rtl="0" eaLnBrk="1" latinLnBrk="0" hangingPunct="1">
              <a:lnSpc>
                <a:spcPct val="90000"/>
              </a:lnSpc>
              <a:spcBef>
                <a:spcPts val="499"/>
              </a:spcBef>
              <a:buFont typeface="Arial" panose="020B0604020202020204" pitchFamily="34" charset="0"/>
              <a:buChar char="•"/>
              <a:defRPr sz="18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endParaRPr lang="en-US" b="1" dirty="0"/>
          </a:p>
          <a:p>
            <a:endParaRPr lang="en-US" b="1" dirty="0"/>
          </a:p>
          <a:p>
            <a:endParaRPr lang="en-US" b="1" dirty="0"/>
          </a:p>
          <a:p>
            <a:pPr marL="914400" lvl="1" indent="-457200"/>
            <a:endParaRPr lang="en-US" sz="2400" b="1" dirty="0">
              <a:solidFill>
                <a:schemeClr val="tx1"/>
              </a:solidFill>
            </a:endParaRPr>
          </a:p>
        </p:txBody>
      </p:sp>
      <p:graphicFrame>
        <p:nvGraphicFramePr>
          <p:cNvPr id="8" name="Content Placeholder 3">
            <a:extLst>
              <a:ext uri="{FF2B5EF4-FFF2-40B4-BE49-F238E27FC236}">
                <a16:creationId xmlns:a16="http://schemas.microsoft.com/office/drawing/2014/main" id="{9B42478D-90A3-484A-AD1F-597AD3998AAA}"/>
              </a:ext>
            </a:extLst>
          </p:cNvPr>
          <p:cNvGraphicFramePr>
            <a:graphicFrameLocks noGrp="1"/>
          </p:cNvGraphicFramePr>
          <p:nvPr>
            <p:extLst>
              <p:ext uri="{D42A27DB-BD31-4B8C-83A1-F6EECF244321}">
                <p14:modId xmlns:p14="http://schemas.microsoft.com/office/powerpoint/2010/main" val="3891064627"/>
              </p:ext>
            </p:extLst>
          </p:nvPr>
        </p:nvGraphicFramePr>
        <p:xfrm>
          <a:off x="-7302" y="994754"/>
          <a:ext cx="9144000" cy="4494598"/>
        </p:xfrm>
        <a:graphic>
          <a:graphicData uri="http://schemas.openxmlformats.org/drawingml/2006/table">
            <a:tbl>
              <a:tblPr/>
              <a:tblGrid>
                <a:gridCol w="2498373">
                  <a:extLst>
                    <a:ext uri="{9D8B030D-6E8A-4147-A177-3AD203B41FA5}">
                      <a16:colId xmlns:a16="http://schemas.microsoft.com/office/drawing/2014/main" val="20000"/>
                    </a:ext>
                  </a:extLst>
                </a:gridCol>
                <a:gridCol w="2492278">
                  <a:extLst>
                    <a:ext uri="{9D8B030D-6E8A-4147-A177-3AD203B41FA5}">
                      <a16:colId xmlns:a16="http://schemas.microsoft.com/office/drawing/2014/main" val="20001"/>
                    </a:ext>
                  </a:extLst>
                </a:gridCol>
                <a:gridCol w="2907116">
                  <a:extLst>
                    <a:ext uri="{9D8B030D-6E8A-4147-A177-3AD203B41FA5}">
                      <a16:colId xmlns:a16="http://schemas.microsoft.com/office/drawing/2014/main" val="20002"/>
                    </a:ext>
                  </a:extLst>
                </a:gridCol>
                <a:gridCol w="1246233">
                  <a:extLst>
                    <a:ext uri="{9D8B030D-6E8A-4147-A177-3AD203B41FA5}">
                      <a16:colId xmlns:a16="http://schemas.microsoft.com/office/drawing/2014/main" val="20003"/>
                    </a:ext>
                  </a:extLst>
                </a:gridCol>
              </a:tblGrid>
              <a:tr h="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ZA" altLang="en-US" sz="1400" b="1" i="0" u="none" strike="noStrike" cap="none" normalizeH="0" baseline="0" dirty="0">
                          <a:ln>
                            <a:noFill/>
                          </a:ln>
                          <a:solidFill>
                            <a:schemeClr val="bg1"/>
                          </a:solidFill>
                          <a:effectLst/>
                          <a:latin typeface="Century Gothic" panose="020B0502020202020204" pitchFamily="34" charset="0"/>
                          <a:cs typeface="Arial" pitchFamily="34" charset="0"/>
                        </a:rPr>
                        <a:t>Annual Target</a:t>
                      </a:r>
                      <a:endParaRPr kumimoji="0" lang="en-GB" altLang="en-US" sz="14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L="91443" marR="91443"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Century Gothic" panose="020B0502020202020204" pitchFamily="34" charset="0"/>
                          <a:cs typeface="Arial" pitchFamily="34" charset="0"/>
                        </a:rPr>
                        <a:t>Quarter  3  Target</a:t>
                      </a:r>
                      <a:endParaRPr kumimoji="0" lang="en-GB" altLang="en-US" sz="14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L="91443" marR="91443"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Century Gothic" panose="020B0502020202020204" pitchFamily="34" charset="0"/>
                          <a:cs typeface="Arial" pitchFamily="34" charset="0"/>
                        </a:rPr>
                        <a:t>Quarter 3  Progress</a:t>
                      </a:r>
                      <a:endParaRPr kumimoji="0" lang="en-GB" altLang="en-US" sz="14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L="91443" marR="91443"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bg1"/>
                          </a:solidFill>
                          <a:effectLst/>
                          <a:latin typeface="Century Gothic" panose="020B0502020202020204" pitchFamily="34" charset="0"/>
                          <a:cs typeface="Arial" pitchFamily="34" charset="0"/>
                        </a:rPr>
                        <a:t>Status</a:t>
                      </a:r>
                      <a:endParaRPr kumimoji="0" lang="en-GB" altLang="en-US" sz="14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L="91443" marR="91443"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30651">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lang="en-ZA" sz="1400" b="0" dirty="0">
                          <a:effectLst/>
                          <a:latin typeface="Century Gothic" panose="020B0502020202020204" pitchFamily="34" charset="0"/>
                          <a:ea typeface="Calibri" panose="020F0502020204030204" pitchFamily="34" charset="0"/>
                          <a:cs typeface="Arial" panose="020B0604020202020204" pitchFamily="34" charset="0"/>
                        </a:rPr>
                        <a:t>At least 4 knowledge products on innovation for inclusive development published by 31 March 2021</a:t>
                      </a:r>
                      <a:endParaRPr kumimoji="0" lang="en-US" altLang="en-US"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txBody>
                  <a:tcPr marL="9525" marR="9525" marT="9523"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spcBef>
                          <a:spcPts val="0"/>
                        </a:spcBef>
                        <a:spcAft>
                          <a:spcPts val="0"/>
                        </a:spcAft>
                      </a:pPr>
                      <a:r>
                        <a:rPr lang="en-US" sz="1400" dirty="0">
                          <a:effectLst/>
                          <a:latin typeface="Century Gothic" panose="020B0502020202020204" pitchFamily="34" charset="0"/>
                          <a:ea typeface="Calibri" panose="020F0502020204030204" pitchFamily="34" charset="0"/>
                          <a:cs typeface="Arial" panose="020B0604020202020204" pitchFamily="34" charset="0"/>
                        </a:rPr>
                        <a:t>3 knowledge products on</a:t>
                      </a:r>
                    </a:p>
                    <a:p>
                      <a:pPr marL="0" marR="0" algn="l">
                        <a:spcBef>
                          <a:spcPts val="0"/>
                        </a:spcBef>
                        <a:spcAft>
                          <a:spcPts val="0"/>
                        </a:spcAft>
                      </a:pPr>
                      <a:r>
                        <a:rPr lang="en-US" sz="1400" dirty="0">
                          <a:effectLst/>
                          <a:latin typeface="Century Gothic" panose="020B0502020202020204" pitchFamily="34" charset="0"/>
                          <a:ea typeface="Calibri" panose="020F0502020204030204" pitchFamily="34" charset="0"/>
                          <a:cs typeface="Arial" panose="020B0604020202020204" pitchFamily="34" charset="0"/>
                        </a:rPr>
                        <a:t>innovation for inclusive</a:t>
                      </a:r>
                    </a:p>
                    <a:p>
                      <a:pPr marL="0" marR="0" algn="l">
                        <a:spcBef>
                          <a:spcPts val="0"/>
                        </a:spcBef>
                        <a:spcAft>
                          <a:spcPts val="0"/>
                        </a:spcAft>
                      </a:pPr>
                      <a:r>
                        <a:rPr lang="en-US" sz="1400" dirty="0">
                          <a:effectLst/>
                          <a:latin typeface="Century Gothic" panose="020B0502020202020204" pitchFamily="34" charset="0"/>
                          <a:ea typeface="Calibri" panose="020F0502020204030204" pitchFamily="34" charset="0"/>
                          <a:cs typeface="Arial" panose="020B0604020202020204" pitchFamily="34" charset="0"/>
                        </a:rPr>
                        <a:t>development published</a:t>
                      </a: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l">
                        <a:spcAft>
                          <a:spcPts val="0"/>
                        </a:spcAft>
                      </a:pPr>
                      <a:r>
                        <a:rPr lang="en-US" sz="1400" b="0" dirty="0">
                          <a:effectLst/>
                          <a:latin typeface="Century Gothic" panose="020B0502020202020204" pitchFamily="34" charset="0"/>
                          <a:ea typeface="Calibri" panose="020F0502020204030204" pitchFamily="34" charset="0"/>
                          <a:cs typeface="Arial" panose="020B0604020202020204" pitchFamily="34" charset="0"/>
                        </a:rPr>
                        <a:t>3 knowledge products on</a:t>
                      </a:r>
                    </a:p>
                    <a:p>
                      <a:pPr algn="l">
                        <a:spcAft>
                          <a:spcPts val="0"/>
                        </a:spcAft>
                      </a:pPr>
                      <a:r>
                        <a:rPr lang="en-US" sz="1400" b="0" dirty="0">
                          <a:effectLst/>
                          <a:latin typeface="Century Gothic" panose="020B0502020202020204" pitchFamily="34" charset="0"/>
                          <a:ea typeface="Calibri" panose="020F0502020204030204" pitchFamily="34" charset="0"/>
                          <a:cs typeface="Arial" panose="020B0604020202020204" pitchFamily="34" charset="0"/>
                        </a:rPr>
                        <a:t>innovation for inclusive</a:t>
                      </a:r>
                    </a:p>
                    <a:p>
                      <a:pPr algn="l">
                        <a:spcAft>
                          <a:spcPts val="0"/>
                        </a:spcAft>
                      </a:pPr>
                      <a:r>
                        <a:rPr lang="en-US" sz="1400" b="0" dirty="0">
                          <a:effectLst/>
                          <a:latin typeface="Century Gothic" panose="020B0502020202020204" pitchFamily="34" charset="0"/>
                          <a:ea typeface="Calibri" panose="020F0502020204030204" pitchFamily="34" charset="0"/>
                          <a:cs typeface="Arial" panose="020B0604020202020204" pitchFamily="34" charset="0"/>
                        </a:rPr>
                        <a:t>development published</a:t>
                      </a: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Achieved</a:t>
                      </a:r>
                    </a:p>
                  </a:txBody>
                  <a:tcPr marL="91443" marR="91443"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527496063"/>
                  </a:ext>
                </a:extLst>
              </a:tr>
              <a:tr h="775252">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6 decision-support systems introduced, maintained and improved by 31 March 2022 </a:t>
                      </a:r>
                    </a:p>
                  </a:txBody>
                  <a:tcPr marL="9525" marR="9525" marT="9523"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r>
                        <a:rPr kumimoji="0" lang="en-US" altLang="en-US" sz="1400" b="0" i="0" u="none" strike="noStrike" cap="none" normalizeH="0" baseline="0" dirty="0">
                          <a:ln>
                            <a:noFill/>
                          </a:ln>
                          <a:solidFill>
                            <a:schemeClr val="tx1"/>
                          </a:solidFill>
                          <a:effectLst/>
                          <a:latin typeface="Century Gothic" panose="020B0502020202020204" pitchFamily="34" charset="0"/>
                          <a:ea typeface="Calibri" pitchFamily="34" charset="0"/>
                          <a:cs typeface="Arial" panose="020B0604020202020204" pitchFamily="34" charset="0"/>
                        </a:rPr>
                        <a:t>Annual work plan approved</a:t>
                      </a:r>
                    </a:p>
                    <a:p>
                      <a:r>
                        <a:rPr kumimoji="0" lang="en-US" altLang="en-US" sz="1400" b="0" i="0" u="none" strike="noStrike" cap="none" normalizeH="0" baseline="0" dirty="0">
                          <a:ln>
                            <a:noFill/>
                          </a:ln>
                          <a:solidFill>
                            <a:schemeClr val="tx1"/>
                          </a:solidFill>
                          <a:effectLst/>
                          <a:latin typeface="Century Gothic" panose="020B0502020202020204" pitchFamily="34" charset="0"/>
                          <a:ea typeface="Calibri" pitchFamily="34" charset="0"/>
                          <a:cs typeface="Arial" panose="020B0604020202020204" pitchFamily="34" charset="0"/>
                        </a:rPr>
                        <a:t>for 5 decision-support</a:t>
                      </a:r>
                    </a:p>
                    <a:p>
                      <a:r>
                        <a:rPr kumimoji="0" lang="en-US" altLang="en-US" sz="1400" b="0" i="0" u="none" strike="noStrike" cap="none" normalizeH="0" baseline="0" dirty="0">
                          <a:ln>
                            <a:noFill/>
                          </a:ln>
                          <a:solidFill>
                            <a:schemeClr val="tx1"/>
                          </a:solidFill>
                          <a:effectLst/>
                          <a:latin typeface="Century Gothic" panose="020B0502020202020204" pitchFamily="34" charset="0"/>
                          <a:ea typeface="Calibri" pitchFamily="34" charset="0"/>
                          <a:cs typeface="Arial" panose="020B0604020202020204" pitchFamily="34" charset="0"/>
                        </a:rPr>
                        <a:t>systems</a:t>
                      </a: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lnSpc>
                          <a:spcPct val="115000"/>
                        </a:lnSpc>
                        <a:spcBef>
                          <a:spcPts val="0"/>
                        </a:spcBef>
                        <a:spcAft>
                          <a:spcPts val="0"/>
                        </a:spcAft>
                      </a:pPr>
                      <a:r>
                        <a:rPr lang="en-US" sz="1400" dirty="0">
                          <a:effectLst/>
                          <a:latin typeface="Century Gothic" panose="020B0502020202020204" pitchFamily="34" charset="0"/>
                          <a:ea typeface="Times New Roman" panose="02020603050405020304" pitchFamily="18" charset="0"/>
                          <a:cs typeface="Arial" panose="020B0604020202020204" pitchFamily="34" charset="0"/>
                        </a:rPr>
                        <a:t>Annual work plan approved</a:t>
                      </a:r>
                    </a:p>
                    <a:p>
                      <a:pPr marL="0" marR="0" algn="l">
                        <a:lnSpc>
                          <a:spcPct val="115000"/>
                        </a:lnSpc>
                        <a:spcBef>
                          <a:spcPts val="0"/>
                        </a:spcBef>
                        <a:spcAft>
                          <a:spcPts val="0"/>
                        </a:spcAft>
                      </a:pPr>
                      <a:r>
                        <a:rPr lang="en-US" sz="1400" dirty="0">
                          <a:effectLst/>
                          <a:latin typeface="Century Gothic" panose="020B0502020202020204" pitchFamily="34" charset="0"/>
                          <a:ea typeface="Times New Roman" panose="02020603050405020304" pitchFamily="18" charset="0"/>
                          <a:cs typeface="Arial" panose="020B0604020202020204" pitchFamily="34" charset="0"/>
                        </a:rPr>
                        <a:t>for 6 decision-support</a:t>
                      </a:r>
                    </a:p>
                    <a:p>
                      <a:pPr marL="0" marR="0" algn="l">
                        <a:lnSpc>
                          <a:spcPct val="115000"/>
                        </a:lnSpc>
                        <a:spcBef>
                          <a:spcPts val="0"/>
                        </a:spcBef>
                        <a:spcAft>
                          <a:spcPts val="0"/>
                        </a:spcAft>
                      </a:pPr>
                      <a:r>
                        <a:rPr lang="en-US" sz="1400" dirty="0">
                          <a:effectLst/>
                          <a:latin typeface="Century Gothic" panose="020B0502020202020204" pitchFamily="34" charset="0"/>
                          <a:ea typeface="Times New Roman" panose="02020603050405020304" pitchFamily="18" charset="0"/>
                          <a:cs typeface="Arial" panose="020B0604020202020204" pitchFamily="34" charset="0"/>
                        </a:rPr>
                        <a:t>systems</a:t>
                      </a: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400" b="1"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Achieved</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400" b="1"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txBody>
                  <a:tcPr marL="91443" marR="91443"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3557679963"/>
                  </a:ext>
                </a:extLst>
              </a:tr>
              <a:tr h="908138">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lang="en-US" sz="1400" b="0" dirty="0">
                          <a:effectLst/>
                          <a:latin typeface="Century Gothic" panose="020B0502020202020204" pitchFamily="34" charset="0"/>
                          <a:ea typeface="Times New Roman" panose="02020603050405020304" pitchFamily="18" charset="0"/>
                          <a:cs typeface="Arial" panose="020B0604020202020204" pitchFamily="34" charset="0"/>
                        </a:rPr>
                        <a:t>3 learning interventions (seminars/policy round tables) hosted by 31 March 2022 </a:t>
                      </a:r>
                      <a:endParaRPr kumimoji="0" lang="en-US" altLang="en-US"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txBody>
                  <a:tcPr marL="9525" marR="9525" marT="9523"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lnSpc>
                          <a:spcPct val="115000"/>
                        </a:lnSpc>
                        <a:spcBef>
                          <a:spcPts val="0"/>
                        </a:spcBef>
                        <a:spcAft>
                          <a:spcPts val="0"/>
                        </a:spcAft>
                      </a:pPr>
                      <a:r>
                        <a:rPr lang="en-US" sz="1400" dirty="0">
                          <a:effectLst/>
                          <a:latin typeface="Century Gothic" panose="020B0502020202020204" pitchFamily="34" charset="0"/>
                          <a:ea typeface="Times New Roman" panose="02020603050405020304" pitchFamily="18" charset="0"/>
                          <a:cs typeface="Arial" panose="020B0604020202020204" pitchFamily="34" charset="0"/>
                        </a:rPr>
                        <a:t>3 learning interventions</a:t>
                      </a:r>
                    </a:p>
                    <a:p>
                      <a:pPr marL="0" marR="0" algn="l">
                        <a:lnSpc>
                          <a:spcPct val="115000"/>
                        </a:lnSpc>
                        <a:spcBef>
                          <a:spcPts val="0"/>
                        </a:spcBef>
                        <a:spcAft>
                          <a:spcPts val="0"/>
                        </a:spcAft>
                      </a:pPr>
                      <a:r>
                        <a:rPr lang="en-US" sz="1400" dirty="0">
                          <a:effectLst/>
                          <a:latin typeface="Century Gothic" panose="020B0502020202020204" pitchFamily="34" charset="0"/>
                          <a:ea typeface="Times New Roman" panose="02020603050405020304" pitchFamily="18" charset="0"/>
                          <a:cs typeface="Arial" panose="020B0604020202020204" pitchFamily="34" charset="0"/>
                        </a:rPr>
                        <a:t>hosted between 01 April</a:t>
                      </a:r>
                    </a:p>
                    <a:p>
                      <a:pPr marL="0" marR="0" algn="l">
                        <a:lnSpc>
                          <a:spcPct val="115000"/>
                        </a:lnSpc>
                        <a:spcBef>
                          <a:spcPts val="0"/>
                        </a:spcBef>
                        <a:spcAft>
                          <a:spcPts val="0"/>
                        </a:spcAft>
                      </a:pPr>
                      <a:r>
                        <a:rPr lang="en-US" sz="1400" dirty="0">
                          <a:effectLst/>
                          <a:latin typeface="Century Gothic" panose="020B0502020202020204" pitchFamily="34" charset="0"/>
                          <a:ea typeface="Times New Roman" panose="02020603050405020304" pitchFamily="18" charset="0"/>
                          <a:cs typeface="Arial" panose="020B0604020202020204" pitchFamily="34" charset="0"/>
                        </a:rPr>
                        <a:t>2021 and 31 December</a:t>
                      </a:r>
                    </a:p>
                    <a:p>
                      <a:pPr marL="0" marR="0" algn="l">
                        <a:lnSpc>
                          <a:spcPct val="115000"/>
                        </a:lnSpc>
                        <a:spcBef>
                          <a:spcPts val="0"/>
                        </a:spcBef>
                        <a:spcAft>
                          <a:spcPts val="0"/>
                        </a:spcAft>
                      </a:pPr>
                      <a:r>
                        <a:rPr lang="en-US" sz="1400" dirty="0">
                          <a:effectLst/>
                          <a:latin typeface="Century Gothic" panose="020B0502020202020204" pitchFamily="34" charset="0"/>
                          <a:ea typeface="Times New Roman" panose="02020603050405020304" pitchFamily="18" charset="0"/>
                          <a:cs typeface="Arial" panose="020B0604020202020204" pitchFamily="34" charset="0"/>
                        </a:rPr>
                        <a:t>2022</a:t>
                      </a: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lnSpc>
                          <a:spcPct val="115000"/>
                        </a:lnSpc>
                        <a:spcBef>
                          <a:spcPts val="0"/>
                        </a:spcBef>
                        <a:spcAft>
                          <a:spcPts val="0"/>
                        </a:spcAft>
                      </a:pPr>
                      <a:r>
                        <a:rPr lang="en-US" sz="1400" dirty="0">
                          <a:effectLst/>
                          <a:latin typeface="Century Gothic" panose="020B0502020202020204" pitchFamily="34" charset="0"/>
                          <a:ea typeface="Times New Roman" panose="02020603050405020304" pitchFamily="18" charset="0"/>
                          <a:cs typeface="Arial" panose="020B0604020202020204" pitchFamily="34" charset="0"/>
                        </a:rPr>
                        <a:t>4 learning interventions</a:t>
                      </a:r>
                    </a:p>
                    <a:p>
                      <a:pPr marL="0" marR="0" algn="l">
                        <a:lnSpc>
                          <a:spcPct val="115000"/>
                        </a:lnSpc>
                        <a:spcBef>
                          <a:spcPts val="0"/>
                        </a:spcBef>
                        <a:spcAft>
                          <a:spcPts val="0"/>
                        </a:spcAft>
                      </a:pPr>
                      <a:r>
                        <a:rPr lang="en-US" sz="1400" dirty="0">
                          <a:effectLst/>
                          <a:latin typeface="Century Gothic" panose="020B0502020202020204" pitchFamily="34" charset="0"/>
                          <a:ea typeface="Times New Roman" panose="02020603050405020304" pitchFamily="18" charset="0"/>
                          <a:cs typeface="Arial" panose="020B0604020202020204" pitchFamily="34" charset="0"/>
                        </a:rPr>
                        <a:t>hosted between 01 April 2021 and 31 December 2022.</a:t>
                      </a: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Achieved</a:t>
                      </a:r>
                    </a:p>
                  </a:txBody>
                  <a:tcPr marL="91443" marR="91443"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727610368"/>
                  </a:ext>
                </a:extLst>
              </a:tr>
              <a:tr h="1424277">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lang="en-US" sz="1400" b="0" dirty="0">
                          <a:effectLst/>
                          <a:latin typeface="Century Gothic" panose="020B0502020202020204" pitchFamily="34" charset="0"/>
                          <a:ea typeface="Calibri" panose="020F0502020204030204" pitchFamily="34" charset="0"/>
                          <a:cs typeface="Arial" panose="020B0604020202020204" pitchFamily="34" charset="0"/>
                        </a:rPr>
                        <a:t>6 statistical reports or policy briefs approved by Exco for publication and/or submitted to Cabinet and/ or disseminated to policy audience by 31 March 2022 </a:t>
                      </a:r>
                      <a:endParaRPr kumimoji="0" lang="en-US" altLang="en-US"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txBody>
                  <a:tcPr marL="9525" marR="9525" marT="9523"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gn="l">
                        <a:spcBef>
                          <a:spcPts val="0"/>
                        </a:spcBef>
                        <a:spcAft>
                          <a:spcPts val="0"/>
                        </a:spcAft>
                      </a:pPr>
                      <a:r>
                        <a:rPr lang="en-US" sz="1400" dirty="0">
                          <a:effectLst/>
                          <a:latin typeface="Century Gothic" panose="020B0502020202020204" pitchFamily="34" charset="0"/>
                          <a:ea typeface="Calibri" panose="020F0502020204030204" pitchFamily="34" charset="0"/>
                          <a:cs typeface="Arial" panose="020B0604020202020204" pitchFamily="34" charset="0"/>
                        </a:rPr>
                        <a:t>3 statistical reports approved</a:t>
                      </a:r>
                      <a:r>
                        <a:rPr lang="en-US" sz="140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400" dirty="0">
                          <a:effectLst/>
                          <a:latin typeface="Century Gothic" panose="020B0502020202020204" pitchFamily="34" charset="0"/>
                          <a:ea typeface="Calibri" panose="020F0502020204030204" pitchFamily="34" charset="0"/>
                          <a:cs typeface="Arial" panose="020B0604020202020204" pitchFamily="34" charset="0"/>
                        </a:rPr>
                        <a:t>by Exco for publication and/or submitted to Cabinet</a:t>
                      </a:r>
                    </a:p>
                    <a:p>
                      <a:pPr marL="0" marR="0" algn="l">
                        <a:spcBef>
                          <a:spcPts val="0"/>
                        </a:spcBef>
                        <a:spcAft>
                          <a:spcPts val="0"/>
                        </a:spcAft>
                      </a:pPr>
                      <a:r>
                        <a:rPr lang="en-US" sz="1400" dirty="0">
                          <a:effectLst/>
                          <a:latin typeface="Century Gothic" panose="020B0502020202020204" pitchFamily="34" charset="0"/>
                          <a:ea typeface="Calibri" panose="020F0502020204030204" pitchFamily="34" charset="0"/>
                          <a:cs typeface="Arial" panose="020B0604020202020204" pitchFamily="34" charset="0"/>
                        </a:rPr>
                        <a:t>and/or disseminated to</a:t>
                      </a:r>
                    </a:p>
                    <a:p>
                      <a:pPr marL="0" marR="0" algn="l">
                        <a:spcBef>
                          <a:spcPts val="0"/>
                        </a:spcBef>
                        <a:spcAft>
                          <a:spcPts val="0"/>
                        </a:spcAft>
                      </a:pPr>
                      <a:r>
                        <a:rPr lang="en-US" sz="1400" dirty="0">
                          <a:effectLst/>
                          <a:latin typeface="Century Gothic" panose="020B0502020202020204" pitchFamily="34" charset="0"/>
                          <a:ea typeface="Calibri" panose="020F0502020204030204" pitchFamily="34" charset="0"/>
                          <a:cs typeface="Arial" panose="020B0604020202020204" pitchFamily="34" charset="0"/>
                        </a:rPr>
                        <a:t>policy audience</a:t>
                      </a: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lgn="l">
                        <a:spcAft>
                          <a:spcPts val="0"/>
                        </a:spcAft>
                      </a:pPr>
                      <a:r>
                        <a:rPr lang="en-US" sz="1400" b="0" dirty="0">
                          <a:effectLst/>
                          <a:latin typeface="Century Gothic" panose="020B0502020202020204" pitchFamily="34" charset="0"/>
                          <a:ea typeface="Calibri" panose="020F0502020204030204" pitchFamily="34" charset="0"/>
                          <a:cs typeface="Arial" panose="020B0604020202020204" pitchFamily="34" charset="0"/>
                        </a:rPr>
                        <a:t>3 statistical reports approved by Exco for publication and/ or submitted to Cabinet</a:t>
                      </a:r>
                    </a:p>
                    <a:p>
                      <a:pPr algn="l">
                        <a:spcAft>
                          <a:spcPts val="0"/>
                        </a:spcAft>
                      </a:pPr>
                      <a:r>
                        <a:rPr lang="en-US" sz="1400" b="0" dirty="0">
                          <a:effectLst/>
                          <a:latin typeface="Century Gothic" panose="020B0502020202020204" pitchFamily="34" charset="0"/>
                          <a:ea typeface="Calibri" panose="020F0502020204030204" pitchFamily="34" charset="0"/>
                          <a:cs typeface="Arial" panose="020B0604020202020204" pitchFamily="34" charset="0"/>
                        </a:rPr>
                        <a:t>and/or disseminated to</a:t>
                      </a:r>
                    </a:p>
                    <a:p>
                      <a:pPr algn="l">
                        <a:spcAft>
                          <a:spcPts val="0"/>
                        </a:spcAft>
                      </a:pPr>
                      <a:r>
                        <a:rPr lang="en-US" sz="1400" b="0" dirty="0">
                          <a:effectLst/>
                          <a:latin typeface="Century Gothic" panose="020B0502020202020204" pitchFamily="34" charset="0"/>
                          <a:ea typeface="Calibri" panose="020F0502020204030204" pitchFamily="34" charset="0"/>
                          <a:cs typeface="Arial" panose="020B0604020202020204" pitchFamily="34" charset="0"/>
                        </a:rPr>
                        <a:t>policy audience.</a:t>
                      </a: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400" b="1"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Achieved</a:t>
                      </a:r>
                    </a:p>
                  </a:txBody>
                  <a:tcPr marL="91443" marR="91443"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3658442345"/>
                  </a:ext>
                </a:extLst>
              </a:tr>
            </a:tbl>
          </a:graphicData>
        </a:graphic>
      </p:graphicFrame>
      <p:sp>
        <p:nvSpPr>
          <p:cNvPr id="9" name="Rectangle 8">
            <a:extLst>
              <a:ext uri="{FF2B5EF4-FFF2-40B4-BE49-F238E27FC236}">
                <a16:creationId xmlns:a16="http://schemas.microsoft.com/office/drawing/2014/main" id="{3410439E-3F55-426B-B269-70199CBFFFFE}"/>
              </a:ext>
            </a:extLst>
          </p:cNvPr>
          <p:cNvSpPr/>
          <p:nvPr/>
        </p:nvSpPr>
        <p:spPr>
          <a:xfrm>
            <a:off x="-3651" y="5543759"/>
            <a:ext cx="9140349" cy="1169551"/>
          </a:xfrm>
          <a:prstGeom prst="rect">
            <a:avLst/>
          </a:prstGeom>
          <a:solidFill>
            <a:schemeClr val="accent2">
              <a:lumMod val="40000"/>
              <a:lumOff val="60000"/>
            </a:schemeClr>
          </a:solidFill>
        </p:spPr>
        <p:txBody>
          <a:bodyPr wrap="square">
            <a:spAutoFit/>
          </a:bodyPr>
          <a:lstStyle/>
          <a:p>
            <a:pPr algn="just"/>
            <a:r>
              <a:rPr lang="en-US" sz="1400" b="1" dirty="0">
                <a:latin typeface="Century Gothic" panose="020B0502020202020204" pitchFamily="34" charset="0"/>
                <a:cs typeface="Arial" panose="020B0604020202020204" pitchFamily="34" charset="0"/>
              </a:rPr>
              <a:t>Knowledge products  </a:t>
            </a:r>
            <a:r>
              <a:rPr lang="en-US" sz="1400" dirty="0">
                <a:latin typeface="Century Gothic" panose="020B0502020202020204" pitchFamily="34" charset="0"/>
                <a:cs typeface="Arial" panose="020B0604020202020204" pitchFamily="34" charset="0"/>
              </a:rPr>
              <a:t>refer to case studies, policy briefs, technology briefs and research reports.</a:t>
            </a:r>
          </a:p>
          <a:p>
            <a:pPr algn="just"/>
            <a:r>
              <a:rPr lang="en-US" sz="1400" dirty="0">
                <a:latin typeface="Century Gothic" panose="020B0502020202020204" pitchFamily="34" charset="0"/>
                <a:cs typeface="Arial" panose="020B0604020202020204" pitchFamily="34" charset="0"/>
              </a:rPr>
              <a:t> </a:t>
            </a:r>
          </a:p>
          <a:p>
            <a:pPr algn="just"/>
            <a:r>
              <a:rPr lang="en-US" sz="1400" b="1" dirty="0">
                <a:latin typeface="Century Gothic" panose="020B0502020202020204" pitchFamily="34" charset="0"/>
                <a:cs typeface="Arial" panose="020B0604020202020204" pitchFamily="34" charset="0"/>
              </a:rPr>
              <a:t>Decision support </a:t>
            </a:r>
            <a:r>
              <a:rPr lang="en-US" sz="1400" dirty="0">
                <a:latin typeface="Century Gothic" panose="020B0502020202020204" pitchFamily="34" charset="0"/>
                <a:cs typeface="Arial" panose="020B0604020202020204" pitchFamily="34" charset="0"/>
              </a:rPr>
              <a:t>interventions help people think about choices they face; they describe where and why choice exists; they provide information about options, including, where reasonable, the option of taking no action. </a:t>
            </a:r>
          </a:p>
        </p:txBody>
      </p:sp>
    </p:spTree>
    <p:extLst>
      <p:ext uri="{BB962C8B-B14F-4D97-AF65-F5344CB8AC3E}">
        <p14:creationId xmlns:p14="http://schemas.microsoft.com/office/powerpoint/2010/main" val="41991058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851E79-D200-44A3-A4F0-AFB9BD7AD5AF}"/>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43</a:t>
            </a:fld>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13519027-0E7D-4BFF-ABA2-3692002B156E}"/>
              </a:ext>
            </a:extLst>
          </p:cNvPr>
          <p:cNvSpPr>
            <a:spLocks noGrp="1"/>
          </p:cNvSpPr>
          <p:nvPr>
            <p:ph type="title"/>
          </p:nvPr>
        </p:nvSpPr>
        <p:spPr>
          <a:xfrm>
            <a:off x="0" y="1"/>
            <a:ext cx="9143999" cy="926600"/>
          </a:xfrm>
        </p:spPr>
        <p:txBody>
          <a:bodyPr>
            <a:noAutofit/>
          </a:bodyPr>
          <a:lstStyle/>
          <a:p>
            <a:pPr marL="101600">
              <a:lnSpc>
                <a:spcPct val="80000"/>
              </a:lnSpc>
              <a:spcBef>
                <a:spcPts val="850"/>
              </a:spcBef>
            </a:pPr>
            <a:r>
              <a:rPr lang="en-US" sz="3200" b="1" dirty="0">
                <a:sym typeface="Helvetica Neue" charset="0"/>
              </a:rPr>
              <a:t/>
            </a:r>
            <a:br>
              <a:rPr lang="en-US" sz="3200" b="1" dirty="0">
                <a:sym typeface="Helvetica Neue" charset="0"/>
              </a:rPr>
            </a:br>
            <a:r>
              <a:rPr lang="en-US" sz="3200" b="1" dirty="0">
                <a:latin typeface="Century Gothic" panose="020B0502020202020204" pitchFamily="34" charset="0"/>
                <a:sym typeface="Helvetica Neue" charset="0"/>
              </a:rPr>
              <a:t>Underperformance</a:t>
            </a:r>
            <a:r>
              <a:rPr lang="en-US" sz="3200" dirty="0"/>
              <a:t/>
            </a:r>
            <a:br>
              <a:rPr lang="en-US" sz="3200" dirty="0"/>
            </a:br>
            <a:endParaRPr lang="en-US" sz="3200" b="1" dirty="0"/>
          </a:p>
        </p:txBody>
      </p:sp>
      <p:pic>
        <p:nvPicPr>
          <p:cNvPr id="9" name="Picture 2" descr="C:\Users\Elke-HP\Documents\Jobs\Stock images\Science &amp; technology\shutterstock_61518634.jpg">
            <a:extLst>
              <a:ext uri="{FF2B5EF4-FFF2-40B4-BE49-F238E27FC236}">
                <a16:creationId xmlns:a16="http://schemas.microsoft.com/office/drawing/2014/main" id="{7D677992-B71A-4767-B4DF-83DB9C3C2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705" b="16917"/>
          <a:stretch>
            <a:fillRect/>
          </a:stretch>
        </p:blipFill>
        <p:spPr bwMode="auto">
          <a:xfrm>
            <a:off x="0" y="984749"/>
            <a:ext cx="9144000" cy="494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0" name="Diagram 9">
            <a:extLst>
              <a:ext uri="{FF2B5EF4-FFF2-40B4-BE49-F238E27FC236}">
                <a16:creationId xmlns:a16="http://schemas.microsoft.com/office/drawing/2014/main" id="{41E668F2-4CC4-4DA9-BD09-1AFC94ECB8F1}"/>
              </a:ext>
            </a:extLst>
          </p:cNvPr>
          <p:cNvGraphicFramePr/>
          <p:nvPr>
            <p:extLst>
              <p:ext uri="{D42A27DB-BD31-4B8C-83A1-F6EECF244321}">
                <p14:modId xmlns:p14="http://schemas.microsoft.com/office/powerpoint/2010/main" val="1551879466"/>
              </p:ext>
            </p:extLst>
          </p:nvPr>
        </p:nvGraphicFramePr>
        <p:xfrm>
          <a:off x="609600" y="1397000"/>
          <a:ext cx="8077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21515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FBC9E0-A8AC-434B-B8CA-CB7B043D2290}"/>
              </a:ext>
            </a:extLst>
          </p:cNvPr>
          <p:cNvSpPr>
            <a:spLocks noGrp="1"/>
          </p:cNvSpPr>
          <p:nvPr>
            <p:ph type="sldNum" sz="quarter" idx="12"/>
          </p:nvPr>
        </p:nvSpPr>
        <p:spPr/>
        <p:txBody>
          <a:bodyPr/>
          <a:lstStyle/>
          <a:p>
            <a:fld id="{6BEAD508-187F-9C41-8168-FD791BBC9830}" type="slidenum">
              <a:rPr lang="en-US" smtClean="0"/>
              <a:pPr/>
              <a:t>44</a:t>
            </a:fld>
            <a:endParaRPr lang="en-US" dirty="0"/>
          </a:p>
        </p:txBody>
      </p:sp>
      <p:sp>
        <p:nvSpPr>
          <p:cNvPr id="5" name="Title 1">
            <a:extLst>
              <a:ext uri="{FF2B5EF4-FFF2-40B4-BE49-F238E27FC236}">
                <a16:creationId xmlns:a16="http://schemas.microsoft.com/office/drawing/2014/main" id="{7D154257-C609-4A4B-BA5D-F68D1EFBCA35}"/>
              </a:ext>
            </a:extLst>
          </p:cNvPr>
          <p:cNvSpPr>
            <a:spLocks noGrp="1"/>
          </p:cNvSpPr>
          <p:nvPr>
            <p:ph type="title"/>
          </p:nvPr>
        </p:nvSpPr>
        <p:spPr>
          <a:xfrm>
            <a:off x="0" y="0"/>
            <a:ext cx="9053847" cy="914400"/>
          </a:xfrm>
        </p:spPr>
        <p:txBody>
          <a:bodyPr>
            <a:noAutofit/>
          </a:bodyPr>
          <a:lstStyle/>
          <a:p>
            <a:pPr marL="101600">
              <a:lnSpc>
                <a:spcPct val="80000"/>
              </a:lnSpc>
              <a:spcBef>
                <a:spcPts val="850"/>
              </a:spcBef>
            </a:pPr>
            <a:r>
              <a:rPr lang="en-US" sz="3000" b="1" dirty="0">
                <a:solidFill>
                  <a:srgbClr val="FFFFFF"/>
                </a:solidFill>
                <a:sym typeface="Helvetica Neue" charset="0"/>
              </a:rPr>
              <a:t/>
            </a:r>
            <a:br>
              <a:rPr lang="en-US" sz="3000" b="1" dirty="0">
                <a:solidFill>
                  <a:srgbClr val="FFFFFF"/>
                </a:solidFill>
                <a:sym typeface="Helvetica Neue" charset="0"/>
              </a:rPr>
            </a:br>
            <a:r>
              <a:rPr lang="en-US" sz="3000" b="1" dirty="0">
                <a:solidFill>
                  <a:srgbClr val="FFFFFF"/>
                </a:solidFill>
                <a:latin typeface="Century Gothic" panose="020B0502020202020204" pitchFamily="34" charset="0"/>
                <a:sym typeface="Helvetica Neue" charset="0"/>
              </a:rPr>
              <a:t>Analysis chart of the Unachieved Targets     </a:t>
            </a:r>
            <a:r>
              <a:rPr lang="en-US" sz="3000" dirty="0"/>
              <a:t/>
            </a:r>
            <a:br>
              <a:rPr lang="en-US" sz="3000" dirty="0"/>
            </a:br>
            <a:r>
              <a:rPr lang="en-US" sz="3000" dirty="0"/>
              <a:t/>
            </a:r>
            <a:br>
              <a:rPr lang="en-US" sz="3000" dirty="0"/>
            </a:br>
            <a:endParaRPr lang="en-US" sz="3000" b="1" dirty="0"/>
          </a:p>
        </p:txBody>
      </p:sp>
      <p:sp>
        <p:nvSpPr>
          <p:cNvPr id="6" name="Content Placeholder 2">
            <a:extLst>
              <a:ext uri="{FF2B5EF4-FFF2-40B4-BE49-F238E27FC236}">
                <a16:creationId xmlns:a16="http://schemas.microsoft.com/office/drawing/2014/main" id="{67D70BFB-208D-4DE9-8C5C-7758AE25523D}"/>
              </a:ext>
            </a:extLst>
          </p:cNvPr>
          <p:cNvSpPr>
            <a:spLocks noGrp="1"/>
          </p:cNvSpPr>
          <p:nvPr>
            <p:ph idx="1"/>
          </p:nvPr>
        </p:nvSpPr>
        <p:spPr>
          <a:xfrm>
            <a:off x="85060" y="1004551"/>
            <a:ext cx="8968787" cy="5289227"/>
          </a:xfrm>
        </p:spPr>
        <p:txBody>
          <a:bodyPr>
            <a:noAutofit/>
          </a:bodyPr>
          <a:lstStyle/>
          <a:p>
            <a:pPr algn="just">
              <a:buClr>
                <a:srgbClr val="FFC000"/>
              </a:buClr>
              <a:buFont typeface="Wingdings" panose="05000000000000000000" pitchFamily="2" charset="2"/>
              <a:buChar char="q"/>
            </a:pPr>
            <a:r>
              <a:rPr lang="en-US" sz="2000" dirty="0">
                <a:solidFill>
                  <a:schemeClr val="tx1"/>
                </a:solidFill>
                <a:latin typeface="Century Gothic" panose="020B0502020202020204" pitchFamily="34" charset="0"/>
              </a:rPr>
              <a:t>The below graph shows the unachieved targets per the three previous quarters. One can deduce that the Department’s unachieved targets are increasing and not dropping, which is concerning as there is one quarter left towards the achievements of 2021/22 FY targets. </a:t>
            </a:r>
            <a:endParaRPr lang="en-US" sz="2000" b="1" dirty="0">
              <a:latin typeface="Century Gothic" panose="020B0502020202020204" pitchFamily="34" charset="0"/>
            </a:endParaRPr>
          </a:p>
          <a:p>
            <a:endParaRPr lang="en-US" b="1" dirty="0"/>
          </a:p>
          <a:p>
            <a:endParaRPr lang="en-US" b="1" dirty="0"/>
          </a:p>
          <a:p>
            <a:pPr marL="914400" lvl="1" indent="-457200"/>
            <a:endParaRPr lang="en-US" b="1" dirty="0">
              <a:solidFill>
                <a:schemeClr val="tx1"/>
              </a:solidFill>
            </a:endParaRPr>
          </a:p>
          <a:p>
            <a:pPr marL="0" indent="0">
              <a:lnSpc>
                <a:spcPct val="110000"/>
              </a:lnSpc>
              <a:buNone/>
            </a:pPr>
            <a:endParaRPr lang="en-ZA" b="1" dirty="0">
              <a:solidFill>
                <a:schemeClr val="tx1"/>
              </a:solidFill>
            </a:endParaRPr>
          </a:p>
        </p:txBody>
      </p:sp>
      <p:graphicFrame>
        <p:nvGraphicFramePr>
          <p:cNvPr id="8" name="Chart 7"/>
          <p:cNvGraphicFramePr>
            <a:graphicFrameLocks/>
          </p:cNvGraphicFramePr>
          <p:nvPr>
            <p:extLst>
              <p:ext uri="{D42A27DB-BD31-4B8C-83A1-F6EECF244321}">
                <p14:modId xmlns:p14="http://schemas.microsoft.com/office/powerpoint/2010/main" val="604923315"/>
              </p:ext>
            </p:extLst>
          </p:nvPr>
        </p:nvGraphicFramePr>
        <p:xfrm>
          <a:off x="618978" y="2743200"/>
          <a:ext cx="7976006" cy="34604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284034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FBC9E0-A8AC-434B-B8CA-CB7B043D2290}"/>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45</a:t>
            </a:fld>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7D154257-C609-4A4B-BA5D-F68D1EFBCA35}"/>
              </a:ext>
            </a:extLst>
          </p:cNvPr>
          <p:cNvSpPr>
            <a:spLocks noGrp="1"/>
          </p:cNvSpPr>
          <p:nvPr>
            <p:ph type="title"/>
          </p:nvPr>
        </p:nvSpPr>
        <p:spPr>
          <a:xfrm>
            <a:off x="-99390" y="32796"/>
            <a:ext cx="8765176" cy="456685"/>
          </a:xfrm>
        </p:spPr>
        <p:txBody>
          <a:bodyPr>
            <a:noAutofit/>
          </a:bodyPr>
          <a:lstStyle/>
          <a:p>
            <a:pPr marL="101600">
              <a:lnSpc>
                <a:spcPct val="80000"/>
              </a:lnSpc>
              <a:spcBef>
                <a:spcPts val="850"/>
              </a:spcBef>
            </a:pPr>
            <a:r>
              <a:rPr lang="en-US" sz="3000" b="1" dirty="0">
                <a:solidFill>
                  <a:srgbClr val="FFFFFF"/>
                </a:solidFill>
                <a:latin typeface="Century Gothic" panose="020B0502020202020204" pitchFamily="34" charset="0"/>
                <a:sym typeface="Helvetica Neue" charset="0"/>
              </a:rPr>
              <a:t>Classification of reasons for variances due to non / under achievement     </a:t>
            </a:r>
            <a:r>
              <a:rPr lang="en-US" sz="3000" dirty="0"/>
              <a:t/>
            </a:r>
            <a:br>
              <a:rPr lang="en-US" sz="3000" dirty="0"/>
            </a:br>
            <a:r>
              <a:rPr lang="en-US" sz="3000" dirty="0"/>
              <a:t/>
            </a:r>
            <a:br>
              <a:rPr lang="en-US" sz="3000" dirty="0"/>
            </a:br>
            <a:endParaRPr lang="en-US" sz="3000" b="1" dirty="0"/>
          </a:p>
        </p:txBody>
      </p:sp>
      <p:sp>
        <p:nvSpPr>
          <p:cNvPr id="6" name="Content Placeholder 2">
            <a:extLst>
              <a:ext uri="{FF2B5EF4-FFF2-40B4-BE49-F238E27FC236}">
                <a16:creationId xmlns:a16="http://schemas.microsoft.com/office/drawing/2014/main" id="{67D70BFB-208D-4DE9-8C5C-7758AE25523D}"/>
              </a:ext>
            </a:extLst>
          </p:cNvPr>
          <p:cNvSpPr>
            <a:spLocks noGrp="1"/>
          </p:cNvSpPr>
          <p:nvPr>
            <p:ph idx="1"/>
          </p:nvPr>
        </p:nvSpPr>
        <p:spPr>
          <a:xfrm>
            <a:off x="1" y="1094704"/>
            <a:ext cx="8989454" cy="5199074"/>
          </a:xfrm>
        </p:spPr>
        <p:txBody>
          <a:bodyPr>
            <a:noAutofit/>
          </a:bodyPr>
          <a:lstStyle/>
          <a:p>
            <a:pPr algn="just">
              <a:lnSpc>
                <a:spcPct val="130000"/>
              </a:lnSpc>
              <a:buClr>
                <a:srgbClr val="FFC000"/>
              </a:buClr>
              <a:buFont typeface="Wingdings" panose="05000000000000000000" pitchFamily="2" charset="2"/>
              <a:buChar char="q"/>
            </a:pPr>
            <a:r>
              <a:rPr lang="en-US" sz="2000" dirty="0"/>
              <a:t> </a:t>
            </a:r>
            <a:r>
              <a:rPr lang="en-US" sz="2400" b="1" dirty="0">
                <a:solidFill>
                  <a:schemeClr val="tx1"/>
                </a:solidFill>
                <a:latin typeface="Century Gothic" panose="020B0502020202020204" pitchFamily="34" charset="0"/>
              </a:rPr>
              <a:t>Process </a:t>
            </a:r>
            <a:r>
              <a:rPr lang="en-US" sz="2400" b="1" dirty="0" smtClean="0">
                <a:solidFill>
                  <a:schemeClr val="tx1"/>
                </a:solidFill>
                <a:latin typeface="Century Gothic" panose="020B0502020202020204" pitchFamily="34" charset="0"/>
              </a:rPr>
              <a:t>delays: </a:t>
            </a:r>
            <a:r>
              <a:rPr lang="en-US" sz="2400" dirty="0" smtClean="0">
                <a:solidFill>
                  <a:schemeClr val="tx1"/>
                </a:solidFill>
                <a:latin typeface="Century Gothic" panose="020B0502020202020204" pitchFamily="34" charset="0"/>
              </a:rPr>
              <a:t>refers </a:t>
            </a:r>
            <a:r>
              <a:rPr lang="en-US" sz="2400" dirty="0">
                <a:solidFill>
                  <a:schemeClr val="tx1"/>
                </a:solidFill>
                <a:latin typeface="Century Gothic" panose="020B0502020202020204" pitchFamily="34" charset="0"/>
              </a:rPr>
              <a:t>to factors which are outside the control of the DSI and therefore achievement of such targets is mainly dependent on outside circumstances.</a:t>
            </a:r>
          </a:p>
          <a:p>
            <a:pPr algn="just">
              <a:lnSpc>
                <a:spcPct val="130000"/>
              </a:lnSpc>
              <a:buClr>
                <a:srgbClr val="FFC000"/>
              </a:buClr>
              <a:buFont typeface="Wingdings" charset="0"/>
              <a:buChar char="q"/>
            </a:pPr>
            <a:r>
              <a:rPr lang="en-US" sz="2400" dirty="0" smtClean="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Ineffectiveness of </a:t>
            </a:r>
            <a:r>
              <a:rPr lang="en-US" sz="2400" b="1" dirty="0" smtClean="0">
                <a:solidFill>
                  <a:schemeClr val="tx1"/>
                </a:solidFill>
                <a:latin typeface="Century Gothic" panose="020B0502020202020204" pitchFamily="34" charset="0"/>
              </a:rPr>
              <a:t>implementers: </a:t>
            </a:r>
            <a:r>
              <a:rPr lang="en-US" sz="2400" dirty="0" smtClean="0">
                <a:solidFill>
                  <a:schemeClr val="tx1"/>
                </a:solidFill>
                <a:latin typeface="Century Gothic" panose="020B0502020202020204" pitchFamily="34" charset="0"/>
              </a:rPr>
              <a:t>refers </a:t>
            </a:r>
            <a:r>
              <a:rPr lang="en-US" sz="2400" dirty="0">
                <a:solidFill>
                  <a:schemeClr val="tx1"/>
                </a:solidFill>
                <a:latin typeface="Century Gothic" panose="020B0502020202020204" pitchFamily="34" charset="0"/>
              </a:rPr>
              <a:t>to non-achievement due to </a:t>
            </a:r>
            <a:r>
              <a:rPr lang="en-ZA" sz="2400" dirty="0">
                <a:solidFill>
                  <a:schemeClr val="tx1"/>
                </a:solidFill>
                <a:latin typeface="Century Gothic" panose="020B0502020202020204" pitchFamily="34" charset="0"/>
              </a:rPr>
              <a:t>deficiencies during the implementation phase</a:t>
            </a:r>
            <a:r>
              <a:rPr lang="en-US" sz="2400" dirty="0">
                <a:solidFill>
                  <a:schemeClr val="tx1"/>
                </a:solidFill>
                <a:latin typeface="Century Gothic" panose="020B0502020202020204" pitchFamily="34" charset="0"/>
              </a:rPr>
              <a:t>.</a:t>
            </a:r>
          </a:p>
          <a:p>
            <a:pPr algn="just">
              <a:lnSpc>
                <a:spcPct val="130000"/>
              </a:lnSpc>
              <a:buClr>
                <a:srgbClr val="FFC000"/>
              </a:buClr>
              <a:buFont typeface="Wingdings" panose="05000000000000000000" pitchFamily="2" charset="2"/>
              <a:buChar char="q"/>
            </a:pPr>
            <a:r>
              <a:rPr lang="en-US" sz="2400" dirty="0" smtClean="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Target formulation </a:t>
            </a:r>
            <a:r>
              <a:rPr lang="en-ZA" sz="2400" b="1" dirty="0" smtClean="0">
                <a:solidFill>
                  <a:schemeClr val="tx1"/>
                </a:solidFill>
                <a:latin typeface="Century Gothic" panose="020B0502020202020204" pitchFamily="34" charset="0"/>
              </a:rPr>
              <a:t>deficiencies</a:t>
            </a:r>
            <a:r>
              <a:rPr lang="en-US" sz="2400" b="1" dirty="0" smtClean="0">
                <a:solidFill>
                  <a:schemeClr val="tx1"/>
                </a:solidFill>
                <a:latin typeface="Century Gothic" panose="020B0502020202020204" pitchFamily="34" charset="0"/>
              </a:rPr>
              <a:t>: </a:t>
            </a:r>
            <a:r>
              <a:rPr lang="en-US" sz="2400" dirty="0" smtClean="0">
                <a:solidFill>
                  <a:schemeClr val="tx1"/>
                </a:solidFill>
                <a:latin typeface="Century Gothic" panose="020B0502020202020204" pitchFamily="34" charset="0"/>
              </a:rPr>
              <a:t>refers </a:t>
            </a:r>
            <a:r>
              <a:rPr lang="en-US" sz="2400" dirty="0">
                <a:solidFill>
                  <a:schemeClr val="tx1"/>
                </a:solidFill>
                <a:latin typeface="Century Gothic" panose="020B0502020202020204" pitchFamily="34" charset="0"/>
              </a:rPr>
              <a:t>to targets which were not achieved because of variables which were not foreseen during the target formulation phase.</a:t>
            </a:r>
          </a:p>
          <a:p>
            <a:pPr algn="just">
              <a:lnSpc>
                <a:spcPct val="130000"/>
              </a:lnSpc>
              <a:buNone/>
            </a:pPr>
            <a:endParaRPr lang="en-GB" sz="2000" b="1" dirty="0"/>
          </a:p>
          <a:p>
            <a:pPr>
              <a:lnSpc>
                <a:spcPct val="130000"/>
              </a:lnSpc>
            </a:pPr>
            <a:endParaRPr lang="en-US" sz="2000" b="1" dirty="0"/>
          </a:p>
          <a:p>
            <a:pPr>
              <a:lnSpc>
                <a:spcPct val="130000"/>
              </a:lnSpc>
            </a:pPr>
            <a:endParaRPr lang="en-US" sz="2000" b="1" dirty="0"/>
          </a:p>
          <a:p>
            <a:pPr>
              <a:lnSpc>
                <a:spcPct val="130000"/>
              </a:lnSpc>
            </a:pPr>
            <a:endParaRPr lang="en-US" sz="2000" b="1" dirty="0"/>
          </a:p>
          <a:p>
            <a:pPr marL="914400" lvl="1" indent="-457200">
              <a:lnSpc>
                <a:spcPct val="130000"/>
              </a:lnSpc>
            </a:pPr>
            <a:endParaRPr lang="en-US" sz="2000" b="1" dirty="0">
              <a:solidFill>
                <a:schemeClr val="tx1"/>
              </a:solidFill>
            </a:endParaRPr>
          </a:p>
          <a:p>
            <a:pPr marL="0" indent="0">
              <a:lnSpc>
                <a:spcPct val="130000"/>
              </a:lnSpc>
              <a:buNone/>
            </a:pPr>
            <a:endParaRPr lang="en-ZA" sz="2000" b="1" dirty="0">
              <a:solidFill>
                <a:schemeClr val="tx1"/>
              </a:solidFill>
            </a:endParaRPr>
          </a:p>
        </p:txBody>
      </p:sp>
    </p:spTree>
    <p:extLst>
      <p:ext uri="{BB962C8B-B14F-4D97-AF65-F5344CB8AC3E}">
        <p14:creationId xmlns:p14="http://schemas.microsoft.com/office/powerpoint/2010/main" val="2029108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46AF59-615F-4976-9067-98E26A50B848}"/>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46</a:t>
            </a:fld>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071FDCC5-9659-4CD0-A470-5E788227FEF5}"/>
              </a:ext>
            </a:extLst>
          </p:cNvPr>
          <p:cNvSpPr>
            <a:spLocks noGrp="1"/>
          </p:cNvSpPr>
          <p:nvPr>
            <p:ph type="title"/>
          </p:nvPr>
        </p:nvSpPr>
        <p:spPr>
          <a:xfrm>
            <a:off x="1" y="90153"/>
            <a:ext cx="8765176" cy="811478"/>
          </a:xfrm>
        </p:spPr>
        <p:txBody>
          <a:bodyPr>
            <a:noAutofit/>
          </a:bodyPr>
          <a:lstStyle/>
          <a:p>
            <a:pPr marL="101600">
              <a:lnSpc>
                <a:spcPct val="80000"/>
              </a:lnSpc>
              <a:spcBef>
                <a:spcPts val="850"/>
              </a:spcBef>
            </a:pPr>
            <a:r>
              <a:rPr lang="en-US" sz="3200" b="1" dirty="0" smtClean="0">
                <a:latin typeface="Century Gothic" panose="020B0502020202020204" pitchFamily="34" charset="0"/>
                <a:sym typeface="Helvetica Neue" charset="0"/>
              </a:rPr>
              <a:t>DSI’s </a:t>
            </a:r>
            <a:r>
              <a:rPr lang="en-US" sz="3200" b="1" dirty="0">
                <a:latin typeface="Century Gothic" panose="020B0502020202020204" pitchFamily="34" charset="0"/>
                <a:sym typeface="Helvetica Neue" charset="0"/>
              </a:rPr>
              <a:t>Underperformance Overview</a:t>
            </a:r>
            <a:r>
              <a:rPr lang="en-US" sz="3200" dirty="0"/>
              <a:t/>
            </a:r>
            <a:br>
              <a:rPr lang="en-US" sz="3200" dirty="0"/>
            </a:br>
            <a:r>
              <a:rPr lang="en-US" sz="3200" dirty="0"/>
              <a:t/>
            </a:r>
            <a:br>
              <a:rPr lang="en-US" sz="3200" dirty="0"/>
            </a:br>
            <a:endParaRPr lang="en-US" sz="3200" b="1" dirty="0"/>
          </a:p>
        </p:txBody>
      </p:sp>
      <p:sp>
        <p:nvSpPr>
          <p:cNvPr id="6" name="Content Placeholder 2">
            <a:extLst>
              <a:ext uri="{FF2B5EF4-FFF2-40B4-BE49-F238E27FC236}">
                <a16:creationId xmlns:a16="http://schemas.microsoft.com/office/drawing/2014/main" id="{39DCBF69-C2B0-4302-9AD9-1FE8D86EEB0F}"/>
              </a:ext>
            </a:extLst>
          </p:cNvPr>
          <p:cNvSpPr>
            <a:spLocks noGrp="1"/>
          </p:cNvSpPr>
          <p:nvPr>
            <p:ph idx="1"/>
          </p:nvPr>
        </p:nvSpPr>
        <p:spPr>
          <a:xfrm>
            <a:off x="129381" y="510064"/>
            <a:ext cx="8635795" cy="456685"/>
          </a:xfrm>
        </p:spPr>
        <p:txBody>
          <a:bodyPr>
            <a:noAutofit/>
          </a:bodyPr>
          <a:lstStyle/>
          <a:p>
            <a:pPr marL="0" indent="0">
              <a:lnSpc>
                <a:spcPct val="110000"/>
              </a:lnSpc>
              <a:buNone/>
            </a:pPr>
            <a:r>
              <a:rPr lang="en-US" sz="1600" b="1" dirty="0">
                <a:solidFill>
                  <a:schemeClr val="tx1"/>
                </a:solidFill>
                <a:latin typeface="Century Gothic" panose="020B0502020202020204" pitchFamily="34" charset="0"/>
              </a:rPr>
              <a:t>Quarter 3 targets which were not achieved</a:t>
            </a:r>
            <a:r>
              <a:rPr lang="en-GB" sz="1600" b="1" dirty="0">
                <a:solidFill>
                  <a:schemeClr val="tx1"/>
                </a:solidFill>
                <a:latin typeface="Century Gothic" panose="020B0502020202020204" pitchFamily="34" charset="0"/>
              </a:rPr>
              <a:t> </a:t>
            </a:r>
            <a:endParaRPr lang="en-ZA" sz="1600" b="1" dirty="0">
              <a:solidFill>
                <a:schemeClr val="tx1"/>
              </a:solidFill>
              <a:latin typeface="Century Gothic" panose="020B0502020202020204" pitchFamily="34" charset="0"/>
            </a:endParaRPr>
          </a:p>
        </p:txBody>
      </p:sp>
      <p:graphicFrame>
        <p:nvGraphicFramePr>
          <p:cNvPr id="7" name="Content Placeholder 3">
            <a:extLst>
              <a:ext uri="{FF2B5EF4-FFF2-40B4-BE49-F238E27FC236}">
                <a16:creationId xmlns:a16="http://schemas.microsoft.com/office/drawing/2014/main" id="{D5248872-2BE7-4130-B81C-B11EEA550F55}"/>
              </a:ext>
            </a:extLst>
          </p:cNvPr>
          <p:cNvGraphicFramePr>
            <a:graphicFrameLocks noGrp="1"/>
          </p:cNvGraphicFramePr>
          <p:nvPr>
            <p:extLst>
              <p:ext uri="{D42A27DB-BD31-4B8C-83A1-F6EECF244321}">
                <p14:modId xmlns:p14="http://schemas.microsoft.com/office/powerpoint/2010/main" val="832413443"/>
              </p:ext>
            </p:extLst>
          </p:nvPr>
        </p:nvGraphicFramePr>
        <p:xfrm>
          <a:off x="1" y="987468"/>
          <a:ext cx="9143999" cy="5781079"/>
        </p:xfrm>
        <a:graphic>
          <a:graphicData uri="http://schemas.openxmlformats.org/drawingml/2006/table">
            <a:tbl>
              <a:tblPr/>
              <a:tblGrid>
                <a:gridCol w="1816127">
                  <a:extLst>
                    <a:ext uri="{9D8B030D-6E8A-4147-A177-3AD203B41FA5}">
                      <a16:colId xmlns:a16="http://schemas.microsoft.com/office/drawing/2014/main" val="20000"/>
                    </a:ext>
                  </a:extLst>
                </a:gridCol>
                <a:gridCol w="2167730">
                  <a:extLst>
                    <a:ext uri="{9D8B030D-6E8A-4147-A177-3AD203B41FA5}">
                      <a16:colId xmlns:a16="http://schemas.microsoft.com/office/drawing/2014/main" val="20001"/>
                    </a:ext>
                  </a:extLst>
                </a:gridCol>
                <a:gridCol w="2570009">
                  <a:extLst>
                    <a:ext uri="{9D8B030D-6E8A-4147-A177-3AD203B41FA5}">
                      <a16:colId xmlns:a16="http://schemas.microsoft.com/office/drawing/2014/main" val="20002"/>
                    </a:ext>
                  </a:extLst>
                </a:gridCol>
                <a:gridCol w="1012320">
                  <a:extLst>
                    <a:ext uri="{9D8B030D-6E8A-4147-A177-3AD203B41FA5}">
                      <a16:colId xmlns:a16="http://schemas.microsoft.com/office/drawing/2014/main" val="20003"/>
                    </a:ext>
                  </a:extLst>
                </a:gridCol>
                <a:gridCol w="1577813">
                  <a:extLst>
                    <a:ext uri="{9D8B030D-6E8A-4147-A177-3AD203B41FA5}">
                      <a16:colId xmlns:a16="http://schemas.microsoft.com/office/drawing/2014/main" val="20004"/>
                    </a:ext>
                  </a:extLst>
                </a:gridCol>
              </a:tblGrid>
              <a:tr h="6934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Century Gothic" panose="020B0502020202020204" pitchFamily="34" charset="0"/>
                          <a:cs typeface="Arial" pitchFamily="34" charset="0"/>
                        </a:rPr>
                        <a:t>Quarter 3  Target</a:t>
                      </a: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Century Gothic" panose="020B0502020202020204" pitchFamily="34" charset="0"/>
                          <a:cs typeface="Arial" pitchFamily="34" charset="0"/>
                        </a:rPr>
                        <a:t>Quarter  3 Progress</a:t>
                      </a: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Century Gothic" panose="020B0502020202020204" pitchFamily="34" charset="0"/>
                          <a:cs typeface="Arial" pitchFamily="34" charset="0"/>
                        </a:rPr>
                        <a:t>Reasons for non-achievement</a:t>
                      </a: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Century Gothic" panose="020B0502020202020204" pitchFamily="34" charset="0"/>
                          <a:cs typeface="Arial" pitchFamily="34" charset="0"/>
                        </a:rPr>
                        <a:t>Status</a:t>
                      </a: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Century Gothic" panose="020B0502020202020204" pitchFamily="34" charset="0"/>
                          <a:cs typeface="Arial" pitchFamily="34" charset="0"/>
                        </a:rPr>
                        <a:t>Variance Classification </a:t>
                      </a: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869845">
                <a:tc>
                  <a:txBody>
                    <a:bodyPr/>
                    <a:lstStyle/>
                    <a:p>
                      <a:pPr>
                        <a:spcAft>
                          <a:spcPts val="0"/>
                        </a:spcAft>
                      </a:pPr>
                      <a:r>
                        <a:rPr lang="en-US" sz="1300" dirty="0">
                          <a:effectLst/>
                          <a:latin typeface="Century Gothic" panose="020B0502020202020204" pitchFamily="34" charset="0"/>
                          <a:ea typeface="Calibri" panose="020F0502020204030204" pitchFamily="34" charset="0"/>
                          <a:cs typeface="Arial" panose="020B0604020202020204" pitchFamily="34" charset="0"/>
                        </a:rPr>
                        <a:t>Alignment of strategic plans</a:t>
                      </a:r>
                      <a:r>
                        <a:rPr lang="en-US" sz="130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300" dirty="0">
                          <a:effectLst/>
                          <a:latin typeface="Century Gothic" panose="020B0502020202020204" pitchFamily="34" charset="0"/>
                          <a:ea typeface="Calibri" panose="020F0502020204030204" pitchFamily="34" charset="0"/>
                          <a:cs typeface="Arial" panose="020B0604020202020204" pitchFamily="34" charset="0"/>
                        </a:rPr>
                        <a:t>and APPs of the DSI and</a:t>
                      </a:r>
                      <a:r>
                        <a:rPr lang="en-US" sz="130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300" dirty="0">
                          <a:effectLst/>
                          <a:latin typeface="Century Gothic" panose="020B0502020202020204" pitchFamily="34" charset="0"/>
                          <a:ea typeface="Calibri" panose="020F0502020204030204" pitchFamily="34" charset="0"/>
                          <a:cs typeface="Arial" panose="020B0604020202020204" pitchFamily="34" charset="0"/>
                        </a:rPr>
                        <a:t>its entities and the CSIR</a:t>
                      </a:r>
                      <a:r>
                        <a:rPr lang="en-US" sz="130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300" dirty="0">
                          <a:effectLst/>
                          <a:latin typeface="Century Gothic" panose="020B0502020202020204" pitchFamily="34" charset="0"/>
                          <a:ea typeface="Calibri" panose="020F0502020204030204" pitchFamily="34" charset="0"/>
                          <a:cs typeface="Arial" panose="020B0604020202020204" pitchFamily="34" charset="0"/>
                        </a:rPr>
                        <a:t>shareholder compact to the</a:t>
                      </a:r>
                      <a:r>
                        <a:rPr lang="en-US" sz="130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300" dirty="0">
                          <a:effectLst/>
                          <a:latin typeface="Century Gothic" panose="020B0502020202020204" pitchFamily="34" charset="0"/>
                          <a:ea typeface="Calibri" panose="020F0502020204030204" pitchFamily="34" charset="0"/>
                          <a:cs typeface="Arial" panose="020B0604020202020204" pitchFamily="34" charset="0"/>
                        </a:rPr>
                        <a:t>decadal plan priorities</a:t>
                      </a:r>
                    </a:p>
                    <a:p>
                      <a:pPr>
                        <a:spcAft>
                          <a:spcPts val="0"/>
                        </a:spcAft>
                      </a:pPr>
                      <a:endParaRPr lang="en-US" sz="130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spcAft>
                          <a:spcPts val="0"/>
                        </a:spcAft>
                      </a:pPr>
                      <a:r>
                        <a:rPr lang="en-US" sz="1300" dirty="0">
                          <a:effectLst/>
                          <a:latin typeface="Century Gothic" panose="020B0502020202020204" pitchFamily="34" charset="0"/>
                          <a:ea typeface="Calibri" panose="020F0502020204030204" pitchFamily="34" charset="0"/>
                          <a:cs typeface="Arial" panose="020B0604020202020204" pitchFamily="34" charset="0"/>
                        </a:rPr>
                        <a:t>In progress, to be finalised by end of financial year</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US" sz="1300" dirty="0">
                          <a:effectLst/>
                          <a:latin typeface="Century Gothic" panose="020B0502020202020204" pitchFamily="34" charset="0"/>
                          <a:ea typeface="Times New Roman" panose="02020603050405020304" pitchFamily="18" charset="0"/>
                        </a:rPr>
                        <a:t>The Inaugural IMC on Science &amp; Innovation, only  took place on 24 November 2021, to However, as the content of the Decadal Plan has been approved by Cabinet before that, , it was possible to begin to align the relevant</a:t>
                      </a:r>
                      <a:r>
                        <a:rPr lang="en-US" sz="1300" baseline="0" dirty="0">
                          <a:effectLst/>
                          <a:latin typeface="Century Gothic" panose="020B0502020202020204" pitchFamily="34" charset="0"/>
                          <a:ea typeface="Times New Roman" panose="02020603050405020304" pitchFamily="18" charset="0"/>
                        </a:rPr>
                        <a:t> </a:t>
                      </a:r>
                      <a:r>
                        <a:rPr lang="en-US" sz="1300" dirty="0">
                          <a:effectLst/>
                          <a:latin typeface="Century Gothic" panose="020B0502020202020204" pitchFamily="34" charset="0"/>
                          <a:ea typeface="Times New Roman" panose="02020603050405020304" pitchFamily="18" charset="0"/>
                        </a:rPr>
                        <a:t>planning instruments to the Decadal Plan and the White Paper. This process will be completed in Q4 when the planning instruments are reviewed and discussed with entities. (The editing and printing of the Final Decadal Plan  will be finalised by the end of the financial year).</a:t>
                      </a:r>
                    </a:p>
                    <a:p>
                      <a:pPr marL="0" marR="0" lvl="0" indent="0" algn="l" defTabSz="457200" rtl="0" eaLnBrk="1" fontAlgn="t" latinLnBrk="0" hangingPunct="1">
                        <a:lnSpc>
                          <a:spcPct val="100000"/>
                        </a:lnSpc>
                        <a:spcBef>
                          <a:spcPts val="0"/>
                        </a:spcBef>
                        <a:spcAft>
                          <a:spcPts val="0"/>
                        </a:spcAft>
                        <a:buClrTx/>
                        <a:buSzTx/>
                        <a:buFontTx/>
                        <a:buNone/>
                        <a:tabLst/>
                        <a:defRPr/>
                      </a:pPr>
                      <a:endParaRPr lang="en-US" sz="1300" dirty="0">
                        <a:effectLst/>
                        <a:latin typeface="Century Gothic" panose="020B0502020202020204" pitchFamily="34" charset="0"/>
                        <a:ea typeface="Times New Roman" panose="02020603050405020304" pitchFamily="18" charset="0"/>
                      </a:endParaRP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300" b="1"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Not Achieved</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Process delays</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2645137501"/>
                  </a:ext>
                </a:extLst>
              </a:tr>
              <a:tr h="1217796">
                <a:tc>
                  <a:txBody>
                    <a:bodyPr/>
                    <a:lstStyle/>
                    <a:p>
                      <a:pPr>
                        <a:spcAft>
                          <a:spcPts val="0"/>
                        </a:spcAft>
                      </a:pPr>
                      <a:r>
                        <a:rPr lang="en-US" sz="1300" dirty="0">
                          <a:effectLst/>
                          <a:latin typeface="Century Gothic" panose="020B0502020202020204" pitchFamily="34" charset="0"/>
                          <a:ea typeface="Calibri" panose="020F0502020204030204" pitchFamily="34" charset="0"/>
                          <a:cs typeface="Arial" panose="020B0604020202020204" pitchFamily="34" charset="0"/>
                        </a:rPr>
                        <a:t>Launch of 3 CubeSats for</a:t>
                      </a:r>
                      <a:r>
                        <a:rPr lang="en-US" sz="130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300" dirty="0">
                          <a:effectLst/>
                          <a:latin typeface="Century Gothic" panose="020B0502020202020204" pitchFamily="34" charset="0"/>
                          <a:ea typeface="Calibri" panose="020F0502020204030204" pitchFamily="34" charset="0"/>
                          <a:cs typeface="Arial" panose="020B0604020202020204" pitchFamily="34" charset="0"/>
                        </a:rPr>
                        <a:t>MDASat</a:t>
                      </a:r>
                      <a:r>
                        <a:rPr lang="en-US" sz="130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300" dirty="0">
                          <a:effectLst/>
                          <a:latin typeface="Century Gothic" panose="020B0502020202020204" pitchFamily="34" charset="0"/>
                          <a:ea typeface="Calibri" panose="020F0502020204030204" pitchFamily="34" charset="0"/>
                          <a:cs typeface="Arial" panose="020B0604020202020204" pitchFamily="34" charset="0"/>
                        </a:rPr>
                        <a:t>constellation</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spcAft>
                          <a:spcPts val="0"/>
                        </a:spcAft>
                      </a:pPr>
                      <a:r>
                        <a:rPr lang="en-GB" sz="1300" dirty="0">
                          <a:effectLst/>
                          <a:latin typeface="Century Gothic" panose="020B0502020202020204" pitchFamily="34" charset="0"/>
                          <a:ea typeface="Times New Roman" panose="02020603050405020304" pitchFamily="18" charset="0"/>
                        </a:rPr>
                        <a:t>The 3 CubeSats for the MDASat constellation was not launched</a:t>
                      </a:r>
                      <a:endParaRPr lang="en-US" sz="130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US" sz="1300" dirty="0">
                          <a:effectLst/>
                          <a:latin typeface="Century Gothic" panose="020B0502020202020204" pitchFamily="34" charset="0"/>
                          <a:ea typeface="Times New Roman" panose="02020603050405020304" pitchFamily="18" charset="0"/>
                        </a:rPr>
                        <a:t>Launch of 3 CubeSats for MDASat constellation were postponed in September 2021 to January 2022 by the launch provider</a:t>
                      </a:r>
                      <a:endParaRPr lang="en-GB" sz="1300" dirty="0">
                        <a:solidFill>
                          <a:schemeClr val="tx1"/>
                        </a:solidFill>
                        <a:latin typeface="Century Gothic" panose="020B0502020202020204" pitchFamily="34" charset="0"/>
                        <a:ea typeface="Times New Roman"/>
                        <a:cs typeface="Arial" panose="020B0604020202020204" pitchFamily="34" charset="0"/>
                      </a:endParaRP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300" b="1"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Not Achieved</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Process delays</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2327660455"/>
                  </a:ext>
                </a:extLst>
              </a:tr>
            </a:tbl>
          </a:graphicData>
        </a:graphic>
      </p:graphicFrame>
    </p:spTree>
    <p:extLst>
      <p:ext uri="{BB962C8B-B14F-4D97-AF65-F5344CB8AC3E}">
        <p14:creationId xmlns:p14="http://schemas.microsoft.com/office/powerpoint/2010/main" val="1060855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46AF59-615F-4976-9067-98E26A50B848}"/>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47</a:t>
            </a:fld>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071FDCC5-9659-4CD0-A470-5E788227FEF5}"/>
              </a:ext>
            </a:extLst>
          </p:cNvPr>
          <p:cNvSpPr>
            <a:spLocks noGrp="1"/>
          </p:cNvSpPr>
          <p:nvPr>
            <p:ph type="title"/>
          </p:nvPr>
        </p:nvSpPr>
        <p:spPr>
          <a:xfrm>
            <a:off x="0" y="0"/>
            <a:ext cx="9014617" cy="888753"/>
          </a:xfrm>
        </p:spPr>
        <p:txBody>
          <a:bodyPr>
            <a:noAutofit/>
          </a:bodyPr>
          <a:lstStyle/>
          <a:p>
            <a:pPr marL="101600">
              <a:lnSpc>
                <a:spcPct val="80000"/>
              </a:lnSpc>
              <a:spcBef>
                <a:spcPts val="850"/>
              </a:spcBef>
            </a:pPr>
            <a:r>
              <a:rPr lang="en-US" sz="3200" b="1" dirty="0" smtClean="0">
                <a:latin typeface="Century Gothic" panose="020B0502020202020204" pitchFamily="34" charset="0"/>
                <a:sym typeface="Helvetica Neue" charset="0"/>
              </a:rPr>
              <a:t>DSI’s </a:t>
            </a:r>
            <a:r>
              <a:rPr lang="en-US" sz="3200" b="1" dirty="0">
                <a:latin typeface="Century Gothic" panose="020B0502020202020204" pitchFamily="34" charset="0"/>
                <a:sym typeface="Helvetica Neue" charset="0"/>
              </a:rPr>
              <a:t>Underperformance Overview</a:t>
            </a:r>
            <a:r>
              <a:rPr lang="en-US" sz="3200" dirty="0">
                <a:latin typeface="Century Gothic" panose="020B0502020202020204" pitchFamily="34" charset="0"/>
              </a:rPr>
              <a:t/>
            </a:r>
            <a:br>
              <a:rPr lang="en-US" sz="3200" dirty="0">
                <a:latin typeface="Century Gothic" panose="020B0502020202020204" pitchFamily="34" charset="0"/>
              </a:rPr>
            </a:br>
            <a:r>
              <a:rPr lang="en-US" sz="3200" dirty="0"/>
              <a:t/>
            </a:r>
            <a:br>
              <a:rPr lang="en-US" sz="3200" dirty="0"/>
            </a:br>
            <a:endParaRPr lang="en-US" sz="3200" b="1" dirty="0"/>
          </a:p>
        </p:txBody>
      </p:sp>
      <p:sp>
        <p:nvSpPr>
          <p:cNvPr id="6" name="Content Placeholder 2">
            <a:extLst>
              <a:ext uri="{FF2B5EF4-FFF2-40B4-BE49-F238E27FC236}">
                <a16:creationId xmlns:a16="http://schemas.microsoft.com/office/drawing/2014/main" id="{39DCBF69-C2B0-4302-9AD9-1FE8D86EEB0F}"/>
              </a:ext>
            </a:extLst>
          </p:cNvPr>
          <p:cNvSpPr>
            <a:spLocks noGrp="1"/>
          </p:cNvSpPr>
          <p:nvPr>
            <p:ph idx="1"/>
          </p:nvPr>
        </p:nvSpPr>
        <p:spPr>
          <a:xfrm>
            <a:off x="64689" y="444376"/>
            <a:ext cx="8635795" cy="456685"/>
          </a:xfrm>
        </p:spPr>
        <p:txBody>
          <a:bodyPr>
            <a:noAutofit/>
          </a:bodyPr>
          <a:lstStyle/>
          <a:p>
            <a:pPr marL="0" indent="0">
              <a:lnSpc>
                <a:spcPct val="110000"/>
              </a:lnSpc>
              <a:buNone/>
            </a:pPr>
            <a:r>
              <a:rPr lang="en-US" sz="1600" b="1" dirty="0">
                <a:solidFill>
                  <a:schemeClr val="tx1"/>
                </a:solidFill>
                <a:latin typeface="Century Gothic" panose="020B0502020202020204" pitchFamily="34" charset="0"/>
              </a:rPr>
              <a:t>Quarter 3 targets which were not achieved</a:t>
            </a:r>
            <a:r>
              <a:rPr lang="en-GB" sz="1600" b="1" dirty="0">
                <a:solidFill>
                  <a:schemeClr val="tx1"/>
                </a:solidFill>
                <a:latin typeface="Century Gothic" panose="020B0502020202020204" pitchFamily="34" charset="0"/>
              </a:rPr>
              <a:t> </a:t>
            </a:r>
            <a:endParaRPr lang="en-ZA" sz="1600" b="1" dirty="0">
              <a:solidFill>
                <a:schemeClr val="tx1"/>
              </a:solidFill>
              <a:latin typeface="Century Gothic" panose="020B0502020202020204" pitchFamily="34" charset="0"/>
            </a:endParaRPr>
          </a:p>
        </p:txBody>
      </p:sp>
      <p:graphicFrame>
        <p:nvGraphicFramePr>
          <p:cNvPr id="7" name="Content Placeholder 3">
            <a:extLst>
              <a:ext uri="{FF2B5EF4-FFF2-40B4-BE49-F238E27FC236}">
                <a16:creationId xmlns:a16="http://schemas.microsoft.com/office/drawing/2014/main" id="{D5248872-2BE7-4130-B81C-B11EEA550F55}"/>
              </a:ext>
            </a:extLst>
          </p:cNvPr>
          <p:cNvGraphicFramePr>
            <a:graphicFrameLocks noGrp="1"/>
          </p:cNvGraphicFramePr>
          <p:nvPr>
            <p:extLst>
              <p:ext uri="{D42A27DB-BD31-4B8C-83A1-F6EECF244321}">
                <p14:modId xmlns:p14="http://schemas.microsoft.com/office/powerpoint/2010/main" val="1253453094"/>
              </p:ext>
            </p:extLst>
          </p:nvPr>
        </p:nvGraphicFramePr>
        <p:xfrm>
          <a:off x="64689" y="813536"/>
          <a:ext cx="8949929" cy="6155783"/>
        </p:xfrm>
        <a:graphic>
          <a:graphicData uri="http://schemas.openxmlformats.org/drawingml/2006/table">
            <a:tbl>
              <a:tblPr/>
              <a:tblGrid>
                <a:gridCol w="1777582">
                  <a:extLst>
                    <a:ext uri="{9D8B030D-6E8A-4147-A177-3AD203B41FA5}">
                      <a16:colId xmlns:a16="http://schemas.microsoft.com/office/drawing/2014/main" val="20000"/>
                    </a:ext>
                  </a:extLst>
                </a:gridCol>
                <a:gridCol w="2121722">
                  <a:extLst>
                    <a:ext uri="{9D8B030D-6E8A-4147-A177-3AD203B41FA5}">
                      <a16:colId xmlns:a16="http://schemas.microsoft.com/office/drawing/2014/main" val="20001"/>
                    </a:ext>
                  </a:extLst>
                </a:gridCol>
                <a:gridCol w="2515464">
                  <a:extLst>
                    <a:ext uri="{9D8B030D-6E8A-4147-A177-3AD203B41FA5}">
                      <a16:colId xmlns:a16="http://schemas.microsoft.com/office/drawing/2014/main" val="20002"/>
                    </a:ext>
                  </a:extLst>
                </a:gridCol>
                <a:gridCol w="1148831">
                  <a:extLst>
                    <a:ext uri="{9D8B030D-6E8A-4147-A177-3AD203B41FA5}">
                      <a16:colId xmlns:a16="http://schemas.microsoft.com/office/drawing/2014/main" val="20003"/>
                    </a:ext>
                  </a:extLst>
                </a:gridCol>
                <a:gridCol w="1386330">
                  <a:extLst>
                    <a:ext uri="{9D8B030D-6E8A-4147-A177-3AD203B41FA5}">
                      <a16:colId xmlns:a16="http://schemas.microsoft.com/office/drawing/2014/main" val="20004"/>
                    </a:ext>
                  </a:extLst>
                </a:gridCol>
              </a:tblGrid>
              <a:tr h="61933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Century Gothic" panose="020B0502020202020204" pitchFamily="34" charset="0"/>
                          <a:cs typeface="Arial" pitchFamily="34" charset="0"/>
                        </a:rPr>
                        <a:t>Quarter 3  Target</a:t>
                      </a: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Century Gothic" panose="020B0502020202020204" pitchFamily="34" charset="0"/>
                          <a:cs typeface="Arial" pitchFamily="34" charset="0"/>
                        </a:rPr>
                        <a:t>Quarter  3 Progress</a:t>
                      </a: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Century Gothic" panose="020B0502020202020204" pitchFamily="34" charset="0"/>
                          <a:cs typeface="Arial" pitchFamily="34" charset="0"/>
                        </a:rPr>
                        <a:t>Reasons for non-achievement</a:t>
                      </a: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Century Gothic" panose="020B0502020202020204" pitchFamily="34" charset="0"/>
                          <a:cs typeface="Arial" pitchFamily="34" charset="0"/>
                        </a:rPr>
                        <a:t>Status</a:t>
                      </a: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a:ln>
                            <a:noFill/>
                          </a:ln>
                          <a:solidFill>
                            <a:schemeClr val="bg1"/>
                          </a:solidFill>
                          <a:effectLst/>
                          <a:latin typeface="Century Gothic" panose="020B0502020202020204" pitchFamily="34" charset="0"/>
                          <a:cs typeface="Arial" pitchFamily="34" charset="0"/>
                        </a:rPr>
                        <a:t>Variance Classification </a:t>
                      </a:r>
                      <a:endParaRPr kumimoji="0" lang="en-GB" altLang="en-US" sz="13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300388">
                <a:tc>
                  <a:txBody>
                    <a:bodyPr/>
                    <a:lstStyle/>
                    <a:p>
                      <a:pPr>
                        <a:spcAft>
                          <a:spcPts val="0"/>
                        </a:spcAft>
                      </a:pPr>
                      <a:r>
                        <a:rPr lang="en-US" sz="1200" dirty="0">
                          <a:effectLst/>
                          <a:latin typeface="Century Gothic" panose="020B0502020202020204" pitchFamily="34" charset="0"/>
                          <a:ea typeface="Calibri" panose="020F0502020204030204" pitchFamily="34" charset="0"/>
                          <a:cs typeface="Arial" panose="020B0604020202020204" pitchFamily="34" charset="0"/>
                        </a:rPr>
                        <a:t>21 international resource leveraging</a:t>
                      </a:r>
                    </a:p>
                    <a:p>
                      <a:pPr>
                        <a:spcAft>
                          <a:spcPts val="0"/>
                        </a:spcAft>
                      </a:pPr>
                      <a:r>
                        <a:rPr lang="en-US" sz="1200" dirty="0">
                          <a:effectLst/>
                          <a:latin typeface="Century Gothic" panose="020B0502020202020204" pitchFamily="34" charset="0"/>
                          <a:ea typeface="Calibri" panose="020F0502020204030204" pitchFamily="34" charset="0"/>
                          <a:cs typeface="Arial" panose="020B0604020202020204" pitchFamily="34" charset="0"/>
                        </a:rPr>
                        <a:t>engagements</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spcAft>
                          <a:spcPts val="0"/>
                        </a:spcAft>
                      </a:pPr>
                      <a:r>
                        <a:rPr lang="en-US" sz="1200" dirty="0">
                          <a:effectLst/>
                          <a:latin typeface="Century Gothic" panose="020B0502020202020204" pitchFamily="34" charset="0"/>
                          <a:ea typeface="Calibri" panose="020F0502020204030204" pitchFamily="34" charset="0"/>
                          <a:cs typeface="Arial" panose="020B0604020202020204" pitchFamily="34" charset="0"/>
                        </a:rPr>
                        <a:t>13 international resource leveraging</a:t>
                      </a:r>
                    </a:p>
                    <a:p>
                      <a:pPr>
                        <a:spcAft>
                          <a:spcPts val="0"/>
                        </a:spcAft>
                      </a:pPr>
                      <a:r>
                        <a:rPr lang="en-US" sz="1200" dirty="0">
                          <a:effectLst/>
                          <a:latin typeface="Century Gothic" panose="020B0502020202020204" pitchFamily="34" charset="0"/>
                          <a:ea typeface="Calibri" panose="020F0502020204030204" pitchFamily="34" charset="0"/>
                          <a:cs typeface="Arial" panose="020B0604020202020204" pitchFamily="34" charset="0"/>
                        </a:rPr>
                        <a:t>engagements</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US" sz="1200" dirty="0">
                          <a:effectLst/>
                          <a:latin typeface="Century Gothic" panose="020B0502020202020204" pitchFamily="34" charset="0"/>
                          <a:ea typeface="Times New Roman" panose="02020603050405020304" pitchFamily="18" charset="0"/>
                          <a:cs typeface="Arial" panose="020B0604020202020204" pitchFamily="34" charset="0"/>
                        </a:rPr>
                        <a:t>Limited opportunities were available during the quarter, but the over achievement in the previous two quarters places the programme well on track in achieving the annual target.</a:t>
                      </a:r>
                      <a:endParaRPr lang="en-GB" sz="1200" dirty="0">
                        <a:solidFill>
                          <a:schemeClr val="tx1"/>
                        </a:solidFill>
                        <a:latin typeface="Century Gothic" panose="020B0502020202020204" pitchFamily="34" charset="0"/>
                        <a:ea typeface="Times New Roman"/>
                        <a:cs typeface="Arial" panose="020B0604020202020204" pitchFamily="34" charset="0"/>
                      </a:endParaRP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Not Achieved</a:t>
                      </a:r>
                      <a:endParaRPr kumimoji="0" lang="en-GB" altLang="en-US"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Process delays</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2158839104"/>
                  </a:ext>
                </a:extLst>
              </a:tr>
              <a:tr h="884583">
                <a:tc>
                  <a:txBody>
                    <a:bodyPr/>
                    <a:lstStyle/>
                    <a:p>
                      <a:pPr>
                        <a:spcAft>
                          <a:spcPts val="0"/>
                        </a:spcAft>
                      </a:pPr>
                      <a:r>
                        <a:rPr lang="en-US" sz="1200" dirty="0">
                          <a:effectLst/>
                          <a:latin typeface="Century Gothic" panose="020B0502020202020204" pitchFamily="34" charset="0"/>
                          <a:ea typeface="Calibri" panose="020F0502020204030204" pitchFamily="34" charset="0"/>
                          <a:cs typeface="Arial" panose="020B0604020202020204" pitchFamily="34" charset="0"/>
                        </a:rPr>
                        <a:t>82 South African students</a:t>
                      </a:r>
                      <a:r>
                        <a:rPr lang="en-US" sz="120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200" dirty="0">
                          <a:effectLst/>
                          <a:latin typeface="Century Gothic" panose="020B0502020202020204" pitchFamily="34" charset="0"/>
                          <a:ea typeface="Calibri" panose="020F0502020204030204" pitchFamily="34" charset="0"/>
                          <a:cs typeface="Arial" panose="020B0604020202020204" pitchFamily="34" charset="0"/>
                        </a:rPr>
                        <a:t>participating in international</a:t>
                      </a:r>
                      <a:r>
                        <a:rPr lang="en-US" sz="120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200" dirty="0">
                          <a:effectLst/>
                          <a:latin typeface="Century Gothic" panose="020B0502020202020204" pitchFamily="34" charset="0"/>
                          <a:ea typeface="Calibri" panose="020F0502020204030204" pitchFamily="34" charset="0"/>
                          <a:cs typeface="Arial" panose="020B0604020202020204" pitchFamily="34" charset="0"/>
                        </a:rPr>
                        <a:t>training programmes</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nSpc>
                          <a:spcPct val="115000"/>
                        </a:lnSpc>
                        <a:spcBef>
                          <a:spcPts val="0"/>
                        </a:spcBef>
                        <a:spcAft>
                          <a:spcPts val="0"/>
                        </a:spcAft>
                      </a:pPr>
                      <a:r>
                        <a:rPr lang="en-US" sz="1200" dirty="0">
                          <a:effectLst/>
                          <a:latin typeface="Century Gothic" panose="020B0502020202020204" pitchFamily="34" charset="0"/>
                          <a:ea typeface="Calibri" panose="020F0502020204030204" pitchFamily="34" charset="0"/>
                          <a:cs typeface="Arial" panose="020B0604020202020204" pitchFamily="34" charset="0"/>
                        </a:rPr>
                        <a:t>48 South African students</a:t>
                      </a:r>
                    </a:p>
                    <a:p>
                      <a:pPr marL="0" marR="0">
                        <a:lnSpc>
                          <a:spcPct val="115000"/>
                        </a:lnSpc>
                        <a:spcBef>
                          <a:spcPts val="0"/>
                        </a:spcBef>
                        <a:spcAft>
                          <a:spcPts val="0"/>
                        </a:spcAft>
                      </a:pPr>
                      <a:r>
                        <a:rPr lang="en-US" sz="1200" dirty="0">
                          <a:effectLst/>
                          <a:latin typeface="Century Gothic" panose="020B0502020202020204" pitchFamily="34" charset="0"/>
                          <a:ea typeface="Calibri" panose="020F0502020204030204" pitchFamily="34" charset="0"/>
                          <a:cs typeface="Arial" panose="020B0604020202020204" pitchFamily="34" charset="0"/>
                        </a:rPr>
                        <a:t>participating in international</a:t>
                      </a:r>
                    </a:p>
                    <a:p>
                      <a:pPr marL="0" marR="0">
                        <a:lnSpc>
                          <a:spcPct val="115000"/>
                        </a:lnSpc>
                        <a:spcBef>
                          <a:spcPts val="0"/>
                        </a:spcBef>
                        <a:spcAft>
                          <a:spcPts val="0"/>
                        </a:spcAft>
                      </a:pPr>
                      <a:r>
                        <a:rPr lang="en-US" sz="1200" dirty="0">
                          <a:effectLst/>
                          <a:latin typeface="Century Gothic" panose="020B0502020202020204" pitchFamily="34" charset="0"/>
                          <a:ea typeface="Calibri" panose="020F0502020204030204" pitchFamily="34" charset="0"/>
                          <a:cs typeface="Arial" panose="020B0604020202020204" pitchFamily="34" charset="0"/>
                        </a:rPr>
                        <a:t>training programmes</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US" sz="1200" dirty="0">
                          <a:effectLst/>
                          <a:latin typeface="Century Gothic" panose="020B0502020202020204" pitchFamily="34" charset="0"/>
                          <a:ea typeface="Times New Roman" panose="02020603050405020304" pitchFamily="18" charset="0"/>
                          <a:cs typeface="Arial" panose="020B0604020202020204" pitchFamily="34" charset="0"/>
                        </a:rPr>
                        <a:t>The underachievement, is due to reporting from international partners mostly becoming available in the 4th quarter.</a:t>
                      </a:r>
                      <a:endParaRPr lang="en-GB" sz="1200" dirty="0">
                        <a:solidFill>
                          <a:schemeClr val="tx1"/>
                        </a:solidFill>
                        <a:latin typeface="Century Gothic" panose="020B0502020202020204" pitchFamily="34" charset="0"/>
                        <a:ea typeface="Times New Roman"/>
                        <a:cs typeface="Arial" panose="020B0604020202020204" pitchFamily="34" charset="0"/>
                      </a:endParaRP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Not Achieved</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Process delays</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4077058368"/>
                  </a:ext>
                </a:extLst>
              </a:tr>
              <a:tr h="974035">
                <a:tc>
                  <a:txBody>
                    <a:bodyPr/>
                    <a:lstStyle/>
                    <a:p>
                      <a:pPr>
                        <a:spcAft>
                          <a:spcPts val="0"/>
                        </a:spcAft>
                      </a:pPr>
                      <a:r>
                        <a:rPr lang="en-US" sz="1200" dirty="0">
                          <a:effectLst/>
                          <a:latin typeface="Century Gothic" panose="020B0502020202020204" pitchFamily="34" charset="0"/>
                          <a:ea typeface="Calibri" panose="020F0502020204030204" pitchFamily="34" charset="0"/>
                          <a:cs typeface="Arial" panose="020B0604020202020204" pitchFamily="34" charset="0"/>
                        </a:rPr>
                        <a:t>8 capacity-building initiatives</a:t>
                      </a:r>
                    </a:p>
                    <a:p>
                      <a:pPr>
                        <a:spcAft>
                          <a:spcPts val="0"/>
                        </a:spcAft>
                      </a:pPr>
                      <a:r>
                        <a:rPr lang="en-US" sz="1200" dirty="0">
                          <a:effectLst/>
                          <a:latin typeface="Century Gothic" panose="020B0502020202020204" pitchFamily="34" charset="0"/>
                          <a:ea typeface="Calibri" panose="020F0502020204030204" pitchFamily="34" charset="0"/>
                          <a:cs typeface="Arial" panose="020B0604020202020204" pitchFamily="34" charset="0"/>
                        </a:rPr>
                        <a:t>for international cooperation</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spcAft>
                          <a:spcPts val="0"/>
                        </a:spcAft>
                      </a:pPr>
                      <a:r>
                        <a:rPr lang="en-US" sz="1200" dirty="0">
                          <a:effectLst/>
                          <a:latin typeface="Century Gothic" panose="020B0502020202020204" pitchFamily="34" charset="0"/>
                          <a:ea typeface="Times New Roman" panose="02020603050405020304" pitchFamily="18" charset="0"/>
                        </a:rPr>
                        <a:t>4 capacity-building initiatives</a:t>
                      </a:r>
                    </a:p>
                    <a:p>
                      <a:pPr>
                        <a:spcAft>
                          <a:spcPts val="0"/>
                        </a:spcAft>
                      </a:pPr>
                      <a:r>
                        <a:rPr lang="en-US" sz="1200" dirty="0">
                          <a:effectLst/>
                          <a:latin typeface="Century Gothic" panose="020B0502020202020204" pitchFamily="34" charset="0"/>
                          <a:ea typeface="Times New Roman" panose="02020603050405020304" pitchFamily="18" charset="0"/>
                        </a:rPr>
                        <a:t>for international cooperation</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US" sz="1200" dirty="0">
                          <a:effectLst/>
                          <a:latin typeface="Century Gothic" panose="020B0502020202020204" pitchFamily="34" charset="0"/>
                          <a:ea typeface="Times New Roman" panose="02020603050405020304" pitchFamily="18" charset="0"/>
                        </a:rPr>
                        <a:t>Limited global movement are affecting efforts in supporting HDIs, due to insufficient IT infrastructure to support such institutions and individuals</a:t>
                      </a:r>
                      <a:endParaRPr lang="en-GB" sz="1200" dirty="0">
                        <a:solidFill>
                          <a:schemeClr val="tx1"/>
                        </a:solidFill>
                        <a:latin typeface="Century Gothic" panose="020B0502020202020204" pitchFamily="34" charset="0"/>
                        <a:ea typeface="Times New Roman"/>
                        <a:cs typeface="Arial" panose="020B0604020202020204" pitchFamily="34" charset="0"/>
                      </a:endParaRP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Not Achieved</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Process delays</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3346698084"/>
                  </a:ext>
                </a:extLst>
              </a:tr>
              <a:tr h="1385120">
                <a:tc>
                  <a:txBody>
                    <a:bodyPr/>
                    <a:lstStyle/>
                    <a:p>
                      <a:pPr marL="0" marR="0" algn="l">
                        <a:lnSpc>
                          <a:spcPct val="100000"/>
                        </a:lnSpc>
                        <a:spcBef>
                          <a:spcPts val="0"/>
                        </a:spcBef>
                        <a:spcAft>
                          <a:spcPts val="0"/>
                        </a:spcAft>
                      </a:pPr>
                      <a:r>
                        <a:rPr lang="en-US" sz="1200" dirty="0">
                          <a:effectLst/>
                          <a:latin typeface="Century Gothic" panose="020B0502020202020204" pitchFamily="34" charset="0"/>
                          <a:ea typeface="Calibri" panose="020F0502020204030204" pitchFamily="34" charset="0"/>
                          <a:cs typeface="Arial" panose="020B0604020202020204" pitchFamily="34" charset="0"/>
                        </a:rPr>
                        <a:t>5 600 pipeline postgraduate</a:t>
                      </a:r>
                    </a:p>
                    <a:p>
                      <a:pPr marL="0" marR="0" algn="l">
                        <a:lnSpc>
                          <a:spcPct val="100000"/>
                        </a:lnSpc>
                        <a:spcBef>
                          <a:spcPts val="0"/>
                        </a:spcBef>
                        <a:spcAft>
                          <a:spcPts val="0"/>
                        </a:spcAft>
                      </a:pPr>
                      <a:r>
                        <a:rPr lang="en-US" sz="1200" dirty="0">
                          <a:effectLst/>
                          <a:latin typeface="Century Gothic" panose="020B0502020202020204" pitchFamily="34" charset="0"/>
                          <a:ea typeface="Calibri" panose="020F0502020204030204" pitchFamily="34" charset="0"/>
                          <a:cs typeface="Arial" panose="020B0604020202020204" pitchFamily="34" charset="0"/>
                        </a:rPr>
                        <a:t>students awarded an annual</a:t>
                      </a:r>
                      <a:r>
                        <a:rPr lang="en-US" sz="120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200" dirty="0">
                          <a:effectLst/>
                          <a:latin typeface="Century Gothic" panose="020B0502020202020204" pitchFamily="34" charset="0"/>
                          <a:ea typeface="Calibri" panose="020F0502020204030204" pitchFamily="34" charset="0"/>
                          <a:cs typeface="Arial" panose="020B0604020202020204" pitchFamily="34" charset="0"/>
                        </a:rPr>
                        <a:t>bursary as reflected in the</a:t>
                      </a:r>
                    </a:p>
                    <a:p>
                      <a:pPr marL="0" marR="0" algn="l">
                        <a:lnSpc>
                          <a:spcPct val="100000"/>
                        </a:lnSpc>
                        <a:spcBef>
                          <a:spcPts val="0"/>
                        </a:spcBef>
                        <a:spcAft>
                          <a:spcPts val="0"/>
                        </a:spcAft>
                      </a:pPr>
                      <a:r>
                        <a:rPr lang="en-US" sz="1200" dirty="0">
                          <a:effectLst/>
                          <a:latin typeface="Century Gothic" panose="020B0502020202020204" pitchFamily="34" charset="0"/>
                          <a:ea typeface="Calibri" panose="020F0502020204030204" pitchFamily="34" charset="0"/>
                          <a:cs typeface="Arial" panose="020B0604020202020204" pitchFamily="34" charset="0"/>
                        </a:rPr>
                        <a:t>reports from the NRF and</a:t>
                      </a:r>
                      <a:r>
                        <a:rPr lang="en-US" sz="120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200" dirty="0">
                          <a:effectLst/>
                          <a:latin typeface="Century Gothic" panose="020B0502020202020204" pitchFamily="34" charset="0"/>
                          <a:ea typeface="Calibri" panose="020F0502020204030204" pitchFamily="34" charset="0"/>
                          <a:cs typeface="Arial" panose="020B0604020202020204" pitchFamily="34" charset="0"/>
                        </a:rPr>
                        <a:t>other relevant entities by 31 December 2021</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spcAft>
                          <a:spcPts val="0"/>
                        </a:spcAft>
                      </a:pPr>
                      <a:r>
                        <a:rPr lang="en-US" sz="1200" dirty="0">
                          <a:effectLst/>
                          <a:latin typeface="Century Gothic" panose="020B0502020202020204" pitchFamily="34" charset="0"/>
                          <a:ea typeface="Calibri" panose="020F0502020204030204" pitchFamily="34" charset="0"/>
                          <a:cs typeface="Arial" panose="020B0604020202020204" pitchFamily="34" charset="0"/>
                        </a:rPr>
                        <a:t>5 356 pipeline students (2 474 Honours/BTech and 2 954 Master's) awarded an annual bursary as reflected in the reports from the NRF and other relevant entities by 31 December 2021.   Of these 4 550 ( 85%) are blacks; 3 418 (63,8%) women; 19 (0,8%) people with disabilities ;  and 5109 (95,4%) youth.</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US" sz="1200" dirty="0">
                          <a:effectLst/>
                          <a:latin typeface="Century Gothic" panose="020B0502020202020204" pitchFamily="34" charset="0"/>
                          <a:ea typeface="Times New Roman" panose="02020603050405020304" pitchFamily="18" charset="0"/>
                          <a:cs typeface="Arial" panose="020B0604020202020204" pitchFamily="34" charset="0"/>
                        </a:rPr>
                        <a:t>Q3 Target was under-achieved by 4,4%. Quarterly targets are estimates that cannot be predicted accurately at the start of the year.</a:t>
                      </a:r>
                      <a:endParaRPr lang="en-GB" sz="1200" dirty="0">
                        <a:solidFill>
                          <a:schemeClr val="tx1"/>
                        </a:solidFill>
                        <a:latin typeface="Century Gothic" panose="020B0502020202020204" pitchFamily="34" charset="0"/>
                        <a:ea typeface="Times New Roman"/>
                        <a:cs typeface="Arial" panose="020B0604020202020204" pitchFamily="34" charset="0"/>
                      </a:endParaRP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Not Achieved</a:t>
                      </a:r>
                      <a:endParaRPr kumimoji="0" lang="en-GB" altLang="en-US"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Process delays</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592638457"/>
                  </a:ext>
                </a:extLst>
              </a:tr>
            </a:tbl>
          </a:graphicData>
        </a:graphic>
      </p:graphicFrame>
    </p:spTree>
    <p:extLst>
      <p:ext uri="{BB962C8B-B14F-4D97-AF65-F5344CB8AC3E}">
        <p14:creationId xmlns:p14="http://schemas.microsoft.com/office/powerpoint/2010/main" val="16864142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46AF59-615F-4976-9067-98E26A50B848}"/>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48</a:t>
            </a:fld>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071FDCC5-9659-4CD0-A470-5E788227FEF5}"/>
              </a:ext>
            </a:extLst>
          </p:cNvPr>
          <p:cNvSpPr>
            <a:spLocks noGrp="1"/>
          </p:cNvSpPr>
          <p:nvPr>
            <p:ph type="title"/>
          </p:nvPr>
        </p:nvSpPr>
        <p:spPr>
          <a:xfrm>
            <a:off x="1" y="1"/>
            <a:ext cx="9028089" cy="888641"/>
          </a:xfrm>
        </p:spPr>
        <p:txBody>
          <a:bodyPr>
            <a:noAutofit/>
          </a:bodyPr>
          <a:lstStyle/>
          <a:p>
            <a:pPr marL="101600">
              <a:lnSpc>
                <a:spcPct val="80000"/>
              </a:lnSpc>
              <a:spcBef>
                <a:spcPts val="850"/>
              </a:spcBef>
            </a:pPr>
            <a:r>
              <a:rPr lang="en-US" sz="3200" b="1" dirty="0" smtClean="0">
                <a:latin typeface="Century Gothic" panose="020B0502020202020204" pitchFamily="34" charset="0"/>
                <a:sym typeface="Helvetica Neue" charset="0"/>
              </a:rPr>
              <a:t>DSI’s </a:t>
            </a:r>
            <a:r>
              <a:rPr lang="en-US" sz="3200" b="1" dirty="0">
                <a:latin typeface="Century Gothic" panose="020B0502020202020204" pitchFamily="34" charset="0"/>
                <a:sym typeface="Helvetica Neue" charset="0"/>
              </a:rPr>
              <a:t>Underperformance Overview</a:t>
            </a:r>
            <a:r>
              <a:rPr lang="en-US" sz="3200" dirty="0">
                <a:latin typeface="Century Gothic" panose="020B0502020202020204" pitchFamily="34" charset="0"/>
              </a:rPr>
              <a:t/>
            </a:r>
            <a:br>
              <a:rPr lang="en-US" sz="3200" dirty="0">
                <a:latin typeface="Century Gothic" panose="020B0502020202020204" pitchFamily="34" charset="0"/>
              </a:rPr>
            </a:br>
            <a:r>
              <a:rPr lang="en-US" sz="3200" dirty="0">
                <a:latin typeface="Century Gothic" panose="020B0502020202020204" pitchFamily="34" charset="0"/>
              </a:rPr>
              <a:t/>
            </a:r>
            <a:br>
              <a:rPr lang="en-US" sz="3200" dirty="0">
                <a:latin typeface="Century Gothic" panose="020B0502020202020204" pitchFamily="34" charset="0"/>
              </a:rPr>
            </a:br>
            <a:endParaRPr lang="en-US" sz="3200" b="1" dirty="0">
              <a:latin typeface="Century Gothic" panose="020B0502020202020204" pitchFamily="34" charset="0"/>
            </a:endParaRPr>
          </a:p>
        </p:txBody>
      </p:sp>
      <p:sp>
        <p:nvSpPr>
          <p:cNvPr id="6" name="Content Placeholder 2">
            <a:extLst>
              <a:ext uri="{FF2B5EF4-FFF2-40B4-BE49-F238E27FC236}">
                <a16:creationId xmlns:a16="http://schemas.microsoft.com/office/drawing/2014/main" id="{39DCBF69-C2B0-4302-9AD9-1FE8D86EEB0F}"/>
              </a:ext>
            </a:extLst>
          </p:cNvPr>
          <p:cNvSpPr>
            <a:spLocks noGrp="1"/>
          </p:cNvSpPr>
          <p:nvPr>
            <p:ph idx="1"/>
          </p:nvPr>
        </p:nvSpPr>
        <p:spPr>
          <a:xfrm>
            <a:off x="1" y="558300"/>
            <a:ext cx="8765176" cy="334575"/>
          </a:xfrm>
        </p:spPr>
        <p:txBody>
          <a:bodyPr>
            <a:noAutofit/>
          </a:bodyPr>
          <a:lstStyle/>
          <a:p>
            <a:pPr marL="0" indent="0">
              <a:lnSpc>
                <a:spcPct val="110000"/>
              </a:lnSpc>
              <a:buNone/>
            </a:pPr>
            <a:r>
              <a:rPr lang="en-US" sz="1600" b="1" dirty="0">
                <a:solidFill>
                  <a:schemeClr val="tx1"/>
                </a:solidFill>
                <a:latin typeface="Century Gothic" panose="020B0502020202020204" pitchFamily="34" charset="0"/>
              </a:rPr>
              <a:t>Quarter 3 targets which were not achieved</a:t>
            </a:r>
            <a:r>
              <a:rPr lang="en-GB" sz="1600" b="1" dirty="0">
                <a:solidFill>
                  <a:schemeClr val="tx1"/>
                </a:solidFill>
                <a:latin typeface="Century Gothic" panose="020B0502020202020204" pitchFamily="34" charset="0"/>
              </a:rPr>
              <a:t> </a:t>
            </a:r>
            <a:endParaRPr lang="en-ZA" sz="1600" b="1" dirty="0">
              <a:solidFill>
                <a:schemeClr val="tx1"/>
              </a:solidFill>
              <a:latin typeface="Century Gothic" panose="020B0502020202020204" pitchFamily="34" charset="0"/>
            </a:endParaRPr>
          </a:p>
        </p:txBody>
      </p:sp>
      <p:graphicFrame>
        <p:nvGraphicFramePr>
          <p:cNvPr id="7" name="Content Placeholder 3">
            <a:extLst>
              <a:ext uri="{FF2B5EF4-FFF2-40B4-BE49-F238E27FC236}">
                <a16:creationId xmlns:a16="http://schemas.microsoft.com/office/drawing/2014/main" id="{D5248872-2BE7-4130-B81C-B11EEA550F55}"/>
              </a:ext>
            </a:extLst>
          </p:cNvPr>
          <p:cNvGraphicFramePr>
            <a:graphicFrameLocks noGrp="1"/>
          </p:cNvGraphicFramePr>
          <p:nvPr>
            <p:extLst>
              <p:ext uri="{D42A27DB-BD31-4B8C-83A1-F6EECF244321}">
                <p14:modId xmlns:p14="http://schemas.microsoft.com/office/powerpoint/2010/main" val="3631103691"/>
              </p:ext>
            </p:extLst>
          </p:nvPr>
        </p:nvGraphicFramePr>
        <p:xfrm>
          <a:off x="0" y="978411"/>
          <a:ext cx="9143999" cy="5833022"/>
        </p:xfrm>
        <a:graphic>
          <a:graphicData uri="http://schemas.openxmlformats.org/drawingml/2006/table">
            <a:tbl>
              <a:tblPr/>
              <a:tblGrid>
                <a:gridCol w="1816126">
                  <a:extLst>
                    <a:ext uri="{9D8B030D-6E8A-4147-A177-3AD203B41FA5}">
                      <a16:colId xmlns:a16="http://schemas.microsoft.com/office/drawing/2014/main" val="20000"/>
                    </a:ext>
                  </a:extLst>
                </a:gridCol>
                <a:gridCol w="2167730">
                  <a:extLst>
                    <a:ext uri="{9D8B030D-6E8A-4147-A177-3AD203B41FA5}">
                      <a16:colId xmlns:a16="http://schemas.microsoft.com/office/drawing/2014/main" val="20001"/>
                    </a:ext>
                  </a:extLst>
                </a:gridCol>
                <a:gridCol w="2570010">
                  <a:extLst>
                    <a:ext uri="{9D8B030D-6E8A-4147-A177-3AD203B41FA5}">
                      <a16:colId xmlns:a16="http://schemas.microsoft.com/office/drawing/2014/main" val="20002"/>
                    </a:ext>
                  </a:extLst>
                </a:gridCol>
                <a:gridCol w="1012320">
                  <a:extLst>
                    <a:ext uri="{9D8B030D-6E8A-4147-A177-3AD203B41FA5}">
                      <a16:colId xmlns:a16="http://schemas.microsoft.com/office/drawing/2014/main" val="20003"/>
                    </a:ext>
                  </a:extLst>
                </a:gridCol>
                <a:gridCol w="1577813">
                  <a:extLst>
                    <a:ext uri="{9D8B030D-6E8A-4147-A177-3AD203B41FA5}">
                      <a16:colId xmlns:a16="http://schemas.microsoft.com/office/drawing/2014/main" val="20004"/>
                    </a:ext>
                  </a:extLst>
                </a:gridCol>
              </a:tblGrid>
              <a:tr h="68190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Century Gothic" panose="020B0502020202020204" pitchFamily="34" charset="0"/>
                          <a:cs typeface="Arial" pitchFamily="34" charset="0"/>
                        </a:rPr>
                        <a:t>Quarter 3  Target</a:t>
                      </a: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Century Gothic" panose="020B0502020202020204" pitchFamily="34" charset="0"/>
                          <a:cs typeface="Arial" pitchFamily="34" charset="0"/>
                        </a:rPr>
                        <a:t>Quarter  3 Progress</a:t>
                      </a: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Century Gothic" panose="020B0502020202020204" pitchFamily="34" charset="0"/>
                          <a:cs typeface="Arial" pitchFamily="34" charset="0"/>
                        </a:rPr>
                        <a:t>Reasons for non-achievement</a:t>
                      </a: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Century Gothic" panose="020B0502020202020204" pitchFamily="34" charset="0"/>
                          <a:cs typeface="Arial" pitchFamily="34" charset="0"/>
                        </a:rPr>
                        <a:t>Status</a:t>
                      </a: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Century Gothic" panose="020B0502020202020204" pitchFamily="34" charset="0"/>
                          <a:cs typeface="Arial" pitchFamily="34" charset="0"/>
                        </a:rPr>
                        <a:t>Variance Classification </a:t>
                      </a: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634341">
                <a:tc>
                  <a:txBody>
                    <a:bodyPr/>
                    <a:lstStyle/>
                    <a:p>
                      <a:pPr>
                        <a:spcAft>
                          <a:spcPts val="0"/>
                        </a:spcAft>
                      </a:pPr>
                      <a:r>
                        <a:rPr lang="en-US" sz="1300" dirty="0">
                          <a:effectLst/>
                          <a:latin typeface="Century Gothic" panose="020B0502020202020204" pitchFamily="34" charset="0"/>
                          <a:ea typeface="Calibri" panose="020F0502020204030204" pitchFamily="34" charset="0"/>
                          <a:cs typeface="Arial" panose="020B0604020202020204" pitchFamily="34" charset="0"/>
                        </a:rPr>
                        <a:t>(4) Three main STEMI</a:t>
                      </a:r>
                    </a:p>
                    <a:p>
                      <a:pPr>
                        <a:spcAft>
                          <a:spcPts val="0"/>
                        </a:spcAft>
                      </a:pPr>
                      <a:r>
                        <a:rPr lang="en-US" sz="1300" dirty="0">
                          <a:effectLst/>
                          <a:latin typeface="Century Gothic" panose="020B0502020202020204" pitchFamily="34" charset="0"/>
                          <a:ea typeface="Calibri" panose="020F0502020204030204" pitchFamily="34" charset="0"/>
                          <a:cs typeface="Arial" panose="020B0604020202020204" pitchFamily="34" charset="0"/>
                        </a:rPr>
                        <a:t>Olympiads and competitions</a:t>
                      </a:r>
                    </a:p>
                    <a:p>
                      <a:pPr>
                        <a:spcAft>
                          <a:spcPts val="0"/>
                        </a:spcAft>
                      </a:pPr>
                      <a:r>
                        <a:rPr lang="en-US" sz="1300" dirty="0">
                          <a:effectLst/>
                          <a:latin typeface="Century Gothic" panose="020B0502020202020204" pitchFamily="34" charset="0"/>
                          <a:ea typeface="Calibri" panose="020F0502020204030204" pitchFamily="34" charset="0"/>
                          <a:cs typeface="Arial" panose="020B0604020202020204" pitchFamily="34" charset="0"/>
                        </a:rPr>
                        <a:t>conducted targeting learners</a:t>
                      </a:r>
                      <a:r>
                        <a:rPr lang="en-US" sz="130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300" dirty="0">
                          <a:effectLst/>
                          <a:latin typeface="Century Gothic" panose="020B0502020202020204" pitchFamily="34" charset="0"/>
                          <a:ea typeface="Calibri" panose="020F0502020204030204" pitchFamily="34" charset="0"/>
                          <a:cs typeface="Arial" panose="020B0604020202020204" pitchFamily="34" charset="0"/>
                        </a:rPr>
                        <a:t>in all nine provinces by 31</a:t>
                      </a:r>
                    </a:p>
                    <a:p>
                      <a:pPr>
                        <a:spcAft>
                          <a:spcPts val="0"/>
                        </a:spcAft>
                      </a:pPr>
                      <a:r>
                        <a:rPr lang="en-US" sz="1300" dirty="0">
                          <a:effectLst/>
                          <a:latin typeface="Century Gothic" panose="020B0502020202020204" pitchFamily="34" charset="0"/>
                          <a:ea typeface="Calibri" panose="020F0502020204030204" pitchFamily="34" charset="0"/>
                          <a:cs typeface="Arial" panose="020B0604020202020204" pitchFamily="34" charset="0"/>
                        </a:rPr>
                        <a:t>December 2021</a:t>
                      </a:r>
                    </a:p>
                    <a:p>
                      <a:pPr>
                        <a:spcAft>
                          <a:spcPts val="0"/>
                        </a:spcAft>
                      </a:pPr>
                      <a:r>
                        <a:rPr lang="en-US" sz="1300" dirty="0">
                          <a:effectLst/>
                          <a:latin typeface="Century Gothic" panose="020B0502020202020204" pitchFamily="34" charset="0"/>
                          <a:ea typeface="Calibri" panose="020F0502020204030204" pitchFamily="34" charset="0"/>
                          <a:cs typeface="Arial" panose="020B0604020202020204" pitchFamily="34" charset="0"/>
                        </a:rPr>
                        <a:t>(5) South African Association</a:t>
                      </a:r>
                      <a:r>
                        <a:rPr lang="en-US" sz="130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300" dirty="0">
                          <a:effectLst/>
                          <a:latin typeface="Century Gothic" panose="020B0502020202020204" pitchFamily="34" charset="0"/>
                          <a:ea typeface="Calibri" panose="020F0502020204030204" pitchFamily="34" charset="0"/>
                          <a:cs typeface="Arial" panose="020B0604020202020204" pitchFamily="34" charset="0"/>
                        </a:rPr>
                        <a:t>of Science and Technology</a:t>
                      </a:r>
                      <a:r>
                        <a:rPr lang="en-US" sz="130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300" dirty="0">
                          <a:effectLst/>
                          <a:latin typeface="Century Gothic" panose="020B0502020202020204" pitchFamily="34" charset="0"/>
                          <a:ea typeface="Calibri" panose="020F0502020204030204" pitchFamily="34" charset="0"/>
                          <a:cs typeface="Arial" panose="020B0604020202020204" pitchFamily="34" charset="0"/>
                        </a:rPr>
                        <a:t>Centres conference held by</a:t>
                      </a:r>
                      <a:r>
                        <a:rPr lang="en-US" sz="130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300" dirty="0">
                          <a:effectLst/>
                          <a:latin typeface="Century Gothic" panose="020B0502020202020204" pitchFamily="34" charset="0"/>
                          <a:ea typeface="Calibri" panose="020F0502020204030204" pitchFamily="34" charset="0"/>
                          <a:cs typeface="Arial" panose="020B0604020202020204" pitchFamily="34" charset="0"/>
                        </a:rPr>
                        <a:t>December 2021</a:t>
                      </a:r>
                    </a:p>
                    <a:p>
                      <a:pPr>
                        <a:spcAft>
                          <a:spcPts val="0"/>
                        </a:spcAft>
                      </a:pPr>
                      <a:endParaRPr lang="en-US" sz="130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spcAft>
                          <a:spcPts val="0"/>
                        </a:spcAft>
                      </a:pPr>
                      <a:r>
                        <a:rPr lang="en-US" sz="1300" dirty="0">
                          <a:effectLst/>
                          <a:latin typeface="Century Gothic" panose="020B0502020202020204" pitchFamily="34" charset="0"/>
                          <a:ea typeface="Times New Roman" panose="02020603050405020304" pitchFamily="18" charset="0"/>
                        </a:rPr>
                        <a:t>(4) The following three STEMI Olympiads and</a:t>
                      </a:r>
                    </a:p>
                    <a:p>
                      <a:pPr>
                        <a:spcAft>
                          <a:spcPts val="0"/>
                        </a:spcAft>
                      </a:pPr>
                      <a:r>
                        <a:rPr lang="en-US" sz="1300" dirty="0">
                          <a:effectLst/>
                          <a:latin typeface="Century Gothic" panose="020B0502020202020204" pitchFamily="34" charset="0"/>
                          <a:ea typeface="Times New Roman" panose="02020603050405020304" pitchFamily="18" charset="0"/>
                        </a:rPr>
                        <a:t>competitions were conducted:</a:t>
                      </a:r>
                    </a:p>
                    <a:p>
                      <a:pPr>
                        <a:spcAft>
                          <a:spcPts val="0"/>
                        </a:spcAft>
                      </a:pPr>
                      <a:r>
                        <a:rPr lang="en-US" sz="1300" dirty="0">
                          <a:effectLst/>
                          <a:latin typeface="Century Gothic" panose="020B0502020202020204" pitchFamily="34" charset="0"/>
                          <a:ea typeface="Times New Roman" panose="02020603050405020304" pitchFamily="18" charset="0"/>
                        </a:rPr>
                        <a:t>SA Maths Olympiad – was</a:t>
                      </a:r>
                    </a:p>
                    <a:p>
                      <a:pPr>
                        <a:spcAft>
                          <a:spcPts val="0"/>
                        </a:spcAft>
                      </a:pPr>
                      <a:r>
                        <a:rPr lang="en-US" sz="1300" dirty="0">
                          <a:effectLst/>
                          <a:latin typeface="Century Gothic" panose="020B0502020202020204" pitchFamily="34" charset="0"/>
                          <a:ea typeface="Times New Roman" panose="02020603050405020304" pitchFamily="18" charset="0"/>
                        </a:rPr>
                        <a:t>completed by 16 October 2021,</a:t>
                      </a:r>
                      <a:r>
                        <a:rPr lang="en-US" sz="1300" baseline="0" dirty="0">
                          <a:effectLst/>
                          <a:latin typeface="Century Gothic" panose="020B0502020202020204" pitchFamily="34" charset="0"/>
                          <a:ea typeface="Times New Roman" panose="02020603050405020304" pitchFamily="18" charset="0"/>
                        </a:rPr>
                        <a:t> </a:t>
                      </a:r>
                    </a:p>
                    <a:p>
                      <a:pPr>
                        <a:spcAft>
                          <a:spcPts val="0"/>
                        </a:spcAft>
                      </a:pPr>
                      <a:r>
                        <a:rPr lang="en-US" sz="1300" dirty="0">
                          <a:effectLst/>
                          <a:latin typeface="Century Gothic" panose="020B0502020202020204" pitchFamily="34" charset="0"/>
                          <a:ea typeface="Times New Roman" panose="02020603050405020304" pitchFamily="18" charset="0"/>
                        </a:rPr>
                        <a:t>National Science Olympiad –</a:t>
                      </a:r>
                      <a:r>
                        <a:rPr lang="en-US" sz="1300" baseline="0" dirty="0">
                          <a:effectLst/>
                          <a:latin typeface="Century Gothic" panose="020B0502020202020204" pitchFamily="34" charset="0"/>
                          <a:ea typeface="Times New Roman" panose="02020603050405020304" pitchFamily="18" charset="0"/>
                        </a:rPr>
                        <a:t> </a:t>
                      </a:r>
                      <a:r>
                        <a:rPr lang="en-US" sz="1300" dirty="0">
                          <a:effectLst/>
                          <a:latin typeface="Century Gothic" panose="020B0502020202020204" pitchFamily="34" charset="0"/>
                          <a:ea typeface="Times New Roman" panose="02020603050405020304" pitchFamily="18" charset="0"/>
                        </a:rPr>
                        <a:t>was completed by 31 October</a:t>
                      </a:r>
                    </a:p>
                    <a:p>
                      <a:pPr>
                        <a:spcAft>
                          <a:spcPts val="0"/>
                        </a:spcAft>
                      </a:pPr>
                      <a:r>
                        <a:rPr lang="en-US" sz="1300" dirty="0">
                          <a:effectLst/>
                          <a:latin typeface="Century Gothic" panose="020B0502020202020204" pitchFamily="34" charset="0"/>
                          <a:ea typeface="Times New Roman" panose="02020603050405020304" pitchFamily="18" charset="0"/>
                        </a:rPr>
                        <a:t>2021</a:t>
                      </a:r>
                    </a:p>
                    <a:p>
                      <a:pPr>
                        <a:spcAft>
                          <a:spcPts val="0"/>
                        </a:spcAft>
                      </a:pPr>
                      <a:r>
                        <a:rPr lang="en-US" sz="1300" dirty="0">
                          <a:effectLst/>
                          <a:latin typeface="Century Gothic" panose="020B0502020202020204" pitchFamily="34" charset="0"/>
                          <a:ea typeface="Times New Roman" panose="02020603050405020304" pitchFamily="18" charset="0"/>
                        </a:rPr>
                        <a:t>Eskom Expo for Young</a:t>
                      </a:r>
                    </a:p>
                    <a:p>
                      <a:pPr>
                        <a:spcAft>
                          <a:spcPts val="0"/>
                        </a:spcAft>
                      </a:pPr>
                      <a:r>
                        <a:rPr lang="en-US" sz="1300" dirty="0">
                          <a:effectLst/>
                          <a:latin typeface="Century Gothic" panose="020B0502020202020204" pitchFamily="34" charset="0"/>
                          <a:ea typeface="Times New Roman" panose="02020603050405020304" pitchFamily="18" charset="0"/>
                        </a:rPr>
                        <a:t>Scientists – national finals</a:t>
                      </a:r>
                    </a:p>
                    <a:p>
                      <a:pPr>
                        <a:spcAft>
                          <a:spcPts val="0"/>
                        </a:spcAft>
                      </a:pPr>
                      <a:r>
                        <a:rPr lang="en-US" sz="1300" dirty="0">
                          <a:effectLst/>
                          <a:latin typeface="Century Gothic" panose="020B0502020202020204" pitchFamily="34" charset="0"/>
                          <a:ea typeface="Times New Roman" panose="02020603050405020304" pitchFamily="18" charset="0"/>
                        </a:rPr>
                        <a:t>conducted on 8 October 2021</a:t>
                      </a:r>
                    </a:p>
                    <a:p>
                      <a:pPr>
                        <a:spcAft>
                          <a:spcPts val="0"/>
                        </a:spcAft>
                      </a:pPr>
                      <a:r>
                        <a:rPr lang="en-US" sz="1300" dirty="0">
                          <a:effectLst/>
                          <a:latin typeface="Century Gothic" panose="020B0502020202020204" pitchFamily="34" charset="0"/>
                          <a:ea typeface="Times New Roman" panose="02020603050405020304" pitchFamily="18" charset="0"/>
                        </a:rPr>
                        <a:t>(5) Conference postponed to January</a:t>
                      </a:r>
                    </a:p>
                    <a:p>
                      <a:pPr>
                        <a:spcAft>
                          <a:spcPts val="0"/>
                        </a:spcAft>
                      </a:pPr>
                      <a:r>
                        <a:rPr lang="en-US" sz="1300" dirty="0">
                          <a:effectLst/>
                          <a:latin typeface="Century Gothic" panose="020B0502020202020204" pitchFamily="34" charset="0"/>
                          <a:ea typeface="Times New Roman" panose="02020603050405020304" pitchFamily="18" charset="0"/>
                        </a:rPr>
                        <a:t>2022 - Not Achieved</a:t>
                      </a:r>
                    </a:p>
                    <a:p>
                      <a:pPr>
                        <a:spcAft>
                          <a:spcPts val="0"/>
                        </a:spcAft>
                      </a:pPr>
                      <a:r>
                        <a:rPr lang="en-US" sz="1300" dirty="0">
                          <a:effectLst/>
                          <a:latin typeface="Century Gothic" panose="020B0502020202020204" pitchFamily="34" charset="0"/>
                          <a:ea typeface="Times New Roman" panose="02020603050405020304" pitchFamily="18" charset="0"/>
                        </a:rPr>
                        <a:t>(6) One holiday school and seven</a:t>
                      </a:r>
                    </a:p>
                    <a:p>
                      <a:pPr>
                        <a:spcAft>
                          <a:spcPts val="0"/>
                        </a:spcAft>
                      </a:pPr>
                      <a:r>
                        <a:rPr lang="en-US" sz="1300" dirty="0">
                          <a:effectLst/>
                          <a:latin typeface="Century Gothic" panose="020B0502020202020204" pitchFamily="34" charset="0"/>
                          <a:ea typeface="Times New Roman" panose="02020603050405020304" pitchFamily="18" charset="0"/>
                        </a:rPr>
                        <a:t>weekend support sessions were</a:t>
                      </a:r>
                    </a:p>
                    <a:p>
                      <a:pPr>
                        <a:spcAft>
                          <a:spcPts val="0"/>
                        </a:spcAft>
                      </a:pPr>
                      <a:r>
                        <a:rPr lang="en-US" sz="1300" dirty="0">
                          <a:effectLst/>
                          <a:latin typeface="Century Gothic" panose="020B0502020202020204" pitchFamily="34" charset="0"/>
                          <a:ea typeface="Times New Roman" panose="02020603050405020304" pitchFamily="18" charset="0"/>
                        </a:rPr>
                        <a:t>conducted online - Achieved</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US" sz="1300" dirty="0">
                          <a:effectLst/>
                          <a:latin typeface="Century Gothic" panose="020B0502020202020204" pitchFamily="34" charset="0"/>
                          <a:ea typeface="Times New Roman" panose="02020603050405020304" pitchFamily="18" charset="0"/>
                        </a:rPr>
                        <a:t>All targets were achieved except for the South African Association</a:t>
                      </a:r>
                    </a:p>
                    <a:p>
                      <a:pPr marL="0" marR="0" lvl="0" indent="0" algn="l" defTabSz="457200" rtl="0" eaLnBrk="1" fontAlgn="t" latinLnBrk="0" hangingPunct="1">
                        <a:lnSpc>
                          <a:spcPct val="100000"/>
                        </a:lnSpc>
                        <a:spcBef>
                          <a:spcPts val="0"/>
                        </a:spcBef>
                        <a:spcAft>
                          <a:spcPts val="0"/>
                        </a:spcAft>
                        <a:buClrTx/>
                        <a:buSzTx/>
                        <a:buFontTx/>
                        <a:buNone/>
                        <a:tabLst/>
                        <a:defRPr/>
                      </a:pPr>
                      <a:r>
                        <a:rPr lang="en-US" sz="1300" dirty="0">
                          <a:effectLst/>
                          <a:latin typeface="Century Gothic" panose="020B0502020202020204" pitchFamily="34" charset="0"/>
                          <a:ea typeface="Times New Roman" panose="02020603050405020304" pitchFamily="18" charset="0"/>
                        </a:rPr>
                        <a:t>of Science and Technology</a:t>
                      </a:r>
                    </a:p>
                    <a:p>
                      <a:pPr marL="0" marR="0" lvl="0" indent="0" algn="l" defTabSz="457200" rtl="0" eaLnBrk="1" fontAlgn="t" latinLnBrk="0" hangingPunct="1">
                        <a:lnSpc>
                          <a:spcPct val="100000"/>
                        </a:lnSpc>
                        <a:spcBef>
                          <a:spcPts val="0"/>
                        </a:spcBef>
                        <a:spcAft>
                          <a:spcPts val="0"/>
                        </a:spcAft>
                        <a:buClrTx/>
                        <a:buSzTx/>
                        <a:buFontTx/>
                        <a:buNone/>
                        <a:tabLst/>
                        <a:defRPr/>
                      </a:pPr>
                      <a:r>
                        <a:rPr lang="en-US" sz="1300" dirty="0">
                          <a:effectLst/>
                          <a:latin typeface="Century Gothic" panose="020B0502020202020204" pitchFamily="34" charset="0"/>
                          <a:ea typeface="Times New Roman" panose="02020603050405020304" pitchFamily="18" charset="0"/>
                        </a:rPr>
                        <a:t>Centres conference which was postponed to January 2022</a:t>
                      </a: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300" b="1"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Not Achieved</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Process delays</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2645137501"/>
                  </a:ext>
                </a:extLst>
              </a:tr>
            </a:tbl>
          </a:graphicData>
        </a:graphic>
      </p:graphicFrame>
    </p:spTree>
    <p:extLst>
      <p:ext uri="{BB962C8B-B14F-4D97-AF65-F5344CB8AC3E}">
        <p14:creationId xmlns:p14="http://schemas.microsoft.com/office/powerpoint/2010/main" val="1269393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5C2BA-0F45-4301-A114-6F4C582744E3}"/>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4</a:t>
            </a:fld>
            <a:endParaRPr lang="en-US"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2A985A8-ACAA-40A0-A41E-278130E9542C}"/>
              </a:ext>
            </a:extLst>
          </p:cNvPr>
          <p:cNvSpPr>
            <a:spLocks noGrp="1"/>
          </p:cNvSpPr>
          <p:nvPr>
            <p:ph type="title"/>
          </p:nvPr>
        </p:nvSpPr>
        <p:spPr>
          <a:xfrm>
            <a:off x="0" y="1"/>
            <a:ext cx="9143999" cy="973014"/>
          </a:xfrm>
        </p:spPr>
        <p:txBody>
          <a:bodyPr>
            <a:noAutofit/>
          </a:bodyPr>
          <a:lstStyle/>
          <a:p>
            <a:pPr marL="101600">
              <a:lnSpc>
                <a:spcPct val="80000"/>
              </a:lnSpc>
              <a:spcBef>
                <a:spcPts val="850"/>
              </a:spcBef>
            </a:pPr>
            <a:r>
              <a:rPr lang="en-US" sz="3000" b="1" dirty="0">
                <a:latin typeface="Century Gothic" panose="020B0502020202020204" pitchFamily="34" charset="0"/>
                <a:sym typeface="Helvetica Neue" charset="0"/>
              </a:rPr>
              <a:t>Outcome 1: A transformed, inclusive, responsive and coherent NSI </a:t>
            </a:r>
            <a:r>
              <a:rPr lang="en-US" sz="3000" dirty="0">
                <a:latin typeface="Century Gothic" panose="020B0502020202020204" pitchFamily="34" charset="0"/>
              </a:rPr>
              <a:t/>
            </a:r>
            <a:br>
              <a:rPr lang="en-US" sz="3000" dirty="0">
                <a:latin typeface="Century Gothic" panose="020B0502020202020204" pitchFamily="34" charset="0"/>
              </a:rPr>
            </a:br>
            <a:endParaRPr lang="en-US" sz="3000" b="1" dirty="0">
              <a:latin typeface="Century Gothic" panose="020B0502020202020204" pitchFamily="34" charset="0"/>
            </a:endParaRPr>
          </a:p>
        </p:txBody>
      </p:sp>
      <p:sp>
        <p:nvSpPr>
          <p:cNvPr id="7" name="Content Placeholder 2">
            <a:extLst>
              <a:ext uri="{FF2B5EF4-FFF2-40B4-BE49-F238E27FC236}">
                <a16:creationId xmlns:a16="http://schemas.microsoft.com/office/drawing/2014/main" id="{9DCB7D58-47BA-4F37-B4BA-56265D8C1C8B}"/>
              </a:ext>
            </a:extLst>
          </p:cNvPr>
          <p:cNvSpPr>
            <a:spLocks noGrp="1"/>
          </p:cNvSpPr>
          <p:nvPr>
            <p:ph idx="1"/>
          </p:nvPr>
        </p:nvSpPr>
        <p:spPr>
          <a:xfrm>
            <a:off x="82062" y="973015"/>
            <a:ext cx="8933149" cy="5320763"/>
          </a:xfrm>
        </p:spPr>
        <p:txBody>
          <a:bodyPr>
            <a:normAutofit/>
          </a:bodyPr>
          <a:lstStyle/>
          <a:p>
            <a:pPr marL="0" indent="0" algn="just">
              <a:lnSpc>
                <a:spcPct val="150000"/>
              </a:lnSpc>
              <a:buClr>
                <a:srgbClr val="FFC000"/>
              </a:buClr>
              <a:buNone/>
              <a:defRPr/>
            </a:pPr>
            <a:r>
              <a:rPr lang="en-US" sz="2200" b="1" dirty="0">
                <a:solidFill>
                  <a:schemeClr val="tx1"/>
                </a:solidFill>
                <a:latin typeface="Century Gothic" panose="020B0502020202020204" pitchFamily="34" charset="0"/>
              </a:rPr>
              <a:t>RESEARCH DEVELOPMENT AND SUPPORT</a:t>
            </a:r>
          </a:p>
          <a:p>
            <a:pPr algn="just">
              <a:lnSpc>
                <a:spcPct val="150000"/>
              </a:lnSpc>
              <a:buClr>
                <a:srgbClr val="FFC000"/>
              </a:buClr>
              <a:buFont typeface="Wingdings" panose="05000000000000000000" pitchFamily="2" charset="2"/>
              <a:buChar char="q"/>
              <a:defRPr/>
            </a:pPr>
            <a:r>
              <a:rPr lang="en-US" sz="2200" dirty="0" smtClean="0">
                <a:solidFill>
                  <a:schemeClr val="tx1"/>
                </a:solidFill>
                <a:latin typeface="Century Gothic" panose="020B0502020202020204" pitchFamily="34" charset="0"/>
              </a:rPr>
              <a:t>A draft </a:t>
            </a:r>
            <a:r>
              <a:rPr lang="en-US" sz="2200" dirty="0">
                <a:solidFill>
                  <a:schemeClr val="tx1"/>
                </a:solidFill>
                <a:latin typeface="Century Gothic" panose="020B0502020202020204" pitchFamily="34" charset="0"/>
              </a:rPr>
              <a:t>of the </a:t>
            </a:r>
            <a:r>
              <a:rPr lang="en-US" sz="2200" b="1" dirty="0">
                <a:solidFill>
                  <a:schemeClr val="tx1"/>
                </a:solidFill>
                <a:latin typeface="Century Gothic" panose="020B0502020202020204" pitchFamily="34" charset="0"/>
              </a:rPr>
              <a:t>National Open Science Policy </a:t>
            </a:r>
            <a:r>
              <a:rPr lang="en-US" sz="2200" dirty="0">
                <a:solidFill>
                  <a:schemeClr val="tx1"/>
                </a:solidFill>
                <a:latin typeface="Century Gothic" panose="020B0502020202020204" pitchFamily="34" charset="0"/>
              </a:rPr>
              <a:t>was approved by the Open Science Advisory Board (OSAB) for stakeholder consultation. </a:t>
            </a:r>
          </a:p>
          <a:p>
            <a:pPr lvl="1" algn="just">
              <a:lnSpc>
                <a:spcPct val="150000"/>
              </a:lnSpc>
              <a:buClr>
                <a:srgbClr val="FFC000"/>
              </a:buClr>
              <a:buFont typeface="Wingdings" panose="05000000000000000000" pitchFamily="2" charset="2"/>
              <a:buChar char="ü"/>
              <a:defRPr/>
            </a:pPr>
            <a:r>
              <a:rPr lang="en-US" sz="2200" dirty="0" smtClean="0">
                <a:solidFill>
                  <a:schemeClr val="tx1"/>
                </a:solidFill>
                <a:latin typeface="Century Gothic" panose="020B0502020202020204" pitchFamily="34" charset="0"/>
              </a:rPr>
              <a:t>The </a:t>
            </a:r>
            <a:r>
              <a:rPr lang="en-US" sz="2200" dirty="0">
                <a:solidFill>
                  <a:schemeClr val="tx1"/>
                </a:solidFill>
                <a:latin typeface="Century Gothic" panose="020B0502020202020204" pitchFamily="34" charset="0"/>
              </a:rPr>
              <a:t>National Open Science Policy </a:t>
            </a:r>
            <a:r>
              <a:rPr lang="en-US" sz="2200" b="1" dirty="0">
                <a:solidFill>
                  <a:schemeClr val="tx1"/>
                </a:solidFill>
                <a:latin typeface="Century Gothic" panose="020B0502020202020204" pitchFamily="34" charset="0"/>
              </a:rPr>
              <a:t>aims to </a:t>
            </a:r>
            <a:r>
              <a:rPr lang="en-US" sz="2200" b="1" dirty="0" err="1">
                <a:solidFill>
                  <a:schemeClr val="tx1"/>
                </a:solidFill>
                <a:latin typeface="Century Gothic" panose="020B0502020202020204" pitchFamily="34" charset="0"/>
              </a:rPr>
              <a:t>democratise</a:t>
            </a:r>
            <a:r>
              <a:rPr lang="en-US" sz="2200" b="1" dirty="0">
                <a:solidFill>
                  <a:schemeClr val="tx1"/>
                </a:solidFill>
                <a:latin typeface="Century Gothic" panose="020B0502020202020204" pitchFamily="34" charset="0"/>
              </a:rPr>
              <a:t> access to knowledge by fostering open science practices in South Africa</a:t>
            </a:r>
            <a:r>
              <a:rPr lang="en-US" sz="2200" dirty="0">
                <a:solidFill>
                  <a:schemeClr val="tx1"/>
                </a:solidFill>
                <a:latin typeface="Century Gothic" panose="020B0502020202020204" pitchFamily="34" charset="0"/>
              </a:rPr>
              <a:t>, which is useful for teaching and training, the economy, public policy, citizens and society as a whole. </a:t>
            </a:r>
          </a:p>
          <a:p>
            <a:pPr lvl="1" algn="just">
              <a:lnSpc>
                <a:spcPct val="150000"/>
              </a:lnSpc>
              <a:buClr>
                <a:srgbClr val="FFC000"/>
              </a:buClr>
              <a:buFont typeface="Wingdings" panose="05000000000000000000" pitchFamily="2" charset="2"/>
              <a:buChar char="ü"/>
              <a:defRPr/>
            </a:pPr>
            <a:endParaRPr lang="en-US" sz="22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8118924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46AF59-615F-4976-9067-98E26A50B848}"/>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49</a:t>
            </a:fld>
            <a:endParaRPr lang="en-US"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071FDCC5-9659-4CD0-A470-5E788227FEF5}"/>
              </a:ext>
            </a:extLst>
          </p:cNvPr>
          <p:cNvSpPr>
            <a:spLocks noGrp="1"/>
          </p:cNvSpPr>
          <p:nvPr>
            <p:ph type="title"/>
          </p:nvPr>
        </p:nvSpPr>
        <p:spPr>
          <a:xfrm>
            <a:off x="24877" y="0"/>
            <a:ext cx="9028971" cy="997681"/>
          </a:xfrm>
        </p:spPr>
        <p:txBody>
          <a:bodyPr>
            <a:noAutofit/>
          </a:bodyPr>
          <a:lstStyle/>
          <a:p>
            <a:pPr marL="101600">
              <a:lnSpc>
                <a:spcPct val="80000"/>
              </a:lnSpc>
              <a:spcBef>
                <a:spcPts val="850"/>
              </a:spcBef>
            </a:pPr>
            <a:r>
              <a:rPr lang="en-US" sz="3200" b="1" dirty="0" smtClean="0">
                <a:latin typeface="Century Gothic" panose="020B0502020202020204" pitchFamily="34" charset="0"/>
                <a:sym typeface="Helvetica Neue" charset="0"/>
              </a:rPr>
              <a:t>DSI’s </a:t>
            </a:r>
            <a:r>
              <a:rPr lang="en-US" sz="3200" b="1" dirty="0">
                <a:latin typeface="Century Gothic" panose="020B0502020202020204" pitchFamily="34" charset="0"/>
                <a:sym typeface="Helvetica Neue" charset="0"/>
              </a:rPr>
              <a:t>Underperformance Overview</a:t>
            </a:r>
            <a:r>
              <a:rPr lang="en-US" sz="3200" dirty="0"/>
              <a:t/>
            </a:r>
            <a:br>
              <a:rPr lang="en-US" sz="3200" dirty="0"/>
            </a:br>
            <a:r>
              <a:rPr lang="en-US" sz="3200" dirty="0"/>
              <a:t/>
            </a:r>
            <a:br>
              <a:rPr lang="en-US" sz="3200" dirty="0"/>
            </a:br>
            <a:endParaRPr lang="en-US" sz="3200" b="1" dirty="0"/>
          </a:p>
        </p:txBody>
      </p:sp>
      <p:sp>
        <p:nvSpPr>
          <p:cNvPr id="6" name="Content Placeholder 2">
            <a:extLst>
              <a:ext uri="{FF2B5EF4-FFF2-40B4-BE49-F238E27FC236}">
                <a16:creationId xmlns:a16="http://schemas.microsoft.com/office/drawing/2014/main" id="{39DCBF69-C2B0-4302-9AD9-1FE8D86EEB0F}"/>
              </a:ext>
            </a:extLst>
          </p:cNvPr>
          <p:cNvSpPr>
            <a:spLocks noGrp="1"/>
          </p:cNvSpPr>
          <p:nvPr>
            <p:ph idx="1"/>
          </p:nvPr>
        </p:nvSpPr>
        <p:spPr>
          <a:xfrm>
            <a:off x="129381" y="586636"/>
            <a:ext cx="8635795" cy="334575"/>
          </a:xfrm>
        </p:spPr>
        <p:txBody>
          <a:bodyPr>
            <a:noAutofit/>
          </a:bodyPr>
          <a:lstStyle/>
          <a:p>
            <a:pPr marL="0" indent="0">
              <a:lnSpc>
                <a:spcPct val="110000"/>
              </a:lnSpc>
              <a:buNone/>
            </a:pPr>
            <a:r>
              <a:rPr lang="en-US" sz="1600" b="1" dirty="0">
                <a:solidFill>
                  <a:schemeClr val="tx1"/>
                </a:solidFill>
                <a:latin typeface="Century Gothic" panose="020B0502020202020204" pitchFamily="34" charset="0"/>
              </a:rPr>
              <a:t>Quarter 3 targets which were not achieved</a:t>
            </a:r>
            <a:r>
              <a:rPr lang="en-GB" sz="1600" b="1" dirty="0">
                <a:solidFill>
                  <a:schemeClr val="tx1"/>
                </a:solidFill>
                <a:latin typeface="Century Gothic" panose="020B0502020202020204" pitchFamily="34" charset="0"/>
              </a:rPr>
              <a:t> </a:t>
            </a:r>
            <a:endParaRPr lang="en-ZA" sz="1600" b="1" dirty="0">
              <a:solidFill>
                <a:schemeClr val="tx1"/>
              </a:solidFill>
              <a:latin typeface="Century Gothic" panose="020B0502020202020204" pitchFamily="34" charset="0"/>
            </a:endParaRPr>
          </a:p>
        </p:txBody>
      </p:sp>
      <p:graphicFrame>
        <p:nvGraphicFramePr>
          <p:cNvPr id="7" name="Content Placeholder 3">
            <a:extLst>
              <a:ext uri="{FF2B5EF4-FFF2-40B4-BE49-F238E27FC236}">
                <a16:creationId xmlns:a16="http://schemas.microsoft.com/office/drawing/2014/main" id="{D5248872-2BE7-4130-B81C-B11EEA550F55}"/>
              </a:ext>
            </a:extLst>
          </p:cNvPr>
          <p:cNvGraphicFramePr>
            <a:graphicFrameLocks noGrp="1"/>
          </p:cNvGraphicFramePr>
          <p:nvPr>
            <p:extLst>
              <p:ext uri="{D42A27DB-BD31-4B8C-83A1-F6EECF244321}">
                <p14:modId xmlns:p14="http://schemas.microsoft.com/office/powerpoint/2010/main" val="645680026"/>
              </p:ext>
            </p:extLst>
          </p:nvPr>
        </p:nvGraphicFramePr>
        <p:xfrm>
          <a:off x="24877" y="997682"/>
          <a:ext cx="9028972" cy="5936001"/>
        </p:xfrm>
        <a:graphic>
          <a:graphicData uri="http://schemas.openxmlformats.org/drawingml/2006/table">
            <a:tbl>
              <a:tblPr/>
              <a:tblGrid>
                <a:gridCol w="1793281">
                  <a:extLst>
                    <a:ext uri="{9D8B030D-6E8A-4147-A177-3AD203B41FA5}">
                      <a16:colId xmlns:a16="http://schemas.microsoft.com/office/drawing/2014/main" val="20000"/>
                    </a:ext>
                  </a:extLst>
                </a:gridCol>
                <a:gridCol w="2140460">
                  <a:extLst>
                    <a:ext uri="{9D8B030D-6E8A-4147-A177-3AD203B41FA5}">
                      <a16:colId xmlns:a16="http://schemas.microsoft.com/office/drawing/2014/main" val="20001"/>
                    </a:ext>
                  </a:extLst>
                </a:gridCol>
                <a:gridCol w="2537680">
                  <a:extLst>
                    <a:ext uri="{9D8B030D-6E8A-4147-A177-3AD203B41FA5}">
                      <a16:colId xmlns:a16="http://schemas.microsoft.com/office/drawing/2014/main" val="20002"/>
                    </a:ext>
                  </a:extLst>
                </a:gridCol>
                <a:gridCol w="999586">
                  <a:extLst>
                    <a:ext uri="{9D8B030D-6E8A-4147-A177-3AD203B41FA5}">
                      <a16:colId xmlns:a16="http://schemas.microsoft.com/office/drawing/2014/main" val="20003"/>
                    </a:ext>
                  </a:extLst>
                </a:gridCol>
                <a:gridCol w="1557965">
                  <a:extLst>
                    <a:ext uri="{9D8B030D-6E8A-4147-A177-3AD203B41FA5}">
                      <a16:colId xmlns:a16="http://schemas.microsoft.com/office/drawing/2014/main" val="20004"/>
                    </a:ext>
                  </a:extLst>
                </a:gridCol>
              </a:tblGrid>
              <a:tr h="67101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Century Gothic" panose="020B0502020202020204" pitchFamily="34" charset="0"/>
                          <a:cs typeface="Arial" pitchFamily="34" charset="0"/>
                        </a:rPr>
                        <a:t>Quarter 3  Target</a:t>
                      </a: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Century Gothic" panose="020B0502020202020204" pitchFamily="34" charset="0"/>
                          <a:cs typeface="Arial" pitchFamily="34" charset="0"/>
                        </a:rPr>
                        <a:t>Quarter  3 Progress</a:t>
                      </a: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Century Gothic" panose="020B0502020202020204" pitchFamily="34" charset="0"/>
                          <a:cs typeface="Arial" pitchFamily="34" charset="0"/>
                        </a:rPr>
                        <a:t>Reasons for non-achievement</a:t>
                      </a: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Century Gothic" panose="020B0502020202020204" pitchFamily="34" charset="0"/>
                          <a:cs typeface="Arial" pitchFamily="34" charset="0"/>
                        </a:rPr>
                        <a:t>Status</a:t>
                      </a: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bg1"/>
                          </a:solidFill>
                          <a:effectLst/>
                          <a:latin typeface="Century Gothic" panose="020B0502020202020204" pitchFamily="34" charset="0"/>
                          <a:cs typeface="Arial" pitchFamily="34" charset="0"/>
                        </a:rPr>
                        <a:t>Variance Classification </a:t>
                      </a:r>
                      <a:endParaRPr kumimoji="0" lang="en-GB" altLang="en-US" sz="1500" b="1" i="0" u="none" strike="noStrike" cap="none" normalizeH="0" baseline="0" dirty="0">
                        <a:ln>
                          <a:noFill/>
                        </a:ln>
                        <a:solidFill>
                          <a:schemeClr val="bg1"/>
                        </a:solidFill>
                        <a:effectLst/>
                        <a:latin typeface="Century Gothic" panose="020B0502020202020204" pitchFamily="34" charset="0"/>
                        <a:cs typeface="Arial"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719549">
                <a:tc>
                  <a:txBody>
                    <a:bodyPr/>
                    <a:lstStyle/>
                    <a:p>
                      <a:pPr>
                        <a:spcAft>
                          <a:spcPts val="0"/>
                        </a:spcAft>
                      </a:pPr>
                      <a:r>
                        <a:rPr lang="en-US" sz="1300" dirty="0">
                          <a:effectLst/>
                          <a:latin typeface="Century Gothic" panose="020B0502020202020204" pitchFamily="34" charset="0"/>
                          <a:ea typeface="Calibri" panose="020F0502020204030204" pitchFamily="34" charset="0"/>
                          <a:cs typeface="Arial" panose="020B0604020202020204" pitchFamily="34" charset="0"/>
                        </a:rPr>
                        <a:t>At 30 industrially relevant</a:t>
                      </a:r>
                      <a:r>
                        <a:rPr lang="en-US" sz="130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300" dirty="0">
                          <a:effectLst/>
                          <a:latin typeface="Century Gothic" panose="020B0502020202020204" pitchFamily="34" charset="0"/>
                          <a:ea typeface="Calibri" panose="020F0502020204030204" pitchFamily="34" charset="0"/>
                          <a:cs typeface="Arial" panose="020B0604020202020204" pitchFamily="34" charset="0"/>
                        </a:rPr>
                        <a:t>knowledge or innovation</a:t>
                      </a:r>
                      <a:r>
                        <a:rPr lang="en-US" sz="130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300" dirty="0">
                          <a:effectLst/>
                          <a:latin typeface="Century Gothic" panose="020B0502020202020204" pitchFamily="34" charset="0"/>
                          <a:ea typeface="Calibri" panose="020F0502020204030204" pitchFamily="34" charset="0"/>
                          <a:cs typeface="Arial" panose="020B0604020202020204" pitchFamily="34" charset="0"/>
                        </a:rPr>
                        <a:t>product added to the</a:t>
                      </a:r>
                    </a:p>
                    <a:p>
                      <a:pPr>
                        <a:spcAft>
                          <a:spcPts val="0"/>
                        </a:spcAft>
                      </a:pPr>
                      <a:r>
                        <a:rPr lang="en-US" sz="1300" dirty="0">
                          <a:effectLst/>
                          <a:latin typeface="Century Gothic" panose="020B0502020202020204" pitchFamily="34" charset="0"/>
                          <a:ea typeface="Calibri" panose="020F0502020204030204" pitchFamily="34" charset="0"/>
                          <a:cs typeface="Arial" panose="020B0604020202020204" pitchFamily="34" charset="0"/>
                        </a:rPr>
                        <a:t>industrial development IP</a:t>
                      </a:r>
                      <a:r>
                        <a:rPr lang="en-US" sz="130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300" dirty="0">
                          <a:effectLst/>
                          <a:latin typeface="Century Gothic" panose="020B0502020202020204" pitchFamily="34" charset="0"/>
                          <a:ea typeface="Calibri" panose="020F0502020204030204" pitchFamily="34" charset="0"/>
                          <a:cs typeface="Arial" panose="020B0604020202020204" pitchFamily="34" charset="0"/>
                        </a:rPr>
                        <a:t>portfolio</a:t>
                      </a:r>
                    </a:p>
                    <a:p>
                      <a:pPr>
                        <a:spcAft>
                          <a:spcPts val="0"/>
                        </a:spcAft>
                      </a:pPr>
                      <a:endParaRPr lang="en-US" sz="130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spcAft>
                          <a:spcPts val="0"/>
                        </a:spcAft>
                      </a:pPr>
                      <a:r>
                        <a:rPr lang="en-US" sz="1300" dirty="0">
                          <a:effectLst/>
                          <a:latin typeface="Century Gothic" panose="020B0502020202020204" pitchFamily="34" charset="0"/>
                          <a:ea typeface="Times New Roman" panose="02020603050405020304" pitchFamily="18" charset="0"/>
                        </a:rPr>
                        <a:t>A further three knowledge and innovation products added taking the total for the year-to-date to eleven (11).</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US" sz="1300" dirty="0">
                          <a:solidFill>
                            <a:schemeClr val="tx1"/>
                          </a:solidFill>
                          <a:latin typeface="Century Gothic" panose="020B0502020202020204" pitchFamily="34" charset="0"/>
                          <a:ea typeface="Times New Roman"/>
                          <a:cs typeface="Arial" panose="020B0604020202020204" pitchFamily="34" charset="0"/>
                        </a:rPr>
                        <a:t>Late submission of information by entities and lack of verification documentation.</a:t>
                      </a:r>
                      <a:endParaRPr lang="en-GB" sz="1300" dirty="0">
                        <a:solidFill>
                          <a:schemeClr val="tx1"/>
                        </a:solidFill>
                        <a:latin typeface="Century Gothic" panose="020B0502020202020204" pitchFamily="34" charset="0"/>
                        <a:ea typeface="Times New Roman"/>
                        <a:cs typeface="Arial" panose="020B0604020202020204" pitchFamily="34" charset="0"/>
                      </a:endParaRP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Not Achieved</a:t>
                      </a:r>
                      <a:endParaRPr kumimoji="0" lang="en-GB" altLang="en-US" sz="13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300" b="1"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Process delays</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2645137501"/>
                  </a:ext>
                </a:extLst>
              </a:tr>
              <a:tr h="1951586">
                <a:tc>
                  <a:txBody>
                    <a:bodyPr/>
                    <a:lstStyle/>
                    <a:p>
                      <a:pPr marL="0" marR="0" algn="l">
                        <a:lnSpc>
                          <a:spcPct val="100000"/>
                        </a:lnSpc>
                        <a:spcBef>
                          <a:spcPts val="0"/>
                        </a:spcBef>
                        <a:spcAft>
                          <a:spcPts val="0"/>
                        </a:spcAft>
                      </a:pPr>
                      <a:r>
                        <a:rPr lang="en-US" sz="1300" dirty="0">
                          <a:effectLst/>
                          <a:latin typeface="Century Gothic" panose="020B0502020202020204" pitchFamily="34" charset="0"/>
                          <a:ea typeface="Calibri" panose="020F0502020204030204" pitchFamily="34" charset="0"/>
                          <a:cs typeface="Arial" panose="020B0604020202020204" pitchFamily="34" charset="0"/>
                        </a:rPr>
                        <a:t>Preapproval decisions</a:t>
                      </a:r>
                    </a:p>
                    <a:p>
                      <a:pPr marL="0" marR="0" algn="l">
                        <a:lnSpc>
                          <a:spcPct val="100000"/>
                        </a:lnSpc>
                        <a:spcBef>
                          <a:spcPts val="0"/>
                        </a:spcBef>
                        <a:spcAft>
                          <a:spcPts val="0"/>
                        </a:spcAft>
                      </a:pPr>
                      <a:r>
                        <a:rPr lang="en-US" sz="1300" dirty="0">
                          <a:effectLst/>
                          <a:latin typeface="Century Gothic" panose="020B0502020202020204" pitchFamily="34" charset="0"/>
                          <a:ea typeface="Calibri" panose="020F0502020204030204" pitchFamily="34" charset="0"/>
                          <a:cs typeface="Arial" panose="020B0604020202020204" pitchFamily="34" charset="0"/>
                        </a:rPr>
                        <a:t>provided within 90 days on</a:t>
                      </a:r>
                      <a:r>
                        <a:rPr lang="en-US" sz="130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300" dirty="0">
                          <a:effectLst/>
                          <a:latin typeface="Century Gothic" panose="020B0502020202020204" pitchFamily="34" charset="0"/>
                          <a:ea typeface="Calibri" panose="020F0502020204030204" pitchFamily="34" charset="0"/>
                          <a:cs typeface="Arial" panose="020B0604020202020204" pitchFamily="34" charset="0"/>
                        </a:rPr>
                        <a:t>80% of applications received</a:t>
                      </a:r>
                      <a:r>
                        <a:rPr lang="en-US" sz="1300" baseline="0" dirty="0">
                          <a:effectLst/>
                          <a:latin typeface="Century Gothic" panose="020B0502020202020204" pitchFamily="34" charset="0"/>
                          <a:ea typeface="Calibri" panose="020F0502020204030204" pitchFamily="34" charset="0"/>
                          <a:cs typeface="Arial" panose="020B0604020202020204" pitchFamily="34" charset="0"/>
                        </a:rPr>
                        <a:t> </a:t>
                      </a:r>
                      <a:r>
                        <a:rPr lang="en-US" sz="1300" dirty="0">
                          <a:effectLst/>
                          <a:latin typeface="Century Gothic" panose="020B0502020202020204" pitchFamily="34" charset="0"/>
                          <a:ea typeface="Calibri" panose="020F0502020204030204" pitchFamily="34" charset="0"/>
                          <a:cs typeface="Arial" panose="020B0604020202020204" pitchFamily="34" charset="0"/>
                        </a:rPr>
                        <a:t>between 01 July 2021 and</a:t>
                      </a:r>
                    </a:p>
                    <a:p>
                      <a:pPr marL="0" marR="0" algn="l">
                        <a:lnSpc>
                          <a:spcPct val="100000"/>
                        </a:lnSpc>
                        <a:spcBef>
                          <a:spcPts val="0"/>
                        </a:spcBef>
                        <a:spcAft>
                          <a:spcPts val="0"/>
                        </a:spcAft>
                      </a:pPr>
                      <a:r>
                        <a:rPr lang="en-US" sz="1300" dirty="0">
                          <a:effectLst/>
                          <a:latin typeface="Century Gothic" panose="020B0502020202020204" pitchFamily="34" charset="0"/>
                          <a:ea typeface="Calibri" panose="020F0502020204030204" pitchFamily="34" charset="0"/>
                          <a:cs typeface="Arial" panose="020B0604020202020204" pitchFamily="34" charset="0"/>
                        </a:rPr>
                        <a:t>30 September 2021</a:t>
                      </a:r>
                    </a:p>
                    <a:p>
                      <a:pPr marL="0" marR="0" algn="l">
                        <a:lnSpc>
                          <a:spcPct val="100000"/>
                        </a:lnSpc>
                        <a:spcBef>
                          <a:spcPts val="0"/>
                        </a:spcBef>
                        <a:spcAft>
                          <a:spcPts val="0"/>
                        </a:spcAft>
                      </a:pPr>
                      <a:endParaRPr lang="en-US" sz="130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a:spcAft>
                          <a:spcPts val="0"/>
                        </a:spcAft>
                      </a:pPr>
                      <a:r>
                        <a:rPr lang="en-ZA" sz="1300" dirty="0">
                          <a:effectLst/>
                          <a:latin typeface="Century Gothic" panose="020B0502020202020204" pitchFamily="34" charset="0"/>
                          <a:ea typeface="Times New Roman" panose="02020603050405020304" pitchFamily="18" charset="0"/>
                        </a:rPr>
                        <a:t>Pre-approval decisions provided within 90 days on 53% of applications, (i.e., 18 of 34 applications) received between 1 July 2021 and 30 September 2021 </a:t>
                      </a:r>
                      <a:endParaRPr lang="en-US" sz="130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US" sz="1300" dirty="0">
                          <a:effectLst/>
                          <a:latin typeface="Century Gothic" panose="020B0502020202020204" pitchFamily="34" charset="0"/>
                          <a:ea typeface="Times New Roman" panose="02020603050405020304" pitchFamily="18" charset="0"/>
                          <a:cs typeface="Arial" panose="020B0604020202020204" pitchFamily="34" charset="0"/>
                        </a:rPr>
                        <a:t>Although target has still not been reached, there is a steady improvement. The quality of information received from applicants is at times lacking. Lack of automation and staff shortages have an effect on monitoring and processing of applications.</a:t>
                      </a:r>
                      <a:endParaRPr lang="en-GB" sz="1300" dirty="0">
                        <a:solidFill>
                          <a:schemeClr val="tx1"/>
                        </a:solidFill>
                        <a:latin typeface="Century Gothic" panose="020B0502020202020204" pitchFamily="34" charset="0"/>
                        <a:ea typeface="Times New Roman"/>
                        <a:cs typeface="Arial" panose="020B0604020202020204" pitchFamily="34" charset="0"/>
                      </a:endParaRP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rPr>
                        <a:t>Not Achieved</a:t>
                      </a:r>
                      <a:endParaRPr kumimoji="0" lang="en-GB" altLang="en-US" sz="13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300" b="1"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Process delays</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2158839104"/>
                  </a:ext>
                </a:extLst>
              </a:tr>
              <a:tr h="1500703">
                <a:tc>
                  <a:txBody>
                    <a:bodyPr/>
                    <a:lstStyle/>
                    <a:p>
                      <a:pPr>
                        <a:spcAft>
                          <a:spcPts val="0"/>
                        </a:spcAft>
                      </a:pPr>
                      <a:r>
                        <a:rPr lang="en-US" sz="1300" dirty="0">
                          <a:effectLst/>
                          <a:latin typeface="Century Gothic" panose="020B0502020202020204" pitchFamily="34" charset="0"/>
                          <a:ea typeface="Calibri" panose="020F0502020204030204" pitchFamily="34" charset="0"/>
                          <a:cs typeface="Arial" panose="020B0604020202020204" pitchFamily="34" charset="0"/>
                        </a:rPr>
                        <a:t>Six strategic and technical</a:t>
                      </a:r>
                    </a:p>
                    <a:p>
                      <a:pPr>
                        <a:spcAft>
                          <a:spcPts val="0"/>
                        </a:spcAft>
                      </a:pPr>
                      <a:r>
                        <a:rPr lang="en-US" sz="1300" dirty="0">
                          <a:effectLst/>
                          <a:latin typeface="Century Gothic" panose="020B0502020202020204" pitchFamily="34" charset="0"/>
                          <a:ea typeface="Calibri" panose="020F0502020204030204" pitchFamily="34" charset="0"/>
                          <a:cs typeface="Arial" panose="020B0604020202020204" pitchFamily="34" charset="0"/>
                        </a:rPr>
                        <a:t>engagements</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a:lnSpc>
                          <a:spcPct val="115000"/>
                        </a:lnSpc>
                        <a:spcBef>
                          <a:spcPts val="0"/>
                        </a:spcBef>
                        <a:spcAft>
                          <a:spcPts val="0"/>
                        </a:spcAft>
                      </a:pPr>
                      <a:r>
                        <a:rPr lang="en-GB" sz="1300" dirty="0">
                          <a:effectLst/>
                          <a:latin typeface="Century Gothic" panose="020B0502020202020204" pitchFamily="34" charset="0"/>
                          <a:ea typeface="Times New Roman" panose="02020603050405020304" pitchFamily="18" charset="0"/>
                        </a:rPr>
                        <a:t>An additional TEB engagement held with HSRC taking the total for the year-to-date to seven.</a:t>
                      </a:r>
                      <a:endParaRPr lang="en-US" sz="1300" dirty="0">
                        <a:effectLst/>
                        <a:latin typeface="Century Gothic" panose="020B0502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n-US" sz="1300" dirty="0">
                          <a:effectLst/>
                          <a:latin typeface="Century Gothic" panose="020B0502020202020204" pitchFamily="34" charset="0"/>
                          <a:ea typeface="Times New Roman" panose="02020603050405020304" pitchFamily="18" charset="0"/>
                          <a:cs typeface="Arial" panose="020B0604020202020204" pitchFamily="34" charset="0"/>
                        </a:rPr>
                        <a:t>Register not loaded on alfresco as per the TID’s requirement </a:t>
                      </a:r>
                      <a:endParaRPr lang="en-GB" sz="1300" dirty="0">
                        <a:solidFill>
                          <a:schemeClr val="tx1"/>
                        </a:solidFill>
                        <a:latin typeface="Century Gothic" panose="020B0502020202020204" pitchFamily="34" charset="0"/>
                        <a:ea typeface="Times New Roman"/>
                        <a:cs typeface="Arial" panose="020B0604020202020204" pitchFamily="34" charset="0"/>
                      </a:endParaRPr>
                    </a:p>
                  </a:txBody>
                  <a:tcPr marL="114300" marR="1143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300" b="1"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Not Achieved</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300" b="1"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Target formulation deficiencies </a:t>
                      </a:r>
                    </a:p>
                  </a:txBody>
                  <a:tcPr marT="45659" marB="4565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4077058368"/>
                  </a:ext>
                </a:extLst>
              </a:tr>
            </a:tbl>
          </a:graphicData>
        </a:graphic>
      </p:graphicFrame>
    </p:spTree>
    <p:extLst>
      <p:ext uri="{BB962C8B-B14F-4D97-AF65-F5344CB8AC3E}">
        <p14:creationId xmlns:p14="http://schemas.microsoft.com/office/powerpoint/2010/main" val="39552650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82594-517F-4BEE-A39F-874EE8ED19E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50</a:t>
            </a:fld>
            <a:endParaRPr kumimoji="0" lang="en-US" sz="1197"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endParaRPr>
          </a:p>
        </p:txBody>
      </p:sp>
      <p:pic>
        <p:nvPicPr>
          <p:cNvPr id="6" name="Picture 2" descr="C:\Users\Elke-HP\Documents\Jobs\Stock images\Shutterstock\shutterstock_74051053.jpg">
            <a:extLst>
              <a:ext uri="{FF2B5EF4-FFF2-40B4-BE49-F238E27FC236}">
                <a16:creationId xmlns:a16="http://schemas.microsoft.com/office/drawing/2014/main" id="{60890899-729B-42FF-B468-28B3D0B60155}"/>
              </a:ext>
            </a:extLst>
          </p:cNvPr>
          <p:cNvPicPr>
            <a:picLocks noChangeAspect="1" noChangeArrowheads="1"/>
          </p:cNvPicPr>
          <p:nvPr/>
        </p:nvPicPr>
        <p:blipFill>
          <a:blip r:embed="rId2"/>
          <a:srcRect t="14001" b="6374"/>
          <a:stretch>
            <a:fillRect/>
          </a:stretch>
        </p:blipFill>
        <p:spPr bwMode="auto">
          <a:xfrm>
            <a:off x="0" y="0"/>
            <a:ext cx="9144000" cy="6840538"/>
          </a:xfrm>
          <a:prstGeom prst="rect">
            <a:avLst/>
          </a:prstGeom>
          <a:noFill/>
          <a:ln w="9525">
            <a:noFill/>
            <a:miter lim="800000"/>
            <a:headEnd/>
            <a:tailEnd/>
          </a:ln>
        </p:spPr>
      </p:pic>
      <p:graphicFrame>
        <p:nvGraphicFramePr>
          <p:cNvPr id="7" name="Diagram 6">
            <a:extLst>
              <a:ext uri="{FF2B5EF4-FFF2-40B4-BE49-F238E27FC236}">
                <a16:creationId xmlns:a16="http://schemas.microsoft.com/office/drawing/2014/main" id="{FB46CCFE-9991-4A17-A8E7-7C25F4301BFE}"/>
              </a:ext>
            </a:extLst>
          </p:cNvPr>
          <p:cNvGraphicFramePr/>
          <p:nvPr>
            <p:extLst>
              <p:ext uri="{D42A27DB-BD31-4B8C-83A1-F6EECF244321}">
                <p14:modId xmlns:p14="http://schemas.microsoft.com/office/powerpoint/2010/main" val="2103444208"/>
              </p:ext>
            </p:extLst>
          </p:nvPr>
        </p:nvGraphicFramePr>
        <p:xfrm>
          <a:off x="515593" y="2682742"/>
          <a:ext cx="8112814" cy="1475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13011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D03C8-68D5-5E40-B352-48C008369A7C}"/>
              </a:ext>
            </a:extLst>
          </p:cNvPr>
          <p:cNvSpPr>
            <a:spLocks noGrp="1"/>
          </p:cNvSpPr>
          <p:nvPr>
            <p:ph type="title"/>
          </p:nvPr>
        </p:nvSpPr>
        <p:spPr>
          <a:xfrm>
            <a:off x="0" y="0"/>
            <a:ext cx="9143999" cy="982566"/>
          </a:xfrm>
        </p:spPr>
        <p:txBody>
          <a:bodyPr>
            <a:noAutofit/>
          </a:bodyPr>
          <a:lstStyle/>
          <a:p>
            <a:r>
              <a:rPr lang="en-US" sz="2400" b="1" dirty="0"/>
              <a:t/>
            </a:r>
            <a:br>
              <a:rPr lang="en-US" sz="2400" b="1" dirty="0"/>
            </a:br>
            <a:r>
              <a:rPr lang="en-US" sz="3200" b="1" dirty="0" smtClean="0">
                <a:latin typeface="Century Gothic" panose="020B0502020202020204" pitchFamily="34" charset="0"/>
              </a:rPr>
              <a:t>2021/22 </a:t>
            </a:r>
            <a:r>
              <a:rPr lang="en-US" sz="3200" b="1" dirty="0">
                <a:latin typeface="Century Gothic" panose="020B0502020202020204" pitchFamily="34" charset="0"/>
              </a:rPr>
              <a:t>Adjustment Budget</a:t>
            </a:r>
          </a:p>
        </p:txBody>
      </p:sp>
      <p:sp>
        <p:nvSpPr>
          <p:cNvPr id="4" name="Slide Number Placeholder 3">
            <a:extLst>
              <a:ext uri="{FF2B5EF4-FFF2-40B4-BE49-F238E27FC236}">
                <a16:creationId xmlns:a16="http://schemas.microsoft.com/office/drawing/2014/main" id="{71B4009C-4B0B-544B-A9DB-13BB75A8537A}"/>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51</a:t>
            </a:fld>
            <a:endParaRPr kumimoji="0" lang="en-US" sz="1197"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aphicFrame>
        <p:nvGraphicFramePr>
          <p:cNvPr id="5" name="Content Placeholder 3">
            <a:extLst>
              <a:ext uri="{FF2B5EF4-FFF2-40B4-BE49-F238E27FC236}">
                <a16:creationId xmlns:a16="http://schemas.microsoft.com/office/drawing/2014/main" id="{B07F8BB1-C0E6-DB4F-9794-A639FD84C695}"/>
              </a:ext>
            </a:extLst>
          </p:cNvPr>
          <p:cNvGraphicFramePr>
            <a:graphicFrameLocks/>
          </p:cNvGraphicFramePr>
          <p:nvPr>
            <p:extLst>
              <p:ext uri="{D42A27DB-BD31-4B8C-83A1-F6EECF244321}">
                <p14:modId xmlns:p14="http://schemas.microsoft.com/office/powerpoint/2010/main" val="2444790077"/>
              </p:ext>
            </p:extLst>
          </p:nvPr>
        </p:nvGraphicFramePr>
        <p:xfrm>
          <a:off x="0" y="1007746"/>
          <a:ext cx="9054548" cy="5651157"/>
        </p:xfrm>
        <a:graphic>
          <a:graphicData uri="http://schemas.openxmlformats.org/drawingml/2006/table">
            <a:tbl>
              <a:tblPr>
                <a:tableStyleId>{5C22544A-7EE6-4342-B048-85BDC9FD1C3A}</a:tableStyleId>
              </a:tblPr>
              <a:tblGrid>
                <a:gridCol w="7131023">
                  <a:extLst>
                    <a:ext uri="{9D8B030D-6E8A-4147-A177-3AD203B41FA5}">
                      <a16:colId xmlns:a16="http://schemas.microsoft.com/office/drawing/2014/main" val="725438536"/>
                    </a:ext>
                  </a:extLst>
                </a:gridCol>
                <a:gridCol w="1923525">
                  <a:extLst>
                    <a:ext uri="{9D8B030D-6E8A-4147-A177-3AD203B41FA5}">
                      <a16:colId xmlns:a16="http://schemas.microsoft.com/office/drawing/2014/main" val="2353476963"/>
                    </a:ext>
                  </a:extLst>
                </a:gridCol>
              </a:tblGrid>
              <a:tr h="1211293">
                <a:tc>
                  <a:txBody>
                    <a:bodyPr/>
                    <a:lstStyle/>
                    <a:p>
                      <a:pPr algn="l" fontAlgn="ctr"/>
                      <a:r>
                        <a:rPr lang="en-ZA" sz="1800" b="1" u="none" strike="noStrike" dirty="0">
                          <a:solidFill>
                            <a:schemeClr val="bg1"/>
                          </a:solidFill>
                          <a:effectLst/>
                          <a:latin typeface="Century Gothic" panose="020B0502020202020204" pitchFamily="34" charset="0"/>
                          <a:cs typeface="Arial" panose="020B0604020202020204" pitchFamily="34" charset="0"/>
                        </a:rPr>
                        <a:t>  Economic classification</a:t>
                      </a:r>
                      <a:endParaRPr lang="en-ZA" sz="1800" b="1" i="0" u="none" strike="noStrike" dirty="0">
                        <a:solidFill>
                          <a:schemeClr val="bg1"/>
                        </a:solidFill>
                        <a:effectLst/>
                        <a:latin typeface="Century Gothic" panose="020B0502020202020204" pitchFamily="34" charset="0"/>
                        <a:cs typeface="Arial" panose="020B0604020202020204" pitchFamily="34" charset="0"/>
                      </a:endParaRPr>
                    </a:p>
                  </a:txBody>
                  <a:tcPr marL="9525" marR="9525" marT="9525" marB="0" anchor="ctr">
                    <a:solidFill>
                      <a:schemeClr val="accent5">
                        <a:lumMod val="60000"/>
                        <a:lumOff val="40000"/>
                      </a:schemeClr>
                    </a:solidFill>
                  </a:tcPr>
                </a:tc>
                <a:tc>
                  <a:txBody>
                    <a:bodyPr/>
                    <a:lstStyle/>
                    <a:p>
                      <a:pPr algn="ctr" fontAlgn="b"/>
                      <a:r>
                        <a:rPr lang="en-ZA" sz="1800" b="1" i="0" u="none" strike="noStrike" dirty="0">
                          <a:solidFill>
                            <a:schemeClr val="bg1"/>
                          </a:solidFill>
                          <a:effectLst/>
                          <a:latin typeface="Century Gothic" panose="020B0502020202020204" pitchFamily="34" charset="0"/>
                          <a:cs typeface="Arial" panose="020B0604020202020204" pitchFamily="34" charset="0"/>
                        </a:rPr>
                        <a:t>Adjusted </a:t>
                      </a:r>
                    </a:p>
                    <a:p>
                      <a:pPr algn="ctr" fontAlgn="b"/>
                      <a:r>
                        <a:rPr lang="en-ZA" sz="1800" b="1" i="0" u="none" strike="noStrike" dirty="0">
                          <a:solidFill>
                            <a:schemeClr val="bg1"/>
                          </a:solidFill>
                          <a:effectLst/>
                          <a:latin typeface="Century Gothic" panose="020B0502020202020204" pitchFamily="34" charset="0"/>
                          <a:cs typeface="Arial" panose="020B0604020202020204" pitchFamily="34" charset="0"/>
                        </a:rPr>
                        <a:t>Budget</a:t>
                      </a:r>
                    </a:p>
                    <a:p>
                      <a:pPr algn="ctr" fontAlgn="b"/>
                      <a:r>
                        <a:rPr lang="en-ZA" sz="1800" b="1" i="0" u="none" strike="noStrike" dirty="0">
                          <a:solidFill>
                            <a:schemeClr val="bg1"/>
                          </a:solidFill>
                          <a:effectLst/>
                          <a:latin typeface="Century Gothic" panose="020B0502020202020204" pitchFamily="34" charset="0"/>
                          <a:cs typeface="Arial" panose="020B0604020202020204" pitchFamily="34" charset="0"/>
                        </a:rPr>
                        <a:t>R’000</a:t>
                      </a:r>
                    </a:p>
                  </a:txBody>
                  <a:tcPr marL="9525" marR="9525" marT="9525" marB="0" anchor="ctr">
                    <a:solidFill>
                      <a:schemeClr val="accent5">
                        <a:lumMod val="60000"/>
                        <a:lumOff val="40000"/>
                      </a:schemeClr>
                    </a:solidFill>
                  </a:tcPr>
                </a:tc>
                <a:extLst>
                  <a:ext uri="{0D108BD9-81ED-4DB2-BD59-A6C34878D82A}">
                    <a16:rowId xmlns:a16="http://schemas.microsoft.com/office/drawing/2014/main" val="3459856685"/>
                  </a:ext>
                </a:extLst>
              </a:tr>
              <a:tr h="814919">
                <a:tc>
                  <a:txBody>
                    <a:bodyPr/>
                    <a:lstStyle/>
                    <a:p>
                      <a:pPr algn="l" fontAlgn="b"/>
                      <a:r>
                        <a:rPr lang="en-ZA" sz="1800" u="none" strike="noStrike" dirty="0">
                          <a:solidFill>
                            <a:schemeClr val="tx1"/>
                          </a:solidFill>
                          <a:effectLst/>
                          <a:latin typeface="Century Gothic" panose="020B0502020202020204" pitchFamily="34" charset="0"/>
                          <a:cs typeface="Arial" panose="020B0604020202020204" pitchFamily="34" charset="0"/>
                        </a:rPr>
                        <a:t>  Compensation of employees</a:t>
                      </a:r>
                      <a:endParaRPr lang="en-ZA" sz="1800" b="0" i="0" u="none" strike="noStrike" dirty="0">
                        <a:solidFill>
                          <a:schemeClr val="tx1"/>
                        </a:solidFill>
                        <a:effectLst/>
                        <a:latin typeface="Century Gothic" panose="020B0502020202020204" pitchFamily="34" charset="0"/>
                        <a:cs typeface="Arial" panose="020B0604020202020204" pitchFamily="34" charset="0"/>
                      </a:endParaRPr>
                    </a:p>
                  </a:txBody>
                  <a:tcPr marL="9525" marR="9525" marT="9525" marB="0" anchor="ctr"/>
                </a:tc>
                <a:tc>
                  <a:txBody>
                    <a:bodyPr/>
                    <a:lstStyle/>
                    <a:p>
                      <a:pPr algn="r" fontAlgn="ctr"/>
                      <a:r>
                        <a:rPr lang="en-US" sz="1800" b="0" i="0" u="none" strike="noStrike" dirty="0">
                          <a:solidFill>
                            <a:srgbClr val="000000"/>
                          </a:solidFill>
                          <a:effectLst/>
                          <a:latin typeface="Century Gothic" panose="020B0502020202020204" pitchFamily="34" charset="0"/>
                        </a:rPr>
                        <a:t>363 326</a:t>
                      </a:r>
                    </a:p>
                  </a:txBody>
                  <a:tcPr marL="3810" marR="3810" marT="3810" marB="0" anchor="ctr"/>
                </a:tc>
                <a:extLst>
                  <a:ext uri="{0D108BD9-81ED-4DB2-BD59-A6C34878D82A}">
                    <a16:rowId xmlns:a16="http://schemas.microsoft.com/office/drawing/2014/main" val="1571848896"/>
                  </a:ext>
                </a:extLst>
              </a:tr>
              <a:tr h="918322">
                <a:tc>
                  <a:txBody>
                    <a:bodyPr/>
                    <a:lstStyle/>
                    <a:p>
                      <a:pPr algn="l" fontAlgn="b"/>
                      <a:r>
                        <a:rPr lang="en-ZA" sz="1800" u="none" strike="noStrike" dirty="0">
                          <a:solidFill>
                            <a:schemeClr val="tx1"/>
                          </a:solidFill>
                          <a:effectLst/>
                          <a:latin typeface="Century Gothic" panose="020B0502020202020204" pitchFamily="34" charset="0"/>
                          <a:cs typeface="Arial" panose="020B0604020202020204" pitchFamily="34" charset="0"/>
                        </a:rPr>
                        <a:t>  Goods and services</a:t>
                      </a:r>
                      <a:endParaRPr lang="en-ZA" sz="1800" b="0" i="0" u="none" strike="noStrike" dirty="0">
                        <a:solidFill>
                          <a:schemeClr val="tx1"/>
                        </a:solidFill>
                        <a:effectLst/>
                        <a:latin typeface="Century Gothic" panose="020B0502020202020204" pitchFamily="34" charset="0"/>
                        <a:cs typeface="Arial" panose="020B0604020202020204" pitchFamily="34" charset="0"/>
                      </a:endParaRPr>
                    </a:p>
                  </a:txBody>
                  <a:tcPr marL="9525" marR="9525" marT="9525" marB="0" anchor="ctr">
                    <a:solidFill>
                      <a:schemeClr val="accent1">
                        <a:lumMod val="40000"/>
                        <a:lumOff val="60000"/>
                      </a:schemeClr>
                    </a:solidFill>
                  </a:tcPr>
                </a:tc>
                <a:tc>
                  <a:txBody>
                    <a:bodyPr/>
                    <a:lstStyle/>
                    <a:p>
                      <a:pPr algn="r" fontAlgn="ctr"/>
                      <a:r>
                        <a:rPr lang="en-US" sz="1800" b="0" i="0" u="none" strike="noStrike" dirty="0">
                          <a:solidFill>
                            <a:srgbClr val="000000"/>
                          </a:solidFill>
                          <a:effectLst/>
                          <a:latin typeface="Century Gothic" panose="020B0502020202020204" pitchFamily="34" charset="0"/>
                        </a:rPr>
                        <a:t>205 965</a:t>
                      </a:r>
                    </a:p>
                  </a:txBody>
                  <a:tcPr marL="3810" marR="3810" marT="3810" marB="0" anchor="ctr">
                    <a:solidFill>
                      <a:schemeClr val="accent1">
                        <a:lumMod val="40000"/>
                        <a:lumOff val="60000"/>
                      </a:schemeClr>
                    </a:solidFill>
                  </a:tcPr>
                </a:tc>
                <a:extLst>
                  <a:ext uri="{0D108BD9-81ED-4DB2-BD59-A6C34878D82A}">
                    <a16:rowId xmlns:a16="http://schemas.microsoft.com/office/drawing/2014/main" val="2383750751"/>
                  </a:ext>
                </a:extLst>
              </a:tr>
              <a:tr h="752012">
                <a:tc>
                  <a:txBody>
                    <a:bodyPr/>
                    <a:lstStyle/>
                    <a:p>
                      <a:pPr algn="l" fontAlgn="b"/>
                      <a:r>
                        <a:rPr lang="en-ZA" sz="1800" u="none" strike="noStrike" dirty="0">
                          <a:effectLst/>
                          <a:latin typeface="Century Gothic" panose="020B0502020202020204" pitchFamily="34" charset="0"/>
                          <a:cs typeface="Arial" panose="020B0604020202020204" pitchFamily="34" charset="0"/>
                        </a:rPr>
                        <a:t>  Transfers and subsidies</a:t>
                      </a:r>
                      <a:endParaRPr lang="en-ZA" sz="1800" b="0" i="0" u="none" strike="noStrike" dirty="0">
                        <a:solidFill>
                          <a:srgbClr val="000000"/>
                        </a:solidFill>
                        <a:effectLst/>
                        <a:latin typeface="Century Gothic" panose="020B0502020202020204" pitchFamily="34" charset="0"/>
                        <a:cs typeface="Arial" panose="020B0604020202020204" pitchFamily="34" charset="0"/>
                      </a:endParaRPr>
                    </a:p>
                  </a:txBody>
                  <a:tcPr marL="9525" marR="9525" marT="9525" marB="0" anchor="ctr"/>
                </a:tc>
                <a:tc>
                  <a:txBody>
                    <a:bodyPr/>
                    <a:lstStyle/>
                    <a:p>
                      <a:pPr algn="r" fontAlgn="ctr"/>
                      <a:r>
                        <a:rPr lang="en-US" sz="1800" b="0" i="0" u="none" strike="noStrike" dirty="0">
                          <a:solidFill>
                            <a:srgbClr val="000000"/>
                          </a:solidFill>
                          <a:effectLst/>
                          <a:latin typeface="Century Gothic" panose="020B0502020202020204" pitchFamily="34" charset="0"/>
                        </a:rPr>
                        <a:t>8 430 994</a:t>
                      </a:r>
                    </a:p>
                  </a:txBody>
                  <a:tcPr marL="3810" marR="3810" marT="3810" marB="0" anchor="ctr"/>
                </a:tc>
                <a:extLst>
                  <a:ext uri="{0D108BD9-81ED-4DB2-BD59-A6C34878D82A}">
                    <a16:rowId xmlns:a16="http://schemas.microsoft.com/office/drawing/2014/main" val="2767330768"/>
                  </a:ext>
                </a:extLst>
              </a:tr>
              <a:tr h="780935">
                <a:tc>
                  <a:txBody>
                    <a:bodyPr/>
                    <a:lstStyle/>
                    <a:p>
                      <a:pPr algn="l" fontAlgn="b"/>
                      <a:r>
                        <a:rPr lang="en-ZA" sz="1800" u="none" strike="noStrike" dirty="0">
                          <a:solidFill>
                            <a:schemeClr val="tx1"/>
                          </a:solidFill>
                          <a:effectLst/>
                          <a:latin typeface="Century Gothic" panose="020B0502020202020204" pitchFamily="34" charset="0"/>
                          <a:cs typeface="Arial" panose="020B0604020202020204" pitchFamily="34" charset="0"/>
                        </a:rPr>
                        <a:t>  Payments for capital assets</a:t>
                      </a:r>
                      <a:endParaRPr lang="en-ZA" sz="1800" b="0" i="0" u="none" strike="noStrike" dirty="0">
                        <a:solidFill>
                          <a:schemeClr val="tx1"/>
                        </a:solidFill>
                        <a:effectLst/>
                        <a:latin typeface="Century Gothic" panose="020B0502020202020204" pitchFamily="34" charset="0"/>
                        <a:cs typeface="Arial" panose="020B0604020202020204" pitchFamily="34" charset="0"/>
                      </a:endParaRPr>
                    </a:p>
                  </a:txBody>
                  <a:tcPr marL="9525" marR="9525" marT="9525" marB="0" anchor="ctr">
                    <a:solidFill>
                      <a:schemeClr val="accent1">
                        <a:lumMod val="40000"/>
                        <a:lumOff val="60000"/>
                      </a:schemeClr>
                    </a:solidFill>
                  </a:tcPr>
                </a:tc>
                <a:tc>
                  <a:txBody>
                    <a:bodyPr/>
                    <a:lstStyle/>
                    <a:p>
                      <a:pPr algn="r" fontAlgn="ctr"/>
                      <a:r>
                        <a:rPr lang="en-US" sz="1800" b="0" i="0" u="none" strike="noStrike" dirty="0">
                          <a:solidFill>
                            <a:srgbClr val="000000"/>
                          </a:solidFill>
                          <a:effectLst/>
                          <a:latin typeface="Century Gothic" panose="020B0502020202020204" pitchFamily="34" charset="0"/>
                        </a:rPr>
                        <a:t>5 353</a:t>
                      </a:r>
                    </a:p>
                  </a:txBody>
                  <a:tcPr marL="3810" marR="3810" marT="3810" marB="0" anchor="ctr">
                    <a:solidFill>
                      <a:schemeClr val="accent1">
                        <a:lumMod val="40000"/>
                        <a:lumOff val="60000"/>
                      </a:schemeClr>
                    </a:solidFill>
                  </a:tcPr>
                </a:tc>
                <a:extLst>
                  <a:ext uri="{0D108BD9-81ED-4DB2-BD59-A6C34878D82A}">
                    <a16:rowId xmlns:a16="http://schemas.microsoft.com/office/drawing/2014/main" val="2688732593"/>
                  </a:ext>
                </a:extLst>
              </a:tr>
              <a:tr h="1173676">
                <a:tc>
                  <a:txBody>
                    <a:bodyPr/>
                    <a:lstStyle/>
                    <a:p>
                      <a:pPr algn="l" fontAlgn="b"/>
                      <a:r>
                        <a:rPr lang="en-ZA" sz="1800" b="1" u="none" strike="noStrike" dirty="0">
                          <a:effectLst/>
                          <a:latin typeface="Century Gothic" panose="020B0502020202020204" pitchFamily="34" charset="0"/>
                          <a:cs typeface="Arial" panose="020B0604020202020204" pitchFamily="34" charset="0"/>
                        </a:rPr>
                        <a:t>  Total </a:t>
                      </a:r>
                      <a:endParaRPr lang="en-ZA" sz="1800" b="1" i="0" u="none" strike="noStrike" dirty="0">
                        <a:solidFill>
                          <a:srgbClr val="000000"/>
                        </a:solidFill>
                        <a:effectLst/>
                        <a:latin typeface="Century Gothic" panose="020B0502020202020204" pitchFamily="34" charset="0"/>
                        <a:cs typeface="Arial" panose="020B0604020202020204" pitchFamily="34" charset="0"/>
                      </a:endParaRPr>
                    </a:p>
                  </a:txBody>
                  <a:tcPr marL="9525" marR="9525" marT="9525" marB="0" anchor="ctr"/>
                </a:tc>
                <a:tc>
                  <a:txBody>
                    <a:bodyPr/>
                    <a:lstStyle/>
                    <a:p>
                      <a:pPr algn="r" fontAlgn="ctr"/>
                      <a:r>
                        <a:rPr lang="en-US" sz="1800" b="1" i="0" u="none" strike="noStrike" dirty="0">
                          <a:solidFill>
                            <a:srgbClr val="000000"/>
                          </a:solidFill>
                          <a:effectLst/>
                          <a:latin typeface="Century Gothic" panose="020B0502020202020204" pitchFamily="34" charset="0"/>
                        </a:rPr>
                        <a:t>9 005 638</a:t>
                      </a:r>
                    </a:p>
                  </a:txBody>
                  <a:tcPr marL="3810" marR="3810" marT="3810" marB="0" anchor="ctr"/>
                </a:tc>
                <a:extLst>
                  <a:ext uri="{0D108BD9-81ED-4DB2-BD59-A6C34878D82A}">
                    <a16:rowId xmlns:a16="http://schemas.microsoft.com/office/drawing/2014/main" val="4130400346"/>
                  </a:ext>
                </a:extLst>
              </a:tr>
            </a:tbl>
          </a:graphicData>
        </a:graphic>
      </p:graphicFrame>
    </p:spTree>
    <p:extLst>
      <p:ext uri="{BB962C8B-B14F-4D97-AF65-F5344CB8AC3E}">
        <p14:creationId xmlns:p14="http://schemas.microsoft.com/office/powerpoint/2010/main" val="30120268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6C48-5F56-444A-ADBB-28A109A0553B}"/>
              </a:ext>
            </a:extLst>
          </p:cNvPr>
          <p:cNvSpPr>
            <a:spLocks noGrp="1"/>
          </p:cNvSpPr>
          <p:nvPr>
            <p:ph type="title"/>
          </p:nvPr>
        </p:nvSpPr>
        <p:spPr>
          <a:xfrm>
            <a:off x="0" y="0"/>
            <a:ext cx="9143999" cy="1008821"/>
          </a:xfrm>
        </p:spPr>
        <p:txBody>
          <a:bodyPr>
            <a:noAutofit/>
          </a:bodyPr>
          <a:lstStyle/>
          <a:p>
            <a:r>
              <a:rPr lang="en-US" sz="2400" dirty="0"/>
              <a:t/>
            </a:r>
            <a:br>
              <a:rPr lang="en-US" sz="2400" dirty="0"/>
            </a:br>
            <a:r>
              <a:rPr lang="en-US" sz="3200" b="1" dirty="0">
                <a:latin typeface="Century Gothic" panose="020B0502020202020204" pitchFamily="34" charset="0"/>
              </a:rPr>
              <a:t>OVERALL FINANCIAL PERFORMANCE</a:t>
            </a:r>
          </a:p>
        </p:txBody>
      </p:sp>
      <p:sp>
        <p:nvSpPr>
          <p:cNvPr id="3" name="Content Placeholder 2">
            <a:extLst>
              <a:ext uri="{FF2B5EF4-FFF2-40B4-BE49-F238E27FC236}">
                <a16:creationId xmlns:a16="http://schemas.microsoft.com/office/drawing/2014/main" id="{7D3CEB76-1D08-E947-A239-8ADA5FA4E0A2}"/>
              </a:ext>
            </a:extLst>
          </p:cNvPr>
          <p:cNvSpPr>
            <a:spLocks noGrp="1"/>
          </p:cNvSpPr>
          <p:nvPr>
            <p:ph idx="1"/>
          </p:nvPr>
        </p:nvSpPr>
        <p:spPr>
          <a:xfrm>
            <a:off x="-1" y="1008821"/>
            <a:ext cx="9040969" cy="5719969"/>
          </a:xfrm>
          <a:solidFill>
            <a:schemeClr val="accent1">
              <a:lumMod val="20000"/>
              <a:lumOff val="80000"/>
            </a:schemeClr>
          </a:solidFill>
        </p:spPr>
        <p:txBody>
          <a:bodyPr>
            <a:noAutofit/>
          </a:bodyPr>
          <a:lstStyle/>
          <a:p>
            <a:pPr algn="just">
              <a:lnSpc>
                <a:spcPct val="150000"/>
              </a:lnSpc>
            </a:pPr>
            <a:r>
              <a:rPr lang="en-ZA" sz="2100" dirty="0">
                <a:solidFill>
                  <a:schemeClr val="tx1"/>
                </a:solidFill>
                <a:latin typeface="Century Gothic" panose="020B0502020202020204" pitchFamily="34" charset="0"/>
              </a:rPr>
              <a:t>The department planned to spend R8,214 billion by end of quarter 3.</a:t>
            </a:r>
          </a:p>
          <a:p>
            <a:pPr algn="just">
              <a:lnSpc>
                <a:spcPct val="150000"/>
              </a:lnSpc>
            </a:pPr>
            <a:r>
              <a:rPr lang="en-ZA" sz="2100" dirty="0" smtClean="0">
                <a:solidFill>
                  <a:schemeClr val="tx1"/>
                </a:solidFill>
                <a:latin typeface="Century Gothic" panose="020B0502020202020204" pitchFamily="34" charset="0"/>
              </a:rPr>
              <a:t>The </a:t>
            </a:r>
            <a:r>
              <a:rPr lang="en-ZA" sz="2100" dirty="0">
                <a:solidFill>
                  <a:schemeClr val="tx1"/>
                </a:solidFill>
                <a:latin typeface="Century Gothic" panose="020B0502020202020204" pitchFamily="34" charset="0"/>
              </a:rPr>
              <a:t>actual spending for the period amounted to R6,727 billion (74,7% of the total adjusted budget of R9,005 billion).</a:t>
            </a:r>
          </a:p>
          <a:p>
            <a:pPr algn="just">
              <a:lnSpc>
                <a:spcPct val="150000"/>
              </a:lnSpc>
            </a:pPr>
            <a:r>
              <a:rPr lang="en-ZA" sz="2100" dirty="0" smtClean="0">
                <a:solidFill>
                  <a:schemeClr val="tx1"/>
                </a:solidFill>
                <a:latin typeface="Century Gothic" panose="020B0502020202020204" pitchFamily="34" charset="0"/>
              </a:rPr>
              <a:t>This </a:t>
            </a:r>
            <a:r>
              <a:rPr lang="en-ZA" sz="2100" dirty="0">
                <a:solidFill>
                  <a:schemeClr val="tx1"/>
                </a:solidFill>
                <a:latin typeface="Century Gothic" panose="020B0502020202020204" pitchFamily="34" charset="0"/>
              </a:rPr>
              <a:t>translates to a variance of R1,487 billion or 18.1% of planned expenditure. </a:t>
            </a:r>
          </a:p>
          <a:p>
            <a:pPr algn="just">
              <a:lnSpc>
                <a:spcPct val="150000"/>
              </a:lnSpc>
            </a:pPr>
            <a:r>
              <a:rPr lang="en-ZA" sz="2100" dirty="0" smtClean="0">
                <a:solidFill>
                  <a:schemeClr val="tx1"/>
                </a:solidFill>
                <a:latin typeface="Century Gothic" panose="020B0502020202020204" pitchFamily="34" charset="0"/>
              </a:rPr>
              <a:t>The </a:t>
            </a:r>
            <a:r>
              <a:rPr lang="en-ZA" sz="2100" dirty="0">
                <a:solidFill>
                  <a:schemeClr val="tx1"/>
                </a:solidFill>
                <a:latin typeface="Century Gothic" panose="020B0502020202020204" pitchFamily="34" charset="0"/>
              </a:rPr>
              <a:t>DSI has just concluded a reprioritisation process which includes virements amounting to R168.697 million across Programmes and major items. This will improve spending for the remainder of the financial year.</a:t>
            </a:r>
          </a:p>
          <a:p>
            <a:pPr marL="0" indent="0">
              <a:buNone/>
            </a:pPr>
            <a:endParaRPr lang="en-US" sz="2100" dirty="0">
              <a:solidFill>
                <a:schemeClr val="tx1"/>
              </a:solidFill>
            </a:endParaRPr>
          </a:p>
        </p:txBody>
      </p:sp>
      <p:sp>
        <p:nvSpPr>
          <p:cNvPr id="4" name="Slide Number Placeholder 3">
            <a:extLst>
              <a:ext uri="{FF2B5EF4-FFF2-40B4-BE49-F238E27FC236}">
                <a16:creationId xmlns:a16="http://schemas.microsoft.com/office/drawing/2014/main" id="{926F6D43-937B-9D4F-A182-315661E8834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52</a:t>
            </a:fld>
            <a:endParaRPr kumimoji="0" lang="en-US" sz="1197"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79587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130DF-9D51-43B9-B980-3F5297E2D87D}"/>
              </a:ext>
            </a:extLst>
          </p:cNvPr>
          <p:cNvSpPr>
            <a:spLocks noGrp="1"/>
          </p:cNvSpPr>
          <p:nvPr>
            <p:ph type="title"/>
          </p:nvPr>
        </p:nvSpPr>
        <p:spPr>
          <a:xfrm>
            <a:off x="0" y="1"/>
            <a:ext cx="9144000" cy="1013484"/>
          </a:xfrm>
        </p:spPr>
        <p:txBody>
          <a:bodyPr>
            <a:noAutofit/>
          </a:bodyPr>
          <a:lstStyle/>
          <a:p>
            <a:r>
              <a:rPr lang="en-US" sz="3000" dirty="0"/>
              <a:t/>
            </a:r>
            <a:br>
              <a:rPr lang="en-US" sz="3000" dirty="0"/>
            </a:br>
            <a:r>
              <a:rPr lang="en-US" sz="3000" b="1" dirty="0">
                <a:latin typeface="Century Gothic" panose="020B0502020202020204" pitchFamily="34" charset="0"/>
              </a:rPr>
              <a:t>OVERALL FINANCIAL PERFORMANCE</a:t>
            </a:r>
          </a:p>
        </p:txBody>
      </p:sp>
      <p:sp>
        <p:nvSpPr>
          <p:cNvPr id="4" name="Slide Number Placeholder 3">
            <a:extLst>
              <a:ext uri="{FF2B5EF4-FFF2-40B4-BE49-F238E27FC236}">
                <a16:creationId xmlns:a16="http://schemas.microsoft.com/office/drawing/2014/main" id="{988619F5-AC7C-40F0-B903-98CA03F4046A}"/>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53</a:t>
            </a:fld>
            <a:endParaRPr kumimoji="0" lang="en-US" sz="1197"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endParaRPr>
          </a:p>
        </p:txBody>
      </p:sp>
      <p:graphicFrame>
        <p:nvGraphicFramePr>
          <p:cNvPr id="8" name="Content Placeholder 7">
            <a:extLst>
              <a:ext uri="{FF2B5EF4-FFF2-40B4-BE49-F238E27FC236}">
                <a16:creationId xmlns:a16="http://schemas.microsoft.com/office/drawing/2014/main" id="{11841702-FC82-4DEF-AF15-3146E9EA3C06}"/>
              </a:ext>
            </a:extLst>
          </p:cNvPr>
          <p:cNvGraphicFramePr>
            <a:graphicFrameLocks noGrp="1"/>
          </p:cNvGraphicFramePr>
          <p:nvPr>
            <p:ph idx="1"/>
            <p:extLst>
              <p:ext uri="{D42A27DB-BD31-4B8C-83A1-F6EECF244321}">
                <p14:modId xmlns:p14="http://schemas.microsoft.com/office/powerpoint/2010/main" val="2047024447"/>
              </p:ext>
            </p:extLst>
          </p:nvPr>
        </p:nvGraphicFramePr>
        <p:xfrm>
          <a:off x="-1" y="1177925"/>
          <a:ext cx="9015211" cy="51158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715167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A8C8C1-E8FA-403F-B5DD-801368FD7B01}"/>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54</a:t>
            </a:fld>
            <a:endParaRPr kumimoji="0" lang="en-US" sz="1197"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A2DADA06-7E0D-4556-B898-654497F8C3DF}"/>
              </a:ext>
            </a:extLst>
          </p:cNvPr>
          <p:cNvSpPr>
            <a:spLocks noGrp="1"/>
          </p:cNvSpPr>
          <p:nvPr>
            <p:ph type="title"/>
          </p:nvPr>
        </p:nvSpPr>
        <p:spPr>
          <a:xfrm>
            <a:off x="0" y="23983"/>
            <a:ext cx="9002332" cy="890418"/>
          </a:xfrm>
        </p:spPr>
        <p:txBody>
          <a:bodyPr>
            <a:noAutofit/>
          </a:bodyPr>
          <a:lstStyle/>
          <a:p>
            <a:r>
              <a:rPr lang="en-US" sz="2800" b="1" dirty="0"/>
              <a:t/>
            </a:r>
            <a:br>
              <a:rPr lang="en-US" sz="2800" b="1" dirty="0"/>
            </a:br>
            <a:r>
              <a:rPr lang="en-US" sz="2800" b="1" dirty="0">
                <a:latin typeface="Century Gothic" panose="020B0502020202020204" pitchFamily="34" charset="0"/>
              </a:rPr>
              <a:t>FINANCIAL PERFORMANCE PER CLASSIFICATION</a:t>
            </a:r>
          </a:p>
        </p:txBody>
      </p:sp>
      <p:graphicFrame>
        <p:nvGraphicFramePr>
          <p:cNvPr id="6" name="Chart 5">
            <a:extLst>
              <a:ext uri="{FF2B5EF4-FFF2-40B4-BE49-F238E27FC236}">
                <a16:creationId xmlns:a16="http://schemas.microsoft.com/office/drawing/2014/main" id="{B2561C2A-2F5B-431C-91B7-52140DB6FCD5}"/>
              </a:ext>
            </a:extLst>
          </p:cNvPr>
          <p:cNvGraphicFramePr>
            <a:graphicFrameLocks/>
          </p:cNvGraphicFramePr>
          <p:nvPr>
            <p:extLst>
              <p:ext uri="{D42A27DB-BD31-4B8C-83A1-F6EECF244321}">
                <p14:modId xmlns:p14="http://schemas.microsoft.com/office/powerpoint/2010/main" val="3444460646"/>
              </p:ext>
            </p:extLst>
          </p:nvPr>
        </p:nvGraphicFramePr>
        <p:xfrm>
          <a:off x="93072" y="1024890"/>
          <a:ext cx="8909260" cy="52688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6989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4CAD10-2106-43B3-87F9-C043A0AADC60}"/>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55</a:t>
            </a:fld>
            <a:endParaRPr kumimoji="0" lang="en-US" sz="1197"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10537C88-85BE-4BFA-A36D-AA55978B3B11}"/>
              </a:ext>
            </a:extLst>
          </p:cNvPr>
          <p:cNvSpPr>
            <a:spLocks noGrp="1"/>
          </p:cNvSpPr>
          <p:nvPr>
            <p:ph type="title"/>
          </p:nvPr>
        </p:nvSpPr>
        <p:spPr>
          <a:xfrm>
            <a:off x="0" y="0"/>
            <a:ext cx="9144000" cy="875764"/>
          </a:xfrm>
        </p:spPr>
        <p:txBody>
          <a:bodyPr>
            <a:noAutofit/>
          </a:bodyPr>
          <a:lstStyle/>
          <a:p>
            <a:r>
              <a:rPr lang="en-US" sz="2800" b="1" dirty="0" smtClean="0">
                <a:latin typeface="Century Gothic" panose="020B0502020202020204" pitchFamily="34" charset="0"/>
              </a:rPr>
              <a:t>REASONS </a:t>
            </a:r>
            <a:r>
              <a:rPr lang="en-US" sz="2800" b="1" dirty="0">
                <a:latin typeface="Century Gothic" panose="020B0502020202020204" pitchFamily="34" charset="0"/>
              </a:rPr>
              <a:t>FOR VARIANCES AND PROPOSED REMEDIES</a:t>
            </a:r>
          </a:p>
        </p:txBody>
      </p:sp>
      <p:graphicFrame>
        <p:nvGraphicFramePr>
          <p:cNvPr id="6" name="Table 5">
            <a:extLst>
              <a:ext uri="{FF2B5EF4-FFF2-40B4-BE49-F238E27FC236}">
                <a16:creationId xmlns:a16="http://schemas.microsoft.com/office/drawing/2014/main" id="{0A3FCE4F-8B38-4AC3-A182-FE825554B8FD}"/>
              </a:ext>
            </a:extLst>
          </p:cNvPr>
          <p:cNvGraphicFramePr>
            <a:graphicFrameLocks noGrp="1"/>
          </p:cNvGraphicFramePr>
          <p:nvPr>
            <p:extLst>
              <p:ext uri="{D42A27DB-BD31-4B8C-83A1-F6EECF244321}">
                <p14:modId xmlns:p14="http://schemas.microsoft.com/office/powerpoint/2010/main" val="1476644680"/>
              </p:ext>
            </p:extLst>
          </p:nvPr>
        </p:nvGraphicFramePr>
        <p:xfrm>
          <a:off x="0" y="1090769"/>
          <a:ext cx="9054548" cy="5749769"/>
        </p:xfrm>
        <a:graphic>
          <a:graphicData uri="http://schemas.openxmlformats.org/drawingml/2006/table">
            <a:tbl>
              <a:tblPr firstRow="1" bandRow="1">
                <a:tableStyleId>{5C22544A-7EE6-4342-B048-85BDC9FD1C3A}</a:tableStyleId>
              </a:tblPr>
              <a:tblGrid>
                <a:gridCol w="1878961">
                  <a:extLst>
                    <a:ext uri="{9D8B030D-6E8A-4147-A177-3AD203B41FA5}">
                      <a16:colId xmlns:a16="http://schemas.microsoft.com/office/drawing/2014/main" val="20000"/>
                    </a:ext>
                  </a:extLst>
                </a:gridCol>
                <a:gridCol w="4211830">
                  <a:extLst>
                    <a:ext uri="{9D8B030D-6E8A-4147-A177-3AD203B41FA5}">
                      <a16:colId xmlns:a16="http://schemas.microsoft.com/office/drawing/2014/main" val="20001"/>
                    </a:ext>
                  </a:extLst>
                </a:gridCol>
                <a:gridCol w="2963757">
                  <a:extLst>
                    <a:ext uri="{9D8B030D-6E8A-4147-A177-3AD203B41FA5}">
                      <a16:colId xmlns:a16="http://schemas.microsoft.com/office/drawing/2014/main" val="20002"/>
                    </a:ext>
                  </a:extLst>
                </a:gridCol>
              </a:tblGrid>
              <a:tr h="598649">
                <a:tc>
                  <a:txBody>
                    <a:bodyPr/>
                    <a:lstStyle/>
                    <a:p>
                      <a:r>
                        <a:rPr lang="en-US" sz="1600" dirty="0">
                          <a:latin typeface="Century Gothic" panose="020B0502020202020204" pitchFamily="34" charset="0"/>
                          <a:cs typeface="Arial"/>
                        </a:rPr>
                        <a:t>Expenditure Category</a:t>
                      </a:r>
                    </a:p>
                  </a:txBody>
                  <a:tcPr/>
                </a:tc>
                <a:tc>
                  <a:txBody>
                    <a:bodyPr/>
                    <a:lstStyle/>
                    <a:p>
                      <a:r>
                        <a:rPr lang="en-US" sz="1600" dirty="0">
                          <a:latin typeface="Century Gothic" panose="020B0502020202020204" pitchFamily="34" charset="0"/>
                          <a:cs typeface="Arial"/>
                        </a:rPr>
                        <a:t>Reasons</a:t>
                      </a:r>
                      <a:r>
                        <a:rPr lang="en-US" sz="1600" baseline="0" dirty="0">
                          <a:latin typeface="Century Gothic" panose="020B0502020202020204" pitchFamily="34" charset="0"/>
                          <a:cs typeface="Arial"/>
                        </a:rPr>
                        <a:t> for variance</a:t>
                      </a:r>
                      <a:endParaRPr lang="en-US" sz="1600" dirty="0">
                        <a:latin typeface="Century Gothic" panose="020B0502020202020204" pitchFamily="34" charset="0"/>
                        <a:cs typeface="Arial"/>
                      </a:endParaRPr>
                    </a:p>
                  </a:txBody>
                  <a:tcPr/>
                </a:tc>
                <a:tc>
                  <a:txBody>
                    <a:bodyPr/>
                    <a:lstStyle/>
                    <a:p>
                      <a:r>
                        <a:rPr lang="en-US" sz="1600" dirty="0">
                          <a:latin typeface="Century Gothic" panose="020B0502020202020204" pitchFamily="34" charset="0"/>
                          <a:cs typeface="Arial"/>
                        </a:rPr>
                        <a:t>Remedies</a:t>
                      </a:r>
                    </a:p>
                  </a:txBody>
                  <a:tcPr/>
                </a:tc>
                <a:extLst>
                  <a:ext uri="{0D108BD9-81ED-4DB2-BD59-A6C34878D82A}">
                    <a16:rowId xmlns:a16="http://schemas.microsoft.com/office/drawing/2014/main" val="10000"/>
                  </a:ext>
                </a:extLst>
              </a:tr>
              <a:tr h="1738685">
                <a:tc>
                  <a:txBody>
                    <a:bodyPr/>
                    <a:lstStyle/>
                    <a:p>
                      <a:r>
                        <a:rPr lang="en-US" sz="1600" b="1" dirty="0">
                          <a:latin typeface="Century Gothic" panose="020B0502020202020204" pitchFamily="34" charset="0"/>
                          <a:cs typeface="Arial"/>
                        </a:rPr>
                        <a:t>Compensation of employees</a:t>
                      </a:r>
                    </a:p>
                  </a:txBody>
                  <a:tcPr/>
                </a:tc>
                <a:tc>
                  <a:txBody>
                    <a:bodyPr/>
                    <a:lstStyle/>
                    <a:p>
                      <a:pPr marL="285750" marR="0" lvl="0" indent="-285750" algn="just" defTabSz="912114" rtl="0" eaLnBrk="1" fontAlgn="auto" latinLnBrk="0" hangingPunct="1">
                        <a:lnSpc>
                          <a:spcPct val="100000"/>
                        </a:lnSpc>
                        <a:spcBef>
                          <a:spcPts val="0"/>
                        </a:spcBef>
                        <a:spcAft>
                          <a:spcPts val="0"/>
                        </a:spcAft>
                        <a:buClrTx/>
                        <a:buSzTx/>
                        <a:buFont typeface="Wingdings" pitchFamily="2" charset="2"/>
                        <a:buChar char="§"/>
                        <a:tabLst/>
                        <a:defRPr/>
                      </a:pPr>
                      <a:r>
                        <a:rPr lang="en-GB" sz="1600" dirty="0">
                          <a:solidFill>
                            <a:schemeClr val="tx1"/>
                          </a:solidFill>
                          <a:latin typeface="Century Gothic" panose="020B0502020202020204" pitchFamily="34" charset="0"/>
                          <a:cs typeface="Arial"/>
                        </a:rPr>
                        <a:t>Delays in filling critical positions</a:t>
                      </a:r>
                    </a:p>
                    <a:p>
                      <a:pPr marL="285750" indent="-285750" algn="just">
                        <a:buFont typeface="Wingdings" pitchFamily="2" charset="2"/>
                        <a:buChar char="§"/>
                      </a:pPr>
                      <a:r>
                        <a:rPr lang="en-GB" sz="1600" dirty="0" smtClean="0">
                          <a:solidFill>
                            <a:schemeClr val="tx1"/>
                          </a:solidFill>
                          <a:latin typeface="Century Gothic" panose="020B0502020202020204" pitchFamily="34" charset="0"/>
                          <a:cs typeface="Arial"/>
                        </a:rPr>
                        <a:t>The </a:t>
                      </a:r>
                      <a:r>
                        <a:rPr lang="en-GB" sz="1600" dirty="0">
                          <a:solidFill>
                            <a:schemeClr val="tx1"/>
                          </a:solidFill>
                          <a:latin typeface="Century Gothic" panose="020B0502020202020204" pitchFamily="34" charset="0"/>
                          <a:cs typeface="Arial"/>
                        </a:rPr>
                        <a:t>budget cuts effected on the compensation of employees budget affected the filling of positions for the current financial year. The DSI can only feel critical positions that are affordable for the 2022 MTEF period</a:t>
                      </a:r>
                      <a:r>
                        <a:rPr lang="en-GB" sz="1600" dirty="0" smtClean="0">
                          <a:solidFill>
                            <a:schemeClr val="tx1"/>
                          </a:solidFill>
                          <a:latin typeface="Century Gothic" panose="020B0502020202020204" pitchFamily="34" charset="0"/>
                          <a:cs typeface="Arial"/>
                        </a:rPr>
                        <a:t>.</a:t>
                      </a:r>
                      <a:endParaRPr lang="en-GB" sz="1600" dirty="0">
                        <a:solidFill>
                          <a:schemeClr val="tx1"/>
                        </a:solidFill>
                        <a:latin typeface="Century Gothic" panose="020B0502020202020204" pitchFamily="34" charset="0"/>
                        <a:cs typeface="Arial"/>
                      </a:endParaRPr>
                    </a:p>
                  </a:txBody>
                  <a:tcPr/>
                </a:tc>
                <a:tc>
                  <a:txBody>
                    <a:bodyPr/>
                    <a:lstStyle/>
                    <a:p>
                      <a:pPr marL="0" indent="0" algn="just">
                        <a:buFont typeface="Wingdings" pitchFamily="2" charset="2"/>
                        <a:buNone/>
                      </a:pPr>
                      <a:r>
                        <a:rPr lang="en-US" sz="1600" baseline="0" dirty="0">
                          <a:solidFill>
                            <a:schemeClr val="tx1"/>
                          </a:solidFill>
                          <a:latin typeface="Century Gothic" panose="020B0502020202020204" pitchFamily="34" charset="0"/>
                          <a:cs typeface="Arial" panose="020B0604020202020204" pitchFamily="34" charset="0"/>
                        </a:rPr>
                        <a:t>21 vacancies have been advertised and are in the recruitment and selection stage.</a:t>
                      </a:r>
                    </a:p>
                  </a:txBody>
                  <a:tcPr/>
                </a:tc>
                <a:extLst>
                  <a:ext uri="{0D108BD9-81ED-4DB2-BD59-A6C34878D82A}">
                    <a16:rowId xmlns:a16="http://schemas.microsoft.com/office/drawing/2014/main" val="2127776186"/>
                  </a:ext>
                </a:extLst>
              </a:tr>
              <a:tr h="1266907">
                <a:tc>
                  <a:txBody>
                    <a:bodyPr/>
                    <a:lstStyle/>
                    <a:p>
                      <a:pPr marL="0" marR="0" indent="0" algn="l" defTabSz="456057" rtl="0" eaLnBrk="1" fontAlgn="auto" latinLnBrk="0" hangingPunct="1">
                        <a:lnSpc>
                          <a:spcPct val="100000"/>
                        </a:lnSpc>
                        <a:spcBef>
                          <a:spcPts val="0"/>
                        </a:spcBef>
                        <a:spcAft>
                          <a:spcPts val="0"/>
                        </a:spcAft>
                        <a:buClrTx/>
                        <a:buSzTx/>
                        <a:buFontTx/>
                        <a:buNone/>
                        <a:tabLst/>
                        <a:defRPr/>
                      </a:pPr>
                      <a:r>
                        <a:rPr lang="en-US" sz="1600" b="1" dirty="0" smtClean="0">
                          <a:latin typeface="Century Gothic" panose="020B0502020202020204" pitchFamily="34" charset="0"/>
                          <a:cs typeface="Arial"/>
                        </a:rPr>
                        <a:t>Goods </a:t>
                      </a:r>
                      <a:r>
                        <a:rPr lang="en-US" sz="1600" b="1" dirty="0">
                          <a:latin typeface="Century Gothic" panose="020B0502020202020204" pitchFamily="34" charset="0"/>
                          <a:cs typeface="Arial"/>
                        </a:rPr>
                        <a:t>and services</a:t>
                      </a:r>
                    </a:p>
                  </a:txBody>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latin typeface="Century Gothic" panose="020B0502020202020204" pitchFamily="34" charset="0"/>
                          <a:ea typeface="+mn-ea"/>
                          <a:cs typeface="Arial" panose="020B0604020202020204" pitchFamily="34" charset="0"/>
                        </a:rPr>
                        <a:t>The variance is due to slow spending under travel and subsistence, consultancy services, catering and venues and facilities as a result of COVID19 restrictions.</a:t>
                      </a:r>
                    </a:p>
                  </a:txBody>
                  <a:tcPr/>
                </a:tc>
                <a:tc>
                  <a:txBody>
                    <a:bodyPr/>
                    <a:lstStyle/>
                    <a:p>
                      <a:pPr marL="0" indent="0" algn="just">
                        <a:buFont typeface="Wingdings" pitchFamily="2" charset="2"/>
                        <a:buNone/>
                      </a:pPr>
                      <a:r>
                        <a:rPr lang="en-US" sz="1600" baseline="0" dirty="0">
                          <a:latin typeface="Century Gothic" panose="020B0502020202020204" pitchFamily="34" charset="0"/>
                          <a:cs typeface="Arial"/>
                        </a:rPr>
                        <a:t>R30.8 million was moved from the item as part of the recently concluded reprioritization process.</a:t>
                      </a:r>
                    </a:p>
                    <a:p>
                      <a:pPr marL="0" indent="0" algn="just">
                        <a:buFont typeface="Wingdings" pitchFamily="2" charset="2"/>
                        <a:buNone/>
                      </a:pPr>
                      <a:endParaRPr lang="en-US" sz="1600" baseline="0" dirty="0">
                        <a:latin typeface="Century Gothic" panose="020B0502020202020204" pitchFamily="34" charset="0"/>
                        <a:cs typeface="Arial"/>
                      </a:endParaRPr>
                    </a:p>
                  </a:txBody>
                  <a:tcPr/>
                </a:tc>
                <a:extLst>
                  <a:ext uri="{0D108BD9-81ED-4DB2-BD59-A6C34878D82A}">
                    <a16:rowId xmlns:a16="http://schemas.microsoft.com/office/drawing/2014/main" val="4211229289"/>
                  </a:ext>
                </a:extLst>
              </a:tr>
              <a:tr h="1810241">
                <a:tc>
                  <a:txBody>
                    <a:bodyPr/>
                    <a:lstStyle/>
                    <a:p>
                      <a:r>
                        <a:rPr lang="en-US" sz="1600" b="1" dirty="0">
                          <a:latin typeface="Century Gothic" panose="020B0502020202020204" pitchFamily="34" charset="0"/>
                          <a:cs typeface="Arial"/>
                        </a:rPr>
                        <a:t>Transfers and subsidies</a:t>
                      </a:r>
                    </a:p>
                  </a:txBody>
                  <a:tcPr/>
                </a:tc>
                <a:tc>
                  <a:txBody>
                    <a:bodyPr/>
                    <a:lstStyle/>
                    <a:p>
                      <a:pPr marL="0" marR="0" lvl="0" indent="0" algn="just" defTabSz="912114"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kern="1200" dirty="0">
                          <a:solidFill>
                            <a:schemeClr val="dk1"/>
                          </a:solidFill>
                          <a:effectLst/>
                          <a:latin typeface="Century Gothic" panose="020B0502020202020204" pitchFamily="34" charset="0"/>
                          <a:ea typeface="+mn-ea"/>
                          <a:cs typeface="Arial" panose="020B0604020202020204" pitchFamily="34" charset="0"/>
                        </a:rPr>
                        <a:t>The variance is due to the following:</a:t>
                      </a:r>
                    </a:p>
                    <a:p>
                      <a:pPr algn="just"/>
                      <a:endParaRPr lang="en-US" sz="1600" kern="1200" dirty="0">
                        <a:solidFill>
                          <a:schemeClr val="dk1"/>
                        </a:solidFill>
                        <a:effectLst/>
                        <a:latin typeface="Century Gothic" panose="020B0502020202020204" pitchFamily="34" charset="0"/>
                        <a:ea typeface="+mn-ea"/>
                        <a:cs typeface="Arial" panose="020B0604020202020204" pitchFamily="34" charset="0"/>
                      </a:endParaRPr>
                    </a:p>
                    <a:p>
                      <a:pPr algn="just"/>
                      <a:r>
                        <a:rPr lang="en-US" sz="1600" i="1" kern="1200" dirty="0" smtClean="0">
                          <a:solidFill>
                            <a:schemeClr val="dk1"/>
                          </a:solidFill>
                          <a:effectLst/>
                          <a:latin typeface="Century Gothic" panose="020B0502020202020204" pitchFamily="34" charset="0"/>
                          <a:ea typeface="+mn-ea"/>
                          <a:cs typeface="Arial" panose="020B0604020202020204" pitchFamily="34" charset="0"/>
                        </a:rPr>
                        <a:t>Delays </a:t>
                      </a:r>
                      <a:r>
                        <a:rPr lang="en-US" sz="1600" i="1" kern="1200" dirty="0">
                          <a:solidFill>
                            <a:schemeClr val="dk1"/>
                          </a:solidFill>
                          <a:effectLst/>
                          <a:latin typeface="Century Gothic" panose="020B0502020202020204" pitchFamily="34" charset="0"/>
                          <a:ea typeface="+mn-ea"/>
                          <a:cs typeface="Arial" panose="020B0604020202020204" pitchFamily="34" charset="0"/>
                        </a:rPr>
                        <a:t>in finalising contracts and slow spending by implementing agencies.</a:t>
                      </a:r>
                    </a:p>
                  </a:txBody>
                  <a:tcPr/>
                </a:tc>
                <a:tc>
                  <a:txBody>
                    <a:bodyPr/>
                    <a:lstStyle/>
                    <a:p>
                      <a:pPr marL="0" indent="0" algn="just">
                        <a:buFont typeface="Wingdings" pitchFamily="2" charset="2"/>
                        <a:buNone/>
                      </a:pPr>
                      <a:r>
                        <a:rPr lang="en-US" sz="1600" baseline="0" dirty="0">
                          <a:latin typeface="Century Gothic" panose="020B0502020202020204" pitchFamily="34" charset="0"/>
                          <a:cs typeface="Arial"/>
                        </a:rPr>
                        <a:t>An amount of R137.885 million was moved within transfers from slow spending projects to those having shortfalls as part of the recent reprioritization process.</a:t>
                      </a:r>
                    </a:p>
                    <a:p>
                      <a:pPr marL="0" indent="0" algn="just">
                        <a:buFont typeface="Wingdings" pitchFamily="2" charset="2"/>
                        <a:buNone/>
                      </a:pPr>
                      <a:endParaRPr lang="en-US" sz="1600" baseline="0" dirty="0">
                        <a:latin typeface="Century Gothic" panose="020B0502020202020204" pitchFamily="34" charset="0"/>
                        <a:cs typeface="Arial"/>
                      </a:endParaRPr>
                    </a:p>
                  </a:txBody>
                  <a:tcPr/>
                </a:tc>
                <a:extLst>
                  <a:ext uri="{0D108BD9-81ED-4DB2-BD59-A6C34878D82A}">
                    <a16:rowId xmlns:a16="http://schemas.microsoft.com/office/drawing/2014/main" val="2658567570"/>
                  </a:ext>
                </a:extLst>
              </a:tr>
            </a:tbl>
          </a:graphicData>
        </a:graphic>
      </p:graphicFrame>
    </p:spTree>
    <p:extLst>
      <p:ext uri="{BB962C8B-B14F-4D97-AF65-F5344CB8AC3E}">
        <p14:creationId xmlns:p14="http://schemas.microsoft.com/office/powerpoint/2010/main" val="33767783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5DA178-EB53-410F-93F9-C8DA58705671}"/>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56</a:t>
            </a:fld>
            <a:endParaRPr kumimoji="0" lang="en-US" sz="1197"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B132A4FA-0978-46C7-BC6A-D9AA6B0B52E3}"/>
              </a:ext>
            </a:extLst>
          </p:cNvPr>
          <p:cNvSpPr>
            <a:spLocks noGrp="1"/>
          </p:cNvSpPr>
          <p:nvPr>
            <p:ph type="title"/>
          </p:nvPr>
        </p:nvSpPr>
        <p:spPr>
          <a:xfrm>
            <a:off x="0" y="0"/>
            <a:ext cx="8921931" cy="927280"/>
          </a:xfrm>
        </p:spPr>
        <p:txBody>
          <a:bodyPr>
            <a:noAutofit/>
          </a:bodyPr>
          <a:lstStyle/>
          <a:p>
            <a:r>
              <a:rPr lang="en-GB" sz="3000" b="1" dirty="0"/>
              <a:t> </a:t>
            </a:r>
            <a:r>
              <a:rPr lang="en-GB" sz="2400" b="1" dirty="0">
                <a:latin typeface="Century Gothic" panose="020B0502020202020204" pitchFamily="34" charset="0"/>
              </a:rPr>
              <a:t>FINANCIAL PERFORMANCE PER PROGRAMME </a:t>
            </a:r>
            <a:endParaRPr lang="en-US" sz="2400" b="1" dirty="0">
              <a:latin typeface="Century Gothic" panose="020B0502020202020204" pitchFamily="34" charset="0"/>
            </a:endParaRPr>
          </a:p>
        </p:txBody>
      </p:sp>
      <p:graphicFrame>
        <p:nvGraphicFramePr>
          <p:cNvPr id="6" name="Chart 5">
            <a:extLst>
              <a:ext uri="{FF2B5EF4-FFF2-40B4-BE49-F238E27FC236}">
                <a16:creationId xmlns:a16="http://schemas.microsoft.com/office/drawing/2014/main" id="{591A02D0-90FA-422B-BE48-C13197E0610F}"/>
              </a:ext>
            </a:extLst>
          </p:cNvPr>
          <p:cNvGraphicFramePr>
            <a:graphicFrameLocks/>
          </p:cNvGraphicFramePr>
          <p:nvPr>
            <p:extLst>
              <p:ext uri="{D42A27DB-BD31-4B8C-83A1-F6EECF244321}">
                <p14:modId xmlns:p14="http://schemas.microsoft.com/office/powerpoint/2010/main" val="4292845165"/>
              </p:ext>
            </p:extLst>
          </p:nvPr>
        </p:nvGraphicFramePr>
        <p:xfrm>
          <a:off x="115911" y="1280079"/>
          <a:ext cx="8806020" cy="50136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050448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097443-18E9-4C68-A95F-7E7A29FAC01D}"/>
              </a:ext>
            </a:extLst>
          </p:cNvPr>
          <p:cNvSpPr>
            <a:spLocks noGrp="1"/>
          </p:cNvSpPr>
          <p:nvPr>
            <p:ph type="sldNum" sz="quarter" idx="12"/>
          </p:nvPr>
        </p:nvSpPr>
        <p:spPr/>
        <p:txBody>
          <a:bodyPr/>
          <a:lstStyle/>
          <a:p>
            <a:pPr marL="0" marR="0" lvl="0" indent="0" algn="r" defTabSz="456057" rtl="0" eaLnBrk="1" fontAlgn="base" latinLnBrk="0" hangingPunct="1">
              <a:lnSpc>
                <a:spcPct val="100000"/>
              </a:lnSpc>
              <a:spcBef>
                <a:spcPct val="0"/>
              </a:spcBef>
              <a:spcAft>
                <a:spcPct val="0"/>
              </a:spcAft>
              <a:buClrTx/>
              <a:buSzTx/>
              <a:buFontTx/>
              <a:buNone/>
              <a:tabLst/>
              <a:defRPr/>
            </a:pPr>
            <a:fld id="{6BEAD508-187F-9C41-8168-FD791BBC9830}" type="slidenum">
              <a:rPr kumimoji="0" lang="en-US" sz="1197"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456057" rtl="0" eaLnBrk="1" fontAlgn="base" latinLnBrk="0" hangingPunct="1">
                <a:lnSpc>
                  <a:spcPct val="100000"/>
                </a:lnSpc>
                <a:spcBef>
                  <a:spcPct val="0"/>
                </a:spcBef>
                <a:spcAft>
                  <a:spcPct val="0"/>
                </a:spcAft>
                <a:buClrTx/>
                <a:buSzTx/>
                <a:buFontTx/>
                <a:buNone/>
                <a:tabLst/>
                <a:defRPr/>
              </a:pPr>
              <a:t>57</a:t>
            </a:fld>
            <a:endParaRPr kumimoji="0" lang="en-US" sz="1197"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Subtitle 2">
            <a:extLst>
              <a:ext uri="{FF2B5EF4-FFF2-40B4-BE49-F238E27FC236}">
                <a16:creationId xmlns:a16="http://schemas.microsoft.com/office/drawing/2014/main" id="{3D9A354D-7294-42F1-B2A4-0E30A3EEF3AE}"/>
              </a:ext>
            </a:extLst>
          </p:cNvPr>
          <p:cNvSpPr>
            <a:spLocks noGrp="1"/>
          </p:cNvSpPr>
          <p:nvPr>
            <p:ph idx="1"/>
          </p:nvPr>
        </p:nvSpPr>
        <p:spPr>
          <a:xfrm>
            <a:off x="0" y="1107153"/>
            <a:ext cx="9144000" cy="1143358"/>
          </a:xfrm>
        </p:spPr>
        <p:txBody>
          <a:bodyPr>
            <a:noAutofit/>
          </a:bodyPr>
          <a:lstStyle/>
          <a:p>
            <a:pPr marL="0" lvl="1" indent="0" algn="just">
              <a:buNone/>
            </a:pPr>
            <a:r>
              <a:rPr lang="en-GB" sz="1596" dirty="0">
                <a:solidFill>
                  <a:schemeClr val="tx1"/>
                </a:solidFill>
                <a:latin typeface="Century Gothic" panose="020B0502020202020204" pitchFamily="34" charset="0"/>
                <a:cs typeface="Arial" panose="020B0604020202020204" pitchFamily="34" charset="0"/>
              </a:rPr>
              <a:t>The Total procurement expenditure on goods and services from 1 October 2021 to 31 December 2021 amounted to </a:t>
            </a:r>
            <a:r>
              <a:rPr lang="en-US" sz="1596" dirty="0">
                <a:solidFill>
                  <a:schemeClr val="tx1"/>
                </a:solidFill>
                <a:latin typeface="Century Gothic" panose="020B0502020202020204" pitchFamily="34" charset="0"/>
                <a:cs typeface="Arial" panose="020B0604020202020204" pitchFamily="34" charset="0"/>
              </a:rPr>
              <a:t>R22 618 824</a:t>
            </a:r>
            <a:r>
              <a:rPr lang="en-ZA" sz="1596" dirty="0">
                <a:solidFill>
                  <a:schemeClr val="tx1"/>
                </a:solidFill>
                <a:latin typeface="Century Gothic" panose="020B0502020202020204" pitchFamily="34" charset="0"/>
                <a:cs typeface="Arial" panose="020B0604020202020204" pitchFamily="34" charset="0"/>
              </a:rPr>
              <a:t>.</a:t>
            </a:r>
          </a:p>
          <a:p>
            <a:pPr marL="0" lvl="1" indent="0" algn="just">
              <a:buNone/>
            </a:pPr>
            <a:r>
              <a:rPr lang="en-GB" sz="1596" dirty="0">
                <a:solidFill>
                  <a:schemeClr val="tx1"/>
                </a:solidFill>
                <a:latin typeface="Century Gothic" panose="020B0502020202020204" pitchFamily="34" charset="0"/>
                <a:cs typeface="Arial" panose="020B0604020202020204" pitchFamily="34" charset="0"/>
              </a:rPr>
              <a:t>The procurement expenditure on </a:t>
            </a:r>
            <a:r>
              <a:rPr lang="en-ZA" sz="1596" dirty="0">
                <a:solidFill>
                  <a:schemeClr val="tx1"/>
                </a:solidFill>
                <a:latin typeface="Century Gothic" panose="020B0502020202020204" pitchFamily="34" charset="0"/>
                <a:cs typeface="Arial" panose="020B0604020202020204" pitchFamily="34" charset="0"/>
              </a:rPr>
              <a:t>SMMEs, Black, Women and Youth Owned Companies is depicted below </a:t>
            </a:r>
            <a:r>
              <a:rPr lang="en-GB" sz="1596" dirty="0">
                <a:solidFill>
                  <a:schemeClr val="tx1"/>
                </a:solidFill>
                <a:latin typeface="Century Gothic" panose="020B0502020202020204" pitchFamily="34" charset="0"/>
                <a:cs typeface="Arial" panose="020B0604020202020204" pitchFamily="34" charset="0"/>
              </a:rPr>
              <a:t>as follows:</a:t>
            </a:r>
            <a:endParaRPr lang="en-ZA" sz="1596" dirty="0">
              <a:solidFill>
                <a:schemeClr val="tx1"/>
              </a:solidFill>
              <a:latin typeface="Century Gothic" panose="020B0502020202020204" pitchFamily="34" charset="0"/>
              <a:cs typeface="Arial" panose="020B0604020202020204" pitchFamily="34" charset="0"/>
            </a:endParaRPr>
          </a:p>
          <a:p>
            <a:pPr marL="0" lvl="1" indent="0" algn="just">
              <a:buNone/>
            </a:pPr>
            <a:endParaRPr lang="en-ZA" sz="1995" b="1" dirty="0">
              <a:solidFill>
                <a:schemeClr val="tx1"/>
              </a:solidFill>
              <a:latin typeface="Arial" panose="020B060402020202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C6DBE052-02A8-2449-92B7-E3BFAA813AAE}"/>
              </a:ext>
            </a:extLst>
          </p:cNvPr>
          <p:cNvGraphicFramePr>
            <a:graphicFrameLocks noGrp="1"/>
          </p:cNvGraphicFramePr>
          <p:nvPr>
            <p:extLst>
              <p:ext uri="{D42A27DB-BD31-4B8C-83A1-F6EECF244321}">
                <p14:modId xmlns:p14="http://schemas.microsoft.com/office/powerpoint/2010/main" val="1003095348"/>
              </p:ext>
            </p:extLst>
          </p:nvPr>
        </p:nvGraphicFramePr>
        <p:xfrm>
          <a:off x="0" y="2519591"/>
          <a:ext cx="9064487" cy="2122153"/>
        </p:xfrm>
        <a:graphic>
          <a:graphicData uri="http://schemas.openxmlformats.org/drawingml/2006/table">
            <a:tbl>
              <a:tblPr firstRow="1" bandRow="1">
                <a:tableStyleId>{5C22544A-7EE6-4342-B048-85BDC9FD1C3A}</a:tableStyleId>
              </a:tblPr>
              <a:tblGrid>
                <a:gridCol w="1979408">
                  <a:extLst>
                    <a:ext uri="{9D8B030D-6E8A-4147-A177-3AD203B41FA5}">
                      <a16:colId xmlns:a16="http://schemas.microsoft.com/office/drawing/2014/main" val="20000"/>
                    </a:ext>
                  </a:extLst>
                </a:gridCol>
                <a:gridCol w="1824883">
                  <a:extLst>
                    <a:ext uri="{9D8B030D-6E8A-4147-A177-3AD203B41FA5}">
                      <a16:colId xmlns:a16="http://schemas.microsoft.com/office/drawing/2014/main" val="20001"/>
                    </a:ext>
                  </a:extLst>
                </a:gridCol>
                <a:gridCol w="1731608">
                  <a:extLst>
                    <a:ext uri="{9D8B030D-6E8A-4147-A177-3AD203B41FA5}">
                      <a16:colId xmlns:a16="http://schemas.microsoft.com/office/drawing/2014/main" val="20002"/>
                    </a:ext>
                  </a:extLst>
                </a:gridCol>
                <a:gridCol w="1724827">
                  <a:extLst>
                    <a:ext uri="{9D8B030D-6E8A-4147-A177-3AD203B41FA5}">
                      <a16:colId xmlns:a16="http://schemas.microsoft.com/office/drawing/2014/main" val="20003"/>
                    </a:ext>
                  </a:extLst>
                </a:gridCol>
                <a:gridCol w="1803761">
                  <a:extLst>
                    <a:ext uri="{9D8B030D-6E8A-4147-A177-3AD203B41FA5}">
                      <a16:colId xmlns:a16="http://schemas.microsoft.com/office/drawing/2014/main" val="1184478447"/>
                    </a:ext>
                  </a:extLst>
                </a:gridCol>
              </a:tblGrid>
              <a:tr h="155029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cs typeface="Arial" panose="020B0604020202020204" pitchFamily="34" charset="0"/>
                        </a:rPr>
                        <a:t>TOTAL</a:t>
                      </a:r>
                      <a:r>
                        <a:rPr lang="en-US" sz="1600" baseline="0" dirty="0">
                          <a:latin typeface="Century Gothic" panose="020B0502020202020204" pitchFamily="34" charset="0"/>
                          <a:cs typeface="Arial" panose="020B0604020202020204" pitchFamily="34" charset="0"/>
                        </a:rPr>
                        <a:t> PROCUREMENT</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baseline="0" dirty="0">
                          <a:latin typeface="Century Gothic" panose="020B0502020202020204" pitchFamily="34" charset="0"/>
                          <a:cs typeface="Arial" panose="020B0604020202020204" pitchFamily="34" charset="0"/>
                        </a:rPr>
                        <a:t>EXPENDITURE</a:t>
                      </a:r>
                      <a:endParaRPr lang="en-US" sz="1600" dirty="0">
                        <a:latin typeface="Century Gothic" panose="020B0502020202020204" pitchFamily="34" charset="0"/>
                        <a:cs typeface="Arial" panose="020B0604020202020204" pitchFamily="34" charset="0"/>
                      </a:endParaRPr>
                    </a:p>
                  </a:txBody>
                  <a:tcPr marL="91207" marR="91207" marT="45488" marB="454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cs typeface="Arial" panose="020B0604020202020204" pitchFamily="34" charset="0"/>
                        </a:rPr>
                        <a:t>TOTAL EXPENDITURE ON SMME COMPANIES</a:t>
                      </a:r>
                    </a:p>
                    <a:p>
                      <a:pPr algn="ctr"/>
                      <a:endParaRPr lang="en-US" sz="1600" dirty="0">
                        <a:latin typeface="Century Gothic" panose="020B0502020202020204" pitchFamily="34" charset="0"/>
                        <a:cs typeface="Arial" panose="020B0604020202020204" pitchFamily="34" charset="0"/>
                      </a:endParaRPr>
                    </a:p>
                  </a:txBody>
                  <a:tcPr marL="91207" marR="91207" marT="45488" marB="454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cs typeface="Arial" panose="020B0604020202020204" pitchFamily="34" charset="0"/>
                        </a:rPr>
                        <a:t>TOTAL EXPENDITURE ON BLACK COMPANIES</a:t>
                      </a:r>
                    </a:p>
                    <a:p>
                      <a:pPr algn="ctr"/>
                      <a:endParaRPr lang="en-US" sz="1600" dirty="0">
                        <a:latin typeface="Century Gothic" panose="020B0502020202020204" pitchFamily="34" charset="0"/>
                        <a:cs typeface="Arial" panose="020B0604020202020204" pitchFamily="34" charset="0"/>
                      </a:endParaRPr>
                    </a:p>
                  </a:txBody>
                  <a:tcPr marL="91207" marR="91207" marT="45488" marB="454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cs typeface="Arial" panose="020B0604020202020204" pitchFamily="34" charset="0"/>
                        </a:rPr>
                        <a:t>TOTAL EXPENDITURE ON WOMAN OWNED COMPANIES</a:t>
                      </a:r>
                    </a:p>
                  </a:txBody>
                  <a:tcPr marL="91207" marR="91207" marT="45488" marB="4548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cs typeface="Arial" panose="020B0604020202020204" pitchFamily="34" charset="0"/>
                        </a:rPr>
                        <a:t>TOTAL EXPENDITURE ON YOUTH OWNED COMPANIES</a:t>
                      </a:r>
                    </a:p>
                    <a:p>
                      <a:pPr marL="0" marR="0" indent="0" algn="ctr" defTabSz="457200" rtl="0" eaLnBrk="1" fontAlgn="auto" latinLnBrk="0" hangingPunct="1">
                        <a:lnSpc>
                          <a:spcPct val="100000"/>
                        </a:lnSpc>
                        <a:spcBef>
                          <a:spcPts val="0"/>
                        </a:spcBef>
                        <a:spcAft>
                          <a:spcPts val="0"/>
                        </a:spcAft>
                        <a:buClrTx/>
                        <a:buSzTx/>
                        <a:buFontTx/>
                        <a:buNone/>
                        <a:tabLst/>
                        <a:defRPr/>
                      </a:pPr>
                      <a:endParaRPr lang="en-US" sz="1600" dirty="0">
                        <a:latin typeface="Century Gothic" panose="020B0502020202020204" pitchFamily="34" charset="0"/>
                        <a:cs typeface="Arial" panose="020B0604020202020204" pitchFamily="34" charset="0"/>
                      </a:endParaRPr>
                    </a:p>
                  </a:txBody>
                  <a:tcPr marL="91207" marR="91207" marT="45488" marB="45488"/>
                </a:tc>
                <a:extLst>
                  <a:ext uri="{0D108BD9-81ED-4DB2-BD59-A6C34878D82A}">
                    <a16:rowId xmlns:a16="http://schemas.microsoft.com/office/drawing/2014/main" val="10000"/>
                  </a:ext>
                </a:extLst>
              </a:tr>
              <a:tr h="568137">
                <a:tc>
                  <a:txBody>
                    <a:bodyPr/>
                    <a:lstStyle/>
                    <a:p>
                      <a:pPr algn="ctr" rtl="0" fontAlgn="ctr"/>
                      <a:r>
                        <a:rPr lang="en-US" sz="1600" b="1" i="0" u="none" strike="noStrike" dirty="0">
                          <a:solidFill>
                            <a:srgbClr val="000000"/>
                          </a:solidFill>
                          <a:effectLst/>
                          <a:latin typeface="Century Gothic" panose="020B0502020202020204" pitchFamily="34" charset="0"/>
                        </a:rPr>
                        <a:t>R22 618 824</a:t>
                      </a:r>
                    </a:p>
                  </a:txBody>
                  <a:tcPr marL="7620" marR="7620" marT="7620" marB="0" anchor="ctr"/>
                </a:tc>
                <a:tc>
                  <a:txBody>
                    <a:bodyPr/>
                    <a:lstStyle/>
                    <a:p>
                      <a:pPr algn="ctr" rtl="0" fontAlgn="ctr"/>
                      <a:r>
                        <a:rPr lang="en-US" sz="1600" b="1" i="0" u="none" strike="noStrike" dirty="0">
                          <a:solidFill>
                            <a:srgbClr val="000000"/>
                          </a:solidFill>
                          <a:effectLst/>
                          <a:latin typeface="Century Gothic" panose="020B0502020202020204" pitchFamily="34" charset="0"/>
                        </a:rPr>
                        <a:t>R10 050 352</a:t>
                      </a:r>
                    </a:p>
                  </a:txBody>
                  <a:tcPr marL="7620" marR="7620" marT="7620" marB="0" anchor="ctr"/>
                </a:tc>
                <a:tc>
                  <a:txBody>
                    <a:bodyPr/>
                    <a:lstStyle/>
                    <a:p>
                      <a:pPr algn="ctr" rtl="0" fontAlgn="ctr"/>
                      <a:r>
                        <a:rPr lang="en-US" sz="1600" b="1" i="0" u="none" strike="noStrike" dirty="0">
                          <a:solidFill>
                            <a:srgbClr val="000000"/>
                          </a:solidFill>
                          <a:effectLst/>
                          <a:latin typeface="Century Gothic" panose="020B0502020202020204" pitchFamily="34" charset="0"/>
                        </a:rPr>
                        <a:t>R17 762 688</a:t>
                      </a:r>
                    </a:p>
                  </a:txBody>
                  <a:tcPr marL="7620" marR="7620" marT="7620" marB="0" anchor="ctr"/>
                </a:tc>
                <a:tc>
                  <a:txBody>
                    <a:bodyPr/>
                    <a:lstStyle/>
                    <a:p>
                      <a:pPr algn="ctr" rtl="0" fontAlgn="ctr"/>
                      <a:r>
                        <a:rPr lang="en-US" sz="1600" b="1" i="0" u="none" strike="noStrike" dirty="0">
                          <a:solidFill>
                            <a:srgbClr val="000000"/>
                          </a:solidFill>
                          <a:effectLst/>
                          <a:latin typeface="Century Gothic" panose="020B0502020202020204" pitchFamily="34" charset="0"/>
                        </a:rPr>
                        <a:t>R6 504 713</a:t>
                      </a:r>
                    </a:p>
                  </a:txBody>
                  <a:tcPr marL="7620" marR="7620" marT="7620" marB="0" anchor="ctr"/>
                </a:tc>
                <a:tc>
                  <a:txBody>
                    <a:bodyPr/>
                    <a:lstStyle/>
                    <a:p>
                      <a:pPr algn="ctr" rtl="0" fontAlgn="ctr"/>
                      <a:r>
                        <a:rPr lang="en-US" sz="1600" b="1" i="0" u="none" strike="noStrike" dirty="0">
                          <a:solidFill>
                            <a:srgbClr val="000000"/>
                          </a:solidFill>
                          <a:effectLst/>
                          <a:latin typeface="Century Gothic" panose="020B0502020202020204" pitchFamily="34" charset="0"/>
                        </a:rPr>
                        <a:t>R1 719 687</a:t>
                      </a:r>
                    </a:p>
                  </a:txBody>
                  <a:tcPr marL="7620" marR="7620" marT="7620" marB="0" anchor="ctr"/>
                </a:tc>
                <a:extLst>
                  <a:ext uri="{0D108BD9-81ED-4DB2-BD59-A6C34878D82A}">
                    <a16:rowId xmlns:a16="http://schemas.microsoft.com/office/drawing/2014/main" val="10001"/>
                  </a:ext>
                </a:extLst>
              </a:tr>
            </a:tbl>
          </a:graphicData>
        </a:graphic>
      </p:graphicFrame>
      <p:graphicFrame>
        <p:nvGraphicFramePr>
          <p:cNvPr id="10" name="Table 9">
            <a:extLst>
              <a:ext uri="{FF2B5EF4-FFF2-40B4-BE49-F238E27FC236}">
                <a16:creationId xmlns:a16="http://schemas.microsoft.com/office/drawing/2014/main" id="{126E3F9D-3366-E541-A148-607DA0A6559B}"/>
              </a:ext>
            </a:extLst>
          </p:cNvPr>
          <p:cNvGraphicFramePr>
            <a:graphicFrameLocks noGrp="1"/>
          </p:cNvGraphicFramePr>
          <p:nvPr>
            <p:extLst>
              <p:ext uri="{D42A27DB-BD31-4B8C-83A1-F6EECF244321}">
                <p14:modId xmlns:p14="http://schemas.microsoft.com/office/powerpoint/2010/main" val="994432911"/>
              </p:ext>
            </p:extLst>
          </p:nvPr>
        </p:nvGraphicFramePr>
        <p:xfrm>
          <a:off x="-1" y="4641744"/>
          <a:ext cx="9064487" cy="1451171"/>
        </p:xfrm>
        <a:graphic>
          <a:graphicData uri="http://schemas.openxmlformats.org/drawingml/2006/table">
            <a:tbl>
              <a:tblPr firstRow="1" bandRow="1">
                <a:tableStyleId>{5C22544A-7EE6-4342-B048-85BDC9FD1C3A}</a:tableStyleId>
              </a:tblPr>
              <a:tblGrid>
                <a:gridCol w="1969128">
                  <a:extLst>
                    <a:ext uri="{9D8B030D-6E8A-4147-A177-3AD203B41FA5}">
                      <a16:colId xmlns:a16="http://schemas.microsoft.com/office/drawing/2014/main" val="20000"/>
                    </a:ext>
                  </a:extLst>
                </a:gridCol>
                <a:gridCol w="2637184">
                  <a:extLst>
                    <a:ext uri="{9D8B030D-6E8A-4147-A177-3AD203B41FA5}">
                      <a16:colId xmlns:a16="http://schemas.microsoft.com/office/drawing/2014/main" val="20001"/>
                    </a:ext>
                  </a:extLst>
                </a:gridCol>
                <a:gridCol w="2145514">
                  <a:extLst>
                    <a:ext uri="{9D8B030D-6E8A-4147-A177-3AD203B41FA5}">
                      <a16:colId xmlns:a16="http://schemas.microsoft.com/office/drawing/2014/main" val="20002"/>
                    </a:ext>
                  </a:extLst>
                </a:gridCol>
                <a:gridCol w="2312661">
                  <a:extLst>
                    <a:ext uri="{9D8B030D-6E8A-4147-A177-3AD203B41FA5}">
                      <a16:colId xmlns:a16="http://schemas.microsoft.com/office/drawing/2014/main" val="2664668599"/>
                    </a:ext>
                  </a:extLst>
                </a:gridCol>
              </a:tblGrid>
              <a:tr h="1063852">
                <a:tc>
                  <a:txBody>
                    <a:bodyPr/>
                    <a:lstStyle/>
                    <a:p>
                      <a:pPr algn="ctr"/>
                      <a:r>
                        <a:rPr lang="en-US" sz="1600" dirty="0">
                          <a:latin typeface="Century Gothic" panose="020B0502020202020204" pitchFamily="34" charset="0"/>
                          <a:cs typeface="Gill Sans MT"/>
                        </a:rPr>
                        <a:t>% EXPENDITURE ON SMME COMPANIES</a:t>
                      </a:r>
                    </a:p>
                  </a:txBody>
                  <a:tcPr marL="91207" marR="91207" marT="45488" marB="45488"/>
                </a:tc>
                <a:tc>
                  <a:txBody>
                    <a:bodyPr/>
                    <a:lstStyle/>
                    <a:p>
                      <a:pPr algn="ctr"/>
                      <a:r>
                        <a:rPr lang="en-US" sz="1600" dirty="0">
                          <a:latin typeface="Century Gothic" panose="020B0502020202020204" pitchFamily="34" charset="0"/>
                          <a:cs typeface="Gill Sans MT"/>
                        </a:rPr>
                        <a:t>%</a:t>
                      </a:r>
                      <a:r>
                        <a:rPr lang="en-US" sz="1600" baseline="0" dirty="0">
                          <a:latin typeface="Century Gothic" panose="020B0502020202020204" pitchFamily="34" charset="0"/>
                          <a:cs typeface="Gill Sans MT"/>
                        </a:rPr>
                        <a:t> EXPENDITURE ON BLACK OWNED COMPANIES </a:t>
                      </a:r>
                      <a:endParaRPr lang="en-US" sz="1600" dirty="0">
                        <a:latin typeface="Century Gothic" panose="020B0502020202020204" pitchFamily="34" charset="0"/>
                        <a:cs typeface="Gill Sans MT"/>
                      </a:endParaRPr>
                    </a:p>
                  </a:txBody>
                  <a:tcPr marL="91207" marR="91207" marT="45488" marB="454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cs typeface="Gill Sans MT"/>
                        </a:rPr>
                        <a:t>%</a:t>
                      </a:r>
                      <a:r>
                        <a:rPr lang="en-US" sz="1600" baseline="0" dirty="0">
                          <a:latin typeface="Century Gothic" panose="020B0502020202020204" pitchFamily="34" charset="0"/>
                          <a:cs typeface="Gill Sans MT"/>
                        </a:rPr>
                        <a:t> EXPENDITURE ON WOMEN OWNED COMPANIES </a:t>
                      </a:r>
                      <a:endParaRPr lang="en-US" sz="1600" dirty="0">
                        <a:latin typeface="Century Gothic" panose="020B0502020202020204" pitchFamily="34" charset="0"/>
                        <a:cs typeface="Gill Sans MT"/>
                      </a:endParaRPr>
                    </a:p>
                  </a:txBody>
                  <a:tcPr marL="91207" marR="91207" marT="45488" marB="4548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cs typeface="Gill Sans MT"/>
                        </a:rPr>
                        <a:t>%</a:t>
                      </a:r>
                      <a:r>
                        <a:rPr lang="en-US" sz="1600" baseline="0" dirty="0">
                          <a:latin typeface="Century Gothic" panose="020B0502020202020204" pitchFamily="34" charset="0"/>
                          <a:cs typeface="Gill Sans MT"/>
                        </a:rPr>
                        <a:t> EXPENDITURE ON  YOUTH OWNED COMPANIES </a:t>
                      </a:r>
                      <a:endParaRPr lang="en-US" sz="1600" dirty="0">
                        <a:latin typeface="Century Gothic" panose="020B0502020202020204" pitchFamily="34" charset="0"/>
                        <a:cs typeface="Gill Sans MT"/>
                      </a:endParaRPr>
                    </a:p>
                  </a:txBody>
                  <a:tcPr marL="91207" marR="91207" marT="45488" marB="45488"/>
                </a:tc>
                <a:extLst>
                  <a:ext uri="{0D108BD9-81ED-4DB2-BD59-A6C34878D82A}">
                    <a16:rowId xmlns:a16="http://schemas.microsoft.com/office/drawing/2014/main" val="10000"/>
                  </a:ext>
                </a:extLst>
              </a:tr>
              <a:tr h="387319">
                <a:tc>
                  <a:txBody>
                    <a:bodyPr/>
                    <a:lstStyle/>
                    <a:p>
                      <a:pPr algn="ctr" rtl="0" fontAlgn="ctr"/>
                      <a:r>
                        <a:rPr lang="en-US" sz="1600" b="1" i="0" u="none" strike="noStrike" dirty="0">
                          <a:solidFill>
                            <a:srgbClr val="000000"/>
                          </a:solidFill>
                          <a:effectLst/>
                          <a:latin typeface="Century Gothic" panose="020B0502020202020204" pitchFamily="34" charset="0"/>
                        </a:rPr>
                        <a:t>44,4%</a:t>
                      </a:r>
                    </a:p>
                  </a:txBody>
                  <a:tcPr marL="7620" marR="7620" marT="7620" marB="0" anchor="ctr"/>
                </a:tc>
                <a:tc>
                  <a:txBody>
                    <a:bodyPr/>
                    <a:lstStyle/>
                    <a:p>
                      <a:pPr algn="ctr" rtl="0" fontAlgn="ctr"/>
                      <a:r>
                        <a:rPr lang="en-US" sz="1600" b="1" i="0" u="none" strike="noStrike" dirty="0">
                          <a:solidFill>
                            <a:srgbClr val="000000"/>
                          </a:solidFill>
                          <a:effectLst/>
                          <a:latin typeface="Century Gothic" panose="020B0502020202020204" pitchFamily="34" charset="0"/>
                        </a:rPr>
                        <a:t>78,5%</a:t>
                      </a:r>
                    </a:p>
                  </a:txBody>
                  <a:tcPr marL="7620" marR="7620" marT="7620" marB="0" anchor="ctr"/>
                </a:tc>
                <a:tc>
                  <a:txBody>
                    <a:bodyPr/>
                    <a:lstStyle/>
                    <a:p>
                      <a:pPr algn="ctr" rtl="0" fontAlgn="ctr"/>
                      <a:r>
                        <a:rPr lang="en-US" sz="1600" b="1" i="0" u="none" strike="noStrike" dirty="0">
                          <a:solidFill>
                            <a:srgbClr val="000000"/>
                          </a:solidFill>
                          <a:effectLst/>
                          <a:latin typeface="Century Gothic" panose="020B0502020202020204" pitchFamily="34" charset="0"/>
                        </a:rPr>
                        <a:t>28,8%</a:t>
                      </a:r>
                    </a:p>
                  </a:txBody>
                  <a:tcPr marL="7620" marR="7620" marT="7620" marB="0" anchor="ctr"/>
                </a:tc>
                <a:tc>
                  <a:txBody>
                    <a:bodyPr/>
                    <a:lstStyle/>
                    <a:p>
                      <a:pPr algn="ctr" rtl="0" fontAlgn="ctr"/>
                      <a:r>
                        <a:rPr lang="en-US" sz="1600" b="1" i="0" u="none" strike="noStrike" dirty="0">
                          <a:solidFill>
                            <a:srgbClr val="000000"/>
                          </a:solidFill>
                          <a:effectLst/>
                          <a:latin typeface="Century Gothic" panose="020B0502020202020204" pitchFamily="34" charset="0"/>
                        </a:rPr>
                        <a:t>7,6%</a:t>
                      </a:r>
                    </a:p>
                  </a:txBody>
                  <a:tcPr marL="7620" marR="7620" marT="7620" marB="0" anchor="ctr"/>
                </a:tc>
                <a:extLst>
                  <a:ext uri="{0D108BD9-81ED-4DB2-BD59-A6C34878D82A}">
                    <a16:rowId xmlns:a16="http://schemas.microsoft.com/office/drawing/2014/main" val="10001"/>
                  </a:ext>
                </a:extLst>
              </a:tr>
            </a:tbl>
          </a:graphicData>
        </a:graphic>
      </p:graphicFrame>
      <p:sp>
        <p:nvSpPr>
          <p:cNvPr id="7" name="Title 1">
            <a:extLst>
              <a:ext uri="{FF2B5EF4-FFF2-40B4-BE49-F238E27FC236}">
                <a16:creationId xmlns:a16="http://schemas.microsoft.com/office/drawing/2014/main" id="{E09D627D-5C9C-4628-87A8-C9A9F00C4D80}"/>
              </a:ext>
            </a:extLst>
          </p:cNvPr>
          <p:cNvSpPr txBox="1">
            <a:spLocks/>
          </p:cNvSpPr>
          <p:nvPr/>
        </p:nvSpPr>
        <p:spPr bwMode="auto">
          <a:xfrm>
            <a:off x="0" y="0"/>
            <a:ext cx="9144000" cy="940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07" tIns="45604" rIns="91207" bIns="45604" numCol="1" anchor="ctr" anchorCtr="0" compatLnSpc="1">
            <a:prstTxWarp prst="textNoShape">
              <a:avLst/>
            </a:prstTxWarp>
          </a:bodyPr>
          <a:lstStyle>
            <a:lvl1pPr algn="l" defTabSz="457200" rtl="0" eaLnBrk="1" fontAlgn="base" hangingPunct="1">
              <a:spcBef>
                <a:spcPct val="0"/>
              </a:spcBef>
              <a:spcAft>
                <a:spcPct val="0"/>
              </a:spcAft>
              <a:defRPr sz="4400" b="1" kern="1200">
                <a:solidFill>
                  <a:srgbClr val="F36403"/>
                </a:solidFill>
                <a:latin typeface="Arial"/>
                <a:ea typeface="MS PGothic" pitchFamily="34" charset="-128"/>
                <a:cs typeface="Arial"/>
              </a:defRPr>
            </a:lvl1pPr>
            <a:lvl2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2pPr>
            <a:lvl3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3pPr>
            <a:lvl4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4pPr>
            <a:lvl5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5pPr>
            <a:lvl6pPr marL="457200" algn="l" defTabSz="457200" rtl="0" eaLnBrk="1" fontAlgn="base" hangingPunct="1">
              <a:spcBef>
                <a:spcPct val="0"/>
              </a:spcBef>
              <a:spcAft>
                <a:spcPct val="0"/>
              </a:spcAft>
              <a:defRPr b="1">
                <a:solidFill>
                  <a:srgbClr val="F36403"/>
                </a:solidFill>
                <a:latin typeface="Arial" pitchFamily="34" charset="0"/>
                <a:cs typeface="Arial" pitchFamily="34" charset="0"/>
              </a:defRPr>
            </a:lvl6pPr>
            <a:lvl7pPr marL="914400" algn="l" defTabSz="457200" rtl="0" eaLnBrk="1" fontAlgn="base" hangingPunct="1">
              <a:spcBef>
                <a:spcPct val="0"/>
              </a:spcBef>
              <a:spcAft>
                <a:spcPct val="0"/>
              </a:spcAft>
              <a:defRPr b="1">
                <a:solidFill>
                  <a:srgbClr val="F36403"/>
                </a:solidFill>
                <a:latin typeface="Arial" pitchFamily="34" charset="0"/>
                <a:cs typeface="Arial" pitchFamily="34" charset="0"/>
              </a:defRPr>
            </a:lvl7pPr>
            <a:lvl8pPr marL="1371600" algn="l" defTabSz="457200" rtl="0" eaLnBrk="1" fontAlgn="base" hangingPunct="1">
              <a:spcBef>
                <a:spcPct val="0"/>
              </a:spcBef>
              <a:spcAft>
                <a:spcPct val="0"/>
              </a:spcAft>
              <a:defRPr b="1">
                <a:solidFill>
                  <a:srgbClr val="F36403"/>
                </a:solidFill>
                <a:latin typeface="Arial" pitchFamily="34" charset="0"/>
                <a:cs typeface="Arial" pitchFamily="34" charset="0"/>
              </a:defRPr>
            </a:lvl8pPr>
            <a:lvl9pPr marL="1828800" algn="l" defTabSz="457200" rtl="0" eaLnBrk="1" fontAlgn="base" hangingPunct="1">
              <a:spcBef>
                <a:spcPct val="0"/>
              </a:spcBef>
              <a:spcAft>
                <a:spcPct val="0"/>
              </a:spcAft>
              <a:defRPr b="1">
                <a:solidFill>
                  <a:srgbClr val="F36403"/>
                </a:solidFill>
                <a:latin typeface="Arial" pitchFamily="34" charset="0"/>
                <a:cs typeface="Arial" pitchFamily="34" charset="0"/>
              </a:defRPr>
            </a:lvl9pPr>
          </a:lstStyle>
          <a:p>
            <a:pPr marL="0" marR="0" lvl="0" indent="0" algn="just" defTabSz="456057" rtl="0" eaLnBrk="1" fontAlgn="base" latinLnBrk="0" hangingPunct="1">
              <a:lnSpc>
                <a:spcPct val="100000"/>
              </a:lnSpc>
              <a:spcBef>
                <a:spcPct val="20000"/>
              </a:spcBef>
              <a:spcAft>
                <a:spcPct val="0"/>
              </a:spcAft>
              <a:buClr>
                <a:srgbClr val="F36403"/>
              </a:buClr>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a:ln>
                  <a:noFill/>
                </a:ln>
                <a:solidFill>
                  <a:prstClr val="white"/>
                </a:solidFill>
                <a:effectLst/>
                <a:uLnTx/>
                <a:uFillTx/>
                <a:latin typeface="Century Gothic" panose="020B0502020202020204" pitchFamily="34" charset="0"/>
                <a:cs typeface="Arial" panose="020B0604020202020204" pitchFamily="34" charset="0"/>
              </a:rPr>
              <a:t>Spending on Procurement</a:t>
            </a:r>
          </a:p>
        </p:txBody>
      </p:sp>
    </p:spTree>
    <p:extLst>
      <p:ext uri="{BB962C8B-B14F-4D97-AF65-F5344CB8AC3E}">
        <p14:creationId xmlns:p14="http://schemas.microsoft.com/office/powerpoint/2010/main" val="7215854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097443-18E9-4C68-A95F-7E7A29FAC01D}"/>
              </a:ext>
            </a:extLst>
          </p:cNvPr>
          <p:cNvSpPr>
            <a:spLocks noGrp="1"/>
          </p:cNvSpPr>
          <p:nvPr>
            <p:ph type="sldNum" sz="quarter" idx="12"/>
          </p:nvPr>
        </p:nvSpPr>
        <p:spPr/>
        <p:txBody>
          <a:bodyPr/>
          <a:lstStyle/>
          <a:p>
            <a:pPr marL="0" marR="0" lvl="0" indent="0" algn="r" defTabSz="456057" rtl="0" eaLnBrk="1" fontAlgn="base" latinLnBrk="0" hangingPunct="1">
              <a:lnSpc>
                <a:spcPct val="100000"/>
              </a:lnSpc>
              <a:spcBef>
                <a:spcPct val="0"/>
              </a:spcBef>
              <a:spcAft>
                <a:spcPct val="0"/>
              </a:spcAft>
              <a:buClrTx/>
              <a:buSzTx/>
              <a:buFontTx/>
              <a:buNone/>
              <a:tabLst/>
              <a:defRPr/>
            </a:pPr>
            <a:fld id="{6BEAD508-187F-9C41-8168-FD791BBC9830}" type="slidenum">
              <a:rPr kumimoji="0" lang="en-US" sz="1197"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456057" rtl="0" eaLnBrk="1" fontAlgn="base" latinLnBrk="0" hangingPunct="1">
                <a:lnSpc>
                  <a:spcPct val="100000"/>
                </a:lnSpc>
                <a:spcBef>
                  <a:spcPct val="0"/>
                </a:spcBef>
                <a:spcAft>
                  <a:spcPct val="0"/>
                </a:spcAft>
                <a:buClrTx/>
                <a:buSzTx/>
                <a:buFontTx/>
                <a:buNone/>
                <a:tabLst/>
                <a:defRPr/>
              </a:pPr>
              <a:t>58</a:t>
            </a:fld>
            <a:endParaRPr kumimoji="0" lang="en-US" sz="1197"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Subtitle 2">
            <a:extLst>
              <a:ext uri="{FF2B5EF4-FFF2-40B4-BE49-F238E27FC236}">
                <a16:creationId xmlns:a16="http://schemas.microsoft.com/office/drawing/2014/main" id="{3D9A354D-7294-42F1-B2A4-0E30A3EEF3AE}"/>
              </a:ext>
            </a:extLst>
          </p:cNvPr>
          <p:cNvSpPr>
            <a:spLocks noGrp="1"/>
          </p:cNvSpPr>
          <p:nvPr>
            <p:ph idx="1"/>
          </p:nvPr>
        </p:nvSpPr>
        <p:spPr>
          <a:xfrm>
            <a:off x="0" y="978795"/>
            <a:ext cx="9053848" cy="1253350"/>
          </a:xfrm>
        </p:spPr>
        <p:txBody>
          <a:bodyPr>
            <a:noAutofit/>
          </a:bodyPr>
          <a:lstStyle/>
          <a:p>
            <a:pPr marL="0" lvl="1" indent="0" algn="just">
              <a:buNone/>
            </a:pPr>
            <a:r>
              <a:rPr lang="en-GB" sz="1596" dirty="0">
                <a:solidFill>
                  <a:schemeClr val="tx1"/>
                </a:solidFill>
                <a:latin typeface="Century Gothic" panose="020B0502020202020204" pitchFamily="34" charset="0"/>
                <a:cs typeface="Arial" panose="020B0604020202020204" pitchFamily="34" charset="0"/>
              </a:rPr>
              <a:t>The total COVID-19 procurement expenditure on goods and services from 1 October 2021 to 31 December 2021 amounted to </a:t>
            </a:r>
            <a:r>
              <a:rPr lang="en-US" sz="1596" b="1" dirty="0">
                <a:solidFill>
                  <a:schemeClr val="tx1"/>
                </a:solidFill>
                <a:latin typeface="Century Gothic" panose="020B0502020202020204" pitchFamily="34" charset="0"/>
                <a:cs typeface="Arial" panose="020B0604020202020204" pitchFamily="34" charset="0"/>
              </a:rPr>
              <a:t>R234 973</a:t>
            </a:r>
            <a:r>
              <a:rPr lang="en-ZA" sz="1596" dirty="0">
                <a:solidFill>
                  <a:schemeClr val="tx1"/>
                </a:solidFill>
                <a:latin typeface="Century Gothic" panose="020B0502020202020204" pitchFamily="34" charset="0"/>
                <a:cs typeface="Arial" panose="020B0604020202020204" pitchFamily="34" charset="0"/>
              </a:rPr>
              <a:t>.</a:t>
            </a:r>
          </a:p>
          <a:p>
            <a:pPr marL="0" lvl="1" indent="0" algn="just">
              <a:buNone/>
            </a:pPr>
            <a:r>
              <a:rPr lang="en-GB" sz="1596" dirty="0">
                <a:solidFill>
                  <a:schemeClr val="tx1"/>
                </a:solidFill>
                <a:latin typeface="Century Gothic" panose="020B0502020202020204" pitchFamily="34" charset="0"/>
                <a:cs typeface="Arial" panose="020B0604020202020204" pitchFamily="34" charset="0"/>
              </a:rPr>
              <a:t>The procurement expenditure on </a:t>
            </a:r>
            <a:r>
              <a:rPr lang="en-ZA" sz="1596" dirty="0">
                <a:solidFill>
                  <a:schemeClr val="tx1"/>
                </a:solidFill>
                <a:latin typeface="Century Gothic" panose="020B0502020202020204" pitchFamily="34" charset="0"/>
                <a:cs typeface="Arial" panose="020B0604020202020204" pitchFamily="34" charset="0"/>
              </a:rPr>
              <a:t>SMMEs, Black, Women and Youth Owned Companies is depicted below </a:t>
            </a:r>
            <a:r>
              <a:rPr lang="en-GB" sz="1596" dirty="0">
                <a:solidFill>
                  <a:schemeClr val="tx1"/>
                </a:solidFill>
                <a:latin typeface="Century Gothic" panose="020B0502020202020204" pitchFamily="34" charset="0"/>
                <a:cs typeface="Arial" panose="020B0604020202020204" pitchFamily="34" charset="0"/>
              </a:rPr>
              <a:t>as follows:</a:t>
            </a:r>
            <a:endParaRPr lang="en-ZA" sz="1596" dirty="0">
              <a:solidFill>
                <a:schemeClr val="tx1"/>
              </a:solidFill>
              <a:latin typeface="Century Gothic" panose="020B0502020202020204" pitchFamily="34" charset="0"/>
              <a:cs typeface="Arial" panose="020B0604020202020204" pitchFamily="34" charset="0"/>
            </a:endParaRPr>
          </a:p>
          <a:p>
            <a:pPr marL="0" lvl="1" indent="0" algn="just">
              <a:buNone/>
            </a:pPr>
            <a:endParaRPr lang="en-ZA" sz="1995" b="1" dirty="0">
              <a:solidFill>
                <a:schemeClr val="tx1"/>
              </a:solidFill>
              <a:latin typeface="Arial" panose="020B060402020202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C6DBE052-02A8-2449-92B7-E3BFAA813AAE}"/>
              </a:ext>
            </a:extLst>
          </p:cNvPr>
          <p:cNvGraphicFramePr>
            <a:graphicFrameLocks noGrp="1"/>
          </p:cNvGraphicFramePr>
          <p:nvPr>
            <p:extLst>
              <p:ext uri="{D42A27DB-BD31-4B8C-83A1-F6EECF244321}">
                <p14:modId xmlns:p14="http://schemas.microsoft.com/office/powerpoint/2010/main" val="1904811334"/>
              </p:ext>
            </p:extLst>
          </p:nvPr>
        </p:nvGraphicFramePr>
        <p:xfrm>
          <a:off x="89452" y="2521068"/>
          <a:ext cx="8944827" cy="2120675"/>
        </p:xfrm>
        <a:graphic>
          <a:graphicData uri="http://schemas.openxmlformats.org/drawingml/2006/table">
            <a:tbl>
              <a:tblPr firstRow="1" bandRow="1">
                <a:tableStyleId>{5C22544A-7EE6-4342-B048-85BDC9FD1C3A}</a:tableStyleId>
              </a:tblPr>
              <a:tblGrid>
                <a:gridCol w="1953278">
                  <a:extLst>
                    <a:ext uri="{9D8B030D-6E8A-4147-A177-3AD203B41FA5}">
                      <a16:colId xmlns:a16="http://schemas.microsoft.com/office/drawing/2014/main" val="20000"/>
                    </a:ext>
                  </a:extLst>
                </a:gridCol>
                <a:gridCol w="1800793">
                  <a:extLst>
                    <a:ext uri="{9D8B030D-6E8A-4147-A177-3AD203B41FA5}">
                      <a16:colId xmlns:a16="http://schemas.microsoft.com/office/drawing/2014/main" val="20001"/>
                    </a:ext>
                  </a:extLst>
                </a:gridCol>
                <a:gridCol w="1708749">
                  <a:extLst>
                    <a:ext uri="{9D8B030D-6E8A-4147-A177-3AD203B41FA5}">
                      <a16:colId xmlns:a16="http://schemas.microsoft.com/office/drawing/2014/main" val="20002"/>
                    </a:ext>
                  </a:extLst>
                </a:gridCol>
                <a:gridCol w="1702057">
                  <a:extLst>
                    <a:ext uri="{9D8B030D-6E8A-4147-A177-3AD203B41FA5}">
                      <a16:colId xmlns:a16="http://schemas.microsoft.com/office/drawing/2014/main" val="20003"/>
                    </a:ext>
                  </a:extLst>
                </a:gridCol>
                <a:gridCol w="1779950">
                  <a:extLst>
                    <a:ext uri="{9D8B030D-6E8A-4147-A177-3AD203B41FA5}">
                      <a16:colId xmlns:a16="http://schemas.microsoft.com/office/drawing/2014/main" val="1184478447"/>
                    </a:ext>
                  </a:extLst>
                </a:gridCol>
              </a:tblGrid>
              <a:tr h="154997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cs typeface="Arial" panose="020B0604020202020204" pitchFamily="34" charset="0"/>
                        </a:rPr>
                        <a:t>TOTAL</a:t>
                      </a:r>
                      <a:r>
                        <a:rPr lang="en-US" sz="1600" baseline="0" dirty="0">
                          <a:latin typeface="Century Gothic" panose="020B0502020202020204" pitchFamily="34" charset="0"/>
                          <a:cs typeface="Arial" panose="020B0604020202020204" pitchFamily="34" charset="0"/>
                        </a:rPr>
                        <a:t> PROCUREMENT</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baseline="0" dirty="0">
                          <a:latin typeface="Century Gothic" panose="020B0502020202020204" pitchFamily="34" charset="0"/>
                          <a:cs typeface="Arial" panose="020B0604020202020204" pitchFamily="34" charset="0"/>
                        </a:rPr>
                        <a:t>EXPENDITURE</a:t>
                      </a:r>
                      <a:endParaRPr lang="en-US" sz="1600" dirty="0">
                        <a:latin typeface="Century Gothic" panose="020B0502020202020204" pitchFamily="34" charset="0"/>
                        <a:cs typeface="Arial" panose="020B0604020202020204" pitchFamily="34" charset="0"/>
                      </a:endParaRPr>
                    </a:p>
                  </a:txBody>
                  <a:tcPr marL="91207" marR="91207" marT="45488" marB="454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cs typeface="Arial" panose="020B0604020202020204" pitchFamily="34" charset="0"/>
                        </a:rPr>
                        <a:t>TOTAL EXPENDITURE ON SMME COMPANIES</a:t>
                      </a:r>
                    </a:p>
                    <a:p>
                      <a:pPr algn="ctr"/>
                      <a:endParaRPr lang="en-US" sz="1600" dirty="0">
                        <a:latin typeface="Century Gothic" panose="020B0502020202020204" pitchFamily="34" charset="0"/>
                        <a:cs typeface="Arial" panose="020B0604020202020204" pitchFamily="34" charset="0"/>
                      </a:endParaRPr>
                    </a:p>
                  </a:txBody>
                  <a:tcPr marL="91207" marR="91207" marT="45488" marB="454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cs typeface="Arial" panose="020B0604020202020204" pitchFamily="34" charset="0"/>
                        </a:rPr>
                        <a:t>TOTAL EXPENDITURE ON BLACK COMPANIES</a:t>
                      </a:r>
                    </a:p>
                    <a:p>
                      <a:pPr algn="ctr"/>
                      <a:endParaRPr lang="en-US" sz="1600" dirty="0">
                        <a:latin typeface="Century Gothic" panose="020B0502020202020204" pitchFamily="34" charset="0"/>
                        <a:cs typeface="Arial" panose="020B0604020202020204" pitchFamily="34" charset="0"/>
                      </a:endParaRPr>
                    </a:p>
                  </a:txBody>
                  <a:tcPr marL="91207" marR="91207" marT="45488" marB="454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cs typeface="Arial" panose="020B0604020202020204" pitchFamily="34" charset="0"/>
                        </a:rPr>
                        <a:t>TOTAL EXPENDITURE ON WOMAN OWNED COMPANIES</a:t>
                      </a:r>
                    </a:p>
                  </a:txBody>
                  <a:tcPr marL="91207" marR="91207" marT="45488" marB="4548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cs typeface="Arial" panose="020B0604020202020204" pitchFamily="34" charset="0"/>
                        </a:rPr>
                        <a:t>TOTAL EXPENDITURE ON YOUTH OWNED COMPANIES</a:t>
                      </a:r>
                    </a:p>
                    <a:p>
                      <a:pPr marL="0" marR="0" indent="0" algn="ctr" defTabSz="457200" rtl="0" eaLnBrk="1" fontAlgn="auto" latinLnBrk="0" hangingPunct="1">
                        <a:lnSpc>
                          <a:spcPct val="100000"/>
                        </a:lnSpc>
                        <a:spcBef>
                          <a:spcPts val="0"/>
                        </a:spcBef>
                        <a:spcAft>
                          <a:spcPts val="0"/>
                        </a:spcAft>
                        <a:buClrTx/>
                        <a:buSzTx/>
                        <a:buFontTx/>
                        <a:buNone/>
                        <a:tabLst/>
                        <a:defRPr/>
                      </a:pPr>
                      <a:endParaRPr lang="en-US" sz="1600" dirty="0">
                        <a:latin typeface="Century Gothic" panose="020B0502020202020204" pitchFamily="34" charset="0"/>
                        <a:cs typeface="Arial" panose="020B0604020202020204" pitchFamily="34" charset="0"/>
                      </a:endParaRPr>
                    </a:p>
                  </a:txBody>
                  <a:tcPr marL="91207" marR="91207" marT="45488" marB="45488"/>
                </a:tc>
                <a:extLst>
                  <a:ext uri="{0D108BD9-81ED-4DB2-BD59-A6C34878D82A}">
                    <a16:rowId xmlns:a16="http://schemas.microsoft.com/office/drawing/2014/main" val="10000"/>
                  </a:ext>
                </a:extLst>
              </a:tr>
              <a:tr h="566659">
                <a:tc>
                  <a:txBody>
                    <a:bodyPr/>
                    <a:lstStyle/>
                    <a:p>
                      <a:pPr algn="ctr" rtl="0" fontAlgn="ctr"/>
                      <a:r>
                        <a:rPr lang="en-US" sz="1600" b="1" i="0" u="none" strike="noStrike" dirty="0">
                          <a:solidFill>
                            <a:srgbClr val="000000"/>
                          </a:solidFill>
                          <a:effectLst/>
                          <a:latin typeface="Century Gothic" panose="020B0502020202020204" pitchFamily="34" charset="0"/>
                        </a:rPr>
                        <a:t>R234 973</a:t>
                      </a:r>
                    </a:p>
                  </a:txBody>
                  <a:tcPr marL="7620" marR="7620" marT="7620" marB="0" anchor="ctr"/>
                </a:tc>
                <a:tc>
                  <a:txBody>
                    <a:bodyPr/>
                    <a:lstStyle/>
                    <a:p>
                      <a:pPr algn="ctr" rtl="0" fontAlgn="ctr"/>
                      <a:r>
                        <a:rPr lang="en-US" sz="1600" b="1" i="0" u="none" strike="noStrike" dirty="0">
                          <a:solidFill>
                            <a:srgbClr val="000000"/>
                          </a:solidFill>
                          <a:effectLst/>
                          <a:latin typeface="Century Gothic" panose="020B0502020202020204" pitchFamily="34" charset="0"/>
                        </a:rPr>
                        <a:t>R0</a:t>
                      </a:r>
                    </a:p>
                  </a:txBody>
                  <a:tcPr marL="7620" marR="7620" marT="7620" marB="0" anchor="ctr"/>
                </a:tc>
                <a:tc>
                  <a:txBody>
                    <a:bodyPr/>
                    <a:lstStyle/>
                    <a:p>
                      <a:pPr algn="ctr" rtl="0" fontAlgn="ctr"/>
                      <a:r>
                        <a:rPr lang="en-US" sz="1600" b="1" i="0" u="none" strike="noStrike" dirty="0">
                          <a:solidFill>
                            <a:srgbClr val="000000"/>
                          </a:solidFill>
                          <a:effectLst/>
                          <a:latin typeface="Century Gothic" panose="020B0502020202020204" pitchFamily="34" charset="0"/>
                        </a:rPr>
                        <a:t>R0</a:t>
                      </a:r>
                    </a:p>
                  </a:txBody>
                  <a:tcPr marL="7620" marR="7620" marT="7620" marB="0" anchor="ctr"/>
                </a:tc>
                <a:tc>
                  <a:txBody>
                    <a:bodyPr/>
                    <a:lstStyle/>
                    <a:p>
                      <a:pPr algn="ctr" rtl="0" fontAlgn="ctr"/>
                      <a:r>
                        <a:rPr lang="en-US" sz="1600" b="1" i="0" u="none" strike="noStrike" dirty="0">
                          <a:solidFill>
                            <a:srgbClr val="000000"/>
                          </a:solidFill>
                          <a:effectLst/>
                          <a:latin typeface="Century Gothic" panose="020B0502020202020204" pitchFamily="34" charset="0"/>
                        </a:rPr>
                        <a:t>R0</a:t>
                      </a:r>
                    </a:p>
                  </a:txBody>
                  <a:tcPr marL="7620" marR="7620" marT="7620" marB="0" anchor="ctr"/>
                </a:tc>
                <a:tc>
                  <a:txBody>
                    <a:bodyPr/>
                    <a:lstStyle/>
                    <a:p>
                      <a:pPr algn="ctr" rtl="0" fontAlgn="ctr"/>
                      <a:r>
                        <a:rPr lang="en-US" sz="1600" b="1" i="0" u="none" strike="noStrike" dirty="0">
                          <a:solidFill>
                            <a:srgbClr val="000000"/>
                          </a:solidFill>
                          <a:effectLst/>
                          <a:latin typeface="Century Gothic" panose="020B0502020202020204" pitchFamily="34" charset="0"/>
                        </a:rPr>
                        <a:t>R0</a:t>
                      </a:r>
                    </a:p>
                  </a:txBody>
                  <a:tcPr marL="7620" marR="7620" marT="7620" marB="0" anchor="ctr"/>
                </a:tc>
                <a:extLst>
                  <a:ext uri="{0D108BD9-81ED-4DB2-BD59-A6C34878D82A}">
                    <a16:rowId xmlns:a16="http://schemas.microsoft.com/office/drawing/2014/main" val="10001"/>
                  </a:ext>
                </a:extLst>
              </a:tr>
            </a:tbl>
          </a:graphicData>
        </a:graphic>
      </p:graphicFrame>
      <p:graphicFrame>
        <p:nvGraphicFramePr>
          <p:cNvPr id="10" name="Table 9">
            <a:extLst>
              <a:ext uri="{FF2B5EF4-FFF2-40B4-BE49-F238E27FC236}">
                <a16:creationId xmlns:a16="http://schemas.microsoft.com/office/drawing/2014/main" id="{126E3F9D-3366-E541-A148-607DA0A6559B}"/>
              </a:ext>
            </a:extLst>
          </p:cNvPr>
          <p:cNvGraphicFramePr>
            <a:graphicFrameLocks noGrp="1"/>
          </p:cNvGraphicFramePr>
          <p:nvPr>
            <p:extLst>
              <p:ext uri="{D42A27DB-BD31-4B8C-83A1-F6EECF244321}">
                <p14:modId xmlns:p14="http://schemas.microsoft.com/office/powerpoint/2010/main" val="2062268289"/>
              </p:ext>
            </p:extLst>
          </p:nvPr>
        </p:nvGraphicFramePr>
        <p:xfrm>
          <a:off x="89135" y="4641742"/>
          <a:ext cx="8964712" cy="1429079"/>
        </p:xfrm>
        <a:graphic>
          <a:graphicData uri="http://schemas.openxmlformats.org/drawingml/2006/table">
            <a:tbl>
              <a:tblPr firstRow="1" bandRow="1">
                <a:tableStyleId>{5C22544A-7EE6-4342-B048-85BDC9FD1C3A}</a:tableStyleId>
              </a:tblPr>
              <a:tblGrid>
                <a:gridCol w="1947452">
                  <a:extLst>
                    <a:ext uri="{9D8B030D-6E8A-4147-A177-3AD203B41FA5}">
                      <a16:colId xmlns:a16="http://schemas.microsoft.com/office/drawing/2014/main" val="20000"/>
                    </a:ext>
                  </a:extLst>
                </a:gridCol>
                <a:gridCol w="2608156">
                  <a:extLst>
                    <a:ext uri="{9D8B030D-6E8A-4147-A177-3AD203B41FA5}">
                      <a16:colId xmlns:a16="http://schemas.microsoft.com/office/drawing/2014/main" val="20001"/>
                    </a:ext>
                  </a:extLst>
                </a:gridCol>
                <a:gridCol w="2121899">
                  <a:extLst>
                    <a:ext uri="{9D8B030D-6E8A-4147-A177-3AD203B41FA5}">
                      <a16:colId xmlns:a16="http://schemas.microsoft.com/office/drawing/2014/main" val="20002"/>
                    </a:ext>
                  </a:extLst>
                </a:gridCol>
                <a:gridCol w="2287205">
                  <a:extLst>
                    <a:ext uri="{9D8B030D-6E8A-4147-A177-3AD203B41FA5}">
                      <a16:colId xmlns:a16="http://schemas.microsoft.com/office/drawing/2014/main" val="2664668599"/>
                    </a:ext>
                  </a:extLst>
                </a:gridCol>
              </a:tblGrid>
              <a:tr h="1061085">
                <a:tc>
                  <a:txBody>
                    <a:bodyPr/>
                    <a:lstStyle/>
                    <a:p>
                      <a:pPr algn="ctr"/>
                      <a:r>
                        <a:rPr lang="en-US" sz="1600" dirty="0">
                          <a:latin typeface="Century Gothic" panose="020B0502020202020204" pitchFamily="34" charset="0"/>
                          <a:cs typeface="Gill Sans MT"/>
                        </a:rPr>
                        <a:t>% EXPENDITURE ON SMME COMPANIES</a:t>
                      </a:r>
                    </a:p>
                  </a:txBody>
                  <a:tcPr marL="91207" marR="91207" marT="45488" marB="45488"/>
                </a:tc>
                <a:tc>
                  <a:txBody>
                    <a:bodyPr/>
                    <a:lstStyle/>
                    <a:p>
                      <a:pPr algn="ctr"/>
                      <a:r>
                        <a:rPr lang="en-US" sz="1600" dirty="0">
                          <a:latin typeface="Century Gothic" panose="020B0502020202020204" pitchFamily="34" charset="0"/>
                          <a:cs typeface="Gill Sans MT"/>
                        </a:rPr>
                        <a:t>%</a:t>
                      </a:r>
                      <a:r>
                        <a:rPr lang="en-US" sz="1600" baseline="0" dirty="0">
                          <a:latin typeface="Century Gothic" panose="020B0502020202020204" pitchFamily="34" charset="0"/>
                          <a:cs typeface="Gill Sans MT"/>
                        </a:rPr>
                        <a:t> EXPENDITURE ON BLACK OWNED COMPANIES </a:t>
                      </a:r>
                      <a:endParaRPr lang="en-US" sz="1600" dirty="0">
                        <a:latin typeface="Century Gothic" panose="020B0502020202020204" pitchFamily="34" charset="0"/>
                        <a:cs typeface="Gill Sans MT"/>
                      </a:endParaRPr>
                    </a:p>
                  </a:txBody>
                  <a:tcPr marL="91207" marR="91207" marT="45488" marB="45488"/>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cs typeface="Gill Sans MT"/>
                        </a:rPr>
                        <a:t>%</a:t>
                      </a:r>
                      <a:r>
                        <a:rPr lang="en-US" sz="1600" baseline="0" dirty="0">
                          <a:latin typeface="Century Gothic" panose="020B0502020202020204" pitchFamily="34" charset="0"/>
                          <a:cs typeface="Gill Sans MT"/>
                        </a:rPr>
                        <a:t> EXPENDITURE ON WOMEN OWNED COMPANIES </a:t>
                      </a:r>
                      <a:endParaRPr lang="en-US" sz="1600" dirty="0">
                        <a:latin typeface="Century Gothic" panose="020B0502020202020204" pitchFamily="34" charset="0"/>
                        <a:cs typeface="Gill Sans MT"/>
                      </a:endParaRPr>
                    </a:p>
                  </a:txBody>
                  <a:tcPr marL="91207" marR="91207" marT="45488" marB="4548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cs typeface="Gill Sans MT"/>
                        </a:rPr>
                        <a:t>%</a:t>
                      </a:r>
                      <a:r>
                        <a:rPr lang="en-US" sz="1600" baseline="0" dirty="0">
                          <a:latin typeface="Century Gothic" panose="020B0502020202020204" pitchFamily="34" charset="0"/>
                          <a:cs typeface="Gill Sans MT"/>
                        </a:rPr>
                        <a:t> EXPENDITURE ON  YOUTH OWNED COMPANIES </a:t>
                      </a:r>
                      <a:endParaRPr lang="en-US" sz="1600" dirty="0">
                        <a:latin typeface="Century Gothic" panose="020B0502020202020204" pitchFamily="34" charset="0"/>
                        <a:cs typeface="Gill Sans MT"/>
                      </a:endParaRPr>
                    </a:p>
                  </a:txBody>
                  <a:tcPr marL="91207" marR="91207" marT="45488" marB="45488"/>
                </a:tc>
                <a:extLst>
                  <a:ext uri="{0D108BD9-81ED-4DB2-BD59-A6C34878D82A}">
                    <a16:rowId xmlns:a16="http://schemas.microsoft.com/office/drawing/2014/main" val="10000"/>
                  </a:ext>
                </a:extLst>
              </a:tr>
              <a:tr h="367994">
                <a:tc>
                  <a:txBody>
                    <a:bodyPr/>
                    <a:lstStyle/>
                    <a:p>
                      <a:pPr algn="ctr" rtl="0" fontAlgn="ctr"/>
                      <a:r>
                        <a:rPr lang="en-US" sz="1600" b="1" i="0" u="none" strike="noStrike" dirty="0">
                          <a:solidFill>
                            <a:srgbClr val="000000"/>
                          </a:solidFill>
                          <a:effectLst/>
                          <a:latin typeface="Century Gothic" panose="020B0502020202020204" pitchFamily="34" charset="0"/>
                        </a:rPr>
                        <a:t>0,0%</a:t>
                      </a:r>
                    </a:p>
                  </a:txBody>
                  <a:tcPr marL="7620" marR="7620" marT="7620" marB="0" anchor="ctr"/>
                </a:tc>
                <a:tc>
                  <a:txBody>
                    <a:bodyPr/>
                    <a:lstStyle/>
                    <a:p>
                      <a:pPr algn="ctr" rtl="0" fontAlgn="ctr"/>
                      <a:r>
                        <a:rPr lang="en-US" sz="1600" b="1" i="0" u="none" strike="noStrike" dirty="0">
                          <a:solidFill>
                            <a:srgbClr val="000000"/>
                          </a:solidFill>
                          <a:effectLst/>
                          <a:latin typeface="Century Gothic" panose="020B0502020202020204" pitchFamily="34" charset="0"/>
                        </a:rPr>
                        <a:t>0,0%</a:t>
                      </a:r>
                    </a:p>
                  </a:txBody>
                  <a:tcPr marL="7620" marR="7620" marT="7620" marB="0" anchor="ctr"/>
                </a:tc>
                <a:tc>
                  <a:txBody>
                    <a:bodyPr/>
                    <a:lstStyle/>
                    <a:p>
                      <a:pPr algn="ctr" rtl="0" fontAlgn="ctr"/>
                      <a:r>
                        <a:rPr lang="en-US" sz="1600" b="1" i="0" u="none" strike="noStrike" dirty="0">
                          <a:solidFill>
                            <a:srgbClr val="000000"/>
                          </a:solidFill>
                          <a:effectLst/>
                          <a:latin typeface="Century Gothic" panose="020B0502020202020204" pitchFamily="34" charset="0"/>
                        </a:rPr>
                        <a:t>0,0%</a:t>
                      </a:r>
                    </a:p>
                  </a:txBody>
                  <a:tcPr marL="7620" marR="7620" marT="7620" marB="0" anchor="ctr"/>
                </a:tc>
                <a:tc>
                  <a:txBody>
                    <a:bodyPr/>
                    <a:lstStyle/>
                    <a:p>
                      <a:pPr algn="ctr" rtl="0" fontAlgn="ctr"/>
                      <a:r>
                        <a:rPr lang="en-US" sz="1600" b="1" i="0" u="none" strike="noStrike" dirty="0">
                          <a:solidFill>
                            <a:srgbClr val="000000"/>
                          </a:solidFill>
                          <a:effectLst/>
                          <a:latin typeface="Century Gothic" panose="020B0502020202020204" pitchFamily="34" charset="0"/>
                        </a:rPr>
                        <a:t>0,0%</a:t>
                      </a:r>
                    </a:p>
                  </a:txBody>
                  <a:tcPr marL="7620" marR="7620" marT="7620" marB="0" anchor="ctr"/>
                </a:tc>
                <a:extLst>
                  <a:ext uri="{0D108BD9-81ED-4DB2-BD59-A6C34878D82A}">
                    <a16:rowId xmlns:a16="http://schemas.microsoft.com/office/drawing/2014/main" val="10001"/>
                  </a:ext>
                </a:extLst>
              </a:tr>
            </a:tbl>
          </a:graphicData>
        </a:graphic>
      </p:graphicFrame>
      <p:sp>
        <p:nvSpPr>
          <p:cNvPr id="7" name="Title 1">
            <a:extLst>
              <a:ext uri="{FF2B5EF4-FFF2-40B4-BE49-F238E27FC236}">
                <a16:creationId xmlns:a16="http://schemas.microsoft.com/office/drawing/2014/main" id="{BB2FC476-550B-477A-B783-CFB86C4ADA5D}"/>
              </a:ext>
            </a:extLst>
          </p:cNvPr>
          <p:cNvSpPr txBox="1">
            <a:spLocks/>
          </p:cNvSpPr>
          <p:nvPr/>
        </p:nvSpPr>
        <p:spPr bwMode="auto">
          <a:xfrm>
            <a:off x="0" y="0"/>
            <a:ext cx="9053847" cy="978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07" tIns="45604" rIns="91207" bIns="45604" numCol="1" anchor="ctr" anchorCtr="0" compatLnSpc="1">
            <a:prstTxWarp prst="textNoShape">
              <a:avLst/>
            </a:prstTxWarp>
          </a:bodyPr>
          <a:lstStyle>
            <a:lvl1pPr algn="l" defTabSz="457200" rtl="0" eaLnBrk="1" fontAlgn="base" hangingPunct="1">
              <a:spcBef>
                <a:spcPct val="0"/>
              </a:spcBef>
              <a:spcAft>
                <a:spcPct val="0"/>
              </a:spcAft>
              <a:defRPr sz="4400" b="1" kern="1200">
                <a:solidFill>
                  <a:srgbClr val="F36403"/>
                </a:solidFill>
                <a:latin typeface="Arial"/>
                <a:ea typeface="MS PGothic" pitchFamily="34" charset="-128"/>
                <a:cs typeface="Arial"/>
              </a:defRPr>
            </a:lvl1pPr>
            <a:lvl2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2pPr>
            <a:lvl3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3pPr>
            <a:lvl4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4pPr>
            <a:lvl5pPr algn="l" defTabSz="457200" rtl="0" eaLnBrk="1" fontAlgn="base" hangingPunct="1">
              <a:spcBef>
                <a:spcPct val="0"/>
              </a:spcBef>
              <a:spcAft>
                <a:spcPct val="0"/>
              </a:spcAft>
              <a:defRPr sz="4400" b="1">
                <a:solidFill>
                  <a:srgbClr val="F36403"/>
                </a:solidFill>
                <a:latin typeface="Arial" pitchFamily="34" charset="0"/>
                <a:ea typeface="MS PGothic" pitchFamily="34" charset="-128"/>
                <a:cs typeface="Arial" pitchFamily="34" charset="0"/>
              </a:defRPr>
            </a:lvl5pPr>
            <a:lvl6pPr marL="457200" algn="l" defTabSz="457200" rtl="0" eaLnBrk="1" fontAlgn="base" hangingPunct="1">
              <a:spcBef>
                <a:spcPct val="0"/>
              </a:spcBef>
              <a:spcAft>
                <a:spcPct val="0"/>
              </a:spcAft>
              <a:defRPr b="1">
                <a:solidFill>
                  <a:srgbClr val="F36403"/>
                </a:solidFill>
                <a:latin typeface="Arial" pitchFamily="34" charset="0"/>
                <a:cs typeface="Arial" pitchFamily="34" charset="0"/>
              </a:defRPr>
            </a:lvl6pPr>
            <a:lvl7pPr marL="914400" algn="l" defTabSz="457200" rtl="0" eaLnBrk="1" fontAlgn="base" hangingPunct="1">
              <a:spcBef>
                <a:spcPct val="0"/>
              </a:spcBef>
              <a:spcAft>
                <a:spcPct val="0"/>
              </a:spcAft>
              <a:defRPr b="1">
                <a:solidFill>
                  <a:srgbClr val="F36403"/>
                </a:solidFill>
                <a:latin typeface="Arial" pitchFamily="34" charset="0"/>
                <a:cs typeface="Arial" pitchFamily="34" charset="0"/>
              </a:defRPr>
            </a:lvl7pPr>
            <a:lvl8pPr marL="1371600" algn="l" defTabSz="457200" rtl="0" eaLnBrk="1" fontAlgn="base" hangingPunct="1">
              <a:spcBef>
                <a:spcPct val="0"/>
              </a:spcBef>
              <a:spcAft>
                <a:spcPct val="0"/>
              </a:spcAft>
              <a:defRPr b="1">
                <a:solidFill>
                  <a:srgbClr val="F36403"/>
                </a:solidFill>
                <a:latin typeface="Arial" pitchFamily="34" charset="0"/>
                <a:cs typeface="Arial" pitchFamily="34" charset="0"/>
              </a:defRPr>
            </a:lvl8pPr>
            <a:lvl9pPr marL="1828800" algn="l" defTabSz="457200" rtl="0" eaLnBrk="1" fontAlgn="base" hangingPunct="1">
              <a:spcBef>
                <a:spcPct val="0"/>
              </a:spcBef>
              <a:spcAft>
                <a:spcPct val="0"/>
              </a:spcAft>
              <a:defRPr b="1">
                <a:solidFill>
                  <a:srgbClr val="F36403"/>
                </a:solidFill>
                <a:latin typeface="Arial" pitchFamily="34" charset="0"/>
                <a:cs typeface="Arial" pitchFamily="34" charset="0"/>
              </a:defRPr>
            </a:lvl9pPr>
          </a:lstStyle>
          <a:p>
            <a:pPr marL="0" marR="0" lvl="0" indent="0" algn="just" defTabSz="456057" rtl="0" eaLnBrk="1" fontAlgn="base" latinLnBrk="0" hangingPunct="1">
              <a:lnSpc>
                <a:spcPct val="100000"/>
              </a:lnSpc>
              <a:spcBef>
                <a:spcPct val="20000"/>
              </a:spcBef>
              <a:spcAft>
                <a:spcPct val="0"/>
              </a:spcAft>
              <a:buClr>
                <a:srgbClr val="F36403"/>
              </a:buClr>
              <a:buSzTx/>
              <a:buFontTx/>
              <a:buNone/>
              <a:tabLst/>
              <a:defRPr/>
            </a:pPr>
            <a:r>
              <a:rPr kumimoji="0" lang="en-US" sz="2793"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2793" b="1" i="0" u="none" strike="noStrike" kern="1200" cap="none" spc="0" normalizeH="0" baseline="0" noProof="0" dirty="0">
                <a:ln>
                  <a:noFill/>
                </a:ln>
                <a:solidFill>
                  <a:prstClr val="white"/>
                </a:solidFill>
                <a:effectLst/>
                <a:uLnTx/>
                <a:uFillTx/>
                <a:latin typeface="Century Gothic" panose="020B0502020202020204" pitchFamily="34" charset="0"/>
                <a:cs typeface="Arial" panose="020B0604020202020204" pitchFamily="34" charset="0"/>
              </a:rPr>
              <a:t>Spending on COVID-19 Procurement</a:t>
            </a:r>
          </a:p>
        </p:txBody>
      </p:sp>
    </p:spTree>
    <p:extLst>
      <p:ext uri="{BB962C8B-B14F-4D97-AF65-F5344CB8AC3E}">
        <p14:creationId xmlns:p14="http://schemas.microsoft.com/office/powerpoint/2010/main" val="33384181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5C2BA-0F45-4301-A114-6F4C582744E3}"/>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5</a:t>
            </a:fld>
            <a:endParaRPr lang="en-US"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2A985A8-ACAA-40A0-A41E-278130E9542C}"/>
              </a:ext>
            </a:extLst>
          </p:cNvPr>
          <p:cNvSpPr>
            <a:spLocks noGrp="1"/>
          </p:cNvSpPr>
          <p:nvPr>
            <p:ph type="title"/>
          </p:nvPr>
        </p:nvSpPr>
        <p:spPr>
          <a:xfrm>
            <a:off x="0" y="1"/>
            <a:ext cx="9143999" cy="973014"/>
          </a:xfrm>
        </p:spPr>
        <p:txBody>
          <a:bodyPr>
            <a:noAutofit/>
          </a:bodyPr>
          <a:lstStyle/>
          <a:p>
            <a:pPr marL="101600">
              <a:lnSpc>
                <a:spcPct val="80000"/>
              </a:lnSpc>
              <a:spcBef>
                <a:spcPts val="850"/>
              </a:spcBef>
            </a:pPr>
            <a:r>
              <a:rPr lang="en-US" sz="3000" b="1" dirty="0">
                <a:latin typeface="Century Gothic" panose="020B0502020202020204" pitchFamily="34" charset="0"/>
                <a:sym typeface="Helvetica Neue" charset="0"/>
              </a:rPr>
              <a:t>Outcome 2: Human capabilities and skills for the economy and for development</a:t>
            </a:r>
            <a:r>
              <a:rPr lang="en-US" sz="3000" dirty="0">
                <a:latin typeface="Century Gothic" panose="020B0502020202020204" pitchFamily="34" charset="0"/>
              </a:rPr>
              <a:t/>
            </a:r>
            <a:br>
              <a:rPr lang="en-US" sz="3000" dirty="0">
                <a:latin typeface="Century Gothic" panose="020B0502020202020204" pitchFamily="34" charset="0"/>
              </a:rPr>
            </a:br>
            <a:endParaRPr lang="en-US" sz="3000" b="1" dirty="0">
              <a:latin typeface="Century Gothic" panose="020B0502020202020204" pitchFamily="34" charset="0"/>
            </a:endParaRPr>
          </a:p>
        </p:txBody>
      </p:sp>
      <p:sp>
        <p:nvSpPr>
          <p:cNvPr id="7" name="Content Placeholder 2">
            <a:extLst>
              <a:ext uri="{FF2B5EF4-FFF2-40B4-BE49-F238E27FC236}">
                <a16:creationId xmlns:a16="http://schemas.microsoft.com/office/drawing/2014/main" id="{9DCB7D58-47BA-4F37-B4BA-56265D8C1C8B}"/>
              </a:ext>
            </a:extLst>
          </p:cNvPr>
          <p:cNvSpPr>
            <a:spLocks noGrp="1"/>
          </p:cNvSpPr>
          <p:nvPr>
            <p:ph idx="1"/>
          </p:nvPr>
        </p:nvSpPr>
        <p:spPr>
          <a:xfrm>
            <a:off x="90152" y="973015"/>
            <a:ext cx="8847786" cy="5337633"/>
          </a:xfrm>
        </p:spPr>
        <p:txBody>
          <a:bodyPr>
            <a:normAutofit/>
          </a:bodyPr>
          <a:lstStyle/>
          <a:p>
            <a:pPr algn="just">
              <a:lnSpc>
                <a:spcPct val="150000"/>
              </a:lnSpc>
              <a:buClr>
                <a:srgbClr val="FFC000"/>
              </a:buClr>
              <a:buFont typeface="Wingdings" panose="05000000000000000000" pitchFamily="2" charset="2"/>
              <a:buChar char="q"/>
              <a:defRPr/>
            </a:pPr>
            <a:endParaRPr lang="en-US" dirty="0">
              <a:solidFill>
                <a:schemeClr val="tx1"/>
              </a:solidFill>
            </a:endParaRPr>
          </a:p>
          <a:p>
            <a:pPr marL="0" indent="0" algn="just">
              <a:lnSpc>
                <a:spcPct val="150000"/>
              </a:lnSpc>
              <a:buClr>
                <a:srgbClr val="FFC000"/>
              </a:buClr>
              <a:buNone/>
              <a:defRPr/>
            </a:pPr>
            <a:endParaRPr lang="en-US" dirty="0">
              <a:solidFill>
                <a:schemeClr val="tx1"/>
              </a:solidFill>
            </a:endParaRPr>
          </a:p>
          <a:p>
            <a:pPr algn="just">
              <a:lnSpc>
                <a:spcPct val="150000"/>
              </a:lnSpc>
            </a:pPr>
            <a:endParaRPr lang="en-ZA" dirty="0">
              <a:solidFill>
                <a:schemeClr val="tx1"/>
              </a:solidFill>
            </a:endParaRPr>
          </a:p>
        </p:txBody>
      </p:sp>
      <p:sp>
        <p:nvSpPr>
          <p:cNvPr id="2" name="TextBox 1"/>
          <p:cNvSpPr txBox="1"/>
          <p:nvPr/>
        </p:nvSpPr>
        <p:spPr>
          <a:xfrm>
            <a:off x="0" y="977777"/>
            <a:ext cx="8950816" cy="5025671"/>
          </a:xfrm>
          <a:prstGeom prst="rect">
            <a:avLst/>
          </a:prstGeom>
          <a:noFill/>
        </p:spPr>
        <p:txBody>
          <a:bodyPr wrap="square" rtlCol="0">
            <a:spAutoFit/>
          </a:bodyPr>
          <a:lstStyle/>
          <a:p>
            <a:pPr algn="just">
              <a:lnSpc>
                <a:spcPct val="150000"/>
              </a:lnSpc>
            </a:pPr>
            <a:r>
              <a:rPr lang="en-US" sz="1800" b="1" dirty="0" smtClean="0">
                <a:latin typeface="Century Gothic" panose="020B0502020202020204" pitchFamily="34" charset="0"/>
                <a:cs typeface="Arial" panose="020B0604020202020204" pitchFamily="34" charset="0"/>
              </a:rPr>
              <a:t>RESEARCH DEVELOPMENT AND SUPPORT</a:t>
            </a:r>
          </a:p>
          <a:p>
            <a:pPr marL="285750" indent="-285750" algn="just">
              <a:lnSpc>
                <a:spcPct val="150000"/>
              </a:lnSpc>
              <a:buClr>
                <a:srgbClr val="FFC000"/>
              </a:buClr>
              <a:buFont typeface="Wingdings" panose="05000000000000000000" pitchFamily="2" charset="2"/>
              <a:buChar char="q"/>
            </a:pPr>
            <a:r>
              <a:rPr lang="en-US" sz="1800" dirty="0" smtClean="0">
                <a:latin typeface="Century Gothic" panose="020B0502020202020204" pitchFamily="34" charset="0"/>
                <a:cs typeface="Arial" panose="020B0604020202020204" pitchFamily="34" charset="0"/>
              </a:rPr>
              <a:t>The Research and Development unit completed the hosting of </a:t>
            </a:r>
            <a:r>
              <a:rPr lang="en-US" sz="1800" b="1" dirty="0" smtClean="0">
                <a:latin typeface="Century Gothic" panose="020B0502020202020204" pitchFamily="34" charset="0"/>
                <a:cs typeface="Arial" panose="020B0604020202020204" pitchFamily="34" charset="0"/>
              </a:rPr>
              <a:t>South African Women in Science Awards (SAWISA</a:t>
            </a:r>
            <a:r>
              <a:rPr lang="en-US" sz="1800" dirty="0" smtClean="0">
                <a:latin typeface="Century Gothic" panose="020B0502020202020204" pitchFamily="34" charset="0"/>
                <a:cs typeface="Arial" panose="020B0604020202020204" pitchFamily="34" charset="0"/>
              </a:rPr>
              <a:t>) webinars. Four months (August to November with a total of 1 209 registrations and 548 unique viewers). Topics explored; </a:t>
            </a:r>
          </a:p>
          <a:p>
            <a:pPr marL="628650" lvl="1" indent="-285750" algn="just">
              <a:lnSpc>
                <a:spcPct val="150000"/>
              </a:lnSpc>
              <a:buClr>
                <a:srgbClr val="FFC000"/>
              </a:buClr>
              <a:buFont typeface="Wingdings" panose="05000000000000000000" pitchFamily="2" charset="2"/>
              <a:buChar char="ü"/>
            </a:pPr>
            <a:r>
              <a:rPr lang="en-US" sz="1800" b="1" dirty="0" smtClean="0">
                <a:latin typeface="Century Gothic" panose="020B0502020202020204" pitchFamily="34" charset="0"/>
                <a:cs typeface="Arial" panose="020B0604020202020204" pitchFamily="34" charset="0"/>
              </a:rPr>
              <a:t>Women and the Changing Nature of Work </a:t>
            </a:r>
            <a:r>
              <a:rPr lang="en-US" sz="1800" dirty="0" smtClean="0">
                <a:latin typeface="Century Gothic" panose="020B0502020202020204" pitchFamily="34" charset="0"/>
                <a:cs typeface="Arial" panose="020B0604020202020204" pitchFamily="34" charset="0"/>
              </a:rPr>
              <a:t>(Thursday, 26 August 2021); </a:t>
            </a:r>
          </a:p>
          <a:p>
            <a:pPr marL="628650" lvl="1" indent="-285750" algn="just">
              <a:lnSpc>
                <a:spcPct val="150000"/>
              </a:lnSpc>
              <a:buClr>
                <a:srgbClr val="FFC000"/>
              </a:buClr>
              <a:buFont typeface="Wingdings" panose="05000000000000000000" pitchFamily="2" charset="2"/>
              <a:buChar char="ü"/>
            </a:pPr>
            <a:r>
              <a:rPr lang="en-US" sz="1800" b="1" dirty="0" smtClean="0">
                <a:latin typeface="Century Gothic" panose="020B0502020202020204" pitchFamily="34" charset="0"/>
                <a:cs typeface="Arial" panose="020B0604020202020204" pitchFamily="34" charset="0"/>
              </a:rPr>
              <a:t>Women and their Role in debunking myths about COVID-19 Vaccines </a:t>
            </a:r>
            <a:r>
              <a:rPr lang="en-US" sz="1800" dirty="0" smtClean="0">
                <a:latin typeface="Century Gothic" panose="020B0502020202020204" pitchFamily="34" charset="0"/>
                <a:cs typeface="Arial" panose="020B0604020202020204" pitchFamily="34" charset="0"/>
              </a:rPr>
              <a:t>(Wednesday, 22 September 2021); </a:t>
            </a:r>
          </a:p>
          <a:p>
            <a:pPr marL="628650" lvl="1" indent="-285750" algn="just">
              <a:lnSpc>
                <a:spcPct val="150000"/>
              </a:lnSpc>
              <a:buClr>
                <a:srgbClr val="FFC000"/>
              </a:buClr>
              <a:buFont typeface="Wingdings" panose="05000000000000000000" pitchFamily="2" charset="2"/>
              <a:buChar char="ü"/>
            </a:pPr>
            <a:r>
              <a:rPr lang="en-US" sz="1800" b="1" dirty="0" err="1" smtClean="0">
                <a:latin typeface="Century Gothic" panose="020B0502020202020204" pitchFamily="34" charset="0"/>
                <a:cs typeface="Arial" panose="020B0604020202020204" pitchFamily="34" charset="0"/>
              </a:rPr>
              <a:t>Technopreneurs</a:t>
            </a:r>
            <a:r>
              <a:rPr lang="en-US" sz="1800" b="1" dirty="0" smtClean="0">
                <a:latin typeface="Century Gothic" panose="020B0502020202020204" pitchFamily="34" charset="0"/>
                <a:cs typeface="Arial" panose="020B0604020202020204" pitchFamily="34" charset="0"/>
              </a:rPr>
              <a:t>: A Gendered Perspective </a:t>
            </a:r>
            <a:r>
              <a:rPr lang="en-US" sz="1800" dirty="0" smtClean="0">
                <a:latin typeface="Century Gothic" panose="020B0502020202020204" pitchFamily="34" charset="0"/>
                <a:cs typeface="Arial" panose="020B0604020202020204" pitchFamily="34" charset="0"/>
              </a:rPr>
              <a:t>(Wednesday, 20 October 2021); </a:t>
            </a:r>
          </a:p>
          <a:p>
            <a:pPr marL="628650" lvl="1" indent="-285750" algn="just">
              <a:lnSpc>
                <a:spcPct val="150000"/>
              </a:lnSpc>
              <a:buClr>
                <a:srgbClr val="FFC000"/>
              </a:buClr>
              <a:buFont typeface="Wingdings" panose="05000000000000000000" pitchFamily="2" charset="2"/>
              <a:buChar char="ü"/>
            </a:pPr>
            <a:r>
              <a:rPr lang="en-US" sz="1800" b="1" dirty="0" smtClean="0">
                <a:latin typeface="Century Gothic" panose="020B0502020202020204" pitchFamily="34" charset="0"/>
                <a:cs typeface="Arial" panose="020B0604020202020204" pitchFamily="34" charset="0"/>
              </a:rPr>
              <a:t>Advancing Diversity through the Inclusion of Women in STEM fields </a:t>
            </a:r>
            <a:r>
              <a:rPr lang="en-US" sz="1800" dirty="0" smtClean="0">
                <a:latin typeface="Century Gothic" panose="020B0502020202020204" pitchFamily="34" charset="0"/>
                <a:cs typeface="Arial" panose="020B0604020202020204" pitchFamily="34" charset="0"/>
              </a:rPr>
              <a:t>(Wednesday, 24 November 2021). </a:t>
            </a:r>
            <a:endParaRPr lang="en-US" sz="1800"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0771743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40021F-DA4D-46BA-A76A-90A6AF46570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59</a:t>
            </a:fld>
            <a:endParaRPr kumimoji="0" lang="en-US" sz="1197"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32524B47-BC00-41A7-9C92-42C24EA5030B}"/>
              </a:ext>
            </a:extLst>
          </p:cNvPr>
          <p:cNvSpPr>
            <a:spLocks noGrp="1"/>
          </p:cNvSpPr>
          <p:nvPr>
            <p:ph type="title"/>
          </p:nvPr>
        </p:nvSpPr>
        <p:spPr>
          <a:xfrm>
            <a:off x="0" y="0"/>
            <a:ext cx="9144000" cy="966651"/>
          </a:xfrm>
        </p:spPr>
        <p:txBody>
          <a:bodyPr>
            <a:noAutofit/>
          </a:bodyPr>
          <a:lstStyle/>
          <a:p>
            <a:r>
              <a:rPr lang="en-US" sz="2400" b="1" dirty="0">
                <a:latin typeface="Century Gothic" panose="020B0502020202020204" pitchFamily="34" charset="0"/>
              </a:rPr>
              <a:t>AVERAGE PAYMENT DAYS OF INVOICES PER MONTH FOR 2019/20 AND 2020/21 FINANCIAL YEARS</a:t>
            </a:r>
          </a:p>
        </p:txBody>
      </p:sp>
      <p:graphicFrame>
        <p:nvGraphicFramePr>
          <p:cNvPr id="9" name="Content Placeholder 4">
            <a:extLst>
              <a:ext uri="{FF2B5EF4-FFF2-40B4-BE49-F238E27FC236}">
                <a16:creationId xmlns:a16="http://schemas.microsoft.com/office/drawing/2014/main" id="{62164046-FB5D-4C60-A336-1B430DE2900C}"/>
              </a:ext>
            </a:extLst>
          </p:cNvPr>
          <p:cNvGraphicFramePr>
            <a:graphicFrameLocks noGrp="1"/>
          </p:cNvGraphicFramePr>
          <p:nvPr>
            <p:ph idx="1"/>
            <p:extLst>
              <p:ext uri="{D42A27DB-BD31-4B8C-83A1-F6EECF244321}">
                <p14:modId xmlns:p14="http://schemas.microsoft.com/office/powerpoint/2010/main" val="1495915117"/>
              </p:ext>
            </p:extLst>
          </p:nvPr>
        </p:nvGraphicFramePr>
        <p:xfrm>
          <a:off x="79512" y="1050925"/>
          <a:ext cx="8975036" cy="5498961"/>
        </p:xfrm>
        <a:graphic>
          <a:graphicData uri="http://schemas.openxmlformats.org/drawingml/2006/table">
            <a:tbl>
              <a:tblPr firstRow="1" bandRow="1">
                <a:tableStyleId>{5C22544A-7EE6-4342-B048-85BDC9FD1C3A}</a:tableStyleId>
              </a:tblPr>
              <a:tblGrid>
                <a:gridCol w="4431977">
                  <a:extLst>
                    <a:ext uri="{9D8B030D-6E8A-4147-A177-3AD203B41FA5}">
                      <a16:colId xmlns:a16="http://schemas.microsoft.com/office/drawing/2014/main" val="20000"/>
                    </a:ext>
                  </a:extLst>
                </a:gridCol>
                <a:gridCol w="2432396">
                  <a:extLst>
                    <a:ext uri="{9D8B030D-6E8A-4147-A177-3AD203B41FA5}">
                      <a16:colId xmlns:a16="http://schemas.microsoft.com/office/drawing/2014/main" val="2249556431"/>
                    </a:ext>
                  </a:extLst>
                </a:gridCol>
                <a:gridCol w="2110663">
                  <a:extLst>
                    <a:ext uri="{9D8B030D-6E8A-4147-A177-3AD203B41FA5}">
                      <a16:colId xmlns:a16="http://schemas.microsoft.com/office/drawing/2014/main" val="20001"/>
                    </a:ext>
                  </a:extLst>
                </a:gridCol>
              </a:tblGrid>
              <a:tr h="531097">
                <a:tc rowSpan="2">
                  <a:txBody>
                    <a:bodyPr/>
                    <a:lstStyle/>
                    <a:p>
                      <a:pPr algn="ctr"/>
                      <a:endParaRPr lang="en-US" sz="1600" dirty="0">
                        <a:solidFill>
                          <a:schemeClr val="tx1"/>
                        </a:solidFill>
                        <a:latin typeface="Century Gothic" panose="020B0502020202020204" pitchFamily="34" charset="0"/>
                        <a:cs typeface="Arial" panose="020B0604020202020204" pitchFamily="34" charset="0"/>
                      </a:endParaRPr>
                    </a:p>
                    <a:p>
                      <a:pPr algn="ctr"/>
                      <a:r>
                        <a:rPr lang="en-US" sz="1600" dirty="0">
                          <a:solidFill>
                            <a:schemeClr val="tx1"/>
                          </a:solidFill>
                          <a:latin typeface="Century Gothic" panose="020B0502020202020204" pitchFamily="34" charset="0"/>
                          <a:cs typeface="Arial" panose="020B0604020202020204" pitchFamily="34" charset="0"/>
                        </a:rPr>
                        <a:t>Month</a:t>
                      </a:r>
                    </a:p>
                  </a:txBody>
                  <a:tcPr marL="91207" marR="91207" marT="45604" marB="45604"/>
                </a:tc>
                <a:tc gridSpan="2">
                  <a:txBody>
                    <a:bodyPr/>
                    <a:lstStyle/>
                    <a:p>
                      <a:pPr algn="ctr"/>
                      <a:r>
                        <a:rPr lang="en-US" sz="1600" dirty="0">
                          <a:solidFill>
                            <a:schemeClr val="tx1"/>
                          </a:solidFill>
                          <a:latin typeface="Century Gothic" panose="020B0502020202020204" pitchFamily="34" charset="0"/>
                          <a:cs typeface="Arial" panose="020B0604020202020204" pitchFamily="34" charset="0"/>
                        </a:rPr>
                        <a:t>Average</a:t>
                      </a:r>
                      <a:r>
                        <a:rPr lang="en-US" sz="1600" baseline="0" dirty="0">
                          <a:solidFill>
                            <a:schemeClr val="tx1"/>
                          </a:solidFill>
                          <a:latin typeface="Century Gothic" panose="020B0502020202020204" pitchFamily="34" charset="0"/>
                          <a:cs typeface="Arial" panose="020B0604020202020204" pitchFamily="34" charset="0"/>
                        </a:rPr>
                        <a:t> payment days</a:t>
                      </a:r>
                      <a:endParaRPr lang="en-US" sz="1600" dirty="0">
                        <a:solidFill>
                          <a:schemeClr val="tx1"/>
                        </a:solidFill>
                        <a:latin typeface="Century Gothic" panose="020B0502020202020204" pitchFamily="34" charset="0"/>
                        <a:cs typeface="Arial" panose="020B0604020202020204" pitchFamily="34" charset="0"/>
                      </a:endParaRPr>
                    </a:p>
                  </a:txBody>
                  <a:tcPr marL="91207" marR="91207" marT="45604" marB="45604"/>
                </a:tc>
                <a:tc hMerge="1">
                  <a:txBody>
                    <a:bodyPr/>
                    <a:lstStyle/>
                    <a:p>
                      <a:pPr algn="ctr"/>
                      <a:endParaRPr lang="en-US" sz="1800" dirty="0">
                        <a:solidFill>
                          <a:schemeClr val="tx1"/>
                        </a:solidFill>
                        <a:latin typeface="Arial"/>
                        <a:cs typeface="Arial"/>
                      </a:endParaRPr>
                    </a:p>
                  </a:txBody>
                  <a:tcPr marL="91207" marR="91207" marT="45604" marB="45604"/>
                </a:tc>
                <a:extLst>
                  <a:ext uri="{0D108BD9-81ED-4DB2-BD59-A6C34878D82A}">
                    <a16:rowId xmlns:a16="http://schemas.microsoft.com/office/drawing/2014/main" val="10000"/>
                  </a:ext>
                </a:extLst>
              </a:tr>
              <a:tr h="451624">
                <a:tc vMerge="1">
                  <a:txBody>
                    <a:bodyPr/>
                    <a:lstStyle/>
                    <a:p>
                      <a:pPr algn="l"/>
                      <a:endParaRPr lang="en-US" sz="1800" dirty="0">
                        <a:latin typeface="Arial"/>
                        <a:cs typeface="Arial"/>
                      </a:endParaRPr>
                    </a:p>
                  </a:txBody>
                  <a:tcPr marL="91207" marR="91207" marT="45604" marB="45604"/>
                </a:tc>
                <a:tc>
                  <a:txBody>
                    <a:bodyPr/>
                    <a:lstStyle/>
                    <a:p>
                      <a:pPr algn="ctr"/>
                      <a:r>
                        <a:rPr lang="en-US" sz="1600" b="1" dirty="0">
                          <a:solidFill>
                            <a:schemeClr val="tx1"/>
                          </a:solidFill>
                          <a:latin typeface="Century Gothic" panose="020B0502020202020204" pitchFamily="34" charset="0"/>
                          <a:cs typeface="Arial" panose="020B0604020202020204" pitchFamily="34" charset="0"/>
                        </a:rPr>
                        <a:t>2020/21</a:t>
                      </a:r>
                    </a:p>
                  </a:txBody>
                  <a:tcPr marL="91207" marR="91207" marT="45604" marB="45604"/>
                </a:tc>
                <a:tc>
                  <a:txBody>
                    <a:bodyPr/>
                    <a:lstStyle/>
                    <a:p>
                      <a:pPr algn="ctr"/>
                      <a:r>
                        <a:rPr lang="en-US" sz="1600" b="1" dirty="0">
                          <a:solidFill>
                            <a:schemeClr val="tx1"/>
                          </a:solidFill>
                          <a:latin typeface="Century Gothic" panose="020B0502020202020204" pitchFamily="34" charset="0"/>
                          <a:cs typeface="Arial" panose="020B0604020202020204" pitchFamily="34" charset="0"/>
                        </a:rPr>
                        <a:t>2019/20</a:t>
                      </a:r>
                    </a:p>
                  </a:txBody>
                  <a:tcPr marL="91207" marR="91207" marT="45604" marB="45604"/>
                </a:tc>
                <a:extLst>
                  <a:ext uri="{0D108BD9-81ED-4DB2-BD59-A6C34878D82A}">
                    <a16:rowId xmlns:a16="http://schemas.microsoft.com/office/drawing/2014/main" val="810133974"/>
                  </a:ext>
                </a:extLst>
              </a:tr>
              <a:tr h="451624">
                <a:tc>
                  <a:txBody>
                    <a:bodyPr/>
                    <a:lstStyle/>
                    <a:p>
                      <a:pPr algn="l"/>
                      <a:r>
                        <a:rPr lang="en-US" sz="1600" dirty="0">
                          <a:solidFill>
                            <a:schemeClr val="tx1"/>
                          </a:solidFill>
                          <a:latin typeface="Century Gothic" panose="020B0502020202020204" pitchFamily="34" charset="0"/>
                          <a:cs typeface="Arial" panose="020B0604020202020204" pitchFamily="34" charset="0"/>
                        </a:rPr>
                        <a:t>April</a:t>
                      </a:r>
                    </a:p>
                  </a:txBody>
                  <a:tcPr marL="91207" marR="91207" marT="45604" marB="45604"/>
                </a:tc>
                <a:tc>
                  <a:txBody>
                    <a:bodyPr/>
                    <a:lstStyle/>
                    <a:p>
                      <a:pPr algn="ctr"/>
                      <a:r>
                        <a:rPr lang="en-US" sz="1600" dirty="0">
                          <a:solidFill>
                            <a:schemeClr val="tx1"/>
                          </a:solidFill>
                          <a:latin typeface="Century Gothic" panose="020B0502020202020204" pitchFamily="34" charset="0"/>
                          <a:cs typeface="Arial" panose="020B0604020202020204" pitchFamily="34" charset="0"/>
                        </a:rPr>
                        <a:t>12</a:t>
                      </a:r>
                    </a:p>
                  </a:txBody>
                  <a:tcPr marL="91207" marR="91207" marT="45604" marB="45604"/>
                </a:tc>
                <a:tc>
                  <a:txBody>
                    <a:bodyPr/>
                    <a:lstStyle/>
                    <a:p>
                      <a:pPr algn="ctr"/>
                      <a:r>
                        <a:rPr lang="en-US" sz="1600" dirty="0">
                          <a:solidFill>
                            <a:schemeClr val="tx1"/>
                          </a:solidFill>
                          <a:latin typeface="Century Gothic" panose="020B0502020202020204" pitchFamily="34" charset="0"/>
                          <a:cs typeface="Arial" panose="020B0604020202020204" pitchFamily="34" charset="0"/>
                        </a:rPr>
                        <a:t>11</a:t>
                      </a:r>
                    </a:p>
                  </a:txBody>
                  <a:tcPr marL="91207" marR="91207" marT="45604" marB="45604"/>
                </a:tc>
                <a:extLst>
                  <a:ext uri="{0D108BD9-81ED-4DB2-BD59-A6C34878D82A}">
                    <a16:rowId xmlns:a16="http://schemas.microsoft.com/office/drawing/2014/main" val="10001"/>
                  </a:ext>
                </a:extLst>
              </a:tr>
              <a:tr h="451624">
                <a:tc>
                  <a:txBody>
                    <a:bodyPr/>
                    <a:lstStyle/>
                    <a:p>
                      <a:pPr algn="l"/>
                      <a:r>
                        <a:rPr lang="en-US" sz="1600" dirty="0">
                          <a:solidFill>
                            <a:schemeClr val="tx1"/>
                          </a:solidFill>
                          <a:latin typeface="Century Gothic" panose="020B0502020202020204" pitchFamily="34" charset="0"/>
                          <a:cs typeface="Arial" panose="020B0604020202020204" pitchFamily="34" charset="0"/>
                        </a:rPr>
                        <a:t>May </a:t>
                      </a:r>
                    </a:p>
                  </a:txBody>
                  <a:tcPr marL="91207" marR="91207" marT="45604" marB="45604"/>
                </a:tc>
                <a:tc>
                  <a:txBody>
                    <a:bodyPr/>
                    <a:lstStyle/>
                    <a:p>
                      <a:pPr algn="ctr"/>
                      <a:r>
                        <a:rPr lang="en-US" sz="1600" dirty="0">
                          <a:solidFill>
                            <a:schemeClr val="tx1"/>
                          </a:solidFill>
                          <a:latin typeface="Century Gothic" panose="020B0502020202020204" pitchFamily="34" charset="0"/>
                          <a:cs typeface="Arial" panose="020B0604020202020204" pitchFamily="34" charset="0"/>
                        </a:rPr>
                        <a:t>8</a:t>
                      </a:r>
                    </a:p>
                  </a:txBody>
                  <a:tcPr marL="91207" marR="91207" marT="45604" marB="45604"/>
                </a:tc>
                <a:tc>
                  <a:txBody>
                    <a:bodyPr/>
                    <a:lstStyle/>
                    <a:p>
                      <a:pPr algn="ctr"/>
                      <a:r>
                        <a:rPr lang="en-US" sz="1600" dirty="0">
                          <a:solidFill>
                            <a:schemeClr val="tx1"/>
                          </a:solidFill>
                          <a:latin typeface="Century Gothic" panose="020B0502020202020204" pitchFamily="34" charset="0"/>
                          <a:cs typeface="Arial" panose="020B0604020202020204" pitchFamily="34" charset="0"/>
                        </a:rPr>
                        <a:t>9</a:t>
                      </a:r>
                    </a:p>
                  </a:txBody>
                  <a:tcPr marL="91207" marR="91207" marT="45604" marB="45604"/>
                </a:tc>
                <a:extLst>
                  <a:ext uri="{0D108BD9-81ED-4DB2-BD59-A6C34878D82A}">
                    <a16:rowId xmlns:a16="http://schemas.microsoft.com/office/drawing/2014/main" val="10002"/>
                  </a:ext>
                </a:extLst>
              </a:tr>
              <a:tr h="451624">
                <a:tc>
                  <a:txBody>
                    <a:bodyPr/>
                    <a:lstStyle/>
                    <a:p>
                      <a:pPr algn="l"/>
                      <a:r>
                        <a:rPr lang="en-US" sz="1600" dirty="0">
                          <a:solidFill>
                            <a:schemeClr val="tx1"/>
                          </a:solidFill>
                          <a:latin typeface="Century Gothic" panose="020B0502020202020204" pitchFamily="34" charset="0"/>
                          <a:cs typeface="Arial" panose="020B0604020202020204" pitchFamily="34" charset="0"/>
                        </a:rPr>
                        <a:t>June </a:t>
                      </a:r>
                    </a:p>
                  </a:txBody>
                  <a:tcPr marL="91207" marR="91207" marT="45604" marB="45604"/>
                </a:tc>
                <a:tc>
                  <a:txBody>
                    <a:bodyPr/>
                    <a:lstStyle/>
                    <a:p>
                      <a:pPr algn="ctr"/>
                      <a:r>
                        <a:rPr lang="en-US" sz="1600" dirty="0">
                          <a:solidFill>
                            <a:schemeClr val="tx1"/>
                          </a:solidFill>
                          <a:latin typeface="Century Gothic" panose="020B0502020202020204" pitchFamily="34" charset="0"/>
                          <a:cs typeface="Arial" panose="020B0604020202020204" pitchFamily="34" charset="0"/>
                        </a:rPr>
                        <a:t>12</a:t>
                      </a:r>
                    </a:p>
                  </a:txBody>
                  <a:tcPr marL="91207" marR="91207" marT="45604" marB="45604"/>
                </a:tc>
                <a:tc>
                  <a:txBody>
                    <a:bodyPr/>
                    <a:lstStyle/>
                    <a:p>
                      <a:pPr algn="ctr"/>
                      <a:r>
                        <a:rPr lang="en-US" sz="1600" dirty="0">
                          <a:solidFill>
                            <a:schemeClr val="tx1"/>
                          </a:solidFill>
                          <a:latin typeface="Century Gothic" panose="020B0502020202020204" pitchFamily="34" charset="0"/>
                          <a:cs typeface="Arial" panose="020B0604020202020204" pitchFamily="34" charset="0"/>
                        </a:rPr>
                        <a:t>9</a:t>
                      </a:r>
                    </a:p>
                  </a:txBody>
                  <a:tcPr marL="91207" marR="91207" marT="45604" marB="45604"/>
                </a:tc>
                <a:extLst>
                  <a:ext uri="{0D108BD9-81ED-4DB2-BD59-A6C34878D82A}">
                    <a16:rowId xmlns:a16="http://schemas.microsoft.com/office/drawing/2014/main" val="10003"/>
                  </a:ext>
                </a:extLst>
              </a:tr>
              <a:tr h="451624">
                <a:tc>
                  <a:txBody>
                    <a:bodyPr/>
                    <a:lstStyle/>
                    <a:p>
                      <a:pPr algn="l"/>
                      <a:r>
                        <a:rPr lang="en-US" sz="1600" dirty="0">
                          <a:solidFill>
                            <a:schemeClr val="tx1"/>
                          </a:solidFill>
                          <a:latin typeface="Century Gothic" panose="020B0502020202020204" pitchFamily="34" charset="0"/>
                          <a:cs typeface="Arial" panose="020B0604020202020204" pitchFamily="34" charset="0"/>
                        </a:rPr>
                        <a:t>July</a:t>
                      </a:r>
                    </a:p>
                  </a:txBody>
                  <a:tcPr marL="91207" marR="91207" marT="45604" marB="45604"/>
                </a:tc>
                <a:tc>
                  <a:txBody>
                    <a:bodyPr/>
                    <a:lstStyle/>
                    <a:p>
                      <a:pPr algn="ctr" fontAlgn="b"/>
                      <a:r>
                        <a:rPr lang="en-US" sz="1600" b="0" i="0" u="none" strike="noStrike" dirty="0">
                          <a:solidFill>
                            <a:schemeClr val="tx1"/>
                          </a:solidFill>
                          <a:effectLst/>
                          <a:latin typeface="Century Gothic" panose="020B0502020202020204" pitchFamily="34" charset="0"/>
                          <a:cs typeface="Arial" panose="020B0604020202020204" pitchFamily="34" charset="0"/>
                        </a:rPr>
                        <a:t>11</a:t>
                      </a:r>
                    </a:p>
                  </a:txBody>
                  <a:tcPr marL="9525" marR="9525" marT="9525" marB="0"/>
                </a:tc>
                <a:tc>
                  <a:txBody>
                    <a:bodyPr/>
                    <a:lstStyle/>
                    <a:p>
                      <a:pPr algn="ctr" fontAlgn="b"/>
                      <a:r>
                        <a:rPr lang="en-ZA" sz="1600" b="0" i="0" u="none" strike="noStrike" dirty="0">
                          <a:solidFill>
                            <a:schemeClr val="tx1"/>
                          </a:solidFill>
                          <a:effectLst/>
                          <a:latin typeface="Century Gothic" panose="020B0502020202020204" pitchFamily="34" charset="0"/>
                          <a:cs typeface="Arial" panose="020B0604020202020204" pitchFamily="34" charset="0"/>
                        </a:rPr>
                        <a:t>8</a:t>
                      </a:r>
                    </a:p>
                  </a:txBody>
                  <a:tcPr marL="9525" marR="9525" marT="9525" marB="0"/>
                </a:tc>
                <a:extLst>
                  <a:ext uri="{0D108BD9-81ED-4DB2-BD59-A6C34878D82A}">
                    <a16:rowId xmlns:a16="http://schemas.microsoft.com/office/drawing/2014/main" val="384837795"/>
                  </a:ext>
                </a:extLst>
              </a:tr>
              <a:tr h="451624">
                <a:tc>
                  <a:txBody>
                    <a:bodyPr/>
                    <a:lstStyle/>
                    <a:p>
                      <a:pPr algn="l"/>
                      <a:r>
                        <a:rPr lang="en-US" sz="1600" dirty="0">
                          <a:solidFill>
                            <a:schemeClr val="tx1"/>
                          </a:solidFill>
                          <a:latin typeface="Century Gothic" panose="020B0502020202020204" pitchFamily="34" charset="0"/>
                          <a:cs typeface="Arial" panose="020B0604020202020204" pitchFamily="34" charset="0"/>
                        </a:rPr>
                        <a:t>August</a:t>
                      </a:r>
                    </a:p>
                  </a:txBody>
                  <a:tcPr marL="91207" marR="91207" marT="45604" marB="45604"/>
                </a:tc>
                <a:tc>
                  <a:txBody>
                    <a:bodyPr/>
                    <a:lstStyle/>
                    <a:p>
                      <a:pPr algn="ctr" fontAlgn="b"/>
                      <a:r>
                        <a:rPr lang="en-US" sz="1600" b="0" i="0" u="none" strike="noStrike" dirty="0">
                          <a:solidFill>
                            <a:schemeClr val="tx1"/>
                          </a:solidFill>
                          <a:effectLst/>
                          <a:latin typeface="Century Gothic" panose="020B0502020202020204" pitchFamily="34" charset="0"/>
                          <a:cs typeface="Arial" panose="020B0604020202020204" pitchFamily="34" charset="0"/>
                        </a:rPr>
                        <a:t>10</a:t>
                      </a:r>
                    </a:p>
                  </a:txBody>
                  <a:tcPr marL="9525" marR="9525" marT="9525" marB="0"/>
                </a:tc>
                <a:tc>
                  <a:txBody>
                    <a:bodyPr/>
                    <a:lstStyle/>
                    <a:p>
                      <a:pPr algn="ctr" fontAlgn="b"/>
                      <a:r>
                        <a:rPr lang="en-ZA" sz="1600" b="0" i="0" u="none" strike="noStrike" dirty="0">
                          <a:solidFill>
                            <a:schemeClr val="tx1"/>
                          </a:solidFill>
                          <a:effectLst/>
                          <a:latin typeface="Century Gothic" panose="020B0502020202020204" pitchFamily="34" charset="0"/>
                          <a:cs typeface="Arial" panose="020B0604020202020204" pitchFamily="34" charset="0"/>
                        </a:rPr>
                        <a:t>8</a:t>
                      </a:r>
                    </a:p>
                  </a:txBody>
                  <a:tcPr marL="9525" marR="9525" marT="9525" marB="0"/>
                </a:tc>
                <a:extLst>
                  <a:ext uri="{0D108BD9-81ED-4DB2-BD59-A6C34878D82A}">
                    <a16:rowId xmlns:a16="http://schemas.microsoft.com/office/drawing/2014/main" val="143125753"/>
                  </a:ext>
                </a:extLst>
              </a:tr>
              <a:tr h="451624">
                <a:tc>
                  <a:txBody>
                    <a:bodyPr/>
                    <a:lstStyle/>
                    <a:p>
                      <a:pPr algn="l"/>
                      <a:r>
                        <a:rPr lang="en-US" sz="1600" dirty="0">
                          <a:solidFill>
                            <a:schemeClr val="tx1"/>
                          </a:solidFill>
                          <a:latin typeface="Century Gothic" panose="020B0502020202020204" pitchFamily="34" charset="0"/>
                          <a:cs typeface="Arial" panose="020B0604020202020204" pitchFamily="34" charset="0"/>
                        </a:rPr>
                        <a:t>September</a:t>
                      </a:r>
                    </a:p>
                  </a:txBody>
                  <a:tcPr marL="91207" marR="91207" marT="45604" marB="45604"/>
                </a:tc>
                <a:tc>
                  <a:txBody>
                    <a:bodyPr/>
                    <a:lstStyle/>
                    <a:p>
                      <a:pPr algn="ctr" fontAlgn="b"/>
                      <a:r>
                        <a:rPr lang="en-US" sz="1600" b="0" i="0" u="none" strike="noStrike" dirty="0">
                          <a:solidFill>
                            <a:schemeClr val="tx1"/>
                          </a:solidFill>
                          <a:effectLst/>
                          <a:latin typeface="Century Gothic" panose="020B0502020202020204" pitchFamily="34" charset="0"/>
                          <a:cs typeface="Arial" panose="020B0604020202020204" pitchFamily="34" charset="0"/>
                        </a:rPr>
                        <a:t>9</a:t>
                      </a:r>
                    </a:p>
                  </a:txBody>
                  <a:tcPr marL="9525" marR="9525" marT="9525" marB="0"/>
                </a:tc>
                <a:tc>
                  <a:txBody>
                    <a:bodyPr/>
                    <a:lstStyle/>
                    <a:p>
                      <a:pPr algn="ctr" fontAlgn="b"/>
                      <a:r>
                        <a:rPr lang="en-ZA" sz="1600" b="0" i="0" u="none" strike="noStrike" dirty="0">
                          <a:solidFill>
                            <a:schemeClr val="tx1"/>
                          </a:solidFill>
                          <a:effectLst/>
                          <a:latin typeface="Century Gothic" panose="020B0502020202020204" pitchFamily="34" charset="0"/>
                          <a:cs typeface="Arial" panose="020B0604020202020204" pitchFamily="34" charset="0"/>
                        </a:rPr>
                        <a:t>7</a:t>
                      </a:r>
                    </a:p>
                  </a:txBody>
                  <a:tcPr marL="9525" marR="9525" marT="9525" marB="0"/>
                </a:tc>
                <a:extLst>
                  <a:ext uri="{0D108BD9-81ED-4DB2-BD59-A6C34878D82A}">
                    <a16:rowId xmlns:a16="http://schemas.microsoft.com/office/drawing/2014/main" val="1109451106"/>
                  </a:ext>
                </a:extLst>
              </a:tr>
              <a:tr h="451624">
                <a:tc>
                  <a:txBody>
                    <a:bodyPr/>
                    <a:lstStyle/>
                    <a:p>
                      <a:pPr algn="l"/>
                      <a:r>
                        <a:rPr lang="en-US" sz="1600" dirty="0">
                          <a:solidFill>
                            <a:schemeClr val="tx1"/>
                          </a:solidFill>
                          <a:latin typeface="Century Gothic" panose="020B0502020202020204" pitchFamily="34" charset="0"/>
                          <a:cs typeface="Arial" panose="020B0604020202020204" pitchFamily="34" charset="0"/>
                        </a:rPr>
                        <a:t>October</a:t>
                      </a:r>
                    </a:p>
                  </a:txBody>
                  <a:tcPr marL="91207" marR="91207" marT="45604" marB="45604"/>
                </a:tc>
                <a:tc>
                  <a:txBody>
                    <a:bodyPr/>
                    <a:lstStyle/>
                    <a:p>
                      <a:pPr algn="ctr" fontAlgn="b"/>
                      <a:r>
                        <a:rPr lang="en-US" sz="1600" b="0" i="0" u="none" strike="noStrike" dirty="0">
                          <a:solidFill>
                            <a:schemeClr val="tx1"/>
                          </a:solidFill>
                          <a:effectLst/>
                          <a:latin typeface="Century Gothic" panose="020B0502020202020204" pitchFamily="34" charset="0"/>
                          <a:cs typeface="Arial" panose="020B0604020202020204" pitchFamily="34" charset="0"/>
                        </a:rPr>
                        <a:t>8</a:t>
                      </a:r>
                    </a:p>
                  </a:txBody>
                  <a:tcPr marL="9525" marR="9525" marT="9525" marB="0"/>
                </a:tc>
                <a:tc>
                  <a:txBody>
                    <a:bodyPr/>
                    <a:lstStyle/>
                    <a:p>
                      <a:pPr algn="ctr" fontAlgn="b"/>
                      <a:r>
                        <a:rPr lang="en-ZA" sz="1600" b="0" i="0" u="none" strike="noStrike" dirty="0">
                          <a:solidFill>
                            <a:schemeClr val="tx1"/>
                          </a:solidFill>
                          <a:effectLst/>
                          <a:latin typeface="Century Gothic" panose="020B0502020202020204" pitchFamily="34" charset="0"/>
                          <a:cs typeface="Arial" panose="020B0604020202020204" pitchFamily="34" charset="0"/>
                        </a:rPr>
                        <a:t>8</a:t>
                      </a:r>
                    </a:p>
                  </a:txBody>
                  <a:tcPr marL="9525" marR="9525" marT="9525" marB="0"/>
                </a:tc>
                <a:extLst>
                  <a:ext uri="{0D108BD9-81ED-4DB2-BD59-A6C34878D82A}">
                    <a16:rowId xmlns:a16="http://schemas.microsoft.com/office/drawing/2014/main" val="779018097"/>
                  </a:ext>
                </a:extLst>
              </a:tr>
              <a:tr h="451624">
                <a:tc>
                  <a:txBody>
                    <a:bodyPr/>
                    <a:lstStyle/>
                    <a:p>
                      <a:pPr algn="l"/>
                      <a:r>
                        <a:rPr lang="en-US" sz="1600" dirty="0">
                          <a:solidFill>
                            <a:schemeClr val="tx1"/>
                          </a:solidFill>
                          <a:latin typeface="Century Gothic" panose="020B0502020202020204" pitchFamily="34" charset="0"/>
                          <a:cs typeface="Arial" panose="020B0604020202020204" pitchFamily="34" charset="0"/>
                        </a:rPr>
                        <a:t>November</a:t>
                      </a:r>
                    </a:p>
                  </a:txBody>
                  <a:tcPr marL="91207" marR="91207" marT="45604" marB="45604"/>
                </a:tc>
                <a:tc>
                  <a:txBody>
                    <a:bodyPr/>
                    <a:lstStyle/>
                    <a:p>
                      <a:pPr algn="ctr" fontAlgn="b"/>
                      <a:r>
                        <a:rPr lang="en-US" sz="1600" b="0" i="0" u="none" strike="noStrike" dirty="0">
                          <a:solidFill>
                            <a:schemeClr val="tx1"/>
                          </a:solidFill>
                          <a:effectLst/>
                          <a:latin typeface="Century Gothic" panose="020B0502020202020204" pitchFamily="34" charset="0"/>
                          <a:cs typeface="Arial" panose="020B0604020202020204" pitchFamily="34" charset="0"/>
                        </a:rPr>
                        <a:t>11</a:t>
                      </a:r>
                    </a:p>
                  </a:txBody>
                  <a:tcPr marL="9525" marR="9525" marT="9525" marB="0"/>
                </a:tc>
                <a:tc>
                  <a:txBody>
                    <a:bodyPr/>
                    <a:lstStyle/>
                    <a:p>
                      <a:pPr algn="ctr" fontAlgn="b"/>
                      <a:r>
                        <a:rPr lang="en-ZA" sz="1600" b="0" i="0" u="none" strike="noStrike" dirty="0">
                          <a:solidFill>
                            <a:schemeClr val="tx1"/>
                          </a:solidFill>
                          <a:effectLst/>
                          <a:latin typeface="Century Gothic" panose="020B0502020202020204" pitchFamily="34" charset="0"/>
                          <a:cs typeface="Arial" panose="020B0604020202020204" pitchFamily="34" charset="0"/>
                        </a:rPr>
                        <a:t>8</a:t>
                      </a:r>
                    </a:p>
                  </a:txBody>
                  <a:tcPr marL="9525" marR="9525" marT="9525" marB="0"/>
                </a:tc>
                <a:extLst>
                  <a:ext uri="{0D108BD9-81ED-4DB2-BD59-A6C34878D82A}">
                    <a16:rowId xmlns:a16="http://schemas.microsoft.com/office/drawing/2014/main" val="2638998509"/>
                  </a:ext>
                </a:extLst>
              </a:tr>
              <a:tr h="451624">
                <a:tc>
                  <a:txBody>
                    <a:bodyPr/>
                    <a:lstStyle/>
                    <a:p>
                      <a:pPr algn="l"/>
                      <a:r>
                        <a:rPr lang="en-US" sz="1600" dirty="0">
                          <a:solidFill>
                            <a:schemeClr val="tx1"/>
                          </a:solidFill>
                          <a:latin typeface="Century Gothic" panose="020B0502020202020204" pitchFamily="34" charset="0"/>
                          <a:cs typeface="Arial" panose="020B0604020202020204" pitchFamily="34" charset="0"/>
                        </a:rPr>
                        <a:t>December</a:t>
                      </a:r>
                    </a:p>
                  </a:txBody>
                  <a:tcPr marL="91207" marR="91207" marT="45604" marB="45604"/>
                </a:tc>
                <a:tc>
                  <a:txBody>
                    <a:bodyPr/>
                    <a:lstStyle/>
                    <a:p>
                      <a:pPr algn="ctr" fontAlgn="b"/>
                      <a:r>
                        <a:rPr lang="en-US" sz="1600" b="0" i="0" u="none" strike="noStrike" dirty="0">
                          <a:solidFill>
                            <a:schemeClr val="tx1"/>
                          </a:solidFill>
                          <a:effectLst/>
                          <a:latin typeface="Century Gothic" panose="020B0502020202020204" pitchFamily="34" charset="0"/>
                          <a:cs typeface="Arial" panose="020B0604020202020204" pitchFamily="34" charset="0"/>
                        </a:rPr>
                        <a:t>7</a:t>
                      </a:r>
                    </a:p>
                  </a:txBody>
                  <a:tcPr marL="9525" marR="9525" marT="9525" marB="0"/>
                </a:tc>
                <a:tc>
                  <a:txBody>
                    <a:bodyPr/>
                    <a:lstStyle/>
                    <a:p>
                      <a:pPr algn="ctr" fontAlgn="b"/>
                      <a:r>
                        <a:rPr lang="en-ZA" sz="1600" b="0" i="0" u="none" strike="noStrike" dirty="0">
                          <a:solidFill>
                            <a:schemeClr val="tx1"/>
                          </a:solidFill>
                          <a:effectLst/>
                          <a:latin typeface="Century Gothic" panose="020B0502020202020204" pitchFamily="34" charset="0"/>
                          <a:cs typeface="Arial" panose="020B0604020202020204" pitchFamily="34" charset="0"/>
                        </a:rPr>
                        <a:t>9</a:t>
                      </a:r>
                    </a:p>
                  </a:txBody>
                  <a:tcPr marL="9525" marR="9525" marT="9525" marB="0"/>
                </a:tc>
                <a:extLst>
                  <a:ext uri="{0D108BD9-81ED-4DB2-BD59-A6C34878D82A}">
                    <a16:rowId xmlns:a16="http://schemas.microsoft.com/office/drawing/2014/main" val="4203529873"/>
                  </a:ext>
                </a:extLst>
              </a:tr>
              <a:tr h="451624">
                <a:tc>
                  <a:txBody>
                    <a:bodyPr/>
                    <a:lstStyle/>
                    <a:p>
                      <a:pPr algn="l"/>
                      <a:r>
                        <a:rPr lang="en-US" sz="1600" b="1" dirty="0">
                          <a:solidFill>
                            <a:schemeClr val="tx1"/>
                          </a:solidFill>
                          <a:latin typeface="Century Gothic" panose="020B0502020202020204" pitchFamily="34" charset="0"/>
                          <a:cs typeface="Arial" panose="020B0604020202020204" pitchFamily="34" charset="0"/>
                        </a:rPr>
                        <a:t>Total average number of days</a:t>
                      </a:r>
                    </a:p>
                  </a:txBody>
                  <a:tcPr marL="91207" marR="91207" marT="45604" marB="45604">
                    <a:solidFill>
                      <a:schemeClr val="accent1"/>
                    </a:solidFill>
                  </a:tcPr>
                </a:tc>
                <a:tc>
                  <a:txBody>
                    <a:bodyPr/>
                    <a:lstStyle/>
                    <a:p>
                      <a:pPr algn="ctr" fontAlgn="b"/>
                      <a:r>
                        <a:rPr lang="en-US" sz="1600" b="1" i="0" u="none" strike="noStrike" dirty="0">
                          <a:solidFill>
                            <a:schemeClr val="tx1"/>
                          </a:solidFill>
                          <a:effectLst/>
                          <a:latin typeface="Century Gothic" panose="020B0502020202020204" pitchFamily="34" charset="0"/>
                          <a:cs typeface="Arial" panose="020B0604020202020204" pitchFamily="34" charset="0"/>
                        </a:rPr>
                        <a:t>10</a:t>
                      </a:r>
                      <a:endParaRPr lang="en-ZA" sz="1600" b="1" i="0" u="none" strike="noStrike" dirty="0">
                        <a:solidFill>
                          <a:schemeClr val="tx1"/>
                        </a:solidFill>
                        <a:effectLst/>
                        <a:latin typeface="Century Gothic" panose="020B0502020202020204" pitchFamily="34" charset="0"/>
                        <a:cs typeface="Arial" panose="020B0604020202020204" pitchFamily="34" charset="0"/>
                      </a:endParaRPr>
                    </a:p>
                  </a:txBody>
                  <a:tcPr marL="9525" marR="9525" marT="9525" marB="0">
                    <a:solidFill>
                      <a:schemeClr val="accent1"/>
                    </a:solidFill>
                  </a:tcPr>
                </a:tc>
                <a:tc>
                  <a:txBody>
                    <a:bodyPr/>
                    <a:lstStyle/>
                    <a:p>
                      <a:pPr algn="ctr" fontAlgn="b"/>
                      <a:r>
                        <a:rPr lang="en-US" sz="1600" b="1" i="0" u="none" strike="noStrike" dirty="0">
                          <a:solidFill>
                            <a:schemeClr val="tx1"/>
                          </a:solidFill>
                          <a:effectLst/>
                          <a:latin typeface="Century Gothic" panose="020B0502020202020204" pitchFamily="34" charset="0"/>
                          <a:cs typeface="Arial" panose="020B0604020202020204" pitchFamily="34" charset="0"/>
                        </a:rPr>
                        <a:t>9</a:t>
                      </a:r>
                      <a:endParaRPr lang="en-ZA" sz="1600" b="1" i="0" u="none" strike="noStrike" dirty="0">
                        <a:solidFill>
                          <a:schemeClr val="tx1"/>
                        </a:solidFill>
                        <a:effectLst/>
                        <a:latin typeface="Century Gothic" panose="020B0502020202020204" pitchFamily="34" charset="0"/>
                        <a:cs typeface="Arial" panose="020B0604020202020204" pitchFamily="34" charset="0"/>
                      </a:endParaRPr>
                    </a:p>
                  </a:txBody>
                  <a:tcPr marL="9525" marR="9525" marT="9525" marB="0">
                    <a:solidFill>
                      <a:schemeClr val="accent1"/>
                    </a:solidFill>
                  </a:tcPr>
                </a:tc>
                <a:extLst>
                  <a:ext uri="{0D108BD9-81ED-4DB2-BD59-A6C34878D82A}">
                    <a16:rowId xmlns:a16="http://schemas.microsoft.com/office/drawing/2014/main" val="780130681"/>
                  </a:ext>
                </a:extLst>
              </a:tr>
            </a:tbl>
          </a:graphicData>
        </a:graphic>
      </p:graphicFrame>
    </p:spTree>
    <p:extLst>
      <p:ext uri="{BB962C8B-B14F-4D97-AF65-F5344CB8AC3E}">
        <p14:creationId xmlns:p14="http://schemas.microsoft.com/office/powerpoint/2010/main" val="10785126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40021F-DA4D-46BA-A76A-90A6AF46570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60</a:t>
            </a:fld>
            <a:endParaRPr kumimoji="0" lang="en-US" sz="1197" b="0" i="0" u="none" strike="noStrike" kern="1200" cap="none" spc="0" normalizeH="0" baseline="0" noProof="0" dirty="0">
              <a:ln>
                <a:noFill/>
              </a:ln>
              <a:solidFill>
                <a:prstClr val="black">
                  <a:tint val="75000"/>
                </a:prstClr>
              </a:solidFill>
              <a:effectLst/>
              <a:uLnTx/>
              <a:uFillTx/>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32524B47-BC00-41A7-9C92-42C24EA5030B}"/>
              </a:ext>
            </a:extLst>
          </p:cNvPr>
          <p:cNvSpPr>
            <a:spLocks noGrp="1"/>
          </p:cNvSpPr>
          <p:nvPr>
            <p:ph type="title"/>
          </p:nvPr>
        </p:nvSpPr>
        <p:spPr>
          <a:xfrm>
            <a:off x="-38636" y="0"/>
            <a:ext cx="9040970" cy="901521"/>
          </a:xfrm>
        </p:spPr>
        <p:txBody>
          <a:bodyPr>
            <a:noAutofit/>
          </a:bodyPr>
          <a:lstStyle/>
          <a:p>
            <a:r>
              <a:rPr lang="en-US" sz="2400" b="1" dirty="0">
                <a:latin typeface="Century Gothic" panose="020B0502020202020204" pitchFamily="34" charset="0"/>
              </a:rPr>
              <a:t>PERCENTAGE OF INVOICES PAID WITHIN 30 DAYS PER MONTH FOR 2019/20 AND 2020/21 FINANCIAL YEARS</a:t>
            </a:r>
          </a:p>
        </p:txBody>
      </p:sp>
      <p:graphicFrame>
        <p:nvGraphicFramePr>
          <p:cNvPr id="9" name="Content Placeholder 4">
            <a:extLst>
              <a:ext uri="{FF2B5EF4-FFF2-40B4-BE49-F238E27FC236}">
                <a16:creationId xmlns:a16="http://schemas.microsoft.com/office/drawing/2014/main" id="{62164046-FB5D-4C60-A336-1B430DE2900C}"/>
              </a:ext>
            </a:extLst>
          </p:cNvPr>
          <p:cNvGraphicFramePr>
            <a:graphicFrameLocks noGrp="1"/>
          </p:cNvGraphicFramePr>
          <p:nvPr>
            <p:ph idx="1"/>
            <p:extLst>
              <p:ext uri="{D42A27DB-BD31-4B8C-83A1-F6EECF244321}">
                <p14:modId xmlns:p14="http://schemas.microsoft.com/office/powerpoint/2010/main" val="1777244651"/>
              </p:ext>
            </p:extLst>
          </p:nvPr>
        </p:nvGraphicFramePr>
        <p:xfrm>
          <a:off x="90151" y="966650"/>
          <a:ext cx="8912182" cy="5707690"/>
        </p:xfrm>
        <a:graphic>
          <a:graphicData uri="http://schemas.openxmlformats.org/drawingml/2006/table">
            <a:tbl>
              <a:tblPr firstRow="1" bandRow="1">
                <a:tableStyleId>{5C22544A-7EE6-4342-B048-85BDC9FD1C3A}</a:tableStyleId>
              </a:tblPr>
              <a:tblGrid>
                <a:gridCol w="1624156">
                  <a:extLst>
                    <a:ext uri="{9D8B030D-6E8A-4147-A177-3AD203B41FA5}">
                      <a16:colId xmlns:a16="http://schemas.microsoft.com/office/drawing/2014/main" val="20000"/>
                    </a:ext>
                  </a:extLst>
                </a:gridCol>
                <a:gridCol w="1397332">
                  <a:extLst>
                    <a:ext uri="{9D8B030D-6E8A-4147-A177-3AD203B41FA5}">
                      <a16:colId xmlns:a16="http://schemas.microsoft.com/office/drawing/2014/main" val="2249556431"/>
                    </a:ext>
                  </a:extLst>
                </a:gridCol>
                <a:gridCol w="1368522">
                  <a:extLst>
                    <a:ext uri="{9D8B030D-6E8A-4147-A177-3AD203B41FA5}">
                      <a16:colId xmlns:a16="http://schemas.microsoft.com/office/drawing/2014/main" val="20001"/>
                    </a:ext>
                  </a:extLst>
                </a:gridCol>
                <a:gridCol w="4522172">
                  <a:extLst>
                    <a:ext uri="{9D8B030D-6E8A-4147-A177-3AD203B41FA5}">
                      <a16:colId xmlns:a16="http://schemas.microsoft.com/office/drawing/2014/main" val="954211425"/>
                    </a:ext>
                  </a:extLst>
                </a:gridCol>
              </a:tblGrid>
              <a:tr h="322543">
                <a:tc rowSpan="2">
                  <a:txBody>
                    <a:bodyPr/>
                    <a:lstStyle/>
                    <a:p>
                      <a:pPr algn="ctr"/>
                      <a:endParaRPr lang="en-US" sz="1600" dirty="0">
                        <a:solidFill>
                          <a:schemeClr val="tx1"/>
                        </a:solidFill>
                        <a:latin typeface="Century Gothic" panose="020B0502020202020204" pitchFamily="34" charset="0"/>
                        <a:cs typeface="Arial" panose="020B0604020202020204" pitchFamily="34" charset="0"/>
                      </a:endParaRPr>
                    </a:p>
                    <a:p>
                      <a:pPr algn="ctr"/>
                      <a:r>
                        <a:rPr lang="en-US" sz="1600" dirty="0">
                          <a:solidFill>
                            <a:schemeClr val="tx1"/>
                          </a:solidFill>
                          <a:latin typeface="Century Gothic" panose="020B0502020202020204" pitchFamily="34" charset="0"/>
                          <a:cs typeface="Arial" panose="020B0604020202020204" pitchFamily="34" charset="0"/>
                        </a:rPr>
                        <a:t>Month</a:t>
                      </a:r>
                    </a:p>
                  </a:txBody>
                  <a:tcPr marL="91207" marR="91207" marT="45604" marB="45604"/>
                </a:tc>
                <a:tc gridSpan="2">
                  <a:txBody>
                    <a:bodyPr/>
                    <a:lstStyle/>
                    <a:p>
                      <a:pPr algn="ctr"/>
                      <a:r>
                        <a:rPr lang="en-US" sz="1600" dirty="0">
                          <a:solidFill>
                            <a:schemeClr val="tx1"/>
                          </a:solidFill>
                          <a:latin typeface="Century Gothic" panose="020B0502020202020204" pitchFamily="34" charset="0"/>
                          <a:cs typeface="Arial" panose="020B0604020202020204" pitchFamily="34" charset="0"/>
                        </a:rPr>
                        <a:t>Average</a:t>
                      </a:r>
                      <a:r>
                        <a:rPr lang="en-US" sz="1600" baseline="0" dirty="0">
                          <a:solidFill>
                            <a:schemeClr val="tx1"/>
                          </a:solidFill>
                          <a:latin typeface="Century Gothic" panose="020B0502020202020204" pitchFamily="34" charset="0"/>
                          <a:cs typeface="Arial" panose="020B0604020202020204" pitchFamily="34" charset="0"/>
                        </a:rPr>
                        <a:t> payment days</a:t>
                      </a:r>
                      <a:endParaRPr lang="en-US" sz="1600" dirty="0">
                        <a:solidFill>
                          <a:schemeClr val="tx1"/>
                        </a:solidFill>
                        <a:latin typeface="Century Gothic" panose="020B0502020202020204" pitchFamily="34" charset="0"/>
                        <a:cs typeface="Arial" panose="020B0604020202020204" pitchFamily="34" charset="0"/>
                      </a:endParaRPr>
                    </a:p>
                  </a:txBody>
                  <a:tcPr marL="91207" marR="91207" marT="45604" marB="45604"/>
                </a:tc>
                <a:tc hMerge="1">
                  <a:txBody>
                    <a:bodyPr/>
                    <a:lstStyle/>
                    <a:p>
                      <a:pPr algn="ctr"/>
                      <a:endParaRPr lang="en-US" sz="1800" dirty="0">
                        <a:solidFill>
                          <a:schemeClr val="tx1"/>
                        </a:solidFill>
                        <a:latin typeface="Arial"/>
                        <a:cs typeface="Arial"/>
                      </a:endParaRPr>
                    </a:p>
                  </a:txBody>
                  <a:tcPr marL="91207" marR="91207" marT="45604" marB="45604"/>
                </a:tc>
                <a:tc>
                  <a:txBody>
                    <a:bodyPr/>
                    <a:lstStyle/>
                    <a:p>
                      <a:pPr algn="ctr"/>
                      <a:r>
                        <a:rPr lang="en-US" sz="1600" dirty="0">
                          <a:solidFill>
                            <a:schemeClr val="tx1"/>
                          </a:solidFill>
                          <a:latin typeface="Century Gothic" panose="020B0502020202020204" pitchFamily="34" charset="0"/>
                          <a:cs typeface="Arial" panose="020B0604020202020204" pitchFamily="34" charset="0"/>
                        </a:rPr>
                        <a:t>Comments</a:t>
                      </a:r>
                    </a:p>
                  </a:txBody>
                  <a:tcPr marL="91207" marR="91207" marT="45604" marB="45604"/>
                </a:tc>
                <a:extLst>
                  <a:ext uri="{0D108BD9-81ED-4DB2-BD59-A6C34878D82A}">
                    <a16:rowId xmlns:a16="http://schemas.microsoft.com/office/drawing/2014/main" val="10000"/>
                  </a:ext>
                </a:extLst>
              </a:tr>
              <a:tr h="322543">
                <a:tc vMerge="1">
                  <a:txBody>
                    <a:bodyPr/>
                    <a:lstStyle/>
                    <a:p>
                      <a:pPr algn="l"/>
                      <a:endParaRPr lang="en-US" sz="1800" dirty="0">
                        <a:latin typeface="Arial"/>
                        <a:cs typeface="Arial"/>
                      </a:endParaRPr>
                    </a:p>
                  </a:txBody>
                  <a:tcPr marL="91207" marR="91207" marT="45604" marB="45604"/>
                </a:tc>
                <a:tc>
                  <a:txBody>
                    <a:bodyPr/>
                    <a:lstStyle/>
                    <a:p>
                      <a:pPr algn="ctr"/>
                      <a:r>
                        <a:rPr lang="en-US" sz="1600" b="1" dirty="0">
                          <a:latin typeface="Century Gothic" panose="020B0502020202020204" pitchFamily="34" charset="0"/>
                          <a:cs typeface="Arial" panose="020B0604020202020204" pitchFamily="34" charset="0"/>
                        </a:rPr>
                        <a:t>2020/21</a:t>
                      </a:r>
                    </a:p>
                  </a:txBody>
                  <a:tcPr marL="91207" marR="91207" marT="45604" marB="45604"/>
                </a:tc>
                <a:tc>
                  <a:txBody>
                    <a:bodyPr/>
                    <a:lstStyle/>
                    <a:p>
                      <a:pPr algn="ctr"/>
                      <a:r>
                        <a:rPr lang="en-US" sz="1600" b="1" dirty="0">
                          <a:latin typeface="Century Gothic" panose="020B0502020202020204" pitchFamily="34" charset="0"/>
                          <a:cs typeface="Arial" panose="020B0604020202020204" pitchFamily="34" charset="0"/>
                        </a:rPr>
                        <a:t>2019/20</a:t>
                      </a:r>
                    </a:p>
                  </a:txBody>
                  <a:tcPr marL="91207" marR="91207" marT="45604" marB="45604"/>
                </a:tc>
                <a:tc>
                  <a:txBody>
                    <a:bodyPr/>
                    <a:lstStyle/>
                    <a:p>
                      <a:pPr algn="ctr"/>
                      <a:endParaRPr lang="en-US" sz="1600" b="1" dirty="0">
                        <a:latin typeface="Century Gothic" panose="020B0502020202020204" pitchFamily="34" charset="0"/>
                        <a:cs typeface="Arial" panose="020B0604020202020204" pitchFamily="34" charset="0"/>
                      </a:endParaRPr>
                    </a:p>
                  </a:txBody>
                  <a:tcPr marL="91207" marR="91207" marT="45604" marB="45604"/>
                </a:tc>
                <a:extLst>
                  <a:ext uri="{0D108BD9-81ED-4DB2-BD59-A6C34878D82A}">
                    <a16:rowId xmlns:a16="http://schemas.microsoft.com/office/drawing/2014/main" val="810133974"/>
                  </a:ext>
                </a:extLst>
              </a:tr>
              <a:tr h="322543">
                <a:tc>
                  <a:txBody>
                    <a:bodyPr/>
                    <a:lstStyle/>
                    <a:p>
                      <a:pPr algn="l"/>
                      <a:r>
                        <a:rPr lang="en-US" sz="1600" dirty="0">
                          <a:latin typeface="Century Gothic" panose="020B0502020202020204" pitchFamily="34" charset="0"/>
                          <a:cs typeface="Arial" panose="020B0604020202020204" pitchFamily="34" charset="0"/>
                        </a:rPr>
                        <a:t>April</a:t>
                      </a:r>
                    </a:p>
                  </a:txBody>
                  <a:tcPr marL="91207" marR="91207" marT="45604" marB="45604"/>
                </a:tc>
                <a:tc>
                  <a:txBody>
                    <a:bodyPr/>
                    <a:lstStyle/>
                    <a:p>
                      <a:pPr algn="ctr"/>
                      <a:r>
                        <a:rPr lang="en-US" sz="1600" dirty="0">
                          <a:latin typeface="Century Gothic" panose="020B0502020202020204" pitchFamily="34" charset="0"/>
                          <a:cs typeface="Arial" panose="020B0604020202020204" pitchFamily="34" charset="0"/>
                        </a:rPr>
                        <a:t>100%</a:t>
                      </a:r>
                    </a:p>
                  </a:txBody>
                  <a:tcPr marL="91207" marR="91207" marT="45604" marB="45604"/>
                </a:tc>
                <a:tc>
                  <a:txBody>
                    <a:bodyPr/>
                    <a:lstStyle/>
                    <a:p>
                      <a:pPr algn="ctr"/>
                      <a:r>
                        <a:rPr lang="en-US" sz="1600" dirty="0">
                          <a:latin typeface="Century Gothic" panose="020B0502020202020204" pitchFamily="34" charset="0"/>
                          <a:cs typeface="Arial" panose="020B0604020202020204" pitchFamily="34" charset="0"/>
                        </a:rPr>
                        <a:t>100%</a:t>
                      </a:r>
                    </a:p>
                  </a:txBody>
                  <a:tcPr marL="91207" marR="91207" marT="45604" marB="45604"/>
                </a:tc>
                <a:tc>
                  <a:txBody>
                    <a:bodyPr/>
                    <a:lstStyle/>
                    <a:p>
                      <a:pPr algn="ctr"/>
                      <a:endParaRPr lang="en-US" sz="1600" dirty="0">
                        <a:latin typeface="Century Gothic" panose="020B0502020202020204" pitchFamily="34" charset="0"/>
                        <a:cs typeface="Arial" panose="020B0604020202020204" pitchFamily="34" charset="0"/>
                      </a:endParaRPr>
                    </a:p>
                  </a:txBody>
                  <a:tcPr marL="91207" marR="91207" marT="45604" marB="45604"/>
                </a:tc>
                <a:extLst>
                  <a:ext uri="{0D108BD9-81ED-4DB2-BD59-A6C34878D82A}">
                    <a16:rowId xmlns:a16="http://schemas.microsoft.com/office/drawing/2014/main" val="10001"/>
                  </a:ext>
                </a:extLst>
              </a:tr>
              <a:tr h="322543">
                <a:tc>
                  <a:txBody>
                    <a:bodyPr/>
                    <a:lstStyle/>
                    <a:p>
                      <a:pPr algn="l"/>
                      <a:r>
                        <a:rPr lang="en-US" sz="1600" dirty="0">
                          <a:latin typeface="Century Gothic" panose="020B0502020202020204" pitchFamily="34" charset="0"/>
                          <a:cs typeface="Arial" panose="020B0604020202020204" pitchFamily="34" charset="0"/>
                        </a:rPr>
                        <a:t>May </a:t>
                      </a:r>
                    </a:p>
                  </a:txBody>
                  <a:tcPr marL="91207" marR="91207" marT="45604" marB="45604"/>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100%</a:t>
                      </a:r>
                    </a:p>
                  </a:txBody>
                  <a:tcPr marL="91207" marR="91207" marT="45604" marB="45604"/>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100%</a:t>
                      </a:r>
                    </a:p>
                  </a:txBody>
                  <a:tcPr marL="91207" marR="91207" marT="45604" marB="45604"/>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txBody>
                  <a:tcPr marL="91207" marR="91207" marT="45604" marB="45604"/>
                </a:tc>
                <a:extLst>
                  <a:ext uri="{0D108BD9-81ED-4DB2-BD59-A6C34878D82A}">
                    <a16:rowId xmlns:a16="http://schemas.microsoft.com/office/drawing/2014/main" val="10002"/>
                  </a:ext>
                </a:extLst>
              </a:tr>
              <a:tr h="322543">
                <a:tc>
                  <a:txBody>
                    <a:bodyPr/>
                    <a:lstStyle/>
                    <a:p>
                      <a:pPr algn="l"/>
                      <a:r>
                        <a:rPr lang="en-US" sz="1600" dirty="0">
                          <a:latin typeface="Century Gothic" panose="020B0502020202020204" pitchFamily="34" charset="0"/>
                          <a:cs typeface="Arial" panose="020B0604020202020204" pitchFamily="34" charset="0"/>
                        </a:rPr>
                        <a:t>June </a:t>
                      </a:r>
                    </a:p>
                  </a:txBody>
                  <a:tcPr marL="91207" marR="91207" marT="45604" marB="45604"/>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100%</a:t>
                      </a:r>
                    </a:p>
                  </a:txBody>
                  <a:tcPr marL="91207" marR="91207" marT="45604" marB="45604"/>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100%</a:t>
                      </a:r>
                    </a:p>
                  </a:txBody>
                  <a:tcPr marL="91207" marR="91207" marT="45604" marB="45604"/>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txBody>
                  <a:tcPr marL="91207" marR="91207" marT="45604" marB="45604"/>
                </a:tc>
                <a:extLst>
                  <a:ext uri="{0D108BD9-81ED-4DB2-BD59-A6C34878D82A}">
                    <a16:rowId xmlns:a16="http://schemas.microsoft.com/office/drawing/2014/main" val="10003"/>
                  </a:ext>
                </a:extLst>
              </a:tr>
              <a:tr h="322543">
                <a:tc>
                  <a:txBody>
                    <a:bodyPr/>
                    <a:lstStyle/>
                    <a:p>
                      <a:pPr algn="l"/>
                      <a:r>
                        <a:rPr lang="en-US" sz="1600" dirty="0">
                          <a:latin typeface="Century Gothic" panose="020B0502020202020204" pitchFamily="34" charset="0"/>
                          <a:cs typeface="Arial" panose="020B0604020202020204" pitchFamily="34" charset="0"/>
                        </a:rPr>
                        <a:t>July</a:t>
                      </a:r>
                    </a:p>
                  </a:txBody>
                  <a:tcPr marL="91207" marR="91207" marT="45604" marB="45604"/>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100%</a:t>
                      </a:r>
                    </a:p>
                  </a:txBody>
                  <a:tcPr marL="9525" marR="9525" marT="9525" marB="0"/>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100%</a:t>
                      </a:r>
                    </a:p>
                  </a:txBody>
                  <a:tcPr marL="9525" marR="9525" marT="9525" marB="0"/>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txBody>
                  <a:tcPr marL="9525" marR="9525" marT="9525" marB="0"/>
                </a:tc>
                <a:extLst>
                  <a:ext uri="{0D108BD9-81ED-4DB2-BD59-A6C34878D82A}">
                    <a16:rowId xmlns:a16="http://schemas.microsoft.com/office/drawing/2014/main" val="384837795"/>
                  </a:ext>
                </a:extLst>
              </a:tr>
              <a:tr h="948126">
                <a:tc>
                  <a:txBody>
                    <a:bodyPr/>
                    <a:lstStyle/>
                    <a:p>
                      <a:pPr algn="l"/>
                      <a:r>
                        <a:rPr lang="en-US" sz="1600" dirty="0">
                          <a:latin typeface="Century Gothic" panose="020B0502020202020204" pitchFamily="34" charset="0"/>
                          <a:cs typeface="Arial" panose="020B0604020202020204" pitchFamily="34" charset="0"/>
                        </a:rPr>
                        <a:t>August</a:t>
                      </a:r>
                    </a:p>
                  </a:txBody>
                  <a:tcPr marL="91207" marR="91207" marT="45604" marB="45604"/>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92.57%</a:t>
                      </a:r>
                    </a:p>
                  </a:txBody>
                  <a:tcPr marL="9525" marR="9525" marT="9525" marB="0"/>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100%</a:t>
                      </a:r>
                    </a:p>
                  </a:txBody>
                  <a:tcPr marL="9525" marR="9525" marT="9525" marB="0"/>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The department could not process all invoices due to the closure of the building and self-isolation of finance staff as a result of COVID 19 cases.</a:t>
                      </a:r>
                    </a:p>
                  </a:txBody>
                  <a:tcPr marL="9525" marR="9525" marT="9525" marB="0"/>
                </a:tc>
                <a:extLst>
                  <a:ext uri="{0D108BD9-81ED-4DB2-BD59-A6C34878D82A}">
                    <a16:rowId xmlns:a16="http://schemas.microsoft.com/office/drawing/2014/main" val="143125753"/>
                  </a:ext>
                </a:extLst>
              </a:tr>
              <a:tr h="948126">
                <a:tc>
                  <a:txBody>
                    <a:bodyPr/>
                    <a:lstStyle/>
                    <a:p>
                      <a:pPr algn="l"/>
                      <a:r>
                        <a:rPr lang="en-US" sz="1600" dirty="0">
                          <a:latin typeface="Century Gothic" panose="020B0502020202020204" pitchFamily="34" charset="0"/>
                          <a:cs typeface="Arial" panose="020B0604020202020204" pitchFamily="34" charset="0"/>
                        </a:rPr>
                        <a:t>September</a:t>
                      </a:r>
                    </a:p>
                  </a:txBody>
                  <a:tcPr marL="91207" marR="91207" marT="45604" marB="45604"/>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94.97%</a:t>
                      </a:r>
                    </a:p>
                  </a:txBody>
                  <a:tcPr marL="9525" marR="9525" marT="9525" marB="0"/>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100%</a:t>
                      </a:r>
                    </a:p>
                  </a:txBody>
                  <a:tcPr marL="9525" marR="9525" marT="9525" marB="0"/>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Few invoices could not be processes because the service provider’s tax matters were not in order and this was only pick-up during the processing of invoices.</a:t>
                      </a:r>
                    </a:p>
                  </a:txBody>
                  <a:tcPr marL="9525" marR="9525" marT="9525" marB="0"/>
                </a:tc>
                <a:extLst>
                  <a:ext uri="{0D108BD9-81ED-4DB2-BD59-A6C34878D82A}">
                    <a16:rowId xmlns:a16="http://schemas.microsoft.com/office/drawing/2014/main" val="1109451106"/>
                  </a:ext>
                </a:extLst>
              </a:tr>
              <a:tr h="322543">
                <a:tc>
                  <a:txBody>
                    <a:bodyPr/>
                    <a:lstStyle/>
                    <a:p>
                      <a:pPr algn="l"/>
                      <a:r>
                        <a:rPr lang="en-US" sz="1600" dirty="0">
                          <a:latin typeface="Century Gothic" panose="020B0502020202020204" pitchFamily="34" charset="0"/>
                          <a:cs typeface="Arial" panose="020B0604020202020204" pitchFamily="34" charset="0"/>
                        </a:rPr>
                        <a:t>October</a:t>
                      </a:r>
                    </a:p>
                  </a:txBody>
                  <a:tcPr marL="91207" marR="91207" marT="45604" marB="45604"/>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100%</a:t>
                      </a:r>
                    </a:p>
                  </a:txBody>
                  <a:tcPr marL="9525" marR="9525" marT="9525" marB="0"/>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100%</a:t>
                      </a:r>
                    </a:p>
                  </a:txBody>
                  <a:tcPr marL="9525" marR="9525" marT="9525" marB="0"/>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txBody>
                  <a:tcPr marL="9525" marR="9525" marT="9525" marB="0"/>
                </a:tc>
                <a:extLst>
                  <a:ext uri="{0D108BD9-81ED-4DB2-BD59-A6C34878D82A}">
                    <a16:rowId xmlns:a16="http://schemas.microsoft.com/office/drawing/2014/main" val="2018621710"/>
                  </a:ext>
                </a:extLst>
              </a:tr>
              <a:tr h="478648">
                <a:tc>
                  <a:txBody>
                    <a:bodyPr/>
                    <a:lstStyle/>
                    <a:p>
                      <a:pPr algn="l"/>
                      <a:r>
                        <a:rPr lang="en-US" sz="1600" dirty="0">
                          <a:latin typeface="Century Gothic" panose="020B0502020202020204" pitchFamily="34" charset="0"/>
                          <a:cs typeface="Arial" panose="020B0604020202020204" pitchFamily="34" charset="0"/>
                        </a:rPr>
                        <a:t>November</a:t>
                      </a:r>
                    </a:p>
                  </a:txBody>
                  <a:tcPr marL="91207" marR="91207" marT="45604" marB="45604"/>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98.87%</a:t>
                      </a:r>
                    </a:p>
                  </a:txBody>
                  <a:tcPr marL="9525" marR="9525" marT="9525" marB="0"/>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100%</a:t>
                      </a:r>
                    </a:p>
                  </a:txBody>
                  <a:tcPr marL="9525" marR="9525" marT="9525" marB="0"/>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The invoice date was incorrectly captured.</a:t>
                      </a:r>
                    </a:p>
                  </a:txBody>
                  <a:tcPr marL="9525" marR="9525" marT="9525" marB="0"/>
                </a:tc>
                <a:extLst>
                  <a:ext uri="{0D108BD9-81ED-4DB2-BD59-A6C34878D82A}">
                    <a16:rowId xmlns:a16="http://schemas.microsoft.com/office/drawing/2014/main" val="1189831468"/>
                  </a:ext>
                </a:extLst>
              </a:tr>
              <a:tr h="322543">
                <a:tc>
                  <a:txBody>
                    <a:bodyPr/>
                    <a:lstStyle/>
                    <a:p>
                      <a:pPr algn="l"/>
                      <a:r>
                        <a:rPr lang="en-US" sz="1600" dirty="0">
                          <a:latin typeface="Century Gothic" panose="020B0502020202020204" pitchFamily="34" charset="0"/>
                          <a:cs typeface="Arial" panose="020B0604020202020204" pitchFamily="34" charset="0"/>
                        </a:rPr>
                        <a:t>December</a:t>
                      </a:r>
                    </a:p>
                  </a:txBody>
                  <a:tcPr marL="91207" marR="91207" marT="45604" marB="45604"/>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100%</a:t>
                      </a:r>
                    </a:p>
                  </a:txBody>
                  <a:tcPr marL="9525" marR="9525" marT="9525" marB="0"/>
                </a:tc>
                <a:tc>
                  <a:txBody>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100%</a:t>
                      </a:r>
                    </a:p>
                  </a:txBody>
                  <a:tcPr marL="9525" marR="9525" marT="9525" marB="0"/>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txBody>
                  <a:tcPr marL="9525" marR="9525" marT="9525" marB="0"/>
                </a:tc>
                <a:extLst>
                  <a:ext uri="{0D108BD9-81ED-4DB2-BD59-A6C34878D82A}">
                    <a16:rowId xmlns:a16="http://schemas.microsoft.com/office/drawing/2014/main" val="2003086264"/>
                  </a:ext>
                </a:extLst>
              </a:tr>
              <a:tr h="557282">
                <a:tc>
                  <a:txBody>
                    <a:bodyPr/>
                    <a:lstStyle/>
                    <a:p>
                      <a:pPr algn="l"/>
                      <a:r>
                        <a:rPr lang="en-US" sz="1600" b="1" dirty="0">
                          <a:latin typeface="Century Gothic" panose="020B0502020202020204" pitchFamily="34" charset="0"/>
                          <a:cs typeface="Arial" panose="020B0604020202020204" pitchFamily="34" charset="0"/>
                        </a:rPr>
                        <a:t>Average percentage</a:t>
                      </a:r>
                    </a:p>
                  </a:txBody>
                  <a:tcPr marL="91207" marR="91207" marT="45604" marB="45604">
                    <a:solidFill>
                      <a:schemeClr val="accent1"/>
                    </a:solidFill>
                  </a:tcPr>
                </a:tc>
                <a:tc>
                  <a:txBody>
                    <a:bodyPr/>
                    <a:lstStyle/>
                    <a:p>
                      <a:pPr algn="ctr" fontAlgn="b"/>
                      <a:r>
                        <a:rPr lang="en-US" sz="1600" b="1" i="0" u="none" strike="noStrike" dirty="0">
                          <a:solidFill>
                            <a:srgbClr val="000000"/>
                          </a:solidFill>
                          <a:effectLst/>
                          <a:latin typeface="Century Gothic" panose="020B0502020202020204" pitchFamily="34" charset="0"/>
                          <a:cs typeface="Arial" panose="020B0604020202020204" pitchFamily="34" charset="0"/>
                        </a:rPr>
                        <a:t>97.92%</a:t>
                      </a:r>
                      <a:endParaRPr lang="en-ZA" sz="1600" b="1" i="0" u="none" strike="noStrike" dirty="0">
                        <a:solidFill>
                          <a:srgbClr val="000000"/>
                        </a:solidFill>
                        <a:effectLst/>
                        <a:latin typeface="Century Gothic" panose="020B0502020202020204" pitchFamily="34" charset="0"/>
                        <a:cs typeface="Arial" panose="020B0604020202020204" pitchFamily="34" charset="0"/>
                      </a:endParaRPr>
                    </a:p>
                  </a:txBody>
                  <a:tcPr marL="9525" marR="9525" marT="9525" marB="0">
                    <a:solidFill>
                      <a:schemeClr val="accent1"/>
                    </a:solidFill>
                  </a:tcPr>
                </a:tc>
                <a:tc>
                  <a:txBody>
                    <a:bodyPr/>
                    <a:lstStyle/>
                    <a:p>
                      <a:pPr algn="ctr" fontAlgn="b"/>
                      <a:r>
                        <a:rPr lang="en-US" sz="1600" b="1" i="0" u="none" strike="noStrike" dirty="0">
                          <a:solidFill>
                            <a:srgbClr val="000000"/>
                          </a:solidFill>
                          <a:effectLst/>
                          <a:latin typeface="Century Gothic" panose="020B0502020202020204" pitchFamily="34" charset="0"/>
                          <a:cs typeface="Arial" panose="020B0604020202020204" pitchFamily="34" charset="0"/>
                        </a:rPr>
                        <a:t>100%</a:t>
                      </a:r>
                      <a:endParaRPr lang="en-ZA" sz="1600" b="1" i="0" u="none" strike="noStrike" dirty="0">
                        <a:solidFill>
                          <a:srgbClr val="000000"/>
                        </a:solidFill>
                        <a:effectLst/>
                        <a:latin typeface="Century Gothic" panose="020B0502020202020204" pitchFamily="34" charset="0"/>
                        <a:cs typeface="Arial" panose="020B0604020202020204" pitchFamily="34" charset="0"/>
                      </a:endParaRPr>
                    </a:p>
                  </a:txBody>
                  <a:tcPr marL="9525" marR="9525" marT="9525" marB="0">
                    <a:solidFill>
                      <a:schemeClr val="accent1"/>
                    </a:solidFill>
                  </a:tcPr>
                </a:tc>
                <a:tc>
                  <a:txBody>
                    <a:bodyPr/>
                    <a:lstStyle/>
                    <a:p>
                      <a:pPr algn="ctr" fontAlgn="b"/>
                      <a:endParaRPr lang="en-ZA" sz="1600" b="1" i="0" u="none" strike="noStrike" dirty="0">
                        <a:solidFill>
                          <a:srgbClr val="000000"/>
                        </a:solidFill>
                        <a:effectLst/>
                        <a:latin typeface="Century Gothic" panose="020B0502020202020204" pitchFamily="34" charset="0"/>
                        <a:cs typeface="Arial" panose="020B0604020202020204" pitchFamily="34" charset="0"/>
                      </a:endParaRPr>
                    </a:p>
                  </a:txBody>
                  <a:tcPr marL="9525" marR="9525" marT="9525" marB="0">
                    <a:solidFill>
                      <a:schemeClr val="accent1"/>
                    </a:solidFill>
                  </a:tcPr>
                </a:tc>
                <a:extLst>
                  <a:ext uri="{0D108BD9-81ED-4DB2-BD59-A6C34878D82A}">
                    <a16:rowId xmlns:a16="http://schemas.microsoft.com/office/drawing/2014/main" val="780130681"/>
                  </a:ext>
                </a:extLst>
              </a:tr>
            </a:tbl>
          </a:graphicData>
        </a:graphic>
      </p:graphicFrame>
    </p:spTree>
    <p:extLst>
      <p:ext uri="{BB962C8B-B14F-4D97-AF65-F5344CB8AC3E}">
        <p14:creationId xmlns:p14="http://schemas.microsoft.com/office/powerpoint/2010/main" val="12694470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82594-517F-4BEE-A39F-874EE8ED19E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61</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2" descr="C:\Users\Elke-HP\Documents\Jobs\Stock images\Shutterstock\shutterstock_74051053.jpg">
            <a:extLst>
              <a:ext uri="{FF2B5EF4-FFF2-40B4-BE49-F238E27FC236}">
                <a16:creationId xmlns:a16="http://schemas.microsoft.com/office/drawing/2014/main" id="{60890899-729B-42FF-B468-28B3D0B60155}"/>
              </a:ext>
            </a:extLst>
          </p:cNvPr>
          <p:cNvPicPr>
            <a:picLocks noChangeAspect="1" noChangeArrowheads="1"/>
          </p:cNvPicPr>
          <p:nvPr/>
        </p:nvPicPr>
        <p:blipFill>
          <a:blip r:embed="rId2"/>
          <a:srcRect t="14001" b="6374"/>
          <a:stretch>
            <a:fillRect/>
          </a:stretch>
        </p:blipFill>
        <p:spPr bwMode="auto">
          <a:xfrm>
            <a:off x="0" y="0"/>
            <a:ext cx="9144000" cy="6840538"/>
          </a:xfrm>
          <a:prstGeom prst="rect">
            <a:avLst/>
          </a:prstGeom>
          <a:noFill/>
          <a:ln w="9525">
            <a:noFill/>
            <a:miter lim="800000"/>
            <a:headEnd/>
            <a:tailEnd/>
          </a:ln>
        </p:spPr>
      </p:pic>
      <p:graphicFrame>
        <p:nvGraphicFramePr>
          <p:cNvPr id="7" name="Diagram 6">
            <a:extLst>
              <a:ext uri="{FF2B5EF4-FFF2-40B4-BE49-F238E27FC236}">
                <a16:creationId xmlns:a16="http://schemas.microsoft.com/office/drawing/2014/main" id="{FB46CCFE-9991-4A17-A8E7-7C25F4301BFE}"/>
              </a:ext>
            </a:extLst>
          </p:cNvPr>
          <p:cNvGraphicFramePr/>
          <p:nvPr>
            <p:extLst/>
          </p:nvPr>
        </p:nvGraphicFramePr>
        <p:xfrm>
          <a:off x="515593" y="2682742"/>
          <a:ext cx="8112814" cy="1475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10166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40021F-DA4D-46BA-A76A-90A6AF46570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62</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32524B47-BC00-41A7-9C92-42C24EA5030B}"/>
              </a:ext>
            </a:extLst>
          </p:cNvPr>
          <p:cNvSpPr>
            <a:spLocks noGrp="1"/>
          </p:cNvSpPr>
          <p:nvPr>
            <p:ph type="title"/>
          </p:nvPr>
        </p:nvSpPr>
        <p:spPr>
          <a:xfrm>
            <a:off x="-38636" y="0"/>
            <a:ext cx="9040970" cy="901521"/>
          </a:xfrm>
        </p:spPr>
        <p:txBody>
          <a:bodyPr>
            <a:noAutofit/>
          </a:bodyPr>
          <a:lstStyle/>
          <a:p>
            <a:r>
              <a:rPr lang="en-US" sz="2400" b="1" dirty="0">
                <a:latin typeface="Century Gothic" panose="020B0502020202020204" pitchFamily="34" charset="0"/>
              </a:rPr>
              <a:t>AUDIT PROJECT PLAN AND UPDATE ON PROGRESS TO ADDRESS FINDINGS</a:t>
            </a:r>
          </a:p>
        </p:txBody>
      </p:sp>
      <p:graphicFrame>
        <p:nvGraphicFramePr>
          <p:cNvPr id="9" name="Content Placeholder 4">
            <a:extLst>
              <a:ext uri="{FF2B5EF4-FFF2-40B4-BE49-F238E27FC236}">
                <a16:creationId xmlns:a16="http://schemas.microsoft.com/office/drawing/2014/main" id="{62164046-FB5D-4C60-A336-1B430DE2900C}"/>
              </a:ext>
            </a:extLst>
          </p:cNvPr>
          <p:cNvGraphicFramePr>
            <a:graphicFrameLocks noGrp="1"/>
          </p:cNvGraphicFramePr>
          <p:nvPr>
            <p:ph idx="1"/>
            <p:extLst>
              <p:ext uri="{D42A27DB-BD31-4B8C-83A1-F6EECF244321}">
                <p14:modId xmlns:p14="http://schemas.microsoft.com/office/powerpoint/2010/main" val="4162407050"/>
              </p:ext>
            </p:extLst>
          </p:nvPr>
        </p:nvGraphicFramePr>
        <p:xfrm>
          <a:off x="90151" y="1063487"/>
          <a:ext cx="8912182" cy="5575537"/>
        </p:xfrm>
        <a:graphic>
          <a:graphicData uri="http://schemas.openxmlformats.org/drawingml/2006/table">
            <a:tbl>
              <a:tblPr firstRow="1" bandRow="1">
                <a:tableStyleId>{5C22544A-7EE6-4342-B048-85BDC9FD1C3A}</a:tableStyleId>
              </a:tblPr>
              <a:tblGrid>
                <a:gridCol w="2095595">
                  <a:extLst>
                    <a:ext uri="{9D8B030D-6E8A-4147-A177-3AD203B41FA5}">
                      <a16:colId xmlns:a16="http://schemas.microsoft.com/office/drawing/2014/main" val="20000"/>
                    </a:ext>
                  </a:extLst>
                </a:gridCol>
                <a:gridCol w="2441100">
                  <a:extLst>
                    <a:ext uri="{9D8B030D-6E8A-4147-A177-3AD203B41FA5}">
                      <a16:colId xmlns:a16="http://schemas.microsoft.com/office/drawing/2014/main" val="2249556431"/>
                    </a:ext>
                  </a:extLst>
                </a:gridCol>
                <a:gridCol w="1494007">
                  <a:extLst>
                    <a:ext uri="{9D8B030D-6E8A-4147-A177-3AD203B41FA5}">
                      <a16:colId xmlns:a16="http://schemas.microsoft.com/office/drawing/2014/main" val="20001"/>
                    </a:ext>
                  </a:extLst>
                </a:gridCol>
                <a:gridCol w="2881480">
                  <a:extLst>
                    <a:ext uri="{9D8B030D-6E8A-4147-A177-3AD203B41FA5}">
                      <a16:colId xmlns:a16="http://schemas.microsoft.com/office/drawing/2014/main" val="954211425"/>
                    </a:ext>
                  </a:extLst>
                </a:gridCol>
              </a:tblGrid>
              <a:tr h="350250">
                <a:tc>
                  <a:txBody>
                    <a:bodyPr/>
                    <a:lstStyle/>
                    <a:p>
                      <a:pPr algn="l"/>
                      <a:r>
                        <a:rPr lang="en-US" sz="1600" dirty="0">
                          <a:solidFill>
                            <a:schemeClr val="tx1"/>
                          </a:solidFill>
                          <a:latin typeface="Century Gothic" panose="020B0502020202020204" pitchFamily="34" charset="0"/>
                          <a:cs typeface="Arial" panose="020B0604020202020204" pitchFamily="34" charset="0"/>
                        </a:rPr>
                        <a:t>FINDING</a:t>
                      </a:r>
                    </a:p>
                  </a:txBody>
                  <a:tcPr marL="91207" marR="91207" marT="45604" marB="45604"/>
                </a:tc>
                <a:tc>
                  <a:txBody>
                    <a:bodyPr/>
                    <a:lstStyle/>
                    <a:p>
                      <a:pPr algn="ctr"/>
                      <a:r>
                        <a:rPr lang="en-US" sz="1600" dirty="0">
                          <a:solidFill>
                            <a:schemeClr val="tx1"/>
                          </a:solidFill>
                          <a:latin typeface="Century Gothic" panose="020B0502020202020204" pitchFamily="34" charset="0"/>
                          <a:cs typeface="Arial" panose="020B0604020202020204" pitchFamily="34" charset="0"/>
                        </a:rPr>
                        <a:t>COMMITMENT</a:t>
                      </a:r>
                    </a:p>
                  </a:txBody>
                  <a:tcPr marL="91207" marR="91207" marT="45604" marB="45604"/>
                </a:tc>
                <a:tc>
                  <a:txBody>
                    <a:bodyPr/>
                    <a:lstStyle/>
                    <a:p>
                      <a:pPr algn="ctr"/>
                      <a:r>
                        <a:rPr lang="en-US" sz="1600" dirty="0">
                          <a:solidFill>
                            <a:schemeClr val="tx1"/>
                          </a:solidFill>
                          <a:latin typeface="Century Gothic" panose="020B0502020202020204" pitchFamily="34" charset="0"/>
                          <a:cs typeface="Arial" panose="020B0604020202020204" pitchFamily="34" charset="0"/>
                        </a:rPr>
                        <a:t>DUE DATE</a:t>
                      </a:r>
                    </a:p>
                  </a:txBody>
                  <a:tcPr marL="91207" marR="91207" marT="45604" marB="45604"/>
                </a:tc>
                <a:tc>
                  <a:txBody>
                    <a:bodyPr/>
                    <a:lstStyle/>
                    <a:p>
                      <a:pPr algn="ctr"/>
                      <a:r>
                        <a:rPr lang="en-US" sz="1600" dirty="0">
                          <a:solidFill>
                            <a:schemeClr val="tx1"/>
                          </a:solidFill>
                          <a:latin typeface="Century Gothic" panose="020B0502020202020204" pitchFamily="34" charset="0"/>
                          <a:cs typeface="Arial" panose="020B0604020202020204" pitchFamily="34" charset="0"/>
                        </a:rPr>
                        <a:t>PROGRESS MADE</a:t>
                      </a:r>
                    </a:p>
                  </a:txBody>
                  <a:tcPr marL="91207" marR="91207" marT="45604" marB="45604"/>
                </a:tc>
                <a:extLst>
                  <a:ext uri="{0D108BD9-81ED-4DB2-BD59-A6C34878D82A}">
                    <a16:rowId xmlns:a16="http://schemas.microsoft.com/office/drawing/2014/main" val="10001"/>
                  </a:ext>
                </a:extLst>
              </a:tr>
              <a:tr h="5225287">
                <a:tc>
                  <a:txBody>
                    <a:bodyPr/>
                    <a:lstStyle/>
                    <a:p>
                      <a:pPr marL="342900" indent="-342900" algn="l">
                        <a:buFont typeface="+mj-lt"/>
                        <a:buAutoNum type="arabicPeriod"/>
                      </a:pPr>
                      <a:r>
                        <a:rPr lang="en-US" sz="1400" dirty="0">
                          <a:latin typeface="Century Gothic" panose="020B0502020202020204" pitchFamily="34" charset="0"/>
                          <a:cs typeface="Arial" panose="020B0604020202020204" pitchFamily="34" charset="0"/>
                        </a:rPr>
                        <a:t>Overstatement of number of black emerging farmers benefiting from technology/innovation support programme</a:t>
                      </a:r>
                      <a:br>
                        <a:rPr lang="en-US" sz="1400" dirty="0">
                          <a:latin typeface="Century Gothic" panose="020B0502020202020204" pitchFamily="34" charset="0"/>
                          <a:cs typeface="Arial" panose="020B0604020202020204" pitchFamily="34" charset="0"/>
                        </a:rPr>
                      </a:br>
                      <a:r>
                        <a:rPr lang="en-US" sz="1400" dirty="0">
                          <a:latin typeface="Century Gothic" panose="020B0502020202020204" pitchFamily="34" charset="0"/>
                          <a:cs typeface="Arial" panose="020B0604020202020204" pitchFamily="34" charset="0"/>
                        </a:rPr>
                        <a:t/>
                      </a:r>
                      <a:br>
                        <a:rPr lang="en-US" sz="1400" dirty="0">
                          <a:latin typeface="Century Gothic" panose="020B0502020202020204" pitchFamily="34" charset="0"/>
                          <a:cs typeface="Arial" panose="020B0604020202020204" pitchFamily="34" charset="0"/>
                        </a:rPr>
                      </a:br>
                      <a:r>
                        <a:rPr lang="en-US" sz="1400" dirty="0">
                          <a:latin typeface="Century Gothic" panose="020B0502020202020204" pitchFamily="34" charset="0"/>
                          <a:cs typeface="Arial" panose="020B0604020202020204" pitchFamily="34" charset="0"/>
                        </a:rPr>
                        <a:t>There</a:t>
                      </a:r>
                      <a:r>
                        <a:rPr lang="en-US" sz="1400" baseline="0" dirty="0">
                          <a:latin typeface="Century Gothic" panose="020B0502020202020204" pitchFamily="34" charset="0"/>
                          <a:cs typeface="Arial" panose="020B0604020202020204" pitchFamily="34" charset="0"/>
                        </a:rPr>
                        <a:t> was no internal controls over the reconciling of the performance information reported to the supporting Annual Performance Report </a:t>
                      </a:r>
                      <a:endParaRPr lang="en-US" sz="1400" dirty="0">
                        <a:latin typeface="Century Gothic" panose="020B0502020202020204" pitchFamily="34" charset="0"/>
                        <a:cs typeface="Arial" panose="020B0604020202020204" pitchFamily="34" charset="0"/>
                      </a:endParaRPr>
                    </a:p>
                  </a:txBody>
                  <a:tcPr marL="91207" marR="91207" marT="45604" marB="45604"/>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The 2021-22 TID will be updated to clearly state that a list of the beneficiaries is needed. </a:t>
                      </a:r>
                    </a:p>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The implementing agencies will be warned in advance that a list of beneficiaries should be included in the annual reports from this year (2021-22) forward. </a:t>
                      </a:r>
                    </a:p>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The number of black emerging farmers will be revised down in the Annual Report as advised by the AG. The Programme had offered to ask the project to compile a full list, a process that would take up to three weeks, but this was deemed to be too late</a:t>
                      </a:r>
                    </a:p>
                  </a:txBody>
                  <a:tcPr marL="91207" marR="91207" marT="45604" marB="45604"/>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txBody>
                  <a:tcPr marL="91207" marR="91207" marT="45604" marB="45604"/>
                </a:tc>
                <a:tc>
                  <a:txBody>
                    <a:bodyPr/>
                    <a:lstStyle/>
                    <a:p>
                      <a:pPr marL="342900" marR="0" lvl="0" indent="-342900" algn="l" defTabSz="912114"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The relevant Director was already informed about the required list that must be submitted as evidence in 2021, when Management had to respond to the AG finding.</a:t>
                      </a:r>
                    </a:p>
                    <a:p>
                      <a:pPr marL="342900" marR="0" lvl="0" indent="-342900" algn="l" defTabSz="912114" rtl="0" eaLnBrk="1" fontAlgn="auto" latinLnBrk="0" hangingPunct="1">
                        <a:lnSpc>
                          <a:spcPct val="100000"/>
                        </a:lnSpc>
                        <a:spcBef>
                          <a:spcPts val="0"/>
                        </a:spcBef>
                        <a:spcAft>
                          <a:spcPts val="0"/>
                        </a:spcAft>
                        <a:buClrTx/>
                        <a:buSzTx/>
                        <a:buFontTx/>
                        <a:buAutoNum type="arabicParenR"/>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342900" marR="0" lvl="0" indent="-342900" algn="l" defTabSz="912114"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2022-23 TID draft is already updated as requested.</a:t>
                      </a:r>
                    </a:p>
                  </a:txBody>
                  <a:tcPr marL="91207" marR="91207" marT="45604" marB="45604"/>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288730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40021F-DA4D-46BA-A76A-90A6AF46570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63</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32524B47-BC00-41A7-9C92-42C24EA5030B}"/>
              </a:ext>
            </a:extLst>
          </p:cNvPr>
          <p:cNvSpPr>
            <a:spLocks noGrp="1"/>
          </p:cNvSpPr>
          <p:nvPr>
            <p:ph type="title"/>
          </p:nvPr>
        </p:nvSpPr>
        <p:spPr>
          <a:xfrm>
            <a:off x="-38636" y="0"/>
            <a:ext cx="9040970" cy="901521"/>
          </a:xfrm>
        </p:spPr>
        <p:txBody>
          <a:bodyPr>
            <a:noAutofit/>
          </a:bodyPr>
          <a:lstStyle/>
          <a:p>
            <a:r>
              <a:rPr lang="en-US" sz="2400" b="1" dirty="0">
                <a:latin typeface="Century Gothic" panose="020B0502020202020204" pitchFamily="34" charset="0"/>
              </a:rPr>
              <a:t>AUDIT PROJECT PLAN AND UPDATE ON PROGRESS TO ADDRESS FINDINGS</a:t>
            </a:r>
          </a:p>
        </p:txBody>
      </p:sp>
      <p:graphicFrame>
        <p:nvGraphicFramePr>
          <p:cNvPr id="9" name="Content Placeholder 4">
            <a:extLst>
              <a:ext uri="{FF2B5EF4-FFF2-40B4-BE49-F238E27FC236}">
                <a16:creationId xmlns:a16="http://schemas.microsoft.com/office/drawing/2014/main" id="{62164046-FB5D-4C60-A336-1B430DE2900C}"/>
              </a:ext>
            </a:extLst>
          </p:cNvPr>
          <p:cNvGraphicFramePr>
            <a:graphicFrameLocks noGrp="1"/>
          </p:cNvGraphicFramePr>
          <p:nvPr>
            <p:ph idx="1"/>
            <p:extLst>
              <p:ext uri="{D42A27DB-BD31-4B8C-83A1-F6EECF244321}">
                <p14:modId xmlns:p14="http://schemas.microsoft.com/office/powerpoint/2010/main" val="728024528"/>
              </p:ext>
            </p:extLst>
          </p:nvPr>
        </p:nvGraphicFramePr>
        <p:xfrm>
          <a:off x="90150" y="1050265"/>
          <a:ext cx="8912183" cy="5608637"/>
        </p:xfrm>
        <a:graphic>
          <a:graphicData uri="http://schemas.openxmlformats.org/drawingml/2006/table">
            <a:tbl>
              <a:tblPr firstRow="1" bandRow="1">
                <a:tableStyleId>{5C22544A-7EE6-4342-B048-85BDC9FD1C3A}</a:tableStyleId>
              </a:tblPr>
              <a:tblGrid>
                <a:gridCol w="1658534">
                  <a:extLst>
                    <a:ext uri="{9D8B030D-6E8A-4147-A177-3AD203B41FA5}">
                      <a16:colId xmlns:a16="http://schemas.microsoft.com/office/drawing/2014/main" val="20000"/>
                    </a:ext>
                  </a:extLst>
                </a:gridCol>
                <a:gridCol w="3116250">
                  <a:extLst>
                    <a:ext uri="{9D8B030D-6E8A-4147-A177-3AD203B41FA5}">
                      <a16:colId xmlns:a16="http://schemas.microsoft.com/office/drawing/2014/main" val="2249556431"/>
                    </a:ext>
                  </a:extLst>
                </a:gridCol>
                <a:gridCol w="1255919">
                  <a:extLst>
                    <a:ext uri="{9D8B030D-6E8A-4147-A177-3AD203B41FA5}">
                      <a16:colId xmlns:a16="http://schemas.microsoft.com/office/drawing/2014/main" val="20001"/>
                    </a:ext>
                  </a:extLst>
                </a:gridCol>
                <a:gridCol w="2881480">
                  <a:extLst>
                    <a:ext uri="{9D8B030D-6E8A-4147-A177-3AD203B41FA5}">
                      <a16:colId xmlns:a16="http://schemas.microsoft.com/office/drawing/2014/main" val="954211425"/>
                    </a:ext>
                  </a:extLst>
                </a:gridCol>
              </a:tblGrid>
              <a:tr h="344470">
                <a:tc>
                  <a:txBody>
                    <a:bodyPr/>
                    <a:lstStyle/>
                    <a:p>
                      <a:pPr algn="l"/>
                      <a:r>
                        <a:rPr lang="en-US" sz="1600" dirty="0">
                          <a:solidFill>
                            <a:schemeClr val="tx1"/>
                          </a:solidFill>
                          <a:latin typeface="Century Gothic" panose="020B0502020202020204" pitchFamily="34" charset="0"/>
                          <a:cs typeface="Arial" panose="020B0604020202020204" pitchFamily="34" charset="0"/>
                        </a:rPr>
                        <a:t>FINDING</a:t>
                      </a:r>
                    </a:p>
                  </a:txBody>
                  <a:tcPr marL="91207" marR="91207" marT="45604" marB="45604"/>
                </a:tc>
                <a:tc>
                  <a:txBody>
                    <a:bodyPr/>
                    <a:lstStyle/>
                    <a:p>
                      <a:pPr algn="ctr"/>
                      <a:r>
                        <a:rPr lang="en-US" sz="1600" dirty="0">
                          <a:solidFill>
                            <a:schemeClr val="tx1"/>
                          </a:solidFill>
                          <a:latin typeface="Century Gothic" panose="020B0502020202020204" pitchFamily="34" charset="0"/>
                          <a:cs typeface="Arial" panose="020B0604020202020204" pitchFamily="34" charset="0"/>
                        </a:rPr>
                        <a:t>COMMITMENT</a:t>
                      </a:r>
                    </a:p>
                  </a:txBody>
                  <a:tcPr marL="91207" marR="91207" marT="45604" marB="45604"/>
                </a:tc>
                <a:tc>
                  <a:txBody>
                    <a:bodyPr/>
                    <a:lstStyle/>
                    <a:p>
                      <a:pPr algn="ctr"/>
                      <a:r>
                        <a:rPr lang="en-US" sz="1600" dirty="0">
                          <a:solidFill>
                            <a:schemeClr val="tx1"/>
                          </a:solidFill>
                          <a:latin typeface="Century Gothic" panose="020B0502020202020204" pitchFamily="34" charset="0"/>
                          <a:cs typeface="Arial" panose="020B0604020202020204" pitchFamily="34" charset="0"/>
                        </a:rPr>
                        <a:t>DUE DATE</a:t>
                      </a:r>
                    </a:p>
                  </a:txBody>
                  <a:tcPr marL="91207" marR="91207" marT="45604" marB="45604"/>
                </a:tc>
                <a:tc>
                  <a:txBody>
                    <a:bodyPr/>
                    <a:lstStyle/>
                    <a:p>
                      <a:pPr algn="ctr"/>
                      <a:r>
                        <a:rPr lang="en-US" sz="1600" dirty="0">
                          <a:solidFill>
                            <a:schemeClr val="tx1"/>
                          </a:solidFill>
                          <a:latin typeface="Century Gothic" panose="020B0502020202020204" pitchFamily="34" charset="0"/>
                          <a:cs typeface="Arial" panose="020B0604020202020204" pitchFamily="34" charset="0"/>
                        </a:rPr>
                        <a:t>PROGRESS MADE</a:t>
                      </a:r>
                    </a:p>
                  </a:txBody>
                  <a:tcPr marL="91207" marR="91207" marT="45604" marB="45604"/>
                </a:tc>
                <a:extLst>
                  <a:ext uri="{0D108BD9-81ED-4DB2-BD59-A6C34878D82A}">
                    <a16:rowId xmlns:a16="http://schemas.microsoft.com/office/drawing/2014/main" val="10001"/>
                  </a:ext>
                </a:extLst>
              </a:tr>
              <a:tr h="2976792">
                <a:tc>
                  <a:txBody>
                    <a:bodyPr/>
                    <a:lstStyle/>
                    <a:p>
                      <a:pPr marL="0" indent="0" algn="l" defTabSz="146050">
                        <a:buFont typeface="+mj-lt"/>
                        <a:buNone/>
                        <a:tabLst>
                          <a:tab pos="401638" algn="l"/>
                        </a:tabLst>
                      </a:pPr>
                      <a:r>
                        <a:rPr lang="en-US" sz="1400" kern="1200" dirty="0" smtClean="0">
                          <a:solidFill>
                            <a:schemeClr val="dk1"/>
                          </a:solidFill>
                          <a:latin typeface="Century Gothic" panose="020B0502020202020204" pitchFamily="34" charset="0"/>
                          <a:ea typeface="+mn-ea"/>
                          <a:cs typeface="Arial" panose="020B0604020202020204" pitchFamily="34" charset="0"/>
                        </a:rPr>
                        <a:t>2.Non-Compliance</a:t>
                      </a:r>
                      <a:r>
                        <a:rPr lang="en-US" sz="1400" dirty="0" smtClean="0">
                          <a:latin typeface="Century Gothic" panose="020B0502020202020204" pitchFamily="34" charset="0"/>
                          <a:cs typeface="Arial" panose="020B0604020202020204" pitchFamily="34" charset="0"/>
                        </a:rPr>
                        <a:t> </a:t>
                      </a:r>
                      <a:r>
                        <a:rPr lang="en-US" sz="1400" dirty="0">
                          <a:latin typeface="Century Gothic" panose="020B0502020202020204" pitchFamily="34" charset="0"/>
                          <a:cs typeface="Arial" panose="020B0604020202020204" pitchFamily="34" charset="0"/>
                        </a:rPr>
                        <a:t>with the Broad-Based Black Economic Empowerment Ac</a:t>
                      </a:r>
                    </a:p>
                  </a:txBody>
                  <a:tcPr marL="91207" marR="91207" marT="45604" marB="45604"/>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The service provider was appointed to do BBBEE assessment. The report will be submitted as soon as the BBBEE assessment is completed. The annual report will be sent also soon as it has been printed by the appointed service provider. The department will also ensure that the submission of the report becomes part of the process of the submission of the annual report</a:t>
                      </a:r>
                    </a:p>
                  </a:txBody>
                  <a:tcPr marL="91207" marR="91207" marT="45604" marB="45604"/>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30 June 2022</a:t>
                      </a:r>
                    </a:p>
                  </a:txBody>
                  <a:tcPr marL="91207" marR="91207" marT="45604" marB="45604"/>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The acting Director Strategy and Planning is in a process of concluding a 3-year service level agreement with appointed verification agency.</a:t>
                      </a:r>
                    </a:p>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The DSI assessment report on BBBEE compliance will be made available before the end of the 2022/23 1st Q and thereafter annually with the DSI Annual Report</a:t>
                      </a: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t>
                      </a:r>
                    </a:p>
                  </a:txBody>
                  <a:tcPr marL="91207" marR="91207" marT="45604" marB="45604"/>
                </a:tc>
                <a:extLst>
                  <a:ext uri="{0D108BD9-81ED-4DB2-BD59-A6C34878D82A}">
                    <a16:rowId xmlns:a16="http://schemas.microsoft.com/office/drawing/2014/main" val="10002"/>
                  </a:ext>
                </a:extLst>
              </a:tr>
              <a:tr h="2287375">
                <a:tc>
                  <a:txBody>
                    <a:bodyPr/>
                    <a:lstStyle/>
                    <a:p>
                      <a:pPr algn="l"/>
                      <a:r>
                        <a:rPr lang="en-US" sz="1400" dirty="0">
                          <a:latin typeface="Century Gothic" panose="020B0502020202020204" pitchFamily="34" charset="0"/>
                          <a:cs typeface="Arial" panose="020B0604020202020204" pitchFamily="34" charset="0"/>
                        </a:rPr>
                        <a:t>3. PIMS was running outdated and unsupported version and operating system version </a:t>
                      </a:r>
                    </a:p>
                  </a:txBody>
                  <a:tcPr marL="91207" marR="91207" marT="45604" marB="45604"/>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Management has appointed a service provider to upgrade PIMS from Windows 2008 to 2019. The IS Directorate is also in the process of upgrading from Liferay Portal Community Edition to Liferay Digital Experience Platform (DXP).</a:t>
                      </a:r>
                    </a:p>
                  </a:txBody>
                  <a:tcPr marL="91207" marR="91207" marT="45604" marB="45604"/>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31 March 2022</a:t>
                      </a:r>
                    </a:p>
                  </a:txBody>
                  <a:tcPr marL="91207" marR="91207" marT="45604" marB="45604"/>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The Information Systems Directorate appointed the service provider to upgrade the PIMS system to a later version to resolve the issue of security patches and updates. The upgrade has been completed and the user acceptance testing is currently being conducted </a:t>
                      </a:r>
                    </a:p>
                  </a:txBody>
                  <a:tcPr marL="91207" marR="91207" marT="45604" marB="45604"/>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621319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40021F-DA4D-46BA-A76A-90A6AF46570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64</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32524B47-BC00-41A7-9C92-42C24EA5030B}"/>
              </a:ext>
            </a:extLst>
          </p:cNvPr>
          <p:cNvSpPr>
            <a:spLocks noGrp="1"/>
          </p:cNvSpPr>
          <p:nvPr>
            <p:ph type="title"/>
          </p:nvPr>
        </p:nvSpPr>
        <p:spPr>
          <a:xfrm>
            <a:off x="-38636" y="0"/>
            <a:ext cx="9040970" cy="901521"/>
          </a:xfrm>
        </p:spPr>
        <p:txBody>
          <a:bodyPr>
            <a:noAutofit/>
          </a:bodyPr>
          <a:lstStyle/>
          <a:p>
            <a:r>
              <a:rPr lang="en-US" sz="2400" b="1" dirty="0">
                <a:latin typeface="Century Gothic" panose="020B0502020202020204" pitchFamily="34" charset="0"/>
              </a:rPr>
              <a:t>AUDIT PROJECT PLAN AND UPDATE ON PROGRESS TO ADDRESS FINDINGS</a:t>
            </a:r>
          </a:p>
        </p:txBody>
      </p:sp>
      <p:graphicFrame>
        <p:nvGraphicFramePr>
          <p:cNvPr id="9" name="Content Placeholder 4">
            <a:extLst>
              <a:ext uri="{FF2B5EF4-FFF2-40B4-BE49-F238E27FC236}">
                <a16:creationId xmlns:a16="http://schemas.microsoft.com/office/drawing/2014/main" id="{62164046-FB5D-4C60-A336-1B430DE2900C}"/>
              </a:ext>
            </a:extLst>
          </p:cNvPr>
          <p:cNvGraphicFramePr>
            <a:graphicFrameLocks noGrp="1"/>
          </p:cNvGraphicFramePr>
          <p:nvPr>
            <p:ph idx="1"/>
            <p:extLst>
              <p:ext uri="{D42A27DB-BD31-4B8C-83A1-F6EECF244321}">
                <p14:modId xmlns:p14="http://schemas.microsoft.com/office/powerpoint/2010/main" val="1763261672"/>
              </p:ext>
            </p:extLst>
          </p:nvPr>
        </p:nvGraphicFramePr>
        <p:xfrm>
          <a:off x="90149" y="1056101"/>
          <a:ext cx="8912185" cy="5434151"/>
        </p:xfrm>
        <a:graphic>
          <a:graphicData uri="http://schemas.openxmlformats.org/drawingml/2006/table">
            <a:tbl>
              <a:tblPr firstRow="1" bandRow="1">
                <a:tableStyleId>{5C22544A-7EE6-4342-B048-85BDC9FD1C3A}</a:tableStyleId>
              </a:tblPr>
              <a:tblGrid>
                <a:gridCol w="2335703">
                  <a:extLst>
                    <a:ext uri="{9D8B030D-6E8A-4147-A177-3AD203B41FA5}">
                      <a16:colId xmlns:a16="http://schemas.microsoft.com/office/drawing/2014/main" val="20000"/>
                    </a:ext>
                  </a:extLst>
                </a:gridCol>
                <a:gridCol w="2200993">
                  <a:extLst>
                    <a:ext uri="{9D8B030D-6E8A-4147-A177-3AD203B41FA5}">
                      <a16:colId xmlns:a16="http://schemas.microsoft.com/office/drawing/2014/main" val="2249556431"/>
                    </a:ext>
                  </a:extLst>
                </a:gridCol>
                <a:gridCol w="1494008">
                  <a:extLst>
                    <a:ext uri="{9D8B030D-6E8A-4147-A177-3AD203B41FA5}">
                      <a16:colId xmlns:a16="http://schemas.microsoft.com/office/drawing/2014/main" val="20001"/>
                    </a:ext>
                  </a:extLst>
                </a:gridCol>
                <a:gridCol w="2881481">
                  <a:extLst>
                    <a:ext uri="{9D8B030D-6E8A-4147-A177-3AD203B41FA5}">
                      <a16:colId xmlns:a16="http://schemas.microsoft.com/office/drawing/2014/main" val="954211425"/>
                    </a:ext>
                  </a:extLst>
                </a:gridCol>
              </a:tblGrid>
              <a:tr h="449181">
                <a:tc>
                  <a:txBody>
                    <a:bodyPr/>
                    <a:lstStyle/>
                    <a:p>
                      <a:pPr algn="l"/>
                      <a:r>
                        <a:rPr lang="en-US" sz="1600" dirty="0">
                          <a:solidFill>
                            <a:schemeClr val="tx1"/>
                          </a:solidFill>
                          <a:latin typeface="Century Gothic" panose="020B0502020202020204" pitchFamily="34" charset="0"/>
                          <a:cs typeface="Arial" panose="020B0604020202020204" pitchFamily="34" charset="0"/>
                        </a:rPr>
                        <a:t>FINDING</a:t>
                      </a:r>
                    </a:p>
                  </a:txBody>
                  <a:tcPr marL="91207" marR="91207" marT="45604" marB="45604"/>
                </a:tc>
                <a:tc>
                  <a:txBody>
                    <a:bodyPr/>
                    <a:lstStyle/>
                    <a:p>
                      <a:pPr algn="ctr"/>
                      <a:r>
                        <a:rPr lang="en-US" sz="1600" dirty="0">
                          <a:solidFill>
                            <a:schemeClr val="tx1"/>
                          </a:solidFill>
                          <a:latin typeface="Century Gothic" panose="020B0502020202020204" pitchFamily="34" charset="0"/>
                          <a:cs typeface="Arial" panose="020B0604020202020204" pitchFamily="34" charset="0"/>
                        </a:rPr>
                        <a:t>COMMITMENT</a:t>
                      </a:r>
                    </a:p>
                  </a:txBody>
                  <a:tcPr marL="91207" marR="91207" marT="45604" marB="45604"/>
                </a:tc>
                <a:tc>
                  <a:txBody>
                    <a:bodyPr/>
                    <a:lstStyle/>
                    <a:p>
                      <a:pPr algn="ctr"/>
                      <a:r>
                        <a:rPr lang="en-US" sz="1600" dirty="0">
                          <a:solidFill>
                            <a:schemeClr val="tx1"/>
                          </a:solidFill>
                          <a:latin typeface="Century Gothic" panose="020B0502020202020204" pitchFamily="34" charset="0"/>
                          <a:cs typeface="Arial" panose="020B0604020202020204" pitchFamily="34" charset="0"/>
                        </a:rPr>
                        <a:t>DUE DATE</a:t>
                      </a:r>
                    </a:p>
                  </a:txBody>
                  <a:tcPr marL="91207" marR="91207" marT="45604" marB="45604"/>
                </a:tc>
                <a:tc>
                  <a:txBody>
                    <a:bodyPr/>
                    <a:lstStyle/>
                    <a:p>
                      <a:pPr algn="ctr"/>
                      <a:r>
                        <a:rPr lang="en-US" sz="1600" dirty="0">
                          <a:solidFill>
                            <a:schemeClr val="tx1"/>
                          </a:solidFill>
                          <a:latin typeface="Century Gothic" panose="020B0502020202020204" pitchFamily="34" charset="0"/>
                          <a:cs typeface="Arial" panose="020B0604020202020204" pitchFamily="34" charset="0"/>
                        </a:rPr>
                        <a:t>PROGRESS MADE</a:t>
                      </a:r>
                    </a:p>
                  </a:txBody>
                  <a:tcPr marL="91207" marR="91207" marT="45604" marB="45604"/>
                </a:tc>
                <a:extLst>
                  <a:ext uri="{0D108BD9-81ED-4DB2-BD59-A6C34878D82A}">
                    <a16:rowId xmlns:a16="http://schemas.microsoft.com/office/drawing/2014/main" val="10001"/>
                  </a:ext>
                </a:extLst>
              </a:tr>
              <a:tr h="4984970">
                <a:tc>
                  <a:txBody>
                    <a:bodyPr/>
                    <a:lstStyle/>
                    <a:p>
                      <a:pPr algn="l"/>
                      <a:r>
                        <a:rPr lang="en-US" sz="1600" dirty="0">
                          <a:latin typeface="Century Gothic" panose="020B0502020202020204" pitchFamily="34" charset="0"/>
                          <a:cs typeface="Arial" panose="020B0604020202020204" pitchFamily="34" charset="0"/>
                        </a:rPr>
                        <a:t>4. The Information and Communication Technology continuity plan was still in draft</a:t>
                      </a:r>
                      <a:br>
                        <a:rPr lang="en-US" sz="1600" dirty="0">
                          <a:latin typeface="Century Gothic" panose="020B0502020202020204" pitchFamily="34" charset="0"/>
                          <a:cs typeface="Arial" panose="020B0604020202020204" pitchFamily="34" charset="0"/>
                        </a:rPr>
                      </a:br>
                      <a:r>
                        <a:rPr lang="en-US" sz="1600" dirty="0">
                          <a:latin typeface="Century Gothic" panose="020B0502020202020204" pitchFamily="34" charset="0"/>
                          <a:cs typeface="Arial" panose="020B0604020202020204" pitchFamily="34" charset="0"/>
                        </a:rPr>
                        <a:t/>
                      </a:r>
                      <a:br>
                        <a:rPr lang="en-US" sz="1600" dirty="0">
                          <a:latin typeface="Century Gothic" panose="020B0502020202020204" pitchFamily="34" charset="0"/>
                          <a:cs typeface="Arial" panose="020B0604020202020204" pitchFamily="34" charset="0"/>
                        </a:rPr>
                      </a:br>
                      <a:r>
                        <a:rPr lang="en-US" sz="1600" dirty="0">
                          <a:latin typeface="Century Gothic" panose="020B0502020202020204" pitchFamily="34" charset="0"/>
                          <a:cs typeface="Arial" panose="020B0604020202020204" pitchFamily="34" charset="0"/>
                        </a:rPr>
                        <a:t>The finalisation of the ICT service continuity plan was delayed by benchmarking review which was undertaken by a service provider on behalf of Department of Science and Innovation (DSI). This was done in accordance with good practice and global standards</a:t>
                      </a:r>
                    </a:p>
                  </a:txBody>
                  <a:tcPr marL="91207" marR="91207" marT="45604" marB="45604"/>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The department is working with SITA on the implementation of the service provider recommendations</a:t>
                      </a:r>
                    </a:p>
                  </a:txBody>
                  <a:tcPr marL="91207" marR="91207" marT="45604" marB="45604"/>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31 March 2022</a:t>
                      </a:r>
                    </a:p>
                  </a:txBody>
                  <a:tcPr marL="91207" marR="91207" marT="45604" marB="45604"/>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The development of the ICT continuity plan and ICT disaster recovery strategy is completed and both documents are being taken through the departmental internal approval structures.</a:t>
                      </a:r>
                    </a:p>
                  </a:txBody>
                  <a:tcPr marL="91207" marR="91207" marT="45604" marB="45604"/>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166380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D28F7B-99F0-418C-9310-8CE63D1A2A51}"/>
              </a:ext>
            </a:extLst>
          </p:cNvPr>
          <p:cNvSpPr>
            <a:spLocks noGrp="1"/>
          </p:cNvSpPr>
          <p:nvPr>
            <p:ph type="sldNum" sz="quarter" idx="12"/>
          </p:nvPr>
        </p:nvSpPr>
        <p:spPr>
          <a:xfrm>
            <a:off x="5851784" y="6293778"/>
            <a:ext cx="2743200" cy="365125"/>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65</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Rectangle 8">
            <a:extLst>
              <a:ext uri="{FF2B5EF4-FFF2-40B4-BE49-F238E27FC236}">
                <a16:creationId xmlns:a16="http://schemas.microsoft.com/office/drawing/2014/main" id="{EF72E48E-4184-4F53-B623-7F68074C4CC6}"/>
              </a:ext>
            </a:extLst>
          </p:cNvPr>
          <p:cNvSpPr>
            <a:spLocks noGrp="1" noChangeArrowheads="1"/>
          </p:cNvSpPr>
          <p:nvPr>
            <p:ph idx="1"/>
          </p:nvPr>
        </p:nvSpPr>
        <p:spPr bwMode="auto">
          <a:xfrm>
            <a:off x="0" y="1314979"/>
            <a:ext cx="9028090" cy="4978799"/>
          </a:xfrm>
          <a:prstGeom prst="rect">
            <a:avLst/>
          </a:prstGeom>
          <a:solidFill>
            <a:schemeClr val="accent1">
              <a:lumMod val="20000"/>
              <a:lumOff val="80000"/>
            </a:schemeClr>
          </a:solidFill>
          <a:ln w="9525">
            <a:noFill/>
            <a:miter lim="800000"/>
            <a:headEnd/>
            <a:tailEnd/>
          </a:ln>
        </p:spPr>
        <p:txBody>
          <a:bodyPr wrap="square">
            <a:spAutoFit/>
          </a:bodyPr>
          <a:lstStyle/>
          <a:p>
            <a:pPr marL="0" indent="0" algn="ctr">
              <a:buNone/>
            </a:pPr>
            <a:r>
              <a:rPr lang="en-US" sz="3600" b="1" i="1" dirty="0">
                <a:solidFill>
                  <a:schemeClr val="tx1"/>
                </a:solidFill>
                <a:latin typeface="Century Gothic" panose="020B0502020202020204" pitchFamily="34" charset="0"/>
              </a:rPr>
              <a:t>Dankie</a:t>
            </a:r>
          </a:p>
          <a:p>
            <a:pPr marL="0" indent="0" algn="ctr">
              <a:buNone/>
            </a:pPr>
            <a:r>
              <a:rPr lang="en-US" sz="3600" b="1" i="1" dirty="0">
                <a:solidFill>
                  <a:schemeClr val="tx1"/>
                </a:solidFill>
                <a:latin typeface="Century Gothic" panose="020B0502020202020204" pitchFamily="34" charset="0"/>
              </a:rPr>
              <a:t>Enkosi</a:t>
            </a:r>
          </a:p>
          <a:p>
            <a:pPr marL="0" indent="0" algn="ctr">
              <a:buNone/>
            </a:pPr>
            <a:r>
              <a:rPr lang="en-US" sz="3600" b="1" i="1" dirty="0">
                <a:solidFill>
                  <a:schemeClr val="tx1"/>
                </a:solidFill>
                <a:latin typeface="Century Gothic" panose="020B0502020202020204" pitchFamily="34" charset="0"/>
              </a:rPr>
              <a:t>Ha khensa</a:t>
            </a:r>
          </a:p>
          <a:p>
            <a:pPr marL="0" indent="0" algn="ctr">
              <a:buNone/>
            </a:pPr>
            <a:r>
              <a:rPr lang="en-US" sz="3600" b="1" i="1" dirty="0">
                <a:solidFill>
                  <a:schemeClr val="tx1"/>
                </a:solidFill>
                <a:latin typeface="Century Gothic" panose="020B0502020202020204" pitchFamily="34" charset="0"/>
              </a:rPr>
              <a:t>Re a leboga</a:t>
            </a:r>
          </a:p>
          <a:p>
            <a:pPr marL="0" indent="0" algn="ctr">
              <a:buNone/>
            </a:pPr>
            <a:r>
              <a:rPr lang="en-US" sz="3600" b="1" i="1" dirty="0">
                <a:solidFill>
                  <a:schemeClr val="tx1"/>
                </a:solidFill>
                <a:latin typeface="Century Gothic" panose="020B0502020202020204" pitchFamily="34" charset="0"/>
              </a:rPr>
              <a:t>Ro livhuwa </a:t>
            </a:r>
          </a:p>
          <a:p>
            <a:pPr marL="0" indent="0" algn="ctr">
              <a:buNone/>
            </a:pPr>
            <a:r>
              <a:rPr lang="en-US" sz="3600" b="1" i="1" dirty="0">
                <a:solidFill>
                  <a:schemeClr val="tx1"/>
                </a:solidFill>
                <a:latin typeface="Century Gothic" panose="020B0502020202020204" pitchFamily="34" charset="0"/>
              </a:rPr>
              <a:t>Siyabonga</a:t>
            </a:r>
          </a:p>
          <a:p>
            <a:pPr marL="0" indent="0" algn="ctr">
              <a:buNone/>
            </a:pPr>
            <a:r>
              <a:rPr lang="en-US" sz="3600" b="1" i="1" dirty="0">
                <a:solidFill>
                  <a:schemeClr val="tx1"/>
                </a:solidFill>
                <a:latin typeface="Century Gothic" panose="020B0502020202020204" pitchFamily="34" charset="0"/>
              </a:rPr>
              <a:t>Siyathokoza </a:t>
            </a:r>
          </a:p>
          <a:p>
            <a:pPr marL="0" indent="0" algn="ctr">
              <a:buNone/>
            </a:pPr>
            <a:r>
              <a:rPr lang="en-US" sz="3600" b="1" i="1" dirty="0">
                <a:solidFill>
                  <a:schemeClr val="tx1"/>
                </a:solidFill>
                <a:latin typeface="Century Gothic" panose="020B0502020202020204" pitchFamily="34" charset="0"/>
              </a:rPr>
              <a:t>Thank you</a:t>
            </a:r>
          </a:p>
        </p:txBody>
      </p:sp>
    </p:spTree>
    <p:extLst>
      <p:ext uri="{BB962C8B-B14F-4D97-AF65-F5344CB8AC3E}">
        <p14:creationId xmlns:p14="http://schemas.microsoft.com/office/powerpoint/2010/main" val="40516218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C7343AE-23DE-FD4B-B75D-4A4A6BC51771}"/>
              </a:ext>
            </a:extLst>
          </p:cNvPr>
          <p:cNvSpPr>
            <a:spLocks noGrp="1"/>
          </p:cNvSpPr>
          <p:nvPr>
            <p:ph type="sldNum" sz="quarter" idx="12"/>
          </p:nvPr>
        </p:nvSpPr>
        <p:spPr/>
        <p:txBody>
          <a:bodyPr/>
          <a:lstStyle/>
          <a:p>
            <a:pPr marL="0" marR="0" lvl="0" indent="0" algn="r" defTabSz="515687"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515687" rtl="0" eaLnBrk="1" fontAlgn="auto" latinLnBrk="0" hangingPunct="1">
                <a:lnSpc>
                  <a:spcPct val="100000"/>
                </a:lnSpc>
                <a:spcBef>
                  <a:spcPts val="0"/>
                </a:spcBef>
                <a:spcAft>
                  <a:spcPts val="0"/>
                </a:spcAft>
                <a:buClrTx/>
                <a:buSzTx/>
                <a:buFontTx/>
                <a:buNone/>
                <a:tabLst/>
                <a:defRPr/>
              </a:pPr>
              <a:t>6</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0EC7AC37-FADC-42C1-A9D6-332852BDC2E3}"/>
              </a:ext>
            </a:extLst>
          </p:cNvPr>
          <p:cNvSpPr>
            <a:spLocks noGrp="1"/>
          </p:cNvSpPr>
          <p:nvPr>
            <p:ph idx="1"/>
          </p:nvPr>
        </p:nvSpPr>
        <p:spPr>
          <a:xfrm>
            <a:off x="0" y="973015"/>
            <a:ext cx="9144000" cy="5867523"/>
          </a:xfrm>
        </p:spPr>
        <p:txBody>
          <a:bodyPr>
            <a:noAutofit/>
          </a:bodyPr>
          <a:lstStyle/>
          <a:p>
            <a:pPr marL="0" indent="0" algn="just">
              <a:lnSpc>
                <a:spcPct val="100000"/>
              </a:lnSpc>
              <a:spcBef>
                <a:spcPts val="450"/>
              </a:spcBef>
              <a:buClr>
                <a:srgbClr val="FFC000"/>
              </a:buClr>
              <a:buNone/>
            </a:pPr>
            <a:r>
              <a:rPr lang="en-ZA" sz="1600" b="1" i="1" dirty="0">
                <a:solidFill>
                  <a:prstClr val="black"/>
                </a:solidFill>
                <a:latin typeface="Century Gothic" panose="020B0502020202020204" pitchFamily="34" charset="0"/>
              </a:rPr>
              <a:t>DSI Human capital development (HCD) targeted interventions</a:t>
            </a:r>
            <a:r>
              <a:rPr lang="en-ZA" sz="1600" b="1" i="1" dirty="0" smtClean="0">
                <a:solidFill>
                  <a:prstClr val="black"/>
                </a:solidFill>
                <a:latin typeface="Century Gothic" panose="020B0502020202020204" pitchFamily="34" charset="0"/>
              </a:rPr>
              <a:t>:</a:t>
            </a:r>
          </a:p>
          <a:p>
            <a:pPr marL="0" indent="0" algn="just">
              <a:lnSpc>
                <a:spcPct val="100000"/>
              </a:lnSpc>
              <a:spcBef>
                <a:spcPts val="450"/>
              </a:spcBef>
              <a:buClr>
                <a:srgbClr val="FFC000"/>
              </a:buClr>
              <a:buNone/>
            </a:pPr>
            <a:r>
              <a:rPr lang="en-ZA" sz="1600" dirty="0">
                <a:solidFill>
                  <a:prstClr val="black"/>
                </a:solidFill>
                <a:latin typeface="Century Gothic" panose="020B0502020202020204" pitchFamily="34" charset="0"/>
              </a:rPr>
              <a:t>The NDP envisaged HCD as central in addressing South Africa’s unemployment, poverty and inequality challenges.</a:t>
            </a:r>
          </a:p>
          <a:p>
            <a:pPr algn="just">
              <a:lnSpc>
                <a:spcPct val="100000"/>
              </a:lnSpc>
              <a:spcBef>
                <a:spcPts val="450"/>
              </a:spcBef>
              <a:buClr>
                <a:srgbClr val="FFC000"/>
              </a:buClr>
              <a:buFont typeface="Wingdings" panose="05000000000000000000" pitchFamily="2" charset="2"/>
              <a:buChar char="q"/>
            </a:pPr>
            <a:r>
              <a:rPr lang="en-ZA" sz="1400" b="1" i="1" dirty="0" smtClean="0">
                <a:solidFill>
                  <a:prstClr val="black"/>
                </a:solidFill>
                <a:latin typeface="Century Gothic" panose="020B0502020202020204" pitchFamily="34" charset="0"/>
              </a:rPr>
              <a:t>Postgraduate </a:t>
            </a:r>
            <a:r>
              <a:rPr lang="en-ZA" sz="1400" b="1" i="1" dirty="0">
                <a:solidFill>
                  <a:prstClr val="black"/>
                </a:solidFill>
                <a:latin typeface="Century Gothic" panose="020B0502020202020204" pitchFamily="34" charset="0"/>
              </a:rPr>
              <a:t>Bursaries and Internships awarded  through NRF and other </a:t>
            </a:r>
            <a:r>
              <a:rPr lang="en-ZA" sz="1400" b="1" i="1" dirty="0" smtClean="0">
                <a:solidFill>
                  <a:prstClr val="black"/>
                </a:solidFill>
                <a:latin typeface="Century Gothic" panose="020B0502020202020204" pitchFamily="34" charset="0"/>
              </a:rPr>
              <a:t>agencies</a:t>
            </a:r>
            <a:endParaRPr lang="en-ZA" sz="1600" b="1" i="1" dirty="0">
              <a:solidFill>
                <a:prstClr val="black"/>
              </a:solidFill>
              <a:latin typeface="Century Gothic" panose="020B0502020202020204" pitchFamily="34" charset="0"/>
            </a:endParaRPr>
          </a:p>
          <a:p>
            <a:pPr marL="0" indent="0" algn="just">
              <a:lnSpc>
                <a:spcPct val="150000"/>
              </a:lnSpc>
              <a:spcBef>
                <a:spcPts val="450"/>
              </a:spcBef>
              <a:buClr>
                <a:srgbClr val="FFC000"/>
              </a:buClr>
              <a:buNone/>
            </a:pPr>
            <a:endParaRPr lang="en-ZA" sz="1600" b="1" dirty="0">
              <a:solidFill>
                <a:prstClr val="black"/>
              </a:solidFill>
              <a:latin typeface="Century Gothic" panose="020B0502020202020204" pitchFamily="34" charset="0"/>
            </a:endParaRPr>
          </a:p>
          <a:p>
            <a:pPr marL="0" indent="0" algn="just">
              <a:lnSpc>
                <a:spcPct val="150000"/>
              </a:lnSpc>
              <a:spcBef>
                <a:spcPts val="450"/>
              </a:spcBef>
              <a:buClr>
                <a:srgbClr val="FFC000"/>
              </a:buClr>
              <a:buNone/>
            </a:pPr>
            <a:endParaRPr lang="en-ZA" sz="1600" b="1" i="1" dirty="0">
              <a:solidFill>
                <a:prstClr val="black"/>
              </a:solidFill>
              <a:latin typeface="Century Gothic" panose="020B0502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340106027"/>
              </p:ext>
            </p:extLst>
          </p:nvPr>
        </p:nvGraphicFramePr>
        <p:xfrm>
          <a:off x="0" y="2225688"/>
          <a:ext cx="9144001" cy="2807073"/>
        </p:xfrm>
        <a:graphic>
          <a:graphicData uri="http://schemas.openxmlformats.org/drawingml/2006/table">
            <a:tbl>
              <a:tblPr firstRow="1" bandRow="1">
                <a:tableStyleId>{5C22544A-7EE6-4342-B048-85BDC9FD1C3A}</a:tableStyleId>
              </a:tblPr>
              <a:tblGrid>
                <a:gridCol w="2364312">
                  <a:extLst>
                    <a:ext uri="{9D8B030D-6E8A-4147-A177-3AD203B41FA5}">
                      <a16:colId xmlns:a16="http://schemas.microsoft.com/office/drawing/2014/main" val="1636696817"/>
                    </a:ext>
                  </a:extLst>
                </a:gridCol>
                <a:gridCol w="1650633">
                  <a:extLst>
                    <a:ext uri="{9D8B030D-6E8A-4147-A177-3AD203B41FA5}">
                      <a16:colId xmlns:a16="http://schemas.microsoft.com/office/drawing/2014/main" val="3606583256"/>
                    </a:ext>
                  </a:extLst>
                </a:gridCol>
                <a:gridCol w="846543">
                  <a:extLst>
                    <a:ext uri="{9D8B030D-6E8A-4147-A177-3AD203B41FA5}">
                      <a16:colId xmlns:a16="http://schemas.microsoft.com/office/drawing/2014/main" val="2952191548"/>
                    </a:ext>
                  </a:extLst>
                </a:gridCol>
                <a:gridCol w="1005893">
                  <a:extLst>
                    <a:ext uri="{9D8B030D-6E8A-4147-A177-3AD203B41FA5}">
                      <a16:colId xmlns:a16="http://schemas.microsoft.com/office/drawing/2014/main" val="977056465"/>
                    </a:ext>
                  </a:extLst>
                </a:gridCol>
                <a:gridCol w="985974">
                  <a:extLst>
                    <a:ext uri="{9D8B030D-6E8A-4147-A177-3AD203B41FA5}">
                      <a16:colId xmlns:a16="http://schemas.microsoft.com/office/drawing/2014/main" val="2298069494"/>
                    </a:ext>
                  </a:extLst>
                </a:gridCol>
                <a:gridCol w="1115445">
                  <a:extLst>
                    <a:ext uri="{9D8B030D-6E8A-4147-A177-3AD203B41FA5}">
                      <a16:colId xmlns:a16="http://schemas.microsoft.com/office/drawing/2014/main" val="43065338"/>
                    </a:ext>
                  </a:extLst>
                </a:gridCol>
                <a:gridCol w="1175201">
                  <a:extLst>
                    <a:ext uri="{9D8B030D-6E8A-4147-A177-3AD203B41FA5}">
                      <a16:colId xmlns:a16="http://schemas.microsoft.com/office/drawing/2014/main" val="365615251"/>
                    </a:ext>
                  </a:extLst>
                </a:gridCol>
              </a:tblGrid>
              <a:tr h="701359">
                <a:tc>
                  <a:txBody>
                    <a:bodyPr/>
                    <a:lstStyle/>
                    <a:p>
                      <a:endParaRPr lang="en-US" sz="1400" dirty="0">
                        <a:latin typeface="Century Gothic" panose="020B0502020202020204" pitchFamily="34" charset="0"/>
                      </a:endParaRPr>
                    </a:p>
                  </a:txBody>
                  <a:tcPr marL="68755" marR="68755" marT="34378" marB="34378"/>
                </a:tc>
                <a:tc>
                  <a:txBody>
                    <a:bodyPr/>
                    <a:lstStyle/>
                    <a:p>
                      <a:pPr algn="ctr"/>
                      <a:r>
                        <a:rPr lang="en-ZA" sz="1400" dirty="0">
                          <a:solidFill>
                            <a:srgbClr val="FFC000"/>
                          </a:solidFill>
                          <a:latin typeface="Century Gothic" panose="020B0502020202020204" pitchFamily="34" charset="0"/>
                        </a:rPr>
                        <a:t>Total Beneficiaries</a:t>
                      </a:r>
                    </a:p>
                    <a:p>
                      <a:pPr algn="ctr"/>
                      <a:endParaRPr lang="en-ZA" sz="1400" dirty="0">
                        <a:solidFill>
                          <a:srgbClr val="FFC000"/>
                        </a:solidFill>
                        <a:latin typeface="Century Gothic" panose="020B0502020202020204" pitchFamily="34" charset="0"/>
                      </a:endParaRPr>
                    </a:p>
                  </a:txBody>
                  <a:tcPr marL="68755" marR="68755" marT="34378" marB="34378"/>
                </a:tc>
                <a:tc>
                  <a:txBody>
                    <a:bodyPr/>
                    <a:lstStyle/>
                    <a:p>
                      <a:pPr algn="ctr"/>
                      <a:r>
                        <a:rPr lang="en-US" sz="1400" dirty="0">
                          <a:solidFill>
                            <a:srgbClr val="FFC000"/>
                          </a:solidFill>
                          <a:latin typeface="Century Gothic" panose="020B0502020202020204" pitchFamily="34" charset="0"/>
                        </a:rPr>
                        <a:t>Black</a:t>
                      </a:r>
                      <a:endParaRPr lang="en-ZA" sz="1400" dirty="0">
                        <a:solidFill>
                          <a:srgbClr val="FFC000"/>
                        </a:solidFill>
                        <a:latin typeface="Century Gothic" panose="020B0502020202020204" pitchFamily="34" charset="0"/>
                      </a:endParaRPr>
                    </a:p>
                  </a:txBody>
                  <a:tcPr marL="68755" marR="68755" marT="34378" marB="34378"/>
                </a:tc>
                <a:tc>
                  <a:txBody>
                    <a:bodyPr/>
                    <a:lstStyle/>
                    <a:p>
                      <a:pPr algn="ctr"/>
                      <a:r>
                        <a:rPr lang="en-US" sz="1400" dirty="0">
                          <a:solidFill>
                            <a:srgbClr val="FFC000"/>
                          </a:solidFill>
                          <a:latin typeface="Century Gothic" panose="020B0502020202020204" pitchFamily="34" charset="0"/>
                        </a:rPr>
                        <a:t>Women</a:t>
                      </a:r>
                      <a:endParaRPr lang="en-ZA" sz="1400" dirty="0">
                        <a:solidFill>
                          <a:srgbClr val="FFC000"/>
                        </a:solidFill>
                        <a:latin typeface="Century Gothic" panose="020B0502020202020204" pitchFamily="34" charset="0"/>
                      </a:endParaRPr>
                    </a:p>
                  </a:txBody>
                  <a:tcPr marL="68755" marR="68755" marT="34378" marB="34378"/>
                </a:tc>
                <a:tc>
                  <a:txBody>
                    <a:bodyPr/>
                    <a:lstStyle/>
                    <a:p>
                      <a:pPr algn="ctr"/>
                      <a:r>
                        <a:rPr lang="en-ZA" sz="1400" dirty="0">
                          <a:solidFill>
                            <a:srgbClr val="FFC000"/>
                          </a:solidFill>
                          <a:latin typeface="Century Gothic" panose="020B0502020202020204" pitchFamily="34" charset="0"/>
                        </a:rPr>
                        <a:t>Black Women</a:t>
                      </a:r>
                    </a:p>
                  </a:txBody>
                  <a:tcPr marL="68755" marR="68755" marT="34378" marB="34378"/>
                </a:tc>
                <a:tc>
                  <a:txBody>
                    <a:bodyPr/>
                    <a:lstStyle/>
                    <a:p>
                      <a:pPr algn="ctr"/>
                      <a:r>
                        <a:rPr lang="en-ZA" sz="1400" dirty="0">
                          <a:solidFill>
                            <a:srgbClr val="FFC000"/>
                          </a:solidFill>
                          <a:latin typeface="Century Gothic" panose="020B0502020202020204" pitchFamily="34" charset="0"/>
                        </a:rPr>
                        <a:t>People with Disabilities</a:t>
                      </a:r>
                    </a:p>
                  </a:txBody>
                  <a:tcPr marL="68755" marR="68755" marT="34378" marB="34378"/>
                </a:tc>
                <a:tc>
                  <a:txBody>
                    <a:bodyPr/>
                    <a:lstStyle/>
                    <a:p>
                      <a:pPr algn="ctr"/>
                      <a:r>
                        <a:rPr lang="en-ZA" sz="1400" baseline="0" dirty="0">
                          <a:solidFill>
                            <a:srgbClr val="FFC000"/>
                          </a:solidFill>
                          <a:latin typeface="Century Gothic" panose="020B0502020202020204" pitchFamily="34" charset="0"/>
                        </a:rPr>
                        <a:t>South</a:t>
                      </a:r>
                    </a:p>
                    <a:p>
                      <a:pPr algn="ctr"/>
                      <a:r>
                        <a:rPr lang="en-ZA" sz="1400" baseline="0" dirty="0">
                          <a:solidFill>
                            <a:srgbClr val="FFC000"/>
                          </a:solidFill>
                          <a:latin typeface="Century Gothic" panose="020B0502020202020204" pitchFamily="34" charset="0"/>
                        </a:rPr>
                        <a:t> Africans </a:t>
                      </a:r>
                      <a:endParaRPr lang="en-ZA" sz="1400" dirty="0">
                        <a:solidFill>
                          <a:srgbClr val="FFC000"/>
                        </a:solidFill>
                        <a:latin typeface="Century Gothic" panose="020B0502020202020204" pitchFamily="34" charset="0"/>
                      </a:endParaRPr>
                    </a:p>
                  </a:txBody>
                  <a:tcPr marL="68755" marR="68755" marT="34378" marB="34378"/>
                </a:tc>
                <a:extLst>
                  <a:ext uri="{0D108BD9-81ED-4DB2-BD59-A6C34878D82A}">
                    <a16:rowId xmlns:a16="http://schemas.microsoft.com/office/drawing/2014/main" val="1705150894"/>
                  </a:ext>
                </a:extLst>
              </a:tr>
              <a:tr h="623792">
                <a:tc>
                  <a:txBody>
                    <a:bodyPr/>
                    <a:lstStyle/>
                    <a:p>
                      <a:r>
                        <a:rPr lang="en-ZA" sz="1400" dirty="0" err="1" smtClean="0">
                          <a:latin typeface="Century Gothic" panose="020B0502020202020204" pitchFamily="34" charset="0"/>
                        </a:rPr>
                        <a:t>BTech</a:t>
                      </a:r>
                      <a:r>
                        <a:rPr lang="en-ZA" sz="1400" dirty="0" smtClean="0">
                          <a:latin typeface="Century Gothic" panose="020B0502020202020204" pitchFamily="34" charset="0"/>
                        </a:rPr>
                        <a:t>/Honours and master’s students</a:t>
                      </a:r>
                      <a:endParaRPr lang="en-ZA" sz="1400" dirty="0">
                        <a:latin typeface="Century Gothic" panose="020B0502020202020204" pitchFamily="34" charset="0"/>
                      </a:endParaRPr>
                    </a:p>
                  </a:txBody>
                  <a:tcPr marL="68755" marR="68755" marT="34378" marB="34378"/>
                </a:tc>
                <a:tc>
                  <a:txBody>
                    <a:bodyPr/>
                    <a:lstStyle/>
                    <a:p>
                      <a:pPr algn="ctr"/>
                      <a:r>
                        <a:rPr lang="en-US" sz="1400" dirty="0" smtClean="0">
                          <a:latin typeface="Century Gothic" panose="020B0502020202020204" pitchFamily="34" charset="0"/>
                        </a:rPr>
                        <a:t>8 610</a:t>
                      </a:r>
                      <a:endParaRPr lang="en-US" sz="1400" dirty="0">
                        <a:latin typeface="Century Gothic" panose="020B0502020202020204" pitchFamily="34" charset="0"/>
                      </a:endParaRPr>
                    </a:p>
                  </a:txBody>
                  <a:tcPr marL="68755" marR="68755" marT="34378" marB="34378"/>
                </a:tc>
                <a:tc>
                  <a:txBody>
                    <a:bodyPr/>
                    <a:lstStyle/>
                    <a:p>
                      <a:pPr algn="ctr"/>
                      <a:r>
                        <a:rPr lang="en-ZA" sz="1400" dirty="0" smtClean="0">
                          <a:latin typeface="Century Gothic" panose="020B0502020202020204" pitchFamily="34" charset="0"/>
                        </a:rPr>
                        <a:t>7 151</a:t>
                      </a:r>
                      <a:endParaRPr lang="en-ZA" sz="1400" dirty="0">
                        <a:latin typeface="Century Gothic" panose="020B0502020202020204" pitchFamily="34" charset="0"/>
                      </a:endParaRPr>
                    </a:p>
                  </a:txBody>
                  <a:tcPr marL="68755" marR="68755" marT="34378" marB="34378"/>
                </a:tc>
                <a:tc>
                  <a:txBody>
                    <a:bodyPr/>
                    <a:lstStyle/>
                    <a:p>
                      <a:pPr algn="ctr"/>
                      <a:r>
                        <a:rPr lang="en-ZA" sz="1400" dirty="0" smtClean="0">
                          <a:latin typeface="Century Gothic" panose="020B0502020202020204" pitchFamily="34" charset="0"/>
                        </a:rPr>
                        <a:t>5 346</a:t>
                      </a:r>
                      <a:endParaRPr lang="en-ZA" sz="1400" dirty="0">
                        <a:latin typeface="Century Gothic" panose="020B0502020202020204" pitchFamily="34" charset="0"/>
                      </a:endParaRPr>
                    </a:p>
                  </a:txBody>
                  <a:tcPr marL="68755" marR="68755" marT="34378" marB="34378"/>
                </a:tc>
                <a:tc>
                  <a:txBody>
                    <a:bodyPr/>
                    <a:lstStyle/>
                    <a:p>
                      <a:pPr algn="ctr"/>
                      <a:r>
                        <a:rPr lang="en-ZA" sz="1400" dirty="0" smtClean="0">
                          <a:solidFill>
                            <a:schemeClr val="tx1"/>
                          </a:solidFill>
                          <a:latin typeface="Century Gothic" panose="020B0502020202020204" pitchFamily="34" charset="0"/>
                        </a:rPr>
                        <a:t>4 525</a:t>
                      </a:r>
                      <a:endParaRPr lang="en-ZA" sz="1400" dirty="0">
                        <a:solidFill>
                          <a:schemeClr val="tx1"/>
                        </a:solidFill>
                        <a:latin typeface="Century Gothic" panose="020B0502020202020204" pitchFamily="34" charset="0"/>
                      </a:endParaRPr>
                    </a:p>
                  </a:txBody>
                  <a:tcPr marL="68755" marR="68755" marT="34378" marB="34378"/>
                </a:tc>
                <a:tc>
                  <a:txBody>
                    <a:bodyPr/>
                    <a:lstStyle/>
                    <a:p>
                      <a:pPr algn="ctr"/>
                      <a:r>
                        <a:rPr lang="en-ZA" sz="1400" dirty="0" smtClean="0">
                          <a:latin typeface="Century Gothic" panose="020B0502020202020204" pitchFamily="34" charset="0"/>
                        </a:rPr>
                        <a:t>18</a:t>
                      </a:r>
                      <a:endParaRPr lang="en-ZA" sz="1400" dirty="0">
                        <a:latin typeface="Century Gothic" panose="020B0502020202020204" pitchFamily="34" charset="0"/>
                      </a:endParaRPr>
                    </a:p>
                  </a:txBody>
                  <a:tcPr marL="68755" marR="68755" marT="34378" marB="34378"/>
                </a:tc>
                <a:tc>
                  <a:txBody>
                    <a:bodyPr/>
                    <a:lstStyle/>
                    <a:p>
                      <a:pPr algn="ctr"/>
                      <a:r>
                        <a:rPr lang="en-ZA" sz="1400" dirty="0" smtClean="0">
                          <a:solidFill>
                            <a:schemeClr val="dk1"/>
                          </a:solidFill>
                          <a:latin typeface="Century Gothic" panose="020B0502020202020204" pitchFamily="34" charset="0"/>
                        </a:rPr>
                        <a:t>8</a:t>
                      </a:r>
                      <a:r>
                        <a:rPr lang="en-ZA" sz="1400" baseline="0" dirty="0" smtClean="0">
                          <a:solidFill>
                            <a:schemeClr val="dk1"/>
                          </a:solidFill>
                          <a:latin typeface="Century Gothic" panose="020B0502020202020204" pitchFamily="34" charset="0"/>
                        </a:rPr>
                        <a:t> 309</a:t>
                      </a:r>
                      <a:endParaRPr lang="en-ZA" sz="1400" dirty="0">
                        <a:solidFill>
                          <a:srgbClr val="FF0000"/>
                        </a:solidFill>
                        <a:latin typeface="Century Gothic" panose="020B0502020202020204" pitchFamily="34" charset="0"/>
                      </a:endParaRPr>
                    </a:p>
                  </a:txBody>
                  <a:tcPr marL="68755" marR="68755" marT="34378" marB="34378"/>
                </a:tc>
                <a:extLst>
                  <a:ext uri="{0D108BD9-81ED-4DB2-BD59-A6C34878D82A}">
                    <a16:rowId xmlns:a16="http://schemas.microsoft.com/office/drawing/2014/main" val="3597871095"/>
                  </a:ext>
                </a:extLst>
              </a:tr>
              <a:tr h="355177">
                <a:tc>
                  <a:txBody>
                    <a:bodyPr/>
                    <a:lstStyle/>
                    <a:p>
                      <a:r>
                        <a:rPr lang="en-US" sz="1400" smtClean="0">
                          <a:latin typeface="Century Gothic" panose="020B0502020202020204" pitchFamily="34" charset="0"/>
                        </a:rPr>
                        <a:t>Doctoral students</a:t>
                      </a:r>
                      <a:endParaRPr lang="en-ZA" sz="1400" dirty="0">
                        <a:latin typeface="Century Gothic" panose="020B0502020202020204" pitchFamily="34" charset="0"/>
                      </a:endParaRPr>
                    </a:p>
                  </a:txBody>
                  <a:tcPr marL="68755" marR="68755" marT="34378" marB="34378"/>
                </a:tc>
                <a:tc>
                  <a:txBody>
                    <a:bodyPr/>
                    <a:lstStyle/>
                    <a:p>
                      <a:pPr algn="ctr"/>
                      <a:r>
                        <a:rPr lang="en-US" sz="1400" dirty="0">
                          <a:latin typeface="Century Gothic" panose="020B0502020202020204" pitchFamily="34" charset="0"/>
                        </a:rPr>
                        <a:t>2 </a:t>
                      </a:r>
                      <a:r>
                        <a:rPr lang="en-US" sz="1400" dirty="0" smtClean="0">
                          <a:latin typeface="Century Gothic" panose="020B0502020202020204" pitchFamily="34" charset="0"/>
                        </a:rPr>
                        <a:t>961</a:t>
                      </a:r>
                      <a:endParaRPr lang="en-US" sz="1400" dirty="0">
                        <a:latin typeface="Century Gothic" panose="020B0502020202020204" pitchFamily="34" charset="0"/>
                      </a:endParaRPr>
                    </a:p>
                  </a:txBody>
                  <a:tcPr marL="68755" marR="68755" marT="34378" marB="34378"/>
                </a:tc>
                <a:tc>
                  <a:txBody>
                    <a:bodyPr/>
                    <a:lstStyle/>
                    <a:p>
                      <a:pPr algn="ctr"/>
                      <a:r>
                        <a:rPr lang="en-ZA" sz="1400" dirty="0" smtClean="0">
                          <a:latin typeface="Century Gothic" panose="020B0502020202020204" pitchFamily="34" charset="0"/>
                        </a:rPr>
                        <a:t>1</a:t>
                      </a:r>
                      <a:r>
                        <a:rPr lang="en-ZA" sz="1400" baseline="0" dirty="0">
                          <a:latin typeface="Century Gothic" panose="020B0502020202020204" pitchFamily="34" charset="0"/>
                        </a:rPr>
                        <a:t> </a:t>
                      </a:r>
                      <a:r>
                        <a:rPr lang="en-ZA" sz="1400" baseline="0" dirty="0" smtClean="0">
                          <a:latin typeface="Century Gothic" panose="020B0502020202020204" pitchFamily="34" charset="0"/>
                        </a:rPr>
                        <a:t>882</a:t>
                      </a:r>
                      <a:endParaRPr lang="en-ZA" sz="1400" dirty="0">
                        <a:latin typeface="Century Gothic" panose="020B0502020202020204" pitchFamily="34" charset="0"/>
                      </a:endParaRPr>
                    </a:p>
                  </a:txBody>
                  <a:tcPr marL="68755" marR="68755" marT="34378" marB="34378"/>
                </a:tc>
                <a:tc>
                  <a:txBody>
                    <a:bodyPr/>
                    <a:lstStyle/>
                    <a:p>
                      <a:pPr algn="ctr"/>
                      <a:r>
                        <a:rPr lang="en-ZA" sz="1400" dirty="0">
                          <a:latin typeface="Century Gothic" panose="020B0502020202020204" pitchFamily="34" charset="0"/>
                        </a:rPr>
                        <a:t>1 </a:t>
                      </a:r>
                      <a:r>
                        <a:rPr lang="en-ZA" sz="1400" dirty="0" smtClean="0">
                          <a:latin typeface="Century Gothic" panose="020B0502020202020204" pitchFamily="34" charset="0"/>
                        </a:rPr>
                        <a:t>653</a:t>
                      </a:r>
                      <a:endParaRPr lang="en-ZA" sz="1400" dirty="0">
                        <a:latin typeface="Century Gothic" panose="020B0502020202020204" pitchFamily="34" charset="0"/>
                      </a:endParaRPr>
                    </a:p>
                  </a:txBody>
                  <a:tcPr marL="68755" marR="68755" marT="34378" marB="34378"/>
                </a:tc>
                <a:tc>
                  <a:txBody>
                    <a:bodyPr/>
                    <a:lstStyle/>
                    <a:p>
                      <a:pPr algn="ctr"/>
                      <a:r>
                        <a:rPr lang="en-ZA" sz="1400" dirty="0">
                          <a:solidFill>
                            <a:schemeClr val="tx1"/>
                          </a:solidFill>
                          <a:latin typeface="Century Gothic" panose="020B0502020202020204" pitchFamily="34" charset="0"/>
                        </a:rPr>
                        <a:t>1 </a:t>
                      </a:r>
                      <a:r>
                        <a:rPr lang="en-ZA" sz="1400" dirty="0" smtClean="0">
                          <a:solidFill>
                            <a:schemeClr val="tx1"/>
                          </a:solidFill>
                          <a:latin typeface="Century Gothic" panose="020B0502020202020204" pitchFamily="34" charset="0"/>
                        </a:rPr>
                        <a:t>148</a:t>
                      </a:r>
                      <a:endParaRPr lang="en-ZA" sz="1400" dirty="0">
                        <a:solidFill>
                          <a:schemeClr val="tx1"/>
                        </a:solidFill>
                        <a:latin typeface="Century Gothic" panose="020B0502020202020204" pitchFamily="34" charset="0"/>
                      </a:endParaRPr>
                    </a:p>
                  </a:txBody>
                  <a:tcPr marL="68755" marR="68755" marT="34378" marB="34378"/>
                </a:tc>
                <a:tc>
                  <a:txBody>
                    <a:bodyPr/>
                    <a:lstStyle/>
                    <a:p>
                      <a:pPr algn="ctr"/>
                      <a:r>
                        <a:rPr lang="en-ZA" sz="1400" dirty="0" smtClean="0">
                          <a:latin typeface="Century Gothic" panose="020B0502020202020204" pitchFamily="34" charset="0"/>
                        </a:rPr>
                        <a:t>29</a:t>
                      </a:r>
                      <a:endParaRPr lang="en-ZA" sz="1400" dirty="0">
                        <a:latin typeface="Century Gothic" panose="020B0502020202020204" pitchFamily="34" charset="0"/>
                      </a:endParaRPr>
                    </a:p>
                  </a:txBody>
                  <a:tcPr marL="68755" marR="68755" marT="34378" marB="34378"/>
                </a:tc>
                <a:tc>
                  <a:txBody>
                    <a:bodyPr/>
                    <a:lstStyle/>
                    <a:p>
                      <a:pPr algn="ctr"/>
                      <a:r>
                        <a:rPr lang="en-ZA" sz="1400" dirty="0">
                          <a:latin typeface="Century Gothic" panose="020B0502020202020204" pitchFamily="34" charset="0"/>
                        </a:rPr>
                        <a:t>2 </a:t>
                      </a:r>
                      <a:r>
                        <a:rPr lang="en-ZA" sz="1400" dirty="0" smtClean="0">
                          <a:latin typeface="Century Gothic" panose="020B0502020202020204" pitchFamily="34" charset="0"/>
                        </a:rPr>
                        <a:t>442 </a:t>
                      </a:r>
                      <a:endParaRPr lang="en-ZA" sz="1400" dirty="0">
                        <a:solidFill>
                          <a:srgbClr val="FF0000"/>
                        </a:solidFill>
                        <a:latin typeface="Century Gothic" panose="020B0502020202020204" pitchFamily="34" charset="0"/>
                      </a:endParaRPr>
                    </a:p>
                  </a:txBody>
                  <a:tcPr marL="68755" marR="68755" marT="34378" marB="34378"/>
                </a:tc>
                <a:extLst>
                  <a:ext uri="{0D108BD9-81ED-4DB2-BD59-A6C34878D82A}">
                    <a16:rowId xmlns:a16="http://schemas.microsoft.com/office/drawing/2014/main" val="4130232810"/>
                  </a:ext>
                </a:extLst>
              </a:tr>
              <a:tr h="459634">
                <a:tc>
                  <a:txBody>
                    <a:bodyPr/>
                    <a:lstStyle/>
                    <a:p>
                      <a:r>
                        <a:rPr lang="en-ZA" sz="1400" b="1" smtClean="0">
                          <a:latin typeface="Century Gothic" panose="020B0502020202020204" pitchFamily="34" charset="0"/>
                        </a:rPr>
                        <a:t>Total no of students funded</a:t>
                      </a:r>
                      <a:endParaRPr lang="en-ZA" sz="1400" b="1" dirty="0">
                        <a:latin typeface="Century Gothic" panose="020B0502020202020204" pitchFamily="34" charset="0"/>
                      </a:endParaRPr>
                    </a:p>
                  </a:txBody>
                  <a:tcPr marL="68755" marR="68755" marT="34378" marB="34378"/>
                </a:tc>
                <a:tc>
                  <a:txBody>
                    <a:bodyPr/>
                    <a:lstStyle/>
                    <a:p>
                      <a:pPr marL="0" marR="0" indent="0" algn="ctr" defTabSz="912114" rtl="0" eaLnBrk="1" fontAlgn="auto" latinLnBrk="0" hangingPunct="1">
                        <a:lnSpc>
                          <a:spcPct val="100000"/>
                        </a:lnSpc>
                        <a:spcBef>
                          <a:spcPts val="0"/>
                        </a:spcBef>
                        <a:spcAft>
                          <a:spcPts val="0"/>
                        </a:spcAft>
                        <a:buClrTx/>
                        <a:buSzTx/>
                        <a:buFontTx/>
                        <a:buNone/>
                        <a:tabLst/>
                        <a:defRPr/>
                      </a:pPr>
                      <a:r>
                        <a:rPr lang="en-ZA" sz="1400" b="1" dirty="0" smtClean="0">
                          <a:latin typeface="Century Gothic" panose="020B0502020202020204" pitchFamily="34" charset="0"/>
                        </a:rPr>
                        <a:t>11 571</a:t>
                      </a:r>
                      <a:endParaRPr lang="en-ZA" sz="1400" b="1" dirty="0">
                        <a:latin typeface="Century Gothic" panose="020B0502020202020204" pitchFamily="34" charset="0"/>
                      </a:endParaRPr>
                    </a:p>
                    <a:p>
                      <a:pPr algn="ctr"/>
                      <a:endParaRPr lang="en-ZA" sz="1400" b="1" dirty="0">
                        <a:latin typeface="Century Gothic" panose="020B0502020202020204" pitchFamily="34" charset="0"/>
                      </a:endParaRPr>
                    </a:p>
                  </a:txBody>
                  <a:tcPr marL="68755" marR="68755" marT="34378" marB="34378"/>
                </a:tc>
                <a:tc>
                  <a:txBody>
                    <a:bodyPr/>
                    <a:lstStyle/>
                    <a:p>
                      <a:pPr algn="ctr"/>
                      <a:r>
                        <a:rPr lang="en-ZA" sz="1400" b="1" dirty="0" smtClean="0">
                          <a:latin typeface="Century Gothic" panose="020B0502020202020204" pitchFamily="34" charset="0"/>
                        </a:rPr>
                        <a:t>9</a:t>
                      </a:r>
                      <a:r>
                        <a:rPr lang="en-ZA" sz="1400" b="1" baseline="0" dirty="0" smtClean="0">
                          <a:latin typeface="Century Gothic" panose="020B0502020202020204" pitchFamily="34" charset="0"/>
                        </a:rPr>
                        <a:t> 033</a:t>
                      </a:r>
                      <a:endParaRPr lang="en-ZA" sz="1400" b="1" dirty="0">
                        <a:latin typeface="Century Gothic" panose="020B0502020202020204" pitchFamily="34" charset="0"/>
                      </a:endParaRPr>
                    </a:p>
                  </a:txBody>
                  <a:tcPr marL="68755" marR="68755" marT="34378" marB="34378"/>
                </a:tc>
                <a:tc>
                  <a:txBody>
                    <a:bodyPr/>
                    <a:lstStyle/>
                    <a:p>
                      <a:pPr marL="0" algn="ctr" defTabSz="914485" rtl="0" eaLnBrk="1" latinLnBrk="0" hangingPunct="1"/>
                      <a:r>
                        <a:rPr lang="en-ZA" sz="1400" b="1" kern="1200" dirty="0" smtClean="0">
                          <a:solidFill>
                            <a:schemeClr val="dk1"/>
                          </a:solidFill>
                          <a:latin typeface="Century Gothic" panose="020B0502020202020204" pitchFamily="34" charset="0"/>
                          <a:ea typeface="+mn-ea"/>
                          <a:cs typeface="+mn-cs"/>
                        </a:rPr>
                        <a:t>6</a:t>
                      </a:r>
                      <a:r>
                        <a:rPr lang="en-ZA" sz="1400" b="1" kern="1200" baseline="0" dirty="0" smtClean="0">
                          <a:solidFill>
                            <a:schemeClr val="dk1"/>
                          </a:solidFill>
                          <a:latin typeface="Century Gothic" panose="020B0502020202020204" pitchFamily="34" charset="0"/>
                          <a:ea typeface="+mn-ea"/>
                          <a:cs typeface="+mn-cs"/>
                        </a:rPr>
                        <a:t> 999</a:t>
                      </a:r>
                      <a:endParaRPr lang="en-ZA" sz="1400" b="1" kern="1200" dirty="0">
                        <a:solidFill>
                          <a:schemeClr val="dk1"/>
                        </a:solidFill>
                        <a:latin typeface="Century Gothic" panose="020B0502020202020204" pitchFamily="34" charset="0"/>
                        <a:ea typeface="+mn-ea"/>
                        <a:cs typeface="+mn-cs"/>
                      </a:endParaRPr>
                    </a:p>
                  </a:txBody>
                  <a:tcPr marL="68755" marR="68755" marT="34378" marB="34378"/>
                </a:tc>
                <a:tc>
                  <a:txBody>
                    <a:bodyPr/>
                    <a:lstStyle/>
                    <a:p>
                      <a:pPr algn="ctr"/>
                      <a:r>
                        <a:rPr lang="en-ZA" sz="1400" b="1" dirty="0" smtClean="0">
                          <a:solidFill>
                            <a:schemeClr val="tx1"/>
                          </a:solidFill>
                          <a:latin typeface="Century Gothic" panose="020B0502020202020204" pitchFamily="34" charset="0"/>
                        </a:rPr>
                        <a:t>5</a:t>
                      </a:r>
                      <a:r>
                        <a:rPr lang="en-ZA" sz="1400" b="1" baseline="0" dirty="0" smtClean="0">
                          <a:solidFill>
                            <a:schemeClr val="tx1"/>
                          </a:solidFill>
                          <a:latin typeface="Century Gothic" panose="020B0502020202020204" pitchFamily="34" charset="0"/>
                        </a:rPr>
                        <a:t> 673</a:t>
                      </a:r>
                      <a:endParaRPr lang="en-ZA" sz="1400" b="1" dirty="0">
                        <a:solidFill>
                          <a:schemeClr val="tx1"/>
                        </a:solidFill>
                        <a:latin typeface="Century Gothic" panose="020B0502020202020204" pitchFamily="34" charset="0"/>
                      </a:endParaRPr>
                    </a:p>
                  </a:txBody>
                  <a:tcPr marL="68755" marR="68755" marT="34378" marB="34378"/>
                </a:tc>
                <a:tc>
                  <a:txBody>
                    <a:bodyPr/>
                    <a:lstStyle/>
                    <a:p>
                      <a:pPr algn="ctr"/>
                      <a:r>
                        <a:rPr lang="en-ZA" sz="1400" b="1" dirty="0" smtClean="0">
                          <a:latin typeface="Century Gothic" panose="020B0502020202020204" pitchFamily="34" charset="0"/>
                        </a:rPr>
                        <a:t>47</a:t>
                      </a:r>
                      <a:endParaRPr lang="en-ZA" sz="1400" b="1" dirty="0">
                        <a:latin typeface="Century Gothic" panose="020B0502020202020204" pitchFamily="34" charset="0"/>
                      </a:endParaRPr>
                    </a:p>
                  </a:txBody>
                  <a:tcPr marL="68755" marR="68755" marT="34378" marB="34378"/>
                </a:tc>
                <a:tc>
                  <a:txBody>
                    <a:bodyPr/>
                    <a:lstStyle/>
                    <a:p>
                      <a:pPr algn="ctr"/>
                      <a:r>
                        <a:rPr lang="en-ZA" sz="1400" b="1" dirty="0" smtClean="0">
                          <a:latin typeface="Century Gothic" panose="020B0502020202020204" pitchFamily="34" charset="0"/>
                        </a:rPr>
                        <a:t>10</a:t>
                      </a:r>
                      <a:r>
                        <a:rPr lang="en-ZA" sz="1400" b="1" baseline="0" dirty="0" smtClean="0">
                          <a:latin typeface="Century Gothic" panose="020B0502020202020204" pitchFamily="34" charset="0"/>
                        </a:rPr>
                        <a:t> 751</a:t>
                      </a:r>
                      <a:endParaRPr lang="en-ZA" sz="1400" b="1" dirty="0">
                        <a:latin typeface="Century Gothic" panose="020B0502020202020204" pitchFamily="34" charset="0"/>
                      </a:endParaRPr>
                    </a:p>
                  </a:txBody>
                  <a:tcPr marL="68755" marR="68755" marT="34378" marB="34378"/>
                </a:tc>
                <a:extLst>
                  <a:ext uri="{0D108BD9-81ED-4DB2-BD59-A6C34878D82A}">
                    <a16:rowId xmlns:a16="http://schemas.microsoft.com/office/drawing/2014/main" val="574713983"/>
                  </a:ext>
                </a:extLst>
              </a:tr>
              <a:tr h="623792">
                <a:tc>
                  <a:txBody>
                    <a:bodyPr/>
                    <a:lstStyle/>
                    <a:p>
                      <a:r>
                        <a:rPr lang="en-ZA" sz="1400" b="1" dirty="0" smtClean="0">
                          <a:latin typeface="Century Gothic" panose="020B0502020202020204" pitchFamily="34" charset="0"/>
                        </a:rPr>
                        <a:t>Interns</a:t>
                      </a:r>
                    </a:p>
                    <a:p>
                      <a:endParaRPr lang="en-ZA" sz="1400" b="1" dirty="0">
                        <a:latin typeface="Century Gothic" panose="020B0502020202020204" pitchFamily="34" charset="0"/>
                      </a:endParaRPr>
                    </a:p>
                  </a:txBody>
                  <a:tcPr marL="68755" marR="68755" marT="34378" marB="34378"/>
                </a:tc>
                <a:tc>
                  <a:txBody>
                    <a:bodyPr/>
                    <a:lstStyle/>
                    <a:p>
                      <a:pPr algn="ctr"/>
                      <a:r>
                        <a:rPr lang="en-ZA" sz="1400" b="1" dirty="0" smtClean="0">
                          <a:latin typeface="Century Gothic" panose="020B0502020202020204" pitchFamily="34" charset="0"/>
                        </a:rPr>
                        <a:t>619</a:t>
                      </a:r>
                      <a:endParaRPr lang="en-ZA" sz="1400" b="1" dirty="0">
                        <a:latin typeface="Century Gothic" panose="020B0502020202020204" pitchFamily="34" charset="0"/>
                      </a:endParaRPr>
                    </a:p>
                  </a:txBody>
                  <a:tcPr marL="68755" marR="68755" marT="34378" marB="34378"/>
                </a:tc>
                <a:tc>
                  <a:txBody>
                    <a:bodyPr/>
                    <a:lstStyle/>
                    <a:p>
                      <a:pPr algn="ctr"/>
                      <a:r>
                        <a:rPr lang="en-ZA" sz="1400" b="1" dirty="0" smtClean="0">
                          <a:latin typeface="Century Gothic" panose="020B0502020202020204" pitchFamily="34" charset="0"/>
                        </a:rPr>
                        <a:t>446</a:t>
                      </a:r>
                      <a:endParaRPr lang="en-ZA" sz="1400" b="1" dirty="0">
                        <a:latin typeface="Century Gothic" panose="020B0502020202020204" pitchFamily="34" charset="0"/>
                      </a:endParaRPr>
                    </a:p>
                  </a:txBody>
                  <a:tcPr marL="68755" marR="68755" marT="34378" marB="34378"/>
                </a:tc>
                <a:tc>
                  <a:txBody>
                    <a:bodyPr/>
                    <a:lstStyle/>
                    <a:p>
                      <a:pPr algn="ctr"/>
                      <a:r>
                        <a:rPr lang="en-ZA" sz="1400" b="1" dirty="0" smtClean="0">
                          <a:latin typeface="Century Gothic" panose="020B0502020202020204" pitchFamily="34" charset="0"/>
                        </a:rPr>
                        <a:t>366</a:t>
                      </a:r>
                      <a:endParaRPr lang="en-ZA" sz="1400" b="1" dirty="0">
                        <a:latin typeface="Century Gothic" panose="020B0502020202020204" pitchFamily="34" charset="0"/>
                      </a:endParaRPr>
                    </a:p>
                  </a:txBody>
                  <a:tcPr marL="68755" marR="68755" marT="34378" marB="34378"/>
                </a:tc>
                <a:tc>
                  <a:txBody>
                    <a:bodyPr/>
                    <a:lstStyle/>
                    <a:p>
                      <a:pPr algn="ctr"/>
                      <a:r>
                        <a:rPr lang="en-ZA" sz="1400" b="1" dirty="0" smtClean="0">
                          <a:solidFill>
                            <a:schemeClr val="tx1"/>
                          </a:solidFill>
                          <a:latin typeface="Century Gothic" panose="020B0502020202020204" pitchFamily="34" charset="0"/>
                        </a:rPr>
                        <a:t>294</a:t>
                      </a:r>
                      <a:endParaRPr lang="en-ZA" sz="1400" b="1" dirty="0">
                        <a:solidFill>
                          <a:schemeClr val="tx1"/>
                        </a:solidFill>
                        <a:latin typeface="Century Gothic" panose="020B0502020202020204" pitchFamily="34" charset="0"/>
                      </a:endParaRPr>
                    </a:p>
                  </a:txBody>
                  <a:tcPr marL="68755" marR="68755" marT="34378" marB="34378"/>
                </a:tc>
                <a:tc>
                  <a:txBody>
                    <a:bodyPr/>
                    <a:lstStyle/>
                    <a:p>
                      <a:pPr algn="ctr"/>
                      <a:r>
                        <a:rPr lang="en-ZA" sz="1400" b="1" dirty="0">
                          <a:solidFill>
                            <a:schemeClr val="tx1"/>
                          </a:solidFill>
                          <a:latin typeface="Century Gothic" panose="020B0502020202020204" pitchFamily="34" charset="0"/>
                        </a:rPr>
                        <a:t>0</a:t>
                      </a:r>
                    </a:p>
                  </a:txBody>
                  <a:tcPr marL="68755" marR="68755" marT="34378" marB="34378"/>
                </a:tc>
                <a:tc>
                  <a:txBody>
                    <a:bodyPr/>
                    <a:lstStyle/>
                    <a:p>
                      <a:pPr algn="ctr"/>
                      <a:r>
                        <a:rPr lang="en-ZA" sz="1400" b="1" dirty="0" smtClean="0">
                          <a:solidFill>
                            <a:schemeClr val="tx1"/>
                          </a:solidFill>
                          <a:latin typeface="Century Gothic" panose="020B0502020202020204" pitchFamily="34" charset="0"/>
                        </a:rPr>
                        <a:t>502</a:t>
                      </a:r>
                      <a:endParaRPr lang="en-ZA" sz="1400" b="1" dirty="0">
                        <a:solidFill>
                          <a:schemeClr val="tx1"/>
                        </a:solidFill>
                        <a:latin typeface="Century Gothic" panose="020B0502020202020204" pitchFamily="34" charset="0"/>
                      </a:endParaRPr>
                    </a:p>
                    <a:p>
                      <a:pPr algn="ctr"/>
                      <a:endParaRPr lang="en-ZA" sz="1400" b="1" dirty="0">
                        <a:solidFill>
                          <a:schemeClr val="tx1"/>
                        </a:solidFill>
                        <a:latin typeface="Century Gothic" panose="020B0502020202020204" pitchFamily="34" charset="0"/>
                      </a:endParaRPr>
                    </a:p>
                  </a:txBody>
                  <a:tcPr marL="68755" marR="68755" marT="34378" marB="34378"/>
                </a:tc>
                <a:extLst>
                  <a:ext uri="{0D108BD9-81ED-4DB2-BD59-A6C34878D82A}">
                    <a16:rowId xmlns:a16="http://schemas.microsoft.com/office/drawing/2014/main" val="73967060"/>
                  </a:ext>
                </a:extLst>
              </a:tr>
            </a:tbl>
          </a:graphicData>
        </a:graphic>
      </p:graphicFrame>
      <p:sp>
        <p:nvSpPr>
          <p:cNvPr id="8" name="Title 1">
            <a:extLst>
              <a:ext uri="{FF2B5EF4-FFF2-40B4-BE49-F238E27FC236}">
                <a16:creationId xmlns:a16="http://schemas.microsoft.com/office/drawing/2014/main" id="{102B157E-AED8-4AA4-9DF3-BD4C84ECC50B}"/>
              </a:ext>
            </a:extLst>
          </p:cNvPr>
          <p:cNvSpPr>
            <a:spLocks noGrp="1"/>
          </p:cNvSpPr>
          <p:nvPr>
            <p:ph type="title"/>
          </p:nvPr>
        </p:nvSpPr>
        <p:spPr>
          <a:xfrm>
            <a:off x="0" y="1"/>
            <a:ext cx="9144000" cy="973014"/>
          </a:xfrm>
        </p:spPr>
        <p:txBody>
          <a:bodyPr>
            <a:noAutofit/>
          </a:bodyPr>
          <a:lstStyle/>
          <a:p>
            <a:r>
              <a:rPr lang="en-US" sz="2900" b="1" dirty="0">
                <a:solidFill>
                  <a:prstClr val="white"/>
                </a:solidFill>
                <a:latin typeface="Century Gothic" panose="020B0502020202020204" pitchFamily="34" charset="0"/>
              </a:rPr>
              <a:t>Outcome 2: Human capabilities and skills for the economy and for </a:t>
            </a:r>
            <a:r>
              <a:rPr lang="en-US" sz="2900" b="1" dirty="0" smtClean="0">
                <a:solidFill>
                  <a:prstClr val="white"/>
                </a:solidFill>
                <a:latin typeface="Century Gothic" panose="020B0502020202020204" pitchFamily="34" charset="0"/>
              </a:rPr>
              <a:t>development </a:t>
            </a:r>
            <a:r>
              <a:rPr lang="en-US" sz="2900" b="1" dirty="0" smtClean="0">
                <a:solidFill>
                  <a:srgbClr val="FFC000"/>
                </a:solidFill>
                <a:latin typeface="Century Gothic" panose="020B0502020202020204" pitchFamily="34" charset="0"/>
              </a:rPr>
              <a:t>(Q2)</a:t>
            </a:r>
            <a:r>
              <a:rPr lang="en-ZA" sz="2900" b="1" dirty="0">
                <a:solidFill>
                  <a:srgbClr val="FF0000"/>
                </a:solidFill>
                <a:latin typeface="Century Gothic" panose="020B0502020202020204" pitchFamily="34" charset="0"/>
              </a:rPr>
              <a:t/>
            </a:r>
            <a:br>
              <a:rPr lang="en-ZA" sz="2900" b="1" dirty="0">
                <a:solidFill>
                  <a:srgbClr val="FF0000"/>
                </a:solidFill>
                <a:latin typeface="Century Gothic" panose="020B0502020202020204" pitchFamily="34" charset="0"/>
              </a:rPr>
            </a:br>
            <a:endParaRPr lang="en-US" sz="2900" dirty="0">
              <a:solidFill>
                <a:srgbClr val="FF0000"/>
              </a:solidFill>
              <a:latin typeface="Century Gothic" panose="020B0502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139964161"/>
              </p:ext>
            </p:extLst>
          </p:nvPr>
        </p:nvGraphicFramePr>
        <p:xfrm>
          <a:off x="66787" y="5032762"/>
          <a:ext cx="9010424" cy="1762364"/>
        </p:xfrm>
        <a:graphic>
          <a:graphicData uri="http://schemas.openxmlformats.org/drawingml/2006/table">
            <a:tbl>
              <a:tblPr firstRow="1" bandRow="1"/>
              <a:tblGrid>
                <a:gridCol w="4408036">
                  <a:extLst>
                    <a:ext uri="{9D8B030D-6E8A-4147-A177-3AD203B41FA5}">
                      <a16:colId xmlns:a16="http://schemas.microsoft.com/office/drawing/2014/main" val="224450167"/>
                    </a:ext>
                  </a:extLst>
                </a:gridCol>
                <a:gridCol w="1048213">
                  <a:extLst>
                    <a:ext uri="{9D8B030D-6E8A-4147-A177-3AD203B41FA5}">
                      <a16:colId xmlns:a16="http://schemas.microsoft.com/office/drawing/2014/main" val="346568236"/>
                    </a:ext>
                  </a:extLst>
                </a:gridCol>
                <a:gridCol w="1414098">
                  <a:extLst>
                    <a:ext uri="{9D8B030D-6E8A-4147-A177-3AD203B41FA5}">
                      <a16:colId xmlns:a16="http://schemas.microsoft.com/office/drawing/2014/main" val="4066588128"/>
                    </a:ext>
                  </a:extLst>
                </a:gridCol>
                <a:gridCol w="1147100">
                  <a:extLst>
                    <a:ext uri="{9D8B030D-6E8A-4147-A177-3AD203B41FA5}">
                      <a16:colId xmlns:a16="http://schemas.microsoft.com/office/drawing/2014/main" val="427054358"/>
                    </a:ext>
                  </a:extLst>
                </a:gridCol>
                <a:gridCol w="992977">
                  <a:extLst>
                    <a:ext uri="{9D8B030D-6E8A-4147-A177-3AD203B41FA5}">
                      <a16:colId xmlns:a16="http://schemas.microsoft.com/office/drawing/2014/main" val="2138652466"/>
                    </a:ext>
                  </a:extLst>
                </a:gridCol>
              </a:tblGrid>
              <a:tr h="354140">
                <a:tc gridSpan="2">
                  <a:txBody>
                    <a:bodyPr/>
                    <a:lstStyle/>
                    <a:p>
                      <a:pPr marL="0" marR="0">
                        <a:lnSpc>
                          <a:spcPct val="107000"/>
                        </a:lnSpc>
                        <a:spcBef>
                          <a:spcPts val="0"/>
                        </a:spcBef>
                        <a:spcAft>
                          <a:spcPts val="0"/>
                        </a:spcAft>
                      </a:pPr>
                      <a:r>
                        <a:rPr lang="en-US" sz="1400" b="1" kern="1200" dirty="0">
                          <a:solidFill>
                            <a:srgbClr val="FFC000"/>
                          </a:solidFill>
                          <a:effectLst/>
                          <a:latin typeface="Century Gothic" panose="020B0502020202020204" pitchFamily="34" charset="0"/>
                          <a:ea typeface="Times New Roman" panose="02020603050405020304" pitchFamily="18" charset="0"/>
                          <a:cs typeface="Arial" panose="020B0604020202020204" pitchFamily="34" charset="0"/>
                        </a:rPr>
                        <a:t>Performance indicator</a:t>
                      </a:r>
                      <a:endParaRPr lang="en-US" sz="14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87630" marR="87630" marT="43815" marB="4381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hMerge="1">
                  <a:txBody>
                    <a:bodyPr/>
                    <a:lstStyle/>
                    <a:p>
                      <a:endParaRPr lang="en-US"/>
                    </a:p>
                  </a:txBody>
                  <a:tcPr/>
                </a:tc>
                <a:tc>
                  <a:txBody>
                    <a:bodyPr/>
                    <a:lstStyle/>
                    <a:p>
                      <a:pPr marL="0" marR="0">
                        <a:lnSpc>
                          <a:spcPct val="107000"/>
                        </a:lnSpc>
                        <a:spcBef>
                          <a:spcPts val="0"/>
                        </a:spcBef>
                        <a:spcAft>
                          <a:spcPts val="0"/>
                        </a:spcAft>
                      </a:pPr>
                      <a:r>
                        <a:rPr lang="en-US" sz="1400" b="1" kern="1200" dirty="0">
                          <a:solidFill>
                            <a:srgbClr val="FFC000"/>
                          </a:solidFill>
                          <a:effectLst/>
                          <a:latin typeface="Century Gothic" panose="020B0502020202020204" pitchFamily="34" charset="0"/>
                          <a:ea typeface="Times New Roman" panose="02020603050405020304" pitchFamily="18" charset="0"/>
                          <a:cs typeface="Arial" panose="020B0604020202020204" pitchFamily="34" charset="0"/>
                        </a:rPr>
                        <a:t>Women</a:t>
                      </a:r>
                      <a:endParaRPr lang="en-US" sz="14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87630" marR="87630" marT="43815" marB="4381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a:txBody>
                    <a:bodyPr/>
                    <a:lstStyle/>
                    <a:p>
                      <a:pPr marL="0" marR="0">
                        <a:lnSpc>
                          <a:spcPct val="107000"/>
                        </a:lnSpc>
                        <a:spcBef>
                          <a:spcPts val="0"/>
                        </a:spcBef>
                        <a:spcAft>
                          <a:spcPts val="0"/>
                        </a:spcAft>
                      </a:pPr>
                      <a:r>
                        <a:rPr lang="en-US" sz="1400" b="1" dirty="0">
                          <a:solidFill>
                            <a:srgbClr val="FFC000"/>
                          </a:solidFill>
                          <a:effectLst/>
                          <a:latin typeface="Century Gothic" panose="020B0502020202020204" pitchFamily="34" charset="0"/>
                          <a:ea typeface="Times New Roman" panose="02020603050405020304" pitchFamily="18" charset="0"/>
                          <a:cs typeface="Arial" panose="020B0604020202020204" pitchFamily="34" charset="0"/>
                        </a:rPr>
                        <a:t>Youth</a:t>
                      </a:r>
                      <a:endParaRPr lang="en-US" sz="14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87630" marR="87630" marT="43815" marB="4381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a:txBody>
                    <a:bodyPr/>
                    <a:lstStyle/>
                    <a:p>
                      <a:pPr marL="0" marR="0">
                        <a:lnSpc>
                          <a:spcPct val="107000"/>
                        </a:lnSpc>
                        <a:spcBef>
                          <a:spcPts val="0"/>
                        </a:spcBef>
                        <a:spcAft>
                          <a:spcPts val="0"/>
                        </a:spcAft>
                      </a:pPr>
                      <a:r>
                        <a:rPr lang="en-US" sz="1400" b="1" kern="1200" dirty="0">
                          <a:solidFill>
                            <a:srgbClr val="FFC000"/>
                          </a:solidFill>
                          <a:effectLst/>
                          <a:latin typeface="Century Gothic" panose="020B0502020202020204" pitchFamily="34" charset="0"/>
                          <a:ea typeface="Times New Roman" panose="02020603050405020304" pitchFamily="18" charset="0"/>
                          <a:cs typeface="Arial" panose="020B0604020202020204" pitchFamily="34" charset="0"/>
                        </a:rPr>
                        <a:t>Disability</a:t>
                      </a:r>
                      <a:endParaRPr lang="en-US" sz="14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87630" marR="87630" marT="43815" marB="4381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384760930"/>
                  </a:ext>
                </a:extLst>
              </a:tr>
              <a:tr h="610044">
                <a:tc>
                  <a:txBody>
                    <a:bodyPr/>
                    <a:lstStyle/>
                    <a:p>
                      <a:pPr marL="0" marR="0">
                        <a:lnSpc>
                          <a:spcPct val="107000"/>
                        </a:lnSpc>
                        <a:spcBef>
                          <a:spcPts val="0"/>
                        </a:spcBef>
                        <a:spcAft>
                          <a:spcPts val="0"/>
                        </a:spcAft>
                      </a:pPr>
                      <a:r>
                        <a:rPr lang="en-US" sz="1400" b="1" dirty="0">
                          <a:effectLst/>
                          <a:latin typeface="Century Gothic" panose="020B0502020202020204" pitchFamily="34" charset="0"/>
                          <a:ea typeface="Times New Roman" panose="02020603050405020304" pitchFamily="18" charset="0"/>
                          <a:cs typeface="Arial" panose="020B0604020202020204" pitchFamily="34" charset="0"/>
                        </a:rPr>
                        <a:t>Number of trainees upskilled</a:t>
                      </a:r>
                      <a:r>
                        <a:rPr lang="en-US" sz="1400" b="1" baseline="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n-US" sz="1400" b="1" dirty="0">
                          <a:effectLst/>
                          <a:latin typeface="Century Gothic" panose="020B0502020202020204" pitchFamily="34" charset="0"/>
                          <a:ea typeface="Times New Roman" panose="02020603050405020304" pitchFamily="18" charset="0"/>
                          <a:cs typeface="Arial" panose="020B0604020202020204" pitchFamily="34" charset="0"/>
                        </a:rPr>
                        <a:t>in</a:t>
                      </a:r>
                      <a:r>
                        <a:rPr lang="en-US" sz="1400" b="1" baseline="0" dirty="0">
                          <a:effectLst/>
                          <a:latin typeface="Century Gothic" panose="020B0502020202020204" pitchFamily="34" charset="0"/>
                          <a:ea typeface="Times New Roman" panose="02020603050405020304" pitchFamily="18" charset="0"/>
                          <a:cs typeface="Arial" panose="020B0604020202020204" pitchFamily="34" charset="0"/>
                        </a:rPr>
                        <a:t> </a:t>
                      </a:r>
                      <a:r>
                        <a:rPr lang="en-US" sz="1400" b="1" dirty="0">
                          <a:effectLst/>
                          <a:latin typeface="Century Gothic" panose="020B0502020202020204" pitchFamily="34" charset="0"/>
                          <a:ea typeface="Times New Roman" panose="02020603050405020304" pitchFamily="18" charset="0"/>
                          <a:cs typeface="Arial" panose="020B0604020202020204" pitchFamily="34" charset="0"/>
                        </a:rPr>
                        <a:t>intellectual </a:t>
                      </a:r>
                      <a:r>
                        <a:rPr lang="en-US" sz="1400" b="1" dirty="0" smtClean="0">
                          <a:effectLst/>
                          <a:latin typeface="Century Gothic" panose="020B0502020202020204" pitchFamily="34" charset="0"/>
                          <a:ea typeface="Times New Roman" panose="02020603050405020304" pitchFamily="18" charset="0"/>
                          <a:cs typeface="Arial" panose="020B0604020202020204" pitchFamily="34" charset="0"/>
                        </a:rPr>
                        <a:t>property management </a:t>
                      </a:r>
                      <a:r>
                        <a:rPr lang="en-US" sz="1400" b="1" dirty="0">
                          <a:effectLst/>
                          <a:latin typeface="Century Gothic" panose="020B0502020202020204" pitchFamily="34" charset="0"/>
                          <a:ea typeface="Times New Roman" panose="02020603050405020304" pitchFamily="18" charset="0"/>
                          <a:cs typeface="Arial" panose="020B0604020202020204" pitchFamily="34" charset="0"/>
                        </a:rPr>
                        <a:t>and technology</a:t>
                      </a:r>
                      <a:r>
                        <a:rPr lang="en-US" sz="1400" b="1" baseline="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n-US" sz="1400" b="1" dirty="0" smtClean="0">
                          <a:effectLst/>
                          <a:latin typeface="Century Gothic" panose="020B0502020202020204" pitchFamily="34" charset="0"/>
                          <a:ea typeface="Times New Roman" panose="02020603050405020304" pitchFamily="18" charset="0"/>
                          <a:cs typeface="Arial" panose="020B0604020202020204" pitchFamily="34" charset="0"/>
                        </a:rPr>
                        <a:t>transfer</a:t>
                      </a:r>
                      <a:endParaRPr lang="en-US" sz="14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87630" marR="87630" marT="43815" marB="4381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marR="0">
                        <a:lnSpc>
                          <a:spcPct val="107000"/>
                        </a:lnSpc>
                        <a:spcBef>
                          <a:spcPts val="0"/>
                        </a:spcBef>
                        <a:spcAft>
                          <a:spcPts val="0"/>
                        </a:spcAft>
                      </a:pPr>
                      <a:r>
                        <a:rPr lang="en-US" sz="1400" b="0" kern="12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162</a:t>
                      </a:r>
                      <a:endParaRPr lang="en-US" sz="1400" b="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87630" marR="87630" marT="43815" marB="4381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marR="0">
                        <a:lnSpc>
                          <a:spcPct val="107000"/>
                        </a:lnSpc>
                        <a:spcBef>
                          <a:spcPts val="0"/>
                        </a:spcBef>
                        <a:spcAft>
                          <a:spcPts val="0"/>
                        </a:spcAft>
                      </a:pPr>
                      <a:r>
                        <a:rPr lang="en-US" sz="1400" b="0" dirty="0">
                          <a:effectLst/>
                          <a:latin typeface="Century Gothic" panose="020B0502020202020204" pitchFamily="34" charset="0"/>
                          <a:ea typeface="Calibri" panose="020F0502020204030204" pitchFamily="34" charset="0"/>
                          <a:cs typeface="Arial" panose="020B0604020202020204" pitchFamily="34" charset="0"/>
                        </a:rPr>
                        <a:t>26</a:t>
                      </a:r>
                      <a:endParaRPr lang="en-US" sz="1400" b="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87630" marR="87630" marT="43815" marB="4381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marR="0">
                        <a:lnSpc>
                          <a:spcPct val="107000"/>
                        </a:lnSpc>
                        <a:spcBef>
                          <a:spcPts val="0"/>
                        </a:spcBef>
                        <a:spcAft>
                          <a:spcPts val="0"/>
                        </a:spcAft>
                      </a:pPr>
                      <a:r>
                        <a:rPr lang="en-US" sz="1400" b="0" dirty="0">
                          <a:effectLst/>
                          <a:latin typeface="Century Gothic" panose="020B0502020202020204" pitchFamily="34" charset="0"/>
                          <a:ea typeface="Calibri" panose="020F0502020204030204" pitchFamily="34" charset="0"/>
                          <a:cs typeface="Arial" panose="020B0604020202020204" pitchFamily="34" charset="0"/>
                        </a:rPr>
                        <a:t>54</a:t>
                      </a:r>
                      <a:endParaRPr lang="en-US" sz="1400" b="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87630" marR="87630" marT="43815" marB="4381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marR="0">
                        <a:lnSpc>
                          <a:spcPct val="107000"/>
                        </a:lnSpc>
                        <a:spcBef>
                          <a:spcPts val="0"/>
                        </a:spcBef>
                        <a:spcAft>
                          <a:spcPts val="0"/>
                        </a:spcAft>
                      </a:pPr>
                      <a:r>
                        <a:rPr lang="en-US" sz="1400" b="0" dirty="0">
                          <a:effectLst/>
                          <a:latin typeface="Century Gothic" panose="020B0502020202020204" pitchFamily="34" charset="0"/>
                          <a:ea typeface="Times New Roman" panose="02020603050405020304" pitchFamily="18" charset="0"/>
                          <a:cs typeface="Arial" panose="020B0604020202020204" pitchFamily="34" charset="0"/>
                        </a:rPr>
                        <a:t>0</a:t>
                      </a:r>
                      <a:endParaRPr lang="en-US" sz="1400" b="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87630" marR="87630" marT="43815" marB="4381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2834251575"/>
                  </a:ext>
                </a:extLst>
              </a:tr>
              <a:tr h="798180">
                <a:tc>
                  <a:txBody>
                    <a:bodyPr/>
                    <a:lstStyle/>
                    <a:p>
                      <a:pPr marL="0" marR="0">
                        <a:lnSpc>
                          <a:spcPct val="107000"/>
                        </a:lnSpc>
                        <a:spcBef>
                          <a:spcPts val="0"/>
                        </a:spcBef>
                        <a:spcAft>
                          <a:spcPts val="0"/>
                        </a:spcAft>
                      </a:pPr>
                      <a:r>
                        <a:rPr lang="en-US" sz="1400" b="1" dirty="0">
                          <a:effectLst/>
                          <a:latin typeface="Century Gothic" panose="020B0502020202020204" pitchFamily="34" charset="0"/>
                          <a:ea typeface="Times New Roman" panose="02020603050405020304" pitchFamily="18" charset="0"/>
                          <a:cs typeface="Arial" panose="020B0604020202020204" pitchFamily="34" charset="0"/>
                        </a:rPr>
                        <a:t>Number of South African</a:t>
                      </a:r>
                      <a:r>
                        <a:rPr lang="en-US" sz="1400" b="1" baseline="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n-US" sz="1400" b="1" dirty="0">
                          <a:effectLst/>
                          <a:latin typeface="Century Gothic" panose="020B0502020202020204" pitchFamily="34" charset="0"/>
                          <a:ea typeface="Times New Roman" panose="02020603050405020304" pitchFamily="18" charset="0"/>
                          <a:cs typeface="Arial" panose="020B0604020202020204" pitchFamily="34" charset="0"/>
                        </a:rPr>
                        <a:t>students participating</a:t>
                      </a:r>
                      <a:endParaRPr lang="en-US" sz="1400" b="1"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Century Gothic" panose="020B0502020202020204" pitchFamily="34" charset="0"/>
                          <a:ea typeface="Times New Roman" panose="02020603050405020304" pitchFamily="18" charset="0"/>
                          <a:cs typeface="Arial" panose="020B0604020202020204" pitchFamily="34" charset="0"/>
                        </a:rPr>
                        <a:t>in international training</a:t>
                      </a:r>
                      <a:r>
                        <a:rPr lang="en-US" sz="1400" b="1" baseline="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n-US" sz="1400" b="1" dirty="0">
                          <a:effectLst/>
                          <a:latin typeface="Century Gothic" panose="020B0502020202020204" pitchFamily="34" charset="0"/>
                          <a:ea typeface="Times New Roman" panose="02020603050405020304" pitchFamily="18" charset="0"/>
                          <a:cs typeface="Arial" panose="020B0604020202020204" pitchFamily="34" charset="0"/>
                        </a:rPr>
                        <a:t>programmes</a:t>
                      </a:r>
                      <a:endParaRPr lang="en-US" sz="14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87630" marR="87630" marT="43815" marB="4381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7000"/>
                        </a:lnSpc>
                        <a:spcBef>
                          <a:spcPts val="0"/>
                        </a:spcBef>
                        <a:spcAft>
                          <a:spcPts val="0"/>
                        </a:spcAft>
                      </a:pPr>
                      <a:r>
                        <a:rPr lang="en-US" sz="1400" b="0" dirty="0">
                          <a:effectLst/>
                          <a:latin typeface="Century Gothic" panose="020B0502020202020204" pitchFamily="34" charset="0"/>
                          <a:ea typeface="Calibri" panose="020F0502020204030204" pitchFamily="34" charset="0"/>
                          <a:cs typeface="Arial" panose="020B0604020202020204" pitchFamily="34" charset="0"/>
                        </a:rPr>
                        <a:t>48</a:t>
                      </a:r>
                      <a:endParaRPr lang="en-US" sz="1400" b="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87630" marR="87630" marT="43815" marB="4381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7000"/>
                        </a:lnSpc>
                        <a:spcBef>
                          <a:spcPts val="0"/>
                        </a:spcBef>
                        <a:spcAft>
                          <a:spcPts val="0"/>
                        </a:spcAft>
                      </a:pPr>
                      <a:r>
                        <a:rPr lang="en-US" sz="1400" b="0" dirty="0" smtClean="0">
                          <a:effectLst/>
                          <a:latin typeface="Century Gothic" panose="020B0502020202020204" pitchFamily="34" charset="0"/>
                          <a:ea typeface="Calibri" panose="020F0502020204030204" pitchFamily="34" charset="0"/>
                          <a:cs typeface="Arial" panose="020B0604020202020204" pitchFamily="34" charset="0"/>
                        </a:rPr>
                        <a:t>48</a:t>
                      </a:r>
                      <a:endParaRPr lang="en-US" sz="1400" b="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87630" marR="87630" marT="43815" marB="4381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7000"/>
                        </a:lnSpc>
                        <a:spcBef>
                          <a:spcPts val="0"/>
                        </a:spcBef>
                        <a:spcAft>
                          <a:spcPts val="0"/>
                        </a:spcAft>
                      </a:pPr>
                      <a:r>
                        <a:rPr lang="en-US" sz="1400" b="0" dirty="0">
                          <a:effectLst/>
                          <a:latin typeface="Century Gothic" panose="020B0502020202020204" pitchFamily="34" charset="0"/>
                          <a:ea typeface="Calibri" panose="020F0502020204030204" pitchFamily="34" charset="0"/>
                          <a:cs typeface="Arial" panose="020B0604020202020204" pitchFamily="34" charset="0"/>
                        </a:rPr>
                        <a:t>36</a:t>
                      </a:r>
                      <a:endParaRPr lang="en-US" sz="1400" b="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87630" marR="87630" marT="43815" marB="4381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7000"/>
                        </a:lnSpc>
                        <a:spcBef>
                          <a:spcPts val="0"/>
                        </a:spcBef>
                        <a:spcAft>
                          <a:spcPts val="0"/>
                        </a:spcAft>
                      </a:pPr>
                      <a:r>
                        <a:rPr lang="en-US" sz="1400" b="0" dirty="0">
                          <a:effectLst/>
                          <a:latin typeface="Century Gothic" panose="020B0502020202020204" pitchFamily="34" charset="0"/>
                          <a:ea typeface="Times New Roman" panose="02020603050405020304" pitchFamily="18" charset="0"/>
                          <a:cs typeface="Arial" panose="020B0604020202020204" pitchFamily="34" charset="0"/>
                        </a:rPr>
                        <a:t>0</a:t>
                      </a:r>
                      <a:endParaRPr lang="en-US" sz="1400" b="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87630" marR="87630" marT="43815" marB="4381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3450415041"/>
                  </a:ext>
                </a:extLst>
              </a:tr>
            </a:tbl>
          </a:graphicData>
        </a:graphic>
      </p:graphicFrame>
    </p:spTree>
    <p:extLst>
      <p:ext uri="{BB962C8B-B14F-4D97-AF65-F5344CB8AC3E}">
        <p14:creationId xmlns:p14="http://schemas.microsoft.com/office/powerpoint/2010/main" val="3844966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C7343AE-23DE-FD4B-B75D-4A4A6BC51771}"/>
              </a:ext>
            </a:extLst>
          </p:cNvPr>
          <p:cNvSpPr>
            <a:spLocks noGrp="1"/>
          </p:cNvSpPr>
          <p:nvPr>
            <p:ph type="sldNum" sz="quarter" idx="12"/>
          </p:nvPr>
        </p:nvSpPr>
        <p:spPr/>
        <p:txBody>
          <a:bodyPr/>
          <a:lstStyle/>
          <a:p>
            <a:pPr marL="0" marR="0" lvl="0" indent="0" algn="r" defTabSz="515687" rtl="0" eaLnBrk="1" fontAlgn="auto" latinLnBrk="0" hangingPunct="1">
              <a:lnSpc>
                <a:spcPct val="100000"/>
              </a:lnSpc>
              <a:spcBef>
                <a:spcPts val="0"/>
              </a:spcBef>
              <a:spcAft>
                <a:spcPts val="0"/>
              </a:spcAft>
              <a:buClrTx/>
              <a:buSzTx/>
              <a:buFontTx/>
              <a:buNone/>
              <a:tabLst/>
              <a:defRPr/>
            </a:pPr>
            <a:fld id="{6BEAD508-187F-9C41-8168-FD791BBC9830}" type="slidenum">
              <a:rPr kumimoji="0" lang="en-US" sz="1197"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515687" rtl="0" eaLnBrk="1" fontAlgn="auto" latinLnBrk="0" hangingPunct="1">
                <a:lnSpc>
                  <a:spcPct val="100000"/>
                </a:lnSpc>
                <a:spcBef>
                  <a:spcPts val="0"/>
                </a:spcBef>
                <a:spcAft>
                  <a:spcPts val="0"/>
                </a:spcAft>
                <a:buClrTx/>
                <a:buSzTx/>
                <a:buFontTx/>
                <a:buNone/>
                <a:tabLst/>
                <a:defRPr/>
              </a:pPr>
              <a:t>7</a:t>
            </a:fld>
            <a:endParaRPr kumimoji="0" lang="en-US" sz="1197"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0EC7AC37-FADC-42C1-A9D6-332852BDC2E3}"/>
              </a:ext>
            </a:extLst>
          </p:cNvPr>
          <p:cNvSpPr>
            <a:spLocks noGrp="1"/>
          </p:cNvSpPr>
          <p:nvPr>
            <p:ph idx="1"/>
          </p:nvPr>
        </p:nvSpPr>
        <p:spPr>
          <a:xfrm>
            <a:off x="0" y="973015"/>
            <a:ext cx="9144000" cy="5867523"/>
          </a:xfrm>
        </p:spPr>
        <p:txBody>
          <a:bodyPr>
            <a:noAutofit/>
          </a:bodyPr>
          <a:lstStyle/>
          <a:p>
            <a:pPr marL="0" indent="0" algn="just">
              <a:lnSpc>
                <a:spcPct val="150000"/>
              </a:lnSpc>
              <a:spcBef>
                <a:spcPts val="450"/>
              </a:spcBef>
              <a:buClr>
                <a:srgbClr val="FFC000"/>
              </a:buClr>
              <a:buNone/>
            </a:pPr>
            <a:r>
              <a:rPr lang="en-ZA" sz="1600" b="1" i="1" dirty="0">
                <a:solidFill>
                  <a:prstClr val="black"/>
                </a:solidFill>
                <a:latin typeface="Century Gothic" panose="020B0502020202020204" pitchFamily="34" charset="0"/>
              </a:rPr>
              <a:t>DSI Human capital development (HCD) targeted interventions:</a:t>
            </a:r>
          </a:p>
          <a:p>
            <a:pPr algn="just">
              <a:lnSpc>
                <a:spcPct val="150000"/>
              </a:lnSpc>
              <a:spcBef>
                <a:spcPts val="450"/>
              </a:spcBef>
              <a:buClr>
                <a:srgbClr val="FFC000"/>
              </a:buClr>
              <a:buFont typeface="Wingdings" panose="05000000000000000000" pitchFamily="2" charset="2"/>
              <a:buChar char="q"/>
            </a:pPr>
            <a:r>
              <a:rPr lang="en-ZA" sz="1400" b="1" i="1" dirty="0" smtClean="0">
                <a:solidFill>
                  <a:prstClr val="black"/>
                </a:solidFill>
                <a:latin typeface="Century Gothic" panose="020B0502020202020204" pitchFamily="34" charset="0"/>
              </a:rPr>
              <a:t>Postgraduate </a:t>
            </a:r>
            <a:r>
              <a:rPr lang="en-ZA" sz="1400" b="1" i="1" dirty="0">
                <a:solidFill>
                  <a:prstClr val="black"/>
                </a:solidFill>
                <a:latin typeface="Century Gothic" panose="020B0502020202020204" pitchFamily="34" charset="0"/>
              </a:rPr>
              <a:t>Bursaries and Internships awarded  through NRF and other agencies</a:t>
            </a:r>
          </a:p>
          <a:p>
            <a:pPr marL="0" indent="0" algn="just">
              <a:lnSpc>
                <a:spcPct val="150000"/>
              </a:lnSpc>
              <a:buClr>
                <a:srgbClr val="FFC000"/>
              </a:buClr>
              <a:buNone/>
            </a:pPr>
            <a:endParaRPr lang="en-ZA" sz="1600" b="1" i="1" dirty="0">
              <a:solidFill>
                <a:prstClr val="black"/>
              </a:solidFill>
              <a:latin typeface="Century Gothic" panose="020B0502020202020204" pitchFamily="34" charset="0"/>
            </a:endParaRPr>
          </a:p>
          <a:p>
            <a:pPr marL="0" indent="0" algn="just">
              <a:lnSpc>
                <a:spcPct val="150000"/>
              </a:lnSpc>
              <a:buClr>
                <a:srgbClr val="FFC000"/>
              </a:buClr>
              <a:buNone/>
            </a:pPr>
            <a:endParaRPr lang="en-ZA" sz="1600" b="1" i="1" dirty="0">
              <a:solidFill>
                <a:prstClr val="black"/>
              </a:solidFill>
              <a:latin typeface="Century Gothic" panose="020B0502020202020204" pitchFamily="34" charset="0"/>
            </a:endParaRPr>
          </a:p>
          <a:p>
            <a:pPr marL="0" indent="0" algn="just">
              <a:lnSpc>
                <a:spcPct val="150000"/>
              </a:lnSpc>
              <a:buClr>
                <a:srgbClr val="FFC000"/>
              </a:buClr>
              <a:buNone/>
            </a:pPr>
            <a:endParaRPr lang="en-ZA" sz="1600" b="1" i="1" dirty="0">
              <a:solidFill>
                <a:prstClr val="black"/>
              </a:solidFill>
              <a:latin typeface="Century Gothic" panose="020B0502020202020204" pitchFamily="34" charset="0"/>
            </a:endParaRPr>
          </a:p>
          <a:p>
            <a:pPr marL="0" indent="0" algn="just">
              <a:lnSpc>
                <a:spcPct val="150000"/>
              </a:lnSpc>
              <a:spcBef>
                <a:spcPts val="450"/>
              </a:spcBef>
              <a:buClr>
                <a:srgbClr val="FFC000"/>
              </a:buClr>
              <a:buNone/>
            </a:pPr>
            <a:endParaRPr lang="en-ZA" sz="1600" b="1" dirty="0">
              <a:solidFill>
                <a:prstClr val="black"/>
              </a:solidFill>
              <a:latin typeface="Century Gothic" panose="020B0502020202020204" pitchFamily="34" charset="0"/>
            </a:endParaRPr>
          </a:p>
          <a:p>
            <a:pPr marL="0" indent="0" algn="just">
              <a:lnSpc>
                <a:spcPct val="150000"/>
              </a:lnSpc>
              <a:spcBef>
                <a:spcPts val="450"/>
              </a:spcBef>
              <a:buClr>
                <a:srgbClr val="FFC000"/>
              </a:buClr>
              <a:buNone/>
            </a:pPr>
            <a:endParaRPr lang="en-ZA" sz="1600" b="1" i="1" dirty="0">
              <a:solidFill>
                <a:prstClr val="black"/>
              </a:solidFill>
              <a:latin typeface="Century Gothic" panose="020B0502020202020204" pitchFamily="34" charset="0"/>
            </a:endParaRPr>
          </a:p>
          <a:p>
            <a:pPr marL="0" indent="0" algn="just">
              <a:lnSpc>
                <a:spcPct val="150000"/>
              </a:lnSpc>
              <a:spcBef>
                <a:spcPts val="450"/>
              </a:spcBef>
              <a:buClr>
                <a:srgbClr val="FFC000"/>
              </a:buClr>
              <a:buNone/>
            </a:pPr>
            <a:r>
              <a:rPr lang="en-ZA" sz="1600" b="1" i="1" dirty="0" smtClean="0">
                <a:solidFill>
                  <a:prstClr val="black"/>
                </a:solidFill>
                <a:latin typeface="Century Gothic" panose="020B0502020202020204" pitchFamily="34" charset="0"/>
              </a:rPr>
              <a:t>Current transformation Interventions; </a:t>
            </a:r>
          </a:p>
          <a:p>
            <a:pPr marL="0" indent="0" algn="just">
              <a:lnSpc>
                <a:spcPct val="150000"/>
              </a:lnSpc>
              <a:spcBef>
                <a:spcPts val="450"/>
              </a:spcBef>
              <a:buClr>
                <a:srgbClr val="FFC000"/>
              </a:buClr>
              <a:buNone/>
            </a:pPr>
            <a:r>
              <a:rPr lang="en-ZA" sz="1600" b="1" dirty="0" smtClean="0">
                <a:solidFill>
                  <a:prstClr val="black"/>
                </a:solidFill>
                <a:latin typeface="Century Gothic" panose="020B0502020202020204" pitchFamily="34" charset="0"/>
              </a:rPr>
              <a:t>Task team established within the DSI to; </a:t>
            </a:r>
          </a:p>
          <a:p>
            <a:pPr lvl="1"/>
            <a:r>
              <a:rPr lang="en-GB" sz="1600" dirty="0" smtClean="0">
                <a:solidFill>
                  <a:schemeClr val="tx1"/>
                </a:solidFill>
                <a:latin typeface="Century Gothic" panose="020B0502020202020204" pitchFamily="34" charset="0"/>
              </a:rPr>
              <a:t>co-create a robust and evidence-based transformation agenda for the next 10 years and  </a:t>
            </a:r>
          </a:p>
          <a:p>
            <a:pPr lvl="1"/>
            <a:r>
              <a:rPr lang="en-GB" sz="1600" dirty="0" smtClean="0">
                <a:solidFill>
                  <a:schemeClr val="tx1"/>
                </a:solidFill>
                <a:latin typeface="Century Gothic" panose="020B0502020202020204" pitchFamily="34" charset="0"/>
              </a:rPr>
              <a:t>identify reforms and actions to be implemented over the 2020-2025 cycle by DSI and its entities to enhance transformation outcomes.</a:t>
            </a:r>
            <a:endParaRPr lang="en-US" sz="1600" dirty="0">
              <a:solidFill>
                <a:schemeClr val="tx1"/>
              </a:solidFill>
              <a:latin typeface="Century Gothic" panose="020B0502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583794821"/>
              </p:ext>
            </p:extLst>
          </p:nvPr>
        </p:nvGraphicFramePr>
        <p:xfrm>
          <a:off x="0" y="1775671"/>
          <a:ext cx="9144001" cy="2477380"/>
        </p:xfrm>
        <a:graphic>
          <a:graphicData uri="http://schemas.openxmlformats.org/drawingml/2006/table">
            <a:tbl>
              <a:tblPr firstRow="1" bandRow="1">
                <a:tableStyleId>{5C22544A-7EE6-4342-B048-85BDC9FD1C3A}</a:tableStyleId>
              </a:tblPr>
              <a:tblGrid>
                <a:gridCol w="2364312">
                  <a:extLst>
                    <a:ext uri="{9D8B030D-6E8A-4147-A177-3AD203B41FA5}">
                      <a16:colId xmlns:a16="http://schemas.microsoft.com/office/drawing/2014/main" val="1636696817"/>
                    </a:ext>
                  </a:extLst>
                </a:gridCol>
                <a:gridCol w="1650633">
                  <a:extLst>
                    <a:ext uri="{9D8B030D-6E8A-4147-A177-3AD203B41FA5}">
                      <a16:colId xmlns:a16="http://schemas.microsoft.com/office/drawing/2014/main" val="3606583256"/>
                    </a:ext>
                  </a:extLst>
                </a:gridCol>
                <a:gridCol w="846543">
                  <a:extLst>
                    <a:ext uri="{9D8B030D-6E8A-4147-A177-3AD203B41FA5}">
                      <a16:colId xmlns:a16="http://schemas.microsoft.com/office/drawing/2014/main" val="2952191548"/>
                    </a:ext>
                  </a:extLst>
                </a:gridCol>
                <a:gridCol w="1005893">
                  <a:extLst>
                    <a:ext uri="{9D8B030D-6E8A-4147-A177-3AD203B41FA5}">
                      <a16:colId xmlns:a16="http://schemas.microsoft.com/office/drawing/2014/main" val="977056465"/>
                    </a:ext>
                  </a:extLst>
                </a:gridCol>
                <a:gridCol w="985974">
                  <a:extLst>
                    <a:ext uri="{9D8B030D-6E8A-4147-A177-3AD203B41FA5}">
                      <a16:colId xmlns:a16="http://schemas.microsoft.com/office/drawing/2014/main" val="2298069494"/>
                    </a:ext>
                  </a:extLst>
                </a:gridCol>
                <a:gridCol w="1115445">
                  <a:extLst>
                    <a:ext uri="{9D8B030D-6E8A-4147-A177-3AD203B41FA5}">
                      <a16:colId xmlns:a16="http://schemas.microsoft.com/office/drawing/2014/main" val="43065338"/>
                    </a:ext>
                  </a:extLst>
                </a:gridCol>
                <a:gridCol w="1175201">
                  <a:extLst>
                    <a:ext uri="{9D8B030D-6E8A-4147-A177-3AD203B41FA5}">
                      <a16:colId xmlns:a16="http://schemas.microsoft.com/office/drawing/2014/main" val="365615251"/>
                    </a:ext>
                  </a:extLst>
                </a:gridCol>
              </a:tblGrid>
              <a:tr h="404421">
                <a:tc>
                  <a:txBody>
                    <a:bodyPr/>
                    <a:lstStyle/>
                    <a:p>
                      <a:endParaRPr lang="en-US" sz="1400" dirty="0">
                        <a:latin typeface="Century Gothic" panose="020B0502020202020204" pitchFamily="34" charset="0"/>
                      </a:endParaRPr>
                    </a:p>
                  </a:txBody>
                  <a:tcPr marL="68755" marR="68755" marT="34378" marB="34378"/>
                </a:tc>
                <a:tc>
                  <a:txBody>
                    <a:bodyPr/>
                    <a:lstStyle/>
                    <a:p>
                      <a:pPr algn="ctr"/>
                      <a:r>
                        <a:rPr lang="en-ZA" sz="1400" dirty="0">
                          <a:solidFill>
                            <a:srgbClr val="FFC000"/>
                          </a:solidFill>
                          <a:latin typeface="Century Gothic" panose="020B0502020202020204" pitchFamily="34" charset="0"/>
                        </a:rPr>
                        <a:t>Total Beneficiaries</a:t>
                      </a:r>
                    </a:p>
                    <a:p>
                      <a:pPr algn="ctr"/>
                      <a:endParaRPr lang="en-ZA" sz="1400" dirty="0">
                        <a:solidFill>
                          <a:srgbClr val="FFC000"/>
                        </a:solidFill>
                        <a:latin typeface="Century Gothic" panose="020B0502020202020204" pitchFamily="34" charset="0"/>
                      </a:endParaRPr>
                    </a:p>
                  </a:txBody>
                  <a:tcPr marL="68755" marR="68755" marT="34378" marB="34378"/>
                </a:tc>
                <a:tc>
                  <a:txBody>
                    <a:bodyPr/>
                    <a:lstStyle/>
                    <a:p>
                      <a:pPr algn="ctr"/>
                      <a:r>
                        <a:rPr lang="en-US" sz="1400" dirty="0">
                          <a:solidFill>
                            <a:srgbClr val="FFC000"/>
                          </a:solidFill>
                          <a:latin typeface="Century Gothic" panose="020B0502020202020204" pitchFamily="34" charset="0"/>
                        </a:rPr>
                        <a:t>Black</a:t>
                      </a:r>
                      <a:endParaRPr lang="en-ZA" sz="1400" dirty="0">
                        <a:solidFill>
                          <a:srgbClr val="FFC000"/>
                        </a:solidFill>
                        <a:latin typeface="Century Gothic" panose="020B0502020202020204" pitchFamily="34" charset="0"/>
                      </a:endParaRPr>
                    </a:p>
                  </a:txBody>
                  <a:tcPr marL="68755" marR="68755" marT="34378" marB="34378"/>
                </a:tc>
                <a:tc>
                  <a:txBody>
                    <a:bodyPr/>
                    <a:lstStyle/>
                    <a:p>
                      <a:pPr algn="ctr"/>
                      <a:r>
                        <a:rPr lang="en-US" sz="1400" dirty="0">
                          <a:solidFill>
                            <a:srgbClr val="FFC000"/>
                          </a:solidFill>
                          <a:latin typeface="Century Gothic" panose="020B0502020202020204" pitchFamily="34" charset="0"/>
                        </a:rPr>
                        <a:t>Women</a:t>
                      </a:r>
                      <a:endParaRPr lang="en-ZA" sz="1400" dirty="0">
                        <a:solidFill>
                          <a:srgbClr val="FFC000"/>
                        </a:solidFill>
                        <a:latin typeface="Century Gothic" panose="020B0502020202020204" pitchFamily="34" charset="0"/>
                      </a:endParaRPr>
                    </a:p>
                  </a:txBody>
                  <a:tcPr marL="68755" marR="68755" marT="34378" marB="34378"/>
                </a:tc>
                <a:tc>
                  <a:txBody>
                    <a:bodyPr/>
                    <a:lstStyle/>
                    <a:p>
                      <a:pPr algn="ctr"/>
                      <a:r>
                        <a:rPr lang="en-ZA" sz="1400" dirty="0">
                          <a:solidFill>
                            <a:srgbClr val="FFC000"/>
                          </a:solidFill>
                          <a:latin typeface="Century Gothic" panose="020B0502020202020204" pitchFamily="34" charset="0"/>
                        </a:rPr>
                        <a:t>Black Women</a:t>
                      </a:r>
                    </a:p>
                  </a:txBody>
                  <a:tcPr marL="68755" marR="68755" marT="34378" marB="34378"/>
                </a:tc>
                <a:tc>
                  <a:txBody>
                    <a:bodyPr/>
                    <a:lstStyle/>
                    <a:p>
                      <a:pPr algn="ctr"/>
                      <a:r>
                        <a:rPr lang="en-ZA" sz="1400" dirty="0">
                          <a:solidFill>
                            <a:srgbClr val="FFC000"/>
                          </a:solidFill>
                          <a:latin typeface="Century Gothic" panose="020B0502020202020204" pitchFamily="34" charset="0"/>
                        </a:rPr>
                        <a:t>People with Disabilities</a:t>
                      </a:r>
                    </a:p>
                  </a:txBody>
                  <a:tcPr marL="68755" marR="68755" marT="34378" marB="34378"/>
                </a:tc>
                <a:tc>
                  <a:txBody>
                    <a:bodyPr/>
                    <a:lstStyle/>
                    <a:p>
                      <a:pPr algn="ctr"/>
                      <a:r>
                        <a:rPr lang="en-ZA" sz="1400" baseline="0" dirty="0">
                          <a:solidFill>
                            <a:srgbClr val="FFC000"/>
                          </a:solidFill>
                          <a:latin typeface="Century Gothic" panose="020B0502020202020204" pitchFamily="34" charset="0"/>
                        </a:rPr>
                        <a:t>South</a:t>
                      </a:r>
                    </a:p>
                    <a:p>
                      <a:pPr algn="ctr"/>
                      <a:r>
                        <a:rPr lang="en-ZA" sz="1400" baseline="0" dirty="0">
                          <a:solidFill>
                            <a:srgbClr val="FFC000"/>
                          </a:solidFill>
                          <a:latin typeface="Century Gothic" panose="020B0502020202020204" pitchFamily="34" charset="0"/>
                        </a:rPr>
                        <a:t> Africans </a:t>
                      </a:r>
                      <a:endParaRPr lang="en-ZA" sz="1400" dirty="0">
                        <a:solidFill>
                          <a:srgbClr val="FFC000"/>
                        </a:solidFill>
                        <a:latin typeface="Century Gothic" panose="020B0502020202020204" pitchFamily="34" charset="0"/>
                      </a:endParaRPr>
                    </a:p>
                  </a:txBody>
                  <a:tcPr marL="68755" marR="68755" marT="34378" marB="34378"/>
                </a:tc>
                <a:extLst>
                  <a:ext uri="{0D108BD9-81ED-4DB2-BD59-A6C34878D82A}">
                    <a16:rowId xmlns:a16="http://schemas.microsoft.com/office/drawing/2014/main" val="1705150894"/>
                  </a:ext>
                </a:extLst>
              </a:tr>
              <a:tr h="461159">
                <a:tc>
                  <a:txBody>
                    <a:bodyPr/>
                    <a:lstStyle/>
                    <a:p>
                      <a:r>
                        <a:rPr lang="en-ZA" sz="1400" dirty="0">
                          <a:latin typeface="Century Gothic" panose="020B0502020202020204" pitchFamily="34" charset="0"/>
                        </a:rPr>
                        <a:t>BTech/Honours and master’s students</a:t>
                      </a:r>
                    </a:p>
                  </a:txBody>
                  <a:tcPr marL="68755" marR="68755" marT="34378" marB="34378"/>
                </a:tc>
                <a:tc>
                  <a:txBody>
                    <a:bodyPr/>
                    <a:lstStyle/>
                    <a:p>
                      <a:pPr algn="ctr"/>
                      <a:r>
                        <a:rPr lang="en-US" sz="1400" dirty="0">
                          <a:latin typeface="Century Gothic" panose="020B0502020202020204" pitchFamily="34" charset="0"/>
                        </a:rPr>
                        <a:t>5 356</a:t>
                      </a:r>
                    </a:p>
                  </a:txBody>
                  <a:tcPr marL="68755" marR="68755" marT="34378" marB="34378"/>
                </a:tc>
                <a:tc>
                  <a:txBody>
                    <a:bodyPr/>
                    <a:lstStyle/>
                    <a:p>
                      <a:pPr algn="ctr"/>
                      <a:r>
                        <a:rPr lang="en-ZA" sz="1400" dirty="0">
                          <a:latin typeface="Century Gothic" panose="020B0502020202020204" pitchFamily="34" charset="0"/>
                        </a:rPr>
                        <a:t>4 550</a:t>
                      </a:r>
                    </a:p>
                  </a:txBody>
                  <a:tcPr marL="68755" marR="68755" marT="34378" marB="34378"/>
                </a:tc>
                <a:tc>
                  <a:txBody>
                    <a:bodyPr/>
                    <a:lstStyle/>
                    <a:p>
                      <a:pPr algn="ctr"/>
                      <a:r>
                        <a:rPr lang="en-ZA" sz="1400" dirty="0">
                          <a:latin typeface="Century Gothic" panose="020B0502020202020204" pitchFamily="34" charset="0"/>
                        </a:rPr>
                        <a:t>3 418</a:t>
                      </a:r>
                    </a:p>
                  </a:txBody>
                  <a:tcPr marL="68755" marR="68755" marT="34378" marB="34378"/>
                </a:tc>
                <a:tc>
                  <a:txBody>
                    <a:bodyPr/>
                    <a:lstStyle/>
                    <a:p>
                      <a:pPr algn="ctr"/>
                      <a:r>
                        <a:rPr lang="en-ZA" sz="1400" dirty="0">
                          <a:solidFill>
                            <a:schemeClr val="tx1"/>
                          </a:solidFill>
                          <a:latin typeface="Century Gothic" panose="020B0502020202020204" pitchFamily="34" charset="0"/>
                        </a:rPr>
                        <a:t>2</a:t>
                      </a:r>
                      <a:r>
                        <a:rPr lang="en-ZA" sz="1400" baseline="0" dirty="0">
                          <a:solidFill>
                            <a:schemeClr val="tx1"/>
                          </a:solidFill>
                          <a:latin typeface="Century Gothic" panose="020B0502020202020204" pitchFamily="34" charset="0"/>
                        </a:rPr>
                        <a:t> 944</a:t>
                      </a:r>
                      <a:endParaRPr lang="en-ZA" sz="1400" dirty="0">
                        <a:solidFill>
                          <a:schemeClr val="tx1"/>
                        </a:solidFill>
                        <a:latin typeface="Century Gothic" panose="020B0502020202020204" pitchFamily="34" charset="0"/>
                      </a:endParaRPr>
                    </a:p>
                  </a:txBody>
                  <a:tcPr marL="68755" marR="68755" marT="34378" marB="34378"/>
                </a:tc>
                <a:tc>
                  <a:txBody>
                    <a:bodyPr/>
                    <a:lstStyle/>
                    <a:p>
                      <a:pPr algn="ctr"/>
                      <a:r>
                        <a:rPr lang="en-ZA" sz="1400" dirty="0">
                          <a:latin typeface="Century Gothic" panose="020B0502020202020204" pitchFamily="34" charset="0"/>
                        </a:rPr>
                        <a:t>11</a:t>
                      </a:r>
                    </a:p>
                  </a:txBody>
                  <a:tcPr marL="68755" marR="68755" marT="34378" marB="34378"/>
                </a:tc>
                <a:tc>
                  <a:txBody>
                    <a:bodyPr/>
                    <a:lstStyle/>
                    <a:p>
                      <a:pPr algn="ctr"/>
                      <a:r>
                        <a:rPr lang="en-ZA" sz="1400" dirty="0">
                          <a:latin typeface="Century Gothic" panose="020B0502020202020204" pitchFamily="34" charset="0"/>
                        </a:rPr>
                        <a:t>5 067</a:t>
                      </a:r>
                      <a:endParaRPr lang="en-ZA" sz="1400" dirty="0">
                        <a:solidFill>
                          <a:srgbClr val="FF0000"/>
                        </a:solidFill>
                        <a:latin typeface="Century Gothic" panose="020B0502020202020204" pitchFamily="34" charset="0"/>
                      </a:endParaRPr>
                    </a:p>
                  </a:txBody>
                  <a:tcPr marL="68755" marR="68755" marT="34378" marB="34378"/>
                </a:tc>
                <a:extLst>
                  <a:ext uri="{0D108BD9-81ED-4DB2-BD59-A6C34878D82A}">
                    <a16:rowId xmlns:a16="http://schemas.microsoft.com/office/drawing/2014/main" val="3597871095"/>
                  </a:ext>
                </a:extLst>
              </a:tr>
              <a:tr h="262576">
                <a:tc>
                  <a:txBody>
                    <a:bodyPr/>
                    <a:lstStyle/>
                    <a:p>
                      <a:r>
                        <a:rPr lang="en-US" sz="1400" dirty="0">
                          <a:latin typeface="Century Gothic" panose="020B0502020202020204" pitchFamily="34" charset="0"/>
                        </a:rPr>
                        <a:t>Doctoral students</a:t>
                      </a:r>
                      <a:endParaRPr lang="en-ZA" sz="1400" dirty="0">
                        <a:latin typeface="Century Gothic" panose="020B0502020202020204" pitchFamily="34" charset="0"/>
                      </a:endParaRPr>
                    </a:p>
                  </a:txBody>
                  <a:tcPr marL="68755" marR="68755" marT="34378" marB="34378"/>
                </a:tc>
                <a:tc>
                  <a:txBody>
                    <a:bodyPr/>
                    <a:lstStyle/>
                    <a:p>
                      <a:pPr algn="ctr"/>
                      <a:r>
                        <a:rPr lang="en-US" sz="1400" dirty="0">
                          <a:latin typeface="Century Gothic" panose="020B0502020202020204" pitchFamily="34" charset="0"/>
                        </a:rPr>
                        <a:t>2 474</a:t>
                      </a:r>
                    </a:p>
                  </a:txBody>
                  <a:tcPr marL="68755" marR="68755" marT="34378" marB="34378"/>
                </a:tc>
                <a:tc>
                  <a:txBody>
                    <a:bodyPr/>
                    <a:lstStyle/>
                    <a:p>
                      <a:pPr algn="ctr"/>
                      <a:r>
                        <a:rPr lang="en-ZA" sz="1400" dirty="0">
                          <a:latin typeface="Century Gothic" panose="020B0502020202020204" pitchFamily="34" charset="0"/>
                        </a:rPr>
                        <a:t>1</a:t>
                      </a:r>
                      <a:r>
                        <a:rPr lang="en-ZA" sz="1400" baseline="0" dirty="0">
                          <a:latin typeface="Century Gothic" panose="020B0502020202020204" pitchFamily="34" charset="0"/>
                        </a:rPr>
                        <a:t> 772</a:t>
                      </a:r>
                      <a:endParaRPr lang="en-ZA" sz="1400" dirty="0">
                        <a:latin typeface="Century Gothic" panose="020B0502020202020204" pitchFamily="34" charset="0"/>
                      </a:endParaRPr>
                    </a:p>
                  </a:txBody>
                  <a:tcPr marL="68755" marR="68755" marT="34378" marB="34378"/>
                </a:tc>
                <a:tc>
                  <a:txBody>
                    <a:bodyPr/>
                    <a:lstStyle/>
                    <a:p>
                      <a:pPr algn="ctr"/>
                      <a:r>
                        <a:rPr lang="en-ZA" sz="1400" dirty="0">
                          <a:latin typeface="Century Gothic" panose="020B0502020202020204" pitchFamily="34" charset="0"/>
                        </a:rPr>
                        <a:t>1 006</a:t>
                      </a:r>
                    </a:p>
                  </a:txBody>
                  <a:tcPr marL="68755" marR="68755" marT="34378" marB="34378"/>
                </a:tc>
                <a:tc>
                  <a:txBody>
                    <a:bodyPr/>
                    <a:lstStyle/>
                    <a:p>
                      <a:pPr algn="ctr"/>
                      <a:r>
                        <a:rPr lang="en-ZA" sz="1400" dirty="0">
                          <a:solidFill>
                            <a:schemeClr val="tx1"/>
                          </a:solidFill>
                          <a:latin typeface="Century Gothic" panose="020B0502020202020204" pitchFamily="34" charset="0"/>
                        </a:rPr>
                        <a:t>1 123</a:t>
                      </a:r>
                    </a:p>
                  </a:txBody>
                  <a:tcPr marL="68755" marR="68755" marT="34378" marB="34378"/>
                </a:tc>
                <a:tc>
                  <a:txBody>
                    <a:bodyPr/>
                    <a:lstStyle/>
                    <a:p>
                      <a:pPr algn="ctr"/>
                      <a:r>
                        <a:rPr lang="en-ZA" sz="1400" dirty="0">
                          <a:latin typeface="Century Gothic" panose="020B0502020202020204" pitchFamily="34" charset="0"/>
                        </a:rPr>
                        <a:t>19</a:t>
                      </a:r>
                    </a:p>
                  </a:txBody>
                  <a:tcPr marL="68755" marR="68755" marT="34378" marB="34378"/>
                </a:tc>
                <a:tc>
                  <a:txBody>
                    <a:bodyPr/>
                    <a:lstStyle/>
                    <a:p>
                      <a:pPr algn="ctr"/>
                      <a:r>
                        <a:rPr lang="en-ZA" sz="1400" dirty="0">
                          <a:latin typeface="Century Gothic" panose="020B0502020202020204" pitchFamily="34" charset="0"/>
                        </a:rPr>
                        <a:t>2 166  </a:t>
                      </a:r>
                      <a:endParaRPr lang="en-ZA" sz="1400" dirty="0">
                        <a:solidFill>
                          <a:srgbClr val="FF0000"/>
                        </a:solidFill>
                        <a:latin typeface="Century Gothic" panose="020B0502020202020204" pitchFamily="34" charset="0"/>
                      </a:endParaRPr>
                    </a:p>
                  </a:txBody>
                  <a:tcPr marL="68755" marR="68755" marT="34378" marB="34378"/>
                </a:tc>
                <a:extLst>
                  <a:ext uri="{0D108BD9-81ED-4DB2-BD59-A6C34878D82A}">
                    <a16:rowId xmlns:a16="http://schemas.microsoft.com/office/drawing/2014/main" val="4130232810"/>
                  </a:ext>
                </a:extLst>
              </a:tr>
              <a:tr h="461159">
                <a:tc>
                  <a:txBody>
                    <a:bodyPr/>
                    <a:lstStyle/>
                    <a:p>
                      <a:r>
                        <a:rPr lang="en-ZA" sz="1400" b="1" dirty="0">
                          <a:latin typeface="Century Gothic" panose="020B0502020202020204" pitchFamily="34" charset="0"/>
                        </a:rPr>
                        <a:t>Total no of students funded</a:t>
                      </a:r>
                    </a:p>
                  </a:txBody>
                  <a:tcPr marL="68755" marR="68755" marT="34378" marB="34378"/>
                </a:tc>
                <a:tc>
                  <a:txBody>
                    <a:bodyPr/>
                    <a:lstStyle/>
                    <a:p>
                      <a:pPr marL="0" marR="0" indent="0" algn="ctr" defTabSz="912114" rtl="0" eaLnBrk="1" fontAlgn="auto" latinLnBrk="0" hangingPunct="1">
                        <a:lnSpc>
                          <a:spcPct val="100000"/>
                        </a:lnSpc>
                        <a:spcBef>
                          <a:spcPts val="0"/>
                        </a:spcBef>
                        <a:spcAft>
                          <a:spcPts val="0"/>
                        </a:spcAft>
                        <a:buClrTx/>
                        <a:buSzTx/>
                        <a:buFontTx/>
                        <a:buNone/>
                        <a:tabLst/>
                        <a:defRPr/>
                      </a:pPr>
                      <a:r>
                        <a:rPr lang="en-ZA" sz="1400" b="1" dirty="0">
                          <a:latin typeface="Century Gothic" panose="020B0502020202020204" pitchFamily="34" charset="0"/>
                        </a:rPr>
                        <a:t>7 830</a:t>
                      </a:r>
                    </a:p>
                    <a:p>
                      <a:pPr algn="ctr"/>
                      <a:endParaRPr lang="en-ZA" sz="1400" b="1" dirty="0">
                        <a:latin typeface="Century Gothic" panose="020B0502020202020204" pitchFamily="34" charset="0"/>
                      </a:endParaRPr>
                    </a:p>
                  </a:txBody>
                  <a:tcPr marL="68755" marR="68755" marT="34378" marB="34378"/>
                </a:tc>
                <a:tc>
                  <a:txBody>
                    <a:bodyPr/>
                    <a:lstStyle/>
                    <a:p>
                      <a:pPr algn="ctr"/>
                      <a:r>
                        <a:rPr lang="en-ZA" sz="1400" b="1" dirty="0">
                          <a:latin typeface="Century Gothic" panose="020B0502020202020204" pitchFamily="34" charset="0"/>
                        </a:rPr>
                        <a:t>6 322</a:t>
                      </a:r>
                    </a:p>
                  </a:txBody>
                  <a:tcPr marL="68755" marR="68755" marT="34378" marB="34378"/>
                </a:tc>
                <a:tc>
                  <a:txBody>
                    <a:bodyPr/>
                    <a:lstStyle/>
                    <a:p>
                      <a:pPr marL="0" algn="ctr" defTabSz="914485" rtl="0" eaLnBrk="1" latinLnBrk="0" hangingPunct="1"/>
                      <a:r>
                        <a:rPr lang="en-ZA" sz="1400" b="1" kern="1200" dirty="0">
                          <a:solidFill>
                            <a:schemeClr val="dk1"/>
                          </a:solidFill>
                          <a:latin typeface="Century Gothic" panose="020B0502020202020204" pitchFamily="34" charset="0"/>
                          <a:ea typeface="+mn-ea"/>
                          <a:cs typeface="+mn-cs"/>
                        </a:rPr>
                        <a:t>4 424</a:t>
                      </a:r>
                    </a:p>
                  </a:txBody>
                  <a:tcPr marL="68755" marR="68755" marT="34378" marB="34378"/>
                </a:tc>
                <a:tc>
                  <a:txBody>
                    <a:bodyPr/>
                    <a:lstStyle/>
                    <a:p>
                      <a:pPr algn="ctr"/>
                      <a:r>
                        <a:rPr lang="en-ZA" sz="1400" b="1" dirty="0">
                          <a:solidFill>
                            <a:schemeClr val="tx1"/>
                          </a:solidFill>
                          <a:latin typeface="Century Gothic" panose="020B0502020202020204" pitchFamily="34" charset="0"/>
                        </a:rPr>
                        <a:t>4 067</a:t>
                      </a:r>
                    </a:p>
                  </a:txBody>
                  <a:tcPr marL="68755" marR="68755" marT="34378" marB="34378"/>
                </a:tc>
                <a:tc>
                  <a:txBody>
                    <a:bodyPr/>
                    <a:lstStyle/>
                    <a:p>
                      <a:pPr algn="ctr"/>
                      <a:r>
                        <a:rPr lang="en-ZA" sz="1400" b="1" dirty="0">
                          <a:latin typeface="Century Gothic" panose="020B0502020202020204" pitchFamily="34" charset="0"/>
                        </a:rPr>
                        <a:t>30</a:t>
                      </a:r>
                    </a:p>
                  </a:txBody>
                  <a:tcPr marL="68755" marR="68755" marT="34378" marB="34378"/>
                </a:tc>
                <a:tc>
                  <a:txBody>
                    <a:bodyPr/>
                    <a:lstStyle/>
                    <a:p>
                      <a:pPr algn="ctr"/>
                      <a:r>
                        <a:rPr lang="en-ZA" sz="1400" b="1" dirty="0">
                          <a:latin typeface="Century Gothic" panose="020B0502020202020204" pitchFamily="34" charset="0"/>
                        </a:rPr>
                        <a:t>7 233</a:t>
                      </a:r>
                    </a:p>
                  </a:txBody>
                  <a:tcPr marL="68755" marR="68755" marT="34378" marB="34378"/>
                </a:tc>
                <a:extLst>
                  <a:ext uri="{0D108BD9-81ED-4DB2-BD59-A6C34878D82A}">
                    <a16:rowId xmlns:a16="http://schemas.microsoft.com/office/drawing/2014/main" val="574713983"/>
                  </a:ext>
                </a:extLst>
              </a:tr>
              <a:tr h="294885">
                <a:tc>
                  <a:txBody>
                    <a:bodyPr/>
                    <a:lstStyle/>
                    <a:p>
                      <a:r>
                        <a:rPr lang="en-ZA" sz="1400" b="1" dirty="0">
                          <a:latin typeface="Century Gothic" panose="020B0502020202020204" pitchFamily="34" charset="0"/>
                        </a:rPr>
                        <a:t>Interns</a:t>
                      </a:r>
                    </a:p>
                    <a:p>
                      <a:endParaRPr lang="en-ZA" sz="1400" b="1" dirty="0">
                        <a:latin typeface="Century Gothic" panose="020B0502020202020204" pitchFamily="34" charset="0"/>
                      </a:endParaRPr>
                    </a:p>
                  </a:txBody>
                  <a:tcPr marL="68755" marR="68755" marT="34378" marB="34378"/>
                </a:tc>
                <a:tc>
                  <a:txBody>
                    <a:bodyPr/>
                    <a:lstStyle/>
                    <a:p>
                      <a:pPr algn="ctr"/>
                      <a:r>
                        <a:rPr lang="en-ZA" sz="1400" b="1" dirty="0">
                          <a:latin typeface="Century Gothic" panose="020B0502020202020204" pitchFamily="34" charset="0"/>
                        </a:rPr>
                        <a:t>1 115</a:t>
                      </a:r>
                    </a:p>
                  </a:txBody>
                  <a:tcPr marL="68755" marR="68755" marT="34378" marB="34378"/>
                </a:tc>
                <a:tc>
                  <a:txBody>
                    <a:bodyPr/>
                    <a:lstStyle/>
                    <a:p>
                      <a:pPr algn="ctr"/>
                      <a:r>
                        <a:rPr lang="en-ZA" sz="1400" b="1" dirty="0">
                          <a:latin typeface="Century Gothic" panose="020B0502020202020204" pitchFamily="34" charset="0"/>
                        </a:rPr>
                        <a:t>1 099</a:t>
                      </a:r>
                    </a:p>
                  </a:txBody>
                  <a:tcPr marL="68755" marR="68755" marT="34378" marB="34378"/>
                </a:tc>
                <a:tc>
                  <a:txBody>
                    <a:bodyPr/>
                    <a:lstStyle/>
                    <a:p>
                      <a:pPr algn="ctr"/>
                      <a:r>
                        <a:rPr lang="en-ZA" sz="1400" b="1" dirty="0">
                          <a:latin typeface="Century Gothic" panose="020B0502020202020204" pitchFamily="34" charset="0"/>
                        </a:rPr>
                        <a:t>694</a:t>
                      </a:r>
                    </a:p>
                  </a:txBody>
                  <a:tcPr marL="68755" marR="68755" marT="34378" marB="34378"/>
                </a:tc>
                <a:tc>
                  <a:txBody>
                    <a:bodyPr/>
                    <a:lstStyle/>
                    <a:p>
                      <a:pPr algn="ctr"/>
                      <a:r>
                        <a:rPr lang="en-ZA" sz="1400" b="1" dirty="0">
                          <a:solidFill>
                            <a:schemeClr val="tx1"/>
                          </a:solidFill>
                          <a:latin typeface="Century Gothic" panose="020B0502020202020204" pitchFamily="34" charset="0"/>
                        </a:rPr>
                        <a:t>683</a:t>
                      </a:r>
                    </a:p>
                  </a:txBody>
                  <a:tcPr marL="68755" marR="68755" marT="34378" marB="34378"/>
                </a:tc>
                <a:tc>
                  <a:txBody>
                    <a:bodyPr/>
                    <a:lstStyle/>
                    <a:p>
                      <a:pPr algn="ctr"/>
                      <a:r>
                        <a:rPr lang="en-ZA" sz="1400" b="1" dirty="0">
                          <a:solidFill>
                            <a:schemeClr val="tx1"/>
                          </a:solidFill>
                          <a:latin typeface="Century Gothic" panose="020B0502020202020204" pitchFamily="34" charset="0"/>
                        </a:rPr>
                        <a:t>3</a:t>
                      </a:r>
                    </a:p>
                  </a:txBody>
                  <a:tcPr marL="68755" marR="68755" marT="34378" marB="34378"/>
                </a:tc>
                <a:tc>
                  <a:txBody>
                    <a:bodyPr/>
                    <a:lstStyle/>
                    <a:p>
                      <a:pPr algn="ctr"/>
                      <a:r>
                        <a:rPr lang="en-ZA" sz="1400" b="1" dirty="0">
                          <a:solidFill>
                            <a:schemeClr val="tx1"/>
                          </a:solidFill>
                          <a:latin typeface="Century Gothic" panose="020B0502020202020204" pitchFamily="34" charset="0"/>
                        </a:rPr>
                        <a:t>1 115</a:t>
                      </a:r>
                    </a:p>
                    <a:p>
                      <a:pPr algn="ctr"/>
                      <a:endParaRPr lang="en-ZA" sz="1400" b="1" dirty="0">
                        <a:solidFill>
                          <a:schemeClr val="tx1"/>
                        </a:solidFill>
                        <a:latin typeface="Century Gothic" panose="020B0502020202020204" pitchFamily="34" charset="0"/>
                      </a:endParaRPr>
                    </a:p>
                  </a:txBody>
                  <a:tcPr marL="68755" marR="68755" marT="34378" marB="34378"/>
                </a:tc>
                <a:extLst>
                  <a:ext uri="{0D108BD9-81ED-4DB2-BD59-A6C34878D82A}">
                    <a16:rowId xmlns:a16="http://schemas.microsoft.com/office/drawing/2014/main" val="73967060"/>
                  </a:ext>
                </a:extLst>
              </a:tr>
            </a:tbl>
          </a:graphicData>
        </a:graphic>
      </p:graphicFrame>
      <p:sp>
        <p:nvSpPr>
          <p:cNvPr id="8" name="Title 1">
            <a:extLst>
              <a:ext uri="{FF2B5EF4-FFF2-40B4-BE49-F238E27FC236}">
                <a16:creationId xmlns:a16="http://schemas.microsoft.com/office/drawing/2014/main" id="{102B157E-AED8-4AA4-9DF3-BD4C84ECC50B}"/>
              </a:ext>
            </a:extLst>
          </p:cNvPr>
          <p:cNvSpPr>
            <a:spLocks noGrp="1"/>
          </p:cNvSpPr>
          <p:nvPr>
            <p:ph type="title"/>
          </p:nvPr>
        </p:nvSpPr>
        <p:spPr>
          <a:xfrm>
            <a:off x="0" y="1"/>
            <a:ext cx="9144000" cy="973014"/>
          </a:xfrm>
        </p:spPr>
        <p:txBody>
          <a:bodyPr>
            <a:noAutofit/>
          </a:bodyPr>
          <a:lstStyle/>
          <a:p>
            <a:r>
              <a:rPr lang="en-US" sz="2900" b="1" dirty="0">
                <a:solidFill>
                  <a:prstClr val="white"/>
                </a:solidFill>
                <a:latin typeface="Century Gothic" panose="020B0502020202020204" pitchFamily="34" charset="0"/>
              </a:rPr>
              <a:t>Outcome 2: Human capabilities and skills for the economy and for </a:t>
            </a:r>
            <a:r>
              <a:rPr lang="en-US" sz="2900" b="1" dirty="0" smtClean="0">
                <a:solidFill>
                  <a:prstClr val="white"/>
                </a:solidFill>
                <a:latin typeface="Century Gothic" panose="020B0502020202020204" pitchFamily="34" charset="0"/>
              </a:rPr>
              <a:t>development </a:t>
            </a:r>
            <a:r>
              <a:rPr lang="en-US" sz="2900" b="1" dirty="0" smtClean="0">
                <a:solidFill>
                  <a:srgbClr val="FFC000"/>
                </a:solidFill>
                <a:latin typeface="Century Gothic" panose="020B0502020202020204" pitchFamily="34" charset="0"/>
              </a:rPr>
              <a:t>(Q3)</a:t>
            </a:r>
            <a:r>
              <a:rPr lang="en-ZA" sz="2900" b="1" dirty="0">
                <a:solidFill>
                  <a:srgbClr val="FF0000"/>
                </a:solidFill>
                <a:latin typeface="Century Gothic" panose="020B0502020202020204" pitchFamily="34" charset="0"/>
              </a:rPr>
              <a:t/>
            </a:r>
            <a:br>
              <a:rPr lang="en-ZA" sz="2900" b="1" dirty="0">
                <a:solidFill>
                  <a:srgbClr val="FF0000"/>
                </a:solidFill>
                <a:latin typeface="Century Gothic" panose="020B0502020202020204" pitchFamily="34" charset="0"/>
              </a:rPr>
            </a:br>
            <a:endParaRPr lang="en-US" sz="2900"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7876885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55C2BA-0F45-4301-A114-6F4C582744E3}"/>
              </a:ext>
            </a:extLst>
          </p:cNvPr>
          <p:cNvSpPr>
            <a:spLocks noGrp="1"/>
          </p:cNvSpPr>
          <p:nvPr>
            <p:ph type="sldNum" sz="quarter" idx="12"/>
          </p:nvPr>
        </p:nvSpPr>
        <p:spPr/>
        <p:txBody>
          <a:bodyPr/>
          <a:lstStyle/>
          <a:p>
            <a:fld id="{6BEAD508-187F-9C41-8168-FD791BBC9830}" type="slidenum">
              <a:rPr lang="en-US" smtClean="0">
                <a:latin typeface="Arial" panose="020B0604020202020204" pitchFamily="34" charset="0"/>
                <a:cs typeface="Arial" panose="020B0604020202020204" pitchFamily="34" charset="0"/>
              </a:rPr>
              <a:pPr/>
              <a:t>8</a:t>
            </a:fld>
            <a:endParaRPr lang="en-US"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2A985A8-ACAA-40A0-A41E-278130E9542C}"/>
              </a:ext>
            </a:extLst>
          </p:cNvPr>
          <p:cNvSpPr>
            <a:spLocks noGrp="1"/>
          </p:cNvSpPr>
          <p:nvPr>
            <p:ph type="title"/>
          </p:nvPr>
        </p:nvSpPr>
        <p:spPr>
          <a:xfrm>
            <a:off x="0" y="1"/>
            <a:ext cx="9143999" cy="973014"/>
          </a:xfrm>
        </p:spPr>
        <p:txBody>
          <a:bodyPr>
            <a:noAutofit/>
          </a:bodyPr>
          <a:lstStyle/>
          <a:p>
            <a:pPr marL="101600">
              <a:lnSpc>
                <a:spcPct val="80000"/>
              </a:lnSpc>
              <a:spcBef>
                <a:spcPts val="850"/>
              </a:spcBef>
            </a:pPr>
            <a:r>
              <a:rPr lang="en-US" sz="3000" b="1" dirty="0">
                <a:latin typeface="Century Gothic" panose="020B0502020202020204" pitchFamily="34" charset="0"/>
                <a:sym typeface="Helvetica Neue" charset="0"/>
              </a:rPr>
              <a:t>Outcome 3: Increased knowledge generation and innovation outputs</a:t>
            </a:r>
            <a:r>
              <a:rPr lang="en-US" sz="3000" dirty="0">
                <a:latin typeface="Century Gothic" panose="020B0502020202020204" pitchFamily="34" charset="0"/>
              </a:rPr>
              <a:t/>
            </a:r>
            <a:br>
              <a:rPr lang="en-US" sz="3000" dirty="0">
                <a:latin typeface="Century Gothic" panose="020B0502020202020204" pitchFamily="34" charset="0"/>
              </a:rPr>
            </a:br>
            <a:endParaRPr lang="en-US" sz="3000" b="1" dirty="0">
              <a:latin typeface="Century Gothic" panose="020B0502020202020204" pitchFamily="34" charset="0"/>
            </a:endParaRPr>
          </a:p>
        </p:txBody>
      </p:sp>
      <p:sp>
        <p:nvSpPr>
          <p:cNvPr id="7" name="Content Placeholder 2">
            <a:extLst>
              <a:ext uri="{FF2B5EF4-FFF2-40B4-BE49-F238E27FC236}">
                <a16:creationId xmlns:a16="http://schemas.microsoft.com/office/drawing/2014/main" id="{9DCB7D58-47BA-4F37-B4BA-56265D8C1C8B}"/>
              </a:ext>
            </a:extLst>
          </p:cNvPr>
          <p:cNvSpPr>
            <a:spLocks noGrp="1"/>
          </p:cNvSpPr>
          <p:nvPr>
            <p:ph idx="1"/>
          </p:nvPr>
        </p:nvSpPr>
        <p:spPr>
          <a:xfrm>
            <a:off x="82062" y="973016"/>
            <a:ext cx="8958907" cy="5560690"/>
          </a:xfrm>
        </p:spPr>
        <p:txBody>
          <a:bodyPr>
            <a:normAutofit/>
          </a:bodyPr>
          <a:lstStyle/>
          <a:p>
            <a:pPr algn="just">
              <a:lnSpc>
                <a:spcPct val="130000"/>
              </a:lnSpc>
              <a:spcBef>
                <a:spcPts val="0"/>
              </a:spcBef>
              <a:buClr>
                <a:srgbClr val="FFC000"/>
              </a:buClr>
              <a:buFont typeface="Wingdings" panose="05000000000000000000" pitchFamily="2" charset="2"/>
              <a:buChar char="q"/>
              <a:defRPr/>
            </a:pPr>
            <a:r>
              <a:rPr lang="en-US" sz="2200" dirty="0" smtClean="0">
                <a:solidFill>
                  <a:schemeClr val="tx1"/>
                </a:solidFill>
                <a:latin typeface="Century Gothic" panose="020B0502020202020204" pitchFamily="34" charset="0"/>
              </a:rPr>
              <a:t>DSI co-funded </a:t>
            </a:r>
            <a:r>
              <a:rPr lang="en-US" sz="2200" dirty="0">
                <a:solidFill>
                  <a:schemeClr val="tx1"/>
                </a:solidFill>
                <a:latin typeface="Century Gothic" panose="020B0502020202020204" pitchFamily="34" charset="0"/>
              </a:rPr>
              <a:t>SAMRC </a:t>
            </a:r>
            <a:r>
              <a:rPr lang="en-US" sz="2200" b="1" dirty="0">
                <a:solidFill>
                  <a:schemeClr val="tx1"/>
                </a:solidFill>
                <a:latin typeface="Century Gothic" panose="020B0502020202020204" pitchFamily="34" charset="0"/>
              </a:rPr>
              <a:t>Waster Water Surveillance and Research </a:t>
            </a:r>
            <a:r>
              <a:rPr lang="en-US" sz="2200" dirty="0" err="1">
                <a:solidFill>
                  <a:schemeClr val="tx1"/>
                </a:solidFill>
                <a:latin typeface="Century Gothic" panose="020B0502020202020204" pitchFamily="34" charset="0"/>
              </a:rPr>
              <a:t>programme</a:t>
            </a:r>
            <a:r>
              <a:rPr lang="en-US" sz="2200" dirty="0">
                <a:solidFill>
                  <a:schemeClr val="tx1"/>
                </a:solidFill>
                <a:latin typeface="Century Gothic" panose="020B0502020202020204" pitchFamily="34" charset="0"/>
              </a:rPr>
              <a:t> that </a:t>
            </a:r>
            <a:r>
              <a:rPr lang="en-US" sz="2200" b="1" dirty="0">
                <a:solidFill>
                  <a:schemeClr val="tx1"/>
                </a:solidFill>
                <a:latin typeface="Century Gothic" panose="020B0502020202020204" pitchFamily="34" charset="0"/>
              </a:rPr>
              <a:t>monitors the non-infectious SARS-CoV-2 RNA and the fragments of the virus that causes COVID-19</a:t>
            </a:r>
            <a:r>
              <a:rPr lang="en-US" sz="2200" dirty="0">
                <a:solidFill>
                  <a:schemeClr val="tx1"/>
                </a:solidFill>
                <a:latin typeface="Century Gothic" panose="020B0502020202020204" pitchFamily="34" charset="0"/>
              </a:rPr>
              <a:t>. </a:t>
            </a:r>
          </a:p>
          <a:p>
            <a:pPr algn="just">
              <a:lnSpc>
                <a:spcPct val="130000"/>
              </a:lnSpc>
              <a:spcBef>
                <a:spcPts val="0"/>
              </a:spcBef>
              <a:buClr>
                <a:srgbClr val="FFC000"/>
              </a:buClr>
              <a:buFont typeface="Wingdings" panose="05000000000000000000" pitchFamily="2" charset="2"/>
              <a:buChar char="ü"/>
              <a:defRPr/>
            </a:pPr>
            <a:r>
              <a:rPr lang="en-US" sz="2200" dirty="0" smtClean="0">
                <a:solidFill>
                  <a:schemeClr val="tx1"/>
                </a:solidFill>
                <a:latin typeface="Century Gothic" panose="020B0502020202020204" pitchFamily="34" charset="0"/>
              </a:rPr>
              <a:t>By </a:t>
            </a:r>
            <a:r>
              <a:rPr lang="en-US" sz="2200" dirty="0">
                <a:solidFill>
                  <a:schemeClr val="tx1"/>
                </a:solidFill>
                <a:latin typeface="Century Gothic" panose="020B0502020202020204" pitchFamily="34" charset="0"/>
              </a:rPr>
              <a:t>testing wastewater weekly, </a:t>
            </a:r>
            <a:r>
              <a:rPr lang="en-US" sz="2200" dirty="0" smtClean="0">
                <a:solidFill>
                  <a:schemeClr val="tx1"/>
                </a:solidFill>
                <a:latin typeface="Century Gothic" panose="020B0502020202020204" pitchFamily="34" charset="0"/>
              </a:rPr>
              <a:t>the </a:t>
            </a:r>
            <a:r>
              <a:rPr lang="en-US" sz="2200" dirty="0">
                <a:solidFill>
                  <a:schemeClr val="tx1"/>
                </a:solidFill>
                <a:latin typeface="Century Gothic" panose="020B0502020202020204" pitchFamily="34" charset="0"/>
              </a:rPr>
              <a:t>SARS-CoV-2 RNA signal </a:t>
            </a:r>
            <a:r>
              <a:rPr lang="en-US" sz="2200" dirty="0" smtClean="0">
                <a:solidFill>
                  <a:schemeClr val="tx1"/>
                </a:solidFill>
                <a:latin typeface="Century Gothic" panose="020B0502020202020204" pitchFamily="34" charset="0"/>
              </a:rPr>
              <a:t>can be measured to </a:t>
            </a:r>
            <a:r>
              <a:rPr lang="en-US" sz="2200" dirty="0">
                <a:solidFill>
                  <a:schemeClr val="tx1"/>
                </a:solidFill>
                <a:latin typeface="Century Gothic" panose="020B0502020202020204" pitchFamily="34" charset="0"/>
              </a:rPr>
              <a:t>see whether it is increasing or decreasing. </a:t>
            </a:r>
            <a:r>
              <a:rPr lang="en-US" sz="2200" dirty="0" smtClean="0">
                <a:solidFill>
                  <a:schemeClr val="tx1"/>
                </a:solidFill>
                <a:latin typeface="Century Gothic" panose="020B0502020202020204" pitchFamily="34" charset="0"/>
              </a:rPr>
              <a:t>This </a:t>
            </a:r>
            <a:r>
              <a:rPr lang="en-US" sz="2200" dirty="0">
                <a:solidFill>
                  <a:schemeClr val="tx1"/>
                </a:solidFill>
                <a:latin typeface="Century Gothic" panose="020B0502020202020204" pitchFamily="34" charset="0"/>
              </a:rPr>
              <a:t>can be used as an early indicator of COVID-19 case trends within a </a:t>
            </a:r>
            <a:r>
              <a:rPr lang="en-US" sz="2200" dirty="0" smtClean="0">
                <a:solidFill>
                  <a:schemeClr val="tx1"/>
                </a:solidFill>
                <a:latin typeface="Century Gothic" panose="020B0502020202020204" pitchFamily="34" charset="0"/>
              </a:rPr>
              <a:t>community. The </a:t>
            </a:r>
            <a:r>
              <a:rPr lang="en-US" sz="2200" dirty="0">
                <a:solidFill>
                  <a:schemeClr val="tx1"/>
                </a:solidFill>
                <a:latin typeface="Century Gothic" panose="020B0502020202020204" pitchFamily="34" charset="0"/>
              </a:rPr>
              <a:t>recent outbreak and spread of the Omicron variant were detected using </a:t>
            </a:r>
            <a:r>
              <a:rPr lang="en-US" sz="2200" dirty="0" smtClean="0">
                <a:solidFill>
                  <a:schemeClr val="tx1"/>
                </a:solidFill>
                <a:latin typeface="Century Gothic" panose="020B0502020202020204" pitchFamily="34" charset="0"/>
              </a:rPr>
              <a:t>this </a:t>
            </a:r>
            <a:r>
              <a:rPr lang="en-US" sz="2200" dirty="0" err="1" smtClean="0">
                <a:solidFill>
                  <a:schemeClr val="tx1"/>
                </a:solidFill>
                <a:latin typeface="Century Gothic" panose="020B0502020202020204" pitchFamily="34" charset="0"/>
              </a:rPr>
              <a:t>programme</a:t>
            </a:r>
            <a:r>
              <a:rPr lang="en-US" sz="2200" dirty="0">
                <a:solidFill>
                  <a:schemeClr val="tx1"/>
                </a:solidFill>
                <a:latin typeface="Century Gothic" panose="020B0502020202020204" pitchFamily="34" charset="0"/>
              </a:rPr>
              <a:t>.</a:t>
            </a:r>
          </a:p>
          <a:p>
            <a:pPr marL="0" indent="0">
              <a:lnSpc>
                <a:spcPct val="100000"/>
              </a:lnSpc>
              <a:spcBef>
                <a:spcPts val="0"/>
              </a:spcBef>
              <a:buClr>
                <a:srgbClr val="FFC000"/>
              </a:buClr>
              <a:buNone/>
              <a:defRPr/>
            </a:pPr>
            <a:endParaRPr lang="en-US" sz="2200" dirty="0">
              <a:solidFill>
                <a:schemeClr val="tx1"/>
              </a:solidFill>
              <a:latin typeface="Century Gothic" panose="020B0502020202020204" pitchFamily="34" charset="0"/>
            </a:endParaRPr>
          </a:p>
          <a:p>
            <a:pPr>
              <a:lnSpc>
                <a:spcPct val="100000"/>
              </a:lnSpc>
              <a:spcBef>
                <a:spcPts val="0"/>
              </a:spcBef>
              <a:buClr>
                <a:srgbClr val="FFC000"/>
              </a:buClr>
              <a:buFont typeface="Wingdings" panose="05000000000000000000" pitchFamily="2" charset="2"/>
              <a:buChar char="q"/>
              <a:defRPr/>
            </a:pPr>
            <a:endParaRPr lang="en-GB" sz="2200" dirty="0">
              <a:solidFill>
                <a:schemeClr val="tx1"/>
              </a:solidFill>
              <a:latin typeface="Century Gothic" panose="020B0502020202020204" pitchFamily="34" charset="0"/>
            </a:endParaRPr>
          </a:p>
          <a:p>
            <a:pPr>
              <a:lnSpc>
                <a:spcPct val="100000"/>
              </a:lnSpc>
              <a:spcBef>
                <a:spcPts val="0"/>
              </a:spcBef>
              <a:buNone/>
              <a:defRPr/>
            </a:pPr>
            <a:endParaRPr lang="en-GB" sz="2200" dirty="0">
              <a:solidFill>
                <a:schemeClr val="tx1"/>
              </a:solidFill>
              <a:latin typeface="Century Gothic" panose="020B0502020202020204" pitchFamily="34" charset="0"/>
            </a:endParaRPr>
          </a:p>
          <a:p>
            <a:pPr>
              <a:lnSpc>
                <a:spcPct val="100000"/>
              </a:lnSpc>
              <a:spcBef>
                <a:spcPts val="0"/>
              </a:spcBef>
            </a:pPr>
            <a:endParaRPr lang="en-ZA" sz="22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7992927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inance 4th  Quarter Report 25 May 2018 [Read-Only]" id="{C48E4525-8684-4D80-95A2-A6D0ACE51802}" vid="{F6501D8A-2EE1-4AEB-BB32-F42547EC080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9093</TotalTime>
  <Words>6496</Words>
  <Application>Microsoft Office PowerPoint</Application>
  <PresentationFormat>Custom</PresentationFormat>
  <Paragraphs>957</Paragraphs>
  <Slides>66</Slides>
  <Notes>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66</vt:i4>
      </vt:variant>
    </vt:vector>
  </HeadingPairs>
  <TitlesOfParts>
    <vt:vector size="80" baseType="lpstr">
      <vt:lpstr>ＭＳ Ｐゴシック</vt:lpstr>
      <vt:lpstr>ＭＳ Ｐゴシック</vt:lpstr>
      <vt:lpstr>SimSun</vt:lpstr>
      <vt:lpstr>Arial</vt:lpstr>
      <vt:lpstr>Calibri</vt:lpstr>
      <vt:lpstr>Century Gothic</vt:lpstr>
      <vt:lpstr>Gill Sans MT</vt:lpstr>
      <vt:lpstr>Helvetica Neue</vt:lpstr>
      <vt:lpstr>Roboto</vt:lpstr>
      <vt:lpstr>Roboto Condensed</vt:lpstr>
      <vt:lpstr>Times New Roman</vt:lpstr>
      <vt:lpstr>Wingdings</vt:lpstr>
      <vt:lpstr>Office Theme</vt:lpstr>
      <vt:lpstr>2_Office Theme</vt:lpstr>
      <vt:lpstr>Contents</vt:lpstr>
      <vt:lpstr>Presentation Outline</vt:lpstr>
      <vt:lpstr>  Alignment of the DSI work to national priorities  </vt:lpstr>
      <vt:lpstr>PowerPoint Presentation</vt:lpstr>
      <vt:lpstr>Outcome 1: A transformed, inclusive, responsive and coherent NSI  </vt:lpstr>
      <vt:lpstr>Outcome 2: Human capabilities and skills for the economy and for development </vt:lpstr>
      <vt:lpstr>Outcome 2: Human capabilities and skills for the economy and for development (Q2) </vt:lpstr>
      <vt:lpstr>Outcome 2: Human capabilities and skills for the economy and for development (Q3) </vt:lpstr>
      <vt:lpstr>Outcome 3: Increased knowledge generation and innovation outputs </vt:lpstr>
      <vt:lpstr>Outcome 3: Increased knowledge generation and innovation outputs </vt:lpstr>
      <vt:lpstr>Outcome 4: Knowledge utilisation for economic development                           </vt:lpstr>
      <vt:lpstr>Outcome 4: Knowledge utilisation for economic development   </vt:lpstr>
      <vt:lpstr>Outcome 4: Knowledge utilisation for economic development   </vt:lpstr>
      <vt:lpstr>Outcome 5: Knowledge Utilisation for inclusive development                           </vt:lpstr>
      <vt:lpstr>Outcome 5: Knowledge utilisation for inclusive development </vt:lpstr>
      <vt:lpstr>Grassroots Innovation Programme:  Support for Gender Responsive  Planning: women, youth and people with disability  </vt:lpstr>
      <vt:lpstr>Grassroots Innovation Programme by Provinces                           </vt:lpstr>
      <vt:lpstr>Outcome 5: Knowledge Utilisation for inclusive development                           </vt:lpstr>
      <vt:lpstr>Other DSI Youth Innovation Entrepreneurship Support Programme                           </vt:lpstr>
      <vt:lpstr>Outcome 6: Innovation in support of a capable and developmental state </vt:lpstr>
      <vt:lpstr> INTERNATIONAL COOPERATION AND RESOURCE (ICR)  </vt:lpstr>
      <vt:lpstr> INTERNATIONAL COOPERATION AND RESOURCE (ICR)  </vt:lpstr>
      <vt:lpstr> INTERNATIONAL COOPERATION AND RESOURCE (ICR)  </vt:lpstr>
      <vt:lpstr> INTERNATIONAL COOPERATION AND RESOURCE (ICR)     </vt:lpstr>
      <vt:lpstr> INTERNATIONAL COOPERATION AND RESOURCE (ICR)  </vt:lpstr>
      <vt:lpstr>PowerPoint Presentation</vt:lpstr>
      <vt:lpstr> DSI Second &amp; Third Quarter  Performance                                </vt:lpstr>
      <vt:lpstr> DSI Second Quarter Performance                            </vt:lpstr>
      <vt:lpstr> DSI Third Quarter Performance                            </vt:lpstr>
      <vt:lpstr> Overall DSI’s Performance per Programme                                  </vt:lpstr>
      <vt:lpstr>Quarterly analysis 2021/22 DSI overall performance   </vt:lpstr>
      <vt:lpstr>PowerPoint Presentation</vt:lpstr>
      <vt:lpstr>Programme 1 </vt:lpstr>
      <vt:lpstr> Programme 1 Performance   </vt:lpstr>
      <vt:lpstr> Programme  2 </vt:lpstr>
      <vt:lpstr> Programme 2 Performance   </vt:lpstr>
      <vt:lpstr> Programme 3 </vt:lpstr>
      <vt:lpstr>Programme 3 Performance   </vt:lpstr>
      <vt:lpstr> Programmes  4 </vt:lpstr>
      <vt:lpstr> Programme 4 Performance   </vt:lpstr>
      <vt:lpstr>Programme 4 Performance   </vt:lpstr>
      <vt:lpstr> Programme 5 </vt:lpstr>
      <vt:lpstr>Programme 5 Performance  </vt:lpstr>
      <vt:lpstr> Underperformance </vt:lpstr>
      <vt:lpstr> Analysis chart of the Unachieved Targets       </vt:lpstr>
      <vt:lpstr>Classification of reasons for variances due to non / under achievement       </vt:lpstr>
      <vt:lpstr>DSI’s Underperformance Overview  </vt:lpstr>
      <vt:lpstr>DSI’s Underperformance Overview  </vt:lpstr>
      <vt:lpstr>DSI’s Underperformance Overview  </vt:lpstr>
      <vt:lpstr>DSI’s Underperformance Overview  </vt:lpstr>
      <vt:lpstr>PowerPoint Presentation</vt:lpstr>
      <vt:lpstr> 2021/22 Adjustment Budget</vt:lpstr>
      <vt:lpstr> OVERALL FINANCIAL PERFORMANCE</vt:lpstr>
      <vt:lpstr> OVERALL FINANCIAL PERFORMANCE</vt:lpstr>
      <vt:lpstr> FINANCIAL PERFORMANCE PER CLASSIFICATION</vt:lpstr>
      <vt:lpstr>REASONS FOR VARIANCES AND PROPOSED REMEDIES</vt:lpstr>
      <vt:lpstr> FINANCIAL PERFORMANCE PER PROGRAMME </vt:lpstr>
      <vt:lpstr>PowerPoint Presentation</vt:lpstr>
      <vt:lpstr>PowerPoint Presentation</vt:lpstr>
      <vt:lpstr>AVERAGE PAYMENT DAYS OF INVOICES PER MONTH FOR 2019/20 AND 2020/21 FINANCIAL YEARS</vt:lpstr>
      <vt:lpstr>PERCENTAGE OF INVOICES PAID WITHIN 30 DAYS PER MONTH FOR 2019/20 AND 2020/21 FINANCIAL YEARS</vt:lpstr>
      <vt:lpstr>PowerPoint Presentation</vt:lpstr>
      <vt:lpstr>AUDIT PROJECT PLAN AND UPDATE ON PROGRESS TO ADDRESS FINDINGS</vt:lpstr>
      <vt:lpstr>AUDIT PROJECT PLAN AND UPDATE ON PROGRESS TO ADDRESS FINDINGS</vt:lpstr>
      <vt:lpstr>AUDIT PROJECT PLAN AND UPDATE ON PROGRESS TO ADDRESS FINDINGS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Anele Kabingesi</cp:lastModifiedBy>
  <cp:revision>654</cp:revision>
  <cp:lastPrinted>2020-02-12T12:01:44Z</cp:lastPrinted>
  <dcterms:created xsi:type="dcterms:W3CDTF">2018-03-06T16:17:46Z</dcterms:created>
  <dcterms:modified xsi:type="dcterms:W3CDTF">2022-03-03T07:52:13Z</dcterms:modified>
</cp:coreProperties>
</file>