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7" r:id="rId3"/>
    <p:sldId id="278" r:id="rId4"/>
    <p:sldId id="279" r:id="rId5"/>
    <p:sldId id="280" r:id="rId6"/>
    <p:sldId id="285" r:id="rId7"/>
    <p:sldId id="318" r:id="rId8"/>
    <p:sldId id="286" r:id="rId9"/>
    <p:sldId id="313" r:id="rId10"/>
    <p:sldId id="294" r:id="rId11"/>
    <p:sldId id="314" r:id="rId12"/>
    <p:sldId id="315" r:id="rId13"/>
    <p:sldId id="316" r:id="rId14"/>
    <p:sldId id="293" r:id="rId15"/>
    <p:sldId id="317" r:id="rId16"/>
    <p:sldId id="276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AC04"/>
    <a:srgbClr val="06A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8" autoAdjust="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16691198238319"/>
          <c:y val="3.213953824493565E-2"/>
          <c:w val="0.62823464875707002"/>
          <c:h val="0.693787583373854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Targets Planned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Sheet1!$B$11:$E$12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Sheet1!$B$13:$E$13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54-41C3-A50B-261F2AB632E5}"/>
            </c:ext>
          </c:extLst>
        </c:ser>
        <c:ser>
          <c:idx val="1"/>
          <c:order val="1"/>
          <c:tx>
            <c:strRef>
              <c:f>Sheet1!$A$14</c:f>
              <c:strCache>
                <c:ptCount val="1"/>
                <c:pt idx="0">
                  <c:v>Targets achieved</c:v>
                </c:pt>
              </c:strCache>
            </c:strRef>
          </c:tx>
          <c:spPr>
            <a:solidFill>
              <a:srgbClr val="06AE0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Sheet1!$B$11:$E$12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Sheet1!$B$14:$E$14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54-41C3-A50B-261F2AB63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57413296"/>
        <c:axId val="457404048"/>
      </c:barChart>
      <c:lineChart>
        <c:grouping val="stacked"/>
        <c:varyColors val="0"/>
        <c:ser>
          <c:idx val="2"/>
          <c:order val="2"/>
          <c:tx>
            <c:strRef>
              <c:f>Sheet1!$A$15</c:f>
              <c:strCache>
                <c:ptCount val="1"/>
                <c:pt idx="0">
                  <c:v>Performance rating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glow>
                <a:schemeClr val="accent1">
                  <a:alpha val="40000"/>
                </a:schemeClr>
              </a:glow>
              <a:outerShdw blurRad="127000" dir="5400000" rotWithShape="0">
                <a:srgbClr val="FF0000"/>
              </a:outerShdw>
              <a:softEdge rad="0"/>
            </a:effectLst>
          </c:spPr>
          <c:marker>
            <c:symbol val="circle"/>
            <c:size val="6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glow>
                  <a:schemeClr val="accent1">
                    <a:alpha val="40000"/>
                  </a:schemeClr>
                </a:glow>
                <a:outerShdw blurRad="127000" dir="5400000" rotWithShape="0">
                  <a:srgbClr val="FF0000"/>
                </a:outerShdw>
                <a:softEdge rad="0"/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88900" h="69850" prst="relaxedInset"/>
              </a:sp3d>
            </c:spPr>
          </c:marker>
          <c:cat>
            <c:strRef>
              <c:f>Sheet1!$B$11:$E$12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Sheet1!$B$15:$E$15</c:f>
              <c:numCache>
                <c:formatCode>0%</c:formatCode>
                <c:ptCount val="4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54-41C3-A50B-261F2AB63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7407312"/>
        <c:axId val="457406224"/>
      </c:lineChart>
      <c:catAx>
        <c:axId val="45741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404048"/>
        <c:crosses val="autoZero"/>
        <c:auto val="1"/>
        <c:lblAlgn val="ctr"/>
        <c:lblOffset val="100"/>
        <c:noMultiLvlLbl val="0"/>
      </c:catAx>
      <c:valAx>
        <c:axId val="4574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cap="none" dirty="0" smtClean="0"/>
                  <a:t>Number</a:t>
                </a:r>
                <a:r>
                  <a:rPr lang="en-US" cap="none" baseline="0" dirty="0" smtClean="0"/>
                  <a:t> of targets</a:t>
                </a:r>
                <a:endParaRPr lang="en-ZA" cap="none" dirty="0"/>
              </a:p>
            </c:rich>
          </c:tx>
          <c:layout>
            <c:manualLayout>
              <c:xMode val="edge"/>
              <c:yMode val="edge"/>
              <c:x val="0.14376991948489934"/>
              <c:y val="0.263474816347830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413296"/>
        <c:crosses val="autoZero"/>
        <c:crossBetween val="between"/>
      </c:valAx>
      <c:valAx>
        <c:axId val="457406224"/>
        <c:scaling>
          <c:orientation val="minMax"/>
          <c:max val="1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</a:t>
                </a:r>
                <a:r>
                  <a:rPr lang="en-US" cap="none" dirty="0" smtClean="0"/>
                  <a:t>of</a:t>
                </a:r>
                <a:r>
                  <a:rPr lang="en-US" cap="none" baseline="0" dirty="0" smtClean="0"/>
                  <a:t> targets achieved</a:t>
                </a:r>
                <a:endParaRPr lang="en-ZA" cap="none" dirty="0"/>
              </a:p>
            </c:rich>
          </c:tx>
          <c:layout>
            <c:manualLayout>
              <c:xMode val="edge"/>
              <c:yMode val="edge"/>
              <c:x val="0.95777777316029888"/>
              <c:y val="0.193955356971011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407312"/>
        <c:crosses val="max"/>
        <c:crossBetween val="between"/>
      </c:valAx>
      <c:catAx>
        <c:axId val="457407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7406224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11132983377077"/>
          <c:y val="3.2386775006820204E-2"/>
          <c:w val="0.60462357830271218"/>
          <c:h val="0.69143201230875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Sheet2!$B$8</c:f>
              <c:strCache>
                <c:ptCount val="1"/>
                <c:pt idx="0">
                  <c:v>Targets Planned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Sheet2!$C$6:$F$7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Sheet2!$C$8:$F$8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46-403A-8005-A2FF045B6B6D}"/>
            </c:ext>
          </c:extLst>
        </c:ser>
        <c:ser>
          <c:idx val="1"/>
          <c:order val="1"/>
          <c:tx>
            <c:strRef>
              <c:f>Sheet2!$B$9</c:f>
              <c:strCache>
                <c:ptCount val="1"/>
                <c:pt idx="0">
                  <c:v>Targets achieved</c:v>
                </c:pt>
              </c:strCache>
            </c:strRef>
          </c:tx>
          <c:spPr>
            <a:solidFill>
              <a:srgbClr val="06AE0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Sheet2!$C$6:$F$7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Sheet2!$C$9:$F$9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46-403A-8005-A2FF045B6B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57402960"/>
        <c:axId val="457404592"/>
      </c:barChart>
      <c:lineChart>
        <c:grouping val="stacked"/>
        <c:varyColors val="0"/>
        <c:ser>
          <c:idx val="2"/>
          <c:order val="2"/>
          <c:tx>
            <c:strRef>
              <c:f>Sheet2!$B$10</c:f>
              <c:strCache>
                <c:ptCount val="1"/>
                <c:pt idx="0">
                  <c:v>Performance rating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127000" dir="5400000" rotWithShape="0">
                <a:srgbClr val="FF0000"/>
              </a:outerShdw>
            </a:effectLst>
          </c:spPr>
          <c:marker>
            <c:symbol val="circle"/>
            <c:size val="6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127000" dir="5400000" rotWithShape="0">
                  <a:srgbClr val="FF0000"/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cat>
            <c:strRef>
              <c:f>Sheet2!$C$6:$F$7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Sheet2!$C$10:$F$10</c:f>
              <c:numCache>
                <c:formatCode>0%</c:formatCode>
                <c:ptCount val="4"/>
                <c:pt idx="0">
                  <c:v>0.2</c:v>
                </c:pt>
                <c:pt idx="1">
                  <c:v>0.2</c:v>
                </c:pt>
                <c:pt idx="2">
                  <c:v>0.6</c:v>
                </c:pt>
                <c:pt idx="3">
                  <c:v>0.125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46-403A-8005-A2FF045B6B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7409488"/>
        <c:axId val="457405680"/>
      </c:lineChart>
      <c:catAx>
        <c:axId val="45740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404592"/>
        <c:crosses val="autoZero"/>
        <c:auto val="1"/>
        <c:lblAlgn val="ctr"/>
        <c:lblOffset val="100"/>
        <c:noMultiLvlLbl val="0"/>
      </c:catAx>
      <c:valAx>
        <c:axId val="45740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</a:t>
                </a:r>
                <a:r>
                  <a:rPr lang="en-US" cap="none" dirty="0" smtClean="0"/>
                  <a:t>umber</a:t>
                </a:r>
                <a:r>
                  <a:rPr lang="en-US" cap="none" baseline="0" dirty="0" smtClean="0"/>
                  <a:t> of targets</a:t>
                </a:r>
                <a:endParaRPr lang="en-ZA" cap="none" dirty="0"/>
              </a:p>
            </c:rich>
          </c:tx>
          <c:layout>
            <c:manualLayout>
              <c:xMode val="edge"/>
              <c:yMode val="edge"/>
              <c:x val="0.14515879265091863"/>
              <c:y val="0.270950285423938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402960"/>
        <c:crosses val="autoZero"/>
        <c:crossBetween val="between"/>
      </c:valAx>
      <c:valAx>
        <c:axId val="457405680"/>
        <c:scaling>
          <c:orientation val="minMax"/>
          <c:max val="1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cap="none" dirty="0" smtClean="0"/>
                  <a:t>%</a:t>
                </a:r>
                <a:r>
                  <a:rPr lang="en-US" cap="none" baseline="0" dirty="0" smtClean="0"/>
                  <a:t> of targets achieved </a:t>
                </a:r>
                <a:endParaRPr lang="en-ZA" cap="none" dirty="0"/>
              </a:p>
            </c:rich>
          </c:tx>
          <c:layout>
            <c:manualLayout>
              <c:xMode val="edge"/>
              <c:yMode val="edge"/>
              <c:x val="0.96055555555555561"/>
              <c:y val="0.243065668455929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409488"/>
        <c:crosses val="max"/>
        <c:crossBetween val="between"/>
      </c:valAx>
      <c:catAx>
        <c:axId val="457409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740568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11132983377077"/>
          <c:y val="3.2511822330566799E-2"/>
          <c:w val="0.59767913385826776"/>
          <c:h val="0.69024061239176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Sheet3!$A$9</c:f>
              <c:strCache>
                <c:ptCount val="1"/>
                <c:pt idx="0">
                  <c:v>Targets Planned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Sheet3!$B$7:$E$8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Sheet3!$B$9:$E$9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A5-4048-82A8-7E23B2389347}"/>
            </c:ext>
          </c:extLst>
        </c:ser>
        <c:ser>
          <c:idx val="1"/>
          <c:order val="1"/>
          <c:tx>
            <c:strRef>
              <c:f>Sheet3!$A$10</c:f>
              <c:strCache>
                <c:ptCount val="1"/>
                <c:pt idx="0">
                  <c:v>Targets achieved</c:v>
                </c:pt>
              </c:strCache>
            </c:strRef>
          </c:tx>
          <c:spPr>
            <a:solidFill>
              <a:srgbClr val="08AC04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Sheet3!$B$7:$E$8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Sheet3!$B$10:$E$10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A5-4048-82A8-7E23B2389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57410032"/>
        <c:axId val="457417648"/>
      </c:barChart>
      <c:lineChart>
        <c:grouping val="stacked"/>
        <c:varyColors val="0"/>
        <c:ser>
          <c:idx val="2"/>
          <c:order val="2"/>
          <c:tx>
            <c:strRef>
              <c:f>Sheet3!$A$11</c:f>
              <c:strCache>
                <c:ptCount val="1"/>
                <c:pt idx="0">
                  <c:v>Performance rating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127000" dir="5400000" rotWithShape="0">
                <a:srgbClr val="FF0000"/>
              </a:outerShdw>
            </a:effectLst>
          </c:spPr>
          <c:marker>
            <c:symbol val="circle"/>
            <c:size val="6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127000" dir="5400000" rotWithShape="0">
                  <a:srgbClr val="FF0000"/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cat>
            <c:strRef>
              <c:f>Sheet3!$B$7:$E$8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Sheet3!$B$11:$E$11</c:f>
              <c:numCache>
                <c:formatCode>0%</c:formatCode>
                <c:ptCount val="4"/>
                <c:pt idx="0">
                  <c:v>0.33</c:v>
                </c:pt>
                <c:pt idx="1">
                  <c:v>0.67</c:v>
                </c:pt>
                <c:pt idx="2">
                  <c:v>0.75</c:v>
                </c:pt>
                <c:pt idx="3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A5-4048-82A8-7E23B2389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7411120"/>
        <c:axId val="457410576"/>
      </c:lineChart>
      <c:catAx>
        <c:axId val="45741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417648"/>
        <c:crosses val="autoZero"/>
        <c:auto val="1"/>
        <c:lblAlgn val="ctr"/>
        <c:lblOffset val="100"/>
        <c:noMultiLvlLbl val="0"/>
      </c:catAx>
      <c:valAx>
        <c:axId val="45741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cap="none" dirty="0" smtClean="0"/>
                  <a:t>Number</a:t>
                </a:r>
                <a:r>
                  <a:rPr lang="en-US" cap="none" baseline="0" dirty="0" smtClean="0"/>
                  <a:t> of targets</a:t>
                </a:r>
                <a:endParaRPr lang="en-ZA" cap="none" dirty="0"/>
              </a:p>
            </c:rich>
          </c:tx>
          <c:layout>
            <c:manualLayout>
              <c:xMode val="edge"/>
              <c:yMode val="edge"/>
              <c:x val="0.14861111111111111"/>
              <c:y val="0.282213440041966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410032"/>
        <c:crosses val="autoZero"/>
        <c:crossBetween val="between"/>
      </c:valAx>
      <c:valAx>
        <c:axId val="457410576"/>
        <c:scaling>
          <c:orientation val="minMax"/>
          <c:max val="1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cap="none" dirty="0" smtClean="0"/>
                  <a:t>%</a:t>
                </a:r>
                <a:r>
                  <a:rPr lang="en-US" cap="none" baseline="0" dirty="0" smtClean="0"/>
                  <a:t> of targets achieved</a:t>
                </a:r>
                <a:endParaRPr lang="en-ZA" cap="none" dirty="0"/>
              </a:p>
            </c:rich>
          </c:tx>
          <c:layout>
            <c:manualLayout>
              <c:xMode val="edge"/>
              <c:yMode val="edge"/>
              <c:x val="0.94527777777777777"/>
              <c:y val="0.188077639273537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411120"/>
        <c:crosses val="max"/>
        <c:crossBetween val="between"/>
      </c:valAx>
      <c:catAx>
        <c:axId val="4574111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741057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4DF1D-5A21-409A-A2FA-C0B13F82F9FC}" type="datetimeFigureOut">
              <a:rPr lang="en-ZA" smtClean="0"/>
              <a:t>2020/06/01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BD4D8-07B4-47D4-9CA0-3E3E8CF967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3100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BD4D8-07B4-47D4-9CA0-3E3E8CF96796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2462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BD4D8-07B4-47D4-9CA0-3E3E8CF96796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540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033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FDF7-4FE1-4EBB-AB5B-21F7C2FD7197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803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1A1E-7AA9-456C-8927-2AA1F2CB5DD1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7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D2BF-AAF3-46E4-84A7-A9E4CBBF0F55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9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7F89-DF9A-4BDB-AFE5-0B7AA2761D2C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3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DEDE-8E59-477A-8F40-596B7682F8C5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5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18C-2A43-49EA-A465-522418EA16C8}" type="datetime1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0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BEC7-CBF7-4414-8626-803FA1ECF03D}" type="datetime1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A92A-E208-4F0F-9671-0D443F1CFA1E}" type="datetime1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5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A399-9DDE-4C1C-A424-588F5F2F043D}" type="datetime1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6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E182-E829-4D4F-94A3-66F3FE5824DE}" type="datetime1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8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29797"/>
            <a:ext cx="5486400" cy="623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4569"/>
            <a:ext cx="5486400" cy="45262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4629"/>
            <a:ext cx="5486400" cy="8853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8B5B-244A-4B68-89A6-F490761E1031}" type="datetime1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6337" y="6149832"/>
            <a:ext cx="2169390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71181-80C9-4945-B9FC-A83EA0958E52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6337" y="6448136"/>
            <a:ext cx="2169390" cy="27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19600" y="6265573"/>
            <a:ext cx="1578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6805-EAF3-CC4B-883D-0BA841DD8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1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" y="110964"/>
            <a:ext cx="8940800" cy="4109775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ZA" sz="5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5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49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br>
              <a:rPr lang="en-ZA" sz="49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49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PCD&amp;MV</a:t>
            </a:r>
            <a:r>
              <a:rPr lang="en-ZA" sz="5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5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B050"/>
                </a:solidFill>
                <a:cs typeface="Arial"/>
              </a:rPr>
              <a:t/>
            </a:r>
            <a:br>
              <a:rPr lang="en-US" b="1" dirty="0" smtClean="0">
                <a:solidFill>
                  <a:srgbClr val="00B050"/>
                </a:solidFill>
                <a:cs typeface="Arial"/>
              </a:rPr>
            </a:br>
            <a:r>
              <a:rPr lang="en-US" sz="3100" b="1" i="1" u="sng" dirty="0" smtClean="0">
                <a:solidFill>
                  <a:srgbClr val="00B050"/>
                </a:solidFill>
                <a:cs typeface="Arial"/>
              </a:rPr>
              <a:t>FINAL Q3 &amp; </a:t>
            </a:r>
            <a:r>
              <a:rPr lang="en-US" sz="3100" b="1" i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Q4</a:t>
            </a:r>
            <a:r>
              <a:rPr lang="en-US" sz="2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US" sz="2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lang="en-US" sz="29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br>
              <a:rPr lang="en-US" sz="29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(NON-FINANCIAL INFORMATION) </a:t>
            </a:r>
            <a:br>
              <a:rPr lang="en-US" sz="29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(JANUARY </a:t>
            </a:r>
            <a:r>
              <a:rPr lang="en-US" sz="2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9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2020)</a:t>
            </a:r>
            <a:r>
              <a:rPr lang="en-US" b="1" dirty="0">
                <a:solidFill>
                  <a:srgbClr val="00B050"/>
                </a:solidFill>
                <a:cs typeface="Arial"/>
              </a:rPr>
              <a:t/>
            </a:r>
            <a:br>
              <a:rPr lang="en-US" b="1" dirty="0">
                <a:solidFill>
                  <a:srgbClr val="00B050"/>
                </a:solidFill>
                <a:cs typeface="Arial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982" y="4380962"/>
            <a:ext cx="8011236" cy="956938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n-US" sz="2400" b="1" dirty="0" smtClean="0">
                <a:solidFill>
                  <a:srgbClr val="00B050"/>
                </a:solidFill>
                <a:cs typeface="Arial"/>
              </a:rPr>
              <a:t>Presented by: ADG Lt Gen (rtd)DM Mgwebi</a:t>
            </a:r>
          </a:p>
          <a:p>
            <a:pPr lvl="0"/>
            <a:r>
              <a:rPr lang="en-US" sz="2400" b="1" dirty="0" smtClean="0">
                <a:solidFill>
                  <a:srgbClr val="00B050"/>
                </a:solidFill>
                <a:cs typeface="Arial"/>
              </a:rPr>
              <a:t>Date: 03 June 2020</a:t>
            </a:r>
            <a:endParaRPr lang="en-US" sz="2400" b="1" dirty="0">
              <a:solidFill>
                <a:srgbClr val="00B050"/>
              </a:solidFill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1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9832"/>
            <a:ext cx="9144000" cy="36933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ZA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ANALYSIS: PROGRAMME 2 - SES</a:t>
            </a:r>
            <a:endParaRPr lang="en-ZA" sz="1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382192"/>
              </p:ext>
            </p:extLst>
          </p:nvPr>
        </p:nvGraphicFramePr>
        <p:xfrm>
          <a:off x="0" y="451945"/>
          <a:ext cx="9144000" cy="5465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95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456218"/>
              </p:ext>
            </p:extLst>
          </p:nvPr>
        </p:nvGraphicFramePr>
        <p:xfrm>
          <a:off x="21265" y="421125"/>
          <a:ext cx="9143998" cy="49381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9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9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90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90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90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0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66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061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735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920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7527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Performance Indicator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Target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Target 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Output – 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Target 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Output –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</a:t>
                      </a:r>
                      <a:r>
                        <a:rPr lang="en-US" sz="800" b="1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</a:t>
                      </a:r>
                      <a:r>
                        <a:rPr lang="en-US" sz="800" b="1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Preliminary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Deviation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</a:t>
                      </a:r>
                      <a:endParaRPr lang="en-ZA" sz="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Overall progress of indicator (Green, Amber or Red)</a:t>
                      </a:r>
                      <a:endParaRPr lang="en-ZA" sz="8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21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Reason for Deviation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Corrective Action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201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Total number of military veterans with access to Healthcare services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18 000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(1000)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17 250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(250)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17 351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(285)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17 500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(250)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17 691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(340)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17 750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(250)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18 069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(378)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18 000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(250)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18 387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(318)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387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(68)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69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Healthcare is in high demand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Continuous monitoring and budget alignment 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7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202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Number of military veterans provided with newly built houses per year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300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329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-43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target was reached in quarter 3. 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Improved coordination between different role players.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Sustain the relationship with different stakeholders and pay attention to the non performing provinces such as Free State and KZN.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4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100 bond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rescue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Fewer application received for considerations.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benefit is demand driven. To review target in the next financial year.</a:t>
                      </a:r>
                      <a:r>
                        <a:rPr lang="en-ZA" sz="8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203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Number of military veterans who are verified and captured on the National Military Veterans’ Database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30 000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7 500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1 268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7 500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1 437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7 500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37 421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7 500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766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-6 734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766 were updated instead of 7,500 as the walk-ins in the department. The target was reached in quarter 3 together with DoD HR, hence the quarter 4 actual was less than the target.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404EC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 noGrp="1"/>
          </p:cNvSpPr>
          <p:nvPr>
            <p:ph type="title"/>
          </p:nvPr>
        </p:nvSpPr>
        <p:spPr>
          <a:xfrm>
            <a:off x="2" y="5776"/>
            <a:ext cx="9143998" cy="33855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2: SES</a:t>
            </a:r>
            <a:r>
              <a:rPr lang="en-ZA" sz="1600" b="1" dirty="0" smtClean="0">
                <a:solidFill>
                  <a:srgbClr val="00B050"/>
                </a:solidFill>
              </a:rPr>
              <a:t> PERFORMANCE INDICATORS AND TARGETS</a:t>
            </a:r>
            <a:r>
              <a:rPr lang="en-Z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endParaRPr lang="en-ZA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289436"/>
              </p:ext>
            </p:extLst>
          </p:nvPr>
        </p:nvGraphicFramePr>
        <p:xfrm>
          <a:off x="2" y="354360"/>
          <a:ext cx="9165263" cy="60316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0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5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5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05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05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05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80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082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7582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045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1884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Performance Indicator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Target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Target 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Output – 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Target 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Output –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</a:t>
                      </a:r>
                      <a:r>
                        <a:rPr lang="en-US" sz="800" b="1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</a:t>
                      </a:r>
                      <a:r>
                        <a:rPr lang="en-US" sz="800" b="1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Preliminary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Deviation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</a:t>
                      </a:r>
                      <a:endParaRPr lang="en-ZA" sz="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Overall progress of indicator (Green, Amber or Red)</a:t>
                      </a:r>
                      <a:endParaRPr lang="en-ZA" sz="8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Reason for Deviation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Corrective Action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204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Number of bursaries provided for military veterans and their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Dependants per year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7 466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7 466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4 447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019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8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Students previously funded by DMV were referred to NSFAS.</a:t>
                      </a:r>
                      <a:endParaRPr lang="en-Z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8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There was no intake for new applicants during 2019/2020 for Tertiary education.</a:t>
                      </a:r>
                      <a:endParaRPr lang="en-Z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8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There are still a large number of outstanding documents which have delayed the finalisation of the applications. Adjudication and capturing is still to continue until 31 March 2020. </a:t>
                      </a:r>
                      <a:endParaRPr lang="en-Z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8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Fraud cases under investigation thus all these factors contributing to the variance.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future target in education support.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205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Number of military veterans provided with compensation payment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300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-69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Assessments were conducted to 25 military veterans however, the Medical Panel could not sit due to non-availability of panel members and the Covid-19 responsibility.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adjudication could </a:t>
                      </a:r>
                      <a:r>
                        <a:rPr lang="en-GB" sz="8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be </a:t>
                      </a:r>
                      <a:r>
                        <a:rPr lang="en-GB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held due to none availability of Doctors.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entury Gothic" panose="020B0502020202020204" pitchFamily="34" charset="0"/>
                        </a:rPr>
                        <a:t>The final panel meeting has been postponed to be held in Q1 of 2020/21FY. 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entury Gothic" panose="020B0502020202020204" pitchFamily="34" charset="0"/>
                        </a:rPr>
                        <a:t>Payment to be done in Q1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 noGrp="1"/>
          </p:cNvSpPr>
          <p:nvPr>
            <p:ph type="title"/>
          </p:nvPr>
        </p:nvSpPr>
        <p:spPr>
          <a:xfrm>
            <a:off x="2" y="5776"/>
            <a:ext cx="9143998" cy="33855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2: SES</a:t>
            </a:r>
            <a:r>
              <a:rPr lang="en-ZA" sz="1600" b="1" dirty="0" smtClean="0">
                <a:solidFill>
                  <a:srgbClr val="00B050"/>
                </a:solidFill>
              </a:rPr>
              <a:t> PERFORMANCE INDICATORS AND TARGETS</a:t>
            </a:r>
            <a:r>
              <a:rPr lang="en-Z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ZA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37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525039"/>
              </p:ext>
            </p:extLst>
          </p:nvPr>
        </p:nvGraphicFramePr>
        <p:xfrm>
          <a:off x="0" y="421125"/>
          <a:ext cx="9165263" cy="47979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0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5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5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05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05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05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80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082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7582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045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7527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Performance Indicator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Target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Target 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Output – 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Target 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Output –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</a:t>
                      </a:r>
                      <a:r>
                        <a:rPr lang="en-US" sz="800" b="1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</a:t>
                      </a:r>
                      <a:r>
                        <a:rPr lang="en-US" sz="800" b="1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Preliminary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Deviation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</a:t>
                      </a:r>
                      <a:endParaRPr lang="en-ZA" sz="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Overall progress of indicator (Green, Amber or Red)</a:t>
                      </a:r>
                      <a:endParaRPr lang="en-ZA" sz="8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21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Reason for Deviation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Corrective Action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206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Number of military veterans and their dependants provided with counselling and treatment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 with receipt of reports from SAMHS, always retrospective therefore distorts quarterly reporting. 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Continuous engagement with SAMHS.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207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Approved policy on military veteran’s pension benefit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Policy on military veteran’s Pension benefit approved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Policy on military veteran’s Pension benefit approved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Draft Policy on pension benefit was developed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approved  policy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Intense consultations required before sign off.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Policy will be finalized in Q2 of 2020/21FY.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208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Approved policy on military veteran’s transport benefit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Policy on military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veteran’s transport benefit approved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Policy on military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veteran’s transport benefit approved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Policy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Process initiated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approved policy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Intense consultations required before finalizing the draft policy.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Policy will be finalized in Q2 of 2020/21FY.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 noGrp="1"/>
          </p:cNvSpPr>
          <p:nvPr>
            <p:ph type="title"/>
          </p:nvPr>
        </p:nvSpPr>
        <p:spPr>
          <a:xfrm>
            <a:off x="2" y="5776"/>
            <a:ext cx="9143998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2: SES</a:t>
            </a:r>
            <a:r>
              <a:rPr lang="en-ZA" sz="1600" b="1" dirty="0" smtClean="0">
                <a:solidFill>
                  <a:srgbClr val="00B050"/>
                </a:solidFill>
              </a:rPr>
              <a:t> PERFORMANCE INDICATORS AND TARGETS</a:t>
            </a:r>
            <a:r>
              <a:rPr lang="en-Z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endParaRPr lang="en-ZA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98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34"/>
            <a:ext cx="9144000" cy="433136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ZA" sz="1800" b="1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PERFORMANCE </a:t>
            </a:r>
            <a:r>
              <a:rPr lang="en-ZA" sz="1800" b="1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ANALYSIS: PROGRAMME </a:t>
            </a:r>
            <a:r>
              <a:rPr lang="en-ZA" sz="1800" b="1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3 - ESM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503349"/>
              </p:ext>
            </p:extLst>
          </p:nvPr>
        </p:nvGraphicFramePr>
        <p:xfrm>
          <a:off x="0" y="515008"/>
          <a:ext cx="9144000" cy="5444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24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72438"/>
              </p:ext>
            </p:extLst>
          </p:nvPr>
        </p:nvGraphicFramePr>
        <p:xfrm>
          <a:off x="-10631" y="466419"/>
          <a:ext cx="9143998" cy="5275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6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6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7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2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35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79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22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54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835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920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2671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Performance Indicator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Target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Target 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Output – 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Target 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Output –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</a:t>
                      </a:r>
                      <a:r>
                        <a:rPr lang="en-US" sz="800" b="1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</a:t>
                      </a:r>
                      <a:r>
                        <a:rPr lang="en-US" sz="800" b="1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Preliminary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Deviation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Overall progress of indicator (Green, Amber or Red)</a:t>
                      </a:r>
                      <a:endParaRPr lang="en-ZA" sz="8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63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Reason for Deviation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Corrective Action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301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Number of private sector companies and state of organs in agreements with the Department of Military veterans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target was reached in Q3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302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Number of military veterans and their dependants provided with approved funding for skills development programmes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5 500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351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80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Demand far below set target.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Lack of capacity and resources; competing priorities.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of target in next cycle. More proactive work approach.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303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Number of military veterans’ businesses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provided with access to empowerment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opportunities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Proactive approach and initiatives by the Unit</a:t>
                      </a:r>
                      <a:r>
                        <a:rPr lang="en-ZA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404EC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304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Percentage of approved burial claims paid within 30 days of receipt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98.9%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97%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-3%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 proper record management system. 3 files were lost and no back-up. 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proper record management system as recommended by record management policy.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9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305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yriadPro-Regular"/>
                        </a:rPr>
                        <a:t>Number of military veterans memorial sites erected per year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task has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dependencies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 are beyond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Department 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Successful buy-in of external role players, e.g. DSAC and DPWI.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2" y="21539"/>
            <a:ext cx="9143998" cy="33855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Z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3: ESM</a:t>
            </a:r>
            <a:r>
              <a:rPr lang="en-ZA" sz="1600" b="1" dirty="0">
                <a:solidFill>
                  <a:srgbClr val="00B050"/>
                </a:solidFill>
              </a:rPr>
              <a:t> PERFORMANCE INDICATORS AND TARGETS</a:t>
            </a:r>
            <a:r>
              <a:rPr lang="en-ZA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37164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 rot="552969">
            <a:off x="540398" y="2419332"/>
            <a:ext cx="7891997" cy="259408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9600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THANK YOU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7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280" y="61934"/>
            <a:ext cx="8981440" cy="59912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PRESENTATION OUTLINE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1280" y="828040"/>
            <a:ext cx="8981440" cy="3084741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Mandate of the Department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DMV A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pproved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udget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rogramme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tructure</a:t>
            </a:r>
            <a:endParaRPr lang="en-Z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Non-Financial Performance Information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Programme 1: Administration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Programme 2: Socio-Economic Support (SES)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   Programme 3: Empowerment and Stakeholder Management (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ESM)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5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1600" y="254974"/>
            <a:ext cx="8940800" cy="72104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MANDATE OF THE DEPARTMENT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198224"/>
            <a:ext cx="8298426" cy="4032537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Legislative mandate derived from the Military Veterans Act 18 of 2011:</a:t>
            </a:r>
          </a:p>
          <a:p>
            <a:pPr marL="0" indent="0" algn="just">
              <a:buNone/>
            </a:pPr>
            <a:endParaRPr lang="en-ZA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national policy and standards on socio-economic support to military veterans and their dependants, including benefits and entitlements to help realise a dignified, unified, empowered and self-sufficient community of military veterans.</a:t>
            </a:r>
            <a:endParaRPr lang="en-ZA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3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280" y="737938"/>
            <a:ext cx="8971280" cy="5144702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280" y="81934"/>
            <a:ext cx="8971280" cy="508001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en-US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DMV APPROVED BUDGET PROGRAMME STRUCTURE</a:t>
            </a:r>
            <a:endParaRPr lang="en-US" altLang="en-US" sz="1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" y="1"/>
            <a:ext cx="9143996" cy="421058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ZA" sz="1800" b="1" dirty="0" smtClean="0">
                <a:solidFill>
                  <a:srgbClr val="00B050"/>
                </a:solidFill>
                <a:cs typeface="Arial"/>
              </a:rPr>
              <a:t>EXECUTIVE </a:t>
            </a:r>
            <a:r>
              <a:rPr lang="en-ZA" sz="1800" b="1" dirty="0">
                <a:solidFill>
                  <a:srgbClr val="00B050"/>
                </a:solidFill>
                <a:cs typeface="Arial"/>
              </a:rPr>
              <a:t>SUMMARY: </a:t>
            </a:r>
            <a:r>
              <a:rPr lang="en-ZA" sz="1800" b="1" dirty="0">
                <a:solidFill>
                  <a:srgbClr val="00B050"/>
                </a:solidFill>
              </a:rPr>
              <a:t>OVERALL  PERFORMANCE ANALYSIS</a:t>
            </a:r>
            <a:r>
              <a:rPr lang="en-US" sz="1800" b="1" dirty="0" smtClean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endParaRPr lang="en-US" sz="1800" b="1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783047"/>
              </p:ext>
            </p:extLst>
          </p:nvPr>
        </p:nvGraphicFramePr>
        <p:xfrm>
          <a:off x="3" y="1605593"/>
          <a:ext cx="9143997" cy="211037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45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9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8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3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26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26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26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38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53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53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53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29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443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3443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3443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5640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11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effectLst/>
                        </a:rPr>
                        <a:t>Admin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SES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ESM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DMV</a:t>
                      </a:r>
                      <a:r>
                        <a:rPr lang="en-US" sz="1100" baseline="0" dirty="0" smtClean="0">
                          <a:effectLst/>
                        </a:rPr>
                        <a:t> Overall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93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Q1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Q2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Q3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</a:t>
                      </a:r>
                      <a:endParaRPr lang="en-ZA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Q1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Q2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Q3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</a:t>
                      </a:r>
                      <a:endParaRPr lang="en-ZA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Q1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Q2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Q3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</a:t>
                      </a:r>
                      <a:endParaRPr lang="en-ZA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Q1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Q2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Q3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</a:t>
                      </a:r>
                      <a:endParaRPr lang="en-ZA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Targets Planned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5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5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ZA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5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5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ZA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Z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3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A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13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13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14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ZA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Targets achieved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1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1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1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1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Z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2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3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7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ZA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Performance rating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20%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20%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20%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43%</a:t>
                      </a:r>
                      <a:endParaRPr lang="en-ZA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20%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effectLst/>
                        </a:rPr>
                        <a:t>20%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60%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13%</a:t>
                      </a:r>
                      <a:endParaRPr lang="en-ZA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33%</a:t>
                      </a:r>
                      <a:endParaRPr lang="en-Z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effectLst/>
                        </a:rPr>
                        <a:t>67%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75%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  <a:endParaRPr lang="en-ZA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effectLst/>
                        </a:rPr>
                        <a:t>23%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31%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50%</a:t>
                      </a:r>
                      <a:endParaRPr lang="en-ZA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ZA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998504"/>
              </p:ext>
            </p:extLst>
          </p:nvPr>
        </p:nvGraphicFramePr>
        <p:xfrm>
          <a:off x="157316" y="3879646"/>
          <a:ext cx="8986684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86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0446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Q4 Departmental Performance       =   </a:t>
                      </a:r>
                      <a:r>
                        <a:rPr kumimoji="0" lang="en-US" sz="1400" u="sng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No. of targets achieved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x 100 						                                                  							Total no of targets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27051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                                                  =    </a:t>
                      </a:r>
                      <a:r>
                        <a:rPr kumimoji="0" lang="en-US" sz="1400" u="sng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6 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x 100 </a:t>
                      </a:r>
                    </a:p>
                    <a:p>
                      <a:pPr marL="27051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                                                        20</a:t>
                      </a:r>
                    </a:p>
                    <a:p>
                      <a:pPr marL="27051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27051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					          =    30% </a:t>
                      </a:r>
                    </a:p>
                    <a:p>
                      <a:pPr marL="27051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58738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DMV recorded 30% during quarter 4.     </a:t>
                      </a:r>
                      <a:endParaRPr kumimoji="0" lang="en-ZA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223328"/>
              </p:ext>
            </p:extLst>
          </p:nvPr>
        </p:nvGraphicFramePr>
        <p:xfrm>
          <a:off x="78658" y="538793"/>
          <a:ext cx="8799871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99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3654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/>
                        <a:t>The department planned to achieve 20 performance areas</a:t>
                      </a:r>
                      <a:r>
                        <a:rPr lang="en-US" sz="1600" baseline="0" dirty="0" smtClean="0"/>
                        <a:t> over the quarter under review. Of the 20 targeted performance areas, 6 targets were achieved which constitute to 30% overall achievement for Q4. underneath is the comparative analysis of the non-financial performance per programme. </a:t>
                      </a:r>
                      <a:endParaRPr lang="en-ZA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34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912806"/>
              </p:ext>
            </p:extLst>
          </p:nvPr>
        </p:nvGraphicFramePr>
        <p:xfrm>
          <a:off x="81280" y="577512"/>
          <a:ext cx="8961120" cy="4796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914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91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Target achieved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95% - 100%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91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Target partially achieved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50% - 94%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91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Target not achieved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0% - 49% (less than 50%)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73768" y="88611"/>
            <a:ext cx="372409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rgbClr val="00B050"/>
                </a:solidFill>
                <a:cs typeface="Arial"/>
              </a:rPr>
              <a:t>THE LEGEND COLOUR CODING</a:t>
            </a:r>
          </a:p>
        </p:txBody>
      </p:sp>
    </p:spTree>
    <p:extLst>
      <p:ext uri="{BB962C8B-B14F-4D97-AF65-F5344CB8AC3E}">
        <p14:creationId xmlns:p14="http://schemas.microsoft.com/office/powerpoint/2010/main" val="16015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ZA" sz="1800" b="1" dirty="0" smtClean="0">
                <a:solidFill>
                  <a:srgbClr val="00B050"/>
                </a:solidFill>
              </a:rPr>
              <a:t>PERFORMANCE ANALYSIS: PROGRAMME 1 -  ADMINISTRATION</a:t>
            </a:r>
            <a:endParaRPr lang="en-ZA" sz="1800" b="1" dirty="0">
              <a:solidFill>
                <a:srgbClr val="00B05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168670"/>
              </p:ext>
            </p:extLst>
          </p:nvPr>
        </p:nvGraphicFramePr>
        <p:xfrm>
          <a:off x="0" y="462455"/>
          <a:ext cx="9143999" cy="5507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874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147309"/>
              </p:ext>
            </p:extLst>
          </p:nvPr>
        </p:nvGraphicFramePr>
        <p:xfrm>
          <a:off x="2" y="360093"/>
          <a:ext cx="9143998" cy="565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9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9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90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90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90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0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66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061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735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920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9944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Performance Indicator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Target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Target 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Output – 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Target 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Output –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</a:t>
                      </a:r>
                      <a:r>
                        <a:rPr lang="en-US" sz="800" b="1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</a:t>
                      </a:r>
                      <a:r>
                        <a:rPr lang="en-US" sz="800" b="1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Preliminary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Deviation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</a:t>
                      </a:r>
                      <a:endParaRPr lang="en-ZA" sz="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Overall progress of indicator (Green, Amber or Red)</a:t>
                      </a:r>
                      <a:endParaRPr lang="en-ZA" sz="8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4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Reason for Deviation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Corrective Action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101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Percentage representation of women at SMS level.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102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Percentage of approved Communication Strategy activities implemented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 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-30%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publication was only delivered in </a:t>
                      </a:r>
                      <a:r>
                        <a:rPr lang="en-ZA" sz="9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2020 </a:t>
                      </a:r>
                      <a:r>
                        <a:rPr lang="en-ZA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set up an annual publication plan with SCM </a:t>
                      </a:r>
                      <a:r>
                        <a:rPr lang="en-ZA" sz="9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ZA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timelines of delivery.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103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Percentage of cases from the Presidential Hotline resolved.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93.7%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93.8% 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96.6%</a:t>
                      </a:r>
                      <a:endParaRPr lang="en-ZA" sz="9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-3.4%</a:t>
                      </a:r>
                      <a:endParaRPr lang="en-ZA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cases where not resolved during the period under review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 ageing calls will be prioritized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treated as project with time frame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104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a fully Integrated Database Management System (DBMS).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Integration of benefits &amp; external entities.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Developed Registration Module, integrated with 4 benefits and 1 external stakeholder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target was not achieved as planned.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Developed Registration Module, integrated with 7 benefits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department met with DTPS &amp; SITA, wherein it was agreed that a plan to complete the project must be developed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Developed Registration Module, integrated with all the benefits.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target was not achieved as planned.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Developed DBMS, integrated with all the benefits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SITA has not been able to deliver the project.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Inability to Develop Registration Module, integrated with 7 benefits.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Department has contracted SITA to develop and implement the IDBMS, however SITA has not been able to deliver the project.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The DTPS advised the Department to ensure adherence to the SITA Act in implementing the IDBMS. The ADG to meet with SITA CEO to finalize the sourcing strategy.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9138919" cy="265813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ZA" sz="1600" b="1" dirty="0" smtClean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en-ZA" sz="1600" b="1" dirty="0" smtClean="0">
                <a:solidFill>
                  <a:srgbClr val="00B050"/>
                </a:solidFill>
                <a:ea typeface="+mn-ea"/>
                <a:cs typeface="+mn-cs"/>
              </a:rPr>
            </a:br>
            <a:r>
              <a:rPr lang="en-ZA" sz="1600" b="1" dirty="0" smtClean="0">
                <a:solidFill>
                  <a:srgbClr val="00B050"/>
                </a:solidFill>
                <a:ea typeface="+mn-ea"/>
                <a:cs typeface="+mn-cs"/>
              </a:rPr>
              <a:t>PROGRAMME </a:t>
            </a:r>
            <a:r>
              <a:rPr lang="en-ZA" sz="1600" b="1" dirty="0">
                <a:solidFill>
                  <a:srgbClr val="00B050"/>
                </a:solidFill>
                <a:ea typeface="+mn-ea"/>
                <a:cs typeface="+mn-cs"/>
              </a:rPr>
              <a:t>1: ADMINISTRATION PERFORMANCE INDICATORS AND </a:t>
            </a:r>
            <a:r>
              <a:rPr lang="en-ZA" sz="1600" b="1" dirty="0" smtClean="0">
                <a:solidFill>
                  <a:srgbClr val="00B050"/>
                </a:solidFill>
                <a:ea typeface="+mn-ea"/>
                <a:cs typeface="+mn-cs"/>
              </a:rPr>
              <a:t>TARGETS (1)  </a:t>
            </a:r>
            <a:r>
              <a:rPr lang="en-ZA" sz="1600" dirty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en-ZA" sz="1600" dirty="0">
                <a:solidFill>
                  <a:srgbClr val="00B050"/>
                </a:solidFill>
                <a:ea typeface="+mn-ea"/>
                <a:cs typeface="+mn-cs"/>
              </a:rPr>
            </a:b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44003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097366"/>
              </p:ext>
            </p:extLst>
          </p:nvPr>
        </p:nvGraphicFramePr>
        <p:xfrm>
          <a:off x="2" y="360093"/>
          <a:ext cx="9143998" cy="5707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9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9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90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90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90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0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66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061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735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920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7527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Performance Indicator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Target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Target 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Output – 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Target 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Output –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</a:t>
                      </a:r>
                      <a:r>
                        <a:rPr lang="en-US" sz="800" b="1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Validated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</a:t>
                      </a:r>
                      <a:r>
                        <a:rPr lang="en-US" sz="800" b="1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per APP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 </a:t>
                      </a: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Preliminary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Deviation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</a:t>
                      </a:r>
                      <a:endParaRPr lang="en-ZA" sz="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Overall progress of indicator (Green, Amber or Red)</a:t>
                      </a:r>
                      <a:endParaRPr lang="en-ZA" sz="8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42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Reason for Deviation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Corrective Action</a:t>
                      </a:r>
                      <a:endParaRPr lang="en-ZA" sz="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105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Percentage of legitimate invoices paid within 30 days of receipt.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73.3%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75.9%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68.0%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58.4%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-31.6%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variance of 31.4% was mainly attributable to payments related to Travel with Flair where there was a catch up on long outstanding invoices. 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invoice tracking system was introduced however, capacity or volume of transactions causes delays.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8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106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liberation struggle history research outputs</a:t>
                      </a:r>
                      <a:r>
                        <a:rPr lang="en-US" sz="9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over achievement </a:t>
                      </a:r>
                      <a:r>
                        <a:rPr lang="en-US" sz="900" kern="120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 as a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 of the planned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output targeted for Q3 but got </a:t>
                      </a:r>
                      <a:r>
                        <a:rPr lang="en-US" sz="900" kern="1200" baseline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delivered in Q4.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3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PPI: 107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Percentage representation of Persons with Disability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1.4%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-0.6%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was no applications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received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from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prospective persons living with disabilities and no targeted recruitment was done. 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Target recruitment of PwD is being embarked upon.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Consultation with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relevant 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stakeholders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 done and the Department will continuously engage.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9138919" cy="26581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ZA" sz="1600" b="1" dirty="0" smtClean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en-ZA" sz="1600" b="1" dirty="0" smtClean="0">
                <a:solidFill>
                  <a:srgbClr val="00B050"/>
                </a:solidFill>
                <a:ea typeface="+mn-ea"/>
                <a:cs typeface="+mn-cs"/>
              </a:rPr>
            </a:br>
            <a:r>
              <a:rPr lang="en-ZA" sz="1600" b="1" dirty="0" smtClean="0">
                <a:solidFill>
                  <a:srgbClr val="00B050"/>
                </a:solidFill>
                <a:ea typeface="+mn-ea"/>
                <a:cs typeface="+mn-cs"/>
              </a:rPr>
              <a:t>PROGRAMME </a:t>
            </a:r>
            <a:r>
              <a:rPr lang="en-ZA" sz="1600" b="1" dirty="0">
                <a:solidFill>
                  <a:srgbClr val="00B050"/>
                </a:solidFill>
                <a:ea typeface="+mn-ea"/>
                <a:cs typeface="+mn-cs"/>
              </a:rPr>
              <a:t>1: ADMINISTRATION PERFORMANCE INDICATORS AND </a:t>
            </a:r>
            <a:r>
              <a:rPr lang="en-ZA" sz="1600" b="1" dirty="0" smtClean="0">
                <a:solidFill>
                  <a:srgbClr val="00B050"/>
                </a:solidFill>
                <a:ea typeface="+mn-ea"/>
                <a:cs typeface="+mn-cs"/>
              </a:rPr>
              <a:t>TARGETS (2)  </a:t>
            </a:r>
            <a:r>
              <a:rPr lang="en-ZA" sz="1600" dirty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en-ZA" sz="1600" dirty="0">
                <a:solidFill>
                  <a:srgbClr val="00B050"/>
                </a:solidFill>
                <a:ea typeface="+mn-ea"/>
                <a:cs typeface="+mn-cs"/>
              </a:rPr>
            </a:b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29755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2897</TotalTime>
  <Words>2048</Words>
  <Application>Microsoft Office PowerPoint</Application>
  <PresentationFormat>On-screen Show (4:3)</PresentationFormat>
  <Paragraphs>577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Narrow</vt:lpstr>
      <vt:lpstr>Calibri</vt:lpstr>
      <vt:lpstr>Century Gothic</vt:lpstr>
      <vt:lpstr>MyriadPro-Regular</vt:lpstr>
      <vt:lpstr>Symbol</vt:lpstr>
      <vt:lpstr>Times New Roman</vt:lpstr>
      <vt:lpstr>Wingdings</vt:lpstr>
      <vt:lpstr>Office Theme</vt:lpstr>
      <vt:lpstr> PRESENTATION PCD&amp;MV  FINAL Q3 &amp; PRELIMINARY Q4 PERFORMANCE INFORMATION REPORT  (NON-FINANCIAL INFORMATION)  (JANUARY – MARCH 2020) </vt:lpstr>
      <vt:lpstr>PRESENTATION OUTLINE</vt:lpstr>
      <vt:lpstr>MANDATE OF THE DEPARTMENT</vt:lpstr>
      <vt:lpstr>DMV APPROVED BUDGET PROGRAMME STRUCTURE</vt:lpstr>
      <vt:lpstr>EXECUTIVE SUMMARY: OVERALL  PERFORMANCE ANALYSIS </vt:lpstr>
      <vt:lpstr>PowerPoint Presentation</vt:lpstr>
      <vt:lpstr>PERFORMANCE ANALYSIS: PROGRAMME 1 -  ADMINISTRATION</vt:lpstr>
      <vt:lpstr> PROGRAMME 1: ADMINISTRATION PERFORMANCE INDICATORS AND TARGETS (1)   </vt:lpstr>
      <vt:lpstr> PROGRAMME 1: ADMINISTRATION PERFORMANCE INDICATORS AND TARGETS (2)   </vt:lpstr>
      <vt:lpstr>PERFORMANCE ANALYSIS: PROGRAMME 2 - SES</vt:lpstr>
      <vt:lpstr>PROGRAMME 2: SES PERFORMANCE INDICATORS AND TARGETS (1)</vt:lpstr>
      <vt:lpstr>PROGRAMME 2: SES PERFORMANCE INDICATORS AND TARGETS (2)</vt:lpstr>
      <vt:lpstr>PROGRAMME 2: SES PERFORMANCE INDICATORS AND TARGETS (3)</vt:lpstr>
      <vt:lpstr>PERFORMANCE ANALYSIS: PROGRAMME 3 - ESM</vt:lpstr>
      <vt:lpstr>PROGRAMME 3: ESM PERFORMANCE INDICATORS AND TARGETS </vt:lpstr>
      <vt:lpstr>PowerPoint Presentation</vt:lpstr>
    </vt:vector>
  </TitlesOfParts>
  <Company>Department of Military Veterans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Mxolisi Mkhonza</dc:creator>
  <cp:lastModifiedBy>Peter Daniels</cp:lastModifiedBy>
  <cp:revision>189</cp:revision>
  <cp:lastPrinted>2019-07-30T11:00:50Z</cp:lastPrinted>
  <dcterms:created xsi:type="dcterms:W3CDTF">2018-06-14T10:47:40Z</dcterms:created>
  <dcterms:modified xsi:type="dcterms:W3CDTF">2020-06-01T08:40:05Z</dcterms:modified>
</cp:coreProperties>
</file>