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315" r:id="rId5"/>
    <p:sldId id="400" r:id="rId6"/>
    <p:sldId id="401" r:id="rId7"/>
    <p:sldId id="402" r:id="rId8"/>
    <p:sldId id="403" r:id="rId9"/>
    <p:sldId id="405" r:id="rId10"/>
    <p:sldId id="409" r:id="rId11"/>
    <p:sldId id="408" r:id="rId12"/>
    <p:sldId id="381" r:id="rId13"/>
    <p:sldId id="704" r:id="rId14"/>
    <p:sldId id="396" r:id="rId15"/>
    <p:sldId id="397" r:id="rId16"/>
    <p:sldId id="398" r:id="rId17"/>
    <p:sldId id="399" r:id="rId18"/>
    <p:sldId id="404" r:id="rId19"/>
    <p:sldId id="414" r:id="rId20"/>
    <p:sldId id="415" r:id="rId21"/>
    <p:sldId id="416" r:id="rId22"/>
    <p:sldId id="417" r:id="rId23"/>
    <p:sldId id="384" r:id="rId24"/>
    <p:sldId id="365" r:id="rId25"/>
    <p:sldId id="385" r:id="rId26"/>
    <p:sldId id="386" r:id="rId27"/>
    <p:sldId id="387" r:id="rId28"/>
    <p:sldId id="383" r:id="rId29"/>
    <p:sldId id="373" r:id="rId30"/>
    <p:sldId id="390" r:id="rId31"/>
    <p:sldId id="395" r:id="rId32"/>
    <p:sldId id="388" r:id="rId33"/>
    <p:sldId id="389" r:id="rId34"/>
    <p:sldId id="394" r:id="rId35"/>
    <p:sldId id="391" r:id="rId36"/>
    <p:sldId id="392" r:id="rId37"/>
    <p:sldId id="393" r:id="rId38"/>
    <p:sldId id="763"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lwazi Gasa" initials="NG" lastIdx="24" clrIdx="0">
    <p:extLst>
      <p:ext uri="{19B8F6BF-5375-455C-9EA6-DF929625EA0E}">
        <p15:presenceInfo xmlns:p15="http://schemas.microsoft.com/office/powerpoint/2012/main" userId="S-1-5-21-1437605762-4217847529-2756184241-338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0FEF3"/>
    <a:srgbClr val="C6FEC7"/>
    <a:srgbClr val="F0FEF4"/>
    <a:srgbClr val="A6F8B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44" autoAdjust="0"/>
  </p:normalViewPr>
  <p:slideViewPr>
    <p:cSldViewPr>
      <p:cViewPr varScale="1">
        <p:scale>
          <a:sx n="80" d="100"/>
          <a:sy n="80" d="100"/>
        </p:scale>
        <p:origin x="90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a:t>NSFAS Funded</a:t>
            </a:r>
            <a:r>
              <a:rPr lang="en-ZA" b="1" baseline="0"/>
              <a:t> Students </a:t>
            </a:r>
            <a:endParaRPr lang="en-ZA"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Sheet1!$B$12</c:f>
              <c:strCache>
                <c:ptCount val="1"/>
                <c:pt idx="0">
                  <c:v>2020 Validated </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Sheet1!$C$11:$D$11</c:f>
              <c:strCache>
                <c:ptCount val="2"/>
                <c:pt idx="0">
                  <c:v>Universities </c:v>
                </c:pt>
                <c:pt idx="1">
                  <c:v>TVET Colleges </c:v>
                </c:pt>
              </c:strCache>
            </c:strRef>
          </c:cat>
          <c:val>
            <c:numRef>
              <c:f>Sheet1!$C$12:$D$12</c:f>
              <c:numCache>
                <c:formatCode>#,##0</c:formatCode>
                <c:ptCount val="2"/>
                <c:pt idx="0">
                  <c:v>504336</c:v>
                </c:pt>
                <c:pt idx="1">
                  <c:v>261404</c:v>
                </c:pt>
              </c:numCache>
            </c:numRef>
          </c:val>
          <c:extLst>
            <c:ext xmlns:c16="http://schemas.microsoft.com/office/drawing/2014/chart" uri="{C3380CC4-5D6E-409C-BE32-E72D297353CC}">
              <c16:uniqueId val="{00000000-3B92-473B-A500-9870CF70DC58}"/>
            </c:ext>
          </c:extLst>
        </c:ser>
        <c:ser>
          <c:idx val="1"/>
          <c:order val="1"/>
          <c:tx>
            <c:strRef>
              <c:f>Sheet1!$B$13</c:f>
              <c:strCache>
                <c:ptCount val="1"/>
                <c:pt idx="0">
                  <c:v>2021 Preliminary </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Sheet1!$C$11:$D$11</c:f>
              <c:strCache>
                <c:ptCount val="2"/>
                <c:pt idx="0">
                  <c:v>Universities </c:v>
                </c:pt>
                <c:pt idx="1">
                  <c:v>TVET Colleges </c:v>
                </c:pt>
              </c:strCache>
            </c:strRef>
          </c:cat>
          <c:val>
            <c:numRef>
              <c:f>Sheet1!$C$13:$D$13</c:f>
              <c:numCache>
                <c:formatCode>#,##0</c:formatCode>
                <c:ptCount val="2"/>
                <c:pt idx="0">
                  <c:v>494932</c:v>
                </c:pt>
                <c:pt idx="1">
                  <c:v>271857</c:v>
                </c:pt>
              </c:numCache>
            </c:numRef>
          </c:val>
          <c:extLst>
            <c:ext xmlns:c16="http://schemas.microsoft.com/office/drawing/2014/chart" uri="{C3380CC4-5D6E-409C-BE32-E72D297353CC}">
              <c16:uniqueId val="{00000001-3B92-473B-A500-9870CF70DC58}"/>
            </c:ext>
          </c:extLst>
        </c:ser>
        <c:dLbls>
          <c:showLegendKey val="0"/>
          <c:showVal val="0"/>
          <c:showCatName val="0"/>
          <c:showSerName val="0"/>
          <c:showPercent val="0"/>
          <c:showBubbleSize val="0"/>
        </c:dLbls>
        <c:gapWidth val="219"/>
        <c:overlap val="-27"/>
        <c:axId val="-890102768"/>
        <c:axId val="-890108752"/>
      </c:barChart>
      <c:catAx>
        <c:axId val="-89010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108752"/>
        <c:crosses val="autoZero"/>
        <c:auto val="1"/>
        <c:lblAlgn val="ctr"/>
        <c:lblOffset val="100"/>
        <c:noMultiLvlLbl val="0"/>
      </c:catAx>
      <c:valAx>
        <c:axId val="-89010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102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a:t>Student</a:t>
            </a:r>
            <a:r>
              <a:rPr lang="en-ZA" b="1" baseline="0"/>
              <a:t> </a:t>
            </a:r>
            <a:r>
              <a:rPr lang="en-ZA" b="1"/>
              <a:t>Enrollments</a:t>
            </a:r>
            <a:r>
              <a:rPr lang="en-ZA" b="1" baseline="0"/>
              <a:t> </a:t>
            </a:r>
            <a:endParaRPr lang="en-ZA"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2020 Validated </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Sheet1!$C$15:$D$15</c:f>
              <c:strCache>
                <c:ptCount val="2"/>
                <c:pt idx="0">
                  <c:v>Universities </c:v>
                </c:pt>
                <c:pt idx="1">
                  <c:v>TVET Colleges </c:v>
                </c:pt>
              </c:strCache>
            </c:strRef>
          </c:cat>
          <c:val>
            <c:numRef>
              <c:f>Sheet1!$C$16:$D$16</c:f>
              <c:numCache>
                <c:formatCode>#,##0</c:formatCode>
                <c:ptCount val="2"/>
                <c:pt idx="0">
                  <c:v>1094808</c:v>
                </c:pt>
                <c:pt idx="1">
                  <c:v>452277</c:v>
                </c:pt>
              </c:numCache>
            </c:numRef>
          </c:val>
          <c:extLst>
            <c:ext xmlns:c16="http://schemas.microsoft.com/office/drawing/2014/chart" uri="{C3380CC4-5D6E-409C-BE32-E72D297353CC}">
              <c16:uniqueId val="{00000000-5211-4E97-BFB3-B710A1B554A6}"/>
            </c:ext>
          </c:extLst>
        </c:ser>
        <c:ser>
          <c:idx val="1"/>
          <c:order val="1"/>
          <c:tx>
            <c:strRef>
              <c:f>Sheet1!$B$17</c:f>
              <c:strCache>
                <c:ptCount val="1"/>
                <c:pt idx="0">
                  <c:v>2021 Preliminary </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Sheet1!$C$15:$D$15</c:f>
              <c:strCache>
                <c:ptCount val="2"/>
                <c:pt idx="0">
                  <c:v>Universities </c:v>
                </c:pt>
                <c:pt idx="1">
                  <c:v>TVET Colleges </c:v>
                </c:pt>
              </c:strCache>
            </c:strRef>
          </c:cat>
          <c:val>
            <c:numRef>
              <c:f>Sheet1!$C$17:$D$17</c:f>
              <c:numCache>
                <c:formatCode>#,##0</c:formatCode>
                <c:ptCount val="2"/>
                <c:pt idx="0">
                  <c:v>1039471</c:v>
                </c:pt>
                <c:pt idx="1">
                  <c:v>497123</c:v>
                </c:pt>
              </c:numCache>
            </c:numRef>
          </c:val>
          <c:extLst>
            <c:ext xmlns:c16="http://schemas.microsoft.com/office/drawing/2014/chart" uri="{C3380CC4-5D6E-409C-BE32-E72D297353CC}">
              <c16:uniqueId val="{00000001-5211-4E97-BFB3-B710A1B554A6}"/>
            </c:ext>
          </c:extLst>
        </c:ser>
        <c:dLbls>
          <c:showLegendKey val="0"/>
          <c:showVal val="0"/>
          <c:showCatName val="0"/>
          <c:showSerName val="0"/>
          <c:showPercent val="0"/>
          <c:showBubbleSize val="0"/>
        </c:dLbls>
        <c:gapWidth val="219"/>
        <c:overlap val="-27"/>
        <c:axId val="-890108208"/>
        <c:axId val="-959165424"/>
      </c:barChart>
      <c:catAx>
        <c:axId val="-89010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9165424"/>
        <c:crosses val="autoZero"/>
        <c:auto val="1"/>
        <c:lblAlgn val="ctr"/>
        <c:lblOffset val="100"/>
        <c:noMultiLvlLbl val="0"/>
      </c:catAx>
      <c:valAx>
        <c:axId val="-959165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0108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a:t>2nd</a:t>
            </a:r>
            <a:r>
              <a:rPr lang="en-ZA" b="1" baseline="0"/>
              <a:t> Quarter targets Vs Performance </a:t>
            </a:r>
            <a:endParaRPr lang="en-ZA"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5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452F-4132-97B6-4F6A9A91FD8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Sheet1!$D$1:$E$1</c:f>
              <c:strCache>
                <c:ptCount val="2"/>
                <c:pt idx="0">
                  <c:v>Number of Targets </c:v>
                </c:pt>
                <c:pt idx="1">
                  <c:v>Number of Targets Achieved </c:v>
                </c:pt>
              </c:strCache>
            </c:strRef>
          </c:cat>
          <c:val>
            <c:numRef>
              <c:f>Sheet1!$D$2:$E$2</c:f>
              <c:numCache>
                <c:formatCode>General</c:formatCode>
                <c:ptCount val="2"/>
                <c:pt idx="0">
                  <c:v>18</c:v>
                </c:pt>
                <c:pt idx="1">
                  <c:v>9</c:v>
                </c:pt>
              </c:numCache>
            </c:numRef>
          </c:val>
          <c:extLst>
            <c:ext xmlns:c16="http://schemas.microsoft.com/office/drawing/2014/chart" uri="{C3380CC4-5D6E-409C-BE32-E72D297353CC}">
              <c16:uniqueId val="{00000002-452F-4132-97B6-4F6A9A91FD81}"/>
            </c:ext>
          </c:extLst>
        </c:ser>
        <c:dLbls>
          <c:showLegendKey val="0"/>
          <c:showVal val="0"/>
          <c:showCatName val="0"/>
          <c:showSerName val="0"/>
          <c:showPercent val="0"/>
          <c:showBubbleSize val="0"/>
        </c:dLbls>
        <c:gapWidth val="219"/>
        <c:overlap val="-27"/>
        <c:axId val="-725101696"/>
        <c:axId val="-725097888"/>
      </c:barChart>
      <c:catAx>
        <c:axId val="-72510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5097888"/>
        <c:crosses val="autoZero"/>
        <c:auto val="1"/>
        <c:lblAlgn val="ctr"/>
        <c:lblOffset val="100"/>
        <c:noMultiLvlLbl val="0"/>
      </c:catAx>
      <c:valAx>
        <c:axId val="-725097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510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baseline="0"/>
              <a:t>3rd Quarter targets Vs Performance </a:t>
            </a:r>
            <a:endParaRPr lang="en-ZA"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33CC33"/>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8BAD-4BF1-A737-D7B1183F1D0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Sheet1!$D$1:$E$1</c:f>
              <c:strCache>
                <c:ptCount val="2"/>
                <c:pt idx="0">
                  <c:v>Number of Targets </c:v>
                </c:pt>
                <c:pt idx="1">
                  <c:v>Number of Targets Achieved </c:v>
                </c:pt>
              </c:strCache>
            </c:strRef>
          </c:cat>
          <c:val>
            <c:numRef>
              <c:f>Sheet1!$D$2:$E$2</c:f>
              <c:numCache>
                <c:formatCode>General</c:formatCode>
                <c:ptCount val="2"/>
                <c:pt idx="0">
                  <c:v>16</c:v>
                </c:pt>
                <c:pt idx="1">
                  <c:v>3</c:v>
                </c:pt>
              </c:numCache>
            </c:numRef>
          </c:val>
          <c:extLst>
            <c:ext xmlns:c16="http://schemas.microsoft.com/office/drawing/2014/chart" uri="{C3380CC4-5D6E-409C-BE32-E72D297353CC}">
              <c16:uniqueId val="{00000002-8BAD-4BF1-A737-D7B1183F1D03}"/>
            </c:ext>
          </c:extLst>
        </c:ser>
        <c:dLbls>
          <c:showLegendKey val="0"/>
          <c:showVal val="0"/>
          <c:showCatName val="0"/>
          <c:showSerName val="0"/>
          <c:showPercent val="0"/>
          <c:showBubbleSize val="0"/>
        </c:dLbls>
        <c:gapWidth val="219"/>
        <c:overlap val="-27"/>
        <c:axId val="-725099520"/>
        <c:axId val="-725098976"/>
      </c:barChart>
      <c:catAx>
        <c:axId val="-7250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5098976"/>
        <c:crosses val="autoZero"/>
        <c:auto val="1"/>
        <c:lblAlgn val="ctr"/>
        <c:lblOffset val="100"/>
        <c:noMultiLvlLbl val="0"/>
      </c:catAx>
      <c:valAx>
        <c:axId val="-72509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5099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'202122'!$E$49</c:f>
              <c:strCache>
                <c:ptCount val="1"/>
                <c:pt idx="0">
                  <c:v>Compensation of Employees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R2 091.5 million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412-4508-9E2F-1B9033CEA9C3}"/>
                </c:ext>
              </c:extLst>
            </c:dLbl>
            <c:dLbl>
              <c:idx val="1"/>
              <c:tx>
                <c:rich>
                  <a:bodyPr/>
                  <a:lstStyle/>
                  <a:p>
                    <a:r>
                      <a:rPr lang="en-US" dirty="0"/>
                      <a:t>R2 249.0 million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412-4508-9E2F-1B9033CEA9C3}"/>
                </c:ext>
              </c:extLst>
            </c:dLbl>
            <c:dLbl>
              <c:idx val="2"/>
              <c:tx>
                <c:rich>
                  <a:bodyPr/>
                  <a:lstStyle/>
                  <a:p>
                    <a:r>
                      <a:rPr lang="en-US" dirty="0"/>
                      <a:t>R2</a:t>
                    </a:r>
                    <a:r>
                      <a:rPr lang="en-US" baseline="0" dirty="0"/>
                      <a:t> 402.7 million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412-4508-9E2F-1B9033CEA9C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'202122'!$F$48:$H$48</c:f>
              <c:strCache>
                <c:ptCount val="3"/>
                <c:pt idx="0">
                  <c:v>1st quarter</c:v>
                </c:pt>
                <c:pt idx="1">
                  <c:v>2nd quarter</c:v>
                </c:pt>
                <c:pt idx="2">
                  <c:v>3rd quarter</c:v>
                </c:pt>
              </c:strCache>
            </c:strRef>
          </c:cat>
          <c:val>
            <c:numRef>
              <c:f>'202122'!$F$49:$H$49</c:f>
              <c:numCache>
                <c:formatCode>#\ ###\ ###\ ###</c:formatCode>
                <c:ptCount val="3"/>
                <c:pt idx="0">
                  <c:v>2091474</c:v>
                </c:pt>
                <c:pt idx="1">
                  <c:v>2248949</c:v>
                </c:pt>
                <c:pt idx="2">
                  <c:v>2402692</c:v>
                </c:pt>
              </c:numCache>
            </c:numRef>
          </c:val>
          <c:extLst>
            <c:ext xmlns:c16="http://schemas.microsoft.com/office/drawing/2014/chart" uri="{C3380CC4-5D6E-409C-BE32-E72D297353CC}">
              <c16:uniqueId val="{00000000-0412-4508-9E2F-1B9033CEA9C3}"/>
            </c:ext>
          </c:extLst>
        </c:ser>
        <c:ser>
          <c:idx val="3"/>
          <c:order val="3"/>
          <c:tx>
            <c:strRef>
              <c:f>'202122'!$E$52</c:f>
              <c:strCache>
                <c:ptCount val="1"/>
                <c:pt idx="0">
                  <c:v>Goods and Services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R77.832 million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412-4508-9E2F-1B9033CEA9C3}"/>
                </c:ext>
              </c:extLst>
            </c:dLbl>
            <c:dLbl>
              <c:idx val="1"/>
              <c:tx>
                <c:rich>
                  <a:bodyPr/>
                  <a:lstStyle/>
                  <a:p>
                    <a:r>
                      <a:rPr lang="en-US"/>
                      <a:t>R105.791 million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412-4508-9E2F-1B9033CEA9C3}"/>
                </c:ext>
              </c:extLst>
            </c:dLbl>
            <c:dLbl>
              <c:idx val="2"/>
              <c:tx>
                <c:rich>
                  <a:bodyPr/>
                  <a:lstStyle/>
                  <a:p>
                    <a:r>
                      <a:rPr lang="en-US"/>
                      <a:t>R160.645 million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412-4508-9E2F-1B9033CEA9C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'202122'!$F$48:$H$48</c:f>
              <c:strCache>
                <c:ptCount val="3"/>
                <c:pt idx="0">
                  <c:v>1st quarter</c:v>
                </c:pt>
                <c:pt idx="1">
                  <c:v>2nd quarter</c:v>
                </c:pt>
                <c:pt idx="2">
                  <c:v>3rd quarter</c:v>
                </c:pt>
              </c:strCache>
            </c:strRef>
          </c:cat>
          <c:val>
            <c:numRef>
              <c:f>'202122'!$F$52:$H$52</c:f>
              <c:numCache>
                <c:formatCode>#\ ###\ ###\ ###</c:formatCode>
                <c:ptCount val="3"/>
                <c:pt idx="0">
                  <c:v>77832</c:v>
                </c:pt>
                <c:pt idx="1">
                  <c:v>105791</c:v>
                </c:pt>
                <c:pt idx="2">
                  <c:v>160645</c:v>
                </c:pt>
              </c:numCache>
            </c:numRef>
          </c:val>
          <c:extLst>
            <c:ext xmlns:c16="http://schemas.microsoft.com/office/drawing/2014/chart" uri="{C3380CC4-5D6E-409C-BE32-E72D297353CC}">
              <c16:uniqueId val="{00000001-0412-4508-9E2F-1B9033CEA9C3}"/>
            </c:ext>
          </c:extLst>
        </c:ser>
        <c:ser>
          <c:idx val="5"/>
          <c:order val="5"/>
          <c:tx>
            <c:strRef>
              <c:f>'202122'!$E$54</c:f>
              <c:strCache>
                <c:ptCount val="1"/>
                <c:pt idx="0">
                  <c:v>Capital Expenditure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R0.897 million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412-4508-9E2F-1B9033CEA9C3}"/>
                </c:ext>
              </c:extLst>
            </c:dLbl>
            <c:dLbl>
              <c:idx val="1"/>
              <c:tx>
                <c:rich>
                  <a:bodyPr/>
                  <a:lstStyle/>
                  <a:p>
                    <a:r>
                      <a:rPr lang="en-US"/>
                      <a:t>R3.180</a:t>
                    </a:r>
                    <a:r>
                      <a:rPr lang="en-US" baseline="0"/>
                      <a:t> million</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412-4508-9E2F-1B9033CEA9C3}"/>
                </c:ext>
              </c:extLst>
            </c:dLbl>
            <c:dLbl>
              <c:idx val="2"/>
              <c:tx>
                <c:rich>
                  <a:bodyPr/>
                  <a:lstStyle/>
                  <a:p>
                    <a:r>
                      <a:rPr lang="en-US"/>
                      <a:t>R11.385 million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412-4508-9E2F-1B9033CEA9C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'202122'!$F$48:$H$48</c:f>
              <c:strCache>
                <c:ptCount val="3"/>
                <c:pt idx="0">
                  <c:v>1st quarter</c:v>
                </c:pt>
                <c:pt idx="1">
                  <c:v>2nd quarter</c:v>
                </c:pt>
                <c:pt idx="2">
                  <c:v>3rd quarter</c:v>
                </c:pt>
              </c:strCache>
            </c:strRef>
          </c:cat>
          <c:val>
            <c:numRef>
              <c:f>'202122'!$F$54:$H$54</c:f>
              <c:numCache>
                <c:formatCode>#\ ###\ ###\ ###</c:formatCode>
                <c:ptCount val="3"/>
                <c:pt idx="0">
                  <c:v>897</c:v>
                </c:pt>
                <c:pt idx="1">
                  <c:v>3180</c:v>
                </c:pt>
                <c:pt idx="2">
                  <c:v>11385</c:v>
                </c:pt>
              </c:numCache>
            </c:numRef>
          </c:val>
          <c:extLst>
            <c:ext xmlns:c16="http://schemas.microsoft.com/office/drawing/2014/chart" uri="{C3380CC4-5D6E-409C-BE32-E72D297353CC}">
              <c16:uniqueId val="{00000002-0412-4508-9E2F-1B9033CEA9C3}"/>
            </c:ext>
          </c:extLst>
        </c:ser>
        <c:dLbls>
          <c:showLegendKey val="0"/>
          <c:showVal val="0"/>
          <c:showCatName val="0"/>
          <c:showSerName val="0"/>
          <c:showPercent val="0"/>
          <c:showBubbleSize val="0"/>
        </c:dLbls>
        <c:gapWidth val="100"/>
        <c:overlap val="-24"/>
        <c:axId val="-954691440"/>
        <c:axId val="-954690896"/>
        <c:extLst>
          <c:ext xmlns:c15="http://schemas.microsoft.com/office/drawing/2012/chart" uri="{02D57815-91ED-43cb-92C2-25804820EDAC}">
            <c15:filteredBarSeries>
              <c15:ser>
                <c:idx val="1"/>
                <c:order val="1"/>
                <c:tx>
                  <c:strRef>
                    <c:extLst>
                      <c:ext uri="{02D57815-91ED-43cb-92C2-25804820EDAC}">
                        <c15:formulaRef>
                          <c15:sqref>'202122'!$E$50</c15:sqref>
                        </c15:formulaRef>
                      </c:ext>
                    </c:extLst>
                    <c:strCache>
                      <c:ptCount val="1"/>
                      <c:pt idx="0">
                        <c:v>Personnel Expenditure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c:ext uri="{02D57815-91ED-43cb-92C2-25804820EDAC}">
                        <c15:formulaRef>
                          <c15:sqref>'202122'!$F$48:$H$48</c15:sqref>
                        </c15:formulaRef>
                      </c:ext>
                    </c:extLst>
                    <c:strCache>
                      <c:ptCount val="3"/>
                      <c:pt idx="0">
                        <c:v>1st quarter</c:v>
                      </c:pt>
                      <c:pt idx="1">
                        <c:v>2nd quarter</c:v>
                      </c:pt>
                      <c:pt idx="2">
                        <c:v>3rd quarter</c:v>
                      </c:pt>
                    </c:strCache>
                  </c:strRef>
                </c:cat>
                <c:val>
                  <c:numRef>
                    <c:extLst>
                      <c:ext uri="{02D57815-91ED-43cb-92C2-25804820EDAC}">
                        <c15:formulaRef>
                          <c15:sqref>'202122'!$F$50:$H$50</c15:sqref>
                        </c15:formulaRef>
                      </c:ext>
                    </c:extLst>
                    <c:numCache>
                      <c:formatCode>#\ ###\ ###\ ###</c:formatCode>
                      <c:ptCount val="3"/>
                      <c:pt idx="0">
                        <c:v>2056469</c:v>
                      </c:pt>
                      <c:pt idx="1">
                        <c:v>2173664</c:v>
                      </c:pt>
                      <c:pt idx="2">
                        <c:v>2361076</c:v>
                      </c:pt>
                    </c:numCache>
                  </c:numRef>
                </c:val>
                <c:extLst>
                  <c:ext xmlns:c16="http://schemas.microsoft.com/office/drawing/2014/chart" uri="{C3380CC4-5D6E-409C-BE32-E72D297353CC}">
                    <c16:uniqueId val="{00000003-0412-4508-9E2F-1B9033CEA9C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'202122'!$E$51</c15:sqref>
                        </c15:formulaRef>
                      </c:ext>
                    </c:extLst>
                    <c:strCache>
                      <c:ptCount val="1"/>
                      <c:pt idx="0">
                        <c:v>Examiners and Moderators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'202122'!$F$48:$H$48</c15:sqref>
                        </c15:formulaRef>
                      </c:ext>
                    </c:extLst>
                    <c:strCache>
                      <c:ptCount val="3"/>
                      <c:pt idx="0">
                        <c:v>1st quarter</c:v>
                      </c:pt>
                      <c:pt idx="1">
                        <c:v>2nd quarter</c:v>
                      </c:pt>
                      <c:pt idx="2">
                        <c:v>3rd quarter</c:v>
                      </c:pt>
                    </c:strCache>
                  </c:strRef>
                </c:cat>
                <c:val>
                  <c:numRef>
                    <c:extLst xmlns:c15="http://schemas.microsoft.com/office/drawing/2012/chart">
                      <c:ext xmlns:c15="http://schemas.microsoft.com/office/drawing/2012/chart" uri="{02D57815-91ED-43cb-92C2-25804820EDAC}">
                        <c15:formulaRef>
                          <c15:sqref>'202122'!$F$51:$H$51</c15:sqref>
                        </c15:formulaRef>
                      </c:ext>
                    </c:extLst>
                    <c:numCache>
                      <c:formatCode>#\ ###\ ###\ ###</c:formatCode>
                      <c:ptCount val="3"/>
                      <c:pt idx="0">
                        <c:v>35005</c:v>
                      </c:pt>
                      <c:pt idx="1">
                        <c:v>75285</c:v>
                      </c:pt>
                      <c:pt idx="2">
                        <c:v>41616</c:v>
                      </c:pt>
                    </c:numCache>
                  </c:numRef>
                </c:val>
                <c:extLst xmlns:c15="http://schemas.microsoft.com/office/drawing/2012/chart">
                  <c:ext xmlns:c16="http://schemas.microsoft.com/office/drawing/2014/chart" uri="{C3380CC4-5D6E-409C-BE32-E72D297353CC}">
                    <c16:uniqueId val="{00000004-0412-4508-9E2F-1B9033CEA9C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'202122'!$E$53</c15:sqref>
                        </c15:formulaRef>
                      </c:ext>
                    </c:extLst>
                    <c:strCache>
                      <c:ptCount val="1"/>
                      <c:pt idx="0">
                        <c:v>Transfer Payments (Including Skills Levy)</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'202122'!$F$48:$H$48</c15:sqref>
                        </c15:formulaRef>
                      </c:ext>
                    </c:extLst>
                    <c:strCache>
                      <c:ptCount val="3"/>
                      <c:pt idx="0">
                        <c:v>1st quarter</c:v>
                      </c:pt>
                      <c:pt idx="1">
                        <c:v>2nd quarter</c:v>
                      </c:pt>
                      <c:pt idx="2">
                        <c:v>3rd quarter</c:v>
                      </c:pt>
                    </c:strCache>
                  </c:strRef>
                </c:cat>
                <c:val>
                  <c:numRef>
                    <c:extLst xmlns:c15="http://schemas.microsoft.com/office/drawing/2012/chart">
                      <c:ext xmlns:c15="http://schemas.microsoft.com/office/drawing/2012/chart" uri="{02D57815-91ED-43cb-92C2-25804820EDAC}">
                        <c15:formulaRef>
                          <c15:sqref>'202122'!$F$53:$H$53</c15:sqref>
                        </c15:formulaRef>
                      </c:ext>
                    </c:extLst>
                    <c:numCache>
                      <c:formatCode>#\ ###\ ###\ ###</c:formatCode>
                      <c:ptCount val="3"/>
                      <c:pt idx="0">
                        <c:v>46586309</c:v>
                      </c:pt>
                      <c:pt idx="1">
                        <c:v>28370828</c:v>
                      </c:pt>
                      <c:pt idx="2">
                        <c:v>22813897</c:v>
                      </c:pt>
                    </c:numCache>
                  </c:numRef>
                </c:val>
                <c:extLst xmlns:c15="http://schemas.microsoft.com/office/drawing/2012/chart">
                  <c:ext xmlns:c16="http://schemas.microsoft.com/office/drawing/2014/chart" uri="{C3380CC4-5D6E-409C-BE32-E72D297353CC}">
                    <c16:uniqueId val="{00000005-0412-4508-9E2F-1B9033CEA9C3}"/>
                  </c:ext>
                </c:extLst>
              </c15:ser>
            </c15:filteredBarSeries>
          </c:ext>
        </c:extLst>
      </c:barChart>
      <c:catAx>
        <c:axId val="-954691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4690896"/>
        <c:crosses val="autoZero"/>
        <c:auto val="1"/>
        <c:lblAlgn val="ctr"/>
        <c:lblOffset val="100"/>
        <c:noMultiLvlLbl val="0"/>
      </c:catAx>
      <c:valAx>
        <c:axId val="-954690896"/>
        <c:scaling>
          <c:orientation val="minMax"/>
        </c:scaling>
        <c:delete val="0"/>
        <c:axPos val="l"/>
        <c:majorGridlines>
          <c:spPr>
            <a:ln w="9525" cap="flat" cmpd="sng" algn="ctr">
              <a:solidFill>
                <a:schemeClr val="tx1">
                  <a:lumMod val="15000"/>
                  <a:lumOff val="85000"/>
                </a:schemeClr>
              </a:solidFill>
              <a:round/>
            </a:ln>
            <a:effectLst/>
          </c:spPr>
        </c:majorGridlines>
        <c:numFmt formatCode="#\ ###\ ###\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4691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000" b="1" dirty="0"/>
              <a:t>Spending trend</a:t>
            </a:r>
            <a:r>
              <a:rPr lang="en-US" sz="2000" b="1" baseline="0" dirty="0"/>
              <a:t> of Transfers and Subsidies</a:t>
            </a:r>
            <a:endParaRPr lang="en-US" sz="2000" b="1" dirty="0"/>
          </a:p>
        </c:rich>
      </c:tx>
      <c:overlay val="0"/>
      <c:spPr>
        <a:solidFill>
          <a:schemeClr val="bg1">
            <a:lumMod val="85000"/>
          </a:schemeClr>
        </a:soli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87292213473315"/>
          <c:y val="0.15782407407407409"/>
          <c:w val="0.8099048556430446"/>
          <c:h val="0.61498432487605714"/>
        </c:manualLayout>
      </c:layout>
      <c:barChart>
        <c:barDir val="col"/>
        <c:grouping val="clustered"/>
        <c:varyColors val="0"/>
        <c:ser>
          <c:idx val="0"/>
          <c:order val="0"/>
          <c:tx>
            <c:strRef>
              <c:f>'202122'!$F$48</c:f>
              <c:strCache>
                <c:ptCount val="1"/>
                <c:pt idx="0">
                  <c:v>1st quarter</c:v>
                </c:pt>
              </c:strCache>
            </c:strRef>
          </c:tx>
          <c:spPr>
            <a:solidFill>
              <a:schemeClr val="accent1"/>
            </a:solidFill>
            <a:ln>
              <a:noFill/>
            </a:ln>
            <a:effectLst/>
          </c:spPr>
          <c:invertIfNegative val="0"/>
          <c:dLbls>
            <c:dLbl>
              <c:idx val="0"/>
              <c:tx>
                <c:rich>
                  <a:bodyPr/>
                  <a:lstStyle/>
                  <a:p>
                    <a:r>
                      <a:rPr lang="en-US"/>
                      <a:t>R46.586 billion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90-4744-96A1-9B846B9EE5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'202122'!$E$53</c:f>
              <c:strCache>
                <c:ptCount val="1"/>
                <c:pt idx="0">
                  <c:v>Transfer Payments (Including Skills Levy)</c:v>
                </c:pt>
              </c:strCache>
              <c:extLst/>
            </c:strRef>
          </c:cat>
          <c:val>
            <c:numRef>
              <c:f>'202122'!$F$53</c:f>
              <c:numCache>
                <c:formatCode>#\ ###\ ###\ ###</c:formatCode>
                <c:ptCount val="1"/>
                <c:pt idx="0">
                  <c:v>46586309</c:v>
                </c:pt>
              </c:numCache>
              <c:extLst/>
            </c:numRef>
          </c:val>
          <c:extLst>
            <c:ext xmlns:c16="http://schemas.microsoft.com/office/drawing/2014/chart" uri="{C3380CC4-5D6E-409C-BE32-E72D297353CC}">
              <c16:uniqueId val="{00000000-9B90-4744-96A1-9B846B9EE50C}"/>
            </c:ext>
          </c:extLst>
        </c:ser>
        <c:ser>
          <c:idx val="1"/>
          <c:order val="1"/>
          <c:tx>
            <c:strRef>
              <c:f>'202122'!$G$48</c:f>
              <c:strCache>
                <c:ptCount val="1"/>
                <c:pt idx="0">
                  <c:v>2nd quarter</c:v>
                </c:pt>
              </c:strCache>
            </c:strRef>
          </c:tx>
          <c:spPr>
            <a:solidFill>
              <a:schemeClr val="accent2"/>
            </a:solidFill>
            <a:ln>
              <a:noFill/>
            </a:ln>
            <a:effectLst/>
          </c:spPr>
          <c:invertIfNegative val="0"/>
          <c:dLbls>
            <c:dLbl>
              <c:idx val="0"/>
              <c:tx>
                <c:rich>
                  <a:bodyPr/>
                  <a:lstStyle/>
                  <a:p>
                    <a:r>
                      <a:rPr lang="en-US"/>
                      <a:t>R28.371 billion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90-4744-96A1-9B846B9EE5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'202122'!$E$53</c:f>
              <c:strCache>
                <c:ptCount val="1"/>
                <c:pt idx="0">
                  <c:v>Transfer Payments (Including Skills Levy)</c:v>
                </c:pt>
              </c:strCache>
              <c:extLst/>
            </c:strRef>
          </c:cat>
          <c:val>
            <c:numRef>
              <c:f>'202122'!$G$53</c:f>
              <c:numCache>
                <c:formatCode>#\ ###\ ###\ ###</c:formatCode>
                <c:ptCount val="1"/>
                <c:pt idx="0">
                  <c:v>28370828</c:v>
                </c:pt>
              </c:numCache>
              <c:extLst/>
            </c:numRef>
          </c:val>
          <c:extLst>
            <c:ext xmlns:c16="http://schemas.microsoft.com/office/drawing/2014/chart" uri="{C3380CC4-5D6E-409C-BE32-E72D297353CC}">
              <c16:uniqueId val="{00000001-9B90-4744-96A1-9B846B9EE50C}"/>
            </c:ext>
          </c:extLst>
        </c:ser>
        <c:ser>
          <c:idx val="2"/>
          <c:order val="2"/>
          <c:tx>
            <c:strRef>
              <c:f>'202122'!$H$48</c:f>
              <c:strCache>
                <c:ptCount val="1"/>
                <c:pt idx="0">
                  <c:v>3rd quarter</c:v>
                </c:pt>
              </c:strCache>
            </c:strRef>
          </c:tx>
          <c:spPr>
            <a:solidFill>
              <a:schemeClr val="accent1">
                <a:lumMod val="25000"/>
              </a:schemeClr>
            </a:solidFill>
            <a:ln>
              <a:noFill/>
            </a:ln>
            <a:effectLst/>
          </c:spPr>
          <c:invertIfNegative val="0"/>
          <c:dLbls>
            <c:dLbl>
              <c:idx val="0"/>
              <c:tx>
                <c:rich>
                  <a:bodyPr/>
                  <a:lstStyle/>
                  <a:p>
                    <a:r>
                      <a:rPr lang="en-US"/>
                      <a:t>R22.814 billion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90-4744-96A1-9B846B9EE5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'202122'!$E$53</c:f>
              <c:strCache>
                <c:ptCount val="1"/>
                <c:pt idx="0">
                  <c:v>Transfer Payments (Including Skills Levy)</c:v>
                </c:pt>
              </c:strCache>
              <c:extLst/>
            </c:strRef>
          </c:cat>
          <c:val>
            <c:numRef>
              <c:f>'202122'!$H$53</c:f>
              <c:numCache>
                <c:formatCode>#\ ###\ ###\ ###</c:formatCode>
                <c:ptCount val="1"/>
                <c:pt idx="0">
                  <c:v>22813897</c:v>
                </c:pt>
              </c:numCache>
              <c:extLst/>
            </c:numRef>
          </c:val>
          <c:extLst>
            <c:ext xmlns:c16="http://schemas.microsoft.com/office/drawing/2014/chart" uri="{C3380CC4-5D6E-409C-BE32-E72D297353CC}">
              <c16:uniqueId val="{00000002-9B90-4744-96A1-9B846B9EE50C}"/>
            </c:ext>
          </c:extLst>
        </c:ser>
        <c:dLbls>
          <c:showLegendKey val="0"/>
          <c:showVal val="0"/>
          <c:showCatName val="0"/>
          <c:showSerName val="0"/>
          <c:showPercent val="0"/>
          <c:showBubbleSize val="0"/>
        </c:dLbls>
        <c:gapWidth val="219"/>
        <c:overlap val="-27"/>
        <c:axId val="-963866064"/>
        <c:axId val="-963865520"/>
      </c:barChart>
      <c:catAx>
        <c:axId val="-96386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865520"/>
        <c:crosses val="autoZero"/>
        <c:auto val="1"/>
        <c:lblAlgn val="ctr"/>
        <c:lblOffset val="100"/>
        <c:noMultiLvlLbl val="0"/>
      </c:catAx>
      <c:valAx>
        <c:axId val="-963865520"/>
        <c:scaling>
          <c:orientation val="minMax"/>
        </c:scaling>
        <c:delete val="0"/>
        <c:axPos val="l"/>
        <c:majorGridlines>
          <c:spPr>
            <a:ln w="9525" cap="flat" cmpd="sng" algn="ctr">
              <a:solidFill>
                <a:schemeClr val="tx1">
                  <a:lumMod val="15000"/>
                  <a:lumOff val="85000"/>
                </a:schemeClr>
              </a:solidFill>
              <a:round/>
            </a:ln>
            <a:effectLst/>
          </c:spPr>
        </c:majorGridlines>
        <c:numFmt formatCode="#\ ###\ ###\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866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6CF3A-99E8-4FFB-9175-57807BA9FC9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ZA"/>
        </a:p>
      </dgm:t>
    </dgm:pt>
    <dgm:pt modelId="{5BF8D7B2-30CE-45B1-9FFB-39FDA209FBF7}">
      <dgm:prSet phldrT="[Text]" custT="1">
        <dgm:style>
          <a:lnRef idx="2">
            <a:schemeClr val="accent6"/>
          </a:lnRef>
          <a:fillRef idx="1">
            <a:schemeClr val="lt1"/>
          </a:fillRef>
          <a:effectRef idx="0">
            <a:schemeClr val="accent6"/>
          </a:effectRef>
          <a:fontRef idx="minor">
            <a:schemeClr val="dk1"/>
          </a:fontRef>
        </dgm:style>
      </dgm:prSet>
      <dgm:spPr>
        <a:ln/>
      </dgm:spPr>
      <dgm:t>
        <a:bodyPr/>
        <a:lstStyle/>
        <a:p>
          <a:pPr lvl="0" algn="ctr" defTabSz="800100">
            <a:lnSpc>
              <a:spcPct val="90000"/>
            </a:lnSpc>
            <a:spcBef>
              <a:spcPct val="0"/>
            </a:spcBef>
            <a:spcAft>
              <a:spcPct val="35000"/>
            </a:spcAft>
          </a:pPr>
          <a:endParaRPr lang="en-US" sz="1800"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i="1" dirty="0">
              <a:solidFill>
                <a:schemeClr val="tx1"/>
              </a:solidFill>
            </a:rPr>
            <a:t>Vision</a:t>
          </a:r>
          <a:r>
            <a:rPr lang="en-US" sz="2400" i="1" dirty="0">
              <a:solidFill>
                <a:schemeClr val="tx1"/>
              </a:solidFill>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p>
          <a:pPr lvl="0" algn="ctr" defTabSz="800100">
            <a:lnSpc>
              <a:spcPct val="90000"/>
            </a:lnSpc>
            <a:spcBef>
              <a:spcPct val="0"/>
            </a:spcBef>
            <a:spcAft>
              <a:spcPct val="35000"/>
            </a:spcAft>
          </a:pPr>
          <a:r>
            <a:rPr lang="en-US" sz="1800" b="0" dirty="0">
              <a:solidFill>
                <a:schemeClr val="tx1"/>
              </a:solidFill>
            </a:rPr>
            <a:t>An integrated and coordinated PSET system for improved economic participation, and social development of youth and adults. </a:t>
          </a:r>
          <a:endParaRPr lang="en-ZA" sz="1800" b="0" dirty="0">
            <a:solidFill>
              <a:schemeClr val="tx1"/>
            </a:solidFill>
          </a:endParaRPr>
        </a:p>
        <a:p>
          <a:pPr marL="342900" lvl="0" indent="-342900" defTabSz="800100">
            <a:lnSpc>
              <a:spcPct val="90000"/>
            </a:lnSpc>
            <a:spcBef>
              <a:spcPct val="0"/>
            </a:spcBef>
            <a:spcAft>
              <a:spcPct val="35000"/>
            </a:spcAft>
            <a:buFont typeface="Arial"/>
            <a:buChar char="•"/>
          </a:pPr>
          <a:endParaRPr lang="en-US" sz="1800" dirty="0">
            <a:solidFill>
              <a:schemeClr val="tx1"/>
            </a:solidFill>
          </a:endParaRPr>
        </a:p>
        <a:p>
          <a:pPr lvl="0" algn="ctr" defTabSz="800100">
            <a:lnSpc>
              <a:spcPct val="90000"/>
            </a:lnSpc>
            <a:spcBef>
              <a:spcPct val="0"/>
            </a:spcBef>
            <a:spcAft>
              <a:spcPct val="35000"/>
            </a:spcAft>
          </a:pPr>
          <a:r>
            <a:rPr lang="en-ZA" sz="2400" b="1" i="1" dirty="0">
              <a:solidFill>
                <a:schemeClr val="tx1"/>
              </a:solidFill>
            </a:rPr>
            <a:t>Mission </a:t>
          </a:r>
        </a:p>
        <a:p>
          <a:pPr lvl="0" algn="ctr" defTabSz="800100">
            <a:lnSpc>
              <a:spcPct val="90000"/>
            </a:lnSpc>
            <a:spcBef>
              <a:spcPct val="0"/>
            </a:spcBef>
            <a:spcAft>
              <a:spcPct val="35000"/>
            </a:spcAft>
          </a:pPr>
          <a:r>
            <a:rPr lang="en-ZA" sz="1800" dirty="0">
              <a:solidFill>
                <a:schemeClr val="tx1"/>
              </a:solidFill>
            </a:rPr>
            <a:t>To provide strategic leadership to the PSET system through: </a:t>
          </a:r>
        </a:p>
      </dgm:t>
    </dgm:pt>
    <dgm:pt modelId="{FF446DCD-E0E8-48F0-99D8-9EB3EF5E2114}" type="parTrans" cxnId="{72DC0B24-9E97-465B-A174-481041FDC08B}">
      <dgm:prSet/>
      <dgm:spPr/>
      <dgm:t>
        <a:bodyPr/>
        <a:lstStyle/>
        <a:p>
          <a:endParaRPr lang="en-ZA" sz="1800">
            <a:solidFill>
              <a:schemeClr val="tx1"/>
            </a:solidFill>
          </a:endParaRPr>
        </a:p>
      </dgm:t>
    </dgm:pt>
    <dgm:pt modelId="{33952C5D-B200-459E-9AB1-7A7A2D9F2A28}" type="sibTrans" cxnId="{72DC0B24-9E97-465B-A174-481041FDC08B}">
      <dgm:prSet/>
      <dgm:spPr/>
      <dgm:t>
        <a:bodyPr/>
        <a:lstStyle/>
        <a:p>
          <a:endParaRPr lang="en-ZA" sz="1800">
            <a:solidFill>
              <a:schemeClr val="tx1"/>
            </a:solidFill>
          </a:endParaRPr>
        </a:p>
      </dgm:t>
    </dgm:pt>
    <dgm:pt modelId="{2BAB09AD-6E15-4139-BE5F-38E768FDCD20}">
      <dgm:prSet phldrT="[Text]" custT="1"/>
      <dgm:spPr>
        <a:solidFill>
          <a:schemeClr val="accent6">
            <a:lumMod val="20000"/>
            <a:lumOff val="80000"/>
          </a:schemeClr>
        </a:solidFill>
        <a:ln>
          <a:solidFill>
            <a:schemeClr val="accent2"/>
          </a:solidFill>
        </a:ln>
      </dgm:spPr>
      <dgm:t>
        <a:bodyPr/>
        <a:lstStyle/>
        <a:p>
          <a:r>
            <a:rPr lang="en-ZA" sz="1800" dirty="0">
              <a:solidFill>
                <a:schemeClr val="bg1"/>
              </a:solidFill>
            </a:rPr>
            <a:t>Development of appropriate steering mechanisms</a:t>
          </a:r>
        </a:p>
      </dgm:t>
    </dgm:pt>
    <dgm:pt modelId="{252B18FF-324D-4E6A-8B1C-508C40E22146}" type="parTrans" cxnId="{AC849A80-F434-498F-95DC-7E014C4FD61F}">
      <dgm:prSet/>
      <dgm:spPr/>
      <dgm:t>
        <a:bodyPr/>
        <a:lstStyle/>
        <a:p>
          <a:endParaRPr lang="en-ZA" sz="1800">
            <a:solidFill>
              <a:schemeClr val="tx1"/>
            </a:solidFill>
          </a:endParaRPr>
        </a:p>
      </dgm:t>
    </dgm:pt>
    <dgm:pt modelId="{94B75128-573D-45CE-B360-B99C6019C571}" type="sibTrans" cxnId="{AC849A80-F434-498F-95DC-7E014C4FD61F}">
      <dgm:prSet/>
      <dgm:spPr/>
      <dgm:t>
        <a:bodyPr/>
        <a:lstStyle/>
        <a:p>
          <a:endParaRPr lang="en-ZA" sz="1800">
            <a:solidFill>
              <a:schemeClr val="tx1"/>
            </a:solidFill>
          </a:endParaRPr>
        </a:p>
      </dgm:t>
    </dgm:pt>
    <dgm:pt modelId="{E286C16A-F883-4164-9E39-6F024936C55D}">
      <dgm:prSet phldrT="[Text]" custT="1"/>
      <dgm:spPr>
        <a:solidFill>
          <a:srgbClr val="CCCC00"/>
        </a:solidFill>
        <a:ln>
          <a:solidFill>
            <a:schemeClr val="accent2"/>
          </a:solidFill>
        </a:ln>
      </dgm:spPr>
      <dgm:t>
        <a:bodyPr/>
        <a:lstStyle/>
        <a:p>
          <a:r>
            <a:rPr lang="en-ZA" sz="1800" dirty="0">
              <a:solidFill>
                <a:schemeClr val="bg1"/>
              </a:solidFill>
            </a:rPr>
            <a:t>Effective oversight, monitoring and evaluation </a:t>
          </a:r>
        </a:p>
      </dgm:t>
    </dgm:pt>
    <dgm:pt modelId="{7C7DB14F-78D8-4A80-96ED-F6A93B761E28}" type="parTrans" cxnId="{EDDE4BC0-F241-452E-901D-F12F0DCF8F31}">
      <dgm:prSet/>
      <dgm:spPr/>
      <dgm:t>
        <a:bodyPr/>
        <a:lstStyle/>
        <a:p>
          <a:endParaRPr lang="en-ZA" sz="1800">
            <a:solidFill>
              <a:schemeClr val="tx1"/>
            </a:solidFill>
          </a:endParaRPr>
        </a:p>
      </dgm:t>
    </dgm:pt>
    <dgm:pt modelId="{68BE11F2-7287-40F6-B097-3E2E0F2E22F4}" type="sibTrans" cxnId="{EDDE4BC0-F241-452E-901D-F12F0DCF8F31}">
      <dgm:prSet/>
      <dgm:spPr/>
      <dgm:t>
        <a:bodyPr/>
        <a:lstStyle/>
        <a:p>
          <a:endParaRPr lang="en-ZA" sz="1800">
            <a:solidFill>
              <a:schemeClr val="tx1"/>
            </a:solidFill>
          </a:endParaRPr>
        </a:p>
      </dgm:t>
    </dgm:pt>
    <dgm:pt modelId="{40165829-638D-4C55-81A0-0A607C489334}">
      <dgm:prSet phldrT="[Text]" custT="1"/>
      <dgm:spPr>
        <a:solidFill>
          <a:schemeClr val="accent6">
            <a:lumMod val="60000"/>
            <a:lumOff val="40000"/>
          </a:schemeClr>
        </a:solidFill>
        <a:ln>
          <a:solidFill>
            <a:schemeClr val="accent2"/>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1800" dirty="0">
              <a:solidFill>
                <a:schemeClr val="bg1"/>
              </a:solidFill>
            </a:rPr>
            <a:t>Funding of PSET institutions and entities </a:t>
          </a:r>
        </a:p>
        <a:p>
          <a:pPr lvl="0" defTabSz="711200">
            <a:lnSpc>
              <a:spcPct val="90000"/>
            </a:lnSpc>
            <a:spcBef>
              <a:spcPct val="0"/>
            </a:spcBef>
            <a:spcAft>
              <a:spcPct val="35000"/>
            </a:spcAft>
          </a:pPr>
          <a:endParaRPr lang="en-ZA" sz="1800" dirty="0">
            <a:solidFill>
              <a:schemeClr val="bg1"/>
            </a:solidFill>
          </a:endParaRPr>
        </a:p>
      </dgm:t>
    </dgm:pt>
    <dgm:pt modelId="{4873792B-A99C-40B9-B9C1-DBED62649467}" type="parTrans" cxnId="{9E9FF80F-F0EF-485E-8145-AE3F302E0659}">
      <dgm:prSet/>
      <dgm:spPr/>
      <dgm:t>
        <a:bodyPr/>
        <a:lstStyle/>
        <a:p>
          <a:endParaRPr lang="en-ZA" sz="1800">
            <a:solidFill>
              <a:schemeClr val="tx1"/>
            </a:solidFill>
          </a:endParaRPr>
        </a:p>
      </dgm:t>
    </dgm:pt>
    <dgm:pt modelId="{62502572-ACEC-4A95-B45F-EBD970126532}" type="sibTrans" cxnId="{9E9FF80F-F0EF-485E-8145-AE3F302E0659}">
      <dgm:prSet/>
      <dgm:spPr/>
      <dgm:t>
        <a:bodyPr/>
        <a:lstStyle/>
        <a:p>
          <a:endParaRPr lang="en-ZA" sz="1800">
            <a:solidFill>
              <a:schemeClr val="tx1"/>
            </a:solidFill>
          </a:endParaRPr>
        </a:p>
      </dgm:t>
    </dgm:pt>
    <dgm:pt modelId="{4EDA5033-3483-4384-905A-0270983157A6}">
      <dgm:prSet phldrT="[Text]" custT="1"/>
      <dgm:spPr>
        <a:solidFill>
          <a:schemeClr val="accent5">
            <a:lumMod val="75000"/>
          </a:schemeClr>
        </a:solidFill>
        <a:ln>
          <a:solidFill>
            <a:schemeClr val="accent2"/>
          </a:solidFill>
        </a:ln>
      </dgm:spPr>
      <dgm:t>
        <a:bodyPr/>
        <a:lstStyle/>
        <a:p>
          <a:r>
            <a:rPr lang="en-ZA" sz="1800" dirty="0">
              <a:solidFill>
                <a:schemeClr val="bg1"/>
              </a:solidFill>
            </a:rPr>
            <a:t>Provision of support services in relation to teaching and learning </a:t>
          </a:r>
        </a:p>
      </dgm:t>
    </dgm:pt>
    <dgm:pt modelId="{A2C3DCA2-8536-4889-91A9-F7BFC8D9642E}" type="parTrans" cxnId="{3BFF5E4C-3643-4D5A-8441-E87C75EAF30F}">
      <dgm:prSet/>
      <dgm:spPr/>
      <dgm:t>
        <a:bodyPr/>
        <a:lstStyle/>
        <a:p>
          <a:endParaRPr lang="en-ZA" sz="1800">
            <a:solidFill>
              <a:schemeClr val="tx1"/>
            </a:solidFill>
          </a:endParaRPr>
        </a:p>
      </dgm:t>
    </dgm:pt>
    <dgm:pt modelId="{FAB4BD44-2F5E-47A5-8F7E-274DA1CA11B6}" type="sibTrans" cxnId="{3BFF5E4C-3643-4D5A-8441-E87C75EAF30F}">
      <dgm:prSet/>
      <dgm:spPr/>
      <dgm:t>
        <a:bodyPr/>
        <a:lstStyle/>
        <a:p>
          <a:endParaRPr lang="en-ZA" sz="1800">
            <a:solidFill>
              <a:schemeClr val="tx1"/>
            </a:solidFill>
          </a:endParaRPr>
        </a:p>
      </dgm:t>
    </dgm:pt>
    <dgm:pt modelId="{2B6842BA-213D-4913-B5CE-BE82E6BFE627}" type="pres">
      <dgm:prSet presAssocID="{E836CF3A-99E8-4FFB-9175-57807BA9FC96}" presName="composite" presStyleCnt="0">
        <dgm:presLayoutVars>
          <dgm:chMax val="1"/>
          <dgm:dir/>
          <dgm:resizeHandles val="exact"/>
        </dgm:presLayoutVars>
      </dgm:prSet>
      <dgm:spPr/>
    </dgm:pt>
    <dgm:pt modelId="{49172D71-7D35-4940-9654-06FED729F5E6}" type="pres">
      <dgm:prSet presAssocID="{5BF8D7B2-30CE-45B1-9FFB-39FDA209FBF7}" presName="roof" presStyleLbl="dkBgShp" presStyleIdx="0" presStyleCnt="2" custScaleY="64226" custLinFactNeighborX="400" custLinFactNeighborY="-25732"/>
      <dgm:spPr/>
    </dgm:pt>
    <dgm:pt modelId="{11F609D6-4C2F-42BA-BF73-97166B8FFC04}" type="pres">
      <dgm:prSet presAssocID="{5BF8D7B2-30CE-45B1-9FFB-39FDA209FBF7}" presName="pillars" presStyleCnt="0"/>
      <dgm:spPr/>
    </dgm:pt>
    <dgm:pt modelId="{47EA3331-8631-499E-B7FA-E5EFA3772CD6}" type="pres">
      <dgm:prSet presAssocID="{5BF8D7B2-30CE-45B1-9FFB-39FDA209FBF7}" presName="pillar1" presStyleLbl="node1" presStyleIdx="0" presStyleCnt="4" custScaleX="23108" custScaleY="65744" custLinFactNeighborX="-1558" custLinFactNeighborY="15375">
        <dgm:presLayoutVars>
          <dgm:bulletEnabled val="1"/>
        </dgm:presLayoutVars>
      </dgm:prSet>
      <dgm:spPr/>
    </dgm:pt>
    <dgm:pt modelId="{7EAF1592-9BF2-4775-87FF-B695F238C67A}" type="pres">
      <dgm:prSet presAssocID="{E286C16A-F883-4164-9E39-6F024936C55D}" presName="pillarX" presStyleLbl="node1" presStyleIdx="1" presStyleCnt="4" custScaleX="27450" custScaleY="69789" custLinFactNeighborX="-138" custLinFactNeighborY="16713">
        <dgm:presLayoutVars>
          <dgm:bulletEnabled val="1"/>
        </dgm:presLayoutVars>
      </dgm:prSet>
      <dgm:spPr/>
    </dgm:pt>
    <dgm:pt modelId="{77DB743E-536B-4AD9-8E60-34AA47E50541}" type="pres">
      <dgm:prSet presAssocID="{4EDA5033-3483-4384-905A-0270983157A6}" presName="pillarX" presStyleLbl="node1" presStyleIdx="2" presStyleCnt="4" custScaleX="24261" custScaleY="71099" custLinFactNeighborX="714" custLinFactNeighborY="18053">
        <dgm:presLayoutVars>
          <dgm:bulletEnabled val="1"/>
        </dgm:presLayoutVars>
      </dgm:prSet>
      <dgm:spPr/>
    </dgm:pt>
    <dgm:pt modelId="{F401322F-2C89-485F-9DB0-AE1C6E105D50}" type="pres">
      <dgm:prSet presAssocID="{40165829-638D-4C55-81A0-0A607C489334}" presName="pillarX" presStyleLbl="node1" presStyleIdx="3" presStyleCnt="4" custScaleX="22064" custScaleY="66847" custLinFactNeighborX="1488" custLinFactNeighborY="15801">
        <dgm:presLayoutVars>
          <dgm:bulletEnabled val="1"/>
        </dgm:presLayoutVars>
      </dgm:prSet>
      <dgm:spPr/>
    </dgm:pt>
    <dgm:pt modelId="{94C64CEA-05B0-4E83-B9A7-1D6CFAD9F1F7}" type="pres">
      <dgm:prSet presAssocID="{5BF8D7B2-30CE-45B1-9FFB-39FDA209FBF7}" presName="base" presStyleLbl="dkBgShp" presStyleIdx="1" presStyleCnt="2" custLinFactNeighborX="-14" custLinFactNeighborY="-28425"/>
      <dgm:spPr>
        <a:ln>
          <a:solidFill>
            <a:schemeClr val="accent2"/>
          </a:solidFill>
        </a:ln>
      </dgm:spPr>
    </dgm:pt>
  </dgm:ptLst>
  <dgm:cxnLst>
    <dgm:cxn modelId="{4531110D-7BA6-429B-A498-949920E704EB}" type="presOf" srcId="{5BF8D7B2-30CE-45B1-9FFB-39FDA209FBF7}" destId="{49172D71-7D35-4940-9654-06FED729F5E6}" srcOrd="0" destOrd="0" presId="urn:microsoft.com/office/officeart/2005/8/layout/hList3"/>
    <dgm:cxn modelId="{9E9FF80F-F0EF-485E-8145-AE3F302E0659}" srcId="{5BF8D7B2-30CE-45B1-9FFB-39FDA209FBF7}" destId="{40165829-638D-4C55-81A0-0A607C489334}" srcOrd="3" destOrd="0" parTransId="{4873792B-A99C-40B9-B9C1-DBED62649467}" sibTransId="{62502572-ACEC-4A95-B45F-EBD970126532}"/>
    <dgm:cxn modelId="{106A931E-A681-4B87-952F-A89698B29B62}" type="presOf" srcId="{4EDA5033-3483-4384-905A-0270983157A6}" destId="{77DB743E-536B-4AD9-8E60-34AA47E50541}" srcOrd="0" destOrd="0" presId="urn:microsoft.com/office/officeart/2005/8/layout/hList3"/>
    <dgm:cxn modelId="{72DC0B24-9E97-465B-A174-481041FDC08B}" srcId="{E836CF3A-99E8-4FFB-9175-57807BA9FC96}" destId="{5BF8D7B2-30CE-45B1-9FFB-39FDA209FBF7}" srcOrd="0" destOrd="0" parTransId="{FF446DCD-E0E8-48F0-99D8-9EB3EF5E2114}" sibTransId="{33952C5D-B200-459E-9AB1-7A7A2D9F2A28}"/>
    <dgm:cxn modelId="{3BFF5E4C-3643-4D5A-8441-E87C75EAF30F}" srcId="{5BF8D7B2-30CE-45B1-9FFB-39FDA209FBF7}" destId="{4EDA5033-3483-4384-905A-0270983157A6}" srcOrd="2" destOrd="0" parTransId="{A2C3DCA2-8536-4889-91A9-F7BFC8D9642E}" sibTransId="{FAB4BD44-2F5E-47A5-8F7E-274DA1CA11B6}"/>
    <dgm:cxn modelId="{AC849A80-F434-498F-95DC-7E014C4FD61F}" srcId="{5BF8D7B2-30CE-45B1-9FFB-39FDA209FBF7}" destId="{2BAB09AD-6E15-4139-BE5F-38E768FDCD20}" srcOrd="0" destOrd="0" parTransId="{252B18FF-324D-4E6A-8B1C-508C40E22146}" sibTransId="{94B75128-573D-45CE-B360-B99C6019C571}"/>
    <dgm:cxn modelId="{536AC681-98CD-4715-A5F3-B0C5DFCD8CB5}" type="presOf" srcId="{E286C16A-F883-4164-9E39-6F024936C55D}" destId="{7EAF1592-9BF2-4775-87FF-B695F238C67A}" srcOrd="0" destOrd="0" presId="urn:microsoft.com/office/officeart/2005/8/layout/hList3"/>
    <dgm:cxn modelId="{22B9DD90-32D2-4487-B482-A51680C54D87}" type="presOf" srcId="{2BAB09AD-6E15-4139-BE5F-38E768FDCD20}" destId="{47EA3331-8631-499E-B7FA-E5EFA3772CD6}" srcOrd="0" destOrd="0" presId="urn:microsoft.com/office/officeart/2005/8/layout/hList3"/>
    <dgm:cxn modelId="{EDDE4BC0-F241-452E-901D-F12F0DCF8F31}" srcId="{5BF8D7B2-30CE-45B1-9FFB-39FDA209FBF7}" destId="{E286C16A-F883-4164-9E39-6F024936C55D}" srcOrd="1" destOrd="0" parTransId="{7C7DB14F-78D8-4A80-96ED-F6A93B761E28}" sibTransId="{68BE11F2-7287-40F6-B097-3E2E0F2E22F4}"/>
    <dgm:cxn modelId="{D738C6C4-370C-4B3E-832B-2358609B9847}" type="presOf" srcId="{40165829-638D-4C55-81A0-0A607C489334}" destId="{F401322F-2C89-485F-9DB0-AE1C6E105D50}" srcOrd="0" destOrd="0" presId="urn:microsoft.com/office/officeart/2005/8/layout/hList3"/>
    <dgm:cxn modelId="{F18C90FE-6559-4429-A0E3-461A362BFFA8}" type="presOf" srcId="{E836CF3A-99E8-4FFB-9175-57807BA9FC96}" destId="{2B6842BA-213D-4913-B5CE-BE82E6BFE627}" srcOrd="0" destOrd="0" presId="urn:microsoft.com/office/officeart/2005/8/layout/hList3"/>
    <dgm:cxn modelId="{C63F7662-6624-44AC-9B97-E1E1453CC467}" type="presParOf" srcId="{2B6842BA-213D-4913-B5CE-BE82E6BFE627}" destId="{49172D71-7D35-4940-9654-06FED729F5E6}" srcOrd="0" destOrd="0" presId="urn:microsoft.com/office/officeart/2005/8/layout/hList3"/>
    <dgm:cxn modelId="{74F7262A-937C-4022-9D6F-5D4FD4A05A48}" type="presParOf" srcId="{2B6842BA-213D-4913-B5CE-BE82E6BFE627}" destId="{11F609D6-4C2F-42BA-BF73-97166B8FFC04}" srcOrd="1" destOrd="0" presId="urn:microsoft.com/office/officeart/2005/8/layout/hList3"/>
    <dgm:cxn modelId="{93035463-62C0-4475-AD1D-9CF0639BA474}" type="presParOf" srcId="{11F609D6-4C2F-42BA-BF73-97166B8FFC04}" destId="{47EA3331-8631-499E-B7FA-E5EFA3772CD6}" srcOrd="0" destOrd="0" presId="urn:microsoft.com/office/officeart/2005/8/layout/hList3"/>
    <dgm:cxn modelId="{C8267EE7-4C64-4691-84C4-BA30749A878E}" type="presParOf" srcId="{11F609D6-4C2F-42BA-BF73-97166B8FFC04}" destId="{7EAF1592-9BF2-4775-87FF-B695F238C67A}" srcOrd="1" destOrd="0" presId="urn:microsoft.com/office/officeart/2005/8/layout/hList3"/>
    <dgm:cxn modelId="{C741E187-72E7-47A4-8846-4BD5CD658B25}" type="presParOf" srcId="{11F609D6-4C2F-42BA-BF73-97166B8FFC04}" destId="{77DB743E-536B-4AD9-8E60-34AA47E50541}" srcOrd="2" destOrd="0" presId="urn:microsoft.com/office/officeart/2005/8/layout/hList3"/>
    <dgm:cxn modelId="{B835CF23-388A-4433-859D-320B911ED872}" type="presParOf" srcId="{11F609D6-4C2F-42BA-BF73-97166B8FFC04}" destId="{F401322F-2C89-485F-9DB0-AE1C6E105D50}" srcOrd="3" destOrd="0" presId="urn:microsoft.com/office/officeart/2005/8/layout/hList3"/>
    <dgm:cxn modelId="{8E69E3EB-9A98-4379-A736-DD60B04C835D}" type="presParOf" srcId="{2B6842BA-213D-4913-B5CE-BE82E6BFE627}" destId="{94C64CEA-05B0-4E83-B9A7-1D6CFAD9F1F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83CE1231-3A5A-445B-B4D9-DC7081D2C284}">
      <dgm:prSet phldrT="[Text]" custT="1"/>
      <dgm:spPr>
        <a:solidFill>
          <a:srgbClr val="00B050"/>
        </a:solidFill>
        <a:ln>
          <a:solidFill>
            <a:srgbClr val="00B050"/>
          </a:solidFill>
        </a:ln>
      </dgm:spPr>
      <dgm:t>
        <a:bodyPr/>
        <a:lstStyle/>
        <a:p>
          <a:r>
            <a:rPr lang="en-GB" sz="2000" b="1" dirty="0">
              <a:solidFill>
                <a:schemeClr val="bg1"/>
              </a:solidFill>
              <a:effectLst/>
            </a:rPr>
            <a:t>Improved quality of PSET provision</a:t>
          </a:r>
          <a:endParaRPr lang="en-ZA" sz="2000" b="1" dirty="0">
            <a:solidFill>
              <a:schemeClr val="bg1"/>
            </a:solidFill>
          </a:endParaRPr>
        </a:p>
      </dgm:t>
    </dgm:pt>
    <dgm:pt modelId="{CCEA1419-892D-4673-82EC-B924648DAAAF}" type="parTrans" cxnId="{8D93C560-DBE6-44CD-826F-C553999C3E07}">
      <dgm:prSet/>
      <dgm:spPr/>
      <dgm:t>
        <a:bodyPr/>
        <a:lstStyle/>
        <a:p>
          <a:endParaRPr lang="en-ZA" sz="2000">
            <a:solidFill>
              <a:schemeClr val="tx1"/>
            </a:solidFill>
          </a:endParaRPr>
        </a:p>
      </dgm:t>
    </dgm:pt>
    <dgm:pt modelId="{F231D0DF-3605-4311-995A-409F9449C9B4}" type="sibTrans" cxnId="{8D93C560-DBE6-44CD-826F-C553999C3E07}">
      <dgm:prSet/>
      <dgm:spPr/>
      <dgm:t>
        <a:bodyPr/>
        <a:lstStyle/>
        <a:p>
          <a:endParaRPr lang="en-ZA" sz="2000">
            <a:solidFill>
              <a:schemeClr val="tx1"/>
            </a:solidFill>
          </a:endParaRPr>
        </a:p>
      </dgm:t>
    </dgm:pt>
    <dgm:pt modelId="{B6606CC5-8F8A-4395-B18F-11B7EAAF0A4D}">
      <dgm:prSet custT="1"/>
      <dgm:spPr>
        <a:solidFill>
          <a:schemeClr val="accent5">
            <a:lumMod val="90000"/>
          </a:schemeClr>
        </a:solidFill>
        <a:ln>
          <a:solidFill>
            <a:schemeClr val="accent5">
              <a:lumMod val="90000"/>
            </a:schemeClr>
          </a:solidFill>
        </a:ln>
      </dgm:spPr>
      <dgm:t>
        <a:bodyPr/>
        <a:lstStyle/>
        <a:p>
          <a:r>
            <a:rPr lang="en-ZA" sz="2000" b="1" dirty="0">
              <a:solidFill>
                <a:schemeClr val="bg1"/>
              </a:solidFill>
              <a:effectLst/>
            </a:rPr>
            <a:t>A responsive PSET system</a:t>
          </a:r>
          <a:endParaRPr lang="en-ZA" sz="2000" b="1" dirty="0">
            <a:solidFill>
              <a:schemeClr val="bg1"/>
            </a:solidFill>
          </a:endParaRPr>
        </a:p>
      </dgm:t>
    </dgm:pt>
    <dgm:pt modelId="{1BCA9685-8777-4403-B527-275CEC520799}" type="parTrans" cxnId="{D28A919E-9EAC-4A0B-882B-C767772C52BB}">
      <dgm:prSet/>
      <dgm:spPr/>
      <dgm:t>
        <a:bodyPr/>
        <a:lstStyle/>
        <a:p>
          <a:endParaRPr lang="en-ZA" sz="2000">
            <a:solidFill>
              <a:schemeClr val="tx1"/>
            </a:solidFill>
          </a:endParaRPr>
        </a:p>
      </dgm:t>
    </dgm:pt>
    <dgm:pt modelId="{F05D1F21-0B95-4198-BB35-8BC6F707A109}" type="sibTrans" cxnId="{D28A919E-9EAC-4A0B-882B-C767772C52BB}">
      <dgm:prSet/>
      <dgm:spPr/>
      <dgm:t>
        <a:bodyPr/>
        <a:lstStyle/>
        <a:p>
          <a:endParaRPr lang="en-ZA" sz="2000">
            <a:solidFill>
              <a:schemeClr val="tx1"/>
            </a:solidFill>
          </a:endParaRPr>
        </a:p>
      </dgm:t>
    </dgm:pt>
    <dgm:pt modelId="{D72FC515-BF36-42F6-BD71-A808302C1028}">
      <dgm:prSet custT="1"/>
      <dgm:spPr>
        <a:solidFill>
          <a:srgbClr val="00B0F0"/>
        </a:solidFill>
        <a:ln>
          <a:solidFill>
            <a:srgbClr val="00B0F0"/>
          </a:solidFill>
        </a:ln>
      </dgm:spPr>
      <dgm:t>
        <a:bodyPr/>
        <a:lstStyle/>
        <a:p>
          <a:pPr rtl="0"/>
          <a:r>
            <a:rPr lang="en-ZA" sz="2000" b="1" dirty="0">
              <a:solidFill>
                <a:schemeClr val="bg1"/>
              </a:solidFill>
              <a:effectLst/>
            </a:rPr>
            <a:t>Excellent business operations within DHET</a:t>
          </a:r>
          <a:endParaRPr lang="en-ZA" sz="2000" b="1" dirty="0">
            <a:solidFill>
              <a:schemeClr val="bg1"/>
            </a:solidFill>
          </a:endParaRPr>
        </a:p>
      </dgm:t>
    </dgm:pt>
    <dgm:pt modelId="{0C1034AF-DBF4-4823-996A-0AA716A0FE87}" type="parTrans" cxnId="{DCE24C99-E8AB-4B9B-8F4A-0D380BAA4786}">
      <dgm:prSet/>
      <dgm:spPr/>
      <dgm:t>
        <a:bodyPr/>
        <a:lstStyle/>
        <a:p>
          <a:endParaRPr lang="en-ZA" sz="2000">
            <a:solidFill>
              <a:schemeClr val="tx1"/>
            </a:solidFill>
          </a:endParaRPr>
        </a:p>
      </dgm:t>
    </dgm:pt>
    <dgm:pt modelId="{095AAC42-4760-41BD-AFA0-E80CD98FF769}" type="sibTrans" cxnId="{DCE24C99-E8AB-4B9B-8F4A-0D380BAA4786}">
      <dgm:prSet/>
      <dgm:spPr/>
      <dgm:t>
        <a:bodyPr/>
        <a:lstStyle/>
        <a:p>
          <a:endParaRPr lang="en-ZA" sz="2000">
            <a:solidFill>
              <a:schemeClr val="tx1"/>
            </a:solidFill>
          </a:endParaRPr>
        </a:p>
      </dgm:t>
    </dgm:pt>
    <dgm:pt modelId="{ED5C3CBD-479F-460B-8EB3-087E82C93013}">
      <dgm:prSet custT="1"/>
      <dgm:spPr>
        <a:solidFill>
          <a:srgbClr val="FFC000"/>
        </a:solidFill>
        <a:ln>
          <a:solidFill>
            <a:srgbClr val="FFC000"/>
          </a:solidFill>
        </a:ln>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bg1"/>
              </a:solidFill>
              <a:effectLst/>
              <a:latin typeface="+mn-lt"/>
              <a:ea typeface="Arial Unicode MS" panose="020B0604020202020204" pitchFamily="34" charset="-128"/>
              <a:cs typeface="Arial Unicode MS" panose="020B0604020202020204" pitchFamily="34" charset="-128"/>
            </a:rPr>
            <a:t>Expanded access to PSET opportunities</a:t>
          </a:r>
          <a:endParaRPr lang="en-GB" sz="2000" b="1" dirty="0">
            <a:solidFill>
              <a:schemeClr val="bg1"/>
            </a:solidFill>
            <a:effectLst/>
            <a:latin typeface="+mn-lt"/>
            <a:ea typeface="Times New Roman" panose="02020603050405020304" pitchFamily="18" charset="0"/>
            <a:cs typeface="Times New Roman" panose="02020603050405020304" pitchFamily="18" charset="0"/>
          </a:endParaRPr>
        </a:p>
      </dgm:t>
    </dgm:pt>
    <dgm:pt modelId="{AF078BE9-BD15-49A6-864A-AE0396FE3C86}" type="parTrans" cxnId="{FC07B52F-E731-4913-AD76-763993121964}">
      <dgm:prSet/>
      <dgm:spPr/>
      <dgm:t>
        <a:bodyPr/>
        <a:lstStyle/>
        <a:p>
          <a:endParaRPr lang="en-ZA" sz="2000"/>
        </a:p>
      </dgm:t>
    </dgm:pt>
    <dgm:pt modelId="{17E7A7C0-2A94-4895-98EB-B21B71DB1289}" type="sibTrans" cxnId="{FC07B52F-E731-4913-AD76-763993121964}">
      <dgm:prSet/>
      <dgm:spPr/>
      <dgm:t>
        <a:bodyPr/>
        <a:lstStyle/>
        <a:p>
          <a:endParaRPr lang="en-ZA" sz="2000"/>
        </a:p>
      </dgm:t>
    </dgm:pt>
    <dgm:pt modelId="{5E9FEE1D-D72F-4DBF-851A-0BECE518F2C5}">
      <dgm:prSet phldrT="[Text]" custT="1"/>
      <dgm:spPr>
        <a:solidFill>
          <a:schemeClr val="accent2">
            <a:lumMod val="60000"/>
            <a:lumOff val="40000"/>
          </a:schemeClr>
        </a:solidFill>
        <a:ln>
          <a:solidFill>
            <a:schemeClr val="accent2"/>
          </a:solidFill>
        </a:ln>
      </dgm:spPr>
      <dgm:t>
        <a:bodyPr/>
        <a:lstStyle/>
        <a:p>
          <a:r>
            <a:rPr lang="en-GB" sz="2000" b="1" dirty="0">
              <a:solidFill>
                <a:schemeClr val="bg1"/>
              </a:solidFill>
              <a:effectLst/>
            </a:rPr>
            <a:t>Improved efficiency and success of the PSET system</a:t>
          </a:r>
          <a:endParaRPr lang="en-ZA" sz="2000" b="1" dirty="0">
            <a:solidFill>
              <a:schemeClr val="bg1"/>
            </a:solidFill>
          </a:endParaRPr>
        </a:p>
      </dgm:t>
    </dgm:pt>
    <dgm:pt modelId="{2897189F-6FED-49DF-9AB4-A09C908186EE}" type="sibTrans" cxnId="{7570D0AF-B6A7-4E9C-8927-51BC44BD9944}">
      <dgm:prSet/>
      <dgm:spPr/>
      <dgm:t>
        <a:bodyPr/>
        <a:lstStyle/>
        <a:p>
          <a:endParaRPr lang="en-ZA" sz="2000">
            <a:solidFill>
              <a:schemeClr val="tx1"/>
            </a:solidFill>
          </a:endParaRPr>
        </a:p>
      </dgm:t>
    </dgm:pt>
    <dgm:pt modelId="{89EFFF9E-3EA3-4E75-80CB-E91003D92142}" type="parTrans" cxnId="{7570D0AF-B6A7-4E9C-8927-51BC44BD9944}">
      <dgm:prSet/>
      <dgm:spPr/>
      <dgm:t>
        <a:bodyPr/>
        <a:lstStyle/>
        <a:p>
          <a:endParaRPr lang="en-ZA" sz="2000">
            <a:solidFill>
              <a:schemeClr val="tx1"/>
            </a:solidFill>
          </a:endParaRPr>
        </a:p>
      </dgm:t>
    </dgm:pt>
    <dgm:pt modelId="{51CCA4CF-7639-4344-835D-761B5C8FE964}" type="pres">
      <dgm:prSet presAssocID="{1E323845-FDE3-4BBB-AB83-55AFCAD0D486}" presName="Name0" presStyleCnt="0">
        <dgm:presLayoutVars>
          <dgm:chMax val="7"/>
          <dgm:chPref val="7"/>
          <dgm:dir/>
        </dgm:presLayoutVars>
      </dgm:prSet>
      <dgm:spPr/>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5"/>
      <dgm:spPr/>
    </dgm:pt>
    <dgm:pt modelId="{BFC53F3E-2A04-44F2-8AFF-8F9A1461FA79}" type="pres">
      <dgm:prSet presAssocID="{1E323845-FDE3-4BBB-AB83-55AFCAD0D486}" presName="conn" presStyleLbl="parChTrans1D2" presStyleIdx="0" presStyleCnt="1"/>
      <dgm:spPr/>
    </dgm:pt>
    <dgm:pt modelId="{5885E56F-4BE2-44A8-823D-4F36948A0DC3}" type="pres">
      <dgm:prSet presAssocID="{1E323845-FDE3-4BBB-AB83-55AFCAD0D486}" presName="extraNode" presStyleLbl="node1" presStyleIdx="0" presStyleCnt="5"/>
      <dgm:spPr/>
    </dgm:pt>
    <dgm:pt modelId="{9AC269E6-A31C-4482-BCA1-D1FC1AAD2E66}" type="pres">
      <dgm:prSet presAssocID="{1E323845-FDE3-4BBB-AB83-55AFCAD0D486}" presName="dstNode" presStyleLbl="node1" presStyleIdx="0" presStyleCnt="5"/>
      <dgm:spPr/>
    </dgm:pt>
    <dgm:pt modelId="{FF92BCF6-180A-4FF3-BB5E-D94971CB3B55}" type="pres">
      <dgm:prSet presAssocID="{ED5C3CBD-479F-460B-8EB3-087E82C93013}" presName="text_1" presStyleLbl="node1" presStyleIdx="0" presStyleCnt="5" custScaleY="82327">
        <dgm:presLayoutVars>
          <dgm:bulletEnabled val="1"/>
        </dgm:presLayoutVars>
      </dgm:prSet>
      <dgm:spPr/>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5">
        <dgm:style>
          <a:lnRef idx="2">
            <a:schemeClr val="accent6"/>
          </a:lnRef>
          <a:fillRef idx="1">
            <a:schemeClr val="lt1"/>
          </a:fillRef>
          <a:effectRef idx="0">
            <a:schemeClr val="accent6"/>
          </a:effectRef>
          <a:fontRef idx="minor">
            <a:schemeClr val="dk1"/>
          </a:fontRef>
        </dgm:style>
      </dgm:prSet>
      <dgm:spPr>
        <a:solidFill>
          <a:srgbClr val="FFC000"/>
        </a:solidFill>
        <a:ln>
          <a:solidFill>
            <a:schemeClr val="accent1"/>
          </a:solidFill>
        </a:ln>
      </dgm:spPr>
    </dgm:pt>
    <dgm:pt modelId="{223D47FC-93BC-4E5D-8AE1-CB547D3F3E9D}" type="pres">
      <dgm:prSet presAssocID="{5E9FEE1D-D72F-4DBF-851A-0BECE518F2C5}" presName="text_2" presStyleLbl="node1" presStyleIdx="1" presStyleCnt="5" custScaleY="64685">
        <dgm:presLayoutVars>
          <dgm:bulletEnabled val="1"/>
        </dgm:presLayoutVars>
      </dgm:prSet>
      <dgm:spPr/>
    </dgm:pt>
    <dgm:pt modelId="{AB17FD9E-D731-4BC8-B7EB-C284D14F9725}" type="pres">
      <dgm:prSet presAssocID="{5E9FEE1D-D72F-4DBF-851A-0BECE518F2C5}" presName="accent_2" presStyleCnt="0"/>
      <dgm:spPr/>
    </dgm:pt>
    <dgm:pt modelId="{F705617C-8DFD-4E0F-8BF5-E85AABA8C50A}" type="pres">
      <dgm:prSet presAssocID="{5E9FEE1D-D72F-4DBF-851A-0BECE518F2C5}" presName="accentRepeatNode" presStyleLbl="solidFgAcc1" presStyleIdx="1" presStyleCnt="5">
        <dgm:style>
          <a:lnRef idx="2">
            <a:schemeClr val="accent6"/>
          </a:lnRef>
          <a:fillRef idx="1">
            <a:schemeClr val="lt1"/>
          </a:fillRef>
          <a:effectRef idx="0">
            <a:schemeClr val="accent6"/>
          </a:effectRef>
          <a:fontRef idx="minor">
            <a:schemeClr val="dk1"/>
          </a:fontRef>
        </dgm:style>
      </dgm:prSet>
      <dgm:spPr>
        <a:solidFill>
          <a:schemeClr val="accent6">
            <a:lumMod val="60000"/>
            <a:lumOff val="40000"/>
          </a:schemeClr>
        </a:solidFill>
      </dgm:spPr>
    </dgm:pt>
    <dgm:pt modelId="{FCF5C626-C7D8-4CA9-9063-033075AA8ED3}" type="pres">
      <dgm:prSet presAssocID="{83CE1231-3A5A-445B-B4D9-DC7081D2C284}" presName="text_3" presStyleLbl="node1" presStyleIdx="2" presStyleCnt="5" custScaleY="70566">
        <dgm:presLayoutVars>
          <dgm:bulletEnabled val="1"/>
        </dgm:presLayoutVars>
      </dgm:prSet>
      <dgm:spPr/>
    </dgm:pt>
    <dgm:pt modelId="{91FE0F6A-FE39-466F-B6D6-02D06E85F059}" type="pres">
      <dgm:prSet presAssocID="{83CE1231-3A5A-445B-B4D9-DC7081D2C284}" presName="accent_3" presStyleCnt="0"/>
      <dgm:spPr/>
    </dgm:pt>
    <dgm:pt modelId="{AF169EA9-5D3D-4DB4-8EE4-DDE066848358}" type="pres">
      <dgm:prSet presAssocID="{83CE1231-3A5A-445B-B4D9-DC7081D2C284}" presName="accentRepeatNode" presStyleLbl="solidFgAcc1" presStyleIdx="2" presStyleCnt="5">
        <dgm:style>
          <a:lnRef idx="2">
            <a:schemeClr val="accent6"/>
          </a:lnRef>
          <a:fillRef idx="1">
            <a:schemeClr val="lt1"/>
          </a:fillRef>
          <a:effectRef idx="0">
            <a:schemeClr val="accent6"/>
          </a:effectRef>
          <a:fontRef idx="minor">
            <a:schemeClr val="dk1"/>
          </a:fontRef>
        </dgm:style>
      </dgm:prSet>
      <dgm:spPr>
        <a:solidFill>
          <a:srgbClr val="00B050"/>
        </a:solidFill>
      </dgm:spPr>
    </dgm:pt>
    <dgm:pt modelId="{B7873C97-7031-4B54-8B66-10CBE7B0BD01}" type="pres">
      <dgm:prSet presAssocID="{B6606CC5-8F8A-4395-B18F-11B7EAAF0A4D}" presName="text_4" presStyleLbl="node1" presStyleIdx="3" presStyleCnt="5" custScaleY="64685" custLinFactNeighborX="552" custLinFactNeighborY="5881">
        <dgm:presLayoutVars>
          <dgm:bulletEnabled val="1"/>
        </dgm:presLayoutVars>
      </dgm:prSet>
      <dgm:spPr/>
    </dgm:pt>
    <dgm:pt modelId="{2EF43E3F-0651-4A3F-8D9F-127DEF4A0FFF}" type="pres">
      <dgm:prSet presAssocID="{B6606CC5-8F8A-4395-B18F-11B7EAAF0A4D}" presName="accent_4" presStyleCnt="0"/>
      <dgm:spPr/>
    </dgm:pt>
    <dgm:pt modelId="{EDB41643-5F5B-45DF-AA25-87F4EC4F3E96}" type="pres">
      <dgm:prSet presAssocID="{B6606CC5-8F8A-4395-B18F-11B7EAAF0A4D}" presName="accentRepeatNode" presStyleLbl="solidFgAcc1" presStyleIdx="3" presStyleCnt="5">
        <dgm:style>
          <a:lnRef idx="2">
            <a:schemeClr val="accent6"/>
          </a:lnRef>
          <a:fillRef idx="1">
            <a:schemeClr val="lt1"/>
          </a:fillRef>
          <a:effectRef idx="0">
            <a:schemeClr val="accent6"/>
          </a:effectRef>
          <a:fontRef idx="minor">
            <a:schemeClr val="dk1"/>
          </a:fontRef>
        </dgm:style>
      </dgm:prSet>
      <dgm:spPr>
        <a:solidFill>
          <a:schemeClr val="accent1"/>
        </a:solidFill>
      </dgm:spPr>
    </dgm:pt>
    <dgm:pt modelId="{FBFF50F8-F3FB-47D2-910E-DEE343A46FD0}" type="pres">
      <dgm:prSet presAssocID="{D72FC515-BF36-42F6-BD71-A808302C1028}" presName="text_5" presStyleLbl="node1" presStyleIdx="4" presStyleCnt="5" custScaleY="82327">
        <dgm:presLayoutVars>
          <dgm:bulletEnabled val="1"/>
        </dgm:presLayoutVars>
      </dgm:prSet>
      <dgm:spPr/>
    </dgm:pt>
    <dgm:pt modelId="{CE4CE678-D033-4AFB-B4F1-725D945535E9}" type="pres">
      <dgm:prSet presAssocID="{D72FC515-BF36-42F6-BD71-A808302C1028}" presName="accent_5" presStyleCnt="0"/>
      <dgm:spPr/>
    </dgm:pt>
    <dgm:pt modelId="{092D93A7-5096-4A39-9BA0-B6E338212D2A}" type="pres">
      <dgm:prSet presAssocID="{D72FC515-BF36-42F6-BD71-A808302C1028}" presName="accentRepeatNode" presStyleLbl="solidFgAcc1" presStyleIdx="4" presStyleCnt="5">
        <dgm:style>
          <a:lnRef idx="2">
            <a:schemeClr val="accent6"/>
          </a:lnRef>
          <a:fillRef idx="1">
            <a:schemeClr val="lt1"/>
          </a:fillRef>
          <a:effectRef idx="0">
            <a:schemeClr val="accent6"/>
          </a:effectRef>
          <a:fontRef idx="minor">
            <a:schemeClr val="dk1"/>
          </a:fontRef>
        </dgm:style>
      </dgm:prSet>
      <dgm:spPr>
        <a:solidFill>
          <a:srgbClr val="00B0F0"/>
        </a:solidFill>
      </dgm:spPr>
    </dgm:pt>
  </dgm:ptLst>
  <dgm:cxnLst>
    <dgm:cxn modelId="{FC07B52F-E731-4913-AD76-763993121964}" srcId="{1E323845-FDE3-4BBB-AB83-55AFCAD0D486}" destId="{ED5C3CBD-479F-460B-8EB3-087E82C93013}" srcOrd="0" destOrd="0" parTransId="{AF078BE9-BD15-49A6-864A-AE0396FE3C86}" sibTransId="{17E7A7C0-2A94-4895-98EB-B21B71DB1289}"/>
    <dgm:cxn modelId="{8D93C560-DBE6-44CD-826F-C553999C3E07}" srcId="{1E323845-FDE3-4BBB-AB83-55AFCAD0D486}" destId="{83CE1231-3A5A-445B-B4D9-DC7081D2C284}" srcOrd="2" destOrd="0" parTransId="{CCEA1419-892D-4673-82EC-B924648DAAAF}" sibTransId="{F231D0DF-3605-4311-995A-409F9449C9B4}"/>
    <dgm:cxn modelId="{A93D0569-3DA1-4E2F-A6D3-E5C542CC46C3}" type="presOf" srcId="{ED5C3CBD-479F-460B-8EB3-087E82C93013}" destId="{FF92BCF6-180A-4FF3-BB5E-D94971CB3B55}" srcOrd="0" destOrd="0" presId="urn:microsoft.com/office/officeart/2008/layout/VerticalCurvedList"/>
    <dgm:cxn modelId="{42790583-2416-4892-9F93-761FF32E84A9}" type="presOf" srcId="{D72FC515-BF36-42F6-BD71-A808302C1028}" destId="{FBFF50F8-F3FB-47D2-910E-DEE343A46FD0}" srcOrd="0" destOrd="0" presId="urn:microsoft.com/office/officeart/2008/layout/VerticalCurvedList"/>
    <dgm:cxn modelId="{DCE24C99-E8AB-4B9B-8F4A-0D380BAA4786}" srcId="{1E323845-FDE3-4BBB-AB83-55AFCAD0D486}" destId="{D72FC515-BF36-42F6-BD71-A808302C1028}" srcOrd="4" destOrd="0" parTransId="{0C1034AF-DBF4-4823-996A-0AA716A0FE87}" sibTransId="{095AAC42-4760-41BD-AFA0-E80CD98FF769}"/>
    <dgm:cxn modelId="{D28A919E-9EAC-4A0B-882B-C767772C52BB}" srcId="{1E323845-FDE3-4BBB-AB83-55AFCAD0D486}" destId="{B6606CC5-8F8A-4395-B18F-11B7EAAF0A4D}" srcOrd="3" destOrd="0" parTransId="{1BCA9685-8777-4403-B527-275CEC520799}" sibTransId="{F05D1F21-0B95-4198-BB35-8BC6F707A109}"/>
    <dgm:cxn modelId="{4B3A2FA2-B074-41CB-980C-F122A406618C}" type="presOf" srcId="{83CE1231-3A5A-445B-B4D9-DC7081D2C284}" destId="{FCF5C626-C7D8-4CA9-9063-033075AA8ED3}" srcOrd="0" destOrd="0" presId="urn:microsoft.com/office/officeart/2008/layout/VerticalCurvedList"/>
    <dgm:cxn modelId="{7570D0AF-B6A7-4E9C-8927-51BC44BD9944}" srcId="{1E323845-FDE3-4BBB-AB83-55AFCAD0D486}" destId="{5E9FEE1D-D72F-4DBF-851A-0BECE518F2C5}" srcOrd="1" destOrd="0" parTransId="{89EFFF9E-3EA3-4E75-80CB-E91003D92142}" sibTransId="{2897189F-6FED-49DF-9AB4-A09C908186EE}"/>
    <dgm:cxn modelId="{CB5B9DBB-0724-4AD8-877C-370741B330DA}" type="presOf" srcId="{17E7A7C0-2A94-4895-98EB-B21B71DB1289}" destId="{BFC53F3E-2A04-44F2-8AFF-8F9A1461FA79}" srcOrd="0" destOrd="0" presId="urn:microsoft.com/office/officeart/2008/layout/VerticalCurvedList"/>
    <dgm:cxn modelId="{9E57E9BF-C2CE-4490-91FB-9B2357C4A013}" type="presOf" srcId="{B6606CC5-8F8A-4395-B18F-11B7EAAF0A4D}" destId="{B7873C97-7031-4B54-8B66-10CBE7B0BD01}" srcOrd="0" destOrd="0" presId="urn:microsoft.com/office/officeart/2008/layout/VerticalCurvedList"/>
    <dgm:cxn modelId="{8A8EC3CF-3462-491C-B8FE-DE46C2EA6845}" type="presOf" srcId="{5E9FEE1D-D72F-4DBF-851A-0BECE518F2C5}" destId="{223D47FC-93BC-4E5D-8AE1-CB547D3F3E9D}" srcOrd="0" destOrd="0" presId="urn:microsoft.com/office/officeart/2008/layout/VerticalCurvedList"/>
    <dgm:cxn modelId="{951372EE-169F-42D1-9BCA-EE1EA05D090C}" type="presOf" srcId="{1E323845-FDE3-4BBB-AB83-55AFCAD0D486}" destId="{51CCA4CF-7639-4344-835D-761B5C8FE964}" srcOrd="0" destOrd="0" presId="urn:microsoft.com/office/officeart/2008/layout/VerticalCurvedList"/>
    <dgm:cxn modelId="{3D635A63-A1EA-4C84-A79B-7D0A19BED718}" type="presParOf" srcId="{51CCA4CF-7639-4344-835D-761B5C8FE964}" destId="{EC9E4E88-C134-4EAA-B16D-FBD2E4614287}" srcOrd="0" destOrd="0" presId="urn:microsoft.com/office/officeart/2008/layout/VerticalCurvedList"/>
    <dgm:cxn modelId="{906BDF9D-C3BE-4755-9CAB-2540D0A5EA92}" type="presParOf" srcId="{EC9E4E88-C134-4EAA-B16D-FBD2E4614287}" destId="{D22A405C-36C6-421D-A0B1-54846847B72E}" srcOrd="0" destOrd="0" presId="urn:microsoft.com/office/officeart/2008/layout/VerticalCurvedList"/>
    <dgm:cxn modelId="{442E07B6-421A-47E5-AEE9-11D04E68F54C}" type="presParOf" srcId="{D22A405C-36C6-421D-A0B1-54846847B72E}" destId="{22CB0A88-3141-4776-8619-4E604C70CB38}" srcOrd="0" destOrd="0" presId="urn:microsoft.com/office/officeart/2008/layout/VerticalCurvedList"/>
    <dgm:cxn modelId="{AC3FCB16-B45D-45AA-8712-0A5727012067}" type="presParOf" srcId="{D22A405C-36C6-421D-A0B1-54846847B72E}" destId="{BFC53F3E-2A04-44F2-8AFF-8F9A1461FA79}" srcOrd="1" destOrd="0" presId="urn:microsoft.com/office/officeart/2008/layout/VerticalCurvedList"/>
    <dgm:cxn modelId="{D705629B-FB26-4F9D-A327-23DC2EC368DC}" type="presParOf" srcId="{D22A405C-36C6-421D-A0B1-54846847B72E}" destId="{5885E56F-4BE2-44A8-823D-4F36948A0DC3}" srcOrd="2" destOrd="0" presId="urn:microsoft.com/office/officeart/2008/layout/VerticalCurvedList"/>
    <dgm:cxn modelId="{2BA3C238-63F2-41E1-94CF-4733387A3168}" type="presParOf" srcId="{D22A405C-36C6-421D-A0B1-54846847B72E}" destId="{9AC269E6-A31C-4482-BCA1-D1FC1AAD2E66}" srcOrd="3" destOrd="0" presId="urn:microsoft.com/office/officeart/2008/layout/VerticalCurvedList"/>
    <dgm:cxn modelId="{080B0A83-3D74-4903-84A9-53B32B586D06}" type="presParOf" srcId="{EC9E4E88-C134-4EAA-B16D-FBD2E4614287}" destId="{FF92BCF6-180A-4FF3-BB5E-D94971CB3B55}" srcOrd="1" destOrd="0" presId="urn:microsoft.com/office/officeart/2008/layout/VerticalCurvedList"/>
    <dgm:cxn modelId="{132A9784-F620-4F10-B74D-3A14E469243F}" type="presParOf" srcId="{EC9E4E88-C134-4EAA-B16D-FBD2E4614287}" destId="{6B64FD1F-341A-4293-92B9-6B669407FFEC}" srcOrd="2" destOrd="0" presId="urn:microsoft.com/office/officeart/2008/layout/VerticalCurvedList"/>
    <dgm:cxn modelId="{F1B7A4A0-C986-4031-81F0-BEEFA71522AB}" type="presParOf" srcId="{6B64FD1F-341A-4293-92B9-6B669407FFEC}" destId="{0AFD88F7-1422-49AF-A887-9B999A9E90EE}" srcOrd="0" destOrd="0" presId="urn:microsoft.com/office/officeart/2008/layout/VerticalCurvedList"/>
    <dgm:cxn modelId="{B016E002-BE3D-4166-A701-3440FB065F90}" type="presParOf" srcId="{EC9E4E88-C134-4EAA-B16D-FBD2E4614287}" destId="{223D47FC-93BC-4E5D-8AE1-CB547D3F3E9D}" srcOrd="3" destOrd="0" presId="urn:microsoft.com/office/officeart/2008/layout/VerticalCurvedList"/>
    <dgm:cxn modelId="{6D53E8B9-D214-4790-A029-106AEB736C46}" type="presParOf" srcId="{EC9E4E88-C134-4EAA-B16D-FBD2E4614287}" destId="{AB17FD9E-D731-4BC8-B7EB-C284D14F9725}" srcOrd="4" destOrd="0" presId="urn:microsoft.com/office/officeart/2008/layout/VerticalCurvedList"/>
    <dgm:cxn modelId="{1B4A3C7C-61C3-4697-888A-FBAA0FA008DC}" type="presParOf" srcId="{AB17FD9E-D731-4BC8-B7EB-C284D14F9725}" destId="{F705617C-8DFD-4E0F-8BF5-E85AABA8C50A}" srcOrd="0" destOrd="0" presId="urn:microsoft.com/office/officeart/2008/layout/VerticalCurvedList"/>
    <dgm:cxn modelId="{231DEA1E-A1F7-461D-95DB-C2C866518CEC}" type="presParOf" srcId="{EC9E4E88-C134-4EAA-B16D-FBD2E4614287}" destId="{FCF5C626-C7D8-4CA9-9063-033075AA8ED3}" srcOrd="5" destOrd="0" presId="urn:microsoft.com/office/officeart/2008/layout/VerticalCurvedList"/>
    <dgm:cxn modelId="{45C395D5-681C-41CD-B5DB-34685CC62AE8}" type="presParOf" srcId="{EC9E4E88-C134-4EAA-B16D-FBD2E4614287}" destId="{91FE0F6A-FE39-466F-B6D6-02D06E85F059}" srcOrd="6" destOrd="0" presId="urn:microsoft.com/office/officeart/2008/layout/VerticalCurvedList"/>
    <dgm:cxn modelId="{CE3F887D-28FF-473D-844D-52D313C8D795}" type="presParOf" srcId="{91FE0F6A-FE39-466F-B6D6-02D06E85F059}" destId="{AF169EA9-5D3D-4DB4-8EE4-DDE066848358}" srcOrd="0" destOrd="0" presId="urn:microsoft.com/office/officeart/2008/layout/VerticalCurvedList"/>
    <dgm:cxn modelId="{FDEF1861-04B9-4933-AB24-FBA72D0F79E8}" type="presParOf" srcId="{EC9E4E88-C134-4EAA-B16D-FBD2E4614287}" destId="{B7873C97-7031-4B54-8B66-10CBE7B0BD01}" srcOrd="7" destOrd="0" presId="urn:microsoft.com/office/officeart/2008/layout/VerticalCurvedList"/>
    <dgm:cxn modelId="{F15595F6-E696-4691-A387-A82864804420}" type="presParOf" srcId="{EC9E4E88-C134-4EAA-B16D-FBD2E4614287}" destId="{2EF43E3F-0651-4A3F-8D9F-127DEF4A0FFF}" srcOrd="8" destOrd="0" presId="urn:microsoft.com/office/officeart/2008/layout/VerticalCurvedList"/>
    <dgm:cxn modelId="{15F4561F-ED47-4FD9-9E3C-2AFBD3B0E0F2}" type="presParOf" srcId="{2EF43E3F-0651-4A3F-8D9F-127DEF4A0FFF}" destId="{EDB41643-5F5B-45DF-AA25-87F4EC4F3E96}" srcOrd="0" destOrd="0" presId="urn:microsoft.com/office/officeart/2008/layout/VerticalCurvedList"/>
    <dgm:cxn modelId="{4CC5A6B0-BF62-446E-B90C-D20C7616967D}" type="presParOf" srcId="{EC9E4E88-C134-4EAA-B16D-FBD2E4614287}" destId="{FBFF50F8-F3FB-47D2-910E-DEE343A46FD0}" srcOrd="9" destOrd="0" presId="urn:microsoft.com/office/officeart/2008/layout/VerticalCurvedList"/>
    <dgm:cxn modelId="{907BFA06-C003-4E31-BE3E-49219A7EC770}" type="presParOf" srcId="{EC9E4E88-C134-4EAA-B16D-FBD2E4614287}" destId="{CE4CE678-D033-4AFB-B4F1-725D945535E9}" srcOrd="10" destOrd="0" presId="urn:microsoft.com/office/officeart/2008/layout/VerticalCurvedList"/>
    <dgm:cxn modelId="{93ECC307-1999-4C43-B6A3-746553266569}" type="presParOf" srcId="{CE4CE678-D033-4AFB-B4F1-725D945535E9}" destId="{092D93A7-5096-4A39-9BA0-B6E338212D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72D71-7D35-4940-9654-06FED729F5E6}">
      <dsp:nvSpPr>
        <dsp:cNvPr id="0" name=""/>
        <dsp:cNvSpPr/>
      </dsp:nvSpPr>
      <dsp:spPr>
        <a:xfrm>
          <a:off x="0" y="0"/>
          <a:ext cx="8077200" cy="978003"/>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endParaRPr lang="en-US" sz="1800"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400" b="1" i="1" kern="1200" dirty="0">
              <a:solidFill>
                <a:schemeClr val="tx1"/>
              </a:solidFill>
            </a:rPr>
            <a:t>Vision</a:t>
          </a:r>
          <a:r>
            <a:rPr lang="en-US" sz="2400" i="1" kern="1200" dirty="0">
              <a:solidFill>
                <a:schemeClr val="tx1"/>
              </a:solidFill>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900" b="0" kern="1200" dirty="0">
            <a:solidFill>
              <a:schemeClr val="tx1"/>
            </a:solidFill>
          </a:endParaRPr>
        </a:p>
        <a:p>
          <a:pPr lvl="0" algn="ctr" defTabSz="800100">
            <a:lnSpc>
              <a:spcPct val="90000"/>
            </a:lnSpc>
            <a:spcBef>
              <a:spcPct val="0"/>
            </a:spcBef>
            <a:spcAft>
              <a:spcPct val="35000"/>
            </a:spcAft>
            <a:buNone/>
          </a:pPr>
          <a:r>
            <a:rPr lang="en-US" sz="1800" b="0" kern="1200" dirty="0">
              <a:solidFill>
                <a:schemeClr val="tx1"/>
              </a:solidFill>
            </a:rPr>
            <a:t>An integrated and coordinated PSET system for improved economic participation, and social development of youth and adults. </a:t>
          </a:r>
          <a:endParaRPr lang="en-ZA" sz="1800" b="0" kern="1200" dirty="0">
            <a:solidFill>
              <a:schemeClr val="tx1"/>
            </a:solidFill>
          </a:endParaRPr>
        </a:p>
        <a:p>
          <a:pPr marL="342900" lvl="0" indent="-342900" defTabSz="800100">
            <a:lnSpc>
              <a:spcPct val="90000"/>
            </a:lnSpc>
            <a:spcBef>
              <a:spcPct val="0"/>
            </a:spcBef>
            <a:spcAft>
              <a:spcPct val="35000"/>
            </a:spcAft>
            <a:buFont typeface="Arial"/>
            <a:buNone/>
          </a:pPr>
          <a:endParaRPr lang="en-US" sz="1800" kern="1200" dirty="0">
            <a:solidFill>
              <a:schemeClr val="tx1"/>
            </a:solidFill>
          </a:endParaRPr>
        </a:p>
        <a:p>
          <a:pPr lvl="0" algn="ctr" defTabSz="800100">
            <a:lnSpc>
              <a:spcPct val="90000"/>
            </a:lnSpc>
            <a:spcBef>
              <a:spcPct val="0"/>
            </a:spcBef>
            <a:spcAft>
              <a:spcPct val="35000"/>
            </a:spcAft>
            <a:buNone/>
          </a:pPr>
          <a:r>
            <a:rPr lang="en-ZA" sz="2400" b="1" i="1" kern="1200" dirty="0">
              <a:solidFill>
                <a:schemeClr val="tx1"/>
              </a:solidFill>
            </a:rPr>
            <a:t>Mission </a:t>
          </a:r>
        </a:p>
        <a:p>
          <a:pPr lvl="0" algn="ctr" defTabSz="800100">
            <a:lnSpc>
              <a:spcPct val="90000"/>
            </a:lnSpc>
            <a:spcBef>
              <a:spcPct val="0"/>
            </a:spcBef>
            <a:spcAft>
              <a:spcPct val="35000"/>
            </a:spcAft>
            <a:buNone/>
          </a:pPr>
          <a:r>
            <a:rPr lang="en-ZA" sz="1800" kern="1200" dirty="0">
              <a:solidFill>
                <a:schemeClr val="tx1"/>
              </a:solidFill>
            </a:rPr>
            <a:t>To provide strategic leadership to the PSET system through: </a:t>
          </a:r>
        </a:p>
      </dsp:txBody>
      <dsp:txXfrm>
        <a:off x="0" y="0"/>
        <a:ext cx="8077200" cy="978003"/>
      </dsp:txXfrm>
    </dsp:sp>
    <dsp:sp modelId="{47EA3331-8631-499E-B7FA-E5EFA3772CD6}">
      <dsp:nvSpPr>
        <dsp:cNvPr id="0" name=""/>
        <dsp:cNvSpPr/>
      </dsp:nvSpPr>
      <dsp:spPr>
        <a:xfrm>
          <a:off x="40" y="2425940"/>
          <a:ext cx="1866479" cy="2102349"/>
        </a:xfrm>
        <a:prstGeom prst="rect">
          <a:avLst/>
        </a:prstGeom>
        <a:solidFill>
          <a:schemeClr val="accent6">
            <a:lumMod val="20000"/>
            <a:lumOff val="8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bg1"/>
              </a:solidFill>
            </a:rPr>
            <a:t>Development of appropriate steering mechanisms</a:t>
          </a:r>
        </a:p>
      </dsp:txBody>
      <dsp:txXfrm>
        <a:off x="40" y="2425940"/>
        <a:ext cx="1866479" cy="2102349"/>
      </dsp:txXfrm>
    </dsp:sp>
    <dsp:sp modelId="{7EAF1592-9BF2-4775-87FF-B695F238C67A}">
      <dsp:nvSpPr>
        <dsp:cNvPr id="0" name=""/>
        <dsp:cNvSpPr/>
      </dsp:nvSpPr>
      <dsp:spPr>
        <a:xfrm>
          <a:off x="1981216" y="2404051"/>
          <a:ext cx="2217191" cy="2231699"/>
        </a:xfrm>
        <a:prstGeom prst="rect">
          <a:avLst/>
        </a:prstGeom>
        <a:solidFill>
          <a:srgbClr val="CCCC0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bg1"/>
              </a:solidFill>
            </a:rPr>
            <a:t>Effective oversight, monitoring and evaluation </a:t>
          </a:r>
        </a:p>
      </dsp:txBody>
      <dsp:txXfrm>
        <a:off x="1981216" y="2404051"/>
        <a:ext cx="2217191" cy="2231699"/>
      </dsp:txXfrm>
    </dsp:sp>
    <dsp:sp modelId="{77DB743E-536B-4AD9-8E60-34AA47E50541}">
      <dsp:nvSpPr>
        <dsp:cNvPr id="0" name=""/>
        <dsp:cNvSpPr/>
      </dsp:nvSpPr>
      <dsp:spPr>
        <a:xfrm>
          <a:off x="4267225" y="2425956"/>
          <a:ext cx="1959609" cy="2273590"/>
        </a:xfrm>
        <a:prstGeom prst="rect">
          <a:avLst/>
        </a:prstGeom>
        <a:solidFill>
          <a:schemeClr val="accent5">
            <a:lumMod val="75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bg1"/>
              </a:solidFill>
            </a:rPr>
            <a:t>Provision of support services in relation to teaching and learning </a:t>
          </a:r>
        </a:p>
      </dsp:txBody>
      <dsp:txXfrm>
        <a:off x="4267225" y="2425956"/>
        <a:ext cx="1959609" cy="2273590"/>
      </dsp:txXfrm>
    </dsp:sp>
    <dsp:sp modelId="{F401322F-2C89-485F-9DB0-AE1C6E105D50}">
      <dsp:nvSpPr>
        <dsp:cNvPr id="0" name=""/>
        <dsp:cNvSpPr/>
      </dsp:nvSpPr>
      <dsp:spPr>
        <a:xfrm>
          <a:off x="6289352" y="2421927"/>
          <a:ext cx="1782153" cy="2137621"/>
        </a:xfrm>
        <a:prstGeom prst="rect">
          <a:avLst/>
        </a:prstGeom>
        <a:solidFill>
          <a:schemeClr val="accent6">
            <a:lumMod val="60000"/>
            <a:lumOff val="4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800" kern="1200" dirty="0">
              <a:solidFill>
                <a:schemeClr val="bg1"/>
              </a:solidFill>
            </a:rPr>
            <a:t>Funding of PSET institutions and entities </a:t>
          </a:r>
        </a:p>
        <a:p>
          <a:pPr lvl="0" algn="ctr" defTabSz="711200">
            <a:lnSpc>
              <a:spcPct val="90000"/>
            </a:lnSpc>
            <a:spcBef>
              <a:spcPct val="0"/>
            </a:spcBef>
            <a:spcAft>
              <a:spcPct val="35000"/>
            </a:spcAft>
            <a:buNone/>
          </a:pPr>
          <a:endParaRPr lang="en-ZA" sz="1800" kern="1200" dirty="0">
            <a:solidFill>
              <a:schemeClr val="bg1"/>
            </a:solidFill>
          </a:endParaRPr>
        </a:p>
      </dsp:txBody>
      <dsp:txXfrm>
        <a:off x="6289352" y="2421927"/>
        <a:ext cx="1782153" cy="2137621"/>
      </dsp:txXfrm>
    </dsp:sp>
    <dsp:sp modelId="{94C64CEA-05B0-4E83-B9A7-1D6CFAD9F1F7}">
      <dsp:nvSpPr>
        <dsp:cNvPr id="0" name=""/>
        <dsp:cNvSpPr/>
      </dsp:nvSpPr>
      <dsp:spPr>
        <a:xfrm>
          <a:off x="0" y="4483350"/>
          <a:ext cx="8077200" cy="355309"/>
        </a:xfrm>
        <a:prstGeom prst="rect">
          <a:avLst/>
        </a:prstGeom>
        <a:solidFill>
          <a:schemeClr val="accent1">
            <a:shade val="80000"/>
            <a:hueOff val="0"/>
            <a:satOff val="0"/>
            <a:lumOff val="0"/>
            <a:alphaOff val="0"/>
          </a:schemeClr>
        </a:solidFill>
        <a:ln>
          <a:solidFill>
            <a:schemeClr val="accent2"/>
          </a:solid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53F3E-2A04-44F2-8AFF-8F9A1461FA79}">
      <dsp:nvSpPr>
        <dsp:cNvPr id="0" name=""/>
        <dsp:cNvSpPr/>
      </dsp:nvSpPr>
      <dsp:spPr>
        <a:xfrm>
          <a:off x="-5858768"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a:off x="487811" y="380998"/>
          <a:ext cx="7592751" cy="533402"/>
        </a:xfrm>
        <a:prstGeom prst="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50800" rIns="50800" bIns="508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000" b="1" kern="1200" dirty="0">
              <a:solidFill>
                <a:schemeClr val="bg1"/>
              </a:solidFill>
              <a:effectLst/>
              <a:latin typeface="+mn-lt"/>
              <a:ea typeface="Arial Unicode MS" panose="020B0604020202020204" pitchFamily="34" charset="-128"/>
              <a:cs typeface="Arial Unicode MS" panose="020B0604020202020204" pitchFamily="34" charset="-128"/>
            </a:rPr>
            <a:t>Expanded access to PSET opportunities</a:t>
          </a:r>
          <a:endParaRPr lang="en-GB" sz="2000" b="1" kern="1200" dirty="0">
            <a:solidFill>
              <a:schemeClr val="bg1"/>
            </a:solidFill>
            <a:effectLst/>
            <a:latin typeface="+mn-lt"/>
            <a:ea typeface="Times New Roman" panose="02020603050405020304" pitchFamily="18" charset="0"/>
            <a:cs typeface="Times New Roman" panose="02020603050405020304" pitchFamily="18" charset="0"/>
          </a:endParaRPr>
        </a:p>
      </dsp:txBody>
      <dsp:txXfrm>
        <a:off x="487811" y="380998"/>
        <a:ext cx="7592751" cy="533402"/>
      </dsp:txXfrm>
    </dsp:sp>
    <dsp:sp modelId="{0AFD88F7-1422-49AF-A887-9B999A9E90EE}">
      <dsp:nvSpPr>
        <dsp:cNvPr id="0" name=""/>
        <dsp:cNvSpPr/>
      </dsp:nvSpPr>
      <dsp:spPr>
        <a:xfrm>
          <a:off x="82869" y="242757"/>
          <a:ext cx="809884" cy="809884"/>
        </a:xfrm>
        <a:prstGeom prst="ellipse">
          <a:avLst/>
        </a:prstGeom>
        <a:solidFill>
          <a:srgbClr val="FFC000"/>
        </a:solidFill>
        <a:ln w="25400" cap="flat" cmpd="sng" algn="ctr">
          <a:solidFill>
            <a:schemeClr val="accent1"/>
          </a:solidFill>
          <a:prstDash val="solid"/>
        </a:ln>
        <a:effectLst/>
      </dsp:spPr>
      <dsp:style>
        <a:lnRef idx="2">
          <a:schemeClr val="accent6"/>
        </a:lnRef>
        <a:fillRef idx="1">
          <a:schemeClr val="lt1"/>
        </a:fillRef>
        <a:effectRef idx="0">
          <a:schemeClr val="accent6"/>
        </a:effectRef>
        <a:fontRef idx="minor">
          <a:schemeClr val="dk1"/>
        </a:fontRef>
      </dsp:style>
    </dsp:sp>
    <dsp:sp modelId="{223D47FC-93BC-4E5D-8AE1-CB547D3F3E9D}">
      <dsp:nvSpPr>
        <dsp:cNvPr id="0" name=""/>
        <dsp:cNvSpPr/>
      </dsp:nvSpPr>
      <dsp:spPr>
        <a:xfrm>
          <a:off x="952082" y="1409700"/>
          <a:ext cx="7128480" cy="419098"/>
        </a:xfrm>
        <a:prstGeom prst="rect">
          <a:avLst/>
        </a:prstGeom>
        <a:solidFill>
          <a:schemeClr val="accent2">
            <a:lumMod val="60000"/>
            <a:lumOff val="4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effectLst/>
            </a:rPr>
            <a:t>Improved efficiency and success of the PSET system</a:t>
          </a:r>
          <a:endParaRPr lang="en-ZA" sz="2000" b="1" kern="1200" dirty="0">
            <a:solidFill>
              <a:schemeClr val="bg1"/>
            </a:solidFill>
          </a:endParaRPr>
        </a:p>
      </dsp:txBody>
      <dsp:txXfrm>
        <a:off x="952082" y="1409700"/>
        <a:ext cx="7128480" cy="419098"/>
      </dsp:txXfrm>
    </dsp:sp>
    <dsp:sp modelId="{F705617C-8DFD-4E0F-8BF5-E85AABA8C50A}">
      <dsp:nvSpPr>
        <dsp:cNvPr id="0" name=""/>
        <dsp:cNvSpPr/>
      </dsp:nvSpPr>
      <dsp:spPr>
        <a:xfrm>
          <a:off x="547140" y="1214307"/>
          <a:ext cx="809884" cy="809884"/>
        </a:xfrm>
        <a:prstGeom prst="ellipse">
          <a:avLst/>
        </a:prstGeom>
        <a:solidFill>
          <a:schemeClr val="accent6">
            <a:lumMod val="60000"/>
            <a:lumOff val="4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FCF5C626-C7D8-4CA9-9063-033075AA8ED3}">
      <dsp:nvSpPr>
        <dsp:cNvPr id="0" name=""/>
        <dsp:cNvSpPr/>
      </dsp:nvSpPr>
      <dsp:spPr>
        <a:xfrm>
          <a:off x="1094576" y="2362198"/>
          <a:ext cx="6985986" cy="457202"/>
        </a:xfrm>
        <a:prstGeom prst="rect">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effectLst/>
            </a:rPr>
            <a:t>Improved quality of PSET provision</a:t>
          </a:r>
          <a:endParaRPr lang="en-ZA" sz="2000" b="1" kern="1200" dirty="0">
            <a:solidFill>
              <a:schemeClr val="bg1"/>
            </a:solidFill>
          </a:endParaRPr>
        </a:p>
      </dsp:txBody>
      <dsp:txXfrm>
        <a:off x="1094576" y="2362198"/>
        <a:ext cx="6985986" cy="457202"/>
      </dsp:txXfrm>
    </dsp:sp>
    <dsp:sp modelId="{AF169EA9-5D3D-4DB4-8EE4-DDE066848358}">
      <dsp:nvSpPr>
        <dsp:cNvPr id="0" name=""/>
        <dsp:cNvSpPr/>
      </dsp:nvSpPr>
      <dsp:spPr>
        <a:xfrm>
          <a:off x="689634" y="2185857"/>
          <a:ext cx="809884" cy="809884"/>
        </a:xfrm>
        <a:prstGeom prst="ellipse">
          <a:avLst/>
        </a:prstGeom>
        <a:solidFill>
          <a:srgbClr val="00B050"/>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B7873C97-7031-4B54-8B66-10CBE7B0BD01}">
      <dsp:nvSpPr>
        <dsp:cNvPr id="0" name=""/>
        <dsp:cNvSpPr/>
      </dsp:nvSpPr>
      <dsp:spPr>
        <a:xfrm>
          <a:off x="991431" y="3390904"/>
          <a:ext cx="7128480" cy="419098"/>
        </a:xfrm>
        <a:prstGeom prst="rect">
          <a:avLst/>
        </a:prstGeom>
        <a:solidFill>
          <a:schemeClr val="accent5">
            <a:lumMod val="9000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50800" rIns="50800" bIns="50800" numCol="1" spcCol="1270" anchor="ctr" anchorCtr="0">
          <a:noAutofit/>
        </a:bodyPr>
        <a:lstStyle/>
        <a:p>
          <a:pPr marL="0" lvl="0" indent="0" algn="l" defTabSz="889000">
            <a:lnSpc>
              <a:spcPct val="90000"/>
            </a:lnSpc>
            <a:spcBef>
              <a:spcPct val="0"/>
            </a:spcBef>
            <a:spcAft>
              <a:spcPct val="35000"/>
            </a:spcAft>
            <a:buNone/>
          </a:pPr>
          <a:r>
            <a:rPr lang="en-ZA" sz="2000" b="1" kern="1200" dirty="0">
              <a:solidFill>
                <a:schemeClr val="bg1"/>
              </a:solidFill>
              <a:effectLst/>
            </a:rPr>
            <a:t>A responsive PSET system</a:t>
          </a:r>
          <a:endParaRPr lang="en-ZA" sz="2000" b="1" kern="1200" dirty="0">
            <a:solidFill>
              <a:schemeClr val="bg1"/>
            </a:solidFill>
          </a:endParaRPr>
        </a:p>
      </dsp:txBody>
      <dsp:txXfrm>
        <a:off x="991431" y="3390904"/>
        <a:ext cx="7128480" cy="419098"/>
      </dsp:txXfrm>
    </dsp:sp>
    <dsp:sp modelId="{EDB41643-5F5B-45DF-AA25-87F4EC4F3E96}">
      <dsp:nvSpPr>
        <dsp:cNvPr id="0" name=""/>
        <dsp:cNvSpPr/>
      </dsp:nvSpPr>
      <dsp:spPr>
        <a:xfrm>
          <a:off x="547140" y="3157407"/>
          <a:ext cx="809884" cy="809884"/>
        </a:xfrm>
        <a:prstGeom prst="ellipse">
          <a:avLst/>
        </a:prstGeom>
        <a:solidFill>
          <a:schemeClr val="accen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FBFF50F8-F3FB-47D2-910E-DEE343A46FD0}">
      <dsp:nvSpPr>
        <dsp:cNvPr id="0" name=""/>
        <dsp:cNvSpPr/>
      </dsp:nvSpPr>
      <dsp:spPr>
        <a:xfrm>
          <a:off x="487811" y="4267198"/>
          <a:ext cx="7592751" cy="533402"/>
        </a:xfrm>
        <a:prstGeom prst="rect">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50800" rIns="50800" bIns="50800" numCol="1" spcCol="1270" anchor="ctr" anchorCtr="0">
          <a:noAutofit/>
        </a:bodyPr>
        <a:lstStyle/>
        <a:p>
          <a:pPr marL="0" lvl="0" indent="0" algn="l" defTabSz="889000" rtl="0">
            <a:lnSpc>
              <a:spcPct val="90000"/>
            </a:lnSpc>
            <a:spcBef>
              <a:spcPct val="0"/>
            </a:spcBef>
            <a:spcAft>
              <a:spcPct val="35000"/>
            </a:spcAft>
            <a:buNone/>
          </a:pPr>
          <a:r>
            <a:rPr lang="en-ZA" sz="2000" b="1" kern="1200" dirty="0">
              <a:solidFill>
                <a:schemeClr val="bg1"/>
              </a:solidFill>
              <a:effectLst/>
            </a:rPr>
            <a:t>Excellent business operations within DHET</a:t>
          </a:r>
          <a:endParaRPr lang="en-ZA" sz="2000" b="1" kern="1200" dirty="0">
            <a:solidFill>
              <a:schemeClr val="bg1"/>
            </a:solidFill>
          </a:endParaRPr>
        </a:p>
      </dsp:txBody>
      <dsp:txXfrm>
        <a:off x="487811" y="4267198"/>
        <a:ext cx="7592751" cy="533402"/>
      </dsp:txXfrm>
    </dsp:sp>
    <dsp:sp modelId="{092D93A7-5096-4A39-9BA0-B6E338212D2A}">
      <dsp:nvSpPr>
        <dsp:cNvPr id="0" name=""/>
        <dsp:cNvSpPr/>
      </dsp:nvSpPr>
      <dsp:spPr>
        <a:xfrm>
          <a:off x="82869" y="4128957"/>
          <a:ext cx="809884" cy="809884"/>
        </a:xfrm>
        <a:prstGeom prst="ellipse">
          <a:avLst/>
        </a:prstGeom>
        <a:solidFill>
          <a:srgbClr val="00B0F0"/>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3T07:07:08.679"/>
    </inkml:context>
    <inkml:brush xml:id="br0">
      <inkml:brushProperty name="width" value="0.05" units="cm"/>
      <inkml:brushProperty name="height" value="0.05" units="cm"/>
    </inkml:brush>
  </inkml:definitions>
  <inkml:trace contextRef="#ctx0" brushRef="#br0">1 1 32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2"/>
            <a:ext cx="3038475" cy="4649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970340" y="2"/>
            <a:ext cx="3038475" cy="4649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1676" y="4416510"/>
            <a:ext cx="5607050" cy="4183221"/>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2" y="8829824"/>
            <a:ext cx="3038475" cy="46498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970340" y="8829824"/>
            <a:ext cx="3038475" cy="46498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a:p>
        </p:txBody>
      </p:sp>
    </p:spTree>
    <p:extLst>
      <p:ext uri="{BB962C8B-B14F-4D97-AF65-F5344CB8AC3E}">
        <p14:creationId xmlns:p14="http://schemas.microsoft.com/office/powerpoint/2010/main" val="3005308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1</a:t>
            </a:fld>
            <a:endParaRPr lang="en-US"/>
          </a:p>
        </p:txBody>
      </p:sp>
    </p:spTree>
    <p:extLst>
      <p:ext uri="{BB962C8B-B14F-4D97-AF65-F5344CB8AC3E}">
        <p14:creationId xmlns:p14="http://schemas.microsoft.com/office/powerpoint/2010/main" val="109062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31</a:t>
            </a:fld>
            <a:endParaRPr lang="en-US"/>
          </a:p>
        </p:txBody>
      </p:sp>
    </p:spTree>
    <p:extLst>
      <p:ext uri="{BB962C8B-B14F-4D97-AF65-F5344CB8AC3E}">
        <p14:creationId xmlns:p14="http://schemas.microsoft.com/office/powerpoint/2010/main" val="228667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35</a:t>
            </a:fld>
            <a:endParaRPr lang="en-US" dirty="0"/>
          </a:p>
        </p:txBody>
      </p:sp>
    </p:spTree>
    <p:extLst>
      <p:ext uri="{BB962C8B-B14F-4D97-AF65-F5344CB8AC3E}">
        <p14:creationId xmlns:p14="http://schemas.microsoft.com/office/powerpoint/2010/main" val="60989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2</a:t>
            </a:fld>
            <a:endParaRPr lang="en-US"/>
          </a:p>
        </p:txBody>
      </p:sp>
    </p:spTree>
    <p:extLst>
      <p:ext uri="{BB962C8B-B14F-4D97-AF65-F5344CB8AC3E}">
        <p14:creationId xmlns:p14="http://schemas.microsoft.com/office/powerpoint/2010/main" val="14824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5</a:t>
            </a:fld>
            <a:endParaRPr lang="en-US"/>
          </a:p>
        </p:txBody>
      </p:sp>
    </p:spTree>
    <p:extLst>
      <p:ext uri="{BB962C8B-B14F-4D97-AF65-F5344CB8AC3E}">
        <p14:creationId xmlns:p14="http://schemas.microsoft.com/office/powerpoint/2010/main" val="379444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6</a:t>
            </a:fld>
            <a:endParaRPr lang="en-US"/>
          </a:p>
        </p:txBody>
      </p:sp>
    </p:spTree>
    <p:extLst>
      <p:ext uri="{BB962C8B-B14F-4D97-AF65-F5344CB8AC3E}">
        <p14:creationId xmlns:p14="http://schemas.microsoft.com/office/powerpoint/2010/main" val="303403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11</a:t>
            </a:fld>
            <a:endParaRPr lang="en-US"/>
          </a:p>
        </p:txBody>
      </p:sp>
    </p:spTree>
    <p:extLst>
      <p:ext uri="{BB962C8B-B14F-4D97-AF65-F5344CB8AC3E}">
        <p14:creationId xmlns:p14="http://schemas.microsoft.com/office/powerpoint/2010/main" val="3036846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i="1"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14</a:t>
            </a:fld>
            <a:endParaRPr lang="en-US"/>
          </a:p>
        </p:txBody>
      </p:sp>
    </p:spTree>
    <p:extLst>
      <p:ext uri="{BB962C8B-B14F-4D97-AF65-F5344CB8AC3E}">
        <p14:creationId xmlns:p14="http://schemas.microsoft.com/office/powerpoint/2010/main" val="127720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23</a:t>
            </a:fld>
            <a:endParaRPr lang="en-US"/>
          </a:p>
        </p:txBody>
      </p:sp>
    </p:spTree>
    <p:extLst>
      <p:ext uri="{BB962C8B-B14F-4D97-AF65-F5344CB8AC3E}">
        <p14:creationId xmlns:p14="http://schemas.microsoft.com/office/powerpoint/2010/main" val="273657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27</a:t>
            </a:fld>
            <a:endParaRPr lang="en-US"/>
          </a:p>
        </p:txBody>
      </p:sp>
    </p:spTree>
    <p:extLst>
      <p:ext uri="{BB962C8B-B14F-4D97-AF65-F5344CB8AC3E}">
        <p14:creationId xmlns:p14="http://schemas.microsoft.com/office/powerpoint/2010/main" val="55872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28</a:t>
            </a:fld>
            <a:endParaRPr lang="en-US"/>
          </a:p>
        </p:txBody>
      </p:sp>
    </p:spTree>
    <p:extLst>
      <p:ext uri="{BB962C8B-B14F-4D97-AF65-F5344CB8AC3E}">
        <p14:creationId xmlns:p14="http://schemas.microsoft.com/office/powerpoint/2010/main" val="283054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943600"/>
          </a:xfrm>
          <a:prstGeom prst="rect">
            <a:avLst/>
          </a:prstGeom>
        </p:spPr>
        <p:txBody>
          <a:bodyPr/>
          <a:lstStyle/>
          <a:p>
            <a:pPr marL="342900" indent="-342900" algn="ctr">
              <a:lnSpc>
                <a:spcPct val="90000"/>
              </a:lnSpc>
              <a:spcBef>
                <a:spcPct val="20000"/>
              </a:spcBef>
              <a:defRPr/>
            </a:pPr>
            <a:r>
              <a:rPr lang="en-US" sz="3600" kern="0" dirty="0">
                <a:latin typeface="+mn-lt"/>
                <a:cs typeface="Calibri" panose="020F0502020204030204" pitchFamily="34" charset="0"/>
              </a:rPr>
              <a:t>DEPARTMENT OF HIGHER EDUCATION AND TRAINING</a:t>
            </a:r>
          </a:p>
          <a:p>
            <a:pPr marL="342900" indent="-342900" algn="ctr">
              <a:lnSpc>
                <a:spcPct val="90000"/>
              </a:lnSpc>
              <a:spcBef>
                <a:spcPct val="20000"/>
              </a:spcBef>
              <a:defRPr/>
            </a:pPr>
            <a:endParaRPr lang="en-US" sz="3600" kern="0" dirty="0">
              <a:solidFill>
                <a:srgbClr val="FF0000"/>
              </a:solidFill>
              <a:latin typeface="Calibri" panose="020F0502020204030204" pitchFamily="34" charset="0"/>
              <a:cs typeface="Calibri" panose="020F0502020204030204" pitchFamily="34" charset="0"/>
            </a:endParaRPr>
          </a:p>
          <a:p>
            <a:pPr marL="342900" indent="-342900" algn="ctr">
              <a:lnSpc>
                <a:spcPct val="90000"/>
              </a:lnSpc>
              <a:spcBef>
                <a:spcPct val="20000"/>
              </a:spcBef>
              <a:defRPr/>
            </a:pPr>
            <a:r>
              <a:rPr lang="en-US" sz="3200" kern="0" dirty="0">
                <a:solidFill>
                  <a:srgbClr val="FF0000"/>
                </a:solidFill>
                <a:latin typeface="+mn-lt"/>
                <a:cs typeface="Calibri" panose="020F0502020204030204" pitchFamily="34" charset="0"/>
              </a:rPr>
              <a:t>Briefing on 2021/22 Second and Third Quarter Performance Report (Financial and Non-Financial)</a:t>
            </a:r>
          </a:p>
          <a:p>
            <a:pPr marL="342900" indent="-342900" algn="ctr">
              <a:lnSpc>
                <a:spcPct val="90000"/>
              </a:lnSpc>
              <a:spcBef>
                <a:spcPct val="20000"/>
              </a:spcBef>
              <a:defRPr/>
            </a:pPr>
            <a:endParaRPr lang="en-US" sz="2800" kern="0" dirty="0">
              <a:latin typeface="+mn-lt"/>
              <a:cs typeface="Calibri" panose="020F0502020204030204" pitchFamily="34" charset="0"/>
            </a:endParaRPr>
          </a:p>
          <a:p>
            <a:pPr marL="342900" indent="-342900" algn="ctr">
              <a:lnSpc>
                <a:spcPct val="90000"/>
              </a:lnSpc>
              <a:spcBef>
                <a:spcPct val="20000"/>
              </a:spcBef>
              <a:defRPr/>
            </a:pPr>
            <a:r>
              <a:rPr lang="en-US" sz="2800" kern="0" dirty="0">
                <a:latin typeface="+mn-lt"/>
                <a:cs typeface="Calibri" panose="020F0502020204030204" pitchFamily="34" charset="0"/>
              </a:rPr>
              <a:t>Presentation to the</a:t>
            </a:r>
          </a:p>
          <a:p>
            <a:pPr marL="342900" indent="-342900" algn="ctr">
              <a:lnSpc>
                <a:spcPct val="90000"/>
              </a:lnSpc>
              <a:spcBef>
                <a:spcPct val="20000"/>
              </a:spcBef>
              <a:defRPr/>
            </a:pPr>
            <a:r>
              <a:rPr lang="en-US" sz="2800" kern="0" dirty="0">
                <a:latin typeface="+mn-lt"/>
                <a:cs typeface="Calibri" panose="020F0502020204030204" pitchFamily="34" charset="0"/>
              </a:rPr>
              <a:t>Portfolio Committee on Higher Education, Science and Technology</a:t>
            </a:r>
            <a:endParaRPr lang="en-US" sz="3600" kern="0" dirty="0">
              <a:latin typeface="+mn-lt"/>
              <a:cs typeface="Calibri" panose="020F0502020204030204" pitchFamily="34" charset="0"/>
            </a:endParaRPr>
          </a:p>
          <a:p>
            <a:pPr marL="342900" indent="-342900">
              <a:defRPr/>
            </a:pPr>
            <a:endParaRPr lang="en-US" dirty="0">
              <a:solidFill>
                <a:schemeClr val="accent6">
                  <a:lumMod val="50000"/>
                </a:schemeClr>
              </a:solidFill>
              <a:latin typeface="+mn-lt"/>
            </a:endParaRPr>
          </a:p>
          <a:p>
            <a:pPr marL="342900" indent="-342900">
              <a:defRPr/>
            </a:pPr>
            <a:r>
              <a:rPr lang="en-US" dirty="0">
                <a:solidFill>
                  <a:schemeClr val="accent6">
                    <a:lumMod val="50000"/>
                  </a:schemeClr>
                </a:solidFill>
                <a:latin typeface="+mn-lt"/>
              </a:rPr>
              <a:t>Date</a:t>
            </a:r>
            <a:r>
              <a:rPr lang="en-US">
                <a:solidFill>
                  <a:schemeClr val="accent6">
                    <a:lumMod val="50000"/>
                  </a:schemeClr>
                </a:solidFill>
                <a:latin typeface="+mn-lt"/>
              </a:rPr>
              <a:t>: 04 </a:t>
            </a:r>
            <a:r>
              <a:rPr lang="en-US" dirty="0">
                <a:solidFill>
                  <a:schemeClr val="accent6">
                    <a:lumMod val="50000"/>
                  </a:schemeClr>
                </a:solidFill>
                <a:latin typeface="+mn-lt"/>
              </a:rPr>
              <a:t>March 2022</a:t>
            </a:r>
          </a:p>
          <a:p>
            <a:pPr marL="342900" indent="-342900" algn="ctr">
              <a:lnSpc>
                <a:spcPct val="90000"/>
              </a:lnSpc>
              <a:spcBef>
                <a:spcPct val="20000"/>
              </a:spcBef>
              <a:defRPr/>
            </a:pPr>
            <a:endParaRPr lang="en-US" sz="3600" kern="0" dirty="0">
              <a:solidFill>
                <a:srgbClr val="FF0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10</a:t>
            </a:fld>
            <a:endParaRPr lang="en-US" altLang="en-US" b="1" dirty="0"/>
          </a:p>
        </p:txBody>
      </p:sp>
      <p:sp>
        <p:nvSpPr>
          <p:cNvPr id="9" name="TextBox 8"/>
          <p:cNvSpPr txBox="1"/>
          <p:nvPr/>
        </p:nvSpPr>
        <p:spPr>
          <a:xfrm>
            <a:off x="465316" y="457287"/>
            <a:ext cx="8221484" cy="43088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200" b="1" dirty="0">
                <a:cs typeface="Arial" charset="0"/>
              </a:rPr>
              <a:t>Overall Performance against 2</a:t>
            </a:r>
            <a:r>
              <a:rPr lang="en-US" altLang="en-US" sz="2200" b="1" baseline="30000" dirty="0">
                <a:cs typeface="Arial" charset="0"/>
              </a:rPr>
              <a:t>nd</a:t>
            </a:r>
            <a:r>
              <a:rPr lang="en-US" altLang="en-US" sz="2200" b="1" dirty="0">
                <a:cs typeface="Arial" charset="0"/>
              </a:rPr>
              <a:t> and 3</a:t>
            </a:r>
            <a:r>
              <a:rPr lang="en-US" altLang="en-US" sz="2200" b="1" baseline="30000" dirty="0">
                <a:cs typeface="Arial" charset="0"/>
              </a:rPr>
              <a:t>rd</a:t>
            </a:r>
            <a:r>
              <a:rPr lang="en-US" altLang="en-US" sz="2200" b="1" dirty="0">
                <a:cs typeface="Arial" charset="0"/>
              </a:rPr>
              <a:t> Quarter  Targets </a:t>
            </a:r>
          </a:p>
        </p:txBody>
      </p:sp>
      <p:sp>
        <p:nvSpPr>
          <p:cNvPr id="11" name="TextBox 7"/>
          <p:cNvSpPr txBox="1">
            <a:spLocks noChangeArrowheads="1"/>
          </p:cNvSpPr>
          <p:nvPr/>
        </p:nvSpPr>
        <p:spPr bwMode="auto">
          <a:xfrm>
            <a:off x="465316" y="1306536"/>
            <a:ext cx="3420884"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34950" indent="0"/>
            <a:r>
              <a:rPr lang="en-US" sz="1600" b="1" dirty="0">
                <a:latin typeface="+mn-lt"/>
              </a:rPr>
              <a:t>Quarter 2: 2021/22</a:t>
            </a:r>
          </a:p>
          <a:p>
            <a:pPr marL="577850" indent="-342900" algn="just">
              <a:buFont typeface="Arial" panose="020B0604020202020204" pitchFamily="34" charset="0"/>
              <a:buChar char="•"/>
            </a:pPr>
            <a:endParaRPr lang="en-US" sz="1600" dirty="0">
              <a:latin typeface="+mn-lt"/>
            </a:endParaRPr>
          </a:p>
          <a:p>
            <a:pPr marL="577850" indent="-342900" algn="just">
              <a:buFont typeface="Arial" panose="020B0604020202020204" pitchFamily="34" charset="0"/>
              <a:buChar char="•"/>
            </a:pPr>
            <a:r>
              <a:rPr lang="en-US" sz="1600" dirty="0">
                <a:latin typeface="+mn-lt"/>
              </a:rPr>
              <a:t>There were 18 targets during the second  quarter of 2021/22</a:t>
            </a:r>
          </a:p>
          <a:p>
            <a:pPr marL="520700" indent="-285750" algn="just">
              <a:buFont typeface="Arial" panose="020B0604020202020204" pitchFamily="34" charset="0"/>
              <a:buChar char="•"/>
            </a:pPr>
            <a:r>
              <a:rPr lang="en-US" sz="1600" dirty="0">
                <a:latin typeface="+mn-lt"/>
              </a:rPr>
              <a:t>9 (50%) of the targets were achieved </a:t>
            </a:r>
          </a:p>
          <a:p>
            <a:pPr marL="234950" indent="0"/>
            <a:endParaRPr lang="en-US" sz="1600" dirty="0">
              <a:latin typeface="+mn-lt"/>
            </a:endParaRPr>
          </a:p>
          <a:p>
            <a:pPr marL="234950" indent="0"/>
            <a:endParaRPr lang="en-US" sz="1600" dirty="0">
              <a:latin typeface="+mn-lt"/>
            </a:endParaRPr>
          </a:p>
          <a:p>
            <a:pPr marL="234950" indent="0"/>
            <a:endParaRPr lang="en-US" sz="1600" dirty="0">
              <a:latin typeface="+mn-lt"/>
            </a:endParaRPr>
          </a:p>
          <a:p>
            <a:pPr marL="234950" indent="0"/>
            <a:endParaRPr lang="en-US" sz="1600" dirty="0">
              <a:latin typeface="+mn-lt"/>
            </a:endParaRPr>
          </a:p>
          <a:p>
            <a:pPr marL="234950" indent="0"/>
            <a:r>
              <a:rPr lang="en-US" sz="1600" b="1" dirty="0">
                <a:latin typeface="+mn-lt"/>
              </a:rPr>
              <a:t>Quarter 3: 2021/22 </a:t>
            </a:r>
          </a:p>
          <a:p>
            <a:pPr marL="577850" indent="-342900">
              <a:buFont typeface="Arial" panose="020B0604020202020204" pitchFamily="34" charset="0"/>
              <a:buChar char="•"/>
            </a:pPr>
            <a:endParaRPr lang="en-US" sz="1600" dirty="0">
              <a:latin typeface="+mn-lt"/>
            </a:endParaRPr>
          </a:p>
          <a:p>
            <a:pPr marL="577850" indent="-342900">
              <a:buFont typeface="Arial" panose="020B0604020202020204" pitchFamily="34" charset="0"/>
              <a:buChar char="•"/>
            </a:pPr>
            <a:r>
              <a:rPr lang="en-US" sz="1600" dirty="0">
                <a:latin typeface="+mn-lt"/>
              </a:rPr>
              <a:t>The third quarter, there were 16 targets</a:t>
            </a:r>
          </a:p>
          <a:p>
            <a:pPr marL="577850" indent="-342900">
              <a:buFont typeface="Arial" panose="020B0604020202020204" pitchFamily="34" charset="0"/>
              <a:buChar char="•"/>
            </a:pPr>
            <a:r>
              <a:rPr lang="en-US" sz="1600" dirty="0">
                <a:latin typeface="+mn-lt"/>
              </a:rPr>
              <a:t>3 (19%) of the targets were achieved within the timeframe</a:t>
            </a:r>
            <a:endParaRPr lang="en-US" sz="1600" dirty="0"/>
          </a:p>
          <a:p>
            <a:pPr marL="577850" indent="-342900">
              <a:buFont typeface="Arial" panose="020B0604020202020204" pitchFamily="34" charset="0"/>
              <a:buChar char="•"/>
            </a:pPr>
            <a:r>
              <a:rPr lang="en-US" sz="1600" dirty="0"/>
              <a:t>Subsequent achievements:</a:t>
            </a:r>
            <a:r>
              <a:rPr lang="en-US" sz="1600" b="1" dirty="0"/>
              <a:t> </a:t>
            </a:r>
            <a:r>
              <a:rPr lang="en-US" sz="1600" dirty="0"/>
              <a:t>4</a:t>
            </a:r>
          </a:p>
        </p:txBody>
      </p:sp>
      <p:graphicFrame>
        <p:nvGraphicFramePr>
          <p:cNvPr id="6" name="Chart 5">
            <a:extLst>
              <a:ext uri="{FF2B5EF4-FFF2-40B4-BE49-F238E27FC236}">
                <a16:creationId xmlns:a16="http://schemas.microsoft.com/office/drawing/2014/main" id="{7B6D922D-41D6-482A-9970-12C6AA7E107B}"/>
              </a:ext>
            </a:extLst>
          </p:cNvPr>
          <p:cNvGraphicFramePr>
            <a:graphicFrameLocks/>
          </p:cNvGraphicFramePr>
          <p:nvPr>
            <p:extLst>
              <p:ext uri="{D42A27DB-BD31-4B8C-83A1-F6EECF244321}">
                <p14:modId xmlns:p14="http://schemas.microsoft.com/office/powerpoint/2010/main" val="233500398"/>
              </p:ext>
            </p:extLst>
          </p:nvPr>
        </p:nvGraphicFramePr>
        <p:xfrm>
          <a:off x="4114801" y="1164399"/>
          <a:ext cx="4421630" cy="2332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B6D922D-41D6-482A-9970-12C6AA7E107B}"/>
              </a:ext>
            </a:extLst>
          </p:cNvPr>
          <p:cNvGraphicFramePr>
            <a:graphicFrameLocks/>
          </p:cNvGraphicFramePr>
          <p:nvPr>
            <p:extLst>
              <p:ext uri="{D42A27DB-BD31-4B8C-83A1-F6EECF244321}">
                <p14:modId xmlns:p14="http://schemas.microsoft.com/office/powerpoint/2010/main" val="397822549"/>
              </p:ext>
            </p:extLst>
          </p:nvPr>
        </p:nvGraphicFramePr>
        <p:xfrm>
          <a:off x="4165469" y="3810000"/>
          <a:ext cx="4572000" cy="24753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256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11</a:t>
            </a:fld>
            <a:endParaRPr lang="en-US" altLang="en-US" b="1" dirty="0"/>
          </a:p>
        </p:txBody>
      </p:sp>
      <p:sp>
        <p:nvSpPr>
          <p:cNvPr id="9" name="TextBox 8"/>
          <p:cNvSpPr txBox="1"/>
          <p:nvPr/>
        </p:nvSpPr>
        <p:spPr>
          <a:xfrm>
            <a:off x="465316" y="457287"/>
            <a:ext cx="8221484"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2</a:t>
            </a:r>
            <a:r>
              <a:rPr lang="en-US" altLang="en-US" sz="2400" b="1" baseline="30000" dirty="0">
                <a:cs typeface="Arial" charset="0"/>
              </a:rPr>
              <a:t>nd</a:t>
            </a:r>
            <a:r>
              <a:rPr lang="en-US" altLang="en-US" sz="2400" b="1" dirty="0">
                <a:cs typeface="Arial" charset="0"/>
              </a:rPr>
              <a:t>  Quarter Targets (2021/22) </a:t>
            </a:r>
          </a:p>
        </p:txBody>
      </p:sp>
      <p:graphicFrame>
        <p:nvGraphicFramePr>
          <p:cNvPr id="2" name="Table 1"/>
          <p:cNvGraphicFramePr>
            <a:graphicFrameLocks noGrp="1"/>
          </p:cNvGraphicFramePr>
          <p:nvPr>
            <p:extLst>
              <p:ext uri="{D42A27DB-BD31-4B8C-83A1-F6EECF244321}">
                <p14:modId xmlns:p14="http://schemas.microsoft.com/office/powerpoint/2010/main" val="3839335399"/>
              </p:ext>
            </p:extLst>
          </p:nvPr>
        </p:nvGraphicFramePr>
        <p:xfrm>
          <a:off x="465316" y="1371600"/>
          <a:ext cx="8221482" cy="2336889"/>
        </p:xfrm>
        <a:graphic>
          <a:graphicData uri="http://schemas.openxmlformats.org/drawingml/2006/table">
            <a:tbl>
              <a:tblPr firstRow="1" firstCol="1" bandRow="1">
                <a:tableStyleId>{5940675A-B579-460E-94D1-54222C63F5DA}</a:tableStyleId>
              </a:tblPr>
              <a:tblGrid>
                <a:gridCol w="1065467">
                  <a:extLst>
                    <a:ext uri="{9D8B030D-6E8A-4147-A177-3AD203B41FA5}">
                      <a16:colId xmlns:a16="http://schemas.microsoft.com/office/drawing/2014/main" val="20000"/>
                    </a:ext>
                  </a:extLst>
                </a:gridCol>
                <a:gridCol w="2355417">
                  <a:extLst>
                    <a:ext uri="{9D8B030D-6E8A-4147-A177-3AD203B41FA5}">
                      <a16:colId xmlns:a16="http://schemas.microsoft.com/office/drawing/2014/main" val="20001"/>
                    </a:ext>
                  </a:extLst>
                </a:gridCol>
                <a:gridCol w="1853275">
                  <a:extLst>
                    <a:ext uri="{9D8B030D-6E8A-4147-A177-3AD203B41FA5}">
                      <a16:colId xmlns:a16="http://schemas.microsoft.com/office/drawing/2014/main" val="20002"/>
                    </a:ext>
                  </a:extLst>
                </a:gridCol>
                <a:gridCol w="2947323">
                  <a:extLst>
                    <a:ext uri="{9D8B030D-6E8A-4147-A177-3AD203B41FA5}">
                      <a16:colId xmlns:a16="http://schemas.microsoft.com/office/drawing/2014/main" val="20003"/>
                    </a:ext>
                  </a:extLst>
                </a:gridCol>
              </a:tblGrid>
              <a:tr h="350097">
                <a:tc>
                  <a:txBody>
                    <a:bodyPr/>
                    <a:lstStyle/>
                    <a:p>
                      <a:pPr algn="ctr">
                        <a:lnSpc>
                          <a:spcPct val="107000"/>
                        </a:lnSpc>
                        <a:spcAft>
                          <a:spcPts val="0"/>
                        </a:spcAft>
                      </a:pPr>
                      <a:r>
                        <a:rPr lang="en-ZA" sz="1100" b="1" dirty="0">
                          <a:solidFill>
                            <a:schemeClr val="bg1"/>
                          </a:solidFill>
                          <a:effectLst/>
                        </a:rPr>
                        <a:t>Programme</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100" b="1" dirty="0">
                          <a:solidFill>
                            <a:schemeClr val="bg1"/>
                          </a:solidFill>
                          <a:effectLst/>
                        </a:rPr>
                        <a:t>Quarter /Milestone Target</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100" b="1" dirty="0">
                          <a:solidFill>
                            <a:schemeClr val="bg1"/>
                          </a:solidFill>
                          <a:effectLst/>
                        </a:rPr>
                        <a:t>Milestone/</a:t>
                      </a:r>
                    </a:p>
                    <a:p>
                      <a:pPr algn="ctr">
                        <a:lnSpc>
                          <a:spcPct val="107000"/>
                        </a:lnSpc>
                        <a:spcAft>
                          <a:spcPts val="0"/>
                        </a:spcAft>
                      </a:pPr>
                      <a:r>
                        <a:rPr lang="en-ZA" sz="1100" b="1" dirty="0">
                          <a:solidFill>
                            <a:schemeClr val="bg1"/>
                          </a:solidFill>
                          <a:effectLst/>
                        </a:rPr>
                        <a:t>Target Achievement  </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100" b="1" dirty="0">
                          <a:solidFill>
                            <a:schemeClr val="bg1"/>
                          </a:solidFill>
                          <a:effectLst/>
                        </a:rPr>
                        <a:t>Reason for Deviation </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val="10000"/>
                  </a:ext>
                </a:extLst>
              </a:tr>
              <a:tr h="560709">
                <a:tc rowSpan="2">
                  <a:txBody>
                    <a:bodyPr/>
                    <a:lstStyle/>
                    <a:p>
                      <a:pPr>
                        <a:lnSpc>
                          <a:spcPct val="107000"/>
                        </a:lnSpc>
                        <a:spcAft>
                          <a:spcPts val="0"/>
                        </a:spcAft>
                      </a:pPr>
                      <a:r>
                        <a:rPr lang="en-ZA" sz="1100" b="1" dirty="0">
                          <a:effectLst/>
                        </a:rPr>
                        <a:t>Programme 1: Administration</a:t>
                      </a:r>
                    </a:p>
                    <a:p>
                      <a:pPr>
                        <a:lnSpc>
                          <a:spcPct val="107000"/>
                        </a:lnSpc>
                        <a:spcAft>
                          <a:spcPts val="0"/>
                        </a:spcAft>
                      </a:pPr>
                      <a:r>
                        <a:rPr lang="en-ZA" sz="1100" dirty="0">
                          <a:effectLst/>
                        </a:rPr>
                        <a:t> </a:t>
                      </a:r>
                    </a:p>
                    <a:p>
                      <a:pPr>
                        <a:lnSpc>
                          <a:spcPct val="107000"/>
                        </a:lnSpc>
                        <a:spcAft>
                          <a:spcPts val="0"/>
                        </a:spcAft>
                      </a:pPr>
                      <a:r>
                        <a:rPr lang="en-ZA"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US" sz="1100" kern="1200" dirty="0">
                          <a:solidFill>
                            <a:schemeClr val="tx1"/>
                          </a:solidFill>
                          <a:effectLst/>
                          <a:latin typeface="+mn-lt"/>
                          <a:ea typeface="+mn-ea"/>
                          <a:cs typeface="+mn-cs"/>
                        </a:rPr>
                        <a:t>Percentage of valid invoices received from creditors paid within 30 days </a:t>
                      </a:r>
                      <a:r>
                        <a:rPr lang="en-ZA" sz="1100" b="1" dirty="0">
                          <a:effectLst/>
                        </a:rPr>
                        <a:t>(100%)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algn="ctr">
                        <a:lnSpc>
                          <a:spcPct val="107000"/>
                        </a:lnSpc>
                        <a:spcAft>
                          <a:spcPts val="0"/>
                        </a:spcAft>
                      </a:pPr>
                      <a:r>
                        <a:rPr lang="en-ZA" sz="1100" b="1" dirty="0">
                          <a:solidFill>
                            <a:srgbClr val="FF0000"/>
                          </a:solidFill>
                          <a:effectLst/>
                        </a:rPr>
                        <a:t>Target not achieved</a:t>
                      </a:r>
                    </a:p>
                    <a:p>
                      <a:pPr>
                        <a:lnSpc>
                          <a:spcPct val="107000"/>
                        </a:lnSpc>
                        <a:spcAft>
                          <a:spcPts val="0"/>
                        </a:spcAft>
                      </a:pPr>
                      <a:r>
                        <a:rPr lang="en-ZA" sz="1100" dirty="0">
                          <a:effectLst/>
                        </a:rPr>
                        <a:t> </a:t>
                      </a:r>
                    </a:p>
                    <a:p>
                      <a:pPr marL="0" algn="l" defTabSz="914400" rtl="0" eaLnBrk="1" latinLnBrk="0" hangingPunct="1">
                        <a:lnSpc>
                          <a:spcPct val="107000"/>
                        </a:lnSpc>
                        <a:spcAft>
                          <a:spcPts val="0"/>
                        </a:spcAft>
                      </a:pPr>
                      <a:r>
                        <a:rPr lang="en-ZA" sz="1100" kern="1200" dirty="0">
                          <a:solidFill>
                            <a:schemeClr val="tx1"/>
                          </a:solidFill>
                          <a:effectLst/>
                          <a:latin typeface="+mn-lt"/>
                          <a:ea typeface="+mn-ea"/>
                          <a:cs typeface="+mn-cs"/>
                        </a:rPr>
                        <a:t>The Department has managed to pay 99% of all invoices within the 30-day period.</a:t>
                      </a:r>
                    </a:p>
                    <a:p>
                      <a:pPr>
                        <a:lnSpc>
                          <a:spcPct val="107000"/>
                        </a:lnSpc>
                        <a:spcAft>
                          <a:spcPts val="0"/>
                        </a:spcAft>
                      </a:pPr>
                      <a:r>
                        <a:rPr lang="en-ZA" sz="1100" dirty="0">
                          <a:effectLst/>
                        </a:rPr>
                        <a:t> </a:t>
                      </a:r>
                    </a:p>
                    <a:p>
                      <a:pPr>
                        <a:lnSpc>
                          <a:spcPct val="107000"/>
                        </a:lnSpc>
                        <a:spcAft>
                          <a:spcPts val="0"/>
                        </a:spcAft>
                      </a:pPr>
                      <a:r>
                        <a:rPr lang="en-ZA"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100" kern="1200" dirty="0">
                          <a:solidFill>
                            <a:schemeClr val="tx1"/>
                          </a:solidFill>
                          <a:effectLst/>
                          <a:latin typeface="+mn-lt"/>
                          <a:ea typeface="+mn-ea"/>
                          <a:cs typeface="Times New Roman" panose="02020603050405020304" pitchFamily="18" charset="0"/>
                        </a:rPr>
                        <a:t>Delays as a result of technical challenges with LOGIS system </a:t>
                      </a:r>
                      <a:endParaRPr lang="en-ZA" sz="11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ZA" sz="11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1100" kern="1200" dirty="0">
                          <a:solidFill>
                            <a:schemeClr val="tx1"/>
                          </a:solidFill>
                          <a:effectLst/>
                          <a:latin typeface="+mn-lt"/>
                          <a:ea typeface="+mn-ea"/>
                          <a:cs typeface="+mn-cs"/>
                        </a:rPr>
                        <a:t>Pending credit notes</a:t>
                      </a:r>
                    </a:p>
                    <a:p>
                      <a:pPr marL="0" indent="0">
                        <a:lnSpc>
                          <a:spcPct val="107000"/>
                        </a:lnSpc>
                        <a:spcAft>
                          <a:spcPts val="0"/>
                        </a:spcAft>
                        <a:buFont typeface="Arial" panose="020B0604020202020204" pitchFamily="34" charset="0"/>
                        <a:buNone/>
                      </a:pPr>
                      <a:endParaRPr lang="en-GB" sz="1100" dirty="0">
                        <a:effectLst/>
                        <a:latin typeface="+mn-lt"/>
                        <a:ea typeface="Calibri" panose="020F0502020204030204" pitchFamily="34" charset="0"/>
                        <a:cs typeface="Times New Roman" panose="02020603050405020304" pitchFamily="18" charset="0"/>
                      </a:endParaRPr>
                    </a:p>
                  </a:txBody>
                  <a:tcPr marL="49776" marR="49776" marT="0" marB="0">
                    <a:solidFill>
                      <a:schemeClr val="bg1"/>
                    </a:solidFill>
                  </a:tcPr>
                </a:tc>
                <a:extLst>
                  <a:ext uri="{0D108BD9-81ED-4DB2-BD59-A6C34878D82A}">
                    <a16:rowId xmlns:a16="http://schemas.microsoft.com/office/drawing/2014/main" val="10006"/>
                  </a:ext>
                </a:extLst>
              </a:tr>
              <a:tr h="560709">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GB" sz="1100" b="1" dirty="0">
                          <a:effectLst/>
                          <a:latin typeface="+mn-lt"/>
                          <a:ea typeface="Calibri" panose="020F0502020204030204" pitchFamily="34" charset="0"/>
                          <a:cs typeface="Times New Roman" panose="02020603050405020304" pitchFamily="18" charset="0"/>
                        </a:rPr>
                        <a:t>2</a:t>
                      </a:r>
                      <a:r>
                        <a:rPr lang="en-GB" sz="1100" b="0" dirty="0">
                          <a:effectLst/>
                          <a:latin typeface="+mn-lt"/>
                          <a:ea typeface="Calibri" panose="020F0502020204030204" pitchFamily="34" charset="0"/>
                          <a:cs typeface="Times New Roman" panose="02020603050405020304" pitchFamily="18" charset="0"/>
                        </a:rPr>
                        <a:t>.  Unqualified audit opinion</a:t>
                      </a:r>
                      <a:endParaRPr lang="en-ZA" sz="1100" b="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algn="ctr">
                        <a:lnSpc>
                          <a:spcPct val="107000"/>
                        </a:lnSpc>
                        <a:spcAft>
                          <a:spcPts val="0"/>
                        </a:spcAft>
                      </a:pPr>
                      <a:r>
                        <a:rPr lang="en-GB" sz="1100" b="1" dirty="0">
                          <a:effectLst/>
                          <a:latin typeface="+mn-lt"/>
                          <a:ea typeface="Calibri" panose="020F0502020204030204" pitchFamily="34" charset="0"/>
                          <a:cs typeface="Times New Roman" panose="02020603050405020304" pitchFamily="18" charset="0"/>
                        </a:rPr>
                        <a:t>Target achieved</a:t>
                      </a:r>
                      <a:endParaRPr lang="en-ZA" sz="1100" b="1"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0" indent="0" algn="ctr">
                        <a:lnSpc>
                          <a:spcPct val="107000"/>
                        </a:lnSpc>
                        <a:spcAft>
                          <a:spcPts val="0"/>
                        </a:spcAft>
                        <a:buFont typeface="Arial" panose="020B0604020202020204" pitchFamily="34" charset="0"/>
                        <a:buNone/>
                      </a:pPr>
                      <a:endParaRPr lang="en-ZA" sz="1100" dirty="0">
                        <a:effectLst/>
                        <a:latin typeface="+mn-lt"/>
                        <a:ea typeface="Calibri" panose="020F0502020204030204" pitchFamily="34" charset="0"/>
                        <a:cs typeface="Times New Roman" panose="02020603050405020304" pitchFamily="18" charset="0"/>
                      </a:endParaRPr>
                    </a:p>
                  </a:txBody>
                  <a:tcPr marL="49776" marR="49776" marT="0" marB="0">
                    <a:solidFill>
                      <a:schemeClr val="bg2">
                        <a:lumMod val="20000"/>
                        <a:lumOff val="80000"/>
                      </a:schemeClr>
                    </a:solidFill>
                  </a:tcPr>
                </a:tc>
                <a:extLst>
                  <a:ext uri="{0D108BD9-81ED-4DB2-BD59-A6C34878D82A}">
                    <a16:rowId xmlns:a16="http://schemas.microsoft.com/office/drawing/2014/main" val="2529738496"/>
                  </a:ext>
                </a:extLst>
              </a:tr>
            </a:tbl>
          </a:graphicData>
        </a:graphic>
      </p:graphicFrame>
      <p:graphicFrame>
        <p:nvGraphicFramePr>
          <p:cNvPr id="6" name="Table 5">
            <a:extLst>
              <a:ext uri="{FF2B5EF4-FFF2-40B4-BE49-F238E27FC236}">
                <a16:creationId xmlns:a16="http://schemas.microsoft.com/office/drawing/2014/main" id="{F7AC7231-BB11-49E8-8FD6-4E406AFAD0FF}"/>
              </a:ext>
            </a:extLst>
          </p:cNvPr>
          <p:cNvGraphicFramePr>
            <a:graphicFrameLocks noGrp="1"/>
          </p:cNvGraphicFramePr>
          <p:nvPr>
            <p:extLst>
              <p:ext uri="{D42A27DB-BD31-4B8C-83A1-F6EECF244321}">
                <p14:modId xmlns:p14="http://schemas.microsoft.com/office/powerpoint/2010/main" val="3664411688"/>
              </p:ext>
            </p:extLst>
          </p:nvPr>
        </p:nvGraphicFramePr>
        <p:xfrm>
          <a:off x="461258" y="3764544"/>
          <a:ext cx="8225542" cy="2292986"/>
        </p:xfrm>
        <a:graphic>
          <a:graphicData uri="http://schemas.openxmlformats.org/drawingml/2006/table">
            <a:tbl>
              <a:tblPr firstRow="1" firstCol="1" bandRow="1">
                <a:tableStyleId>{5940675A-B579-460E-94D1-54222C63F5DA}</a:tableStyleId>
              </a:tblPr>
              <a:tblGrid>
                <a:gridCol w="1134883">
                  <a:extLst>
                    <a:ext uri="{9D8B030D-6E8A-4147-A177-3AD203B41FA5}">
                      <a16:colId xmlns:a16="http://schemas.microsoft.com/office/drawing/2014/main" val="20000"/>
                    </a:ext>
                  </a:extLst>
                </a:gridCol>
                <a:gridCol w="2290059">
                  <a:extLst>
                    <a:ext uri="{9D8B030D-6E8A-4147-A177-3AD203B41FA5}">
                      <a16:colId xmlns:a16="http://schemas.microsoft.com/office/drawing/2014/main" val="20001"/>
                    </a:ext>
                  </a:extLst>
                </a:gridCol>
                <a:gridCol w="1748542">
                  <a:extLst>
                    <a:ext uri="{9D8B030D-6E8A-4147-A177-3AD203B41FA5}">
                      <a16:colId xmlns:a16="http://schemas.microsoft.com/office/drawing/2014/main" val="20002"/>
                    </a:ext>
                  </a:extLst>
                </a:gridCol>
                <a:gridCol w="3052058">
                  <a:extLst>
                    <a:ext uri="{9D8B030D-6E8A-4147-A177-3AD203B41FA5}">
                      <a16:colId xmlns:a16="http://schemas.microsoft.com/office/drawing/2014/main" val="20003"/>
                    </a:ext>
                  </a:extLst>
                </a:gridCol>
              </a:tblGrid>
              <a:tr h="157023">
                <a:tc>
                  <a:txBody>
                    <a:bodyPr/>
                    <a:lstStyle/>
                    <a:p>
                      <a:pPr algn="ctr">
                        <a:lnSpc>
                          <a:spcPct val="107000"/>
                        </a:lnSpc>
                        <a:spcAft>
                          <a:spcPts val="0"/>
                        </a:spcAft>
                      </a:pPr>
                      <a:r>
                        <a:rPr lang="en-ZA" sz="1100" b="1" dirty="0">
                          <a:solidFill>
                            <a:schemeClr val="bg1"/>
                          </a:solidFill>
                          <a:effectLst/>
                          <a:latin typeface="+mn-lt"/>
                        </a:rPr>
                        <a:t>Programme</a:t>
                      </a:r>
                      <a:endParaRPr lang="en-ZA" sz="11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100" b="1" dirty="0">
                          <a:solidFill>
                            <a:schemeClr val="bg1"/>
                          </a:solidFill>
                          <a:effectLst/>
                          <a:latin typeface="+mn-lt"/>
                        </a:rPr>
                        <a:t>Quarter Milestone/</a:t>
                      </a:r>
                    </a:p>
                    <a:p>
                      <a:pPr algn="ctr">
                        <a:lnSpc>
                          <a:spcPct val="107000"/>
                        </a:lnSpc>
                        <a:spcAft>
                          <a:spcPts val="0"/>
                        </a:spcAft>
                      </a:pPr>
                      <a:r>
                        <a:rPr lang="en-ZA" sz="1100" b="1" dirty="0">
                          <a:solidFill>
                            <a:schemeClr val="bg1"/>
                          </a:solidFill>
                          <a:effectLst/>
                          <a:latin typeface="+mn-lt"/>
                        </a:rPr>
                        <a:t> Target</a:t>
                      </a:r>
                      <a:endParaRPr lang="en-ZA" sz="11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100" b="1" dirty="0">
                          <a:solidFill>
                            <a:schemeClr val="bg1"/>
                          </a:solidFill>
                          <a:effectLst/>
                          <a:latin typeface="+mn-lt"/>
                        </a:rPr>
                        <a:t>Progress Status </a:t>
                      </a:r>
                      <a:endParaRPr lang="en-ZA" sz="11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100" b="1" dirty="0">
                          <a:solidFill>
                            <a:schemeClr val="bg1"/>
                          </a:solidFill>
                          <a:effectLst/>
                          <a:latin typeface="+mn-lt"/>
                        </a:rPr>
                        <a:t>Reason for Deviation </a:t>
                      </a:r>
                      <a:endParaRPr lang="en-ZA" sz="11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val="10000"/>
                  </a:ext>
                </a:extLst>
              </a:tr>
              <a:tr h="344933">
                <a:tc rowSpan="2">
                  <a:txBody>
                    <a:bodyPr/>
                    <a:lstStyle/>
                    <a:p>
                      <a:pPr>
                        <a:lnSpc>
                          <a:spcPct val="107000"/>
                        </a:lnSpc>
                        <a:spcAft>
                          <a:spcPts val="0"/>
                        </a:spcAft>
                      </a:pPr>
                      <a:r>
                        <a:rPr lang="en-ZA" sz="1100" b="1" dirty="0">
                          <a:effectLst/>
                          <a:latin typeface="+mn-lt"/>
                        </a:rPr>
                        <a:t>Programme 4: TVET</a:t>
                      </a:r>
                      <a:endParaRPr lang="en-ZA" sz="110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l" defTabSz="914400" rtl="0" eaLnBrk="1" latinLnBrk="0" hangingPunct="1">
                        <a:lnSpc>
                          <a:spcPct val="107000"/>
                        </a:lnSpc>
                        <a:spcAft>
                          <a:spcPts val="0"/>
                        </a:spcAft>
                        <a:buFont typeface="+mj-lt"/>
                        <a:buAutoNum type="arabicPeriod"/>
                      </a:pPr>
                      <a:r>
                        <a:rPr lang="en-ZA" sz="1100" b="0" kern="1200" dirty="0">
                          <a:solidFill>
                            <a:schemeClr val="tx1"/>
                          </a:solidFill>
                          <a:effectLst/>
                          <a:latin typeface="+mn-lt"/>
                          <a:ea typeface="+mn-ea"/>
                          <a:cs typeface="+mn-cs"/>
                        </a:rPr>
                        <a:t>Draft concept on three year enrolment plan with differentiation in programme enrolment circulated to stakeholders for consultation by 30 September 2021</a:t>
                      </a:r>
                    </a:p>
                  </a:txBody>
                  <a:tcPr marL="49776" marR="49776" marT="0" marB="0"/>
                </a:tc>
                <a:tc>
                  <a:txBody>
                    <a:bodyPr/>
                    <a:lstStyle/>
                    <a:p>
                      <a:pPr marL="0" algn="ctr" defTabSz="914400" rtl="0" eaLnBrk="1" latinLnBrk="0" hangingPunct="1">
                        <a:lnSpc>
                          <a:spcPct val="107000"/>
                        </a:lnSpc>
                        <a:spcAft>
                          <a:spcPts val="0"/>
                        </a:spcAft>
                      </a:pPr>
                      <a:r>
                        <a:rPr lang="en-ZA" sz="1100" b="1" kern="1200" dirty="0">
                          <a:solidFill>
                            <a:srgbClr val="FF0000"/>
                          </a:solidFill>
                          <a:effectLst/>
                          <a:latin typeface="+mn-lt"/>
                          <a:ea typeface="+mn-ea"/>
                          <a:cs typeface="+mn-cs"/>
                        </a:rPr>
                        <a:t>Target not achieved</a:t>
                      </a:r>
                    </a:p>
                  </a:txBody>
                  <a:tcPr marL="49776" marR="49776" marT="0" marB="0"/>
                </a:tc>
                <a:tc>
                  <a:txBody>
                    <a:bodyPr/>
                    <a:lstStyle/>
                    <a:p>
                      <a:pPr marL="0" indent="0">
                        <a:lnSpc>
                          <a:spcPct val="107000"/>
                        </a:lnSpc>
                        <a:spcAft>
                          <a:spcPts val="0"/>
                        </a:spcAft>
                        <a:buFont typeface="Arial" panose="020B0604020202020204" pitchFamily="34" charset="0"/>
                        <a:buNone/>
                      </a:pPr>
                      <a:r>
                        <a:rPr lang="en-GB" sz="1100" dirty="0">
                          <a:solidFill>
                            <a:schemeClr val="tx1"/>
                          </a:solidFill>
                          <a:effectLst/>
                          <a:latin typeface="+mn-lt"/>
                          <a:ea typeface="Calibri" panose="020F0502020204030204" pitchFamily="34" charset="0"/>
                          <a:cs typeface="Times New Roman" panose="02020603050405020304" pitchFamily="18" charset="0"/>
                        </a:rPr>
                        <a:t>Lack of capacity. </a:t>
                      </a:r>
                      <a:r>
                        <a:rPr lang="en-ZA" sz="1100" kern="1200" dirty="0">
                          <a:solidFill>
                            <a:schemeClr val="tx1"/>
                          </a:solidFill>
                          <a:effectLst/>
                          <a:latin typeface="+mn-lt"/>
                          <a:ea typeface="+mn-ea"/>
                          <a:cs typeface="+mn-cs"/>
                        </a:rPr>
                        <a:t>Additional capacity will be obtained from other Directorates while we await the filling of vacant posts by human resources.</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49776" marR="49776" marT="0" marB="0">
                    <a:solidFill>
                      <a:schemeClr val="bg1"/>
                    </a:solidFill>
                  </a:tcPr>
                </a:tc>
                <a:extLst>
                  <a:ext uri="{0D108BD9-81ED-4DB2-BD59-A6C34878D82A}">
                    <a16:rowId xmlns:a16="http://schemas.microsoft.com/office/drawing/2014/main" val="10006"/>
                  </a:ext>
                </a:extLst>
              </a:tr>
              <a:tr h="600312">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l" defTabSz="914400" rtl="0" eaLnBrk="1" latinLnBrk="0" hangingPunct="1">
                        <a:lnSpc>
                          <a:spcPct val="107000"/>
                        </a:lnSpc>
                        <a:spcAft>
                          <a:spcPts val="0"/>
                        </a:spcAft>
                        <a:buFont typeface="+mj-lt"/>
                        <a:buAutoNum type="arabicPeriod" startAt="2"/>
                      </a:pPr>
                      <a:r>
                        <a:rPr lang="en-ZA" sz="1100" b="0" kern="1200" dirty="0">
                          <a:solidFill>
                            <a:schemeClr val="tx1"/>
                          </a:solidFill>
                          <a:effectLst/>
                          <a:latin typeface="+mn-lt"/>
                          <a:ea typeface="+mn-ea"/>
                          <a:cs typeface="+mn-cs"/>
                        </a:rPr>
                        <a:t>Draft framework and guidelines to accommodate students with disabilities circulated to stakeholders for consultation by 30 September 2021</a:t>
                      </a:r>
                    </a:p>
                  </a:txBody>
                  <a:tcPr marL="49776" marR="49776" marT="0" marB="0"/>
                </a:tc>
                <a:tc>
                  <a:txBody>
                    <a:bodyPr/>
                    <a:lstStyle/>
                    <a:p>
                      <a:pPr marL="0" indent="0" algn="ctr" defTabSz="914400" rtl="0" eaLnBrk="1" latinLnBrk="0" hangingPunct="1">
                        <a:lnSpc>
                          <a:spcPct val="107000"/>
                        </a:lnSpc>
                        <a:spcAft>
                          <a:spcPts val="0"/>
                        </a:spcAft>
                        <a:buFont typeface="+mj-lt"/>
                        <a:buNone/>
                      </a:pPr>
                      <a:r>
                        <a:rPr lang="en-ZA" sz="1100" b="1" kern="1200" dirty="0">
                          <a:solidFill>
                            <a:srgbClr val="FF0000"/>
                          </a:solidFill>
                          <a:effectLst/>
                          <a:latin typeface="+mn-lt"/>
                          <a:ea typeface="+mn-ea"/>
                          <a:cs typeface="+mn-cs"/>
                        </a:rPr>
                        <a:t>Target not achieved</a:t>
                      </a:r>
                      <a:endParaRPr lang="en-ZA" sz="1100" b="1" kern="1200" dirty="0">
                        <a:solidFill>
                          <a:schemeClr val="tx1"/>
                        </a:solidFill>
                        <a:effectLst/>
                        <a:latin typeface="+mn-lt"/>
                        <a:ea typeface="+mn-ea"/>
                        <a:cs typeface="+mn-cs"/>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1100" b="0" kern="1200" dirty="0">
                          <a:solidFill>
                            <a:schemeClr val="tx1"/>
                          </a:solidFill>
                          <a:effectLst/>
                          <a:latin typeface="+mn-lt"/>
                          <a:ea typeface="+mn-ea"/>
                          <a:cs typeface="Times New Roman" panose="02020603050405020304" pitchFamily="18" charset="0"/>
                        </a:rPr>
                        <a:t>The </a:t>
                      </a:r>
                      <a:r>
                        <a:rPr lang="en-ZA" sz="1100" b="0" kern="1200" dirty="0">
                          <a:solidFill>
                            <a:schemeClr val="tx1"/>
                          </a:solidFill>
                          <a:effectLst/>
                          <a:latin typeface="+mn-lt"/>
                          <a:ea typeface="+mn-ea"/>
                          <a:cs typeface="+mn-cs"/>
                        </a:rPr>
                        <a:t>Draft framework and Guidelines were not circulated and consulted on time.</a:t>
                      </a:r>
                      <a:r>
                        <a:rPr lang="en-US" sz="1100" b="1" kern="1200" dirty="0">
                          <a:solidFill>
                            <a:schemeClr val="tx1"/>
                          </a:solidFill>
                          <a:effectLst/>
                          <a:latin typeface="+mn-lt"/>
                          <a:ea typeface="+mn-ea"/>
                          <a:cs typeface="+mn-cs"/>
                        </a:rPr>
                        <a:t> </a:t>
                      </a:r>
                      <a:r>
                        <a:rPr lang="en-US" sz="1100" b="0" kern="1200" dirty="0">
                          <a:solidFill>
                            <a:schemeClr val="tx1"/>
                          </a:solidFill>
                          <a:effectLst/>
                          <a:latin typeface="+mn-lt"/>
                          <a:ea typeface="+mn-ea"/>
                          <a:cs typeface="+mn-cs"/>
                        </a:rPr>
                        <a:t>The Deputy Director-General’s approval of the revised Framework and Guidelines will be obtained by end of February 2022.</a:t>
                      </a:r>
                      <a:endParaRPr lang="en-ZA" sz="1100" dirty="0">
                        <a:solidFill>
                          <a:schemeClr val="tx1"/>
                        </a:solidFill>
                        <a:effectLst/>
                        <a:latin typeface="+mn-lt"/>
                        <a:ea typeface="Calibri" panose="020F0502020204030204" pitchFamily="34" charset="0"/>
                        <a:cs typeface="Times New Roman" panose="02020603050405020304" pitchFamily="18" charset="0"/>
                      </a:endParaRPr>
                    </a:p>
                  </a:txBody>
                  <a:tcPr marL="49776" marR="49776" marT="0" marB="0">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70634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12</a:t>
            </a:fld>
            <a:endParaRPr lang="en-US" altLang="en-US" b="1" dirty="0"/>
          </a:p>
        </p:txBody>
      </p:sp>
      <p:sp>
        <p:nvSpPr>
          <p:cNvPr id="9" name="TextBox 8"/>
          <p:cNvSpPr txBox="1"/>
          <p:nvPr/>
        </p:nvSpPr>
        <p:spPr>
          <a:xfrm>
            <a:off x="465316" y="457287"/>
            <a:ext cx="8221484"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2</a:t>
            </a:r>
            <a:r>
              <a:rPr lang="en-US" altLang="en-US" sz="2400" b="1" baseline="30000" dirty="0">
                <a:cs typeface="Arial" charset="0"/>
              </a:rPr>
              <a:t>nd</a:t>
            </a:r>
            <a:r>
              <a:rPr lang="en-US" altLang="en-US" sz="2400" b="1" dirty="0">
                <a:cs typeface="Arial" charset="0"/>
              </a:rPr>
              <a:t>  Quarter Targets (2021/22) </a:t>
            </a:r>
          </a:p>
        </p:txBody>
      </p:sp>
      <p:graphicFrame>
        <p:nvGraphicFramePr>
          <p:cNvPr id="2" name="Table 1"/>
          <p:cNvGraphicFramePr>
            <a:graphicFrameLocks noGrp="1"/>
          </p:cNvGraphicFramePr>
          <p:nvPr>
            <p:extLst>
              <p:ext uri="{D42A27DB-BD31-4B8C-83A1-F6EECF244321}">
                <p14:modId xmlns:p14="http://schemas.microsoft.com/office/powerpoint/2010/main" val="342734071"/>
              </p:ext>
            </p:extLst>
          </p:nvPr>
        </p:nvGraphicFramePr>
        <p:xfrm>
          <a:off x="465317" y="1371600"/>
          <a:ext cx="8221483" cy="4366014"/>
        </p:xfrm>
        <a:graphic>
          <a:graphicData uri="http://schemas.openxmlformats.org/drawingml/2006/table">
            <a:tbl>
              <a:tblPr firstRow="1" firstCol="1" bandRow="1">
                <a:tableStyleId>{5940675A-B579-460E-94D1-54222C63F5DA}</a:tableStyleId>
              </a:tblPr>
              <a:tblGrid>
                <a:gridCol w="1134883">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137499">
                <a:tc>
                  <a:txBody>
                    <a:bodyPr/>
                    <a:lstStyle/>
                    <a:p>
                      <a:pPr algn="ctr">
                        <a:lnSpc>
                          <a:spcPct val="107000"/>
                        </a:lnSpc>
                        <a:spcAft>
                          <a:spcPts val="0"/>
                        </a:spcAft>
                      </a:pPr>
                      <a:r>
                        <a:rPr lang="en-ZA" sz="1200" b="1" dirty="0">
                          <a:solidFill>
                            <a:schemeClr val="bg1"/>
                          </a:solidFill>
                          <a:effectLst/>
                          <a:latin typeface="+mn-lt"/>
                        </a:rPr>
                        <a:t>Programme</a:t>
                      </a:r>
                      <a:endParaRPr lang="en-ZA" sz="12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200" b="1" dirty="0">
                          <a:solidFill>
                            <a:schemeClr val="bg1"/>
                          </a:solidFill>
                          <a:effectLst/>
                          <a:latin typeface="+mn-lt"/>
                        </a:rPr>
                        <a:t>Quarter Milestone/</a:t>
                      </a:r>
                    </a:p>
                    <a:p>
                      <a:pPr algn="ctr">
                        <a:lnSpc>
                          <a:spcPct val="107000"/>
                        </a:lnSpc>
                        <a:spcAft>
                          <a:spcPts val="0"/>
                        </a:spcAft>
                      </a:pPr>
                      <a:r>
                        <a:rPr lang="en-ZA" sz="1200" b="1" dirty="0">
                          <a:solidFill>
                            <a:schemeClr val="bg1"/>
                          </a:solidFill>
                          <a:effectLst/>
                          <a:latin typeface="+mn-lt"/>
                        </a:rPr>
                        <a:t> Target</a:t>
                      </a:r>
                      <a:endParaRPr lang="en-ZA" sz="12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200" b="1" dirty="0">
                          <a:solidFill>
                            <a:schemeClr val="bg1"/>
                          </a:solidFill>
                          <a:effectLst/>
                          <a:latin typeface="+mn-lt"/>
                        </a:rPr>
                        <a:t>Progress Status </a:t>
                      </a:r>
                      <a:endParaRPr lang="en-ZA" sz="12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200" b="1" dirty="0">
                          <a:solidFill>
                            <a:schemeClr val="bg1"/>
                          </a:solidFill>
                          <a:effectLst/>
                          <a:latin typeface="+mn-lt"/>
                        </a:rPr>
                        <a:t>Reason for Deviation </a:t>
                      </a:r>
                      <a:endParaRPr lang="en-ZA" sz="12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val="10000"/>
                  </a:ext>
                </a:extLst>
              </a:tr>
              <a:tr h="1391292">
                <a:tc rowSpan="3">
                  <a:txBody>
                    <a:bodyPr/>
                    <a:lstStyle/>
                    <a:p>
                      <a:pPr>
                        <a:lnSpc>
                          <a:spcPct val="107000"/>
                        </a:lnSpc>
                        <a:spcAft>
                          <a:spcPts val="0"/>
                        </a:spcAft>
                      </a:pPr>
                      <a:r>
                        <a:rPr lang="en-ZA" sz="1200" b="1" dirty="0">
                          <a:effectLst/>
                          <a:latin typeface="+mn-lt"/>
                        </a:rPr>
                        <a:t>Programme 4: TVET</a:t>
                      </a:r>
                      <a:endParaRPr lang="en-ZA" sz="120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l" defTabSz="914400" rtl="0" eaLnBrk="1" latinLnBrk="0" hangingPunct="1">
                        <a:lnSpc>
                          <a:spcPct val="107000"/>
                        </a:lnSpc>
                        <a:spcAft>
                          <a:spcPts val="0"/>
                        </a:spcAft>
                        <a:buFont typeface="+mj-lt"/>
                        <a:buAutoNum type="arabicPeriod" startAt="3"/>
                      </a:pPr>
                      <a:r>
                        <a:rPr lang="en-ZA" sz="1200" b="0" kern="1200" dirty="0">
                          <a:solidFill>
                            <a:schemeClr val="tx1"/>
                          </a:solidFill>
                          <a:effectLst/>
                          <a:latin typeface="+mn-lt"/>
                          <a:ea typeface="+mn-ea"/>
                          <a:cs typeface="+mn-cs"/>
                        </a:rPr>
                        <a:t>Criteria for the selection of TVET colleges circulated to stakeholders for consultation by 30 September 2021</a:t>
                      </a:r>
                    </a:p>
                  </a:txBody>
                  <a:tcPr marL="49776" marR="49776" marT="0" marB="0"/>
                </a:tc>
                <a:tc>
                  <a:txBody>
                    <a:bodyPr/>
                    <a:lstStyle/>
                    <a:p>
                      <a:pPr algn="ctr"/>
                      <a:r>
                        <a:rPr lang="en-ZA" sz="1200" b="1" kern="1200" dirty="0">
                          <a:solidFill>
                            <a:srgbClr val="FF0000"/>
                          </a:solidFill>
                          <a:effectLst/>
                          <a:latin typeface="+mn-lt"/>
                          <a:ea typeface="+mn-ea"/>
                          <a:cs typeface="+mn-cs"/>
                        </a:rPr>
                        <a:t>Target not achieved</a:t>
                      </a:r>
                    </a:p>
                    <a:p>
                      <a:endParaRPr lang="en-ZA" sz="1200" b="0" kern="1200" dirty="0">
                        <a:solidFill>
                          <a:schemeClr val="tx1"/>
                        </a:solidFill>
                        <a:effectLst/>
                        <a:latin typeface="+mn-lt"/>
                        <a:ea typeface="+mn-ea"/>
                        <a:cs typeface="+mn-cs"/>
                      </a:endParaRPr>
                    </a:p>
                  </a:txBody>
                  <a:tcPr marL="49776" marR="49776" marT="0" marB="0"/>
                </a:tc>
                <a:tc>
                  <a:txBody>
                    <a:bodyPr/>
                    <a:lstStyle/>
                    <a:p>
                      <a:r>
                        <a:rPr lang="en-ZA" sz="1200" b="0" kern="1200" dirty="0">
                          <a:solidFill>
                            <a:srgbClr val="FF0000"/>
                          </a:solidFill>
                          <a:effectLst/>
                          <a:latin typeface="+mn-lt"/>
                          <a:ea typeface="+mn-ea"/>
                          <a:cs typeface="+mn-cs"/>
                        </a:rPr>
                        <a:t>Criteria for the selection of TVET colleges was not circulated and consulted to stakeholders in time </a:t>
                      </a:r>
                    </a:p>
                    <a:p>
                      <a:pPr marL="0" indent="0">
                        <a:lnSpc>
                          <a:spcPct val="107000"/>
                        </a:lnSpc>
                        <a:spcAft>
                          <a:spcPts val="0"/>
                        </a:spcAft>
                        <a:buFont typeface="Arial" panose="020B0604020202020204" pitchFamily="34" charset="0"/>
                        <a:buNone/>
                      </a:pPr>
                      <a:endParaRPr lang="en-ZA" sz="1200" dirty="0">
                        <a:solidFill>
                          <a:schemeClr val="tx1"/>
                        </a:solidFill>
                        <a:effectLst/>
                        <a:latin typeface="+mn-lt"/>
                        <a:cs typeface="Times New Roman" panose="02020603050405020304" pitchFamily="18" charset="0"/>
                      </a:endParaRPr>
                    </a:p>
                  </a:txBody>
                  <a:tcPr marL="49776" marR="49776" marT="0" marB="0">
                    <a:solidFill>
                      <a:schemeClr val="bg1"/>
                    </a:solidFill>
                  </a:tcPr>
                </a:tc>
                <a:extLst>
                  <a:ext uri="{0D108BD9-81ED-4DB2-BD59-A6C34878D82A}">
                    <a16:rowId xmlns:a16="http://schemas.microsoft.com/office/drawing/2014/main" val="10006"/>
                  </a:ext>
                </a:extLst>
              </a:tr>
              <a:tr h="560709">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l" defTabSz="914400" rtl="0" eaLnBrk="1" latinLnBrk="0" hangingPunct="1">
                        <a:lnSpc>
                          <a:spcPct val="107000"/>
                        </a:lnSpc>
                        <a:spcAft>
                          <a:spcPts val="0"/>
                        </a:spcAft>
                        <a:buFont typeface="+mj-lt"/>
                        <a:buAutoNum type="arabicPeriod" startAt="4"/>
                      </a:pPr>
                      <a:r>
                        <a:rPr lang="en-ZA" sz="1200" b="0" kern="1200" dirty="0">
                          <a:solidFill>
                            <a:schemeClr val="tx1"/>
                          </a:solidFill>
                          <a:effectLst/>
                          <a:latin typeface="+mn-lt"/>
                          <a:ea typeface="+mn-ea"/>
                          <a:cs typeface="+mn-cs"/>
                        </a:rPr>
                        <a:t>A draft progress report on cooperation agreement with Germany on SAIVCET work approved by the Deputy     Director-General by 30 September 2021</a:t>
                      </a:r>
                    </a:p>
                  </a:txBody>
                  <a:tcPr marL="49776" marR="49776" marT="0" marB="0"/>
                </a:tc>
                <a:tc>
                  <a:txBody>
                    <a:bodyPr/>
                    <a:lstStyle/>
                    <a:p>
                      <a:pPr marL="0" algn="ctr" defTabSz="914400" rtl="0" eaLnBrk="1" latinLnBrk="0" hangingPunct="1"/>
                      <a:r>
                        <a:rPr lang="en-ZA" sz="1200" b="1" kern="1200" dirty="0">
                          <a:solidFill>
                            <a:schemeClr val="tx1"/>
                          </a:solidFill>
                          <a:effectLst/>
                          <a:latin typeface="+mn-lt"/>
                          <a:ea typeface="+mn-ea"/>
                          <a:cs typeface="+mn-cs"/>
                        </a:rPr>
                        <a:t>Target achieved</a:t>
                      </a:r>
                    </a:p>
                    <a:p>
                      <a:pPr marL="0" algn="l" defTabSz="914400" rtl="0" eaLnBrk="1" latinLnBrk="0" hangingPunct="1"/>
                      <a:endParaRPr lang="en-ZA" sz="1200" b="0" kern="1200" dirty="0">
                        <a:solidFill>
                          <a:schemeClr val="tx1"/>
                        </a:solidFill>
                        <a:effectLst/>
                        <a:latin typeface="+mn-lt"/>
                        <a:ea typeface="+mn-ea"/>
                        <a:cs typeface="+mn-cs"/>
                      </a:endParaRPr>
                    </a:p>
                    <a:p>
                      <a:pPr marL="0" algn="l" defTabSz="914400" rtl="0" eaLnBrk="1" latinLnBrk="0" hangingPunct="1"/>
                      <a:r>
                        <a:rPr lang="en-ZA" sz="1200" b="0" kern="1200" dirty="0">
                          <a:solidFill>
                            <a:schemeClr val="tx1"/>
                          </a:solidFill>
                          <a:effectLst/>
                          <a:latin typeface="+mn-lt"/>
                          <a:ea typeface="+mn-ea"/>
                          <a:cs typeface="+mn-cs"/>
                        </a:rPr>
                        <a:t>A draft progress report on cooperation on agreement with Germany on SAIVCET work was approved by the Deputy Director-General on 21 September 2021</a:t>
                      </a:r>
                    </a:p>
                  </a:txBody>
                  <a:tcPr marL="49776" marR="49776" marT="0" marB="0"/>
                </a:tc>
                <a:tc>
                  <a:txBody>
                    <a:bodyPr/>
                    <a:lstStyle/>
                    <a:p>
                      <a:pPr marL="0" indent="0">
                        <a:lnSpc>
                          <a:spcPct val="107000"/>
                        </a:lnSpc>
                        <a:spcAft>
                          <a:spcPts val="0"/>
                        </a:spcAft>
                        <a:buFont typeface="Arial" panose="020B0604020202020204" pitchFamily="34" charset="0"/>
                        <a:buNone/>
                      </a:pPr>
                      <a:r>
                        <a:rPr lang="en-GB" sz="1200" dirty="0">
                          <a:solidFill>
                            <a:schemeClr val="tx1"/>
                          </a:solidFill>
                          <a:effectLst/>
                          <a:latin typeface="+mn-lt"/>
                          <a:ea typeface="Calibri" panose="020F0502020204030204" pitchFamily="34" charset="0"/>
                          <a:cs typeface="Times New Roman" panose="02020603050405020304" pitchFamily="18" charset="0"/>
                        </a:rPr>
                        <a:t>N</a:t>
                      </a:r>
                      <a:r>
                        <a:rPr lang="en-ZA" sz="1200" dirty="0">
                          <a:solidFill>
                            <a:schemeClr val="tx1"/>
                          </a:solidFill>
                          <a:effectLst/>
                          <a:latin typeface="+mn-lt"/>
                          <a:ea typeface="Calibri" panose="020F0502020204030204" pitchFamily="34" charset="0"/>
                          <a:cs typeface="Times New Roman" panose="02020603050405020304" pitchFamily="18" charset="0"/>
                        </a:rPr>
                        <a:t>/A</a:t>
                      </a:r>
                    </a:p>
                  </a:txBody>
                  <a:tcPr marL="49776" marR="49776" marT="0" marB="0">
                    <a:solidFill>
                      <a:schemeClr val="bg2">
                        <a:lumMod val="20000"/>
                        <a:lumOff val="80000"/>
                      </a:schemeClr>
                    </a:solidFill>
                  </a:tcPr>
                </a:tc>
                <a:extLst>
                  <a:ext uri="{0D108BD9-81ED-4DB2-BD59-A6C34878D82A}">
                    <a16:rowId xmlns:a16="http://schemas.microsoft.com/office/drawing/2014/main" val="10004"/>
                  </a:ext>
                </a:extLst>
              </a:tr>
              <a:tr h="560709">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l" defTabSz="914400" rtl="0" eaLnBrk="1" latinLnBrk="0" hangingPunct="1">
                        <a:lnSpc>
                          <a:spcPct val="107000"/>
                        </a:lnSpc>
                        <a:spcAft>
                          <a:spcPts val="0"/>
                        </a:spcAft>
                        <a:buFont typeface="+mj-lt"/>
                        <a:buAutoNum type="arabicPeriod" startAt="5"/>
                      </a:pPr>
                      <a:r>
                        <a:rPr lang="en-ZA" sz="1200" b="0" kern="1200" dirty="0">
                          <a:solidFill>
                            <a:schemeClr val="tx1"/>
                          </a:solidFill>
                          <a:effectLst/>
                          <a:latin typeface="+mn-lt"/>
                          <a:ea typeface="+mn-ea"/>
                          <a:cs typeface="+mn-cs"/>
                        </a:rPr>
                        <a:t>Examination results per cycle for qualifying student released in 40 days from last date of exams timetable</a:t>
                      </a:r>
                    </a:p>
                  </a:txBody>
                  <a:tcPr marL="49776" marR="49776" marT="0" marB="0"/>
                </a:tc>
                <a:tc>
                  <a:txBody>
                    <a:bodyPr/>
                    <a:lstStyle/>
                    <a:p>
                      <a:pPr marL="0" algn="l" defTabSz="914400" rtl="0" eaLnBrk="1" latinLnBrk="0" hangingPunct="1">
                        <a:lnSpc>
                          <a:spcPct val="107000"/>
                        </a:lnSpc>
                        <a:spcAft>
                          <a:spcPts val="0"/>
                        </a:spcAft>
                      </a:pPr>
                      <a:r>
                        <a:rPr lang="en-ZA" sz="1200" b="1" kern="1200" dirty="0">
                          <a:solidFill>
                            <a:srgbClr val="FF0000"/>
                          </a:solidFill>
                          <a:effectLst/>
                          <a:latin typeface="+mn-lt"/>
                          <a:ea typeface="+mn-ea"/>
                          <a:cs typeface="+mn-cs"/>
                        </a:rPr>
                        <a:t>Target not achieved</a:t>
                      </a:r>
                    </a:p>
                    <a:p>
                      <a:pPr marL="0" algn="l" defTabSz="914400" rtl="0" eaLnBrk="1" latinLnBrk="0" hangingPunct="1">
                        <a:lnSpc>
                          <a:spcPct val="107000"/>
                        </a:lnSpc>
                        <a:spcAft>
                          <a:spcPts val="0"/>
                        </a:spcAft>
                      </a:pPr>
                      <a:endParaRPr lang="en-ZA" sz="1200" b="0" kern="1200" dirty="0">
                        <a:solidFill>
                          <a:schemeClr val="tx1"/>
                        </a:solidFill>
                        <a:effectLst/>
                        <a:latin typeface="+mn-lt"/>
                        <a:ea typeface="+mn-ea"/>
                        <a:cs typeface="+mn-cs"/>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b="0" kern="1200" dirty="0">
                          <a:solidFill>
                            <a:schemeClr val="tx1"/>
                          </a:solidFill>
                          <a:effectLst/>
                          <a:latin typeface="+mn-lt"/>
                          <a:ea typeface="+mn-ea"/>
                          <a:cs typeface="+mn-cs"/>
                        </a:rPr>
                        <a:t>Non-compliance with the reporting standards and guidelines </a:t>
                      </a:r>
                      <a:endParaRPr lang="en-ZA" sz="1200" b="0" dirty="0">
                        <a:solidFill>
                          <a:srgbClr val="FF0000"/>
                        </a:solidFill>
                        <a:effectLst/>
                        <a:latin typeface="+mn-lt"/>
                        <a:ea typeface="Calibri" panose="020F0502020204030204" pitchFamily="34" charset="0"/>
                        <a:cs typeface="Times New Roman" panose="02020603050405020304" pitchFamily="18" charset="0"/>
                      </a:endParaRPr>
                    </a:p>
                    <a:p>
                      <a:pPr marL="0" indent="0">
                        <a:lnSpc>
                          <a:spcPct val="107000"/>
                        </a:lnSpc>
                        <a:spcAft>
                          <a:spcPts val="0"/>
                        </a:spcAft>
                        <a:buFont typeface="Arial" panose="020B0604020202020204" pitchFamily="34" charset="0"/>
                        <a:buNone/>
                      </a:pPr>
                      <a:endParaRPr lang="en-ZA" sz="1200" dirty="0">
                        <a:solidFill>
                          <a:srgbClr val="FF0000"/>
                        </a:solidFill>
                        <a:effectLst/>
                        <a:latin typeface="+mn-lt"/>
                        <a:ea typeface="Calibri" panose="020F0502020204030204" pitchFamily="34" charset="0"/>
                        <a:cs typeface="Times New Roman" panose="02020603050405020304" pitchFamily="18" charset="0"/>
                      </a:endParaRPr>
                    </a:p>
                  </a:txBody>
                  <a:tcPr marL="49776" marR="49776" marT="0" marB="0">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9462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solidFill>
            <a:schemeClr val="bg2">
              <a:lumMod val="20000"/>
              <a:lumOff val="80000"/>
            </a:schemeClr>
          </a:solidFill>
          <a:ln w="9525">
            <a:solidFill>
              <a:schemeClr val="accent1"/>
            </a:solidFill>
            <a:miter lim="800000"/>
            <a:headEnd/>
            <a:tailEnd/>
          </a:ln>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13</a:t>
            </a:fld>
            <a:endParaRPr lang="en-US" altLang="en-US" b="1" dirty="0"/>
          </a:p>
        </p:txBody>
      </p:sp>
      <p:sp>
        <p:nvSpPr>
          <p:cNvPr id="9" name="TextBox 8"/>
          <p:cNvSpPr txBox="1"/>
          <p:nvPr/>
        </p:nvSpPr>
        <p:spPr>
          <a:xfrm>
            <a:off x="465316" y="457287"/>
            <a:ext cx="8221484"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2</a:t>
            </a:r>
            <a:r>
              <a:rPr lang="en-US" altLang="en-US" sz="2400" b="1" baseline="30000" dirty="0">
                <a:cs typeface="Arial" charset="0"/>
              </a:rPr>
              <a:t>nd</a:t>
            </a:r>
            <a:r>
              <a:rPr lang="en-US" altLang="en-US" sz="2400" b="1" dirty="0">
                <a:cs typeface="Arial" charset="0"/>
              </a:rPr>
              <a:t>  Quarter Targets (2021/22) </a:t>
            </a:r>
          </a:p>
        </p:txBody>
      </p:sp>
      <p:graphicFrame>
        <p:nvGraphicFramePr>
          <p:cNvPr id="2" name="Table 1"/>
          <p:cNvGraphicFramePr>
            <a:graphicFrameLocks noGrp="1"/>
          </p:cNvGraphicFramePr>
          <p:nvPr>
            <p:extLst>
              <p:ext uri="{D42A27DB-BD31-4B8C-83A1-F6EECF244321}">
                <p14:modId xmlns:p14="http://schemas.microsoft.com/office/powerpoint/2010/main" val="1259326486"/>
              </p:ext>
            </p:extLst>
          </p:nvPr>
        </p:nvGraphicFramePr>
        <p:xfrm>
          <a:off x="465316" y="1344387"/>
          <a:ext cx="8221483" cy="4944747"/>
        </p:xfrm>
        <a:graphic>
          <a:graphicData uri="http://schemas.openxmlformats.org/drawingml/2006/table">
            <a:tbl>
              <a:tblPr firstRow="1" firstCol="1" bandRow="1">
                <a:tableStyleId>{5940675A-B579-460E-94D1-54222C63F5DA}</a:tableStyleId>
              </a:tblPr>
              <a:tblGrid>
                <a:gridCol w="1191052">
                  <a:extLst>
                    <a:ext uri="{9D8B030D-6E8A-4147-A177-3AD203B41FA5}">
                      <a16:colId xmlns:a16="http://schemas.microsoft.com/office/drawing/2014/main" val="20000"/>
                    </a:ext>
                  </a:extLst>
                </a:gridCol>
                <a:gridCol w="2458432">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1828799">
                  <a:extLst>
                    <a:ext uri="{9D8B030D-6E8A-4147-A177-3AD203B41FA5}">
                      <a16:colId xmlns:a16="http://schemas.microsoft.com/office/drawing/2014/main" val="20003"/>
                    </a:ext>
                  </a:extLst>
                </a:gridCol>
              </a:tblGrid>
              <a:tr h="230907">
                <a:tc>
                  <a:txBody>
                    <a:bodyPr/>
                    <a:lstStyle/>
                    <a:p>
                      <a:pPr algn="ctr">
                        <a:lnSpc>
                          <a:spcPct val="107000"/>
                        </a:lnSpc>
                        <a:spcAft>
                          <a:spcPts val="0"/>
                        </a:spcAft>
                      </a:pPr>
                      <a:r>
                        <a:rPr lang="en-ZA" sz="1100" b="1" dirty="0">
                          <a:solidFill>
                            <a:schemeClr val="bg1"/>
                          </a:solidFill>
                          <a:effectLst/>
                          <a:latin typeface="+mn-lt"/>
                        </a:rPr>
                        <a:t>Programme</a:t>
                      </a:r>
                      <a:endParaRPr lang="en-ZA" sz="11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100" b="1" dirty="0">
                          <a:solidFill>
                            <a:schemeClr val="bg1"/>
                          </a:solidFill>
                          <a:effectLst/>
                          <a:latin typeface="+mn-lt"/>
                        </a:rPr>
                        <a:t>Quarter Milestone/</a:t>
                      </a:r>
                    </a:p>
                    <a:p>
                      <a:pPr algn="ctr">
                        <a:lnSpc>
                          <a:spcPct val="107000"/>
                        </a:lnSpc>
                        <a:spcAft>
                          <a:spcPts val="0"/>
                        </a:spcAft>
                      </a:pPr>
                      <a:r>
                        <a:rPr lang="en-ZA" sz="1100" b="1" dirty="0">
                          <a:solidFill>
                            <a:schemeClr val="bg1"/>
                          </a:solidFill>
                          <a:effectLst/>
                          <a:latin typeface="+mn-lt"/>
                        </a:rPr>
                        <a:t> Target</a:t>
                      </a:r>
                      <a:endParaRPr lang="en-ZA" sz="11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100" b="1" dirty="0">
                          <a:solidFill>
                            <a:schemeClr val="bg1"/>
                          </a:solidFill>
                          <a:effectLst/>
                          <a:latin typeface="+mn-lt"/>
                        </a:rPr>
                        <a:t>Milestone /</a:t>
                      </a:r>
                    </a:p>
                    <a:p>
                      <a:pPr algn="ctr">
                        <a:lnSpc>
                          <a:spcPct val="107000"/>
                        </a:lnSpc>
                        <a:spcAft>
                          <a:spcPts val="0"/>
                        </a:spcAft>
                      </a:pPr>
                      <a:r>
                        <a:rPr lang="en-ZA" sz="1100" b="1" dirty="0">
                          <a:solidFill>
                            <a:schemeClr val="bg1"/>
                          </a:solidFill>
                          <a:effectLst/>
                          <a:latin typeface="+mn-lt"/>
                        </a:rPr>
                        <a:t>Target Achievement  </a:t>
                      </a:r>
                      <a:endParaRPr lang="en-ZA" sz="11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100" b="1" dirty="0">
                          <a:solidFill>
                            <a:schemeClr val="bg1"/>
                          </a:solidFill>
                          <a:effectLst/>
                          <a:latin typeface="+mn-lt"/>
                        </a:rPr>
                        <a:t>Reason for Deviation </a:t>
                      </a:r>
                      <a:endParaRPr lang="en-ZA" sz="11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val="10000"/>
                  </a:ext>
                </a:extLst>
              </a:tr>
              <a:tr h="0">
                <a:tc rowSpan="5">
                  <a:txBody>
                    <a:bodyPr/>
                    <a:lstStyle/>
                    <a:p>
                      <a:pPr>
                        <a:lnSpc>
                          <a:spcPct val="107000"/>
                        </a:lnSpc>
                        <a:spcAft>
                          <a:spcPts val="0"/>
                        </a:spcAft>
                      </a:pPr>
                      <a:r>
                        <a:rPr lang="en-ZA" sz="1100" b="1" dirty="0">
                          <a:effectLst/>
                          <a:latin typeface="+mn-lt"/>
                        </a:rPr>
                        <a:t>Programme 4: TVET</a:t>
                      </a:r>
                      <a:endParaRPr lang="en-ZA" sz="110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l" defTabSz="914400" rtl="0" eaLnBrk="1" latinLnBrk="0" hangingPunct="1">
                        <a:lnSpc>
                          <a:spcPct val="107000"/>
                        </a:lnSpc>
                        <a:spcAft>
                          <a:spcPts val="0"/>
                        </a:spcAft>
                        <a:buFont typeface="+mj-lt"/>
                        <a:buAutoNum type="arabicPeriod" startAt="6"/>
                      </a:pPr>
                      <a:r>
                        <a:rPr lang="en-ZA" sz="1100" b="0" kern="1200" dirty="0">
                          <a:solidFill>
                            <a:schemeClr val="tx1"/>
                          </a:solidFill>
                          <a:effectLst/>
                          <a:latin typeface="+mn-lt"/>
                          <a:ea typeface="+mn-ea"/>
                          <a:cs typeface="+mn-cs"/>
                        </a:rPr>
                        <a:t>Percentage reduction of</a:t>
                      </a:r>
                    </a:p>
                    <a:p>
                      <a:pPr marL="0" algn="l" defTabSz="914400" rtl="0" eaLnBrk="1" latinLnBrk="0" hangingPunct="1">
                        <a:lnSpc>
                          <a:spcPct val="107000"/>
                        </a:lnSpc>
                        <a:spcAft>
                          <a:spcPts val="0"/>
                        </a:spcAft>
                      </a:pPr>
                      <a:r>
                        <a:rPr lang="en-ZA" sz="1100" b="0" kern="1200" dirty="0">
                          <a:solidFill>
                            <a:schemeClr val="tx1"/>
                          </a:solidFill>
                          <a:effectLst/>
                          <a:latin typeface="+mn-lt"/>
                          <a:ea typeface="+mn-ea"/>
                          <a:cs typeface="+mn-cs"/>
                        </a:rPr>
                        <a:t>      certification backlog (100%)</a:t>
                      </a:r>
                    </a:p>
                  </a:txBody>
                  <a:tcPr marL="49776" marR="49776" marT="0" marB="0"/>
                </a:tc>
                <a:tc>
                  <a:txBody>
                    <a:bodyPr/>
                    <a:lstStyle/>
                    <a:p>
                      <a:pPr marL="0" algn="just" defTabSz="914400" rtl="0" eaLnBrk="1" latinLnBrk="0" hangingPunct="1">
                        <a:lnSpc>
                          <a:spcPct val="107000"/>
                        </a:lnSpc>
                        <a:spcAft>
                          <a:spcPts val="0"/>
                        </a:spcAft>
                      </a:pPr>
                      <a:r>
                        <a:rPr lang="en-ZA" sz="1100" b="1" kern="1200" dirty="0">
                          <a:solidFill>
                            <a:srgbClr val="FF0000"/>
                          </a:solidFill>
                          <a:effectLst/>
                          <a:latin typeface="+mn-lt"/>
                          <a:ea typeface="+mn-ea"/>
                          <a:cs typeface="+mn-cs"/>
                        </a:rPr>
                        <a:t>Target not achieved</a:t>
                      </a:r>
                    </a:p>
                    <a:p>
                      <a:pPr marL="0" algn="just" defTabSz="914400" rtl="0" eaLnBrk="1" latinLnBrk="0" hangingPunct="1">
                        <a:lnSpc>
                          <a:spcPct val="107000"/>
                        </a:lnSpc>
                        <a:spcAft>
                          <a:spcPts val="0"/>
                        </a:spcAft>
                      </a:pPr>
                      <a:endParaRPr lang="en-ZA" sz="1100" b="0" kern="1200" dirty="0">
                        <a:solidFill>
                          <a:schemeClr val="tx1"/>
                        </a:solidFill>
                        <a:effectLst/>
                        <a:latin typeface="+mn-lt"/>
                        <a:ea typeface="+mn-ea"/>
                        <a:cs typeface="+mn-cs"/>
                      </a:endParaRPr>
                    </a:p>
                    <a:p>
                      <a:pPr marL="0" algn="just" defTabSz="914400" rtl="0" eaLnBrk="1" latinLnBrk="0" hangingPunct="1">
                        <a:lnSpc>
                          <a:spcPct val="107000"/>
                        </a:lnSpc>
                        <a:spcAft>
                          <a:spcPts val="0"/>
                        </a:spcAft>
                      </a:pPr>
                      <a:r>
                        <a:rPr lang="en-ZA" sz="1100" b="0" kern="1200" dirty="0">
                          <a:solidFill>
                            <a:schemeClr val="tx1"/>
                          </a:solidFill>
                          <a:effectLst/>
                          <a:latin typeface="+mn-lt"/>
                          <a:ea typeface="+mn-ea"/>
                          <a:cs typeface="+mn-cs"/>
                        </a:rPr>
                        <a:t>98.36%</a:t>
                      </a:r>
                    </a:p>
                  </a:txBody>
                  <a:tcPr marL="49776" marR="49776" marT="0" marB="0"/>
                </a:tc>
                <a:tc>
                  <a:txBody>
                    <a:bodyPr/>
                    <a:lstStyle/>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100" b="0" kern="1200" dirty="0">
                          <a:solidFill>
                            <a:schemeClr val="tx1"/>
                          </a:solidFill>
                          <a:effectLst/>
                          <a:latin typeface="+mn-lt"/>
                          <a:ea typeface="+mn-ea"/>
                          <a:cs typeface="+mn-cs"/>
                        </a:rPr>
                        <a:t>Non-compliance with the reporting standards and guidelines </a:t>
                      </a:r>
                      <a:endParaRPr lang="en-ZA" sz="1100" b="0" dirty="0">
                        <a:solidFill>
                          <a:srgbClr val="FF0000"/>
                        </a:solidFill>
                        <a:effectLst/>
                        <a:latin typeface="+mn-lt"/>
                        <a:ea typeface="Calibri" panose="020F0502020204030204" pitchFamily="34" charset="0"/>
                        <a:cs typeface="Times New Roman" panose="02020603050405020304" pitchFamily="18" charset="0"/>
                      </a:endParaRPr>
                    </a:p>
                  </a:txBody>
                  <a:tcPr marL="49776" marR="49776" marT="0" marB="0">
                    <a:solidFill>
                      <a:schemeClr val="bg1"/>
                    </a:solidFill>
                  </a:tcPr>
                </a:tc>
                <a:extLst>
                  <a:ext uri="{0D108BD9-81ED-4DB2-BD59-A6C34878D82A}">
                    <a16:rowId xmlns:a16="http://schemas.microsoft.com/office/drawing/2014/main" val="10006"/>
                  </a:ext>
                </a:extLst>
              </a:tr>
              <a:tr h="560709">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l" defTabSz="914400" rtl="0" eaLnBrk="1" latinLnBrk="0" hangingPunct="1">
                        <a:lnSpc>
                          <a:spcPct val="107000"/>
                        </a:lnSpc>
                        <a:spcAft>
                          <a:spcPts val="0"/>
                        </a:spcAft>
                        <a:buFont typeface="+mj-lt"/>
                        <a:buAutoNum type="arabicPeriod" startAt="7"/>
                      </a:pPr>
                      <a:r>
                        <a:rPr lang="en-ZA" sz="1100" b="0" kern="1200" dirty="0">
                          <a:solidFill>
                            <a:schemeClr val="tx1"/>
                          </a:solidFill>
                          <a:effectLst/>
                          <a:latin typeface="+mn-lt"/>
                          <a:ea typeface="+mn-ea"/>
                          <a:cs typeface="+mn-cs"/>
                        </a:rPr>
                        <a:t>Monitoring report on the conduct, management and administration of TVET college examinations and assessment approved by Director-General by 30 September 2021</a:t>
                      </a:r>
                    </a:p>
                  </a:txBody>
                  <a:tcPr marL="49776" marR="49776" marT="0" marB="0"/>
                </a:tc>
                <a:tc>
                  <a:txBody>
                    <a:bodyPr/>
                    <a:lstStyle/>
                    <a:p>
                      <a:pPr marL="0" algn="just" defTabSz="914400" rtl="0" eaLnBrk="1" latinLnBrk="0" hangingPunct="1">
                        <a:lnSpc>
                          <a:spcPct val="107000"/>
                        </a:lnSpc>
                        <a:spcAft>
                          <a:spcPts val="0"/>
                        </a:spcAft>
                      </a:pPr>
                      <a:r>
                        <a:rPr lang="en-ZA" sz="1100" b="1" kern="1200" dirty="0">
                          <a:solidFill>
                            <a:schemeClr val="tx1"/>
                          </a:solidFill>
                          <a:effectLst/>
                          <a:latin typeface="+mn-lt"/>
                          <a:ea typeface="+mn-ea"/>
                          <a:cs typeface="+mn-cs"/>
                        </a:rPr>
                        <a:t>Target achieved</a:t>
                      </a:r>
                    </a:p>
                    <a:p>
                      <a:pPr marL="0" algn="just" defTabSz="914400" rtl="0" eaLnBrk="1" latinLnBrk="0" hangingPunct="1">
                        <a:lnSpc>
                          <a:spcPct val="107000"/>
                        </a:lnSpc>
                        <a:spcAft>
                          <a:spcPts val="0"/>
                        </a:spcAft>
                      </a:pPr>
                      <a:endParaRPr lang="en-ZA" sz="1100" b="0"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ZA" sz="1100" b="0" kern="1200" dirty="0">
                          <a:solidFill>
                            <a:schemeClr val="tx1"/>
                          </a:solidFill>
                          <a:effectLst/>
                          <a:latin typeface="+mn-lt"/>
                          <a:ea typeface="+mn-ea"/>
                          <a:cs typeface="+mn-cs"/>
                        </a:rPr>
                        <a:t>Monitoring report on the conduct, management and administration of TVET college examinations and assessment approved by Director-General on 30 September 2021</a:t>
                      </a:r>
                    </a:p>
                  </a:txBody>
                  <a:tcPr marL="49776" marR="49776" marT="0" marB="0"/>
                </a:tc>
                <a:tc>
                  <a:txBody>
                    <a:bodyPr/>
                    <a:lstStyle/>
                    <a:p>
                      <a:pPr marL="0" indent="0" algn="just">
                        <a:lnSpc>
                          <a:spcPct val="107000"/>
                        </a:lnSpc>
                        <a:spcAft>
                          <a:spcPts val="0"/>
                        </a:spcAft>
                        <a:buFont typeface="Arial" panose="020B0604020202020204" pitchFamily="34" charset="0"/>
                        <a:buNone/>
                      </a:pPr>
                      <a:r>
                        <a:rPr lang="en-GB" sz="1100" b="0" dirty="0">
                          <a:effectLst/>
                          <a:latin typeface="+mn-lt"/>
                          <a:ea typeface="Calibri" panose="020F0502020204030204" pitchFamily="34" charset="0"/>
                          <a:cs typeface="Times New Roman" panose="02020603050405020304" pitchFamily="18" charset="0"/>
                        </a:rPr>
                        <a:t>N/A</a:t>
                      </a:r>
                      <a:endParaRPr lang="en-ZA" sz="1100" b="0" dirty="0">
                        <a:effectLst/>
                        <a:latin typeface="+mn-lt"/>
                        <a:ea typeface="Calibri" panose="020F0502020204030204" pitchFamily="34" charset="0"/>
                        <a:cs typeface="Times New Roman" panose="02020603050405020304" pitchFamily="18" charset="0"/>
                      </a:endParaRPr>
                    </a:p>
                  </a:txBody>
                  <a:tcPr marL="49776" marR="49776" marT="0" marB="0">
                    <a:solidFill>
                      <a:schemeClr val="bg2">
                        <a:lumMod val="20000"/>
                        <a:lumOff val="80000"/>
                      </a:schemeClr>
                    </a:solidFill>
                  </a:tcPr>
                </a:tc>
                <a:extLst>
                  <a:ext uri="{0D108BD9-81ED-4DB2-BD59-A6C34878D82A}">
                    <a16:rowId xmlns:a16="http://schemas.microsoft.com/office/drawing/2014/main" val="10002"/>
                  </a:ext>
                </a:extLst>
              </a:tr>
              <a:tr h="560709">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l" defTabSz="914400" rtl="0" eaLnBrk="1" latinLnBrk="0" hangingPunct="1">
                        <a:lnSpc>
                          <a:spcPct val="107000"/>
                        </a:lnSpc>
                        <a:spcAft>
                          <a:spcPts val="0"/>
                        </a:spcAft>
                        <a:buFont typeface="+mj-lt"/>
                        <a:buAutoNum type="arabicPeriod" startAt="8"/>
                      </a:pPr>
                      <a:r>
                        <a:rPr lang="en-ZA" sz="1100" b="0" kern="1200" dirty="0">
                          <a:solidFill>
                            <a:schemeClr val="tx1"/>
                          </a:solidFill>
                          <a:effectLst/>
                          <a:latin typeface="+mn-lt"/>
                          <a:ea typeface="+mn-ea"/>
                          <a:cs typeface="+mn-cs"/>
                        </a:rPr>
                        <a:t>Draft standard governance standards for TVET college councils circulated for consultation by 30 September 2021</a:t>
                      </a:r>
                    </a:p>
                  </a:txBody>
                  <a:tcPr marL="49776" marR="49776" marT="0" marB="0"/>
                </a:tc>
                <a:tc>
                  <a:txBody>
                    <a:bodyPr/>
                    <a:lstStyle/>
                    <a:p>
                      <a:pPr marL="0" algn="just" defTabSz="914400" rtl="0" eaLnBrk="1" latinLnBrk="0" hangingPunct="1">
                        <a:lnSpc>
                          <a:spcPct val="107000"/>
                        </a:lnSpc>
                        <a:spcAft>
                          <a:spcPts val="0"/>
                        </a:spcAft>
                      </a:pPr>
                      <a:r>
                        <a:rPr lang="en-ZA" sz="1100" b="1" kern="1200" dirty="0">
                          <a:solidFill>
                            <a:srgbClr val="FF0000"/>
                          </a:solidFill>
                          <a:effectLst/>
                          <a:latin typeface="+mn-lt"/>
                          <a:ea typeface="+mn-ea"/>
                          <a:cs typeface="+mn-cs"/>
                        </a:rPr>
                        <a:t>Target not achieved</a:t>
                      </a:r>
                    </a:p>
                  </a:txBody>
                  <a:tcPr marL="49776" marR="49776" marT="0" marB="0"/>
                </a:tc>
                <a:tc>
                  <a:txBody>
                    <a:bodyPr/>
                    <a:lstStyle/>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100" b="0" kern="1200" dirty="0">
                          <a:solidFill>
                            <a:schemeClr val="tx1"/>
                          </a:solidFill>
                          <a:effectLst/>
                          <a:latin typeface="+mn-lt"/>
                          <a:ea typeface="+mn-ea"/>
                          <a:cs typeface="+mn-cs"/>
                        </a:rPr>
                        <a:t>Non-compliance with the reporting standards and guidelines </a:t>
                      </a:r>
                    </a:p>
                  </a:txBody>
                  <a:tcPr marL="49776" marR="49776" marT="0" marB="0">
                    <a:solidFill>
                      <a:schemeClr val="bg1"/>
                    </a:solidFill>
                  </a:tcPr>
                </a:tc>
                <a:extLst>
                  <a:ext uri="{0D108BD9-81ED-4DB2-BD59-A6C34878D82A}">
                    <a16:rowId xmlns:a16="http://schemas.microsoft.com/office/drawing/2014/main" val="10003"/>
                  </a:ext>
                </a:extLst>
              </a:tr>
              <a:tr h="560709">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68288" indent="-268288" algn="l" defTabSz="914400" rtl="0" eaLnBrk="1" latinLnBrk="0" hangingPunct="1">
                        <a:lnSpc>
                          <a:spcPct val="107000"/>
                        </a:lnSpc>
                        <a:spcAft>
                          <a:spcPts val="0"/>
                        </a:spcAft>
                        <a:buFont typeface="+mj-lt"/>
                        <a:buAutoNum type="arabicPeriod" startAt="9"/>
                        <a:tabLst>
                          <a:tab pos="0" algn="l"/>
                          <a:tab pos="177800" algn="l"/>
                        </a:tabLst>
                      </a:pPr>
                      <a:r>
                        <a:rPr lang="en-ZA" sz="1100" b="0" kern="1200" dirty="0">
                          <a:solidFill>
                            <a:schemeClr val="tx1"/>
                          </a:solidFill>
                          <a:effectLst/>
                          <a:latin typeface="+mn-lt"/>
                          <a:ea typeface="+mn-ea"/>
                          <a:cs typeface="+mn-cs"/>
                        </a:rPr>
                        <a:t>A draft monitoring framework and plan for the implementation of the institutional maturity model consulted by 30 September 2021</a:t>
                      </a:r>
                    </a:p>
                  </a:txBody>
                  <a:tcPr marL="49776" marR="49776" marT="0" marB="0"/>
                </a:tc>
                <a:tc>
                  <a:txBody>
                    <a:bodyPr/>
                    <a:lstStyle/>
                    <a:p>
                      <a:pPr marL="0" algn="just" defTabSz="914400" rtl="0" eaLnBrk="1" latinLnBrk="0" hangingPunct="1">
                        <a:lnSpc>
                          <a:spcPct val="107000"/>
                        </a:lnSpc>
                        <a:spcAft>
                          <a:spcPts val="0"/>
                        </a:spcAft>
                      </a:pPr>
                      <a:r>
                        <a:rPr lang="en-ZA" sz="1100" b="1" kern="1200" dirty="0">
                          <a:solidFill>
                            <a:schemeClr val="tx1"/>
                          </a:solidFill>
                          <a:effectLst/>
                          <a:latin typeface="+mn-lt"/>
                          <a:ea typeface="+mn-ea"/>
                          <a:cs typeface="+mn-cs"/>
                        </a:rPr>
                        <a:t>Target achieved</a:t>
                      </a:r>
                    </a:p>
                    <a:p>
                      <a:pPr marL="0" algn="just" defTabSz="914400" rtl="0" eaLnBrk="1" latinLnBrk="0" hangingPunct="1">
                        <a:lnSpc>
                          <a:spcPct val="107000"/>
                        </a:lnSpc>
                        <a:spcAft>
                          <a:spcPts val="0"/>
                        </a:spcAft>
                      </a:pPr>
                      <a:endParaRPr lang="en-ZA" sz="1100" b="1"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ZA" sz="1100" b="0" kern="1200" dirty="0">
                          <a:solidFill>
                            <a:schemeClr val="tx1"/>
                          </a:solidFill>
                          <a:effectLst/>
                          <a:latin typeface="+mn-lt"/>
                          <a:ea typeface="+mn-ea"/>
                          <a:cs typeface="+mn-cs"/>
                        </a:rPr>
                        <a:t>A final draft monitoring framework has been compiled and consulted</a:t>
                      </a:r>
                    </a:p>
                  </a:txBody>
                  <a:tcPr marL="49776" marR="49776" marT="0" marB="0"/>
                </a:tc>
                <a:tc>
                  <a:txBody>
                    <a:bodyPr/>
                    <a:lstStyle/>
                    <a:p>
                      <a:pPr marL="0" indent="0" algn="just">
                        <a:lnSpc>
                          <a:spcPct val="107000"/>
                        </a:lnSpc>
                        <a:spcAft>
                          <a:spcPts val="0"/>
                        </a:spcAft>
                        <a:buFont typeface="Arial" panose="020B0604020202020204" pitchFamily="34" charset="0"/>
                        <a:buNone/>
                      </a:pPr>
                      <a:r>
                        <a:rPr lang="en-GB" sz="1100" dirty="0">
                          <a:effectLst/>
                          <a:latin typeface="+mn-lt"/>
                          <a:ea typeface="Calibri" panose="020F0502020204030204" pitchFamily="34" charset="0"/>
                          <a:cs typeface="Times New Roman" panose="02020603050405020304" pitchFamily="18" charset="0"/>
                        </a:rPr>
                        <a:t>N/A</a:t>
                      </a:r>
                      <a:endParaRPr lang="en-ZA" sz="1100" dirty="0">
                        <a:effectLst/>
                        <a:latin typeface="+mn-lt"/>
                        <a:ea typeface="Calibri" panose="020F0502020204030204" pitchFamily="34" charset="0"/>
                        <a:cs typeface="Times New Roman" panose="02020603050405020304" pitchFamily="18" charset="0"/>
                      </a:endParaRPr>
                    </a:p>
                  </a:txBody>
                  <a:tcPr marL="49776" marR="49776" marT="0" marB="0">
                    <a:solidFill>
                      <a:schemeClr val="bg2">
                        <a:lumMod val="20000"/>
                        <a:lumOff val="80000"/>
                      </a:schemeClr>
                    </a:solidFill>
                  </a:tcPr>
                </a:tc>
                <a:extLst>
                  <a:ext uri="{0D108BD9-81ED-4DB2-BD59-A6C34878D82A}">
                    <a16:rowId xmlns:a16="http://schemas.microsoft.com/office/drawing/2014/main" val="10004"/>
                  </a:ext>
                </a:extLst>
              </a:tr>
              <a:tr h="560709">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indent="-457200" algn="l" defTabSz="914400" rtl="0" eaLnBrk="1" latinLnBrk="0" hangingPunct="1">
                        <a:lnSpc>
                          <a:spcPct val="107000"/>
                        </a:lnSpc>
                        <a:spcAft>
                          <a:spcPts val="0"/>
                        </a:spcAft>
                        <a:buFont typeface="+mj-lt"/>
                        <a:buAutoNum type="arabicPeriod" startAt="10"/>
                        <a:tabLst>
                          <a:tab pos="0" algn="l"/>
                        </a:tabLst>
                      </a:pPr>
                      <a:r>
                        <a:rPr lang="en-ZA" sz="1100" b="0" kern="1200" dirty="0">
                          <a:solidFill>
                            <a:schemeClr val="tx1"/>
                          </a:solidFill>
                          <a:effectLst/>
                          <a:latin typeface="+mn-lt"/>
                          <a:ea typeface="+mn-ea"/>
                          <a:cs typeface="+mn-cs"/>
                        </a:rPr>
                        <a:t>A progress report on the development of TVET colleges infrastructure maintenance plans for 2022/23 relating to all sites of delivery approved by the Deputy Director-General by 30 September 2021</a:t>
                      </a:r>
                    </a:p>
                  </a:txBody>
                  <a:tcPr marL="49776" marR="49776" marT="0" marB="0"/>
                </a:tc>
                <a:tc>
                  <a:txBody>
                    <a:bodyPr/>
                    <a:lstStyle/>
                    <a:p>
                      <a:pPr marL="0" algn="just" defTabSz="914400" rtl="0" eaLnBrk="1" latinLnBrk="0" hangingPunct="1">
                        <a:lnSpc>
                          <a:spcPct val="107000"/>
                        </a:lnSpc>
                        <a:spcAft>
                          <a:spcPts val="0"/>
                        </a:spcAft>
                      </a:pPr>
                      <a:r>
                        <a:rPr lang="en-ZA" sz="1100" b="1" kern="1200" dirty="0">
                          <a:solidFill>
                            <a:schemeClr val="tx1"/>
                          </a:solidFill>
                          <a:effectLst/>
                          <a:latin typeface="+mn-lt"/>
                          <a:ea typeface="+mn-ea"/>
                          <a:cs typeface="+mn-cs"/>
                        </a:rPr>
                        <a:t>Target achieved</a:t>
                      </a:r>
                    </a:p>
                    <a:p>
                      <a:pPr marL="0" algn="just" defTabSz="914400" rtl="0" eaLnBrk="1" latinLnBrk="0" hangingPunct="1">
                        <a:lnSpc>
                          <a:spcPct val="107000"/>
                        </a:lnSpc>
                        <a:spcAft>
                          <a:spcPts val="0"/>
                        </a:spcAft>
                      </a:pPr>
                      <a:endParaRPr lang="en-ZA" sz="1100" b="1"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ZA" sz="1100" b="0" kern="1200" dirty="0">
                          <a:solidFill>
                            <a:schemeClr val="tx1"/>
                          </a:solidFill>
                          <a:effectLst/>
                          <a:latin typeface="+mn-lt"/>
                          <a:ea typeface="+mn-ea"/>
                          <a:cs typeface="+mn-cs"/>
                        </a:rPr>
                        <a:t>A progress report on the development of TVET colleges infrastructure maintenance plans for 2022/23 relating to all sites of delivery was approved by the Deputy Director-General</a:t>
                      </a:r>
                    </a:p>
                    <a:p>
                      <a:pPr marL="0" algn="just" defTabSz="914400" rtl="0" eaLnBrk="1" latinLnBrk="0" hangingPunct="1">
                        <a:lnSpc>
                          <a:spcPct val="107000"/>
                        </a:lnSpc>
                        <a:spcAft>
                          <a:spcPts val="0"/>
                        </a:spcAft>
                      </a:pPr>
                      <a:r>
                        <a:rPr lang="en-ZA" sz="1100" b="0" kern="1200" dirty="0">
                          <a:solidFill>
                            <a:schemeClr val="tx1"/>
                          </a:solidFill>
                          <a:effectLst/>
                          <a:latin typeface="+mn-lt"/>
                          <a:ea typeface="+mn-ea"/>
                          <a:cs typeface="+mn-cs"/>
                        </a:rPr>
                        <a:t>by 27 September 2021</a:t>
                      </a:r>
                    </a:p>
                  </a:txBody>
                  <a:tcPr marL="49776" marR="49776" marT="0" marB="0"/>
                </a:tc>
                <a:tc>
                  <a:txBody>
                    <a:bodyPr/>
                    <a:lstStyle/>
                    <a:p>
                      <a:pPr marL="0" algn="just" defTabSz="914400" rtl="0" eaLnBrk="1" latinLnBrk="0" hangingPunct="1">
                        <a:lnSpc>
                          <a:spcPct val="107000"/>
                        </a:lnSpc>
                        <a:spcAft>
                          <a:spcPts val="0"/>
                        </a:spcAft>
                      </a:pPr>
                      <a:r>
                        <a:rPr lang="en-GB" sz="1100" b="0" kern="1200" dirty="0">
                          <a:solidFill>
                            <a:schemeClr val="tx1"/>
                          </a:solidFill>
                          <a:effectLst/>
                          <a:latin typeface="+mn-lt"/>
                          <a:ea typeface="+mn-ea"/>
                          <a:cs typeface="+mn-cs"/>
                        </a:rPr>
                        <a:t>N/A</a:t>
                      </a:r>
                      <a:endParaRPr lang="en-ZA" sz="1100" b="0" kern="1200" dirty="0">
                        <a:solidFill>
                          <a:schemeClr val="tx1"/>
                        </a:solidFill>
                        <a:effectLst/>
                        <a:latin typeface="+mn-lt"/>
                        <a:ea typeface="+mn-ea"/>
                        <a:cs typeface="+mn-cs"/>
                      </a:endParaRPr>
                    </a:p>
                  </a:txBody>
                  <a:tcPr marL="49776" marR="49776" marT="0" marB="0">
                    <a:solidFill>
                      <a:schemeClr val="bg2">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6057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14</a:t>
            </a:fld>
            <a:endParaRPr lang="en-US" altLang="en-US" b="1" dirty="0"/>
          </a:p>
        </p:txBody>
      </p:sp>
      <p:sp>
        <p:nvSpPr>
          <p:cNvPr id="9" name="TextBox 8"/>
          <p:cNvSpPr txBox="1"/>
          <p:nvPr/>
        </p:nvSpPr>
        <p:spPr>
          <a:xfrm>
            <a:off x="465316" y="457287"/>
            <a:ext cx="8221484"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2</a:t>
            </a:r>
            <a:r>
              <a:rPr lang="en-US" altLang="en-US" sz="2400" b="1" baseline="30000" dirty="0">
                <a:cs typeface="Arial" charset="0"/>
              </a:rPr>
              <a:t>nd</a:t>
            </a:r>
            <a:r>
              <a:rPr lang="en-US" altLang="en-US" sz="2400" b="1" dirty="0">
                <a:cs typeface="Arial" charset="0"/>
              </a:rPr>
              <a:t> Quarter Targets (2021/22) </a:t>
            </a:r>
          </a:p>
        </p:txBody>
      </p:sp>
      <p:graphicFrame>
        <p:nvGraphicFramePr>
          <p:cNvPr id="2" name="Table 1"/>
          <p:cNvGraphicFramePr>
            <a:graphicFrameLocks noGrp="1"/>
          </p:cNvGraphicFramePr>
          <p:nvPr>
            <p:extLst>
              <p:ext uri="{D42A27DB-BD31-4B8C-83A1-F6EECF244321}">
                <p14:modId xmlns:p14="http://schemas.microsoft.com/office/powerpoint/2010/main" val="1980216886"/>
              </p:ext>
            </p:extLst>
          </p:nvPr>
        </p:nvGraphicFramePr>
        <p:xfrm>
          <a:off x="465317" y="1447800"/>
          <a:ext cx="8221483" cy="4253232"/>
        </p:xfrm>
        <a:graphic>
          <a:graphicData uri="http://schemas.openxmlformats.org/drawingml/2006/table">
            <a:tbl>
              <a:tblPr firstRow="1" firstCol="1" bandRow="1">
                <a:tableStyleId>{5940675A-B579-460E-94D1-54222C63F5DA}</a:tableStyleId>
              </a:tblPr>
              <a:tblGrid>
                <a:gridCol w="1668283">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137499">
                <a:tc>
                  <a:txBody>
                    <a:bodyPr/>
                    <a:lstStyle/>
                    <a:p>
                      <a:pPr algn="ctr">
                        <a:lnSpc>
                          <a:spcPct val="107000"/>
                        </a:lnSpc>
                        <a:spcAft>
                          <a:spcPts val="0"/>
                        </a:spcAft>
                      </a:pPr>
                      <a:r>
                        <a:rPr lang="en-ZA" sz="1200" b="1" dirty="0">
                          <a:solidFill>
                            <a:schemeClr val="bg1"/>
                          </a:solidFill>
                          <a:effectLst/>
                        </a:rPr>
                        <a:t>Programme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200" b="1" dirty="0">
                          <a:solidFill>
                            <a:schemeClr val="bg1"/>
                          </a:solidFill>
                          <a:effectLst/>
                        </a:rPr>
                        <a:t>Quarter Milestone/</a:t>
                      </a:r>
                    </a:p>
                    <a:p>
                      <a:pPr algn="ctr">
                        <a:lnSpc>
                          <a:spcPct val="107000"/>
                        </a:lnSpc>
                        <a:spcAft>
                          <a:spcPts val="0"/>
                        </a:spcAft>
                      </a:pPr>
                      <a:r>
                        <a:rPr lang="en-ZA" sz="1200" b="1" dirty="0">
                          <a:solidFill>
                            <a:schemeClr val="bg1"/>
                          </a:solidFill>
                          <a:effectLst/>
                        </a:rPr>
                        <a:t> 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200" b="1" dirty="0">
                          <a:solidFill>
                            <a:schemeClr val="bg1"/>
                          </a:solidFill>
                          <a:effectLst/>
                        </a:rPr>
                        <a:t>Milestone /</a:t>
                      </a:r>
                    </a:p>
                    <a:p>
                      <a:pPr algn="ctr">
                        <a:lnSpc>
                          <a:spcPct val="107000"/>
                        </a:lnSpc>
                        <a:spcAft>
                          <a:spcPts val="0"/>
                        </a:spcAft>
                      </a:pPr>
                      <a:r>
                        <a:rPr lang="en-ZA" sz="1200" b="1" dirty="0">
                          <a:solidFill>
                            <a:schemeClr val="bg1"/>
                          </a:solidFill>
                          <a:effectLst/>
                        </a:rPr>
                        <a:t>Target Achievement  </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200" b="1" dirty="0">
                          <a:solidFill>
                            <a:schemeClr val="bg1"/>
                          </a:solidFill>
                          <a:effectLst/>
                        </a:rPr>
                        <a:t>Reason for Deviation </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val="10000"/>
                  </a:ext>
                </a:extLst>
              </a:tr>
              <a:tr h="625093">
                <a:tc>
                  <a:txBody>
                    <a:bodyPr/>
                    <a:lstStyle/>
                    <a:p>
                      <a:pPr marL="0" algn="l" defTabSz="914400" rtl="0" eaLnBrk="1" latinLnBrk="0" hangingPunct="1">
                        <a:lnSpc>
                          <a:spcPct val="107000"/>
                        </a:lnSpc>
                        <a:spcAft>
                          <a:spcPts val="0"/>
                        </a:spcAft>
                      </a:pPr>
                      <a:r>
                        <a:rPr lang="en-ZA" sz="1200" b="1" kern="1200" dirty="0">
                          <a:solidFill>
                            <a:schemeClr val="tx1"/>
                          </a:solidFill>
                          <a:effectLst/>
                          <a:latin typeface="+mn-lt"/>
                          <a:ea typeface="+mn-ea"/>
                          <a:cs typeface="+mn-cs"/>
                        </a:rPr>
                        <a:t>Programme 4: TVET</a:t>
                      </a:r>
                    </a:p>
                  </a:txBody>
                  <a:tcPr marL="49776" marR="49776" marT="0" marB="0"/>
                </a:tc>
                <a:tc>
                  <a:txBody>
                    <a:bodyPr/>
                    <a:lstStyle/>
                    <a:p>
                      <a:pPr marL="228600" indent="-228600" algn="l" defTabSz="914400" rtl="0" eaLnBrk="1" latinLnBrk="0" hangingPunct="1">
                        <a:lnSpc>
                          <a:spcPct val="107000"/>
                        </a:lnSpc>
                        <a:spcAft>
                          <a:spcPts val="0"/>
                        </a:spcAft>
                        <a:buFont typeface="+mj-lt"/>
                        <a:buAutoNum type="arabicPeriod" startAt="11"/>
                      </a:pPr>
                      <a:r>
                        <a:rPr lang="en-ZA" sz="1200" b="0" kern="1200" dirty="0">
                          <a:solidFill>
                            <a:schemeClr val="tx1"/>
                          </a:solidFill>
                          <a:effectLst/>
                          <a:latin typeface="+mn-lt"/>
                          <a:ea typeface="+mn-ea"/>
                          <a:cs typeface="+mn-cs"/>
                        </a:rPr>
                        <a:t>Draft norms for differentiated infrastructure linked to curriculum delivery approve by the Director-General by 30 September 2021</a:t>
                      </a:r>
                    </a:p>
                  </a:txBody>
                  <a:tcPr marL="49776" marR="49776" marT="0" marB="0"/>
                </a:tc>
                <a:tc>
                  <a:txBody>
                    <a:bodyPr/>
                    <a:lstStyle/>
                    <a:p>
                      <a:pPr marL="0" algn="ctr" defTabSz="914400" rtl="0" eaLnBrk="1" latinLnBrk="0" hangingPunct="1">
                        <a:lnSpc>
                          <a:spcPct val="107000"/>
                        </a:lnSpc>
                        <a:spcAft>
                          <a:spcPts val="0"/>
                        </a:spcAft>
                      </a:pPr>
                      <a:r>
                        <a:rPr lang="en-ZA" sz="1200" b="1" kern="1200" dirty="0">
                          <a:solidFill>
                            <a:srgbClr val="FF0000"/>
                          </a:solidFill>
                          <a:effectLst/>
                          <a:latin typeface="+mn-lt"/>
                          <a:ea typeface="+mn-ea"/>
                          <a:cs typeface="+mn-cs"/>
                        </a:rPr>
                        <a:t>Target not achieved</a:t>
                      </a:r>
                    </a:p>
                    <a:p>
                      <a:pPr marL="0" algn="l" defTabSz="914400" rtl="0" eaLnBrk="1" latinLnBrk="0" hangingPunct="1">
                        <a:lnSpc>
                          <a:spcPct val="107000"/>
                        </a:lnSpc>
                        <a:spcAft>
                          <a:spcPts val="0"/>
                        </a:spcAft>
                      </a:pPr>
                      <a:endParaRPr lang="en-ZA" sz="1200" b="0"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ZA" sz="1200" b="0" kern="1200" dirty="0">
                          <a:solidFill>
                            <a:schemeClr val="tx1"/>
                          </a:solidFill>
                          <a:effectLst/>
                          <a:latin typeface="+mn-lt"/>
                          <a:ea typeface="+mn-ea"/>
                          <a:cs typeface="+mn-cs"/>
                        </a:rPr>
                        <a:t>Draft norms for differentiated</a:t>
                      </a:r>
                    </a:p>
                    <a:p>
                      <a:pPr marL="0" algn="l" defTabSz="914400" rtl="0" eaLnBrk="1" latinLnBrk="0" hangingPunct="1">
                        <a:lnSpc>
                          <a:spcPct val="107000"/>
                        </a:lnSpc>
                        <a:spcAft>
                          <a:spcPts val="0"/>
                        </a:spcAft>
                      </a:pPr>
                      <a:r>
                        <a:rPr lang="en-ZA" sz="1200" b="0" kern="1200" dirty="0">
                          <a:solidFill>
                            <a:schemeClr val="tx1"/>
                          </a:solidFill>
                          <a:effectLst/>
                          <a:latin typeface="+mn-lt"/>
                          <a:ea typeface="+mn-ea"/>
                          <a:cs typeface="+mn-cs"/>
                        </a:rPr>
                        <a:t>infrastructure linked to curriculum delivery was developed and approved by the Deputy Director-</a:t>
                      </a:r>
                    </a:p>
                    <a:p>
                      <a:pPr marL="0" algn="l" defTabSz="914400" rtl="0" eaLnBrk="1" latinLnBrk="0" hangingPunct="1">
                        <a:lnSpc>
                          <a:spcPct val="107000"/>
                        </a:lnSpc>
                        <a:spcAft>
                          <a:spcPts val="0"/>
                        </a:spcAft>
                      </a:pPr>
                      <a:r>
                        <a:rPr lang="en-ZA" sz="1200" b="0" kern="1200" dirty="0">
                          <a:solidFill>
                            <a:schemeClr val="tx1"/>
                          </a:solidFill>
                          <a:effectLst/>
                          <a:latin typeface="+mn-lt"/>
                          <a:ea typeface="+mn-ea"/>
                          <a:cs typeface="+mn-cs"/>
                        </a:rPr>
                        <a:t>General on 27 September</a:t>
                      </a:r>
                    </a:p>
                    <a:p>
                      <a:pPr marL="0" algn="l" defTabSz="914400" rtl="0" eaLnBrk="1" latinLnBrk="0" hangingPunct="1">
                        <a:lnSpc>
                          <a:spcPct val="107000"/>
                        </a:lnSpc>
                        <a:spcAft>
                          <a:spcPts val="0"/>
                        </a:spcAft>
                      </a:pPr>
                      <a:r>
                        <a:rPr lang="en-ZA" sz="1200" b="0" kern="1200" dirty="0">
                          <a:solidFill>
                            <a:schemeClr val="tx1"/>
                          </a:solidFill>
                          <a:effectLst/>
                          <a:latin typeface="+mn-lt"/>
                          <a:ea typeface="+mn-ea"/>
                          <a:cs typeface="+mn-cs"/>
                        </a:rPr>
                        <a:t>2021;</a:t>
                      </a:r>
                    </a:p>
                  </a:txBody>
                  <a:tcPr marL="49776" marR="49776" marT="0" marB="0"/>
                </a:tc>
                <a:tc>
                  <a:txBody>
                    <a:bodyPr/>
                    <a:lstStyle/>
                    <a:p>
                      <a:pPr marL="0" algn="l" defTabSz="914400" rtl="0" eaLnBrk="1" latinLnBrk="0" hangingPunct="1">
                        <a:lnSpc>
                          <a:spcPct val="107000"/>
                        </a:lnSpc>
                        <a:spcAft>
                          <a:spcPts val="0"/>
                        </a:spcAft>
                      </a:pPr>
                      <a:r>
                        <a:rPr lang="en-GB" sz="1200" b="0" kern="1200" dirty="0">
                          <a:solidFill>
                            <a:schemeClr val="tx1"/>
                          </a:solidFill>
                          <a:effectLst/>
                          <a:latin typeface="+mn-lt"/>
                          <a:ea typeface="+mn-ea"/>
                          <a:cs typeface="+mn-cs"/>
                        </a:rPr>
                        <a:t>Gazetting of norms and standards were delayed  </a:t>
                      </a:r>
                      <a:endParaRPr lang="en-ZA" sz="1200" b="0" kern="1200" dirty="0">
                        <a:solidFill>
                          <a:schemeClr val="tx1"/>
                        </a:solidFill>
                        <a:effectLst/>
                        <a:latin typeface="+mn-lt"/>
                        <a:ea typeface="+mn-ea"/>
                        <a:cs typeface="+mn-cs"/>
                      </a:endParaRPr>
                    </a:p>
                  </a:txBody>
                  <a:tcPr marL="49776" marR="49776" marT="0" marB="0">
                    <a:solidFill>
                      <a:schemeClr val="bg1"/>
                    </a:solidFill>
                  </a:tcPr>
                </a:tc>
                <a:extLst>
                  <a:ext uri="{0D108BD9-81ED-4DB2-BD59-A6C34878D82A}">
                    <a16:rowId xmlns:a16="http://schemas.microsoft.com/office/drawing/2014/main" val="10006"/>
                  </a:ext>
                </a:extLst>
              </a:tr>
              <a:tr h="534035">
                <a:tc rowSpan="2">
                  <a:txBody>
                    <a:bodyPr/>
                    <a:lstStyle/>
                    <a:p>
                      <a:pPr marL="0" algn="l" defTabSz="914400" rtl="0" eaLnBrk="1" latinLnBrk="0" hangingPunct="1">
                        <a:lnSpc>
                          <a:spcPct val="107000"/>
                        </a:lnSpc>
                        <a:spcAft>
                          <a:spcPts val="0"/>
                        </a:spcAft>
                      </a:pPr>
                      <a:r>
                        <a:rPr lang="en-ZA" sz="1200" b="1" kern="1200" dirty="0">
                          <a:solidFill>
                            <a:schemeClr val="tx1"/>
                          </a:solidFill>
                          <a:effectLst/>
                          <a:latin typeface="+mn-lt"/>
                          <a:ea typeface="+mn-ea"/>
                          <a:cs typeface="+mn-cs"/>
                        </a:rPr>
                        <a:t>Programme 5: Skills Development </a:t>
                      </a:r>
                    </a:p>
                  </a:txBody>
                  <a:tcPr marL="49776" marR="49776" marT="0" marB="0"/>
                </a:tc>
                <a:tc>
                  <a:txBody>
                    <a:bodyPr/>
                    <a:lstStyle/>
                    <a:p>
                      <a:pPr marL="228600" indent="-228600" algn="l" defTabSz="914400" rtl="0" eaLnBrk="1" latinLnBrk="0" hangingPunct="1">
                        <a:lnSpc>
                          <a:spcPct val="107000"/>
                        </a:lnSpc>
                        <a:spcAft>
                          <a:spcPts val="0"/>
                        </a:spcAft>
                        <a:buFont typeface="+mj-lt"/>
                        <a:buAutoNum type="arabicPeriod"/>
                      </a:pPr>
                      <a:r>
                        <a:rPr lang="en-ZA" sz="1200" b="0" kern="1200" dirty="0">
                          <a:solidFill>
                            <a:schemeClr val="tx1"/>
                          </a:solidFill>
                          <a:effectLst/>
                          <a:latin typeface="+mn-lt"/>
                          <a:ea typeface="+mn-ea"/>
                          <a:cs typeface="+mn-cs"/>
                        </a:rPr>
                        <a:t>Report on the implementation of the NSDS by SETAs    approved by the Director-General by 30 September 2021</a:t>
                      </a:r>
                    </a:p>
                  </a:txBody>
                  <a:tcPr marL="49776" marR="49776" marT="0" marB="0"/>
                </a:tc>
                <a:tc>
                  <a:txBody>
                    <a:bodyPr/>
                    <a:lstStyle/>
                    <a:p>
                      <a:pPr marL="0" algn="ctr" defTabSz="914400" rtl="0" eaLnBrk="1" latinLnBrk="0" hangingPunct="1">
                        <a:lnSpc>
                          <a:spcPct val="107000"/>
                        </a:lnSpc>
                        <a:spcAft>
                          <a:spcPts val="0"/>
                        </a:spcAft>
                      </a:pPr>
                      <a:r>
                        <a:rPr lang="en-ZA" sz="1200" b="1" kern="1200" dirty="0">
                          <a:solidFill>
                            <a:schemeClr val="tx1"/>
                          </a:solidFill>
                          <a:effectLst/>
                          <a:latin typeface="+mn-lt"/>
                          <a:ea typeface="+mn-ea"/>
                          <a:cs typeface="+mn-cs"/>
                        </a:rPr>
                        <a:t>Target achieved</a:t>
                      </a:r>
                    </a:p>
                    <a:p>
                      <a:pPr marL="0" algn="ctr" defTabSz="914400" rtl="0" eaLnBrk="1" latinLnBrk="0" hangingPunct="1">
                        <a:lnSpc>
                          <a:spcPct val="107000"/>
                        </a:lnSpc>
                        <a:spcAft>
                          <a:spcPts val="0"/>
                        </a:spcAft>
                      </a:pPr>
                      <a:endParaRPr lang="en-ZA" sz="1200" b="1"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ZA" sz="1200" b="0" kern="1200" dirty="0">
                          <a:solidFill>
                            <a:schemeClr val="tx1"/>
                          </a:solidFill>
                          <a:effectLst/>
                          <a:latin typeface="+mn-lt"/>
                          <a:ea typeface="+mn-ea"/>
                          <a:cs typeface="+mn-cs"/>
                        </a:rPr>
                        <a:t>Report on the implementation of the NSDS by SETAs approved by the Director-General by 23 August</a:t>
                      </a:r>
                    </a:p>
                    <a:p>
                      <a:pPr marL="0" algn="l" defTabSz="914400" rtl="0" eaLnBrk="1" latinLnBrk="0" hangingPunct="1">
                        <a:lnSpc>
                          <a:spcPct val="107000"/>
                        </a:lnSpc>
                        <a:spcAft>
                          <a:spcPts val="0"/>
                        </a:spcAft>
                      </a:pPr>
                      <a:r>
                        <a:rPr lang="en-ZA" sz="1200" b="0" kern="1200" dirty="0">
                          <a:solidFill>
                            <a:schemeClr val="tx1"/>
                          </a:solidFill>
                          <a:effectLst/>
                          <a:latin typeface="+mn-lt"/>
                          <a:ea typeface="+mn-ea"/>
                          <a:cs typeface="+mn-cs"/>
                        </a:rPr>
                        <a:t>2021</a:t>
                      </a:r>
                    </a:p>
                  </a:txBody>
                  <a:tcPr marL="49776" marR="49776" marT="0" marB="0"/>
                </a:tc>
                <a:tc>
                  <a:txBody>
                    <a:bodyPr/>
                    <a:lstStyle/>
                    <a:p>
                      <a:pPr marL="0" algn="l" defTabSz="914400" rtl="0" eaLnBrk="1" latinLnBrk="0" hangingPunct="1">
                        <a:lnSpc>
                          <a:spcPct val="107000"/>
                        </a:lnSpc>
                        <a:spcAft>
                          <a:spcPts val="0"/>
                        </a:spcAft>
                      </a:pPr>
                      <a:r>
                        <a:rPr lang="en-GB" sz="1200" b="0" kern="1200" dirty="0">
                          <a:solidFill>
                            <a:schemeClr val="tx1"/>
                          </a:solidFill>
                          <a:effectLst/>
                          <a:latin typeface="+mn-lt"/>
                          <a:ea typeface="+mn-ea"/>
                          <a:cs typeface="+mn-cs"/>
                        </a:rPr>
                        <a:t>N/A</a:t>
                      </a:r>
                      <a:endParaRPr lang="en-ZA" sz="1200" b="0" kern="1200" dirty="0">
                        <a:solidFill>
                          <a:schemeClr val="tx1"/>
                        </a:solidFill>
                        <a:effectLst/>
                        <a:latin typeface="+mn-lt"/>
                        <a:ea typeface="+mn-ea"/>
                        <a:cs typeface="+mn-cs"/>
                      </a:endParaRPr>
                    </a:p>
                  </a:txBody>
                  <a:tcPr marL="49776" marR="49776" marT="0" marB="0">
                    <a:solidFill>
                      <a:schemeClr val="bg2">
                        <a:lumMod val="20000"/>
                        <a:lumOff val="80000"/>
                      </a:schemeClr>
                    </a:solidFill>
                  </a:tcPr>
                </a:tc>
                <a:extLst>
                  <a:ext uri="{0D108BD9-81ED-4DB2-BD59-A6C34878D82A}">
                    <a16:rowId xmlns:a16="http://schemas.microsoft.com/office/drawing/2014/main" val="10002"/>
                  </a:ext>
                </a:extLst>
              </a:tr>
              <a:tr h="0">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lvl="0" indent="-228600" algn="l" defTabSz="914400" rtl="0" eaLnBrk="1" latinLnBrk="0" hangingPunct="1">
                        <a:lnSpc>
                          <a:spcPct val="107000"/>
                        </a:lnSpc>
                        <a:spcAft>
                          <a:spcPts val="0"/>
                        </a:spcAft>
                        <a:buFont typeface="+mj-lt"/>
                        <a:buAutoNum type="arabicPeriod" startAt="2"/>
                      </a:pPr>
                      <a:r>
                        <a:rPr lang="en-ZA" sz="1200" b="0" kern="1200" dirty="0">
                          <a:solidFill>
                            <a:schemeClr val="tx1"/>
                          </a:solidFill>
                          <a:effectLst/>
                          <a:latin typeface="+mn-lt"/>
                          <a:ea typeface="+mn-ea"/>
                          <a:cs typeface="+mn-cs"/>
                        </a:rPr>
                        <a:t>Average lead time from    qualifying trade test applications received until trade test is  conducted (40 days)</a:t>
                      </a:r>
                    </a:p>
                  </a:txBody>
                  <a:tcPr marL="49776" marR="49776" marT="0" marB="0"/>
                </a:tc>
                <a:tc>
                  <a:txBody>
                    <a:bodyPr/>
                    <a:lstStyle/>
                    <a:p>
                      <a:pPr algn="ctr"/>
                      <a:r>
                        <a:rPr lang="en-ZA" sz="1200" b="1" kern="1200" dirty="0">
                          <a:solidFill>
                            <a:schemeClr val="tx1"/>
                          </a:solidFill>
                          <a:effectLst/>
                          <a:latin typeface="+mn-lt"/>
                          <a:ea typeface="+mn-ea"/>
                          <a:cs typeface="+mn-cs"/>
                        </a:rPr>
                        <a:t>Target achieved</a:t>
                      </a:r>
                    </a:p>
                    <a:p>
                      <a:endParaRPr lang="en-ZA" sz="1200" b="0" kern="1200" dirty="0">
                        <a:solidFill>
                          <a:schemeClr val="tx1"/>
                        </a:solidFill>
                        <a:effectLst/>
                        <a:latin typeface="+mn-lt"/>
                        <a:ea typeface="+mn-ea"/>
                        <a:cs typeface="+mn-cs"/>
                      </a:endParaRPr>
                    </a:p>
                    <a:p>
                      <a:pPr algn="ctr"/>
                      <a:r>
                        <a:rPr lang="en-ZA" sz="1200" b="0" kern="1200" dirty="0">
                          <a:solidFill>
                            <a:schemeClr val="tx1"/>
                          </a:solidFill>
                          <a:effectLst/>
                          <a:latin typeface="+mn-lt"/>
                          <a:ea typeface="+mn-ea"/>
                          <a:cs typeface="+mn-cs"/>
                        </a:rPr>
                        <a:t>34 days</a:t>
                      </a:r>
                    </a:p>
                  </a:txBody>
                  <a:tcPr marL="49776" marR="49776" marT="0" marB="0"/>
                </a:tc>
                <a:tc>
                  <a:txBody>
                    <a:bodyPr/>
                    <a:lstStyle/>
                    <a:p>
                      <a:pPr marL="0" algn="l" defTabSz="914400" rtl="0" eaLnBrk="1" latinLnBrk="0" hangingPunct="1">
                        <a:lnSpc>
                          <a:spcPct val="107000"/>
                        </a:lnSpc>
                        <a:spcAft>
                          <a:spcPts val="0"/>
                        </a:spcAft>
                      </a:pPr>
                      <a:r>
                        <a:rPr lang="en-GB" sz="1200" b="0" kern="1200" dirty="0">
                          <a:solidFill>
                            <a:schemeClr val="tx1"/>
                          </a:solidFill>
                          <a:effectLst/>
                          <a:latin typeface="+mn-lt"/>
                          <a:ea typeface="+mn-ea"/>
                          <a:cs typeface="+mn-cs"/>
                        </a:rPr>
                        <a:t>N/A</a:t>
                      </a:r>
                      <a:endParaRPr lang="en-ZA" sz="1200" b="0" kern="1200" dirty="0">
                        <a:solidFill>
                          <a:schemeClr val="tx1"/>
                        </a:solidFill>
                        <a:effectLst/>
                        <a:latin typeface="+mn-lt"/>
                        <a:ea typeface="+mn-ea"/>
                        <a:cs typeface="+mn-cs"/>
                      </a:endParaRPr>
                    </a:p>
                  </a:txBody>
                  <a:tcPr marL="49776" marR="49776" marT="0" marB="0">
                    <a:solidFill>
                      <a:schemeClr val="bg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0206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15</a:t>
            </a:fld>
            <a:endParaRPr lang="en-US" altLang="en-US" b="1" dirty="0"/>
          </a:p>
        </p:txBody>
      </p:sp>
      <p:sp>
        <p:nvSpPr>
          <p:cNvPr id="9" name="TextBox 8"/>
          <p:cNvSpPr txBox="1"/>
          <p:nvPr/>
        </p:nvSpPr>
        <p:spPr>
          <a:xfrm>
            <a:off x="465316" y="457287"/>
            <a:ext cx="8221484"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2</a:t>
            </a:r>
            <a:r>
              <a:rPr lang="en-US" altLang="en-US" sz="2400" b="1" baseline="30000" dirty="0">
                <a:cs typeface="Arial" charset="0"/>
              </a:rPr>
              <a:t>nd</a:t>
            </a:r>
            <a:r>
              <a:rPr lang="en-US" altLang="en-US" sz="2400" b="1" dirty="0">
                <a:cs typeface="Arial" charset="0"/>
              </a:rPr>
              <a:t> Quarter Targets (2021/22) </a:t>
            </a:r>
          </a:p>
        </p:txBody>
      </p:sp>
      <p:graphicFrame>
        <p:nvGraphicFramePr>
          <p:cNvPr id="2" name="Table 1"/>
          <p:cNvGraphicFramePr>
            <a:graphicFrameLocks noGrp="1"/>
          </p:cNvGraphicFramePr>
          <p:nvPr>
            <p:extLst>
              <p:ext uri="{D42A27DB-BD31-4B8C-83A1-F6EECF244321}">
                <p14:modId xmlns:p14="http://schemas.microsoft.com/office/powerpoint/2010/main" val="1355454849"/>
              </p:ext>
            </p:extLst>
          </p:nvPr>
        </p:nvGraphicFramePr>
        <p:xfrm>
          <a:off x="461258" y="1457070"/>
          <a:ext cx="8221483" cy="3898456"/>
        </p:xfrm>
        <a:graphic>
          <a:graphicData uri="http://schemas.openxmlformats.org/drawingml/2006/table">
            <a:tbl>
              <a:tblPr firstRow="1" firstCol="1" bandRow="1">
                <a:tableStyleId>{5940675A-B579-460E-94D1-54222C63F5DA}</a:tableStyleId>
              </a:tblPr>
              <a:tblGrid>
                <a:gridCol w="1191052">
                  <a:extLst>
                    <a:ext uri="{9D8B030D-6E8A-4147-A177-3AD203B41FA5}">
                      <a16:colId xmlns:a16="http://schemas.microsoft.com/office/drawing/2014/main" val="20000"/>
                    </a:ext>
                  </a:extLst>
                </a:gridCol>
                <a:gridCol w="2077432">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895599">
                  <a:extLst>
                    <a:ext uri="{9D8B030D-6E8A-4147-A177-3AD203B41FA5}">
                      <a16:colId xmlns:a16="http://schemas.microsoft.com/office/drawing/2014/main" val="20003"/>
                    </a:ext>
                  </a:extLst>
                </a:gridCol>
              </a:tblGrid>
              <a:tr h="137499">
                <a:tc>
                  <a:txBody>
                    <a:bodyPr/>
                    <a:lstStyle/>
                    <a:p>
                      <a:pPr algn="l">
                        <a:lnSpc>
                          <a:spcPct val="107000"/>
                        </a:lnSpc>
                        <a:spcAft>
                          <a:spcPts val="0"/>
                        </a:spcAft>
                      </a:pPr>
                      <a:r>
                        <a:rPr lang="en-ZA" sz="1100" b="1" dirty="0">
                          <a:solidFill>
                            <a:schemeClr val="bg1"/>
                          </a:solidFill>
                          <a:effectLst/>
                        </a:rPr>
                        <a:t>Programme</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l">
                        <a:lnSpc>
                          <a:spcPct val="107000"/>
                        </a:lnSpc>
                        <a:spcAft>
                          <a:spcPts val="0"/>
                        </a:spcAft>
                      </a:pPr>
                      <a:r>
                        <a:rPr lang="en-ZA" sz="1100" b="1" dirty="0">
                          <a:solidFill>
                            <a:schemeClr val="bg1"/>
                          </a:solidFill>
                          <a:effectLst/>
                        </a:rPr>
                        <a:t>Quarter Milestone/</a:t>
                      </a:r>
                    </a:p>
                    <a:p>
                      <a:pPr algn="l">
                        <a:lnSpc>
                          <a:spcPct val="107000"/>
                        </a:lnSpc>
                        <a:spcAft>
                          <a:spcPts val="0"/>
                        </a:spcAft>
                      </a:pPr>
                      <a:r>
                        <a:rPr lang="en-ZA" sz="1100" b="1" dirty="0">
                          <a:solidFill>
                            <a:schemeClr val="bg1"/>
                          </a:solidFill>
                          <a:effectLst/>
                        </a:rPr>
                        <a:t> Target</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l">
                        <a:lnSpc>
                          <a:spcPct val="107000"/>
                        </a:lnSpc>
                        <a:spcAft>
                          <a:spcPts val="0"/>
                        </a:spcAft>
                      </a:pPr>
                      <a:r>
                        <a:rPr lang="en-ZA" sz="1100" b="1" dirty="0">
                          <a:solidFill>
                            <a:schemeClr val="bg1"/>
                          </a:solidFill>
                          <a:effectLst/>
                        </a:rPr>
                        <a:t>Milestone /</a:t>
                      </a:r>
                    </a:p>
                    <a:p>
                      <a:pPr algn="l">
                        <a:lnSpc>
                          <a:spcPct val="107000"/>
                        </a:lnSpc>
                        <a:spcAft>
                          <a:spcPts val="0"/>
                        </a:spcAft>
                      </a:pPr>
                      <a:r>
                        <a:rPr lang="en-ZA" sz="1100" b="1" dirty="0">
                          <a:solidFill>
                            <a:schemeClr val="bg1"/>
                          </a:solidFill>
                          <a:effectLst/>
                        </a:rPr>
                        <a:t>Target Achievement  </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l">
                        <a:lnSpc>
                          <a:spcPct val="107000"/>
                        </a:lnSpc>
                        <a:spcAft>
                          <a:spcPts val="0"/>
                        </a:spcAft>
                      </a:pPr>
                      <a:r>
                        <a:rPr lang="en-ZA" sz="1100" b="1" dirty="0">
                          <a:solidFill>
                            <a:schemeClr val="bg1"/>
                          </a:solidFill>
                          <a:effectLst/>
                        </a:rPr>
                        <a:t>Reason for Deviation </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val="10000"/>
                  </a:ext>
                </a:extLst>
              </a:tr>
              <a:tr h="534035">
                <a:tc rowSpan="3">
                  <a:txBody>
                    <a:bodyPr/>
                    <a:lstStyle/>
                    <a:p>
                      <a:pPr marL="0" algn="l" defTabSz="914400" rtl="0" eaLnBrk="1" latinLnBrk="0" hangingPunct="1">
                        <a:lnSpc>
                          <a:spcPct val="107000"/>
                        </a:lnSpc>
                        <a:spcAft>
                          <a:spcPts val="0"/>
                        </a:spcAft>
                      </a:pPr>
                      <a:r>
                        <a:rPr lang="en-ZA" sz="1100" b="1" kern="1200" dirty="0">
                          <a:solidFill>
                            <a:schemeClr val="tx1"/>
                          </a:solidFill>
                          <a:effectLst/>
                          <a:latin typeface="+mn-lt"/>
                          <a:ea typeface="+mn-ea"/>
                          <a:cs typeface="+mn-cs"/>
                        </a:rPr>
                        <a:t>Programme 6: CET</a:t>
                      </a:r>
                    </a:p>
                  </a:txBody>
                  <a:tcPr marL="49776" marR="49776" marT="0" marB="0"/>
                </a:tc>
                <a:tc>
                  <a:txBody>
                    <a:bodyPr/>
                    <a:lstStyle/>
                    <a:p>
                      <a:pPr marL="177800" indent="-177800" algn="l" defTabSz="914400" rtl="0" eaLnBrk="1" latinLnBrk="0" hangingPunct="1">
                        <a:lnSpc>
                          <a:spcPct val="107000"/>
                        </a:lnSpc>
                        <a:spcAft>
                          <a:spcPts val="0"/>
                        </a:spcAft>
                        <a:buFont typeface="+mj-lt"/>
                        <a:buAutoNum type="arabicPeriod"/>
                      </a:pPr>
                      <a:r>
                        <a:rPr lang="en-ZA" sz="1100" b="0" kern="1200" dirty="0">
                          <a:solidFill>
                            <a:schemeClr val="tx1"/>
                          </a:solidFill>
                          <a:effectLst/>
                          <a:latin typeface="+mn-lt"/>
                          <a:ea typeface="+mn-ea"/>
                          <a:cs typeface="+mn-cs"/>
                        </a:rPr>
                        <a:t>Service provider for the</a:t>
                      </a:r>
                    </a:p>
                    <a:p>
                      <a:pPr marL="177800" indent="-177800" algn="l" defTabSz="914400" rtl="0" eaLnBrk="1" latinLnBrk="0" hangingPunct="1">
                        <a:lnSpc>
                          <a:spcPct val="107000"/>
                        </a:lnSpc>
                        <a:spcAft>
                          <a:spcPts val="0"/>
                        </a:spcAft>
                      </a:pPr>
                      <a:r>
                        <a:rPr lang="en-ZA" sz="1100" b="0" kern="1200" dirty="0">
                          <a:solidFill>
                            <a:schemeClr val="tx1"/>
                          </a:solidFill>
                          <a:effectLst/>
                          <a:latin typeface="+mn-lt"/>
                          <a:ea typeface="+mn-ea"/>
                          <a:cs typeface="+mn-cs"/>
                        </a:rPr>
                        <a:t>     development of a sustainable funding model for CET colleges appointed by 30 September 2021</a:t>
                      </a:r>
                    </a:p>
                  </a:txBody>
                  <a:tcPr marL="49776" marR="49776" marT="0" marB="0"/>
                </a:tc>
                <a:tc>
                  <a:txBody>
                    <a:bodyPr/>
                    <a:lstStyle/>
                    <a:p>
                      <a:pPr marL="0" algn="ctr" defTabSz="914400" rtl="0" eaLnBrk="1" latinLnBrk="0" hangingPunct="1">
                        <a:lnSpc>
                          <a:spcPct val="107000"/>
                        </a:lnSpc>
                        <a:spcAft>
                          <a:spcPts val="0"/>
                        </a:spcAft>
                      </a:pPr>
                      <a:r>
                        <a:rPr lang="en-ZA" sz="1100" b="1" kern="1200" dirty="0">
                          <a:solidFill>
                            <a:srgbClr val="FF0000"/>
                          </a:solidFill>
                          <a:effectLst/>
                          <a:latin typeface="+mn-lt"/>
                          <a:ea typeface="+mn-ea"/>
                          <a:cs typeface="+mn-cs"/>
                        </a:rPr>
                        <a:t>Target not achieved</a:t>
                      </a:r>
                    </a:p>
                  </a:txBody>
                  <a:tcPr marL="49776" marR="49776" marT="0" marB="0"/>
                </a:tc>
                <a:tc>
                  <a:txBody>
                    <a:bodyPr/>
                    <a:lstStyle/>
                    <a:p>
                      <a:pPr marL="0" algn="l" defTabSz="914400" rtl="0" eaLnBrk="1" latinLnBrk="0" hangingPunct="1">
                        <a:lnSpc>
                          <a:spcPct val="107000"/>
                        </a:lnSpc>
                        <a:spcAft>
                          <a:spcPts val="0"/>
                        </a:spcAft>
                      </a:pPr>
                      <a:r>
                        <a:rPr lang="en-ZA" sz="1100" b="0" kern="1200" dirty="0">
                          <a:solidFill>
                            <a:schemeClr val="tx1"/>
                          </a:solidFill>
                          <a:effectLst/>
                          <a:latin typeface="+mn-lt"/>
                          <a:ea typeface="+mn-ea"/>
                          <a:cs typeface="+mn-cs"/>
                        </a:rPr>
                        <a:t>The process for the approval and</a:t>
                      </a:r>
                    </a:p>
                    <a:p>
                      <a:pPr marL="0" algn="l" defTabSz="914400" rtl="0" eaLnBrk="1" latinLnBrk="0" hangingPunct="1">
                        <a:lnSpc>
                          <a:spcPct val="107000"/>
                        </a:lnSpc>
                        <a:spcAft>
                          <a:spcPts val="0"/>
                        </a:spcAft>
                      </a:pPr>
                      <a:r>
                        <a:rPr lang="en-ZA" sz="1100" b="0" kern="1200" dirty="0">
                          <a:solidFill>
                            <a:schemeClr val="tx1"/>
                          </a:solidFill>
                          <a:effectLst/>
                          <a:latin typeface="+mn-lt"/>
                          <a:ea typeface="+mn-ea"/>
                          <a:cs typeface="+mn-cs"/>
                        </a:rPr>
                        <a:t>advertisement of the tender took longer</a:t>
                      </a:r>
                    </a:p>
                    <a:p>
                      <a:pPr marL="0" algn="l" defTabSz="914400" rtl="0" eaLnBrk="1" latinLnBrk="0" hangingPunct="1">
                        <a:lnSpc>
                          <a:spcPct val="107000"/>
                        </a:lnSpc>
                        <a:spcAft>
                          <a:spcPts val="0"/>
                        </a:spcAft>
                      </a:pPr>
                      <a:r>
                        <a:rPr lang="en-ZA" sz="1100" b="0" kern="1200" dirty="0">
                          <a:solidFill>
                            <a:schemeClr val="tx1"/>
                          </a:solidFill>
                          <a:effectLst/>
                          <a:latin typeface="+mn-lt"/>
                          <a:ea typeface="+mn-ea"/>
                          <a:cs typeface="+mn-cs"/>
                        </a:rPr>
                        <a:t>than expected</a:t>
                      </a:r>
                    </a:p>
                  </a:txBody>
                  <a:tcPr marL="49776" marR="49776" marT="0" marB="0">
                    <a:solidFill>
                      <a:schemeClr val="bg1"/>
                    </a:solidFill>
                  </a:tcPr>
                </a:tc>
                <a:extLst>
                  <a:ext uri="{0D108BD9-81ED-4DB2-BD59-A6C34878D82A}">
                    <a16:rowId xmlns:a16="http://schemas.microsoft.com/office/drawing/2014/main" val="10006"/>
                  </a:ext>
                </a:extLst>
              </a:tr>
              <a:tr h="534035">
                <a:tc vMerge="1">
                  <a:txBody>
                    <a:bodyPr/>
                    <a:lstStyle/>
                    <a:p>
                      <a:pPr marL="0" algn="l" defTabSz="914400" rtl="0" eaLnBrk="1" latinLnBrk="0" hangingPunct="1">
                        <a:lnSpc>
                          <a:spcPct val="107000"/>
                        </a:lnSpc>
                        <a:spcAft>
                          <a:spcPts val="0"/>
                        </a:spcAft>
                      </a:pPr>
                      <a:endParaRPr lang="en-ZA" sz="1000" b="1" kern="1200" dirty="0">
                        <a:solidFill>
                          <a:schemeClr val="tx1"/>
                        </a:solidFill>
                        <a:effectLst/>
                        <a:latin typeface="+mn-lt"/>
                        <a:ea typeface="+mn-ea"/>
                        <a:cs typeface="+mn-cs"/>
                      </a:endParaRPr>
                    </a:p>
                  </a:txBody>
                  <a:tcPr marL="49776" marR="49776" marT="0" marB="0"/>
                </a:tc>
                <a:tc>
                  <a:txBody>
                    <a:bodyPr/>
                    <a:lstStyle/>
                    <a:p>
                      <a:pPr marL="177800" indent="-177800" algn="l" defTabSz="914400" rtl="0" eaLnBrk="1" latinLnBrk="0" hangingPunct="1">
                        <a:lnSpc>
                          <a:spcPct val="107000"/>
                        </a:lnSpc>
                        <a:spcAft>
                          <a:spcPts val="0"/>
                        </a:spcAft>
                        <a:buFont typeface="+mj-lt"/>
                        <a:buAutoNum type="arabicPeriod" startAt="2"/>
                      </a:pPr>
                      <a:r>
                        <a:rPr lang="en-ZA" sz="1100" b="0" kern="1200" dirty="0">
                          <a:solidFill>
                            <a:schemeClr val="tx1"/>
                          </a:solidFill>
                          <a:effectLst/>
                          <a:latin typeface="+mn-lt"/>
                          <a:ea typeface="+mn-ea"/>
                          <a:cs typeface="+mn-cs"/>
                        </a:rPr>
                        <a:t>A report on the implementation of teaching and learning    improvement plans at CET colleges approved by the Director-General by 30 September 2021</a:t>
                      </a:r>
                    </a:p>
                  </a:txBody>
                  <a:tcPr marL="49776" marR="49776" marT="0" marB="0"/>
                </a:tc>
                <a:tc>
                  <a:txBody>
                    <a:bodyPr/>
                    <a:lstStyle/>
                    <a:p>
                      <a:pPr marL="0" algn="ctr" defTabSz="914400" rtl="0" eaLnBrk="1" latinLnBrk="0" hangingPunct="1">
                        <a:lnSpc>
                          <a:spcPct val="107000"/>
                        </a:lnSpc>
                        <a:spcAft>
                          <a:spcPts val="0"/>
                        </a:spcAft>
                      </a:pPr>
                      <a:r>
                        <a:rPr lang="en-ZA" sz="1100" b="1" kern="1200" dirty="0">
                          <a:solidFill>
                            <a:schemeClr val="tx1"/>
                          </a:solidFill>
                          <a:effectLst/>
                          <a:latin typeface="+mn-lt"/>
                          <a:ea typeface="+mn-ea"/>
                          <a:cs typeface="+mn-cs"/>
                        </a:rPr>
                        <a:t>Target achieved</a:t>
                      </a:r>
                    </a:p>
                    <a:p>
                      <a:pPr marL="0" algn="l" defTabSz="914400" rtl="0" eaLnBrk="1" latinLnBrk="0" hangingPunct="1">
                        <a:lnSpc>
                          <a:spcPct val="107000"/>
                        </a:lnSpc>
                        <a:spcAft>
                          <a:spcPts val="0"/>
                        </a:spcAft>
                      </a:pPr>
                      <a:endParaRPr lang="en-ZA" sz="1100" b="0"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ZA" sz="1100" b="0" kern="1200" dirty="0">
                          <a:solidFill>
                            <a:schemeClr val="tx1"/>
                          </a:solidFill>
                          <a:effectLst/>
                          <a:latin typeface="+mn-lt"/>
                          <a:ea typeface="+mn-ea"/>
                          <a:cs typeface="+mn-cs"/>
                        </a:rPr>
                        <a:t>A submission and report on the implementation of teaching and learning improvement plans at CET was approved by the Acting Director-General on 30 September 2021</a:t>
                      </a:r>
                    </a:p>
                  </a:txBody>
                  <a:tcPr marL="49776" marR="49776" marT="0" marB="0"/>
                </a:tc>
                <a:tc>
                  <a:txBody>
                    <a:bodyPr/>
                    <a:lstStyle/>
                    <a:p>
                      <a:pPr marL="0" algn="l" defTabSz="914400" rtl="0" eaLnBrk="1" latinLnBrk="0" hangingPunct="1">
                        <a:lnSpc>
                          <a:spcPct val="107000"/>
                        </a:lnSpc>
                        <a:spcAft>
                          <a:spcPts val="0"/>
                        </a:spcAft>
                      </a:pPr>
                      <a:r>
                        <a:rPr lang="en-GB" sz="1100" b="0" kern="1200" dirty="0">
                          <a:solidFill>
                            <a:schemeClr val="tx1"/>
                          </a:solidFill>
                          <a:effectLst/>
                          <a:latin typeface="+mn-lt"/>
                          <a:ea typeface="+mn-ea"/>
                          <a:cs typeface="+mn-cs"/>
                        </a:rPr>
                        <a:t>N/A</a:t>
                      </a:r>
                      <a:endParaRPr lang="en-ZA" sz="1100" b="0" kern="1200" dirty="0">
                        <a:solidFill>
                          <a:schemeClr val="tx1"/>
                        </a:solidFill>
                        <a:effectLst/>
                        <a:latin typeface="+mn-lt"/>
                        <a:ea typeface="+mn-ea"/>
                        <a:cs typeface="+mn-cs"/>
                      </a:endParaRPr>
                    </a:p>
                  </a:txBody>
                  <a:tcPr marL="49776" marR="49776" marT="0" marB="0">
                    <a:solidFill>
                      <a:schemeClr val="bg2">
                        <a:lumMod val="20000"/>
                        <a:lumOff val="80000"/>
                      </a:schemeClr>
                    </a:solidFill>
                  </a:tcPr>
                </a:tc>
                <a:extLst>
                  <a:ext uri="{0D108BD9-81ED-4DB2-BD59-A6C34878D82A}">
                    <a16:rowId xmlns:a16="http://schemas.microsoft.com/office/drawing/2014/main" val="10002"/>
                  </a:ext>
                </a:extLst>
              </a:tr>
              <a:tr h="952499">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0" indent="0" algn="l" defTabSz="914400" rtl="0" eaLnBrk="1" latinLnBrk="0" hangingPunct="1">
                        <a:lnSpc>
                          <a:spcPct val="107000"/>
                        </a:lnSpc>
                        <a:spcAft>
                          <a:spcPts val="0"/>
                        </a:spcAft>
                        <a:buFont typeface="+mj-lt"/>
                        <a:buNone/>
                      </a:pPr>
                      <a:r>
                        <a:rPr lang="en-ZA" sz="1100" b="0" kern="1200" dirty="0">
                          <a:solidFill>
                            <a:schemeClr val="tx1"/>
                          </a:solidFill>
                          <a:effectLst/>
                          <a:latin typeface="+mn-lt"/>
                          <a:ea typeface="+mn-ea"/>
                          <a:cs typeface="+mn-cs"/>
                        </a:rPr>
                        <a:t>3.  Draft governance standards</a:t>
                      </a:r>
                    </a:p>
                    <a:p>
                      <a:pPr marL="177800" indent="0" algn="l" defTabSz="914400" rtl="0" eaLnBrk="1" latinLnBrk="0" hangingPunct="1">
                        <a:lnSpc>
                          <a:spcPct val="107000"/>
                        </a:lnSpc>
                        <a:spcAft>
                          <a:spcPts val="0"/>
                        </a:spcAft>
                      </a:pPr>
                      <a:r>
                        <a:rPr lang="en-ZA" sz="1100" b="0" kern="1200" dirty="0">
                          <a:solidFill>
                            <a:schemeClr val="tx1"/>
                          </a:solidFill>
                          <a:effectLst/>
                          <a:latin typeface="+mn-lt"/>
                          <a:ea typeface="+mn-ea"/>
                          <a:cs typeface="+mn-cs"/>
                        </a:rPr>
                        <a:t>and regulations for CET college councils approved by the Deputy Director-General by 30 September 2021</a:t>
                      </a:r>
                    </a:p>
                  </a:txBody>
                  <a:tcPr marL="49776" marR="49776" marT="0" marB="0"/>
                </a:tc>
                <a:tc>
                  <a:txBody>
                    <a:bodyPr/>
                    <a:lstStyle/>
                    <a:p>
                      <a:pPr marL="0" algn="ctr" defTabSz="914400" rtl="0" eaLnBrk="1" latinLnBrk="0" hangingPunct="1">
                        <a:lnSpc>
                          <a:spcPct val="107000"/>
                        </a:lnSpc>
                        <a:spcAft>
                          <a:spcPts val="0"/>
                        </a:spcAft>
                      </a:pPr>
                      <a:r>
                        <a:rPr lang="en-ZA" sz="1100" b="1" kern="1200" dirty="0">
                          <a:solidFill>
                            <a:schemeClr val="tx1"/>
                          </a:solidFill>
                          <a:effectLst/>
                          <a:latin typeface="+mn-lt"/>
                          <a:ea typeface="+mn-ea"/>
                          <a:cs typeface="+mn-cs"/>
                        </a:rPr>
                        <a:t>Target achieved</a:t>
                      </a:r>
                    </a:p>
                    <a:p>
                      <a:pPr marL="0" algn="l" defTabSz="914400" rtl="0" eaLnBrk="1" latinLnBrk="0" hangingPunct="1">
                        <a:lnSpc>
                          <a:spcPct val="107000"/>
                        </a:lnSpc>
                        <a:spcAft>
                          <a:spcPts val="0"/>
                        </a:spcAft>
                      </a:pPr>
                      <a:endParaRPr lang="en-ZA" sz="1100" b="0"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ZA" sz="1100" b="0" kern="1200" dirty="0">
                          <a:solidFill>
                            <a:schemeClr val="tx1"/>
                          </a:solidFill>
                          <a:effectLst/>
                          <a:latin typeface="+mn-lt"/>
                          <a:ea typeface="+mn-ea"/>
                          <a:cs typeface="+mn-cs"/>
                        </a:rPr>
                        <a:t>Draft governance standards and regulations for CET college councils were approved by the</a:t>
                      </a:r>
                    </a:p>
                    <a:p>
                      <a:pPr marL="0" algn="l" defTabSz="914400" rtl="0" eaLnBrk="1" latinLnBrk="0" hangingPunct="1">
                        <a:lnSpc>
                          <a:spcPct val="107000"/>
                        </a:lnSpc>
                        <a:spcAft>
                          <a:spcPts val="0"/>
                        </a:spcAft>
                      </a:pPr>
                      <a:r>
                        <a:rPr lang="en-ZA" sz="1100" b="0" kern="1200" dirty="0">
                          <a:solidFill>
                            <a:schemeClr val="tx1"/>
                          </a:solidFill>
                          <a:effectLst/>
                          <a:latin typeface="+mn-lt"/>
                          <a:ea typeface="+mn-ea"/>
                          <a:cs typeface="+mn-cs"/>
                        </a:rPr>
                        <a:t>Deputy Director-General: CET on 30 September 2021</a:t>
                      </a:r>
                    </a:p>
                  </a:txBody>
                  <a:tcPr marL="49776" marR="49776" marT="0" marB="0"/>
                </a:tc>
                <a:tc>
                  <a:txBody>
                    <a:bodyPr/>
                    <a:lstStyle/>
                    <a:p>
                      <a:pPr marL="0" algn="l" defTabSz="914400" rtl="0" eaLnBrk="1" latinLnBrk="0" hangingPunct="1">
                        <a:lnSpc>
                          <a:spcPct val="107000"/>
                        </a:lnSpc>
                        <a:spcAft>
                          <a:spcPts val="0"/>
                        </a:spcAft>
                      </a:pPr>
                      <a:r>
                        <a:rPr lang="en-GB" sz="1100" b="0" kern="1200" dirty="0">
                          <a:solidFill>
                            <a:schemeClr val="tx1"/>
                          </a:solidFill>
                          <a:effectLst/>
                          <a:latin typeface="+mn-lt"/>
                          <a:ea typeface="+mn-ea"/>
                          <a:cs typeface="+mn-cs"/>
                        </a:rPr>
                        <a:t>N/A</a:t>
                      </a:r>
                      <a:endParaRPr lang="en-ZA" sz="1100" b="0" kern="1200" dirty="0">
                        <a:solidFill>
                          <a:schemeClr val="tx1"/>
                        </a:solidFill>
                        <a:effectLst/>
                        <a:latin typeface="+mn-lt"/>
                        <a:ea typeface="+mn-ea"/>
                        <a:cs typeface="+mn-cs"/>
                      </a:endParaRPr>
                    </a:p>
                  </a:txBody>
                  <a:tcPr marL="49776" marR="49776" marT="0" marB="0">
                    <a:solidFill>
                      <a:schemeClr val="bg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0908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ED6F-83EF-4045-92FD-ECD542BD9122}"/>
              </a:ext>
            </a:extLst>
          </p:cNvPr>
          <p:cNvSpPr>
            <a:spLocks noGrp="1"/>
          </p:cNvSpPr>
          <p:nvPr>
            <p:ph type="ctrTitle" sz="quarter"/>
          </p:nvPr>
        </p:nvSpPr>
        <p:spPr/>
        <p:txBody>
          <a:bodyPr/>
          <a:lstStyle/>
          <a:p>
            <a:r>
              <a:rPr lang="en-GB" dirty="0"/>
              <a:t>Third Quarter Performance Information </a:t>
            </a:r>
            <a:endParaRPr lang="en-US" dirty="0"/>
          </a:p>
        </p:txBody>
      </p:sp>
    </p:spTree>
    <p:extLst>
      <p:ext uri="{BB962C8B-B14F-4D97-AF65-F5344CB8AC3E}">
        <p14:creationId xmlns:p14="http://schemas.microsoft.com/office/powerpoint/2010/main" val="3331140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17</a:t>
            </a:fld>
            <a:endParaRPr lang="en-US" altLang="en-US" b="1" dirty="0"/>
          </a:p>
        </p:txBody>
      </p:sp>
      <p:sp>
        <p:nvSpPr>
          <p:cNvPr id="9" name="TextBox 8"/>
          <p:cNvSpPr txBox="1"/>
          <p:nvPr/>
        </p:nvSpPr>
        <p:spPr>
          <a:xfrm>
            <a:off x="465316" y="457287"/>
            <a:ext cx="8221484"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3</a:t>
            </a:r>
            <a:r>
              <a:rPr lang="en-US" altLang="en-US" sz="2400" b="1" baseline="30000" dirty="0">
                <a:cs typeface="Arial" charset="0"/>
              </a:rPr>
              <a:t>rd</a:t>
            </a:r>
            <a:r>
              <a:rPr lang="en-US" altLang="en-US" sz="2400" b="1" dirty="0">
                <a:cs typeface="Arial" charset="0"/>
              </a:rPr>
              <a:t>  Quarter Targets (2021/22) </a:t>
            </a:r>
          </a:p>
        </p:txBody>
      </p:sp>
      <p:graphicFrame>
        <p:nvGraphicFramePr>
          <p:cNvPr id="2" name="Table 1"/>
          <p:cNvGraphicFramePr>
            <a:graphicFrameLocks noGrp="1"/>
          </p:cNvGraphicFramePr>
          <p:nvPr>
            <p:extLst>
              <p:ext uri="{D42A27DB-BD31-4B8C-83A1-F6EECF244321}">
                <p14:modId xmlns:p14="http://schemas.microsoft.com/office/powerpoint/2010/main" val="556278748"/>
              </p:ext>
            </p:extLst>
          </p:nvPr>
        </p:nvGraphicFramePr>
        <p:xfrm>
          <a:off x="465317" y="1353629"/>
          <a:ext cx="8221483" cy="4809491"/>
        </p:xfrm>
        <a:graphic>
          <a:graphicData uri="http://schemas.openxmlformats.org/drawingml/2006/table">
            <a:tbl>
              <a:tblPr firstRow="1" firstCol="1" bandRow="1">
                <a:tableStyleId>{5940675A-B579-460E-94D1-54222C63F5DA}</a:tableStyleId>
              </a:tblPr>
              <a:tblGrid>
                <a:gridCol w="1586475">
                  <a:extLst>
                    <a:ext uri="{9D8B030D-6E8A-4147-A177-3AD203B41FA5}">
                      <a16:colId xmlns:a16="http://schemas.microsoft.com/office/drawing/2014/main" val="20000"/>
                    </a:ext>
                  </a:extLst>
                </a:gridCol>
                <a:gridCol w="2215408">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424856">
                <a:tc>
                  <a:txBody>
                    <a:bodyPr/>
                    <a:lstStyle/>
                    <a:p>
                      <a:pPr algn="ctr">
                        <a:lnSpc>
                          <a:spcPct val="107000"/>
                        </a:lnSpc>
                        <a:spcAft>
                          <a:spcPts val="0"/>
                        </a:spcAft>
                      </a:pPr>
                      <a:r>
                        <a:rPr lang="en-ZA" sz="1400" b="1" dirty="0">
                          <a:solidFill>
                            <a:schemeClr val="bg1"/>
                          </a:solidFill>
                          <a:effectLst/>
                        </a:rPr>
                        <a:t>Programme</a:t>
                      </a:r>
                      <a:endPar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400" b="1" dirty="0">
                          <a:solidFill>
                            <a:schemeClr val="bg1"/>
                          </a:solidFill>
                          <a:effectLst/>
                        </a:rPr>
                        <a:t>Quarter /Milestone Target</a:t>
                      </a:r>
                      <a:endPar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400" b="1" dirty="0">
                          <a:solidFill>
                            <a:schemeClr val="bg1"/>
                          </a:solidFill>
                          <a:effectLst/>
                        </a:rPr>
                        <a:t>Milestone/</a:t>
                      </a:r>
                    </a:p>
                    <a:p>
                      <a:pPr algn="ctr">
                        <a:lnSpc>
                          <a:spcPct val="107000"/>
                        </a:lnSpc>
                        <a:spcAft>
                          <a:spcPts val="0"/>
                        </a:spcAft>
                      </a:pPr>
                      <a:r>
                        <a:rPr lang="en-ZA" sz="1400" b="1" dirty="0">
                          <a:solidFill>
                            <a:schemeClr val="bg1"/>
                          </a:solidFill>
                          <a:effectLst/>
                        </a:rPr>
                        <a:t>Target Achievement  </a:t>
                      </a:r>
                      <a:endPar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400" b="1" dirty="0">
                          <a:solidFill>
                            <a:schemeClr val="bg1"/>
                          </a:solidFill>
                          <a:effectLst/>
                        </a:rPr>
                        <a:t>Reason for Deviation </a:t>
                      </a:r>
                      <a:endPar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val="10000"/>
                  </a:ext>
                </a:extLst>
              </a:tr>
              <a:tr h="628648">
                <a:tc>
                  <a:txBody>
                    <a:bodyPr/>
                    <a:lstStyle/>
                    <a:p>
                      <a:pPr>
                        <a:lnSpc>
                          <a:spcPct val="107000"/>
                        </a:lnSpc>
                        <a:spcAft>
                          <a:spcPts val="0"/>
                        </a:spcAft>
                      </a:pPr>
                      <a:r>
                        <a:rPr lang="en-ZA" sz="1000" b="1" dirty="0">
                          <a:effectLst/>
                        </a:rPr>
                        <a:t>Programme 1: Administration</a:t>
                      </a:r>
                    </a:p>
                    <a:p>
                      <a:pPr>
                        <a:lnSpc>
                          <a:spcPct val="107000"/>
                        </a:lnSpc>
                        <a:spcAft>
                          <a:spcPts val="0"/>
                        </a:spcAft>
                      </a:pPr>
                      <a:r>
                        <a:rPr lang="en-ZA" sz="1000" dirty="0">
                          <a:effectLst/>
                        </a:rPr>
                        <a:t> </a:t>
                      </a:r>
                    </a:p>
                    <a:p>
                      <a:pPr>
                        <a:lnSpc>
                          <a:spcPct val="107000"/>
                        </a:lnSpc>
                        <a:spcAft>
                          <a:spcPts val="0"/>
                        </a:spcAft>
                      </a:pPr>
                      <a:r>
                        <a:rPr lang="en-ZA" sz="1000" dirty="0">
                          <a:effectLst/>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US" sz="1000" kern="1200" dirty="0">
                          <a:solidFill>
                            <a:schemeClr val="tx1"/>
                          </a:solidFill>
                          <a:effectLst/>
                          <a:latin typeface="+mn-lt"/>
                          <a:ea typeface="+mn-ea"/>
                          <a:cs typeface="+mn-cs"/>
                        </a:rPr>
                        <a:t>Percentage of valid invoices received from creditors paid within 30 days </a:t>
                      </a:r>
                      <a:r>
                        <a:rPr lang="en-ZA" sz="1000" b="1" dirty="0">
                          <a:effectLst/>
                          <a:latin typeface="+mn-lt"/>
                        </a:rPr>
                        <a:t>(100%)</a:t>
                      </a:r>
                      <a:endParaRPr lang="en-ZA" sz="1000" b="1"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algn="ctr">
                        <a:lnSpc>
                          <a:spcPct val="107000"/>
                        </a:lnSpc>
                        <a:spcAft>
                          <a:spcPts val="0"/>
                        </a:spcAft>
                      </a:pPr>
                      <a:r>
                        <a:rPr lang="en-ZA" sz="1000" b="1" kern="1200" dirty="0">
                          <a:solidFill>
                            <a:srgbClr val="FF0000"/>
                          </a:solidFill>
                          <a:effectLst/>
                          <a:latin typeface="+mn-lt"/>
                          <a:ea typeface="+mn-ea"/>
                          <a:cs typeface="+mn-cs"/>
                        </a:rPr>
                        <a:t>Target not achieved</a:t>
                      </a:r>
                    </a:p>
                    <a:p>
                      <a:pPr algn="ctr">
                        <a:lnSpc>
                          <a:spcPct val="107000"/>
                        </a:lnSpc>
                        <a:spcAft>
                          <a:spcPts val="0"/>
                        </a:spcAft>
                      </a:pPr>
                      <a:r>
                        <a:rPr lang="en-ZA" sz="1000" b="1" kern="1200" dirty="0">
                          <a:solidFill>
                            <a:schemeClr val="tx1"/>
                          </a:solidFill>
                          <a:effectLst/>
                          <a:latin typeface="+mn-lt"/>
                          <a:ea typeface="+mn-ea"/>
                          <a:cs typeface="+mn-cs"/>
                        </a:rPr>
                        <a:t> </a:t>
                      </a:r>
                      <a:endParaRPr lang="en-ZA" sz="1000" b="1" dirty="0">
                        <a:effectLst/>
                        <a:latin typeface="+mn-lt"/>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000" kern="1200" dirty="0">
                          <a:solidFill>
                            <a:schemeClr val="tx1"/>
                          </a:solidFill>
                          <a:effectLst/>
                          <a:latin typeface="+mn-lt"/>
                          <a:ea typeface="+mn-ea"/>
                          <a:cs typeface="Times New Roman" panose="02020603050405020304" pitchFamily="18" charset="0"/>
                        </a:rPr>
                        <a:t>Delays as a result of technical challenges with LOGIS system </a:t>
                      </a:r>
                      <a:endParaRPr lang="en-ZA" sz="10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ZA" sz="10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1000" kern="1200" dirty="0">
                          <a:solidFill>
                            <a:schemeClr val="tx1"/>
                          </a:solidFill>
                          <a:effectLst/>
                          <a:latin typeface="+mn-lt"/>
                          <a:ea typeface="+mn-ea"/>
                          <a:cs typeface="+mn-cs"/>
                        </a:rPr>
                        <a:t>Pending credit notes</a:t>
                      </a:r>
                    </a:p>
                  </a:txBody>
                  <a:tcPr marL="49776" marR="49776" marT="0" marB="0">
                    <a:solidFill>
                      <a:schemeClr val="bg1"/>
                    </a:solidFill>
                  </a:tcPr>
                </a:tc>
                <a:extLst>
                  <a:ext uri="{0D108BD9-81ED-4DB2-BD59-A6C34878D82A}">
                    <a16:rowId xmlns:a16="http://schemas.microsoft.com/office/drawing/2014/main" val="10006"/>
                  </a:ext>
                </a:extLst>
              </a:tr>
              <a:tr h="872866">
                <a:tc rowSpan="4">
                  <a:txBody>
                    <a:bodyPr/>
                    <a:lstStyle/>
                    <a:p>
                      <a:pPr>
                        <a:lnSpc>
                          <a:spcPct val="107000"/>
                        </a:lnSpc>
                        <a:spcAft>
                          <a:spcPts val="0"/>
                        </a:spcAft>
                      </a:pPr>
                      <a:r>
                        <a:rPr lang="en-ZA" sz="1000" b="1" kern="1200" dirty="0">
                          <a:solidFill>
                            <a:schemeClr val="tx1"/>
                          </a:solidFill>
                          <a:effectLst/>
                          <a:latin typeface="+mn-lt"/>
                          <a:ea typeface="+mn-ea"/>
                          <a:cs typeface="+mn-cs"/>
                        </a:rPr>
                        <a:t>Programme 3:University Education </a:t>
                      </a:r>
                    </a:p>
                  </a:txBody>
                  <a:tcPr marL="49776" marR="49776" marT="0" marB="0"/>
                </a:tc>
                <a:tc>
                  <a:txBody>
                    <a:bodyPr/>
                    <a:lstStyle/>
                    <a:p>
                      <a:pPr marL="88900" indent="-88900">
                        <a:buFont typeface="+mj-lt"/>
                        <a:buNone/>
                      </a:pPr>
                      <a:r>
                        <a:rPr lang="en-ZA" sz="1000" kern="1200" dirty="0">
                          <a:solidFill>
                            <a:schemeClr val="tx1"/>
                          </a:solidFill>
                          <a:effectLst/>
                          <a:latin typeface="+mn-lt"/>
                          <a:ea typeface="+mn-ea"/>
                          <a:cs typeface="+mn-cs"/>
                        </a:rPr>
                        <a:t>1. Norms and standards for PSET student housing approved by the Director-General for submission to the Minister for publication as policy by 31 December 2021</a:t>
                      </a:r>
                    </a:p>
                  </a:txBody>
                  <a:tcPr marL="49776" marR="49776" marT="0" marB="0"/>
                </a:tc>
                <a:tc>
                  <a:txBody>
                    <a:bodyPr/>
                    <a:lstStyle/>
                    <a:p>
                      <a:pPr algn="ctr">
                        <a:lnSpc>
                          <a:spcPct val="107000"/>
                        </a:lnSpc>
                        <a:spcAft>
                          <a:spcPts val="0"/>
                        </a:spcAft>
                      </a:pPr>
                      <a:r>
                        <a:rPr lang="en-GB" sz="1000" b="1" kern="1200" dirty="0">
                          <a:solidFill>
                            <a:srgbClr val="FF0000"/>
                          </a:solidFill>
                          <a:effectLst/>
                          <a:latin typeface="+mn-lt"/>
                          <a:ea typeface="+mn-ea"/>
                          <a:cs typeface="+mn-cs"/>
                        </a:rPr>
                        <a:t>Target not achieved</a:t>
                      </a:r>
                      <a:endParaRPr lang="en-ZA" sz="1000" b="1" kern="1200" dirty="0">
                        <a:solidFill>
                          <a:srgbClr val="FF0000"/>
                        </a:solidFill>
                        <a:effectLst/>
                        <a:latin typeface="+mn-lt"/>
                        <a:ea typeface="+mn-ea"/>
                        <a:cs typeface="+mn-cs"/>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1000" kern="1200" dirty="0">
                          <a:solidFill>
                            <a:schemeClr val="tx1"/>
                          </a:solidFill>
                          <a:effectLst/>
                          <a:latin typeface="+mn-lt"/>
                          <a:ea typeface="+mn-ea"/>
                          <a:cs typeface="+mn-cs"/>
                        </a:rPr>
                        <a:t>Student housing norms and standards are being reviewed to include TVET Colleges and the draft review policy was gazetted for public comments on 29 October 2021. </a:t>
                      </a:r>
                    </a:p>
                    <a:p>
                      <a:pPr marL="0" indent="0" algn="l">
                        <a:lnSpc>
                          <a:spcPct val="107000"/>
                        </a:lnSpc>
                        <a:spcAft>
                          <a:spcPts val="0"/>
                        </a:spcAft>
                        <a:buFont typeface="Arial" panose="020B0604020202020204" pitchFamily="34" charset="0"/>
                        <a:buNone/>
                      </a:pPr>
                      <a:endParaRPr lang="en-ZA" sz="1000" kern="1200" dirty="0">
                        <a:solidFill>
                          <a:schemeClr val="tx1"/>
                        </a:solidFill>
                        <a:effectLst/>
                        <a:latin typeface="+mn-lt"/>
                        <a:ea typeface="+mn-ea"/>
                        <a:cs typeface="+mn-cs"/>
                      </a:endParaRPr>
                    </a:p>
                  </a:txBody>
                  <a:tcPr marL="49776" marR="49776" marT="0" marB="0">
                    <a:solidFill>
                      <a:schemeClr val="bg1"/>
                    </a:solidFill>
                  </a:tcPr>
                </a:tc>
                <a:extLst>
                  <a:ext uri="{0D108BD9-81ED-4DB2-BD59-A6C34878D82A}">
                    <a16:rowId xmlns:a16="http://schemas.microsoft.com/office/drawing/2014/main" val="10002"/>
                  </a:ext>
                </a:extLst>
              </a:tr>
              <a:tr h="945199">
                <a:tc vMerge="1">
                  <a:txBody>
                    <a:bodyPr/>
                    <a:lstStyle/>
                    <a:p>
                      <a:pPr>
                        <a:lnSpc>
                          <a:spcPct val="107000"/>
                        </a:lnSpc>
                        <a:spcAft>
                          <a:spcPts val="0"/>
                        </a:spcAft>
                      </a:pPr>
                      <a:endParaRPr lang="en-ZA" sz="1000" b="1" kern="1200" dirty="0">
                        <a:solidFill>
                          <a:schemeClr val="tx1"/>
                        </a:solidFill>
                        <a:effectLst/>
                        <a:latin typeface="+mn-lt"/>
                        <a:ea typeface="+mn-ea"/>
                        <a:cs typeface="+mn-cs"/>
                      </a:endParaRPr>
                    </a:p>
                  </a:txBody>
                  <a:tcPr marL="49776" marR="49776" marT="0" marB="0"/>
                </a:tc>
                <a:tc>
                  <a:txBody>
                    <a:bodyPr/>
                    <a:lstStyle/>
                    <a:p>
                      <a:pPr marL="177800" indent="-177800" algn="l" defTabSz="914400" rtl="0" eaLnBrk="1" latinLnBrk="0" hangingPunct="1">
                        <a:buFont typeface="+mj-lt"/>
                        <a:buNone/>
                      </a:pPr>
                      <a:r>
                        <a:rPr lang="en-ZA" sz="1000" kern="1200" dirty="0">
                          <a:solidFill>
                            <a:schemeClr val="tx1"/>
                          </a:solidFill>
                          <a:effectLst/>
                          <a:latin typeface="+mn-lt"/>
                          <a:ea typeface="+mn-ea"/>
                          <a:cs typeface="+mn-cs"/>
                        </a:rPr>
                        <a:t>2. Updated Guidelines for the Implementation of the DHET Bursary Scheme for poor and working class students at public universities submitted to the Minister for approval by 31 December 2021</a:t>
                      </a:r>
                    </a:p>
                  </a:txBody>
                  <a:tcPr marL="49776" marR="49776"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1000" b="1" kern="1200" dirty="0">
                          <a:solidFill>
                            <a:srgbClr val="FF0000"/>
                          </a:solidFill>
                          <a:effectLst/>
                          <a:latin typeface="+mn-lt"/>
                          <a:ea typeface="+mn-ea"/>
                          <a:cs typeface="+mn-cs"/>
                        </a:rPr>
                        <a:t>Target not achieved</a:t>
                      </a:r>
                    </a:p>
                    <a:p>
                      <a:pPr algn="ctr">
                        <a:lnSpc>
                          <a:spcPct val="107000"/>
                        </a:lnSpc>
                        <a:spcAft>
                          <a:spcPts val="0"/>
                        </a:spcAft>
                      </a:pPr>
                      <a:r>
                        <a:rPr lang="en-ZA" sz="1000" b="1" kern="1200" dirty="0">
                          <a:solidFill>
                            <a:schemeClr val="tx1"/>
                          </a:solidFill>
                          <a:effectLst/>
                          <a:latin typeface="+mn-lt"/>
                          <a:ea typeface="+mn-ea"/>
                          <a:cs typeface="+mn-cs"/>
                        </a:rPr>
                        <a:t>.</a:t>
                      </a:r>
                    </a:p>
                  </a:txBody>
                  <a:tcPr marL="49776" marR="49776" marT="0" marB="0"/>
                </a:tc>
                <a:tc>
                  <a:txBody>
                    <a:bodyPr/>
                    <a:lstStyle/>
                    <a:p>
                      <a:pPr marL="0" indent="0" algn="l">
                        <a:lnSpc>
                          <a:spcPct val="107000"/>
                        </a:lnSpc>
                        <a:spcAft>
                          <a:spcPts val="0"/>
                        </a:spcAft>
                        <a:buFont typeface="Arial" panose="020B0604020202020204" pitchFamily="34" charset="0"/>
                        <a:buNone/>
                      </a:pPr>
                      <a:r>
                        <a:rPr lang="en-ZA" sz="1000" kern="1200" dirty="0">
                          <a:solidFill>
                            <a:schemeClr val="tx1"/>
                          </a:solidFill>
                          <a:effectLst/>
                          <a:latin typeface="+mn-lt"/>
                          <a:ea typeface="+mn-ea"/>
                          <a:cs typeface="+mn-cs"/>
                        </a:rPr>
                        <a:t>The 2022 Guidelines for the DHET bursary scheme for University Students can only be finalised once certainty about the shortfall from National Treasury is confirmed as this will have an impact on the current student funding policy.</a:t>
                      </a:r>
                    </a:p>
                  </a:txBody>
                  <a:tcPr marL="49776" marR="49776" marT="0" marB="0">
                    <a:solidFill>
                      <a:schemeClr val="bg1"/>
                    </a:solidFill>
                  </a:tcPr>
                </a:tc>
                <a:extLst>
                  <a:ext uri="{0D108BD9-81ED-4DB2-BD59-A6C34878D82A}">
                    <a16:rowId xmlns:a16="http://schemas.microsoft.com/office/drawing/2014/main" val="3746763853"/>
                  </a:ext>
                </a:extLst>
              </a:tr>
              <a:tr h="737571">
                <a:tc vMerge="1">
                  <a:txBody>
                    <a:bodyPr/>
                    <a:lstStyle/>
                    <a:p>
                      <a:pPr>
                        <a:lnSpc>
                          <a:spcPct val="107000"/>
                        </a:lnSpc>
                        <a:spcAft>
                          <a:spcPts val="0"/>
                        </a:spcAft>
                      </a:pPr>
                      <a:endParaRPr lang="en-ZA" sz="1000" b="1" kern="1200" dirty="0">
                        <a:solidFill>
                          <a:schemeClr val="tx1"/>
                        </a:solidFill>
                        <a:effectLst/>
                        <a:latin typeface="+mn-lt"/>
                        <a:ea typeface="+mn-ea"/>
                        <a:cs typeface="+mn-cs"/>
                      </a:endParaRPr>
                    </a:p>
                  </a:txBody>
                  <a:tcPr marL="49776" marR="49776" marT="0" marB="0"/>
                </a:tc>
                <a:tc>
                  <a:txBody>
                    <a:bodyPr/>
                    <a:lstStyle/>
                    <a:p>
                      <a:pPr marL="177800" indent="-177800" algn="l" defTabSz="914400" rtl="0" eaLnBrk="1" latinLnBrk="0" hangingPunct="1">
                        <a:buFont typeface="+mj-lt"/>
                        <a:buNone/>
                      </a:pPr>
                      <a:r>
                        <a:rPr lang="en-ZA" sz="1000" kern="1200" dirty="0">
                          <a:solidFill>
                            <a:schemeClr val="tx1"/>
                          </a:solidFill>
                          <a:effectLst/>
                          <a:latin typeface="+mn-lt"/>
                          <a:ea typeface="+mn-ea"/>
                          <a:cs typeface="+mn-cs"/>
                        </a:rPr>
                        <a:t>3. A report on the financial health of all public HEIs approved by the Director-General by 31 December 2021</a:t>
                      </a:r>
                    </a:p>
                  </a:txBody>
                  <a:tcPr marL="49776" marR="49776" marT="0" marB="0"/>
                </a:tc>
                <a:tc>
                  <a:txBody>
                    <a:bodyPr/>
                    <a:lstStyle/>
                    <a:p>
                      <a:pPr marL="0" algn="ctr" defTabSz="914400" rtl="0" eaLnBrk="1" latinLnBrk="0" hangingPunct="1">
                        <a:lnSpc>
                          <a:spcPct val="107000"/>
                        </a:lnSpc>
                        <a:spcAft>
                          <a:spcPts val="0"/>
                        </a:spcAft>
                      </a:pPr>
                      <a:r>
                        <a:rPr lang="en-GB" sz="1000" b="1" kern="1200" dirty="0">
                          <a:solidFill>
                            <a:schemeClr val="tx1"/>
                          </a:solidFill>
                          <a:effectLst/>
                          <a:latin typeface="+mn-lt"/>
                          <a:ea typeface="+mn-ea"/>
                          <a:cs typeface="+mn-cs"/>
                        </a:rPr>
                        <a:t>Target achieved</a:t>
                      </a:r>
                    </a:p>
                    <a:p>
                      <a:pPr marL="0" algn="l" defTabSz="914400" rtl="0" eaLnBrk="1" latinLnBrk="0" hangingPunct="1"/>
                      <a:r>
                        <a:rPr lang="en-ZA" sz="1000" kern="1200" dirty="0">
                          <a:solidFill>
                            <a:schemeClr val="tx1"/>
                          </a:solidFill>
                          <a:effectLst/>
                          <a:latin typeface="+mn-lt"/>
                          <a:ea typeface="+mn-ea"/>
                          <a:cs typeface="+mn-cs"/>
                        </a:rPr>
                        <a:t>A report on the financial health of all public HEIs was approved by the Director-General on 14 December 2021.</a:t>
                      </a:r>
                    </a:p>
                  </a:txBody>
                  <a:tcPr marL="49776" marR="49776" marT="0" marB="0"/>
                </a:tc>
                <a:tc>
                  <a:txBody>
                    <a:bodyPr/>
                    <a:lstStyle/>
                    <a:p>
                      <a:pPr marL="0" indent="0">
                        <a:lnSpc>
                          <a:spcPct val="107000"/>
                        </a:lnSpc>
                        <a:spcAft>
                          <a:spcPts val="0"/>
                        </a:spcAft>
                        <a:buFont typeface="Arial" panose="020B0604020202020204" pitchFamily="34" charset="0"/>
                        <a:buNone/>
                      </a:pPr>
                      <a:r>
                        <a:rPr lang="en-GB" sz="1000" kern="1200" dirty="0">
                          <a:solidFill>
                            <a:schemeClr val="tx1"/>
                          </a:solidFill>
                          <a:effectLst/>
                          <a:latin typeface="+mn-lt"/>
                          <a:ea typeface="+mn-ea"/>
                          <a:cs typeface="+mn-cs"/>
                        </a:rPr>
                        <a:t>N/A</a:t>
                      </a:r>
                      <a:endParaRPr lang="en-ZA" sz="1000" kern="1200" dirty="0">
                        <a:solidFill>
                          <a:schemeClr val="tx1"/>
                        </a:solidFill>
                        <a:effectLst/>
                        <a:latin typeface="+mn-lt"/>
                        <a:ea typeface="+mn-ea"/>
                        <a:cs typeface="+mn-cs"/>
                      </a:endParaRPr>
                    </a:p>
                  </a:txBody>
                  <a:tcPr marL="49776" marR="49776" marT="0" marB="0">
                    <a:solidFill>
                      <a:schemeClr val="bg2">
                        <a:lumMod val="20000"/>
                        <a:lumOff val="80000"/>
                      </a:schemeClr>
                    </a:solidFill>
                  </a:tcPr>
                </a:tc>
                <a:extLst>
                  <a:ext uri="{0D108BD9-81ED-4DB2-BD59-A6C34878D82A}">
                    <a16:rowId xmlns:a16="http://schemas.microsoft.com/office/drawing/2014/main" val="3456704989"/>
                  </a:ext>
                </a:extLst>
              </a:tr>
              <a:tr h="872866">
                <a:tc vMerge="1">
                  <a:txBody>
                    <a:bodyPr/>
                    <a:lstStyle/>
                    <a:p>
                      <a:pPr>
                        <a:lnSpc>
                          <a:spcPct val="107000"/>
                        </a:lnSpc>
                        <a:spcAft>
                          <a:spcPts val="0"/>
                        </a:spcAft>
                      </a:pPr>
                      <a:endParaRPr lang="en-ZA" sz="1000" b="1" kern="1200" dirty="0">
                        <a:solidFill>
                          <a:schemeClr val="tx1"/>
                        </a:solidFill>
                        <a:effectLst/>
                        <a:latin typeface="+mn-lt"/>
                        <a:ea typeface="+mn-ea"/>
                        <a:cs typeface="+mn-cs"/>
                      </a:endParaRPr>
                    </a:p>
                  </a:txBody>
                  <a:tcPr marL="49776" marR="49776" marT="0" marB="0"/>
                </a:tc>
                <a:tc>
                  <a:txBody>
                    <a:bodyPr/>
                    <a:lstStyle/>
                    <a:p>
                      <a:pPr marL="177800" indent="-177800">
                        <a:buFont typeface="+mj-lt"/>
                        <a:buNone/>
                      </a:pPr>
                      <a:r>
                        <a:rPr lang="en-ZA" sz="1000" kern="1200" dirty="0">
                          <a:solidFill>
                            <a:schemeClr val="tx1"/>
                          </a:solidFill>
                          <a:effectLst/>
                          <a:latin typeface="+mn-lt"/>
                          <a:ea typeface="+mn-ea"/>
                          <a:cs typeface="+mn-cs"/>
                        </a:rPr>
                        <a:t>4. A report on the evaluation of creative and innovation outputs by public universities approved by the Director-General by 31 December 2021</a:t>
                      </a:r>
                    </a:p>
                  </a:txBody>
                  <a:tcPr marL="49776" marR="49776" marT="0" marB="0"/>
                </a:tc>
                <a:tc>
                  <a:txBody>
                    <a:bodyPr/>
                    <a:lstStyle/>
                    <a:p>
                      <a:pPr algn="ctr"/>
                      <a:r>
                        <a:rPr lang="en-ZA" sz="1000" b="1" kern="1200" dirty="0">
                          <a:solidFill>
                            <a:schemeClr val="tx1"/>
                          </a:solidFill>
                          <a:effectLst/>
                          <a:latin typeface="+mn-lt"/>
                          <a:ea typeface="+mn-ea"/>
                          <a:cs typeface="+mn-cs"/>
                        </a:rPr>
                        <a:t>Target achieved  </a:t>
                      </a:r>
                    </a:p>
                    <a:p>
                      <a:pPr algn="just"/>
                      <a:r>
                        <a:rPr lang="en-ZA" sz="1000" kern="1200" dirty="0">
                          <a:solidFill>
                            <a:schemeClr val="tx1"/>
                          </a:solidFill>
                          <a:effectLst/>
                          <a:latin typeface="+mn-lt"/>
                          <a:ea typeface="+mn-ea"/>
                          <a:cs typeface="+mn-cs"/>
                        </a:rPr>
                        <a:t>A Report on the evaluation of creative and innovation outputs by public universities was approved by the Director-General on 27 December 2021.</a:t>
                      </a:r>
                    </a:p>
                  </a:txBody>
                  <a:tcPr marL="49776" marR="49776" marT="0" marB="0"/>
                </a:tc>
                <a:tc>
                  <a:txBody>
                    <a:bodyPr/>
                    <a:lstStyle/>
                    <a:p>
                      <a:pPr marL="0" indent="0">
                        <a:lnSpc>
                          <a:spcPct val="107000"/>
                        </a:lnSpc>
                        <a:spcAft>
                          <a:spcPts val="0"/>
                        </a:spcAft>
                        <a:buFont typeface="Arial" panose="020B0604020202020204" pitchFamily="34" charset="0"/>
                        <a:buNone/>
                      </a:pPr>
                      <a:r>
                        <a:rPr lang="en-GB" sz="1000" kern="1200" dirty="0">
                          <a:solidFill>
                            <a:schemeClr val="tx1"/>
                          </a:solidFill>
                          <a:effectLst/>
                          <a:latin typeface="+mn-lt"/>
                          <a:ea typeface="+mn-ea"/>
                          <a:cs typeface="+mn-cs"/>
                        </a:rPr>
                        <a:t>N/A</a:t>
                      </a:r>
                      <a:endParaRPr lang="en-ZA" sz="1000" kern="1200" dirty="0">
                        <a:solidFill>
                          <a:schemeClr val="tx1"/>
                        </a:solidFill>
                        <a:effectLst/>
                        <a:latin typeface="+mn-lt"/>
                        <a:ea typeface="+mn-ea"/>
                        <a:cs typeface="+mn-cs"/>
                      </a:endParaRPr>
                    </a:p>
                  </a:txBody>
                  <a:tcPr marL="49776" marR="49776" marT="0" marB="0">
                    <a:solidFill>
                      <a:schemeClr val="bg2">
                        <a:lumMod val="20000"/>
                        <a:lumOff val="80000"/>
                      </a:schemeClr>
                    </a:solidFill>
                  </a:tcPr>
                </a:tc>
                <a:extLst>
                  <a:ext uri="{0D108BD9-81ED-4DB2-BD59-A6C34878D82A}">
                    <a16:rowId xmlns:a16="http://schemas.microsoft.com/office/drawing/2014/main" val="3242715202"/>
                  </a:ext>
                </a:extLst>
              </a:tr>
            </a:tbl>
          </a:graphicData>
        </a:graphic>
      </p:graphicFrame>
    </p:spTree>
    <p:extLst>
      <p:ext uri="{BB962C8B-B14F-4D97-AF65-F5344CB8AC3E}">
        <p14:creationId xmlns:p14="http://schemas.microsoft.com/office/powerpoint/2010/main" val="2249372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18</a:t>
            </a:fld>
            <a:endParaRPr lang="en-US" altLang="en-US" b="1" dirty="0"/>
          </a:p>
        </p:txBody>
      </p:sp>
      <p:sp>
        <p:nvSpPr>
          <p:cNvPr id="9" name="TextBox 8"/>
          <p:cNvSpPr txBox="1"/>
          <p:nvPr/>
        </p:nvSpPr>
        <p:spPr>
          <a:xfrm>
            <a:off x="465316" y="457287"/>
            <a:ext cx="8289568"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3</a:t>
            </a:r>
            <a:r>
              <a:rPr lang="en-US" altLang="en-US" sz="2400" b="1" baseline="30000" dirty="0">
                <a:cs typeface="Arial" charset="0"/>
              </a:rPr>
              <a:t>rd</a:t>
            </a:r>
            <a:r>
              <a:rPr lang="en-US" altLang="en-US" sz="2400" b="1" dirty="0">
                <a:cs typeface="Arial" charset="0"/>
              </a:rPr>
              <a:t> Quarter Targets (2021/22) </a:t>
            </a:r>
          </a:p>
        </p:txBody>
      </p:sp>
      <p:graphicFrame>
        <p:nvGraphicFramePr>
          <p:cNvPr id="2" name="Table 1"/>
          <p:cNvGraphicFramePr>
            <a:graphicFrameLocks noGrp="1"/>
          </p:cNvGraphicFramePr>
          <p:nvPr>
            <p:extLst>
              <p:ext uri="{D42A27DB-BD31-4B8C-83A1-F6EECF244321}">
                <p14:modId xmlns:p14="http://schemas.microsoft.com/office/powerpoint/2010/main" val="1454708446"/>
              </p:ext>
            </p:extLst>
          </p:nvPr>
        </p:nvGraphicFramePr>
        <p:xfrm>
          <a:off x="389116" y="1447800"/>
          <a:ext cx="8289569" cy="4538096"/>
        </p:xfrm>
        <a:graphic>
          <a:graphicData uri="http://schemas.openxmlformats.org/drawingml/2006/table">
            <a:tbl>
              <a:tblPr firstRow="1" firstCol="1" bandRow="1">
                <a:tableStyleId>{5940675A-B579-460E-94D1-54222C63F5DA}</a:tableStyleId>
              </a:tblPr>
              <a:tblGrid>
                <a:gridCol w="1262885">
                  <a:extLst>
                    <a:ext uri="{9D8B030D-6E8A-4147-A177-3AD203B41FA5}">
                      <a16:colId xmlns:a16="http://schemas.microsoft.com/office/drawing/2014/main" val="20000"/>
                    </a:ext>
                  </a:extLst>
                </a:gridCol>
                <a:gridCol w="1988234">
                  <a:extLst>
                    <a:ext uri="{9D8B030D-6E8A-4147-A177-3AD203B41FA5}">
                      <a16:colId xmlns:a16="http://schemas.microsoft.com/office/drawing/2014/main" val="20001"/>
                    </a:ext>
                  </a:extLst>
                </a:gridCol>
                <a:gridCol w="2660410">
                  <a:extLst>
                    <a:ext uri="{9D8B030D-6E8A-4147-A177-3AD203B41FA5}">
                      <a16:colId xmlns:a16="http://schemas.microsoft.com/office/drawing/2014/main" val="20002"/>
                    </a:ext>
                  </a:extLst>
                </a:gridCol>
                <a:gridCol w="2378040">
                  <a:extLst>
                    <a:ext uri="{9D8B030D-6E8A-4147-A177-3AD203B41FA5}">
                      <a16:colId xmlns:a16="http://schemas.microsoft.com/office/drawing/2014/main" val="20003"/>
                    </a:ext>
                  </a:extLst>
                </a:gridCol>
              </a:tblGrid>
              <a:tr h="464240">
                <a:tc>
                  <a:txBody>
                    <a:bodyPr/>
                    <a:lstStyle/>
                    <a:p>
                      <a:pPr algn="ctr">
                        <a:lnSpc>
                          <a:spcPct val="107000"/>
                        </a:lnSpc>
                        <a:spcAft>
                          <a:spcPts val="0"/>
                        </a:spcAft>
                      </a:pPr>
                      <a:r>
                        <a:rPr lang="en-ZA" sz="1400" b="1" dirty="0">
                          <a:solidFill>
                            <a:schemeClr val="bg1"/>
                          </a:solidFill>
                          <a:effectLst/>
                          <a:latin typeface="+mn-lt"/>
                        </a:rPr>
                        <a:t>Programme</a:t>
                      </a:r>
                      <a:endParaRPr lang="en-ZA" sz="14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400" b="1" dirty="0">
                          <a:solidFill>
                            <a:schemeClr val="bg1"/>
                          </a:solidFill>
                          <a:effectLst/>
                          <a:latin typeface="+mn-lt"/>
                        </a:rPr>
                        <a:t>Quarter Milestone/</a:t>
                      </a:r>
                    </a:p>
                    <a:p>
                      <a:pPr algn="ctr">
                        <a:lnSpc>
                          <a:spcPct val="107000"/>
                        </a:lnSpc>
                        <a:spcAft>
                          <a:spcPts val="0"/>
                        </a:spcAft>
                      </a:pPr>
                      <a:r>
                        <a:rPr lang="en-ZA" sz="1400" b="1" dirty="0">
                          <a:solidFill>
                            <a:schemeClr val="bg1"/>
                          </a:solidFill>
                          <a:effectLst/>
                          <a:latin typeface="+mn-lt"/>
                        </a:rPr>
                        <a:t> Target</a:t>
                      </a:r>
                      <a:endParaRPr lang="en-ZA" sz="14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400" b="1" dirty="0">
                          <a:solidFill>
                            <a:schemeClr val="bg1"/>
                          </a:solidFill>
                          <a:effectLst/>
                          <a:latin typeface="+mn-lt"/>
                        </a:rPr>
                        <a:t>Milestone /</a:t>
                      </a:r>
                    </a:p>
                    <a:p>
                      <a:pPr algn="ctr">
                        <a:lnSpc>
                          <a:spcPct val="107000"/>
                        </a:lnSpc>
                        <a:spcAft>
                          <a:spcPts val="0"/>
                        </a:spcAft>
                      </a:pPr>
                      <a:r>
                        <a:rPr lang="en-ZA" sz="1400" b="1" dirty="0">
                          <a:solidFill>
                            <a:schemeClr val="bg1"/>
                          </a:solidFill>
                          <a:effectLst/>
                          <a:latin typeface="+mn-lt"/>
                        </a:rPr>
                        <a:t>Target Achievement  </a:t>
                      </a:r>
                      <a:endParaRPr lang="en-ZA" sz="14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400" b="1" dirty="0">
                          <a:solidFill>
                            <a:schemeClr val="bg1"/>
                          </a:solidFill>
                          <a:effectLst/>
                          <a:latin typeface="+mn-lt"/>
                        </a:rPr>
                        <a:t>Reason for Deviation </a:t>
                      </a:r>
                      <a:endParaRPr lang="en-ZA" sz="140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val="10000"/>
                  </a:ext>
                </a:extLst>
              </a:tr>
              <a:tr h="667978">
                <a:tc row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000" b="0" kern="1200" dirty="0">
                          <a:solidFill>
                            <a:schemeClr val="tx1"/>
                          </a:solidFill>
                          <a:effectLst/>
                          <a:latin typeface="+mn-lt"/>
                          <a:ea typeface="+mn-ea"/>
                          <a:cs typeface="+mn-cs"/>
                        </a:rPr>
                        <a:t>Programme 4: TVET</a:t>
                      </a:r>
                    </a:p>
                  </a:txBody>
                  <a:tcPr marL="49776" marR="49776" marT="0" marB="0"/>
                </a:tc>
                <a:tc>
                  <a:txBody>
                    <a:bodyPr/>
                    <a:lstStyle/>
                    <a:p>
                      <a:pPr marL="88900" marR="0" lvl="0" indent="-88900" algn="l" defTabSz="914400" rtl="0" eaLnBrk="1" fontAlgn="auto" latinLnBrk="0" hangingPunct="1">
                        <a:lnSpc>
                          <a:spcPct val="107000"/>
                        </a:lnSpc>
                        <a:spcBef>
                          <a:spcPts val="0"/>
                        </a:spcBef>
                        <a:spcAft>
                          <a:spcPts val="0"/>
                        </a:spcAft>
                        <a:buClrTx/>
                        <a:buSzTx/>
                        <a:buFont typeface="+mj-lt"/>
                        <a:buAutoNum type="arabicPeriod"/>
                        <a:tabLst/>
                        <a:defRPr/>
                      </a:pPr>
                      <a:r>
                        <a:rPr lang="en-ZA" sz="1000" b="0" kern="1200" dirty="0">
                          <a:solidFill>
                            <a:schemeClr val="tx1"/>
                          </a:solidFill>
                          <a:effectLst/>
                          <a:latin typeface="+mn-lt"/>
                          <a:ea typeface="+mn-ea"/>
                          <a:cs typeface="+mn-cs"/>
                        </a:rPr>
                        <a:t>Draft consolidated three-year enrolment plan approved by the Deputy Director-General by 31 December 2021</a:t>
                      </a:r>
                    </a:p>
                  </a:txBody>
                  <a:tcPr marL="49776" marR="49776" marT="0" marB="0"/>
                </a:tc>
                <a:tc>
                  <a:txBody>
                    <a:bodyPr/>
                    <a:lstStyle/>
                    <a:p>
                      <a:pPr algn="just">
                        <a:lnSpc>
                          <a:spcPct val="107000"/>
                        </a:lnSpc>
                        <a:spcAft>
                          <a:spcPts val="800"/>
                        </a:spcAft>
                      </a:pPr>
                      <a:r>
                        <a:rPr lang="en-ZA" sz="1000" b="1" kern="1200" dirty="0">
                          <a:solidFill>
                            <a:srgbClr val="FF0000"/>
                          </a:solidFill>
                          <a:effectLst/>
                          <a:latin typeface="+mn-lt"/>
                          <a:ea typeface="+mn-ea"/>
                          <a:cs typeface="+mn-cs"/>
                        </a:rPr>
                        <a:t>Target not achieved</a:t>
                      </a:r>
                    </a:p>
                    <a:p>
                      <a:pPr algn="just">
                        <a:lnSpc>
                          <a:spcPct val="107000"/>
                        </a:lnSpc>
                        <a:spcAft>
                          <a:spcPts val="800"/>
                        </a:spcAft>
                      </a:pPr>
                      <a:r>
                        <a:rPr lang="en-ZA" sz="1000" b="0" kern="1200" dirty="0">
                          <a:solidFill>
                            <a:schemeClr val="tx1"/>
                          </a:solidFill>
                          <a:effectLst/>
                          <a:latin typeface="+mn-lt"/>
                          <a:ea typeface="+mn-ea"/>
                          <a:cs typeface="+mn-cs"/>
                        </a:rPr>
                        <a:t>There was little development of the three-year enrolment plan with differentiation.</a:t>
                      </a:r>
                    </a:p>
                  </a:txBody>
                  <a:tcPr marL="68580" marR="68580" marT="0" marB="0"/>
                </a:tc>
                <a:tc>
                  <a:txBody>
                    <a:bodyPr/>
                    <a:lstStyle/>
                    <a:p>
                      <a:pPr marL="0" indent="0">
                        <a:lnSpc>
                          <a:spcPct val="107000"/>
                        </a:lnSpc>
                        <a:spcAft>
                          <a:spcPts val="0"/>
                        </a:spcAft>
                        <a:buFont typeface="Arial" panose="020B0604020202020204" pitchFamily="34" charset="0"/>
                        <a:buNone/>
                      </a:pPr>
                      <a:r>
                        <a:rPr lang="en-ZA" sz="1000" dirty="0">
                          <a:effectLst/>
                          <a:latin typeface="+mn-lt"/>
                          <a:ea typeface="Calibri" panose="020F0502020204030204" pitchFamily="34" charset="0"/>
                          <a:cs typeface="Times New Roman" panose="02020603050405020304" pitchFamily="18" charset="0"/>
                        </a:rPr>
                        <a:t>Lack</a:t>
                      </a:r>
                      <a:r>
                        <a:rPr lang="en-ZA" sz="1000" baseline="0" dirty="0">
                          <a:effectLst/>
                          <a:latin typeface="+mn-lt"/>
                          <a:ea typeface="Calibri" panose="020F0502020204030204" pitchFamily="34" charset="0"/>
                          <a:cs typeface="Times New Roman" panose="02020603050405020304" pitchFamily="18" charset="0"/>
                        </a:rPr>
                        <a:t> of capacity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1000" kern="1200" dirty="0">
                          <a:solidFill>
                            <a:schemeClr val="tx1"/>
                          </a:solidFill>
                          <a:effectLst/>
                          <a:latin typeface="+mn-lt"/>
                          <a:ea typeface="+mn-ea"/>
                          <a:cs typeface="+mn-cs"/>
                        </a:rPr>
                        <a:t>Can only be achieved in the next financial year </a:t>
                      </a:r>
                      <a:endParaRPr lang="en-ZA" sz="1000"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07000"/>
                        </a:lnSpc>
                        <a:spcAft>
                          <a:spcPts val="0"/>
                        </a:spcAft>
                        <a:buFont typeface="Arial" panose="020B0604020202020204" pitchFamily="34" charset="0"/>
                        <a:buNone/>
                      </a:pPr>
                      <a:endParaRPr lang="en-ZA" sz="1000" dirty="0">
                        <a:effectLst/>
                        <a:latin typeface="+mn-lt"/>
                        <a:ea typeface="Calibri" panose="020F0502020204030204" pitchFamily="34" charset="0"/>
                        <a:cs typeface="Times New Roman" panose="02020603050405020304" pitchFamily="18" charset="0"/>
                      </a:endParaRPr>
                    </a:p>
                  </a:txBody>
                  <a:tcPr marL="49776" marR="49776" marT="0" marB="0">
                    <a:solidFill>
                      <a:schemeClr val="bg1"/>
                    </a:solidFill>
                  </a:tcPr>
                </a:tc>
                <a:extLst>
                  <a:ext uri="{0D108BD9-81ED-4DB2-BD59-A6C34878D82A}">
                    <a16:rowId xmlns:a16="http://schemas.microsoft.com/office/drawing/2014/main" val="10006"/>
                  </a:ext>
                </a:extLst>
              </a:tr>
              <a:tr h="1153782">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177800" indent="-177800">
                        <a:buFont typeface="+mj-lt"/>
                        <a:buNone/>
                      </a:pPr>
                      <a:r>
                        <a:rPr lang="en-ZA" sz="1000" b="0" kern="1200" dirty="0">
                          <a:solidFill>
                            <a:schemeClr val="tx1"/>
                          </a:solidFill>
                          <a:effectLst/>
                          <a:latin typeface="+mn-lt"/>
                          <a:ea typeface="+mn-ea"/>
                          <a:cs typeface="+mn-cs"/>
                        </a:rPr>
                        <a:t>2. Revised guidelines to</a:t>
                      </a:r>
                    </a:p>
                    <a:p>
                      <a:pPr marL="268288" indent="-268288"/>
                      <a:r>
                        <a:rPr lang="en-ZA" sz="1000" b="0" kern="1200" dirty="0">
                          <a:solidFill>
                            <a:schemeClr val="tx1"/>
                          </a:solidFill>
                          <a:effectLst/>
                          <a:latin typeface="+mn-lt"/>
                          <a:ea typeface="+mn-ea"/>
                          <a:cs typeface="+mn-cs"/>
                        </a:rPr>
                        <a:t>   accommodate students with</a:t>
                      </a:r>
                    </a:p>
                    <a:p>
                      <a:pPr marL="268288" indent="-268288"/>
                      <a:r>
                        <a:rPr lang="en-ZA" sz="1000" b="0" kern="1200" dirty="0">
                          <a:solidFill>
                            <a:schemeClr val="tx1"/>
                          </a:solidFill>
                          <a:effectLst/>
                          <a:latin typeface="+mn-lt"/>
                          <a:ea typeface="+mn-ea"/>
                          <a:cs typeface="+mn-cs"/>
                        </a:rPr>
                        <a:t>   disabilities approved by the</a:t>
                      </a:r>
                    </a:p>
                    <a:p>
                      <a:pPr marL="268288" indent="-268288"/>
                      <a:r>
                        <a:rPr lang="en-ZA" sz="1000" b="0" kern="1200" dirty="0">
                          <a:solidFill>
                            <a:schemeClr val="tx1"/>
                          </a:solidFill>
                          <a:effectLst/>
                          <a:latin typeface="+mn-lt"/>
                          <a:ea typeface="+mn-ea"/>
                          <a:cs typeface="+mn-cs"/>
                        </a:rPr>
                        <a:t>   Deputy Director-General by</a:t>
                      </a:r>
                    </a:p>
                    <a:p>
                      <a:pPr marL="268288" indent="-268288"/>
                      <a:r>
                        <a:rPr lang="en-ZA" sz="1000" b="0" kern="1200" dirty="0">
                          <a:solidFill>
                            <a:schemeClr val="tx1"/>
                          </a:solidFill>
                          <a:effectLst/>
                          <a:latin typeface="+mn-lt"/>
                          <a:ea typeface="+mn-ea"/>
                          <a:cs typeface="+mn-cs"/>
                        </a:rPr>
                        <a:t>   31 December 2021</a:t>
                      </a:r>
                    </a:p>
                  </a:txBody>
                  <a:tcPr marL="49776" marR="49776" marT="0" marB="0"/>
                </a:tc>
                <a:tc>
                  <a:txBody>
                    <a:bodyPr/>
                    <a:lstStyle/>
                    <a:p>
                      <a:pPr marL="0" indent="0" algn="l" defTabSz="914400" rtl="0" eaLnBrk="1" latinLnBrk="0" hangingPunct="1">
                        <a:lnSpc>
                          <a:spcPct val="107000"/>
                        </a:lnSpc>
                        <a:spcAft>
                          <a:spcPts val="0"/>
                        </a:spcAft>
                        <a:buFont typeface="+mj-lt"/>
                        <a:buNone/>
                      </a:pPr>
                      <a:r>
                        <a:rPr lang="en-ZA" sz="1000" b="1" kern="1200" dirty="0">
                          <a:solidFill>
                            <a:srgbClr val="FF0000"/>
                          </a:solidFill>
                          <a:effectLst/>
                          <a:latin typeface="+mn-lt"/>
                          <a:ea typeface="+mn-ea"/>
                          <a:cs typeface="+mn-cs"/>
                        </a:rPr>
                        <a:t>Target not achieved</a:t>
                      </a:r>
                    </a:p>
                    <a:p>
                      <a:pPr marL="0" indent="0" algn="l" defTabSz="914400" rtl="0" eaLnBrk="1" latinLnBrk="0" hangingPunct="1">
                        <a:lnSpc>
                          <a:spcPct val="107000"/>
                        </a:lnSpc>
                        <a:spcAft>
                          <a:spcPts val="0"/>
                        </a:spcAft>
                        <a:buFont typeface="+mj-lt"/>
                        <a:buNone/>
                      </a:pPr>
                      <a:r>
                        <a:rPr lang="en-US" sz="1000" kern="1200" dirty="0">
                          <a:solidFill>
                            <a:schemeClr val="tx1"/>
                          </a:solidFill>
                          <a:effectLst/>
                          <a:latin typeface="+mn-lt"/>
                          <a:ea typeface="+mn-ea"/>
                          <a:cs typeface="+mn-cs"/>
                        </a:rPr>
                        <a:t>The Draft Framework and Guidelines were revised based on the input received during the regional workshops. </a:t>
                      </a:r>
                      <a:endParaRPr lang="en-ZA" sz="1000" b="1" kern="1200" dirty="0">
                        <a:solidFill>
                          <a:srgbClr val="FF0000"/>
                        </a:solidFill>
                        <a:effectLst/>
                        <a:latin typeface="+mn-lt"/>
                        <a:ea typeface="+mn-ea"/>
                        <a:cs typeface="+mn-cs"/>
                      </a:endParaRPr>
                    </a:p>
                  </a:txBody>
                  <a:tcPr marL="49776" marR="49776" marT="0" marB="0"/>
                </a:tc>
                <a:tc>
                  <a:txBody>
                    <a:bodyPr/>
                    <a:lstStyle/>
                    <a:p>
                      <a:pPr marL="0" indent="0" algn="just" defTabSz="914400" rtl="0" eaLnBrk="1" latinLnBrk="0" hangingPunct="1">
                        <a:lnSpc>
                          <a:spcPct val="107000"/>
                        </a:lnSpc>
                        <a:spcAft>
                          <a:spcPts val="0"/>
                        </a:spcAft>
                        <a:buFont typeface="Arial" panose="020B0604020202020204" pitchFamily="34" charset="0"/>
                        <a:buNone/>
                      </a:pPr>
                      <a:r>
                        <a:rPr lang="en-US" sz="1000" kern="1200" dirty="0">
                          <a:solidFill>
                            <a:schemeClr val="tx1"/>
                          </a:solidFill>
                          <a:effectLst/>
                          <a:latin typeface="+mn-lt"/>
                          <a:ea typeface="+mn-ea"/>
                          <a:cs typeface="+mn-cs"/>
                        </a:rPr>
                        <a:t>Approval of the DDG was not obtained in time. New target date: end February 2022</a:t>
                      </a:r>
                      <a:endParaRPr lang="en-ZA" sz="1000" b="0" kern="1200" dirty="0">
                        <a:solidFill>
                          <a:schemeClr val="tx1"/>
                        </a:solidFill>
                        <a:effectLst/>
                        <a:latin typeface="+mn-lt"/>
                        <a:ea typeface="+mn-ea"/>
                        <a:cs typeface="+mn-cs"/>
                      </a:endParaRPr>
                    </a:p>
                  </a:txBody>
                  <a:tcPr marL="49776" marR="49776" marT="0" marB="0">
                    <a:solidFill>
                      <a:schemeClr val="bg1"/>
                    </a:solidFill>
                  </a:tcPr>
                </a:tc>
                <a:extLst>
                  <a:ext uri="{0D108BD9-81ED-4DB2-BD59-A6C34878D82A}">
                    <a16:rowId xmlns:a16="http://schemas.microsoft.com/office/drawing/2014/main" val="10002"/>
                  </a:ext>
                </a:extLst>
              </a:tr>
              <a:tr h="1023289">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177800" indent="-177800" algn="l" defTabSz="914400" rtl="0" eaLnBrk="1" latinLnBrk="0" hangingPunct="1">
                        <a:buFont typeface="+mj-lt"/>
                        <a:buNone/>
                        <a:tabLst>
                          <a:tab pos="0" algn="l"/>
                        </a:tabLst>
                      </a:pPr>
                      <a:r>
                        <a:rPr lang="en-ZA" sz="1000" b="0" kern="1200" dirty="0">
                          <a:solidFill>
                            <a:schemeClr val="tx1"/>
                          </a:solidFill>
                          <a:effectLst/>
                          <a:latin typeface="+mn-lt"/>
                          <a:ea typeface="+mn-ea"/>
                          <a:cs typeface="+mn-cs"/>
                        </a:rPr>
                        <a:t>3. Nominated TVET Colleges   approved by the Deputy Director-General by  31 December 2021</a:t>
                      </a:r>
                    </a:p>
                  </a:txBody>
                  <a:tcPr marL="49776" marR="49776" marT="0" marB="0"/>
                </a:tc>
                <a:tc>
                  <a:txBody>
                    <a:bodyPr/>
                    <a:lstStyle/>
                    <a:p>
                      <a:r>
                        <a:rPr lang="en-ZA" sz="1000" b="1" kern="1200" dirty="0">
                          <a:solidFill>
                            <a:srgbClr val="FF0000"/>
                          </a:solidFill>
                          <a:effectLst/>
                          <a:latin typeface="+mn-lt"/>
                          <a:ea typeface="+mn-ea"/>
                          <a:cs typeface="+mn-cs"/>
                        </a:rPr>
                        <a:t>Target not achieved</a:t>
                      </a:r>
                      <a:endParaRPr lang="en-ZA" sz="10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000" b="0" kern="1200" dirty="0">
                          <a:solidFill>
                            <a:schemeClr val="tx1"/>
                          </a:solidFill>
                          <a:effectLst/>
                          <a:latin typeface="+mn-lt"/>
                          <a:ea typeface="+mn-ea"/>
                          <a:cs typeface="+mn-cs"/>
                        </a:rPr>
                        <a:t>Four (4) colleges were identified and are being visited to determine whether they meet the set criteria. Final consultations were made with TVET colleges on the draft criteria on establishment of disability support units.</a:t>
                      </a:r>
                    </a:p>
                  </a:txBody>
                  <a:tcPr marL="49776" marR="49776"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000" b="0" kern="1200" dirty="0">
                          <a:solidFill>
                            <a:schemeClr val="tx1"/>
                          </a:solidFill>
                          <a:effectLst/>
                          <a:latin typeface="+mn-lt"/>
                          <a:ea typeface="+mn-ea"/>
                          <a:cs typeface="+mn-cs"/>
                        </a:rPr>
                        <a:t>Delays in the identification of colleges to be considered for the nominations</a:t>
                      </a:r>
                    </a:p>
                  </a:txBody>
                  <a:tcPr marL="49776" marR="49776" marT="0" marB="0">
                    <a:solidFill>
                      <a:schemeClr val="bg1"/>
                    </a:solidFill>
                  </a:tcPr>
                </a:tc>
                <a:extLst>
                  <a:ext uri="{0D108BD9-81ED-4DB2-BD59-A6C34878D82A}">
                    <a16:rowId xmlns:a16="http://schemas.microsoft.com/office/drawing/2014/main" val="10003"/>
                  </a:ext>
                </a:extLst>
              </a:tr>
              <a:tr h="730920">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4"/>
                        <a:tabLst/>
                        <a:defRPr/>
                      </a:pPr>
                      <a:r>
                        <a:rPr lang="en-ZA" sz="1000" b="0" kern="1200" dirty="0">
                          <a:solidFill>
                            <a:schemeClr val="tx1"/>
                          </a:solidFill>
                          <a:effectLst/>
                          <a:latin typeface="+mn-lt"/>
                          <a:ea typeface="+mn-ea"/>
                          <a:cs typeface="+mn-cs"/>
                        </a:rPr>
                        <a:t>Examination results per cycle for qualifying students released in 40 days from last date of exams timetable</a:t>
                      </a:r>
                    </a:p>
                  </a:txBody>
                  <a:tcPr marL="49776" marR="49776"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000" b="1" kern="1200" dirty="0">
                          <a:solidFill>
                            <a:srgbClr val="FF0000"/>
                          </a:solidFill>
                          <a:effectLst/>
                          <a:latin typeface="+mn-lt"/>
                          <a:ea typeface="+mn-ea"/>
                          <a:cs typeface="+mn-cs"/>
                        </a:rPr>
                        <a:t>Target not achieved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000" b="1" kern="1200" dirty="0">
                          <a:solidFill>
                            <a:srgbClr val="FF0000"/>
                          </a:solidFill>
                          <a:effectLst/>
                          <a:latin typeface="+mn-lt"/>
                          <a:ea typeface="+mn-ea"/>
                          <a:cs typeface="+mn-cs"/>
                        </a:rPr>
                        <a:t> </a:t>
                      </a:r>
                      <a:endParaRPr lang="en-ZA" sz="1000" b="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000" b="0" kern="1200" dirty="0">
                          <a:solidFill>
                            <a:schemeClr val="tx1"/>
                          </a:solidFill>
                          <a:effectLst/>
                          <a:latin typeface="+mn-lt"/>
                          <a:ea typeface="+mn-ea"/>
                          <a:cs typeface="+mn-cs"/>
                        </a:rPr>
                        <a:t>Examination results per cycle for qualifying students were released in 49 days</a:t>
                      </a:r>
                    </a:p>
                  </a:txBody>
                  <a:tcPr marL="49776" marR="49776" marT="0" marB="0"/>
                </a:tc>
                <a:tc>
                  <a:txBody>
                    <a:bodyPr/>
                    <a:lstStyle/>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Non-compliance with the reporting standards and guidelines </a:t>
                      </a:r>
                      <a:endParaRPr kumimoji="0" lang="en-ZA" sz="1100" b="0"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endParaRPr>
                    </a:p>
                  </a:txBody>
                  <a:tcPr marL="49776" marR="49776" marT="0" marB="0">
                    <a:solidFill>
                      <a:schemeClr val="bg1"/>
                    </a:solidFill>
                  </a:tcPr>
                </a:tc>
                <a:extLst>
                  <a:ext uri="{0D108BD9-81ED-4DB2-BD59-A6C34878D82A}">
                    <a16:rowId xmlns:a16="http://schemas.microsoft.com/office/drawing/2014/main" val="10004"/>
                  </a:ext>
                </a:extLst>
              </a:tr>
              <a:tr h="497887">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just" defTabSz="914400" rtl="0" eaLnBrk="1" latinLnBrk="0" hangingPunct="1">
                        <a:lnSpc>
                          <a:spcPct val="107000"/>
                        </a:lnSpc>
                        <a:spcAft>
                          <a:spcPts val="0"/>
                        </a:spcAft>
                        <a:buFont typeface="+mj-lt"/>
                        <a:buAutoNum type="arabicPeriod" startAt="5"/>
                      </a:pPr>
                      <a:r>
                        <a:rPr lang="en-ZA" sz="1000" b="0" kern="1200" dirty="0">
                          <a:solidFill>
                            <a:schemeClr val="tx1"/>
                          </a:solidFill>
                          <a:effectLst/>
                          <a:latin typeface="+mn-lt"/>
                          <a:ea typeface="+mn-ea"/>
                          <a:cs typeface="+mn-cs"/>
                        </a:rPr>
                        <a:t>Percentage reduction on</a:t>
                      </a:r>
                    </a:p>
                    <a:p>
                      <a:pPr marL="0" algn="just" defTabSz="914400" rtl="0" eaLnBrk="1" latinLnBrk="0" hangingPunct="1">
                        <a:lnSpc>
                          <a:spcPct val="107000"/>
                        </a:lnSpc>
                        <a:spcAft>
                          <a:spcPts val="0"/>
                        </a:spcAft>
                      </a:pPr>
                      <a:r>
                        <a:rPr lang="en-ZA" sz="1000" b="0" kern="1200" dirty="0">
                          <a:solidFill>
                            <a:schemeClr val="tx1"/>
                          </a:solidFill>
                          <a:effectLst/>
                          <a:latin typeface="+mn-lt"/>
                          <a:ea typeface="+mn-ea"/>
                          <a:cs typeface="+mn-cs"/>
                        </a:rPr>
                        <a:t>certification backlog (80%)</a:t>
                      </a:r>
                    </a:p>
                  </a:txBody>
                  <a:tcPr marL="49776" marR="49776" marT="0" marB="0"/>
                </a:tc>
                <a:tc>
                  <a:txBody>
                    <a:bodyPr/>
                    <a:lstStyle/>
                    <a:p>
                      <a:pPr marL="0" algn="just" defTabSz="914400" rtl="0" eaLnBrk="1" latinLnBrk="0" hangingPunct="1">
                        <a:lnSpc>
                          <a:spcPct val="107000"/>
                        </a:lnSpc>
                        <a:spcAft>
                          <a:spcPts val="0"/>
                        </a:spcAft>
                      </a:pPr>
                      <a:r>
                        <a:rPr lang="en-ZA" sz="1000" b="1" kern="1200" dirty="0">
                          <a:solidFill>
                            <a:srgbClr val="FF0000"/>
                          </a:solidFill>
                          <a:effectLst/>
                          <a:latin typeface="+mn-lt"/>
                          <a:ea typeface="+mn-ea"/>
                          <a:cs typeface="+mn-cs"/>
                        </a:rPr>
                        <a:t>Target not achieved</a:t>
                      </a:r>
                    </a:p>
                    <a:p>
                      <a:pPr marL="0" algn="just" defTabSz="914400" rtl="0" eaLnBrk="1" latinLnBrk="0" hangingPunct="1">
                        <a:lnSpc>
                          <a:spcPct val="107000"/>
                        </a:lnSpc>
                        <a:spcAft>
                          <a:spcPts val="0"/>
                        </a:spcAft>
                      </a:pPr>
                      <a:endParaRPr lang="en-ZA" sz="1000" b="0" kern="1200" dirty="0">
                        <a:solidFill>
                          <a:schemeClr val="tx1"/>
                        </a:solidFill>
                        <a:effectLst/>
                        <a:latin typeface="+mn-lt"/>
                        <a:ea typeface="+mn-ea"/>
                        <a:cs typeface="+mn-cs"/>
                      </a:endParaRPr>
                    </a:p>
                    <a:p>
                      <a:pPr marL="0" algn="just" defTabSz="914400" rtl="0" eaLnBrk="1" latinLnBrk="0" hangingPunct="1">
                        <a:lnSpc>
                          <a:spcPct val="107000"/>
                        </a:lnSpc>
                        <a:spcAft>
                          <a:spcPts val="0"/>
                        </a:spcAft>
                      </a:pPr>
                      <a:r>
                        <a:rPr lang="en-ZA" sz="1000" b="0" kern="1200" dirty="0">
                          <a:solidFill>
                            <a:schemeClr val="tx1"/>
                          </a:solidFill>
                          <a:effectLst/>
                          <a:latin typeface="+mn-lt"/>
                          <a:ea typeface="+mn-ea"/>
                          <a:cs typeface="+mn-cs"/>
                        </a:rPr>
                        <a:t>99.94%</a:t>
                      </a:r>
                    </a:p>
                  </a:txBody>
                  <a:tcPr marL="49776" marR="49776" marT="0" marB="0"/>
                </a:tc>
                <a:tc>
                  <a:txBody>
                    <a:bodyPr/>
                    <a:lstStyle/>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Non-compliance with the reporting standards and guidelines </a:t>
                      </a:r>
                      <a:endParaRPr kumimoji="0" lang="en-ZA" sz="1100" b="0"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endParaRPr>
                    </a:p>
                  </a:txBody>
                  <a:tcPr marL="49776" marR="49776" marT="0" marB="0">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553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19</a:t>
            </a:fld>
            <a:endParaRPr lang="en-US" altLang="en-US" b="1" dirty="0"/>
          </a:p>
        </p:txBody>
      </p:sp>
      <p:sp>
        <p:nvSpPr>
          <p:cNvPr id="9" name="TextBox 8"/>
          <p:cNvSpPr txBox="1"/>
          <p:nvPr/>
        </p:nvSpPr>
        <p:spPr>
          <a:xfrm>
            <a:off x="465316" y="457287"/>
            <a:ext cx="8221484" cy="83099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400" b="1" dirty="0">
                <a:cs typeface="Arial" charset="0"/>
              </a:rPr>
              <a:t>Programme Performance against 3</a:t>
            </a:r>
            <a:r>
              <a:rPr lang="en-US" altLang="en-US" sz="2400" b="1" baseline="30000" dirty="0">
                <a:cs typeface="Arial" charset="0"/>
              </a:rPr>
              <a:t>rd</a:t>
            </a:r>
            <a:r>
              <a:rPr lang="en-US" altLang="en-US" sz="2400" b="1" dirty="0">
                <a:cs typeface="Arial" charset="0"/>
              </a:rPr>
              <a:t> Quarter Targets (2021/22) </a:t>
            </a:r>
          </a:p>
        </p:txBody>
      </p:sp>
      <p:graphicFrame>
        <p:nvGraphicFramePr>
          <p:cNvPr id="2" name="Table 1"/>
          <p:cNvGraphicFramePr>
            <a:graphicFrameLocks noGrp="1"/>
          </p:cNvGraphicFramePr>
          <p:nvPr>
            <p:extLst>
              <p:ext uri="{D42A27DB-BD31-4B8C-83A1-F6EECF244321}">
                <p14:modId xmlns:p14="http://schemas.microsoft.com/office/powerpoint/2010/main" val="3665850641"/>
              </p:ext>
            </p:extLst>
          </p:nvPr>
        </p:nvGraphicFramePr>
        <p:xfrm>
          <a:off x="468134" y="1316859"/>
          <a:ext cx="8229600" cy="4968077"/>
        </p:xfrm>
        <a:graphic>
          <a:graphicData uri="http://schemas.openxmlformats.org/drawingml/2006/table">
            <a:tbl>
              <a:tblPr firstRow="1" firstCol="1" bandRow="1">
                <a:tableStyleId>{5940675A-B579-460E-94D1-54222C63F5DA}</a:tableStyleId>
              </a:tblPr>
              <a:tblGrid>
                <a:gridCol w="1192228">
                  <a:extLst>
                    <a:ext uri="{9D8B030D-6E8A-4147-A177-3AD203B41FA5}">
                      <a16:colId xmlns:a16="http://schemas.microsoft.com/office/drawing/2014/main" val="20000"/>
                    </a:ext>
                  </a:extLst>
                </a:gridCol>
                <a:gridCol w="2770172">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0227">
                <a:tc>
                  <a:txBody>
                    <a:bodyPr/>
                    <a:lstStyle/>
                    <a:p>
                      <a:pPr algn="ctr">
                        <a:lnSpc>
                          <a:spcPct val="107000"/>
                        </a:lnSpc>
                        <a:spcAft>
                          <a:spcPts val="0"/>
                        </a:spcAft>
                      </a:pPr>
                      <a:r>
                        <a:rPr lang="en-ZA" sz="1050" b="1" dirty="0">
                          <a:solidFill>
                            <a:schemeClr val="bg1"/>
                          </a:solidFill>
                          <a:effectLst/>
                          <a:latin typeface="+mn-lt"/>
                        </a:rPr>
                        <a:t>Programme</a:t>
                      </a:r>
                      <a:endParaRPr lang="en-ZA" sz="105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050" b="1" dirty="0">
                          <a:solidFill>
                            <a:schemeClr val="bg1"/>
                          </a:solidFill>
                          <a:effectLst/>
                          <a:latin typeface="+mn-lt"/>
                        </a:rPr>
                        <a:t>Quarter Milestone/</a:t>
                      </a:r>
                    </a:p>
                    <a:p>
                      <a:pPr algn="ctr">
                        <a:lnSpc>
                          <a:spcPct val="107000"/>
                        </a:lnSpc>
                        <a:spcAft>
                          <a:spcPts val="0"/>
                        </a:spcAft>
                      </a:pPr>
                      <a:r>
                        <a:rPr lang="en-ZA" sz="1050" b="1" dirty="0">
                          <a:solidFill>
                            <a:schemeClr val="bg1"/>
                          </a:solidFill>
                          <a:effectLst/>
                          <a:latin typeface="+mn-lt"/>
                        </a:rPr>
                        <a:t> Target</a:t>
                      </a:r>
                      <a:endParaRPr lang="en-ZA" sz="105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050" b="1" dirty="0">
                          <a:solidFill>
                            <a:schemeClr val="bg1"/>
                          </a:solidFill>
                          <a:effectLst/>
                          <a:latin typeface="+mn-lt"/>
                        </a:rPr>
                        <a:t>Milestone /</a:t>
                      </a:r>
                    </a:p>
                    <a:p>
                      <a:pPr algn="ctr">
                        <a:lnSpc>
                          <a:spcPct val="107000"/>
                        </a:lnSpc>
                        <a:spcAft>
                          <a:spcPts val="0"/>
                        </a:spcAft>
                      </a:pPr>
                      <a:r>
                        <a:rPr lang="en-ZA" sz="1050" b="1" dirty="0">
                          <a:solidFill>
                            <a:schemeClr val="bg1"/>
                          </a:solidFill>
                          <a:effectLst/>
                          <a:latin typeface="+mn-lt"/>
                        </a:rPr>
                        <a:t>Target Achievement  </a:t>
                      </a:r>
                      <a:endParaRPr lang="en-ZA" sz="105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tc>
                  <a:txBody>
                    <a:bodyPr/>
                    <a:lstStyle/>
                    <a:p>
                      <a:pPr algn="ctr">
                        <a:lnSpc>
                          <a:spcPct val="107000"/>
                        </a:lnSpc>
                        <a:spcAft>
                          <a:spcPts val="0"/>
                        </a:spcAft>
                      </a:pPr>
                      <a:r>
                        <a:rPr lang="en-ZA" sz="1050" b="1" dirty="0">
                          <a:solidFill>
                            <a:schemeClr val="bg1"/>
                          </a:solidFill>
                          <a:effectLst/>
                          <a:latin typeface="+mn-lt"/>
                        </a:rPr>
                        <a:t>Reason for Deviation </a:t>
                      </a:r>
                      <a:endParaRPr lang="en-ZA" sz="1050" b="1" dirty="0">
                        <a:solidFill>
                          <a:schemeClr val="bg1"/>
                        </a:solidFill>
                        <a:effectLst/>
                        <a:latin typeface="+mn-lt"/>
                        <a:ea typeface="Calibri" panose="020F0502020204030204" pitchFamily="34" charset="0"/>
                        <a:cs typeface="Times New Roman" panose="02020603050405020304" pitchFamily="18" charset="0"/>
                      </a:endParaRPr>
                    </a:p>
                  </a:txBody>
                  <a:tcPr marL="49776" marR="49776" marT="0" marB="0" anchor="ctr">
                    <a:solidFill>
                      <a:schemeClr val="accent2"/>
                    </a:solidFill>
                  </a:tcPr>
                </a:tc>
                <a:extLst>
                  <a:ext uri="{0D108BD9-81ED-4DB2-BD59-A6C34878D82A}">
                    <a16:rowId xmlns:a16="http://schemas.microsoft.com/office/drawing/2014/main" val="10000"/>
                  </a:ext>
                </a:extLst>
              </a:tr>
              <a:tr h="573651">
                <a:tc rowSpan="3">
                  <a:txBody>
                    <a:bodyPr/>
                    <a:lstStyle/>
                    <a:p>
                      <a:pPr>
                        <a:lnSpc>
                          <a:spcPct val="107000"/>
                        </a:lnSpc>
                        <a:spcAft>
                          <a:spcPts val="0"/>
                        </a:spcAft>
                      </a:pPr>
                      <a:r>
                        <a:rPr lang="en-ZA" sz="1050" b="1" dirty="0">
                          <a:effectLst/>
                          <a:latin typeface="+mn-lt"/>
                        </a:rPr>
                        <a:t>Programme 4: TVET</a:t>
                      </a:r>
                      <a:endParaRPr lang="en-ZA" sz="1050" b="1"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just" defTabSz="914400" rtl="0" eaLnBrk="1" latinLnBrk="0" hangingPunct="1">
                        <a:lnSpc>
                          <a:spcPct val="107000"/>
                        </a:lnSpc>
                        <a:spcAft>
                          <a:spcPts val="0"/>
                        </a:spcAft>
                        <a:buFont typeface="+mj-lt"/>
                        <a:buAutoNum type="arabicPeriod" startAt="6"/>
                      </a:pPr>
                      <a:r>
                        <a:rPr lang="en-ZA" sz="1050" b="0" kern="1200" dirty="0">
                          <a:solidFill>
                            <a:schemeClr val="tx1"/>
                          </a:solidFill>
                          <a:effectLst/>
                          <a:latin typeface="+mn-lt"/>
                          <a:ea typeface="+mn-ea"/>
                          <a:cs typeface="+mn-cs"/>
                        </a:rPr>
                        <a:t>Monitoring report on the conduct, management and administration of TVET college examinations and assessment approved by Director-General by      31 December 2021</a:t>
                      </a:r>
                    </a:p>
                  </a:txBody>
                  <a:tcPr marL="49776" marR="49776" marT="0" marB="0"/>
                </a:tc>
                <a:tc>
                  <a:txBody>
                    <a:bodyPr/>
                    <a:lstStyle/>
                    <a:p>
                      <a:pPr marL="0" algn="just" defTabSz="914400" rtl="0" eaLnBrk="1" latinLnBrk="0" hangingPunct="1">
                        <a:lnSpc>
                          <a:spcPct val="107000"/>
                        </a:lnSpc>
                        <a:spcAft>
                          <a:spcPts val="0"/>
                        </a:spcAft>
                      </a:pPr>
                      <a:r>
                        <a:rPr lang="en-ZA" sz="1050" b="1" kern="1200" dirty="0">
                          <a:solidFill>
                            <a:srgbClr val="FF0000"/>
                          </a:solidFill>
                          <a:effectLst/>
                          <a:latin typeface="+mn-lt"/>
                          <a:ea typeface="+mn-ea"/>
                          <a:cs typeface="+mn-cs"/>
                        </a:rPr>
                        <a:t>Target  not achieved</a:t>
                      </a:r>
                    </a:p>
                    <a:p>
                      <a:r>
                        <a:rPr lang="en-ZA" sz="1050" b="0" kern="1200" dirty="0">
                          <a:solidFill>
                            <a:schemeClr val="tx1"/>
                          </a:solidFill>
                          <a:effectLst/>
                          <a:latin typeface="+mn-lt"/>
                          <a:ea typeface="+mn-ea"/>
                          <a:cs typeface="+mn-cs"/>
                        </a:rPr>
                        <a:t>Monitoring report on the conduct, management and administration of TVET college examinations and</a:t>
                      </a:r>
                    </a:p>
                    <a:p>
                      <a:r>
                        <a:rPr lang="en-ZA" sz="1050" b="0" kern="1200" dirty="0">
                          <a:solidFill>
                            <a:schemeClr val="tx1"/>
                          </a:solidFill>
                          <a:effectLst/>
                          <a:latin typeface="+mn-lt"/>
                          <a:ea typeface="+mn-ea"/>
                          <a:cs typeface="+mn-cs"/>
                        </a:rPr>
                        <a:t>assessment was compiled</a:t>
                      </a:r>
                    </a:p>
                  </a:txBody>
                  <a:tcPr marL="49776" marR="49776" marT="0" marB="0"/>
                </a:tc>
                <a:tc>
                  <a:txBody>
                    <a:bodyPr/>
                    <a:lstStyle/>
                    <a:p>
                      <a:pPr marL="0" indent="0" algn="just">
                        <a:lnSpc>
                          <a:spcPct val="107000"/>
                        </a:lnSpc>
                        <a:spcAft>
                          <a:spcPts val="0"/>
                        </a:spcAft>
                        <a:buFont typeface="Arial" panose="020B0604020202020204" pitchFamily="34" charset="0"/>
                        <a:buNone/>
                      </a:pPr>
                      <a:r>
                        <a:rPr lang="en-GB" sz="1050" dirty="0">
                          <a:effectLst/>
                          <a:latin typeface="+mn-lt"/>
                          <a:ea typeface="Calibri" panose="020F0502020204030204" pitchFamily="34" charset="0"/>
                          <a:cs typeface="Times New Roman" panose="02020603050405020304" pitchFamily="18" charset="0"/>
                        </a:rPr>
                        <a:t>Subsequently achieve: Report signed outside of the reporting timeframe </a:t>
                      </a:r>
                      <a:endParaRPr lang="en-ZA" sz="1050" dirty="0">
                        <a:effectLst/>
                        <a:latin typeface="+mn-lt"/>
                        <a:ea typeface="Calibri" panose="020F0502020204030204" pitchFamily="34" charset="0"/>
                        <a:cs typeface="Times New Roman" panose="02020603050405020304" pitchFamily="18" charset="0"/>
                      </a:endParaRPr>
                    </a:p>
                  </a:txBody>
                  <a:tcPr marL="49776" marR="49776" marT="0" marB="0">
                    <a:solidFill>
                      <a:schemeClr val="bg1"/>
                    </a:solidFill>
                  </a:tcPr>
                </a:tc>
                <a:extLst>
                  <a:ext uri="{0D108BD9-81ED-4DB2-BD59-A6C34878D82A}">
                    <a16:rowId xmlns:a16="http://schemas.microsoft.com/office/drawing/2014/main" val="10006"/>
                  </a:ext>
                </a:extLst>
              </a:tr>
              <a:tr h="628361">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just" defTabSz="914400" rtl="0" eaLnBrk="1" latinLnBrk="0" hangingPunct="1">
                        <a:lnSpc>
                          <a:spcPct val="107000"/>
                        </a:lnSpc>
                        <a:spcAft>
                          <a:spcPts val="0"/>
                        </a:spcAft>
                        <a:buFont typeface="+mj-lt"/>
                        <a:buAutoNum type="arabicPeriod" startAt="7"/>
                      </a:pPr>
                      <a:r>
                        <a:rPr lang="en-ZA" sz="1050" b="0" kern="1200" dirty="0">
                          <a:solidFill>
                            <a:schemeClr val="tx1"/>
                          </a:solidFill>
                          <a:effectLst/>
                          <a:latin typeface="+mn-lt"/>
                          <a:ea typeface="+mn-ea"/>
                          <a:cs typeface="+mn-cs"/>
                        </a:rPr>
                        <a:t>Consolidated draft standard governance standards for TVET college councils approved by the Deputy Director-General by 31 December 2021</a:t>
                      </a:r>
                    </a:p>
                  </a:txBody>
                  <a:tcPr marL="49776" marR="49776" marT="0" marB="0"/>
                </a:tc>
                <a:tc>
                  <a:txBody>
                    <a:bodyPr/>
                    <a:lstStyle/>
                    <a:p>
                      <a:pPr marL="0" algn="just" defTabSz="914400" rtl="0" eaLnBrk="1" latinLnBrk="0" hangingPunct="1">
                        <a:lnSpc>
                          <a:spcPct val="107000"/>
                        </a:lnSpc>
                        <a:spcAft>
                          <a:spcPts val="0"/>
                        </a:spcAft>
                      </a:pPr>
                      <a:r>
                        <a:rPr lang="en-ZA" sz="1050" b="1" kern="1200" dirty="0">
                          <a:solidFill>
                            <a:srgbClr val="FF0000"/>
                          </a:solidFill>
                          <a:effectLst/>
                          <a:latin typeface="+mn-lt"/>
                          <a:ea typeface="+mn-ea"/>
                          <a:cs typeface="+mn-cs"/>
                        </a:rPr>
                        <a:t>Target not achieved</a:t>
                      </a:r>
                    </a:p>
                  </a:txBody>
                  <a:tcPr marL="49776" marR="49776" marT="0" marB="0"/>
                </a:tc>
                <a:tc>
                  <a:txBody>
                    <a:bodyPr/>
                    <a:lstStyle/>
                    <a:p>
                      <a:pPr marL="0" algn="just" defTabSz="914400" rtl="0" eaLnBrk="1" latinLnBrk="0" hangingPunct="1">
                        <a:lnSpc>
                          <a:spcPct val="107000"/>
                        </a:lnSpc>
                        <a:spcAft>
                          <a:spcPts val="0"/>
                        </a:spcAft>
                      </a:pPr>
                      <a:r>
                        <a:rPr lang="en-ZA" sz="1050" b="0" kern="1200" dirty="0">
                          <a:solidFill>
                            <a:schemeClr val="tx1"/>
                          </a:solidFill>
                          <a:effectLst/>
                          <a:latin typeface="+mn-lt"/>
                          <a:ea typeface="+mn-ea"/>
                          <a:cs typeface="+mn-cs"/>
                        </a:rPr>
                        <a:t>Poor planning as a result the target has been readjusted</a:t>
                      </a:r>
                    </a:p>
                  </a:txBody>
                  <a:tcPr marL="49776" marR="49776" marT="0" marB="0">
                    <a:solidFill>
                      <a:schemeClr val="bg1"/>
                    </a:solidFill>
                  </a:tcPr>
                </a:tc>
                <a:extLst>
                  <a:ext uri="{0D108BD9-81ED-4DB2-BD59-A6C34878D82A}">
                    <a16:rowId xmlns:a16="http://schemas.microsoft.com/office/drawing/2014/main" val="10002"/>
                  </a:ext>
                </a:extLst>
              </a:tr>
              <a:tr h="863069">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228600" indent="-228600" algn="just" defTabSz="914400" rtl="0" eaLnBrk="1" latinLnBrk="0" hangingPunct="1">
                        <a:lnSpc>
                          <a:spcPct val="107000"/>
                        </a:lnSpc>
                        <a:spcAft>
                          <a:spcPts val="0"/>
                        </a:spcAft>
                        <a:buFont typeface="+mj-lt"/>
                        <a:buAutoNum type="arabicPeriod" startAt="8"/>
                      </a:pPr>
                      <a:r>
                        <a:rPr lang="en-ZA" sz="1050" b="0" kern="1200" dirty="0">
                          <a:solidFill>
                            <a:schemeClr val="tx1"/>
                          </a:solidFill>
                          <a:effectLst/>
                          <a:latin typeface="+mn-lt"/>
                          <a:ea typeface="+mn-ea"/>
                          <a:cs typeface="+mn-cs"/>
                        </a:rPr>
                        <a:t>Consolidated assessment framework and implementation plan for the institutional maturity model for TVET colleges approved by the Deputy Director-General by 31 December 2021</a:t>
                      </a:r>
                    </a:p>
                  </a:txBody>
                  <a:tcPr marL="49776" marR="49776" marT="0" marB="0"/>
                </a:tc>
                <a:tc>
                  <a:txBody>
                    <a:bodyPr/>
                    <a:lstStyle/>
                    <a:p>
                      <a:pPr marL="0" algn="just" defTabSz="914400" rtl="0" eaLnBrk="1" latinLnBrk="0" hangingPunct="1">
                        <a:lnSpc>
                          <a:spcPct val="107000"/>
                        </a:lnSpc>
                        <a:spcAft>
                          <a:spcPts val="0"/>
                        </a:spcAft>
                      </a:pPr>
                      <a:r>
                        <a:rPr lang="en-ZA" sz="1050" b="1" kern="1200" dirty="0">
                          <a:solidFill>
                            <a:srgbClr val="FF0000"/>
                          </a:solidFill>
                          <a:effectLst/>
                          <a:latin typeface="+mn-lt"/>
                          <a:ea typeface="+mn-ea"/>
                          <a:cs typeface="+mn-cs"/>
                        </a:rPr>
                        <a:t>Target not  achieved</a:t>
                      </a:r>
                      <a:endParaRPr lang="en-ZA" sz="1050" b="1" kern="1200" dirty="0">
                        <a:solidFill>
                          <a:schemeClr val="tx1"/>
                        </a:solidFill>
                        <a:effectLst/>
                        <a:latin typeface="+mn-lt"/>
                        <a:ea typeface="+mn-ea"/>
                        <a:cs typeface="+mn-cs"/>
                      </a:endParaRPr>
                    </a:p>
                    <a:p>
                      <a:r>
                        <a:rPr lang="en-ZA" sz="1050" b="0" kern="1200" dirty="0">
                          <a:solidFill>
                            <a:schemeClr val="tx1"/>
                          </a:solidFill>
                          <a:effectLst/>
                          <a:latin typeface="+mn-lt"/>
                          <a:ea typeface="+mn-ea"/>
                          <a:cs typeface="+mn-cs"/>
                        </a:rPr>
                        <a:t>Final draft of maturity assessment framework completed, and assessment methodology and reporting templates tested at 2 colleges in the Western Cape.</a:t>
                      </a:r>
                    </a:p>
                  </a:txBody>
                  <a:tcPr marL="49776" marR="49776" marT="0" marB="0"/>
                </a:tc>
                <a:tc>
                  <a:txBody>
                    <a:bodyPr/>
                    <a:lstStyle/>
                    <a:p>
                      <a:pPr marL="0" indent="0" algn="just">
                        <a:lnSpc>
                          <a:spcPct val="107000"/>
                        </a:lnSpc>
                        <a:spcAft>
                          <a:spcPts val="0"/>
                        </a:spcAft>
                        <a:buFont typeface="Arial" panose="020B0604020202020204" pitchFamily="34" charset="0"/>
                        <a:buNone/>
                      </a:pPr>
                      <a:r>
                        <a:rPr lang="en-ZA" sz="1050" b="0" kern="1200" dirty="0">
                          <a:solidFill>
                            <a:schemeClr val="tx1"/>
                          </a:solidFill>
                          <a:effectLst/>
                          <a:latin typeface="+mn-lt"/>
                          <a:ea typeface="+mn-ea"/>
                          <a:cs typeface="+mn-cs"/>
                        </a:rPr>
                        <a:t>Assessment framework and the implementation plan were not approved by the Deputy Director General</a:t>
                      </a:r>
                    </a:p>
                  </a:txBody>
                  <a:tcPr marL="49776" marR="49776" marT="0" marB="0">
                    <a:solidFill>
                      <a:schemeClr val="bg1"/>
                    </a:solidFill>
                  </a:tcPr>
                </a:tc>
                <a:extLst>
                  <a:ext uri="{0D108BD9-81ED-4DB2-BD59-A6C34878D82A}">
                    <a16:rowId xmlns:a16="http://schemas.microsoft.com/office/drawing/2014/main" val="10003"/>
                  </a:ext>
                </a:extLst>
              </a:tr>
              <a:tr h="546798">
                <a:tc rowSpan="3">
                  <a:txBody>
                    <a:bodyPr/>
                    <a:lstStyle/>
                    <a:p>
                      <a:pPr>
                        <a:lnSpc>
                          <a:spcPct val="107000"/>
                        </a:lnSpc>
                        <a:spcAft>
                          <a:spcPts val="0"/>
                        </a:spcAft>
                      </a:pPr>
                      <a:r>
                        <a:rPr lang="en-GB" sz="1050" b="1" dirty="0">
                          <a:effectLst/>
                          <a:latin typeface="+mn-lt"/>
                          <a:ea typeface="Calibri" panose="020F0502020204030204" pitchFamily="34" charset="0"/>
                          <a:cs typeface="Times New Roman" panose="02020603050405020304" pitchFamily="18" charset="0"/>
                        </a:rPr>
                        <a:t>Programme 5: Skills Development </a:t>
                      </a:r>
                      <a:endParaRPr lang="en-ZA" sz="1050" b="1"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177800" indent="-177800" algn="l" defTabSz="914400" rtl="0" eaLnBrk="1" latinLnBrk="0" hangingPunct="1">
                        <a:lnSpc>
                          <a:spcPct val="107000"/>
                        </a:lnSpc>
                        <a:spcAft>
                          <a:spcPts val="0"/>
                        </a:spcAft>
                      </a:pPr>
                      <a:r>
                        <a:rPr lang="en-ZA" sz="1050" b="0" kern="1200" dirty="0">
                          <a:solidFill>
                            <a:schemeClr val="tx1"/>
                          </a:solidFill>
                          <a:effectLst/>
                          <a:latin typeface="+mn-lt"/>
                          <a:ea typeface="+mn-ea"/>
                          <a:cs typeface="+mn-cs"/>
                        </a:rPr>
                        <a:t>1. Report on the implementation of the NSDS by SETAs approved by the</a:t>
                      </a:r>
                      <a:r>
                        <a:rPr lang="en-ZA" sz="1050" b="0" kern="1200" baseline="0" dirty="0">
                          <a:solidFill>
                            <a:schemeClr val="tx1"/>
                          </a:solidFill>
                          <a:effectLst/>
                          <a:latin typeface="+mn-lt"/>
                          <a:ea typeface="+mn-ea"/>
                          <a:cs typeface="+mn-cs"/>
                        </a:rPr>
                        <a:t> </a:t>
                      </a:r>
                      <a:r>
                        <a:rPr lang="en-ZA" sz="1050" b="0" kern="1200" dirty="0">
                          <a:solidFill>
                            <a:schemeClr val="tx1"/>
                          </a:solidFill>
                          <a:effectLst/>
                          <a:latin typeface="+mn-lt"/>
                          <a:ea typeface="+mn-ea"/>
                          <a:cs typeface="+mn-cs"/>
                        </a:rPr>
                        <a:t>Director-General by 31  December 2021</a:t>
                      </a:r>
                    </a:p>
                  </a:txBody>
                  <a:tcPr marL="49776" marR="49776" marT="0" marB="0"/>
                </a:tc>
                <a:tc>
                  <a:txBody>
                    <a:bodyPr/>
                    <a:lstStyle/>
                    <a:p>
                      <a:pPr marL="0" algn="l" defTabSz="914400" rtl="0" eaLnBrk="1" latinLnBrk="0" hangingPunct="1">
                        <a:lnSpc>
                          <a:spcPct val="107000"/>
                        </a:lnSpc>
                        <a:spcAft>
                          <a:spcPts val="0"/>
                        </a:spcAft>
                      </a:pPr>
                      <a:r>
                        <a:rPr lang="en-ZA" sz="1050" b="1" kern="1200" dirty="0">
                          <a:solidFill>
                            <a:schemeClr val="tx1"/>
                          </a:solidFill>
                          <a:effectLst/>
                          <a:latin typeface="+mn-lt"/>
                          <a:ea typeface="+mn-ea"/>
                          <a:cs typeface="+mn-cs"/>
                        </a:rPr>
                        <a:t>Target achieved</a:t>
                      </a:r>
                    </a:p>
                    <a:p>
                      <a:pPr marL="0" algn="l" defTabSz="914400" rtl="0" eaLnBrk="1" latinLnBrk="0" hangingPunct="1">
                        <a:lnSpc>
                          <a:spcPct val="107000"/>
                        </a:lnSpc>
                        <a:spcAft>
                          <a:spcPts val="0"/>
                        </a:spcAft>
                      </a:pPr>
                      <a:r>
                        <a:rPr lang="en-ZA" sz="1050" b="0" kern="1200" dirty="0">
                          <a:solidFill>
                            <a:schemeClr val="tx1"/>
                          </a:solidFill>
                          <a:effectLst/>
                          <a:latin typeface="+mn-lt"/>
                          <a:ea typeface="+mn-ea"/>
                          <a:cs typeface="+mn-cs"/>
                        </a:rPr>
                        <a:t>Report on the implementation of the NSDS by SETAs approved by the Director-General by 14 December 2021</a:t>
                      </a:r>
                    </a:p>
                  </a:txBody>
                  <a:tcPr marL="49776" marR="49776" marT="0" marB="0"/>
                </a:tc>
                <a:tc>
                  <a:txBody>
                    <a:bodyPr/>
                    <a:lstStyle/>
                    <a:p>
                      <a:pPr marL="0" algn="l" defTabSz="914400" rtl="0" eaLnBrk="1" latinLnBrk="0" hangingPunct="1">
                        <a:lnSpc>
                          <a:spcPct val="107000"/>
                        </a:lnSpc>
                        <a:spcAft>
                          <a:spcPts val="0"/>
                        </a:spcAft>
                      </a:pPr>
                      <a:r>
                        <a:rPr lang="en-GB" sz="1050" b="0" kern="1200" dirty="0">
                          <a:solidFill>
                            <a:schemeClr val="tx1"/>
                          </a:solidFill>
                          <a:effectLst/>
                          <a:latin typeface="+mn-lt"/>
                          <a:ea typeface="+mn-ea"/>
                          <a:cs typeface="+mn-cs"/>
                        </a:rPr>
                        <a:t>None </a:t>
                      </a:r>
                      <a:endParaRPr lang="en-ZA" sz="1050" b="0" kern="1200" dirty="0">
                        <a:solidFill>
                          <a:schemeClr val="tx1"/>
                        </a:solidFill>
                        <a:effectLst/>
                        <a:latin typeface="+mn-lt"/>
                        <a:ea typeface="+mn-ea"/>
                        <a:cs typeface="+mn-cs"/>
                      </a:endParaRPr>
                    </a:p>
                  </a:txBody>
                  <a:tcPr marL="49776" marR="49776" marT="0" marB="0">
                    <a:solidFill>
                      <a:schemeClr val="bg1"/>
                    </a:solidFill>
                  </a:tcPr>
                </a:tc>
                <a:extLst>
                  <a:ext uri="{0D108BD9-81ED-4DB2-BD59-A6C34878D82A}">
                    <a16:rowId xmlns:a16="http://schemas.microsoft.com/office/drawing/2014/main" val="1054943026"/>
                  </a:ext>
                </a:extLst>
              </a:tr>
              <a:tr h="545429">
                <a:tc vMerge="1">
                  <a:txBody>
                    <a:bodyPr/>
                    <a:lstStyle/>
                    <a:p>
                      <a:pPr>
                        <a:lnSpc>
                          <a:spcPct val="107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776" marR="49776" marT="0" marB="0"/>
                </a:tc>
                <a:tc>
                  <a:txBody>
                    <a:bodyPr/>
                    <a:lstStyle/>
                    <a:p>
                      <a:pPr marL="177800" indent="-177800" algn="l" defTabSz="914400" rtl="0" eaLnBrk="1" latinLnBrk="0" hangingPunct="1">
                        <a:lnSpc>
                          <a:spcPct val="107000"/>
                        </a:lnSpc>
                        <a:spcAft>
                          <a:spcPts val="0"/>
                        </a:spcAft>
                      </a:pPr>
                      <a:r>
                        <a:rPr lang="en-ZA" sz="1050" b="0" kern="1200" dirty="0">
                          <a:solidFill>
                            <a:schemeClr val="tx1"/>
                          </a:solidFill>
                          <a:effectLst/>
                          <a:latin typeface="+mn-lt"/>
                          <a:ea typeface="+mn-ea"/>
                          <a:cs typeface="+mn-cs"/>
                        </a:rPr>
                        <a:t>2. Average lead time from qualifying trade test    applications received     until trade test is  conducted (40 days)</a:t>
                      </a:r>
                    </a:p>
                  </a:txBody>
                  <a:tcPr marL="49776" marR="49776" marT="0" marB="0"/>
                </a:tc>
                <a:tc>
                  <a:txBody>
                    <a:bodyPr/>
                    <a:lstStyle/>
                    <a:p>
                      <a:r>
                        <a:rPr lang="en-ZA" sz="1050" b="1" kern="1200" dirty="0">
                          <a:solidFill>
                            <a:srgbClr val="FF0000"/>
                          </a:solidFill>
                          <a:effectLst/>
                          <a:latin typeface="+mn-lt"/>
                          <a:ea typeface="+mn-ea"/>
                          <a:cs typeface="+mn-cs"/>
                        </a:rPr>
                        <a:t>Target not achieved</a:t>
                      </a:r>
                    </a:p>
                    <a:p>
                      <a:endParaRPr lang="en-ZA" sz="1050" b="0" kern="1200" dirty="0">
                        <a:solidFill>
                          <a:schemeClr val="tx1"/>
                        </a:solidFill>
                        <a:effectLst/>
                        <a:latin typeface="+mn-lt"/>
                        <a:ea typeface="+mn-ea"/>
                        <a:cs typeface="+mn-cs"/>
                      </a:endParaRPr>
                    </a:p>
                    <a:p>
                      <a:r>
                        <a:rPr lang="en-ZA" sz="1050" b="0" kern="1200" dirty="0">
                          <a:solidFill>
                            <a:schemeClr val="tx1"/>
                          </a:solidFill>
                          <a:effectLst/>
                          <a:latin typeface="+mn-lt"/>
                          <a:ea typeface="+mn-ea"/>
                          <a:cs typeface="+mn-cs"/>
                        </a:rPr>
                        <a:t>42 days</a:t>
                      </a:r>
                    </a:p>
                  </a:txBody>
                  <a:tcPr marL="49776" marR="49776" marT="0" marB="0"/>
                </a:tc>
                <a:tc>
                  <a:txBody>
                    <a:bodyPr/>
                    <a:lstStyle/>
                    <a:p>
                      <a:pPr marL="0" algn="l" defTabSz="914400" rtl="0" eaLnBrk="1" latinLnBrk="0" hangingPunct="1">
                        <a:lnSpc>
                          <a:spcPct val="107000"/>
                        </a:lnSpc>
                        <a:spcAft>
                          <a:spcPts val="0"/>
                        </a:spcAft>
                      </a:pPr>
                      <a:r>
                        <a:rPr lang="en-ZA" sz="1050" b="0" kern="1200" dirty="0">
                          <a:solidFill>
                            <a:schemeClr val="tx1"/>
                          </a:solidFill>
                          <a:effectLst/>
                          <a:latin typeface="+mn-lt"/>
                          <a:ea typeface="+mn-ea"/>
                          <a:cs typeface="+mn-cs"/>
                        </a:rPr>
                        <a:t>This is a preliminary report which still needs to be validated by end of 4th quarter.</a:t>
                      </a:r>
                    </a:p>
                  </a:txBody>
                  <a:tcPr marL="49776" marR="49776" marT="0" marB="0">
                    <a:solidFill>
                      <a:schemeClr val="bg1"/>
                    </a:solidFill>
                  </a:tcPr>
                </a:tc>
                <a:extLst>
                  <a:ext uri="{0D108BD9-81ED-4DB2-BD59-A6C34878D82A}">
                    <a16:rowId xmlns:a16="http://schemas.microsoft.com/office/drawing/2014/main" val="2941427425"/>
                  </a:ext>
                </a:extLst>
              </a:tr>
              <a:tr h="762000">
                <a:tc vMerge="1">
                  <a:txBody>
                    <a:bodyPr/>
                    <a:lstStyle/>
                    <a:p>
                      <a:pPr>
                        <a:lnSpc>
                          <a:spcPct val="107000"/>
                        </a:lnSpc>
                        <a:spcAft>
                          <a:spcPts val="0"/>
                        </a:spcAft>
                      </a:pPr>
                      <a:endParaRPr lang="en-ZA" sz="1000" dirty="0">
                        <a:effectLst/>
                        <a:latin typeface="+mn-lt"/>
                        <a:ea typeface="Calibri" panose="020F0502020204030204" pitchFamily="34" charset="0"/>
                        <a:cs typeface="Times New Roman" panose="02020603050405020304" pitchFamily="18" charset="0"/>
                      </a:endParaRPr>
                    </a:p>
                  </a:txBody>
                  <a:tcPr marL="49776" marR="49776" marT="0" marB="0"/>
                </a:tc>
                <a:tc>
                  <a:txBody>
                    <a:bodyPr/>
                    <a:lstStyle/>
                    <a:p>
                      <a:pPr marL="177800" indent="-177800" algn="l" defTabSz="914400" rtl="0" eaLnBrk="1" latinLnBrk="0" hangingPunct="1">
                        <a:lnSpc>
                          <a:spcPct val="107000"/>
                        </a:lnSpc>
                        <a:spcAft>
                          <a:spcPts val="0"/>
                        </a:spcAft>
                      </a:pPr>
                      <a:r>
                        <a:rPr lang="en-GB" sz="1050" b="0" kern="1200" dirty="0">
                          <a:solidFill>
                            <a:schemeClr val="tx1"/>
                          </a:solidFill>
                          <a:effectLst/>
                          <a:latin typeface="+mn-lt"/>
                          <a:ea typeface="+mn-ea"/>
                          <a:cs typeface="+mn-cs"/>
                        </a:rPr>
                        <a:t>3. Skills Strategy approved by the Minister by  31 December 2021</a:t>
                      </a:r>
                      <a:endParaRPr lang="en-ZA" sz="1050" b="0" kern="1200" dirty="0">
                        <a:solidFill>
                          <a:schemeClr val="tx1"/>
                        </a:solidFill>
                        <a:effectLst/>
                        <a:latin typeface="+mn-lt"/>
                        <a:ea typeface="+mn-ea"/>
                        <a:cs typeface="+mn-cs"/>
                      </a:endParaRPr>
                    </a:p>
                  </a:txBody>
                  <a:tcPr marL="49776" marR="49776" marT="0" marB="0"/>
                </a:tc>
                <a:tc>
                  <a:txBody>
                    <a:bodyPr/>
                    <a:lstStyle/>
                    <a:p>
                      <a:r>
                        <a:rPr lang="en-GB" sz="1050" b="1" kern="1200" dirty="0">
                          <a:solidFill>
                            <a:srgbClr val="FF0000"/>
                          </a:solidFill>
                          <a:effectLst/>
                          <a:latin typeface="+mn-lt"/>
                          <a:ea typeface="+mn-ea"/>
                          <a:cs typeface="+mn-cs"/>
                        </a:rPr>
                        <a:t>Target not achieved</a:t>
                      </a:r>
                      <a:endParaRPr lang="en-ZA" sz="1050" b="1" kern="1200" dirty="0">
                        <a:solidFill>
                          <a:srgbClr val="FF0000"/>
                        </a:solidFill>
                        <a:effectLst/>
                        <a:latin typeface="+mn-lt"/>
                        <a:ea typeface="+mn-ea"/>
                        <a:cs typeface="+mn-cs"/>
                      </a:endParaRPr>
                    </a:p>
                  </a:txBody>
                  <a:tcPr marL="49776" marR="49776" marT="0" marB="0"/>
                </a:tc>
                <a:tc>
                  <a:txBody>
                    <a:bodyPr/>
                    <a:lstStyle/>
                    <a:p>
                      <a:r>
                        <a:rPr lang="en-GB" sz="1050" kern="1200" dirty="0">
                          <a:solidFill>
                            <a:schemeClr val="tx1"/>
                          </a:solidFill>
                          <a:effectLst/>
                          <a:latin typeface="+mn-lt"/>
                          <a:ea typeface="+mn-ea"/>
                          <a:cs typeface="+mn-cs"/>
                        </a:rPr>
                        <a:t>Delays caused by the need to ensure consultations and resultant incorporation of comments</a:t>
                      </a:r>
                    </a:p>
                  </a:txBody>
                  <a:tcPr marL="49776" marR="49776" marT="0" marB="0">
                    <a:solidFill>
                      <a:schemeClr val="bg1"/>
                    </a:solidFill>
                  </a:tcPr>
                </a:tc>
                <a:extLst>
                  <a:ext uri="{0D108BD9-81ED-4DB2-BD59-A6C34878D82A}">
                    <a16:rowId xmlns:a16="http://schemas.microsoft.com/office/drawing/2014/main" val="3975993836"/>
                  </a:ext>
                </a:extLst>
              </a:tr>
            </a:tbl>
          </a:graphicData>
        </a:graphic>
      </p:graphicFrame>
    </p:spTree>
    <p:extLst>
      <p:ext uri="{BB962C8B-B14F-4D97-AF65-F5344CB8AC3E}">
        <p14:creationId xmlns:p14="http://schemas.microsoft.com/office/powerpoint/2010/main" val="88713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2"/>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49632" y="527662"/>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a:cs typeface="Arial" pitchFamily="34" charset="0"/>
              </a:rPr>
              <a:t>Outline of the Presentation</a:t>
            </a:r>
            <a:endParaRPr lang="en-ZA" sz="2400" b="1" dirty="0">
              <a:cs typeface="Arial" pitchFamily="34" charset="0"/>
            </a:endParaRPr>
          </a:p>
        </p:txBody>
      </p:sp>
      <p:sp>
        <p:nvSpPr>
          <p:cNvPr id="3077" name="TextBox 7"/>
          <p:cNvSpPr txBox="1">
            <a:spLocks noChangeArrowheads="1"/>
          </p:cNvSpPr>
          <p:nvPr/>
        </p:nvSpPr>
        <p:spPr bwMode="auto">
          <a:xfrm>
            <a:off x="533399" y="1143000"/>
            <a:ext cx="807720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95288" indent="-395288" eaLnBrk="1" fontAlgn="ctr" hangingPunct="1">
              <a:lnSpc>
                <a:spcPct val="150000"/>
              </a:lnSpc>
              <a:spcAft>
                <a:spcPts val="1200"/>
              </a:spcAft>
              <a:buAutoNum type="arabicPeriod"/>
              <a:defRPr/>
            </a:pPr>
            <a:r>
              <a:rPr lang="en-US" altLang="en-US" sz="2000" dirty="0">
                <a:cs typeface="Arial" charset="0"/>
              </a:rPr>
              <a:t>Vision and Mission  </a:t>
            </a:r>
          </a:p>
          <a:p>
            <a:pPr marL="395288" indent="-395288" eaLnBrk="1" fontAlgn="ctr" hangingPunct="1">
              <a:lnSpc>
                <a:spcPct val="150000"/>
              </a:lnSpc>
              <a:spcAft>
                <a:spcPts val="1200"/>
              </a:spcAft>
              <a:buFontTx/>
              <a:buAutoNum type="arabicPeriod"/>
              <a:defRPr/>
            </a:pPr>
            <a:r>
              <a:rPr lang="en-ZA" sz="2000" dirty="0"/>
              <a:t>Five-year Strategic Plan Outcomes</a:t>
            </a:r>
          </a:p>
          <a:p>
            <a:pPr marL="395288" indent="-395288" eaLnBrk="1" fontAlgn="ctr" hangingPunct="1">
              <a:lnSpc>
                <a:spcPct val="150000"/>
              </a:lnSpc>
              <a:spcAft>
                <a:spcPts val="1200"/>
              </a:spcAft>
              <a:buAutoNum type="arabicPeriod"/>
              <a:defRPr/>
            </a:pPr>
            <a:r>
              <a:rPr lang="en-US" altLang="en-US" sz="2000" dirty="0">
                <a:cs typeface="Arial" charset="0"/>
              </a:rPr>
              <a:t>Significant Developments During the Period  Under Review</a:t>
            </a:r>
          </a:p>
          <a:p>
            <a:pPr marL="395288" indent="-395288" eaLnBrk="1" fontAlgn="ctr" hangingPunct="1">
              <a:lnSpc>
                <a:spcPct val="150000"/>
              </a:lnSpc>
              <a:spcAft>
                <a:spcPts val="1200"/>
              </a:spcAft>
              <a:buAutoNum type="arabicPeriod"/>
              <a:defRPr/>
            </a:pPr>
            <a:r>
              <a:rPr lang="en-US" altLang="en-US" sz="2000" dirty="0">
                <a:cs typeface="Arial" charset="0"/>
              </a:rPr>
              <a:t>Programme Performance against 2</a:t>
            </a:r>
            <a:r>
              <a:rPr lang="en-US" altLang="en-US" sz="2000" baseline="30000" dirty="0">
                <a:cs typeface="Arial" charset="0"/>
              </a:rPr>
              <a:t>nd</a:t>
            </a:r>
            <a:r>
              <a:rPr lang="en-US" altLang="en-US" sz="2000" dirty="0">
                <a:cs typeface="Arial" charset="0"/>
              </a:rPr>
              <a:t> and 3</a:t>
            </a:r>
            <a:r>
              <a:rPr lang="en-US" altLang="en-US" sz="2000" baseline="30000" dirty="0">
                <a:cs typeface="Arial" charset="0"/>
              </a:rPr>
              <a:t>rd</a:t>
            </a:r>
            <a:r>
              <a:rPr lang="en-US" altLang="en-US" sz="2000" dirty="0">
                <a:cs typeface="Arial" charset="0"/>
              </a:rPr>
              <a:t> Quarter Targets  of 2021/22 financial year </a:t>
            </a:r>
          </a:p>
          <a:p>
            <a:pPr marL="395288" indent="-395288" eaLnBrk="1" fontAlgn="ctr" hangingPunct="1">
              <a:lnSpc>
                <a:spcPct val="150000"/>
              </a:lnSpc>
              <a:spcAft>
                <a:spcPts val="1200"/>
              </a:spcAft>
              <a:buAutoNum type="arabicPeriod"/>
              <a:defRPr/>
            </a:pPr>
            <a:r>
              <a:rPr lang="en-US" altLang="en-US" sz="2000" dirty="0">
                <a:cs typeface="Arial" charset="0"/>
              </a:rPr>
              <a:t>Financial Performance </a:t>
            </a:r>
          </a:p>
        </p:txBody>
      </p:sp>
      <p:sp>
        <p:nvSpPr>
          <p:cNvPr id="11"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2</a:t>
            </a:r>
          </a:p>
        </p:txBody>
      </p:sp>
    </p:spTree>
    <p:extLst>
      <p:ext uri="{BB962C8B-B14F-4D97-AF65-F5344CB8AC3E}">
        <p14:creationId xmlns:p14="http://schemas.microsoft.com/office/powerpoint/2010/main" val="2205286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7938"/>
            <a:ext cx="9144000" cy="6873876"/>
          </a:xfrm>
          <a:prstGeom prst="rect">
            <a:avLst/>
          </a:prstGeom>
          <a:noFill/>
          <a:ln w="9525">
            <a:noFill/>
            <a:miter lim="800000"/>
            <a:headEnd/>
            <a:tailEnd/>
          </a:ln>
        </p:spPr>
      </p:pic>
      <p:sp>
        <p:nvSpPr>
          <p:cNvPr id="9219" name="Content Placeholder 2"/>
          <p:cNvSpPr>
            <a:spLocks noGrp="1"/>
          </p:cNvSpPr>
          <p:nvPr>
            <p:ph idx="1"/>
          </p:nvPr>
        </p:nvSpPr>
        <p:spPr>
          <a:xfrm>
            <a:off x="571500" y="1155701"/>
            <a:ext cx="7929563" cy="5016500"/>
          </a:xfrm>
        </p:spPr>
        <p:txBody>
          <a:bodyPr/>
          <a:lstStyle/>
          <a:p>
            <a:pPr marL="357188" indent="-357188" algn="just">
              <a:spcBef>
                <a:spcPts val="0"/>
              </a:spcBef>
              <a:spcAft>
                <a:spcPts val="600"/>
              </a:spcAft>
            </a:pPr>
            <a:r>
              <a:rPr lang="en-US" sz="1800" dirty="0">
                <a:cs typeface="Calibri" panose="020F0502020204030204" pitchFamily="34" charset="0"/>
              </a:rPr>
              <a:t>The Department’s annual appropriation for the 2021/22 financial year amounts to R115.6 billion as follows:</a:t>
            </a:r>
          </a:p>
          <a:p>
            <a:pPr marL="358775" indent="0" algn="just">
              <a:spcBef>
                <a:spcPts val="0"/>
              </a:spcBef>
              <a:spcAft>
                <a:spcPts val="0"/>
              </a:spcAft>
              <a:buNone/>
            </a:pPr>
            <a:r>
              <a:rPr lang="en-US" sz="1800" dirty="0">
                <a:cs typeface="Calibri" panose="020F0502020204030204" pitchFamily="34" charset="0"/>
              </a:rPr>
              <a:t>Voted funds					R97.784 billion</a:t>
            </a:r>
          </a:p>
          <a:p>
            <a:pPr marL="358775" indent="0">
              <a:spcBef>
                <a:spcPts val="0"/>
              </a:spcBef>
              <a:spcAft>
                <a:spcPts val="0"/>
              </a:spcAft>
              <a:buNone/>
              <a:defRPr/>
            </a:pPr>
            <a:r>
              <a:rPr lang="en-US" sz="1800" dirty="0">
                <a:cs typeface="Calibri" panose="020F0502020204030204" pitchFamily="34" charset="0"/>
              </a:rPr>
              <a:t>Skills levy					R17.813 billion</a:t>
            </a:r>
            <a:endParaRPr lang="en-ZA" sz="1800" dirty="0">
              <a:cs typeface="Calibri" panose="020F0502020204030204" pitchFamily="34" charset="0"/>
            </a:endParaRPr>
          </a:p>
          <a:p>
            <a:pPr marL="339725" indent="-339725">
              <a:spcBef>
                <a:spcPts val="0"/>
              </a:spcBef>
              <a:spcAft>
                <a:spcPts val="600"/>
              </a:spcAft>
              <a:defRPr/>
            </a:pPr>
            <a:r>
              <a:rPr lang="en-ZA" sz="1800" dirty="0">
                <a:cs typeface="Calibri" panose="020F0502020204030204" pitchFamily="34" charset="0"/>
              </a:rPr>
              <a:t>The allocation per programme is as follows:</a:t>
            </a:r>
          </a:p>
          <a:p>
            <a:pPr marL="0" indent="0">
              <a:spcBef>
                <a:spcPts val="0"/>
              </a:spcBef>
              <a:spcAft>
                <a:spcPts val="0"/>
              </a:spcAft>
              <a:buNone/>
              <a:defRPr/>
            </a:pPr>
            <a:r>
              <a:rPr lang="en-ZA" sz="1800" dirty="0">
                <a:cs typeface="Calibri" panose="020F0502020204030204" pitchFamily="34" charset="0"/>
              </a:rPr>
              <a:t>					         	         </a:t>
            </a:r>
            <a:r>
              <a:rPr lang="en-ZA" sz="1800" b="1" dirty="0" err="1">
                <a:cs typeface="Calibri" panose="020F0502020204030204" pitchFamily="34" charset="0"/>
              </a:rPr>
              <a:t>R’million</a:t>
            </a:r>
            <a:endParaRPr lang="en-US" sz="1800" b="1" dirty="0">
              <a:cs typeface="Calibri" panose="020F0502020204030204" pitchFamily="34" charset="0"/>
            </a:endParaRPr>
          </a:p>
          <a:p>
            <a:pPr marL="0" indent="0" eaLnBrk="1" hangingPunct="1">
              <a:spcAft>
                <a:spcPts val="0"/>
              </a:spcAft>
              <a:buNone/>
            </a:pPr>
            <a:r>
              <a:rPr lang="en-US" sz="1800" dirty="0">
                <a:cs typeface="Calibri" panose="020F0502020204030204" pitchFamily="34" charset="0"/>
              </a:rPr>
              <a:t>1: Administration					             503.990</a:t>
            </a:r>
          </a:p>
          <a:p>
            <a:pPr marL="0" indent="0" eaLnBrk="1" hangingPunct="1">
              <a:spcAft>
                <a:spcPts val="0"/>
              </a:spcAft>
              <a:buNone/>
            </a:pPr>
            <a:r>
              <a:rPr lang="en-US" sz="1800" dirty="0">
                <a:cs typeface="Calibri" panose="020F0502020204030204" pitchFamily="34" charset="0"/>
              </a:rPr>
              <a:t>2: Planning, Policy and Strategy			             230.721</a:t>
            </a:r>
          </a:p>
          <a:p>
            <a:pPr marL="0" indent="0" eaLnBrk="1" hangingPunct="1">
              <a:spcAft>
                <a:spcPts val="0"/>
              </a:spcAft>
              <a:buNone/>
            </a:pPr>
            <a:r>
              <a:rPr lang="en-US" sz="1800" dirty="0">
                <a:cs typeface="Calibri" panose="020F0502020204030204" pitchFamily="34" charset="0"/>
              </a:rPr>
              <a:t>3: University Education		          		        81 223.295</a:t>
            </a:r>
          </a:p>
          <a:p>
            <a:pPr marL="0" indent="0" eaLnBrk="1" hangingPunct="1">
              <a:spcAft>
                <a:spcPts val="0"/>
              </a:spcAft>
              <a:buNone/>
            </a:pPr>
            <a:r>
              <a:rPr lang="en-US" sz="1800" dirty="0">
                <a:cs typeface="Calibri" panose="020F0502020204030204" pitchFamily="34" charset="0"/>
              </a:rPr>
              <a:t>4: TVET				         		        13 096.161</a:t>
            </a:r>
          </a:p>
          <a:p>
            <a:pPr marL="0" indent="0" eaLnBrk="1" hangingPunct="1">
              <a:spcAft>
                <a:spcPts val="0"/>
              </a:spcAft>
              <a:buNone/>
            </a:pPr>
            <a:r>
              <a:rPr lang="en-US" sz="1800" dirty="0">
                <a:cs typeface="Calibri" panose="020F0502020204030204" pitchFamily="34" charset="0"/>
              </a:rPr>
              <a:t>5: Skills Development</a:t>
            </a:r>
            <a:r>
              <a:rPr lang="en-US" sz="1800" dirty="0">
                <a:solidFill>
                  <a:srgbClr val="FF0000"/>
                </a:solidFill>
                <a:cs typeface="Calibri" panose="020F0502020204030204" pitchFamily="34" charset="0"/>
              </a:rPr>
              <a:t>				        </a:t>
            </a:r>
            <a:r>
              <a:rPr lang="en-US" sz="1800" dirty="0">
                <a:cs typeface="Calibri" panose="020F0502020204030204" pitchFamily="34" charset="0"/>
              </a:rPr>
              <a:t>18 120.714</a:t>
            </a:r>
            <a:r>
              <a:rPr lang="en-US" sz="1800" dirty="0">
                <a:solidFill>
                  <a:srgbClr val="FF0000"/>
                </a:solidFill>
                <a:cs typeface="Calibri" panose="020F0502020204030204" pitchFamily="34" charset="0"/>
              </a:rPr>
              <a:t>*</a:t>
            </a:r>
          </a:p>
          <a:p>
            <a:pPr marL="236538" indent="-236538" eaLnBrk="1" hangingPunct="1">
              <a:spcAft>
                <a:spcPts val="0"/>
              </a:spcAft>
              <a:buNone/>
            </a:pPr>
            <a:r>
              <a:rPr lang="en-US" sz="1800" i="1" dirty="0">
                <a:solidFill>
                  <a:srgbClr val="FF0000"/>
                </a:solidFill>
                <a:cs typeface="Calibri" panose="020F0502020204030204" pitchFamily="34" charset="0"/>
              </a:rPr>
              <a:t>*	[Including the Direct Charges (Skills Levy to SETAs</a:t>
            </a:r>
          </a:p>
          <a:p>
            <a:pPr marL="236538" indent="-236538" defTabSz="339725" eaLnBrk="1" hangingPunct="1">
              <a:spcAft>
                <a:spcPts val="0"/>
              </a:spcAft>
              <a:buNone/>
            </a:pPr>
            <a:r>
              <a:rPr lang="en-US" sz="1800" i="1" dirty="0">
                <a:solidFill>
                  <a:srgbClr val="FF0000"/>
                </a:solidFill>
                <a:cs typeface="Calibri" panose="020F0502020204030204" pitchFamily="34" charset="0"/>
              </a:rPr>
              <a:t>	and NSF) amounting to R17 812.863 million] </a:t>
            </a:r>
          </a:p>
          <a:p>
            <a:pPr marL="0" indent="0" eaLnBrk="1" hangingPunct="1">
              <a:spcAft>
                <a:spcPts val="0"/>
              </a:spcAft>
              <a:buNone/>
            </a:pPr>
            <a:r>
              <a:rPr lang="en-US" sz="1800" dirty="0">
                <a:cs typeface="Calibri" panose="020F0502020204030204" pitchFamily="34" charset="0"/>
              </a:rPr>
              <a:t>6: Community Education and Training         		          2 421.987</a:t>
            </a: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F17306F-FBCA-40D2-8A2B-B4C561D8D800}" type="slidenum">
              <a:rPr lang="en-US" sz="1400" b="1" smtClean="0">
                <a:solidFill>
                  <a:schemeClr val="tx1"/>
                </a:solidFill>
              </a:rPr>
              <a:pPr fontAlgn="base">
                <a:spcBef>
                  <a:spcPct val="0"/>
                </a:spcBef>
                <a:spcAft>
                  <a:spcPct val="0"/>
                </a:spcAft>
                <a:defRPr/>
              </a:pPr>
              <a:t>20</a:t>
            </a:fld>
            <a:endParaRPr lang="en-US" sz="1400" b="1" dirty="0">
              <a:solidFill>
                <a:schemeClr val="tx1"/>
              </a:solidFill>
            </a:endParaRPr>
          </a:p>
        </p:txBody>
      </p:sp>
      <p:sp>
        <p:nvSpPr>
          <p:cNvPr id="7" name="TextBox 6"/>
          <p:cNvSpPr txBox="1"/>
          <p:nvPr/>
        </p:nvSpPr>
        <p:spPr>
          <a:xfrm>
            <a:off x="452437" y="541339"/>
            <a:ext cx="8167687"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a:latin typeface="+mj-lt"/>
                <a:cs typeface="Calibri" panose="020F0502020204030204" pitchFamily="34" charset="0"/>
              </a:rPr>
              <a:t>2021/22: Overview of Allocations – 2</a:t>
            </a:r>
            <a:r>
              <a:rPr lang="en-ZA" sz="2800" b="1" baseline="30000" dirty="0">
                <a:latin typeface="+mj-lt"/>
                <a:cs typeface="Calibri" panose="020F0502020204030204" pitchFamily="34" charset="0"/>
              </a:rPr>
              <a:t>nd</a:t>
            </a:r>
            <a:r>
              <a:rPr lang="en-ZA" sz="2800" b="1" dirty="0">
                <a:latin typeface="+mj-lt"/>
                <a:cs typeface="Calibri" panose="020F0502020204030204" pitchFamily="34" charset="0"/>
              </a:rPr>
              <a:t> Quarter</a:t>
            </a:r>
          </a:p>
        </p:txBody>
      </p:sp>
    </p:spTree>
    <p:extLst>
      <p:ext uri="{BB962C8B-B14F-4D97-AF65-F5344CB8AC3E}">
        <p14:creationId xmlns:p14="http://schemas.microsoft.com/office/powerpoint/2010/main" val="296835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8990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a:cs typeface="Calibri" panose="020F0502020204030204" pitchFamily="34" charset="0"/>
              </a:rPr>
              <a:t>2021/22: Overview of Expenditure: 2</a:t>
            </a:r>
            <a:r>
              <a:rPr lang="en-ZA" sz="2400" b="1" baseline="30000" dirty="0">
                <a:cs typeface="Calibri" panose="020F0502020204030204" pitchFamily="34" charset="0"/>
              </a:rPr>
              <a:t>nd</a:t>
            </a:r>
            <a:r>
              <a:rPr lang="en-ZA" sz="2400" b="1" dirty="0">
                <a:cs typeface="Calibri" panose="020F0502020204030204" pitchFamily="34" charset="0"/>
              </a:rPr>
              <a:t> Quarter</a:t>
            </a: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21</a:t>
            </a:fld>
            <a:endParaRPr lang="en-US" b="1"/>
          </a:p>
        </p:txBody>
      </p:sp>
      <p:sp>
        <p:nvSpPr>
          <p:cNvPr id="8" name="Rectangle 3"/>
          <p:cNvSpPr txBox="1">
            <a:spLocks noChangeArrowheads="1"/>
          </p:cNvSpPr>
          <p:nvPr/>
        </p:nvSpPr>
        <p:spPr bwMode="auto">
          <a:xfrm>
            <a:off x="304800" y="1143000"/>
            <a:ext cx="8264525" cy="5187950"/>
          </a:xfrm>
          <a:prstGeom prst="rect">
            <a:avLst/>
          </a:prstGeom>
          <a:noFill/>
          <a:ln w="9525">
            <a:noFill/>
            <a:miter lim="800000"/>
            <a:headEnd/>
            <a:tailEnd/>
          </a:ln>
        </p:spPr>
        <p:txBody>
          <a:bodyPr/>
          <a:lstStyle/>
          <a:p>
            <a:pPr marL="284163" indent="-284163" algn="just">
              <a:lnSpc>
                <a:spcPct val="80000"/>
              </a:lnSpc>
              <a:spcBef>
                <a:spcPts val="600"/>
              </a:spcBef>
              <a:spcAft>
                <a:spcPts val="600"/>
              </a:spcAft>
              <a:buFont typeface="Arial" pitchFamily="34" charset="0"/>
              <a:buChar char="•"/>
              <a:defRPr/>
            </a:pPr>
            <a:r>
              <a:rPr lang="en-US" kern="0" dirty="0">
                <a:latin typeface="+mn-lt"/>
                <a:cs typeface="Calibri" panose="020F0502020204030204" pitchFamily="34" charset="0"/>
              </a:rPr>
              <a:t>Spending at the end of Quarter 2 increased by 63% from R48.757 billion to R79.485 billion. </a:t>
            </a:r>
          </a:p>
          <a:p>
            <a:pPr marL="284163" indent="-284163" algn="just">
              <a:lnSpc>
                <a:spcPct val="80000"/>
              </a:lnSpc>
              <a:spcBef>
                <a:spcPts val="600"/>
              </a:spcBef>
              <a:spcAft>
                <a:spcPts val="600"/>
              </a:spcAft>
              <a:buFont typeface="Arial" pitchFamily="34" charset="0"/>
              <a:buChar char="•"/>
              <a:defRPr/>
            </a:pPr>
            <a:r>
              <a:rPr lang="en-US" kern="0" dirty="0">
                <a:latin typeface="+mn-lt"/>
                <a:cs typeface="Calibri" panose="020F0502020204030204" pitchFamily="34" charset="0"/>
              </a:rPr>
              <a:t>The total expenditure for the period ending 30 September 2021 of R79.485 billion represents a spending rate of 68.8%, of which R9.233 billion is for the skills levy. </a:t>
            </a:r>
          </a:p>
          <a:p>
            <a:pPr marL="285750" indent="-285750" algn="just">
              <a:lnSpc>
                <a:spcPct val="80000"/>
              </a:lnSpc>
              <a:spcBef>
                <a:spcPts val="600"/>
              </a:spcBef>
              <a:buFont typeface="Arial" pitchFamily="34" charset="0"/>
              <a:buChar char="•"/>
              <a:defRPr/>
            </a:pPr>
            <a:r>
              <a:rPr lang="en-US" kern="0" dirty="0">
                <a:latin typeface="+mn-lt"/>
                <a:cs typeface="Calibri" panose="020F0502020204030204" pitchFamily="34" charset="0"/>
              </a:rPr>
              <a:t>Spending on operational expenditure increased from 11.5% to 27.4% amounting to R187.7 million.</a:t>
            </a:r>
          </a:p>
          <a:p>
            <a:pPr marL="285750" indent="-285750" algn="just">
              <a:lnSpc>
                <a:spcPct val="80000"/>
              </a:lnSpc>
              <a:spcBef>
                <a:spcPts val="600"/>
              </a:spcBef>
              <a:buFont typeface="Arial" pitchFamily="34" charset="0"/>
              <a:buChar char="•"/>
              <a:defRPr/>
            </a:pPr>
            <a:r>
              <a:rPr lang="en-US" sz="1800" kern="0" dirty="0">
                <a:latin typeface="+mn-lt"/>
                <a:cs typeface="Calibri" panose="020F0502020204030204" pitchFamily="34" charset="0"/>
              </a:rPr>
              <a:t>University Education remains the biggest spending </a:t>
            </a:r>
            <a:r>
              <a:rPr lang="en-US" sz="1800" kern="0" dirty="0" err="1">
                <a:latin typeface="+mn-lt"/>
                <a:cs typeface="Calibri" panose="020F0502020204030204" pitchFamily="34" charset="0"/>
              </a:rPr>
              <a:t>programme</a:t>
            </a:r>
            <a:r>
              <a:rPr lang="en-US" sz="1800" kern="0" dirty="0">
                <a:latin typeface="+mn-lt"/>
                <a:cs typeface="Calibri" panose="020F0502020204030204" pitchFamily="34" charset="0"/>
              </a:rPr>
              <a:t> at an amount of R63.387 billion, followed by Technical and Vocational Education and Training at R5.435 billion and Community Education and Training at R0.970 billion.</a:t>
            </a:r>
          </a:p>
          <a:p>
            <a:pPr marL="285750" indent="-285750" algn="just">
              <a:lnSpc>
                <a:spcPct val="80000"/>
              </a:lnSpc>
              <a:spcBef>
                <a:spcPts val="600"/>
              </a:spcBef>
              <a:buFont typeface="Arial" pitchFamily="34" charset="0"/>
              <a:buChar char="•"/>
              <a:defRPr/>
            </a:pPr>
            <a:r>
              <a:rPr lang="en-US" sz="1800" kern="0" dirty="0">
                <a:latin typeface="+mn-lt"/>
                <a:cs typeface="Calibri" panose="020F0502020204030204" pitchFamily="34" charset="0"/>
              </a:rPr>
              <a:t>Transfer payments (R74.957 billion) and compensation of employees (R4.340 billion) are the biggest spending items on the budget.</a:t>
            </a:r>
          </a:p>
          <a:p>
            <a:pPr marL="285750" indent="-285750" algn="just">
              <a:lnSpc>
                <a:spcPct val="80000"/>
              </a:lnSpc>
              <a:spcBef>
                <a:spcPts val="600"/>
              </a:spcBef>
              <a:buFont typeface="Arial" pitchFamily="34" charset="0"/>
              <a:buChar char="•"/>
              <a:defRPr/>
            </a:pPr>
            <a:r>
              <a:rPr lang="en-US" sz="1800" kern="0" dirty="0">
                <a:latin typeface="+mn-lt"/>
                <a:cs typeface="Calibri" panose="020F0502020204030204" pitchFamily="34" charset="0"/>
              </a:rPr>
              <a:t>With regard to transfer payments, all block grant subsidy payments to universities, TVET Colleges, CET Colleges and public entities are on schedule.</a:t>
            </a:r>
          </a:p>
          <a:p>
            <a:pPr marL="284163" indent="-284163" algn="just">
              <a:lnSpc>
                <a:spcPct val="80000"/>
              </a:lnSpc>
              <a:spcBef>
                <a:spcPts val="600"/>
              </a:spcBef>
              <a:spcAft>
                <a:spcPts val="600"/>
              </a:spcAft>
              <a:buFont typeface="Arial" pitchFamily="34" charset="0"/>
              <a:buChar char="•"/>
              <a:defRPr/>
            </a:pPr>
            <a:r>
              <a:rPr lang="en-US" kern="0" dirty="0">
                <a:latin typeface="+mn-lt"/>
                <a:cs typeface="Calibri" panose="020F0502020204030204" pitchFamily="34" charset="0"/>
              </a:rPr>
              <a:t>Detail per </a:t>
            </a:r>
            <a:r>
              <a:rPr lang="en-US" kern="0" dirty="0" err="1">
                <a:latin typeface="+mn-lt"/>
                <a:cs typeface="Calibri" panose="020F0502020204030204" pitchFamily="34" charset="0"/>
              </a:rPr>
              <a:t>programme</a:t>
            </a:r>
            <a:r>
              <a:rPr lang="en-US" kern="0" dirty="0">
                <a:latin typeface="+mn-lt"/>
                <a:cs typeface="Calibri" panose="020F0502020204030204" pitchFamily="34" charset="0"/>
              </a:rPr>
              <a:t> and economic classification is reflected in the next two slides.</a:t>
            </a:r>
          </a:p>
          <a:p>
            <a:pPr marL="284163" indent="-284163" algn="just">
              <a:lnSpc>
                <a:spcPct val="80000"/>
              </a:lnSpc>
              <a:spcBef>
                <a:spcPts val="600"/>
              </a:spcBef>
              <a:defRPr/>
            </a:pPr>
            <a:endParaRPr lang="en-US"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5608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04800"/>
            <a:ext cx="86106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Status of expenditure per programme: 2</a:t>
            </a:r>
            <a:r>
              <a:rPr lang="en-ZA" sz="2400" b="1" baseline="30000" dirty="0">
                <a:cs typeface="Calibri" panose="020F0502020204030204" pitchFamily="34" charset="0"/>
              </a:rPr>
              <a:t>nd</a:t>
            </a:r>
            <a:r>
              <a:rPr lang="en-ZA" sz="2400" b="1" dirty="0">
                <a:cs typeface="Calibri" panose="020F0502020204030204" pitchFamily="34" charset="0"/>
              </a:rPr>
              <a:t> Quarter</a:t>
            </a:r>
          </a:p>
        </p:txBody>
      </p:sp>
      <p:sp>
        <p:nvSpPr>
          <p:cNvPr id="7171" name="Slide Number Placeholder 7"/>
          <p:cNvSpPr>
            <a:spLocks noGrp="1"/>
          </p:cNvSpPr>
          <p:nvPr>
            <p:ph type="sldNum" sz="quarter" idx="12"/>
          </p:nvPr>
        </p:nvSpPr>
        <p:spPr>
          <a:xfrm>
            <a:off x="6929438" y="6524625"/>
            <a:ext cx="2133600" cy="365125"/>
          </a:xfrm>
          <a:noFill/>
        </p:spPr>
        <p:txBody>
          <a:bodyPr/>
          <a:lstStyle/>
          <a:p>
            <a:fld id="{29085839-C06D-4475-A807-7AF5B7383720}" type="slidenum">
              <a:rPr lang="en-US" b="1" smtClean="0"/>
              <a:pPr/>
              <a:t>22</a:t>
            </a:fld>
            <a:endParaRPr lang="en-US" b="1"/>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42431780"/>
              </p:ext>
            </p:extLst>
          </p:nvPr>
        </p:nvGraphicFramePr>
        <p:xfrm>
          <a:off x="228598" y="990600"/>
          <a:ext cx="8458201" cy="5432025"/>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3234018">
                  <a:extLst>
                    <a:ext uri="{9D8B030D-6E8A-4147-A177-3AD203B41FA5}">
                      <a16:colId xmlns:a16="http://schemas.microsoft.com/office/drawing/2014/main" val="668474030"/>
                    </a:ext>
                  </a:extLst>
                </a:gridCol>
                <a:gridCol w="1865779">
                  <a:extLst>
                    <a:ext uri="{9D8B030D-6E8A-4147-A177-3AD203B41FA5}">
                      <a16:colId xmlns:a16="http://schemas.microsoft.com/office/drawing/2014/main" val="1943241503"/>
                    </a:ext>
                  </a:extLst>
                </a:gridCol>
                <a:gridCol w="1865779">
                  <a:extLst>
                    <a:ext uri="{9D8B030D-6E8A-4147-A177-3AD203B41FA5}">
                      <a16:colId xmlns:a16="http://schemas.microsoft.com/office/drawing/2014/main" val="4275665676"/>
                    </a:ext>
                  </a:extLst>
                </a:gridCol>
                <a:gridCol w="1492625">
                  <a:extLst>
                    <a:ext uri="{9D8B030D-6E8A-4147-A177-3AD203B41FA5}">
                      <a16:colId xmlns:a16="http://schemas.microsoft.com/office/drawing/2014/main" val="3087154949"/>
                    </a:ext>
                  </a:extLst>
                </a:gridCol>
              </a:tblGrid>
              <a:tr h="838200">
                <a:tc>
                  <a:txBody>
                    <a:bodyPr/>
                    <a:lstStyle/>
                    <a:p>
                      <a:pPr algn="l" fontAlgn="b"/>
                      <a:r>
                        <a:rPr lang="en-GB" sz="1600" b="1" i="0" u="none" strike="noStrike" dirty="0">
                          <a:solidFill>
                            <a:srgbClr val="000000"/>
                          </a:solidFill>
                          <a:effectLst/>
                          <a:latin typeface="+mn-lt"/>
                          <a:cs typeface="Calibri" panose="020F0502020204030204" pitchFamily="34" charset="0"/>
                        </a:rPr>
                        <a:t>Status of Expenditure per Programme</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Main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cs typeface="Calibri" panose="020F0502020204030204" pitchFamily="34" charset="0"/>
                        </a:rPr>
                        <a:t>R’000</a:t>
                      </a:r>
                    </a:p>
                  </a:txBody>
                  <a:tcPr marL="36000" marR="36000"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Actual Expenditure (Quarter 2)</a:t>
                      </a:r>
                    </a:p>
                    <a:p>
                      <a:pPr algn="ctr" fontAlgn="b"/>
                      <a:r>
                        <a:rPr lang="en-US" sz="1600" b="1" i="0" u="none" strike="noStrike" dirty="0">
                          <a:solidFill>
                            <a:srgbClr val="000000"/>
                          </a:solidFill>
                          <a:effectLst/>
                          <a:latin typeface="+mn-lt"/>
                          <a:cs typeface="Calibri" panose="020F0502020204030204" pitchFamily="34" charset="0"/>
                        </a:rPr>
                        <a:t>R’000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Balance Available</a:t>
                      </a:r>
                    </a:p>
                    <a:p>
                      <a:pPr algn="ctr" fontAlgn="b"/>
                      <a:r>
                        <a:rPr lang="en-US" sz="1600" b="1" i="0" u="none" strike="noStrike" dirty="0">
                          <a:solidFill>
                            <a:srgbClr val="000000"/>
                          </a:solidFill>
                          <a:effectLst/>
                          <a:latin typeface="+mn-lt"/>
                          <a:cs typeface="Calibri" panose="020F0502020204030204" pitchFamily="34" charset="0"/>
                        </a:rPr>
                        <a:t>R’000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86923077"/>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1: Administration</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GB" sz="1600" b="0" i="0" u="none" strike="noStrike" dirty="0">
                          <a:solidFill>
                            <a:srgbClr val="000000"/>
                          </a:solidFill>
                          <a:latin typeface="+mn-lt"/>
                          <a:cs typeface="Calibri" panose="020F0502020204030204" pitchFamily="34" charset="0"/>
                        </a:rPr>
                        <a:t>503 990</a:t>
                      </a:r>
                      <a:endParaRPr lang="en-US" sz="1600" b="0" i="0" u="none" strike="noStrike" dirty="0">
                        <a:solidFill>
                          <a:srgbClr val="000000"/>
                        </a:solidFill>
                        <a:latin typeface="+mn-lt"/>
                        <a:cs typeface="Calibri" panose="020F0502020204030204" pitchFamily="34" charset="0"/>
                      </a:endParaRPr>
                    </a:p>
                  </a:txBody>
                  <a:tcPr marL="36000" marR="360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dirty="0">
                          <a:solidFill>
                            <a:srgbClr val="000000"/>
                          </a:solidFill>
                          <a:latin typeface="+mn-lt"/>
                          <a:ea typeface="+mn-ea"/>
                          <a:cs typeface="Calibri" panose="020F0502020204030204" pitchFamily="34" charset="0"/>
                        </a:rPr>
                        <a:t>  201 289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dirty="0">
                          <a:solidFill>
                            <a:srgbClr val="000000"/>
                          </a:solidFill>
                          <a:latin typeface="+mn-lt"/>
                          <a:ea typeface="+mn-ea"/>
                          <a:cs typeface="Calibri" panose="020F0502020204030204" pitchFamily="34" charset="0"/>
                        </a:rPr>
                        <a:t>  302 701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646298097"/>
                  </a:ext>
                </a:extLst>
              </a:tr>
              <a:tr h="579110">
                <a:tc>
                  <a:txBody>
                    <a:bodyPr/>
                    <a:lstStyle/>
                    <a:p>
                      <a:pPr marL="179388" marR="0" lvl="0" indent="-179388"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2: Planning, Policy and Strategy</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GB" sz="1600" b="0" i="0" u="none" strike="noStrike" kern="1200" dirty="0">
                          <a:solidFill>
                            <a:srgbClr val="000000"/>
                          </a:solidFill>
                          <a:latin typeface="+mn-lt"/>
                          <a:ea typeface="+mn-ea"/>
                          <a:cs typeface="Calibri" panose="020F0502020204030204" pitchFamily="34" charset="0"/>
                        </a:rPr>
                        <a:t>230 721</a:t>
                      </a:r>
                      <a:endParaRPr lang="en-US" sz="1600" b="0" i="0" u="none" strike="noStrike" kern="1200" dirty="0">
                        <a:solidFill>
                          <a:srgbClr val="000000"/>
                        </a:solidFill>
                        <a:latin typeface="+mn-lt"/>
                        <a:ea typeface="+mn-ea"/>
                        <a:cs typeface="Calibri" panose="020F0502020204030204" pitchFamily="34" charset="0"/>
                      </a:endParaRPr>
                    </a:p>
                  </a:txBody>
                  <a:tcPr marL="36000" marR="360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a:solidFill>
                            <a:srgbClr val="000000"/>
                          </a:solidFill>
                          <a:latin typeface="+mn-lt"/>
                          <a:ea typeface="+mn-ea"/>
                          <a:cs typeface="Calibri" panose="020F0502020204030204" pitchFamily="34" charset="0"/>
                        </a:rPr>
                        <a:t>  107 216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dirty="0">
                          <a:solidFill>
                            <a:srgbClr val="000000"/>
                          </a:solidFill>
                          <a:latin typeface="+mn-lt"/>
                          <a:ea typeface="+mn-ea"/>
                          <a:cs typeface="Calibri" panose="020F0502020204030204" pitchFamily="34" charset="0"/>
                        </a:rPr>
                        <a:t>  123 505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3642304833"/>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3: University Education</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1258888" rtl="0" eaLnBrk="1" fontAlgn="b" latinLnBrk="0" hangingPunct="1"/>
                      <a:r>
                        <a:rPr lang="en-GB" sz="1600" b="0" i="0" u="none" strike="noStrike" kern="1200" dirty="0">
                          <a:solidFill>
                            <a:srgbClr val="000000"/>
                          </a:solidFill>
                          <a:latin typeface="+mn-lt"/>
                          <a:ea typeface="+mn-ea"/>
                          <a:cs typeface="Calibri" panose="020F0502020204030204" pitchFamily="34" charset="0"/>
                        </a:rPr>
                        <a:t>81 223 295</a:t>
                      </a:r>
                      <a:endParaRPr lang="en-US" sz="1600" b="0" i="0" u="none" strike="noStrike" kern="1200" dirty="0">
                        <a:solidFill>
                          <a:srgbClr val="000000"/>
                        </a:solidFill>
                        <a:latin typeface="+mn-lt"/>
                        <a:ea typeface="+mn-ea"/>
                        <a:cs typeface="Calibri" panose="020F0502020204030204" pitchFamily="34" charset="0"/>
                      </a:endParaRPr>
                    </a:p>
                  </a:txBody>
                  <a:tcPr marL="36000" marR="360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dirty="0">
                          <a:solidFill>
                            <a:srgbClr val="000000"/>
                          </a:solidFill>
                          <a:latin typeface="+mn-lt"/>
                          <a:ea typeface="+mn-ea"/>
                          <a:cs typeface="Calibri" panose="020F0502020204030204" pitchFamily="34" charset="0"/>
                        </a:rPr>
                        <a:t> 63 387 537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dirty="0">
                          <a:solidFill>
                            <a:srgbClr val="000000"/>
                          </a:solidFill>
                          <a:latin typeface="+mn-lt"/>
                          <a:ea typeface="+mn-ea"/>
                          <a:cs typeface="Calibri" panose="020F0502020204030204" pitchFamily="34" charset="0"/>
                        </a:rPr>
                        <a:t> 17 835 758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1746518458"/>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4: Technical and Vocational Education and Training</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1258888" rtl="0" eaLnBrk="1" fontAlgn="b" latinLnBrk="0" hangingPunct="1"/>
                      <a:r>
                        <a:rPr lang="en-GB" sz="1600" b="0" i="0" u="none" strike="noStrike" kern="1200" dirty="0">
                          <a:solidFill>
                            <a:srgbClr val="000000"/>
                          </a:solidFill>
                          <a:latin typeface="+mn-lt"/>
                          <a:ea typeface="+mn-ea"/>
                          <a:cs typeface="Calibri" panose="020F0502020204030204" pitchFamily="34" charset="0"/>
                        </a:rPr>
                        <a:t>13 096 161</a:t>
                      </a:r>
                      <a:endParaRPr lang="en-US" sz="1600" b="0" i="0" u="none" strike="noStrike" kern="1200" dirty="0">
                        <a:solidFill>
                          <a:srgbClr val="000000"/>
                        </a:solidFill>
                        <a:latin typeface="+mn-lt"/>
                        <a:ea typeface="+mn-ea"/>
                        <a:cs typeface="Calibri" panose="020F0502020204030204" pitchFamily="34" charset="0"/>
                      </a:endParaRPr>
                    </a:p>
                  </a:txBody>
                  <a:tcPr marL="36000" marR="360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a:solidFill>
                            <a:srgbClr val="000000"/>
                          </a:solidFill>
                          <a:latin typeface="+mn-lt"/>
                          <a:ea typeface="+mn-ea"/>
                          <a:cs typeface="Calibri" panose="020F0502020204030204" pitchFamily="34" charset="0"/>
                        </a:rPr>
                        <a:t> 5 437 087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dirty="0">
                          <a:solidFill>
                            <a:srgbClr val="000000"/>
                          </a:solidFill>
                          <a:latin typeface="+mn-lt"/>
                          <a:ea typeface="+mn-ea"/>
                          <a:cs typeface="Calibri" panose="020F0502020204030204" pitchFamily="34" charset="0"/>
                        </a:rPr>
                        <a:t> 7 659 074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3049998007"/>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5: Skills Development</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1258888" rtl="0" eaLnBrk="1" fontAlgn="b" latinLnBrk="0" hangingPunct="1"/>
                      <a:r>
                        <a:rPr lang="en-GB" sz="1600" b="0" i="0" u="none" strike="noStrike" kern="1200" dirty="0">
                          <a:solidFill>
                            <a:srgbClr val="000000"/>
                          </a:solidFill>
                          <a:latin typeface="+mn-lt"/>
                          <a:ea typeface="+mn-ea"/>
                          <a:cs typeface="Calibri" panose="020F0502020204030204" pitchFamily="34" charset="0"/>
                        </a:rPr>
                        <a:t>307 851</a:t>
                      </a:r>
                      <a:endParaRPr lang="en-US" sz="1600" b="0" i="0" u="none" strike="noStrike" kern="1200" dirty="0">
                        <a:solidFill>
                          <a:srgbClr val="000000"/>
                        </a:solidFill>
                        <a:latin typeface="+mn-lt"/>
                        <a:ea typeface="+mn-ea"/>
                        <a:cs typeface="Calibri" panose="020F0502020204030204" pitchFamily="34" charset="0"/>
                      </a:endParaRPr>
                    </a:p>
                  </a:txBody>
                  <a:tcPr marL="36000" marR="360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a:solidFill>
                            <a:srgbClr val="000000"/>
                          </a:solidFill>
                          <a:latin typeface="+mn-lt"/>
                          <a:ea typeface="+mn-ea"/>
                          <a:cs typeface="Calibri" panose="020F0502020204030204" pitchFamily="34" charset="0"/>
                        </a:rPr>
                        <a:t>  149 075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dirty="0">
                          <a:solidFill>
                            <a:srgbClr val="000000"/>
                          </a:solidFill>
                          <a:latin typeface="+mn-lt"/>
                          <a:ea typeface="+mn-ea"/>
                          <a:cs typeface="Calibri" panose="020F0502020204030204" pitchFamily="34" charset="0"/>
                        </a:rPr>
                        <a:t>  158 776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1821110006"/>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6: Community Education and Training</a:t>
                      </a:r>
                    </a:p>
                  </a:txBody>
                  <a:tcPr marL="36000" marR="3600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1258888" rtl="0" eaLnBrk="1" fontAlgn="b" latinLnBrk="0" hangingPunct="1"/>
                      <a:r>
                        <a:rPr lang="en-GB" sz="1600" b="0" i="0" u="none" strike="noStrike" kern="1200" dirty="0">
                          <a:solidFill>
                            <a:srgbClr val="000000"/>
                          </a:solidFill>
                          <a:latin typeface="+mn-lt"/>
                          <a:ea typeface="+mn-ea"/>
                          <a:cs typeface="Calibri" panose="020F0502020204030204" pitchFamily="34" charset="0"/>
                        </a:rPr>
                        <a:t>2 421 987</a:t>
                      </a:r>
                      <a:endParaRPr lang="en-US" sz="1600" b="0" i="0" u="none" strike="noStrike" kern="1200" dirty="0">
                        <a:solidFill>
                          <a:srgbClr val="000000"/>
                        </a:solidFill>
                        <a:latin typeface="+mn-lt"/>
                        <a:ea typeface="+mn-ea"/>
                        <a:cs typeface="Calibri" panose="020F0502020204030204" pitchFamily="34" charset="0"/>
                      </a:endParaRPr>
                    </a:p>
                  </a:txBody>
                  <a:tcPr marL="36000" marR="360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dirty="0">
                          <a:solidFill>
                            <a:srgbClr val="000000"/>
                          </a:solidFill>
                          <a:latin typeface="+mn-lt"/>
                          <a:ea typeface="+mn-ea"/>
                          <a:cs typeface="Calibri" panose="020F0502020204030204" pitchFamily="34" charset="0"/>
                        </a:rPr>
                        <a:t>  969 632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dirty="0">
                          <a:solidFill>
                            <a:srgbClr val="000000"/>
                          </a:solidFill>
                          <a:latin typeface="+mn-lt"/>
                          <a:ea typeface="+mn-ea"/>
                          <a:cs typeface="Calibri" panose="020F0502020204030204" pitchFamily="34" charset="0"/>
                        </a:rPr>
                        <a:t> 1 452 355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2786791409"/>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Direct Charges ( Skills Levy to SETAs and NSF)</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GB" sz="1600" b="0" i="0" u="none" strike="noStrike" kern="1200" dirty="0">
                          <a:solidFill>
                            <a:srgbClr val="000000"/>
                          </a:solidFill>
                          <a:latin typeface="+mn-lt"/>
                          <a:ea typeface="+mn-ea"/>
                          <a:cs typeface="Calibri" panose="020F0502020204030204" pitchFamily="34" charset="0"/>
                        </a:rPr>
                        <a:t>17 812 863</a:t>
                      </a:r>
                      <a:endParaRPr lang="en-US" sz="1600" b="0" i="0" u="none" strike="noStrike" kern="1200" dirty="0">
                        <a:solidFill>
                          <a:srgbClr val="000000"/>
                        </a:solidFill>
                        <a:latin typeface="+mn-lt"/>
                        <a:ea typeface="+mn-ea"/>
                        <a:cs typeface="Calibri" panose="020F0502020204030204" pitchFamily="34" charset="0"/>
                      </a:endParaRPr>
                    </a:p>
                  </a:txBody>
                  <a:tcPr marL="36000" marR="360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dirty="0">
                          <a:solidFill>
                            <a:srgbClr val="000000"/>
                          </a:solidFill>
                          <a:latin typeface="+mn-lt"/>
                          <a:ea typeface="+mn-ea"/>
                          <a:cs typeface="Calibri" panose="020F0502020204030204" pitchFamily="34" charset="0"/>
                        </a:rPr>
                        <a:t> 9 233 424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marL="0" algn="r" defTabSz="914400" rtl="0" eaLnBrk="1" fontAlgn="b" latinLnBrk="0" hangingPunct="1"/>
                      <a:r>
                        <a:rPr lang="en-US" sz="1600" b="0" i="0" u="none" strike="noStrike" kern="1200" dirty="0">
                          <a:solidFill>
                            <a:srgbClr val="000000"/>
                          </a:solidFill>
                          <a:latin typeface="+mn-lt"/>
                          <a:ea typeface="+mn-ea"/>
                          <a:cs typeface="Calibri" panose="020F0502020204030204" pitchFamily="34" charset="0"/>
                        </a:rPr>
                        <a:t> 8 579 439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2550246548"/>
                  </a:ext>
                </a:extLst>
              </a:tr>
              <a:tr h="396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Total</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algn="r" defTabSz="914400" rtl="0" eaLnBrk="1" fontAlgn="b" latinLnBrk="0" hangingPunct="1"/>
                      <a:r>
                        <a:rPr lang="en-GB" sz="1600" b="1" i="0" u="none" strike="noStrike" kern="1200" dirty="0">
                          <a:solidFill>
                            <a:srgbClr val="000000"/>
                          </a:solidFill>
                          <a:latin typeface="+mn-lt"/>
                          <a:ea typeface="+mn-ea"/>
                          <a:cs typeface="Calibri" panose="020F0502020204030204" pitchFamily="34" charset="0"/>
                        </a:rPr>
                        <a:t>115 596 868</a:t>
                      </a:r>
                      <a:endParaRPr lang="en-US" sz="1600" b="1" i="0" u="none" strike="noStrike" kern="1200" dirty="0">
                        <a:solidFill>
                          <a:srgbClr val="000000"/>
                        </a:solidFill>
                        <a:latin typeface="+mn-lt"/>
                        <a:ea typeface="+mn-ea"/>
                        <a:cs typeface="Calibri" panose="020F0502020204030204" pitchFamily="34" charset="0"/>
                      </a:endParaRP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algn="r" defTabSz="914400" rtl="0" eaLnBrk="1" fontAlgn="b" latinLnBrk="0" hangingPunct="1"/>
                      <a:r>
                        <a:rPr lang="en-US" sz="1600" b="1" i="0" u="none" strike="noStrike" kern="1200" dirty="0">
                          <a:solidFill>
                            <a:srgbClr val="000000"/>
                          </a:solidFill>
                          <a:latin typeface="+mn-lt"/>
                          <a:ea typeface="+mn-ea"/>
                          <a:cs typeface="Calibri" panose="020F0502020204030204" pitchFamily="34" charset="0"/>
                        </a:rPr>
                        <a:t> 79 485 260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algn="r" defTabSz="914400" rtl="0" eaLnBrk="1" fontAlgn="b" latinLnBrk="0" hangingPunct="1"/>
                      <a:r>
                        <a:rPr lang="en-US" sz="1600" b="1" i="0" u="none" strike="noStrike" kern="1200" dirty="0">
                          <a:solidFill>
                            <a:srgbClr val="000000"/>
                          </a:solidFill>
                          <a:latin typeface="+mn-lt"/>
                          <a:ea typeface="+mn-ea"/>
                          <a:cs typeface="Calibri" panose="020F0502020204030204" pitchFamily="34" charset="0"/>
                        </a:rPr>
                        <a:t> 36 111 608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extLst>
                  <a:ext uri="{0D108BD9-81ED-4DB2-BD59-A6C34878D82A}">
                    <a16:rowId xmlns:a16="http://schemas.microsoft.com/office/drawing/2014/main" val="3147980365"/>
                  </a:ext>
                </a:extLst>
              </a:tr>
            </a:tbl>
          </a:graphicData>
        </a:graphic>
      </p:graphicFrame>
    </p:spTree>
    <p:extLst>
      <p:ext uri="{BB962C8B-B14F-4D97-AF65-F5344CB8AC3E}">
        <p14:creationId xmlns:p14="http://schemas.microsoft.com/office/powerpoint/2010/main" val="249742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6934200" y="6457950"/>
            <a:ext cx="2133600" cy="476250"/>
          </a:xfrm>
          <a:noFill/>
        </p:spPr>
        <p:txBody>
          <a:bodyPr/>
          <a:lstStyle/>
          <a:p>
            <a:fld id="{9A1AAE75-46A0-4C6D-AD76-30D59903F5DC}" type="slidenum">
              <a:rPr lang="en-US" smtClean="0"/>
              <a:pPr/>
              <a:t>23</a:t>
            </a:fld>
            <a:endParaRPr lang="en-US"/>
          </a:p>
        </p:txBody>
      </p:sp>
      <p:sp>
        <p:nvSpPr>
          <p:cNvPr id="5" name="TextBox 4"/>
          <p:cNvSpPr txBox="1"/>
          <p:nvPr/>
        </p:nvSpPr>
        <p:spPr>
          <a:xfrm>
            <a:off x="228600" y="13156"/>
            <a:ext cx="8686800" cy="83099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Status of expenditure per economic classification: 2</a:t>
            </a:r>
            <a:r>
              <a:rPr lang="en-ZA" sz="2400" b="1" baseline="30000" dirty="0">
                <a:cs typeface="Calibri" panose="020F0502020204030204" pitchFamily="34" charset="0"/>
              </a:rPr>
              <a:t>nd</a:t>
            </a:r>
            <a:r>
              <a:rPr lang="en-ZA" sz="2400" b="1" dirty="0">
                <a:cs typeface="Calibri" panose="020F0502020204030204" pitchFamily="34" charset="0"/>
              </a:rPr>
              <a:t> Quarter</a:t>
            </a:r>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val="252269449"/>
              </p:ext>
            </p:extLst>
          </p:nvPr>
        </p:nvGraphicFramePr>
        <p:xfrm>
          <a:off x="228600" y="838200"/>
          <a:ext cx="8686799" cy="4237505"/>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3525077">
                  <a:extLst>
                    <a:ext uri="{9D8B030D-6E8A-4147-A177-3AD203B41FA5}">
                      <a16:colId xmlns:a16="http://schemas.microsoft.com/office/drawing/2014/main" val="3364900942"/>
                    </a:ext>
                  </a:extLst>
                </a:gridCol>
                <a:gridCol w="1720574">
                  <a:extLst>
                    <a:ext uri="{9D8B030D-6E8A-4147-A177-3AD203B41FA5}">
                      <a16:colId xmlns:a16="http://schemas.microsoft.com/office/drawing/2014/main" val="929629038"/>
                    </a:ext>
                  </a:extLst>
                </a:gridCol>
                <a:gridCol w="1720574">
                  <a:extLst>
                    <a:ext uri="{9D8B030D-6E8A-4147-A177-3AD203B41FA5}">
                      <a16:colId xmlns:a16="http://schemas.microsoft.com/office/drawing/2014/main" val="2646663584"/>
                    </a:ext>
                  </a:extLst>
                </a:gridCol>
                <a:gridCol w="1720574">
                  <a:extLst>
                    <a:ext uri="{9D8B030D-6E8A-4147-A177-3AD203B41FA5}">
                      <a16:colId xmlns:a16="http://schemas.microsoft.com/office/drawing/2014/main" val="3238839300"/>
                    </a:ext>
                  </a:extLst>
                </a:gridCol>
              </a:tblGrid>
              <a:tr h="990600">
                <a:tc>
                  <a:txBody>
                    <a:bodyPr/>
                    <a:lstStyle/>
                    <a:p>
                      <a:pPr algn="l" fontAlgn="b"/>
                      <a:r>
                        <a:rPr lang="en-GB" sz="1600" b="1" u="none" strike="noStrike" dirty="0">
                          <a:effectLst/>
                          <a:latin typeface="+mn-lt"/>
                          <a:cs typeface="Calibri" panose="020F0502020204030204" pitchFamily="34" charset="0"/>
                        </a:rPr>
                        <a:t>Status of Expenditure per Economic Classification</a:t>
                      </a:r>
                      <a:endParaRPr lang="en-GB" sz="1600" b="1" i="0" u="none" strike="noStrike" dirty="0">
                        <a:solidFill>
                          <a:srgbClr val="000000"/>
                        </a:solidFill>
                        <a:effectLst/>
                        <a:latin typeface="+mn-lt"/>
                        <a:cs typeface="Calibri" panose="020F0502020204030204" pitchFamily="34" charset="0"/>
                      </a:endParaRP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Main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cs typeface="Calibri" panose="020F0502020204030204" pitchFamily="34" charset="0"/>
                        </a:rPr>
                        <a:t>R’000</a:t>
                      </a:r>
                    </a:p>
                  </a:txBody>
                  <a:tcPr marL="36000" marR="36000"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Actual Expenditure (Quarter 2)</a:t>
                      </a:r>
                    </a:p>
                    <a:p>
                      <a:pPr algn="ctr" fontAlgn="b"/>
                      <a:r>
                        <a:rPr lang="en-US" sz="1600" b="1" i="0" u="none" strike="noStrike" dirty="0">
                          <a:solidFill>
                            <a:srgbClr val="000000"/>
                          </a:solidFill>
                          <a:effectLst/>
                          <a:latin typeface="+mn-lt"/>
                          <a:cs typeface="Calibri" panose="020F0502020204030204" pitchFamily="34" charset="0"/>
                        </a:rPr>
                        <a:t>R’000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Balance Available</a:t>
                      </a:r>
                    </a:p>
                    <a:p>
                      <a:pPr algn="ctr" fontAlgn="b"/>
                      <a:r>
                        <a:rPr lang="en-US" sz="1600" b="1" i="0" u="none" strike="noStrike" dirty="0">
                          <a:solidFill>
                            <a:srgbClr val="000000"/>
                          </a:solidFill>
                          <a:effectLst/>
                          <a:latin typeface="+mn-lt"/>
                          <a:cs typeface="Calibri" panose="020F0502020204030204" pitchFamily="34" charset="0"/>
                        </a:rPr>
                        <a:t>R’000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7880187"/>
                  </a:ext>
                </a:extLst>
              </a:tr>
              <a:tr h="463461">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Compensation of Employees</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lnSpc>
                          <a:spcPct val="100000"/>
                        </a:lnSpc>
                        <a:spcBef>
                          <a:spcPts val="0"/>
                        </a:spcBef>
                        <a:spcAft>
                          <a:spcPts val="0"/>
                        </a:spcAft>
                      </a:pPr>
                      <a:r>
                        <a:rPr lang="en-GB" sz="1600" b="1" i="0" u="none" strike="noStrike" dirty="0">
                          <a:solidFill>
                            <a:srgbClr val="000000"/>
                          </a:solidFill>
                          <a:latin typeface="+mn-lt"/>
                          <a:cs typeface="Calibri" panose="020F0502020204030204" pitchFamily="34" charset="0"/>
                        </a:rPr>
                        <a:t>10 311 556</a:t>
                      </a:r>
                      <a:endParaRPr lang="en-US" sz="1600" b="1" i="0" u="none" strike="noStrike" dirty="0">
                        <a:solidFill>
                          <a:srgbClr val="000000"/>
                        </a:solidFill>
                        <a:latin typeface="+mn-lt"/>
                        <a:cs typeface="Calibri" panose="020F0502020204030204" pitchFamily="34" charset="0"/>
                      </a:endParaRP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1" i="0" u="none" strike="noStrike" kern="1200" dirty="0">
                          <a:solidFill>
                            <a:srgbClr val="000000"/>
                          </a:solidFill>
                          <a:latin typeface="+mn-lt"/>
                          <a:ea typeface="+mn-ea"/>
                          <a:cs typeface="Calibri" panose="020F0502020204030204" pitchFamily="34" charset="0"/>
                        </a:rPr>
                        <a:t> 4 340 423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1" i="0" u="none" strike="noStrike" kern="1200">
                          <a:solidFill>
                            <a:srgbClr val="000000"/>
                          </a:solidFill>
                          <a:latin typeface="+mn-lt"/>
                          <a:ea typeface="+mn-ea"/>
                          <a:cs typeface="Calibri" panose="020F0502020204030204" pitchFamily="34" charset="0"/>
                        </a:rPr>
                        <a:t> 5 971 133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795165208"/>
                  </a:ext>
                </a:extLst>
              </a:tr>
              <a:tr h="463461">
                <a:tc>
                  <a:txBody>
                    <a:bodyPr/>
                    <a:lstStyle/>
                    <a:p>
                      <a:pPr algn="l" fontAlgn="b"/>
                      <a:r>
                        <a:rPr lang="en-US" sz="1600" b="0" i="1" u="none" strike="noStrike" dirty="0">
                          <a:effectLst/>
                          <a:latin typeface="+mn-lt"/>
                          <a:cs typeface="Calibri" panose="020F0502020204030204" pitchFamily="34" charset="0"/>
                        </a:rPr>
                        <a:t>   Personnel Expenditure</a:t>
                      </a:r>
                      <a:endParaRPr lang="en-US" sz="1600" b="0" i="1" u="none" strike="noStrike" dirty="0">
                        <a:solidFill>
                          <a:srgbClr val="000000"/>
                        </a:solidFill>
                        <a:effectLst/>
                        <a:latin typeface="+mn-lt"/>
                        <a:cs typeface="Calibri" panose="020F050202020403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600" b="0" i="1" u="none" strike="noStrike" dirty="0">
                          <a:solidFill>
                            <a:srgbClr val="000000"/>
                          </a:solidFill>
                          <a:latin typeface="+mn-lt"/>
                          <a:cs typeface="Calibri" panose="020F0502020204030204" pitchFamily="34" charset="0"/>
                        </a:rPr>
                        <a:t>10 085 986</a:t>
                      </a:r>
                      <a:endParaRPr lang="en-US" sz="1600" b="0" i="1" u="none" strike="noStrike" dirty="0">
                        <a:solidFill>
                          <a:srgbClr val="000000"/>
                        </a:solidFill>
                        <a:latin typeface="+mn-lt"/>
                        <a:cs typeface="Calibri" panose="020F0502020204030204" pitchFamily="34" charset="0"/>
                      </a:endParaRP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0" i="1" u="none" strike="noStrike" kern="1200" dirty="0">
                          <a:solidFill>
                            <a:srgbClr val="000000"/>
                          </a:solidFill>
                          <a:latin typeface="+mn-lt"/>
                          <a:ea typeface="+mn-ea"/>
                          <a:cs typeface="Calibri" panose="020F0502020204030204" pitchFamily="34" charset="0"/>
                        </a:rPr>
                        <a:t> 4 230 133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0" i="1" u="none" strike="noStrike" kern="1200" dirty="0">
                          <a:solidFill>
                            <a:srgbClr val="000000"/>
                          </a:solidFill>
                          <a:latin typeface="+mn-lt"/>
                          <a:ea typeface="+mn-ea"/>
                          <a:cs typeface="Calibri" panose="020F0502020204030204" pitchFamily="34" charset="0"/>
                        </a:rPr>
                        <a:t> 5 855 853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127266739"/>
                  </a:ext>
                </a:extLst>
              </a:tr>
              <a:tr h="463461">
                <a:tc>
                  <a:txBody>
                    <a:bodyPr/>
                    <a:lstStyle/>
                    <a:p>
                      <a:pPr algn="l" fontAlgn="b"/>
                      <a:r>
                        <a:rPr lang="en-US" sz="1600" b="0" i="1" u="none" strike="noStrike" dirty="0">
                          <a:effectLst/>
                          <a:latin typeface="+mn-lt"/>
                          <a:cs typeface="Calibri" panose="020F0502020204030204" pitchFamily="34" charset="0"/>
                        </a:rPr>
                        <a:t>   Examiners and Moderators</a:t>
                      </a:r>
                      <a:endParaRPr lang="en-US" sz="1600" b="0" i="1" u="none" strike="noStrike" dirty="0">
                        <a:solidFill>
                          <a:srgbClr val="000000"/>
                        </a:solidFill>
                        <a:effectLst/>
                        <a:latin typeface="+mn-lt"/>
                        <a:cs typeface="Calibri" panose="020F050202020403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600" b="0" i="1" u="none" strike="noStrike" kern="1200" dirty="0">
                          <a:solidFill>
                            <a:srgbClr val="000000"/>
                          </a:solidFill>
                          <a:latin typeface="+mn-lt"/>
                          <a:ea typeface="+mn-ea"/>
                          <a:cs typeface="Calibri" panose="020F0502020204030204" pitchFamily="34" charset="0"/>
                        </a:rPr>
                        <a:t>225 570</a:t>
                      </a:r>
                      <a:endParaRPr lang="en-US" sz="1600" b="0" i="1" u="none" strike="noStrike" kern="1200" dirty="0">
                        <a:solidFill>
                          <a:srgbClr val="000000"/>
                        </a:solidFill>
                        <a:latin typeface="+mn-lt"/>
                        <a:ea typeface="+mn-ea"/>
                        <a:cs typeface="Calibri" panose="020F0502020204030204" pitchFamily="34" charset="0"/>
                      </a:endParaRP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0" i="1" u="none" strike="noStrike" kern="1200" dirty="0">
                          <a:solidFill>
                            <a:srgbClr val="000000"/>
                          </a:solidFill>
                          <a:latin typeface="+mn-lt"/>
                          <a:ea typeface="+mn-ea"/>
                          <a:cs typeface="Calibri" panose="020F0502020204030204" pitchFamily="34" charset="0"/>
                        </a:rPr>
                        <a:t>  110 290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0" i="1" u="none" strike="noStrike" kern="1200" dirty="0">
                          <a:solidFill>
                            <a:srgbClr val="000000"/>
                          </a:solidFill>
                          <a:latin typeface="+mn-lt"/>
                          <a:ea typeface="+mn-ea"/>
                          <a:cs typeface="Calibri" panose="020F0502020204030204" pitchFamily="34" charset="0"/>
                        </a:rPr>
                        <a:t>  115 280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4174943967"/>
                  </a:ext>
                </a:extLst>
              </a:tr>
              <a:tr h="463461">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Goods and Services</a:t>
                      </a:r>
                    </a:p>
                  </a:txBody>
                  <a:tcPr marL="36000" marR="3600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lnSpc>
                          <a:spcPct val="100000"/>
                        </a:lnSpc>
                        <a:spcBef>
                          <a:spcPts val="0"/>
                        </a:spcBef>
                        <a:spcAft>
                          <a:spcPts val="0"/>
                        </a:spcAft>
                      </a:pPr>
                      <a:r>
                        <a:rPr lang="en-GB" sz="1600" b="0" i="0" u="none" strike="noStrike" dirty="0">
                          <a:solidFill>
                            <a:srgbClr val="000000"/>
                          </a:solidFill>
                          <a:latin typeface="+mn-lt"/>
                          <a:cs typeface="Calibri" panose="020F0502020204030204" pitchFamily="34" charset="0"/>
                        </a:rPr>
                        <a:t>666 130</a:t>
                      </a:r>
                      <a:endParaRPr lang="en-US" sz="1600" b="0" i="0" u="none" strike="noStrike" dirty="0">
                        <a:solidFill>
                          <a:srgbClr val="000000"/>
                        </a:solidFill>
                        <a:latin typeface="+mn-lt"/>
                        <a:cs typeface="Calibri" panose="020F0502020204030204" pitchFamily="34" charset="0"/>
                      </a:endParaRP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0" i="0" u="none" strike="noStrike" kern="1200" dirty="0">
                          <a:solidFill>
                            <a:srgbClr val="000000"/>
                          </a:solidFill>
                          <a:latin typeface="+mn-lt"/>
                          <a:ea typeface="+mn-ea"/>
                          <a:cs typeface="Calibri" panose="020F0502020204030204" pitchFamily="34" charset="0"/>
                        </a:rPr>
                        <a:t>  183 623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0" i="0" u="none" strike="noStrike" kern="1200" dirty="0">
                          <a:solidFill>
                            <a:srgbClr val="000000"/>
                          </a:solidFill>
                          <a:latin typeface="+mn-lt"/>
                          <a:ea typeface="+mn-ea"/>
                          <a:cs typeface="Calibri" panose="020F0502020204030204" pitchFamily="34" charset="0"/>
                        </a:rPr>
                        <a:t>  482 507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741213624"/>
                  </a:ext>
                </a:extLst>
              </a:tr>
              <a:tr h="46346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latin typeface="+mn-lt"/>
                          <a:ea typeface="+mn-ea"/>
                          <a:cs typeface="Calibri" panose="020F0502020204030204" pitchFamily="34" charset="0"/>
                        </a:rPr>
                        <a:t>Transfer Payments</a:t>
                      </a:r>
                    </a:p>
                  </a:txBody>
                  <a:tcPr marL="36000" marR="3600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GB" sz="1600" b="0" i="0" u="none" strike="noStrike" kern="1200" dirty="0">
                          <a:solidFill>
                            <a:srgbClr val="000000"/>
                          </a:solidFill>
                          <a:latin typeface="+mn-lt"/>
                          <a:ea typeface="+mn-ea"/>
                          <a:cs typeface="Calibri" panose="020F0502020204030204" pitchFamily="34" charset="0"/>
                        </a:rPr>
                        <a:t>104 601 189</a:t>
                      </a:r>
                      <a:endParaRPr lang="en-US" sz="1600" b="0" i="0" u="none" strike="noStrike" kern="1200" dirty="0">
                        <a:solidFill>
                          <a:srgbClr val="000000"/>
                        </a:solidFill>
                        <a:latin typeface="+mn-lt"/>
                        <a:ea typeface="+mn-ea"/>
                        <a:cs typeface="Calibri" panose="020F0502020204030204" pitchFamily="34" charset="0"/>
                      </a:endParaRP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0" i="0" u="none" strike="noStrike" kern="1200">
                          <a:solidFill>
                            <a:srgbClr val="000000"/>
                          </a:solidFill>
                          <a:latin typeface="+mn-lt"/>
                          <a:ea typeface="+mn-ea"/>
                          <a:cs typeface="Calibri" panose="020F0502020204030204" pitchFamily="34" charset="0"/>
                        </a:rPr>
                        <a:t> 74 957 137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0" i="0" u="none" strike="noStrike" kern="1200" dirty="0">
                          <a:solidFill>
                            <a:srgbClr val="000000"/>
                          </a:solidFill>
                          <a:latin typeface="+mn-lt"/>
                          <a:ea typeface="+mn-ea"/>
                          <a:cs typeface="Calibri" panose="020F0502020204030204" pitchFamily="34" charset="0"/>
                        </a:rPr>
                        <a:t> 29 644 052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964005435"/>
                  </a:ext>
                </a:extLst>
              </a:tr>
              <a:tr h="463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Capital Expenditure</a:t>
                      </a:r>
                    </a:p>
                  </a:txBody>
                  <a:tcPr marL="36000" marR="3600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pPr>
                      <a:r>
                        <a:rPr lang="en-GB" sz="1600" b="0" i="0" u="none" strike="noStrike" kern="1200" dirty="0">
                          <a:solidFill>
                            <a:srgbClr val="000000"/>
                          </a:solidFill>
                          <a:latin typeface="+mn-lt"/>
                          <a:ea typeface="+mn-ea"/>
                          <a:cs typeface="Calibri" panose="020F0502020204030204" pitchFamily="34" charset="0"/>
                        </a:rPr>
                        <a:t>17 993</a:t>
                      </a:r>
                      <a:endParaRPr lang="en-US" sz="1600" b="0" i="0" u="none" strike="noStrike" kern="1200" dirty="0">
                        <a:solidFill>
                          <a:srgbClr val="000000"/>
                        </a:solidFill>
                        <a:latin typeface="+mn-lt"/>
                        <a:ea typeface="+mn-ea"/>
                        <a:cs typeface="Calibri" panose="020F0502020204030204" pitchFamily="34" charset="0"/>
                      </a:endParaRPr>
                    </a:p>
                  </a:txBody>
                  <a:tcPr marL="36000" marR="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0" i="0" u="none" strike="noStrike" kern="1200" dirty="0">
                          <a:solidFill>
                            <a:srgbClr val="000000"/>
                          </a:solidFill>
                          <a:latin typeface="+mn-lt"/>
                          <a:ea typeface="+mn-ea"/>
                          <a:cs typeface="Calibri" panose="020F0502020204030204" pitchFamily="34" charset="0"/>
                        </a:rPr>
                        <a:t>  4 077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0" i="0" u="none" strike="noStrike" kern="1200" dirty="0">
                          <a:solidFill>
                            <a:srgbClr val="000000"/>
                          </a:solidFill>
                          <a:latin typeface="+mn-lt"/>
                          <a:ea typeface="+mn-ea"/>
                          <a:cs typeface="Calibri" panose="020F0502020204030204" pitchFamily="34" charset="0"/>
                        </a:rPr>
                        <a:t>  13 916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984999155"/>
                  </a:ext>
                </a:extLst>
              </a:tr>
              <a:tr h="466139">
                <a:tc>
                  <a:txBody>
                    <a:bodyPr/>
                    <a:lstStyle/>
                    <a:p>
                      <a:pPr algn="l" fontAlgn="b"/>
                      <a:r>
                        <a:rPr lang="en-US" sz="1600" b="1" u="none" strike="noStrike" dirty="0">
                          <a:effectLst/>
                          <a:latin typeface="+mn-lt"/>
                          <a:cs typeface="Calibri" panose="020F0502020204030204" pitchFamily="34" charset="0"/>
                        </a:rPr>
                        <a:t>Total</a:t>
                      </a:r>
                      <a:endParaRPr lang="en-US" sz="1600" b="1" i="0" u="none" strike="noStrike" dirty="0">
                        <a:solidFill>
                          <a:srgbClr val="000000"/>
                        </a:solidFill>
                        <a:effectLst/>
                        <a:latin typeface="+mn-lt"/>
                        <a:cs typeface="Calibri" panose="020F050202020403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lnSpc>
                          <a:spcPct val="100000"/>
                        </a:lnSpc>
                      </a:pPr>
                      <a:r>
                        <a:rPr lang="en-GB" sz="1600" b="1" i="0" u="none" strike="noStrike" dirty="0">
                          <a:solidFill>
                            <a:srgbClr val="000000"/>
                          </a:solidFill>
                          <a:latin typeface="+mn-lt"/>
                          <a:cs typeface="Calibri" panose="020F0502020204030204" pitchFamily="34" charset="0"/>
                        </a:rPr>
                        <a:t>115 596 868</a:t>
                      </a:r>
                      <a:endParaRPr lang="en-US" sz="1600" b="1" i="0" u="none" strike="noStrike" dirty="0">
                        <a:solidFill>
                          <a:srgbClr val="000000"/>
                        </a:solidFill>
                        <a:latin typeface="+mn-lt"/>
                        <a:cs typeface="Calibri" panose="020F0502020204030204" pitchFamily="34" charset="0"/>
                      </a:endParaRP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1" i="0" u="none" strike="noStrike" kern="1200" dirty="0">
                          <a:solidFill>
                            <a:srgbClr val="000000"/>
                          </a:solidFill>
                          <a:latin typeface="+mn-lt"/>
                          <a:ea typeface="+mn-ea"/>
                          <a:cs typeface="Calibri" panose="020F0502020204030204" pitchFamily="34" charset="0"/>
                        </a:rPr>
                        <a:t> 79 485 260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algn="r" defTabSz="914400" rtl="0" eaLnBrk="1" fontAlgn="b" latinLnBrk="0" hangingPunct="1">
                        <a:lnSpc>
                          <a:spcPct val="100000"/>
                        </a:lnSpc>
                        <a:spcBef>
                          <a:spcPts val="0"/>
                        </a:spcBef>
                        <a:spcAft>
                          <a:spcPts val="0"/>
                        </a:spcAft>
                      </a:pPr>
                      <a:r>
                        <a:rPr lang="en-US" sz="1600" b="1" i="0" u="none" strike="noStrike" kern="1200" dirty="0">
                          <a:solidFill>
                            <a:srgbClr val="000000"/>
                          </a:solidFill>
                          <a:latin typeface="+mn-lt"/>
                          <a:ea typeface="+mn-ea"/>
                          <a:cs typeface="Calibri" panose="020F0502020204030204" pitchFamily="34" charset="0"/>
                        </a:rPr>
                        <a:t> 36 111 608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extLst>
                  <a:ext uri="{0D108BD9-81ED-4DB2-BD59-A6C34878D82A}">
                    <a16:rowId xmlns:a16="http://schemas.microsoft.com/office/drawing/2014/main" val="3547145583"/>
                  </a:ext>
                </a:extLst>
              </a:tr>
            </a:tbl>
          </a:graphicData>
        </a:graphic>
      </p:graphicFrame>
    </p:spTree>
    <p:extLst>
      <p:ext uri="{BB962C8B-B14F-4D97-AF65-F5344CB8AC3E}">
        <p14:creationId xmlns:p14="http://schemas.microsoft.com/office/powerpoint/2010/main" val="26323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381001" y="458275"/>
            <a:ext cx="82296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2021/22: Overview of Expenditure: 2nd Quarter</a:t>
            </a: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24</a:t>
            </a:fld>
            <a:endParaRPr lang="en-US" b="1"/>
          </a:p>
        </p:txBody>
      </p:sp>
      <p:sp>
        <p:nvSpPr>
          <p:cNvPr id="8" name="Rectangle 3"/>
          <p:cNvSpPr txBox="1">
            <a:spLocks noChangeArrowheads="1"/>
          </p:cNvSpPr>
          <p:nvPr/>
        </p:nvSpPr>
        <p:spPr bwMode="auto">
          <a:xfrm>
            <a:off x="339725" y="1219200"/>
            <a:ext cx="8229600" cy="5111750"/>
          </a:xfrm>
          <a:prstGeom prst="rect">
            <a:avLst/>
          </a:prstGeom>
          <a:noFill/>
          <a:ln w="9525">
            <a:noFill/>
            <a:miter lim="800000"/>
            <a:headEnd/>
            <a:tailEnd/>
          </a:ln>
        </p:spPr>
        <p:txBody>
          <a:bodyPr/>
          <a:lstStyle/>
          <a:p>
            <a:pPr algn="just">
              <a:lnSpc>
                <a:spcPct val="80000"/>
              </a:lnSpc>
              <a:spcBef>
                <a:spcPts val="600"/>
              </a:spcBef>
              <a:defRPr/>
            </a:pPr>
            <a:endParaRPr lang="en-US" sz="2000" kern="0"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31036615"/>
              </p:ext>
            </p:extLst>
          </p:nvPr>
        </p:nvGraphicFramePr>
        <p:xfrm>
          <a:off x="381001" y="919940"/>
          <a:ext cx="8229600" cy="5681886"/>
        </p:xfrm>
        <a:graphic>
          <a:graphicData uri="http://schemas.openxmlformats.org/drawingml/2006/table">
            <a:tbl>
              <a:tblPr>
                <a:tableStyleId>{5C22544A-7EE6-4342-B048-85BDC9FD1C3A}</a:tableStyleId>
              </a:tblPr>
              <a:tblGrid>
                <a:gridCol w="449579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2"/>
                    </a:ext>
                  </a:extLst>
                </a:gridCol>
                <a:gridCol w="1289060">
                  <a:extLst>
                    <a:ext uri="{9D8B030D-6E8A-4147-A177-3AD203B41FA5}">
                      <a16:colId xmlns:a16="http://schemas.microsoft.com/office/drawing/2014/main" val="20001"/>
                    </a:ext>
                  </a:extLst>
                </a:gridCol>
                <a:gridCol w="1073141">
                  <a:extLst>
                    <a:ext uri="{9D8B030D-6E8A-4147-A177-3AD203B41FA5}">
                      <a16:colId xmlns:a16="http://schemas.microsoft.com/office/drawing/2014/main" val="20003"/>
                    </a:ext>
                  </a:extLst>
                </a:gridCol>
              </a:tblGrid>
              <a:tr h="893484">
                <a:tc>
                  <a:txBody>
                    <a:bodyPr/>
                    <a:lstStyle/>
                    <a:p>
                      <a:pPr algn="l">
                        <a:lnSpc>
                          <a:spcPct val="130000"/>
                        </a:lnSpc>
                        <a:spcAft>
                          <a:spcPts val="0"/>
                        </a:spcAft>
                      </a:pPr>
                      <a:r>
                        <a:rPr lang="en-US" sz="1400" b="1" dirty="0">
                          <a:latin typeface="+mn-lt"/>
                          <a:cs typeface="Calibri" panose="020F0502020204030204" pitchFamily="34" charset="0"/>
                        </a:rPr>
                        <a:t> Institution/Entity</a:t>
                      </a:r>
                      <a:endParaRPr lang="en-ZA" sz="1400" b="1" dirty="0">
                        <a:latin typeface="+mn-lt"/>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mn-lt"/>
                          <a:cs typeface="Calibri" panose="020F0502020204030204" pitchFamily="34" charset="0"/>
                        </a:rPr>
                        <a:t>Main Appropriation</a:t>
                      </a:r>
                    </a:p>
                    <a:p>
                      <a:pPr algn="ctr">
                        <a:lnSpc>
                          <a:spcPct val="130000"/>
                        </a:lnSpc>
                        <a:spcAft>
                          <a:spcPts val="0"/>
                        </a:spcAft>
                      </a:pPr>
                      <a:r>
                        <a:rPr lang="en-ZA" sz="1400" b="1" dirty="0">
                          <a:latin typeface="+mn-lt"/>
                          <a:cs typeface="Calibri" panose="020F0502020204030204" pitchFamily="34" charset="0"/>
                        </a:rPr>
                        <a:t>R’000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cs typeface="Calibri" panose="020F0502020204030204" pitchFamily="34" charset="0"/>
                        </a:rPr>
                        <a:t>Actual Expenditure (Quarter 2)</a:t>
                      </a:r>
                    </a:p>
                    <a:p>
                      <a:pPr algn="ctr" fontAlgn="b"/>
                      <a:r>
                        <a:rPr lang="en-US" sz="1400" b="1" i="0" u="none" strike="noStrike" dirty="0">
                          <a:solidFill>
                            <a:srgbClr val="000000"/>
                          </a:solidFill>
                          <a:effectLst/>
                          <a:latin typeface="+mn-lt"/>
                          <a:cs typeface="Calibri" panose="020F0502020204030204" pitchFamily="34" charset="0"/>
                        </a:rPr>
                        <a:t>R’000</a:t>
                      </a:r>
                      <a:endParaRPr lang="en-ZA" sz="1400" b="1" dirty="0">
                        <a:latin typeface="+mn-lt"/>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Calibri" panose="020F0502020204030204" pitchFamily="34" charset="0"/>
                        </a:rPr>
                        <a:t>Balance Available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Calibri" panose="020F0502020204030204" pitchFamily="34" charset="0"/>
                        </a:rPr>
                        <a:t>R’000</a:t>
                      </a:r>
                      <a:endParaRPr lang="en-ZA" sz="1400" b="1" dirty="0">
                        <a:latin typeface="+mn-lt"/>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Universities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45 561 915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34 297 885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11 264 030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1"/>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Public Entities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l" fontAlgn="b"/>
                      <a:r>
                        <a:rPr lang="en-US" sz="1400" b="0" i="0" u="none" strike="noStrike" dirty="0">
                          <a:solidFill>
                            <a:srgbClr val="000000"/>
                          </a:solidFill>
                          <a:effectLst/>
                          <a:latin typeface="+mn-lt"/>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l" fontAlgn="b"/>
                      <a:r>
                        <a:rPr lang="en-US" sz="1400" b="0" i="0" u="none" strike="noStrike" dirty="0">
                          <a:solidFill>
                            <a:srgbClr val="000000"/>
                          </a:solidFill>
                          <a:effectLst/>
                          <a:latin typeface="+mn-lt"/>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2"/>
                  </a:ext>
                </a:extLst>
              </a:tr>
              <a:tr h="280419">
                <a:tc>
                  <a:txBody>
                    <a:bodyPr/>
                    <a:lstStyle/>
                    <a:p>
                      <a:pPr algn="l" fontAlgn="b"/>
                      <a:r>
                        <a:rPr lang="en-GB" sz="1400" b="0" i="0" u="none" strike="noStrike" dirty="0">
                          <a:solidFill>
                            <a:srgbClr val="000000"/>
                          </a:solidFill>
                          <a:effectLst/>
                          <a:latin typeface="+mn-lt"/>
                        </a:rPr>
                        <a:t>     National Student Financial Aid Scheme (NSFAS)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35 456 555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29 006 722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6 449 833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3"/>
                  </a:ext>
                </a:extLst>
              </a:tr>
              <a:tr h="280419">
                <a:tc>
                  <a:txBody>
                    <a:bodyPr/>
                    <a:lstStyle/>
                    <a:p>
                      <a:pPr algn="l" fontAlgn="b"/>
                      <a:r>
                        <a:rPr lang="en-GB" sz="1400" b="0" i="0" u="none" strike="noStrike" dirty="0">
                          <a:solidFill>
                            <a:srgbClr val="000000"/>
                          </a:solidFill>
                          <a:effectLst/>
                          <a:latin typeface="+mn-lt"/>
                        </a:rPr>
                        <a:t>     Council on Higher Education (CHE)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70 012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35 006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35 006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4"/>
                  </a:ext>
                </a:extLst>
              </a:tr>
              <a:tr h="280419">
                <a:tc>
                  <a:txBody>
                    <a:bodyPr/>
                    <a:lstStyle/>
                    <a:p>
                      <a:pPr algn="l" fontAlgn="b"/>
                      <a:r>
                        <a:rPr lang="en-GB" sz="1400" b="0" i="0" u="none" strike="noStrike" dirty="0">
                          <a:solidFill>
                            <a:srgbClr val="000000"/>
                          </a:solidFill>
                          <a:effectLst/>
                          <a:latin typeface="+mn-lt"/>
                        </a:rPr>
                        <a:t>     South African Qualifications Authority (SAQA)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82 793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41 397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41 396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5"/>
                  </a:ext>
                </a:extLst>
              </a:tr>
              <a:tr h="280419">
                <a:tc>
                  <a:txBody>
                    <a:bodyPr/>
                    <a:lstStyle/>
                    <a:p>
                      <a:pPr algn="l" fontAlgn="b"/>
                      <a:r>
                        <a:rPr lang="en-GB" sz="1400" b="0" i="0" u="none" strike="noStrike" dirty="0">
                          <a:solidFill>
                            <a:srgbClr val="000000"/>
                          </a:solidFill>
                          <a:effectLst/>
                          <a:latin typeface="+mn-lt"/>
                        </a:rPr>
                        <a:t>     Quality Council for Trades and Occupations (QCTO)</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27 630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13 814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13 816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6"/>
                  </a:ext>
                </a:extLst>
              </a:tr>
              <a:tr h="280419">
                <a:tc>
                  <a:txBody>
                    <a:bodyPr/>
                    <a:lstStyle/>
                    <a:p>
                      <a:pPr algn="l" fontAlgn="b"/>
                      <a:r>
                        <a:rPr lang="en-US" sz="1400" b="0" i="0" u="none" strike="noStrike" dirty="0">
                          <a:solidFill>
                            <a:srgbClr val="000000"/>
                          </a:solidFill>
                          <a:effectLst/>
                          <a:latin typeface="+mn-lt"/>
                        </a:rPr>
                        <a:t>      Public Services SETA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120 082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60 041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60 041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7"/>
                  </a:ext>
                </a:extLst>
              </a:tr>
              <a:tr h="280419">
                <a:tc>
                  <a:txBody>
                    <a:bodyPr/>
                    <a:lstStyle/>
                    <a:p>
                      <a:pPr algn="l" fontAlgn="b"/>
                      <a:r>
                        <a:rPr lang="en-GB" sz="1400" b="0" i="0" u="none" strike="noStrike" dirty="0">
                          <a:solidFill>
                            <a:srgbClr val="000000"/>
                          </a:solidFill>
                          <a:effectLst/>
                          <a:latin typeface="+mn-lt"/>
                        </a:rPr>
                        <a:t>      Education and Training Practices SETA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20 256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18 079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2 177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8"/>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Higher Health</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20 075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10 771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9 304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10"/>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National Institute for Humanities and Social Sciences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38 691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19 346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19 345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3443490723"/>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TVET Colleges Subsidies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5 181 549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2 100 269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3 081 280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414529476"/>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CET College Subsidies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204 602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102 305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102 297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568284722"/>
                  </a:ext>
                </a:extLst>
              </a:tr>
              <a:tr h="280419">
                <a:tc>
                  <a:txBody>
                    <a:bodyPr/>
                    <a:lstStyle/>
                    <a:p>
                      <a:pPr marL="171450" indent="-171450" algn="l" fontAlgn="b">
                        <a:buFont typeface="Arial" panose="020B0604020202020204" pitchFamily="34" charset="0"/>
                        <a:buChar char="•"/>
                      </a:pPr>
                      <a:r>
                        <a:rPr lang="en-GB" sz="1400" b="0" i="0" u="none" strike="noStrike" dirty="0">
                          <a:solidFill>
                            <a:srgbClr val="000000"/>
                          </a:solidFill>
                          <a:effectLst/>
                          <a:latin typeface="+mn-lt"/>
                        </a:rPr>
                        <a:t>Foreign Governments and International Organisations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4 166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2 996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1 170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861194744"/>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Leave Gratuity</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15 082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15 082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394872487"/>
                  </a:ext>
                </a:extLst>
              </a:tr>
              <a:tr h="330215">
                <a:tc>
                  <a:txBody>
                    <a:bodyPr/>
                    <a:lstStyle/>
                    <a:p>
                      <a:pPr marL="0" lvl="0" indent="0" algn="l">
                        <a:lnSpc>
                          <a:spcPct val="130000"/>
                        </a:lnSpc>
                        <a:spcAft>
                          <a:spcPts val="0"/>
                        </a:spcAft>
                        <a:buFont typeface="Symbol" panose="05050102010706020507" pitchFamily="18" charset="2"/>
                        <a:buNone/>
                      </a:pPr>
                      <a:r>
                        <a:rPr lang="en-ZA" sz="1400" b="1" dirty="0">
                          <a:effectLst/>
                          <a:latin typeface="+mn-lt"/>
                          <a:ea typeface="Times New Roman" panose="02020603050405020304" pitchFamily="18" charset="0"/>
                          <a:cs typeface="Calibri" panose="020F0502020204030204" pitchFamily="34" charset="0"/>
                        </a:rPr>
                        <a:t>TOTAL</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400" b="1" i="0" u="none" strike="noStrike" dirty="0">
                          <a:solidFill>
                            <a:srgbClr val="000000"/>
                          </a:solidFill>
                          <a:effectLst/>
                          <a:latin typeface="+mn-lt"/>
                        </a:rPr>
                        <a:t> 86 788 326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400" b="1" i="0" u="none" strike="noStrike" dirty="0">
                          <a:solidFill>
                            <a:srgbClr val="000000"/>
                          </a:solidFill>
                          <a:effectLst/>
                          <a:latin typeface="+mn-lt"/>
                        </a:rPr>
                        <a:t> 65 723 713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400" b="1" i="0" u="none" strike="noStrike" dirty="0">
                          <a:solidFill>
                            <a:srgbClr val="000000"/>
                          </a:solidFill>
                          <a:effectLst/>
                          <a:latin typeface="+mn-lt"/>
                        </a:rPr>
                        <a:t> 21 064 613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2"/>
                  </a:ext>
                </a:extLst>
              </a:tr>
              <a:tr h="330215">
                <a:tc gridSpan="4">
                  <a:txBody>
                    <a:bodyPr/>
                    <a:lstStyle/>
                    <a:p>
                      <a:pPr marL="0" lvl="0" indent="0" algn="l">
                        <a:lnSpc>
                          <a:spcPct val="130000"/>
                        </a:lnSpc>
                        <a:spcAft>
                          <a:spcPts val="0"/>
                        </a:spcAft>
                        <a:buFont typeface="Symbol" panose="05050102010706020507" pitchFamily="18" charset="2"/>
                        <a:buNone/>
                      </a:pPr>
                      <a:r>
                        <a:rPr lang="en-ZA" sz="1400" b="0" i="1" dirty="0">
                          <a:effectLst/>
                          <a:latin typeface="Calibri" panose="020F0502020204030204" pitchFamily="34" charset="0"/>
                          <a:ea typeface="Times New Roman" panose="02020603050405020304" pitchFamily="18" charset="0"/>
                          <a:cs typeface="Calibri" panose="020F0502020204030204" pitchFamily="34" charset="0"/>
                        </a:rPr>
                        <a:t>* The reprioritisation of R3.040 billion as approved by National Treasury was not yet included in the above tables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a:spcAft>
                          <a:spcPts val="0"/>
                        </a:spcAft>
                      </a:pPr>
                      <a:endParaRPr lang="en-Z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a:spcAft>
                          <a:spcPts val="0"/>
                        </a:spcAft>
                      </a:pPr>
                      <a:endParaRPr lang="en-Z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a:spcAft>
                          <a:spcPts val="0"/>
                        </a:spcAft>
                      </a:pPr>
                      <a:endParaRPr lang="en-Z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92272808"/>
                  </a:ext>
                </a:extLst>
              </a:tr>
            </a:tbl>
          </a:graphicData>
        </a:graphic>
      </p:graphicFrame>
    </p:spTree>
    <p:extLst>
      <p:ext uri="{BB962C8B-B14F-4D97-AF65-F5344CB8AC3E}">
        <p14:creationId xmlns:p14="http://schemas.microsoft.com/office/powerpoint/2010/main" val="318238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ED6F-83EF-4045-92FD-ECD542BD9122}"/>
              </a:ext>
            </a:extLst>
          </p:cNvPr>
          <p:cNvSpPr>
            <a:spLocks noGrp="1"/>
          </p:cNvSpPr>
          <p:nvPr>
            <p:ph type="ctrTitle" sz="quarter"/>
          </p:nvPr>
        </p:nvSpPr>
        <p:spPr/>
        <p:txBody>
          <a:bodyPr/>
          <a:lstStyle/>
          <a:p>
            <a:r>
              <a:rPr lang="en-GB" dirty="0"/>
              <a:t>Third Quarter 2021/22</a:t>
            </a:r>
            <a:endParaRPr lang="en-US" dirty="0"/>
          </a:p>
        </p:txBody>
      </p:sp>
    </p:spTree>
    <p:extLst>
      <p:ext uri="{BB962C8B-B14F-4D97-AF65-F5344CB8AC3E}">
        <p14:creationId xmlns:p14="http://schemas.microsoft.com/office/powerpoint/2010/main" val="2719677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7938"/>
            <a:ext cx="9144000" cy="6873876"/>
          </a:xfrm>
          <a:prstGeom prst="rect">
            <a:avLst/>
          </a:prstGeom>
          <a:noFill/>
          <a:ln w="9525">
            <a:noFill/>
            <a:miter lim="800000"/>
            <a:headEnd/>
            <a:tailEnd/>
          </a:ln>
        </p:spPr>
      </p:pic>
      <p:sp>
        <p:nvSpPr>
          <p:cNvPr id="9219" name="Content Placeholder 2"/>
          <p:cNvSpPr>
            <a:spLocks noGrp="1"/>
          </p:cNvSpPr>
          <p:nvPr>
            <p:ph idx="1"/>
          </p:nvPr>
        </p:nvSpPr>
        <p:spPr>
          <a:xfrm>
            <a:off x="571500" y="1155701"/>
            <a:ext cx="7929563" cy="5016500"/>
          </a:xfrm>
        </p:spPr>
        <p:txBody>
          <a:bodyPr/>
          <a:lstStyle/>
          <a:p>
            <a:pPr marL="357188" indent="-357188" algn="just">
              <a:spcBef>
                <a:spcPts val="0"/>
              </a:spcBef>
              <a:spcAft>
                <a:spcPts val="600"/>
              </a:spcAft>
            </a:pPr>
            <a:r>
              <a:rPr lang="en-US" sz="1800" dirty="0">
                <a:latin typeface="Arial" panose="020B0604020202020204" pitchFamily="34" charset="0"/>
                <a:cs typeface="Arial" panose="020B0604020202020204" pitchFamily="34" charset="0"/>
              </a:rPr>
              <a:t>The Department’s adjusted appropriation for the 2021/22 financial year amounts to R116.8 billion as follows:</a:t>
            </a:r>
          </a:p>
          <a:p>
            <a:pPr marL="358775" indent="0" algn="just">
              <a:spcBef>
                <a:spcPts val="0"/>
              </a:spcBef>
              <a:spcAft>
                <a:spcPts val="0"/>
              </a:spcAft>
              <a:buNone/>
            </a:pPr>
            <a:r>
              <a:rPr lang="en-US" sz="1800" dirty="0">
                <a:latin typeface="Arial" panose="020B0604020202020204" pitchFamily="34" charset="0"/>
                <a:cs typeface="Arial" panose="020B0604020202020204" pitchFamily="34" charset="0"/>
              </a:rPr>
              <a:t>Voted funds					R97.889 billion</a:t>
            </a:r>
          </a:p>
          <a:p>
            <a:pPr marL="358775" indent="0">
              <a:spcBef>
                <a:spcPts val="0"/>
              </a:spcBef>
              <a:spcAft>
                <a:spcPts val="0"/>
              </a:spcAft>
              <a:buNone/>
              <a:defRPr/>
            </a:pPr>
            <a:r>
              <a:rPr lang="en-US" sz="1800" dirty="0">
                <a:latin typeface="Arial" panose="020B0604020202020204" pitchFamily="34" charset="0"/>
                <a:cs typeface="Arial" panose="020B0604020202020204" pitchFamily="34" charset="0"/>
              </a:rPr>
              <a:t>Skills levy					R18.933 billion</a:t>
            </a:r>
            <a:endParaRPr lang="en-ZA" sz="1800" dirty="0">
              <a:latin typeface="Arial" panose="020B0604020202020204" pitchFamily="34" charset="0"/>
              <a:cs typeface="Arial" panose="020B0604020202020204" pitchFamily="34" charset="0"/>
            </a:endParaRPr>
          </a:p>
          <a:p>
            <a:pPr marL="339725" indent="-339725">
              <a:spcBef>
                <a:spcPts val="0"/>
              </a:spcBef>
              <a:spcAft>
                <a:spcPts val="600"/>
              </a:spcAft>
              <a:defRPr/>
            </a:pPr>
            <a:r>
              <a:rPr lang="en-ZA" sz="1800" dirty="0">
                <a:latin typeface="Arial" panose="020B0604020202020204" pitchFamily="34" charset="0"/>
                <a:cs typeface="Arial" panose="020B0604020202020204" pitchFamily="34" charset="0"/>
              </a:rPr>
              <a:t>The allocation per programme is as follows:</a:t>
            </a:r>
          </a:p>
          <a:p>
            <a:pPr marL="0" indent="0">
              <a:spcBef>
                <a:spcPts val="0"/>
              </a:spcBef>
              <a:spcAft>
                <a:spcPts val="0"/>
              </a:spcAft>
              <a:buNone/>
              <a:defRPr/>
            </a:pPr>
            <a:r>
              <a:rPr lang="en-ZA" sz="1800" dirty="0">
                <a:latin typeface="Arial" panose="020B0604020202020204" pitchFamily="34" charset="0"/>
                <a:cs typeface="Arial" panose="020B0604020202020204" pitchFamily="34" charset="0"/>
              </a:rPr>
              <a:t>					         	         </a:t>
            </a:r>
            <a:r>
              <a:rPr lang="en-ZA" sz="1800" b="1" dirty="0" err="1">
                <a:latin typeface="Arial" panose="020B0604020202020204" pitchFamily="34" charset="0"/>
                <a:cs typeface="Arial" panose="020B0604020202020204" pitchFamily="34" charset="0"/>
              </a:rPr>
              <a:t>R’million</a:t>
            </a:r>
            <a:endParaRPr lang="en-US" sz="1800" b="1" dirty="0">
              <a:latin typeface="Arial" panose="020B0604020202020204" pitchFamily="34" charset="0"/>
              <a:cs typeface="Arial" panose="020B0604020202020204" pitchFamily="34" charset="0"/>
            </a:endParaRPr>
          </a:p>
          <a:p>
            <a:pPr marL="0" indent="0" eaLnBrk="1" hangingPunct="1">
              <a:spcAft>
                <a:spcPts val="0"/>
              </a:spcAft>
              <a:buNone/>
            </a:pPr>
            <a:r>
              <a:rPr lang="en-US" sz="1800" dirty="0">
                <a:latin typeface="Arial" panose="020B0604020202020204" pitchFamily="34" charset="0"/>
                <a:cs typeface="Arial" panose="020B0604020202020204" pitchFamily="34" charset="0"/>
              </a:rPr>
              <a:t>1: Administration					             463.596</a:t>
            </a:r>
          </a:p>
          <a:p>
            <a:pPr marL="0" indent="0" eaLnBrk="1" hangingPunct="1">
              <a:spcAft>
                <a:spcPts val="0"/>
              </a:spcAft>
              <a:buNone/>
            </a:pPr>
            <a:r>
              <a:rPr lang="en-US" sz="1800" dirty="0">
                <a:latin typeface="Arial" panose="020B0604020202020204" pitchFamily="34" charset="0"/>
                <a:cs typeface="Arial" panose="020B0604020202020204" pitchFamily="34" charset="0"/>
              </a:rPr>
              <a:t>2: Planning, Policy and Strategy			             239.831</a:t>
            </a:r>
          </a:p>
          <a:p>
            <a:pPr marL="0" indent="0" eaLnBrk="1" hangingPunct="1">
              <a:spcAft>
                <a:spcPts val="0"/>
              </a:spcAft>
              <a:buNone/>
            </a:pPr>
            <a:r>
              <a:rPr lang="en-US" sz="1800" dirty="0">
                <a:latin typeface="Arial" panose="020B0604020202020204" pitchFamily="34" charset="0"/>
                <a:cs typeface="Arial" panose="020B0604020202020204" pitchFamily="34" charset="0"/>
              </a:rPr>
              <a:t>3: University Education		          		        81 925.240</a:t>
            </a:r>
          </a:p>
          <a:p>
            <a:pPr marL="0" indent="0" eaLnBrk="1" hangingPunct="1">
              <a:spcAft>
                <a:spcPts val="0"/>
              </a:spcAft>
              <a:buNone/>
            </a:pPr>
            <a:r>
              <a:rPr lang="en-US" sz="1800" dirty="0">
                <a:latin typeface="Arial" panose="020B0604020202020204" pitchFamily="34" charset="0"/>
                <a:cs typeface="Arial" panose="020B0604020202020204" pitchFamily="34" charset="0"/>
              </a:rPr>
              <a:t>4: TVET				         		        12 440.770</a:t>
            </a:r>
          </a:p>
          <a:p>
            <a:pPr marL="0" indent="0" eaLnBrk="1" hangingPunct="1">
              <a:spcAft>
                <a:spcPts val="0"/>
              </a:spcAft>
              <a:buNone/>
            </a:pPr>
            <a:r>
              <a:rPr lang="en-US" sz="1800" dirty="0">
                <a:latin typeface="Arial" panose="020B0604020202020204" pitchFamily="34" charset="0"/>
                <a:cs typeface="Arial" panose="020B0604020202020204" pitchFamily="34" charset="0"/>
              </a:rPr>
              <a:t>5: Skills Development</a:t>
            </a:r>
            <a:r>
              <a:rPr lang="en-US" sz="1800"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19 382.814</a:t>
            </a:r>
            <a:r>
              <a:rPr lang="en-US" sz="1800" dirty="0">
                <a:solidFill>
                  <a:srgbClr val="FF0000"/>
                </a:solidFill>
                <a:latin typeface="Arial" panose="020B0604020202020204" pitchFamily="34" charset="0"/>
                <a:cs typeface="Arial" panose="020B0604020202020204" pitchFamily="34" charset="0"/>
              </a:rPr>
              <a:t>*</a:t>
            </a:r>
          </a:p>
          <a:p>
            <a:pPr marL="236538" indent="-236538" eaLnBrk="1" hangingPunct="1">
              <a:spcAft>
                <a:spcPts val="0"/>
              </a:spcAft>
              <a:buNone/>
            </a:pPr>
            <a:r>
              <a:rPr lang="en-US" sz="1800" i="1" dirty="0">
                <a:solidFill>
                  <a:srgbClr val="FF0000"/>
                </a:solidFill>
                <a:latin typeface="Arial" panose="020B0604020202020204" pitchFamily="34" charset="0"/>
                <a:cs typeface="Arial" panose="020B0604020202020204" pitchFamily="34" charset="0"/>
              </a:rPr>
              <a:t>*	[Including the Direct Charges (Skills Levy to SETAs</a:t>
            </a:r>
          </a:p>
          <a:p>
            <a:pPr marL="236538" indent="-236538" defTabSz="339725" eaLnBrk="1" hangingPunct="1">
              <a:spcAft>
                <a:spcPts val="0"/>
              </a:spcAft>
              <a:buNone/>
            </a:pPr>
            <a:r>
              <a:rPr lang="en-US" sz="1800" i="1" dirty="0">
                <a:solidFill>
                  <a:srgbClr val="FF0000"/>
                </a:solidFill>
                <a:latin typeface="Arial" panose="020B0604020202020204" pitchFamily="34" charset="0"/>
                <a:cs typeface="Arial" panose="020B0604020202020204" pitchFamily="34" charset="0"/>
              </a:rPr>
              <a:t>	and NSF) amounting to R18 932.767 million]</a:t>
            </a:r>
          </a:p>
          <a:p>
            <a:pPr marL="0" indent="0" eaLnBrk="1" hangingPunct="1">
              <a:spcAft>
                <a:spcPts val="0"/>
              </a:spcAft>
              <a:buNone/>
            </a:pPr>
            <a:r>
              <a:rPr lang="en-US" sz="1800" dirty="0">
                <a:latin typeface="Arial" panose="020B0604020202020204" pitchFamily="34" charset="0"/>
                <a:cs typeface="Arial" panose="020B0604020202020204" pitchFamily="34" charset="0"/>
              </a:rPr>
              <a:t>6: Community Education and Training         		          2 369.521</a:t>
            </a: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F17306F-FBCA-40D2-8A2B-B4C561D8D800}" type="slidenum">
              <a:rPr lang="en-US" sz="1400" b="1" smtClean="0">
                <a:solidFill>
                  <a:schemeClr val="tx1"/>
                </a:solidFill>
              </a:rPr>
              <a:pPr fontAlgn="base">
                <a:spcBef>
                  <a:spcPct val="0"/>
                </a:spcBef>
                <a:spcAft>
                  <a:spcPct val="0"/>
                </a:spcAft>
                <a:defRPr/>
              </a:pPr>
              <a:t>26</a:t>
            </a:fld>
            <a:endParaRPr lang="en-US" sz="1400" b="1" dirty="0">
              <a:solidFill>
                <a:schemeClr val="tx1"/>
              </a:solidFill>
            </a:endParaRPr>
          </a:p>
        </p:txBody>
      </p:sp>
      <p:sp>
        <p:nvSpPr>
          <p:cNvPr id="7" name="TextBox 6"/>
          <p:cNvSpPr txBox="1"/>
          <p:nvPr/>
        </p:nvSpPr>
        <p:spPr>
          <a:xfrm>
            <a:off x="452437" y="541339"/>
            <a:ext cx="8167687"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a:latin typeface="+mj-lt"/>
                <a:cs typeface="Calibri" panose="020F0502020204030204" pitchFamily="34" charset="0"/>
              </a:rPr>
              <a:t>2021/22: Overview of Allocations</a:t>
            </a:r>
          </a:p>
        </p:txBody>
      </p:sp>
    </p:spTree>
    <p:extLst>
      <p:ext uri="{BB962C8B-B14F-4D97-AF65-F5344CB8AC3E}">
        <p14:creationId xmlns:p14="http://schemas.microsoft.com/office/powerpoint/2010/main" val="1256018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6934200" y="6457950"/>
            <a:ext cx="2133600" cy="476250"/>
          </a:xfrm>
          <a:noFill/>
        </p:spPr>
        <p:txBody>
          <a:bodyPr/>
          <a:lstStyle/>
          <a:p>
            <a:fld id="{9A1AAE75-46A0-4C6D-AD76-30D59903F5DC}" type="slidenum">
              <a:rPr lang="en-US" smtClean="0"/>
              <a:pPr/>
              <a:t>27</a:t>
            </a:fld>
            <a:endParaRPr lang="en-US"/>
          </a:p>
        </p:txBody>
      </p:sp>
      <p:sp>
        <p:nvSpPr>
          <p:cNvPr id="5" name="TextBox 4"/>
          <p:cNvSpPr txBox="1"/>
          <p:nvPr/>
        </p:nvSpPr>
        <p:spPr>
          <a:xfrm>
            <a:off x="228600" y="413266"/>
            <a:ext cx="86868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Other Adjustments</a:t>
            </a:r>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val="3169528400"/>
              </p:ext>
            </p:extLst>
          </p:nvPr>
        </p:nvGraphicFramePr>
        <p:xfrm>
          <a:off x="228600" y="1066800"/>
          <a:ext cx="8610601" cy="4495801"/>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3494156">
                  <a:extLst>
                    <a:ext uri="{9D8B030D-6E8A-4147-A177-3AD203B41FA5}">
                      <a16:colId xmlns:a16="http://schemas.microsoft.com/office/drawing/2014/main" val="3364900942"/>
                    </a:ext>
                  </a:extLst>
                </a:gridCol>
                <a:gridCol w="1705482">
                  <a:extLst>
                    <a:ext uri="{9D8B030D-6E8A-4147-A177-3AD203B41FA5}">
                      <a16:colId xmlns:a16="http://schemas.microsoft.com/office/drawing/2014/main" val="929629038"/>
                    </a:ext>
                  </a:extLst>
                </a:gridCol>
                <a:gridCol w="3410963">
                  <a:extLst>
                    <a:ext uri="{9D8B030D-6E8A-4147-A177-3AD203B41FA5}">
                      <a16:colId xmlns:a16="http://schemas.microsoft.com/office/drawing/2014/main" val="2646663584"/>
                    </a:ext>
                  </a:extLst>
                </a:gridCol>
              </a:tblGrid>
              <a:tr h="1303515">
                <a:tc>
                  <a:txBody>
                    <a:bodyPr/>
                    <a:lstStyle/>
                    <a:p>
                      <a:pPr algn="l" fontAlgn="b"/>
                      <a:r>
                        <a:rPr lang="en-GB" sz="1600" b="1" i="0" u="none" strike="noStrike" dirty="0">
                          <a:solidFill>
                            <a:srgbClr val="000000"/>
                          </a:solidFill>
                          <a:effectLst/>
                          <a:latin typeface="+mn-lt"/>
                          <a:cs typeface="Calibri" panose="020F0502020204030204" pitchFamily="34" charset="0"/>
                        </a:rPr>
                        <a:t>Description</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Amount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cs typeface="Calibri" panose="020F0502020204030204" pitchFamily="34" charset="0"/>
                        </a:rPr>
                        <a:t>R’000</a:t>
                      </a:r>
                    </a:p>
                  </a:txBody>
                  <a:tcPr marL="36000" marR="36000"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Comment</a:t>
                      </a:r>
                      <a:endParaRPr lang="en-US" sz="1600" b="1" i="0" u="none" strike="noStrike" dirty="0">
                        <a:solidFill>
                          <a:srgbClr val="000000"/>
                        </a:solidFill>
                        <a:effectLst/>
                        <a:latin typeface="+mn-lt"/>
                        <a:cs typeface="Calibri" panose="020F0502020204030204" pitchFamily="34" charset="0"/>
                      </a:endParaRP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7880187"/>
                  </a:ext>
                </a:extLst>
              </a:tr>
              <a:tr h="1158794">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Compensation of Employees</a:t>
                      </a:r>
                    </a:p>
                  </a:txBody>
                  <a:tcPr marL="36000" marR="3600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(65 000)</a:t>
                      </a:r>
                      <a:endParaRPr kumimoji="0" lang="en-ZA" sz="1600" b="0" i="0" u="none" strike="noStrike" kern="1200" cap="none" normalizeH="0" baseline="0" dirty="0">
                        <a:ln>
                          <a:noFill/>
                        </a:ln>
                        <a:solidFill>
                          <a:schemeClr val="tx1"/>
                        </a:solidFill>
                        <a:effectLst/>
                        <a:latin typeface="+mn-lt"/>
                        <a:ea typeface="+mn-ea"/>
                        <a:cs typeface="Calibri" panose="020F0502020204030204" pitchFamily="34" charset="0"/>
                      </a:endParaRPr>
                    </a:p>
                  </a:txBody>
                  <a:tcPr marL="36000" marR="36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err="1">
                          <a:ln>
                            <a:noFill/>
                          </a:ln>
                          <a:solidFill>
                            <a:schemeClr val="tx1"/>
                          </a:solidFill>
                          <a:effectLst/>
                          <a:latin typeface="+mn-lt"/>
                          <a:ea typeface="+mn-ea"/>
                          <a:cs typeface="Calibri" panose="020F0502020204030204" pitchFamily="34" charset="0"/>
                        </a:rPr>
                        <a:t>Reprioritised</a:t>
                      </a: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 to NSFAS to fund a core business system</a:t>
                      </a:r>
                    </a:p>
                  </a:txBody>
                  <a:tcPr marL="36000" marR="36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795165208"/>
                  </a:ext>
                </a:extLst>
              </a:tr>
              <a:tr h="1158794">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Compensation of Employees</a:t>
                      </a:r>
                    </a:p>
                  </a:txBody>
                  <a:tcPr marL="36000" marR="3600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(85 000)</a:t>
                      </a:r>
                    </a:p>
                  </a:txBody>
                  <a:tcPr marL="36000" marR="36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Declared surplus in view of the projected underspending.</a:t>
                      </a:r>
                    </a:p>
                  </a:txBody>
                  <a:tcPr marL="36000" marR="36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127266739"/>
                  </a:ext>
                </a:extLst>
              </a:tr>
              <a:tr h="874698">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1" i="0" u="none" strike="noStrike" kern="1200" cap="none" normalizeH="0" baseline="0" dirty="0">
                          <a:ln>
                            <a:noFill/>
                          </a:ln>
                          <a:solidFill>
                            <a:schemeClr val="tx1"/>
                          </a:solidFill>
                          <a:effectLst/>
                          <a:latin typeface="+mn-lt"/>
                          <a:ea typeface="+mn-ea"/>
                          <a:cs typeface="Calibri" panose="020F0502020204030204" pitchFamily="34" charset="0"/>
                        </a:rPr>
                        <a:t>Total</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kumimoji="0" lang="en-US" sz="1600" b="1" i="0" u="none" strike="noStrike" kern="1200" cap="none" normalizeH="0" baseline="0" dirty="0">
                          <a:ln>
                            <a:noFill/>
                          </a:ln>
                          <a:solidFill>
                            <a:schemeClr val="tx1"/>
                          </a:solidFill>
                          <a:effectLst/>
                          <a:latin typeface="+mn-lt"/>
                          <a:ea typeface="+mn-ea"/>
                          <a:cs typeface="Calibri" panose="020F0502020204030204" pitchFamily="34" charset="0"/>
                        </a:rPr>
                        <a:t>(150 000)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endParaRPr kumimoji="0" lang="en-US" sz="1600" b="0" i="0" u="none" strike="noStrike" kern="1200" cap="none" normalizeH="0" baseline="0" dirty="0">
                        <a:ln>
                          <a:noFill/>
                        </a:ln>
                        <a:solidFill>
                          <a:schemeClr val="tx1"/>
                        </a:solidFill>
                        <a:effectLst/>
                        <a:latin typeface="+mn-lt"/>
                        <a:ea typeface="+mn-ea"/>
                        <a:cs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extLst>
                  <a:ext uri="{0D108BD9-81ED-4DB2-BD59-A6C34878D82A}">
                    <a16:rowId xmlns:a16="http://schemas.microsoft.com/office/drawing/2014/main" val="3547145583"/>
                  </a:ext>
                </a:extLst>
              </a:tr>
            </a:tbl>
          </a:graphicData>
        </a:graphic>
      </p:graphicFrame>
    </p:spTree>
    <p:extLst>
      <p:ext uri="{BB962C8B-B14F-4D97-AF65-F5344CB8AC3E}">
        <p14:creationId xmlns:p14="http://schemas.microsoft.com/office/powerpoint/2010/main" val="269874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6934200" y="6457950"/>
            <a:ext cx="2133600" cy="476250"/>
          </a:xfrm>
          <a:noFill/>
        </p:spPr>
        <p:txBody>
          <a:bodyPr/>
          <a:lstStyle/>
          <a:p>
            <a:fld id="{9A1AAE75-46A0-4C6D-AD76-30D59903F5DC}" type="slidenum">
              <a:rPr lang="en-US" smtClean="0"/>
              <a:pPr/>
              <a:t>28</a:t>
            </a:fld>
            <a:endParaRPr lang="en-US"/>
          </a:p>
        </p:txBody>
      </p:sp>
      <p:sp>
        <p:nvSpPr>
          <p:cNvPr id="5" name="TextBox 4"/>
          <p:cNvSpPr txBox="1"/>
          <p:nvPr/>
        </p:nvSpPr>
        <p:spPr>
          <a:xfrm>
            <a:off x="228600" y="413266"/>
            <a:ext cx="86868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Additional Funding</a:t>
            </a:r>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val="3128052073"/>
              </p:ext>
            </p:extLst>
          </p:nvPr>
        </p:nvGraphicFramePr>
        <p:xfrm>
          <a:off x="228601" y="1093773"/>
          <a:ext cx="8686799" cy="5680663"/>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3525077">
                  <a:extLst>
                    <a:ext uri="{9D8B030D-6E8A-4147-A177-3AD203B41FA5}">
                      <a16:colId xmlns:a16="http://schemas.microsoft.com/office/drawing/2014/main" val="3364900942"/>
                    </a:ext>
                  </a:extLst>
                </a:gridCol>
                <a:gridCol w="1720574">
                  <a:extLst>
                    <a:ext uri="{9D8B030D-6E8A-4147-A177-3AD203B41FA5}">
                      <a16:colId xmlns:a16="http://schemas.microsoft.com/office/drawing/2014/main" val="929629038"/>
                    </a:ext>
                  </a:extLst>
                </a:gridCol>
                <a:gridCol w="3441148">
                  <a:extLst>
                    <a:ext uri="{9D8B030D-6E8A-4147-A177-3AD203B41FA5}">
                      <a16:colId xmlns:a16="http://schemas.microsoft.com/office/drawing/2014/main" val="2646663584"/>
                    </a:ext>
                  </a:extLst>
                </a:gridCol>
              </a:tblGrid>
              <a:tr h="735027">
                <a:tc>
                  <a:txBody>
                    <a:bodyPr/>
                    <a:lstStyle/>
                    <a:p>
                      <a:pPr algn="l" fontAlgn="b"/>
                      <a:r>
                        <a:rPr lang="en-GB" sz="1600" b="1" i="0" u="none" strike="noStrike" dirty="0">
                          <a:solidFill>
                            <a:srgbClr val="000000"/>
                          </a:solidFill>
                          <a:effectLst/>
                          <a:latin typeface="+mn-lt"/>
                          <a:cs typeface="Calibri" panose="020F0502020204030204" pitchFamily="34" charset="0"/>
                        </a:rPr>
                        <a:t>Description</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Amount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cs typeface="Calibri" panose="020F0502020204030204" pitchFamily="34" charset="0"/>
                        </a:rPr>
                        <a:t>R’000</a:t>
                      </a:r>
                    </a:p>
                  </a:txBody>
                  <a:tcPr marL="36000" marR="36000"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Comment</a:t>
                      </a:r>
                      <a:endParaRPr lang="en-US" sz="1600" b="1" i="0" u="none" strike="noStrike" dirty="0">
                        <a:solidFill>
                          <a:srgbClr val="000000"/>
                        </a:solidFill>
                        <a:effectLst/>
                        <a:latin typeface="+mn-lt"/>
                        <a:cs typeface="Calibri" panose="020F0502020204030204" pitchFamily="34" charset="0"/>
                      </a:endParaRP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7880187"/>
                  </a:ext>
                </a:extLst>
              </a:tr>
              <a:tr h="147256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Skills Levy</a:t>
                      </a:r>
                    </a:p>
                  </a:txBody>
                  <a:tcPr marL="36000" marR="3600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 </a:t>
                      </a:r>
                      <a:r>
                        <a:rPr kumimoji="0" lang="en-ZA" sz="1600" b="0" i="0" u="none" strike="noStrike" kern="1200" cap="none" normalizeH="0" baseline="0" dirty="0">
                          <a:ln>
                            <a:noFill/>
                          </a:ln>
                          <a:solidFill>
                            <a:schemeClr val="tx1"/>
                          </a:solidFill>
                          <a:effectLst/>
                          <a:latin typeface="+mn-lt"/>
                          <a:ea typeface="+mn-ea"/>
                          <a:cs typeface="Calibri" panose="020F0502020204030204" pitchFamily="34" charset="0"/>
                        </a:rPr>
                        <a:t>1 119 904 </a:t>
                      </a:r>
                    </a:p>
                  </a:txBody>
                  <a:tcPr marL="36000" marR="36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Skills levy adjusted upwards due to the collection trends. </a:t>
                      </a:r>
                    </a:p>
                  </a:txBody>
                  <a:tcPr marL="36000" marR="36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795165208"/>
                  </a:ext>
                </a:extLst>
              </a:tr>
              <a:tr h="147256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600" b="0" i="0" u="none" strike="noStrike" kern="1200" cap="none" normalizeH="0" baseline="0" dirty="0">
                          <a:ln>
                            <a:noFill/>
                          </a:ln>
                          <a:solidFill>
                            <a:schemeClr val="tx1"/>
                          </a:solidFill>
                          <a:effectLst/>
                          <a:latin typeface="+mn-lt"/>
                          <a:ea typeface="+mn-ea"/>
                          <a:cs typeface="Calibri" panose="020F0502020204030204" pitchFamily="34" charset="0"/>
                        </a:rPr>
                        <a:t>Universities: Graduate Assistants</a:t>
                      </a:r>
                    </a:p>
                  </a:txBody>
                  <a:tcPr marL="36000" marR="3600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 90 000</a:t>
                      </a:r>
                    </a:p>
                  </a:txBody>
                  <a:tcPr marL="36000" marR="36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Presidential Youth Employment Initiative (PYEI) to employ 3000 unemployed university graduates across 26 public universities.</a:t>
                      </a:r>
                    </a:p>
                  </a:txBody>
                  <a:tcPr marL="36000" marR="36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127266739"/>
                  </a:ext>
                </a:extLst>
              </a:tr>
              <a:tr h="147256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ZA" sz="1600" b="0" i="0" u="none" strike="noStrike" kern="1200" cap="none" normalizeH="0" baseline="0" dirty="0">
                          <a:ln>
                            <a:noFill/>
                          </a:ln>
                          <a:solidFill>
                            <a:schemeClr val="tx1"/>
                          </a:solidFill>
                          <a:effectLst/>
                          <a:latin typeface="+mn-lt"/>
                          <a:ea typeface="+mn-ea"/>
                          <a:cs typeface="Calibri" panose="020F0502020204030204" pitchFamily="34" charset="0"/>
                        </a:rPr>
                        <a:t>National Skills Fund: Performance model for demand-led skills training </a:t>
                      </a:r>
                    </a:p>
                  </a:txBody>
                  <a:tcPr marL="36000" marR="3600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  100 000</a:t>
                      </a:r>
                    </a:p>
                  </a:txBody>
                  <a:tcPr marL="36000" marR="36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600" b="0" i="0" u="none" strike="noStrike" kern="1200" cap="none" normalizeH="0" baseline="0" dirty="0">
                          <a:ln>
                            <a:noFill/>
                          </a:ln>
                          <a:solidFill>
                            <a:schemeClr val="tx1"/>
                          </a:solidFill>
                          <a:effectLst/>
                          <a:latin typeface="+mn-lt"/>
                          <a:ea typeface="+mn-ea"/>
                          <a:cs typeface="Calibri" panose="020F0502020204030204" pitchFamily="34" charset="0"/>
                        </a:rPr>
                        <a:t>Delivery of demand-led digital skills training with focus on Global Business Services and ICT.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600" b="0" i="0" u="none" strike="noStrike" kern="1200" cap="none" normalizeH="0" baseline="0" dirty="0">
                          <a:ln>
                            <a:noFill/>
                          </a:ln>
                          <a:solidFill>
                            <a:schemeClr val="tx1"/>
                          </a:solidFill>
                          <a:effectLst/>
                          <a:latin typeface="+mn-lt"/>
                          <a:ea typeface="+mn-ea"/>
                          <a:cs typeface="Calibri" panose="020F0502020204030204" pitchFamily="34" charset="0"/>
                        </a:rPr>
                        <a:t>This aims to create 4500 new jobs for young people. </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1600" b="0" i="0" u="none" strike="noStrike" kern="1200" cap="none" normalizeH="0" baseline="0" dirty="0">
                        <a:ln>
                          <a:noFill/>
                        </a:ln>
                        <a:solidFill>
                          <a:schemeClr val="tx1"/>
                        </a:solidFill>
                        <a:effectLst/>
                        <a:latin typeface="+mn-lt"/>
                        <a:ea typeface="+mn-ea"/>
                        <a:cs typeface="Calibri" panose="020F0502020204030204" pitchFamily="34" charset="0"/>
                      </a:endParaRPr>
                    </a:p>
                  </a:txBody>
                  <a:tcPr marL="36000" marR="36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741213624"/>
                  </a:ext>
                </a:extLst>
              </a:tr>
              <a:tr h="527941">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1" i="0" u="none" strike="noStrike" kern="1200" cap="none" normalizeH="0" baseline="0" dirty="0">
                          <a:ln>
                            <a:noFill/>
                          </a:ln>
                          <a:solidFill>
                            <a:schemeClr val="tx1"/>
                          </a:solidFill>
                          <a:effectLst/>
                          <a:latin typeface="+mn-lt"/>
                          <a:ea typeface="+mn-ea"/>
                          <a:cs typeface="Calibri" panose="020F0502020204030204" pitchFamily="34" charset="0"/>
                        </a:rPr>
                        <a:t>Total</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kumimoji="0" lang="en-US" sz="1600" b="1" i="0" u="none" strike="noStrike" kern="1200" cap="none" normalizeH="0" baseline="0" dirty="0">
                          <a:ln>
                            <a:noFill/>
                          </a:ln>
                          <a:solidFill>
                            <a:schemeClr val="tx1"/>
                          </a:solidFill>
                          <a:effectLst/>
                          <a:latin typeface="+mn-lt"/>
                          <a:ea typeface="+mn-ea"/>
                          <a:cs typeface="Calibri" panose="020F0502020204030204" pitchFamily="34" charset="0"/>
                        </a:rPr>
                        <a:t>1 309 904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endParaRPr kumimoji="0" lang="en-US" sz="1600" b="0" i="0" u="none" strike="noStrike" kern="1200" cap="none" normalizeH="0" baseline="0" dirty="0">
                        <a:ln>
                          <a:noFill/>
                        </a:ln>
                        <a:solidFill>
                          <a:schemeClr val="tx1"/>
                        </a:solidFill>
                        <a:effectLst/>
                        <a:latin typeface="+mn-lt"/>
                        <a:ea typeface="+mn-ea"/>
                        <a:cs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extLst>
                  <a:ext uri="{0D108BD9-81ED-4DB2-BD59-A6C34878D82A}">
                    <a16:rowId xmlns:a16="http://schemas.microsoft.com/office/drawing/2014/main" val="3547145583"/>
                  </a:ext>
                </a:extLst>
              </a:tr>
            </a:tbl>
          </a:graphicData>
        </a:graphic>
      </p:graphicFrame>
    </p:spTree>
    <p:extLst>
      <p:ext uri="{BB962C8B-B14F-4D97-AF65-F5344CB8AC3E}">
        <p14:creationId xmlns:p14="http://schemas.microsoft.com/office/powerpoint/2010/main" val="1775647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8990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a:cs typeface="Calibri" panose="020F0502020204030204" pitchFamily="34" charset="0"/>
              </a:rPr>
              <a:t>2021/22: Overview of Expenditure: 3</a:t>
            </a:r>
            <a:r>
              <a:rPr lang="en-ZA" sz="2400" b="1" baseline="30000" dirty="0">
                <a:cs typeface="Calibri" panose="020F0502020204030204" pitchFamily="34" charset="0"/>
              </a:rPr>
              <a:t>rd</a:t>
            </a:r>
            <a:r>
              <a:rPr lang="en-ZA" sz="2400" b="1" dirty="0">
                <a:cs typeface="Calibri" panose="020F0502020204030204" pitchFamily="34" charset="0"/>
              </a:rPr>
              <a:t> Quarter</a:t>
            </a: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29</a:t>
            </a:fld>
            <a:endParaRPr lang="en-US" b="1"/>
          </a:p>
        </p:txBody>
      </p:sp>
      <p:sp>
        <p:nvSpPr>
          <p:cNvPr id="8" name="Rectangle 3"/>
          <p:cNvSpPr txBox="1">
            <a:spLocks noChangeArrowheads="1"/>
          </p:cNvSpPr>
          <p:nvPr/>
        </p:nvSpPr>
        <p:spPr bwMode="auto">
          <a:xfrm>
            <a:off x="304800" y="1143000"/>
            <a:ext cx="8264525" cy="5187950"/>
          </a:xfrm>
          <a:prstGeom prst="rect">
            <a:avLst/>
          </a:prstGeom>
          <a:noFill/>
          <a:ln w="9525">
            <a:noFill/>
            <a:miter lim="800000"/>
            <a:headEnd/>
            <a:tailEnd/>
          </a:ln>
        </p:spPr>
        <p:txBody>
          <a:bodyPr/>
          <a:lstStyle/>
          <a:p>
            <a:pPr marL="284163" indent="-284163" algn="just">
              <a:lnSpc>
                <a:spcPct val="80000"/>
              </a:lnSpc>
              <a:spcBef>
                <a:spcPts val="600"/>
              </a:spcBef>
              <a:spcAft>
                <a:spcPts val="600"/>
              </a:spcAft>
              <a:buFont typeface="Arial" pitchFamily="34" charset="0"/>
              <a:buChar char="•"/>
              <a:defRPr/>
            </a:pPr>
            <a:r>
              <a:rPr lang="en-US" kern="0" dirty="0">
                <a:latin typeface="+mn-lt"/>
                <a:cs typeface="Calibri" panose="020F0502020204030204" pitchFamily="34" charset="0"/>
              </a:rPr>
              <a:t>Spending at the end of Quarter 3 increased with 31.9% from R79.485 billion to R104.874 billion. </a:t>
            </a:r>
          </a:p>
          <a:p>
            <a:pPr marL="284163" indent="-284163" algn="just">
              <a:lnSpc>
                <a:spcPct val="80000"/>
              </a:lnSpc>
              <a:spcBef>
                <a:spcPts val="600"/>
              </a:spcBef>
              <a:spcAft>
                <a:spcPts val="600"/>
              </a:spcAft>
              <a:buFont typeface="Arial" pitchFamily="34" charset="0"/>
              <a:buChar char="•"/>
              <a:defRPr/>
            </a:pPr>
            <a:r>
              <a:rPr lang="en-US" kern="0" dirty="0">
                <a:latin typeface="+mn-lt"/>
                <a:cs typeface="Calibri" panose="020F0502020204030204" pitchFamily="34" charset="0"/>
              </a:rPr>
              <a:t>The total expenditure for the period ending 31 December 2021 of R104.874 billion represents a spending rate of 89.8%, of which R13.925 billion is for the skills levy. </a:t>
            </a:r>
          </a:p>
          <a:p>
            <a:pPr marL="285750" indent="-285750" algn="just">
              <a:lnSpc>
                <a:spcPct val="80000"/>
              </a:lnSpc>
              <a:spcBef>
                <a:spcPts val="600"/>
              </a:spcBef>
              <a:buFont typeface="Arial" pitchFamily="34" charset="0"/>
              <a:buChar char="•"/>
              <a:defRPr/>
            </a:pPr>
            <a:r>
              <a:rPr lang="en-US" kern="0" dirty="0">
                <a:latin typeface="+mn-lt"/>
                <a:cs typeface="Calibri" panose="020F0502020204030204" pitchFamily="34" charset="0"/>
              </a:rPr>
              <a:t>Spending on operational expenditure increased by 91.6% from R187.7 million in the second quarter to R359.7 million in the third quarter and represents a spending trend of 56.8%.</a:t>
            </a:r>
          </a:p>
          <a:p>
            <a:pPr marL="285750" indent="-285750" algn="just">
              <a:lnSpc>
                <a:spcPct val="80000"/>
              </a:lnSpc>
              <a:spcBef>
                <a:spcPts val="600"/>
              </a:spcBef>
              <a:buFont typeface="Arial" pitchFamily="34" charset="0"/>
              <a:buChar char="•"/>
              <a:defRPr/>
            </a:pPr>
            <a:r>
              <a:rPr lang="en-US" sz="1800" kern="0" dirty="0">
                <a:latin typeface="+mn-lt"/>
                <a:cs typeface="Calibri" panose="020F0502020204030204" pitchFamily="34" charset="0"/>
              </a:rPr>
              <a:t>University Education remains the biggest spending </a:t>
            </a:r>
            <a:r>
              <a:rPr lang="en-US" sz="1800" kern="0" dirty="0" err="1">
                <a:latin typeface="+mn-lt"/>
                <a:cs typeface="Calibri" panose="020F0502020204030204" pitchFamily="34" charset="0"/>
              </a:rPr>
              <a:t>programme</a:t>
            </a:r>
            <a:r>
              <a:rPr lang="en-US" sz="1800" kern="0" dirty="0">
                <a:latin typeface="+mn-lt"/>
                <a:cs typeface="Calibri" panose="020F0502020204030204" pitchFamily="34" charset="0"/>
              </a:rPr>
              <a:t> at an amount of R80.335 billion, followed by Technical and Vocational Education and Training at R8.325 billion and Community Education and Training at R1.593 billion.</a:t>
            </a:r>
          </a:p>
          <a:p>
            <a:pPr marL="285750" indent="-285750" algn="just">
              <a:lnSpc>
                <a:spcPct val="80000"/>
              </a:lnSpc>
              <a:spcBef>
                <a:spcPts val="600"/>
              </a:spcBef>
              <a:buFont typeface="Arial" pitchFamily="34" charset="0"/>
              <a:buChar char="•"/>
              <a:defRPr/>
            </a:pPr>
            <a:r>
              <a:rPr lang="en-US" sz="1800" kern="0" dirty="0">
                <a:latin typeface="+mn-lt"/>
                <a:cs typeface="Calibri" panose="020F0502020204030204" pitchFamily="34" charset="0"/>
              </a:rPr>
              <a:t>Transfer payments (R97.771 billion) and compensation of employees (R6.743 billion) are the biggest spending items on the budget.</a:t>
            </a:r>
          </a:p>
          <a:p>
            <a:pPr marL="285750" indent="-285750" algn="just">
              <a:lnSpc>
                <a:spcPct val="80000"/>
              </a:lnSpc>
              <a:spcBef>
                <a:spcPts val="600"/>
              </a:spcBef>
              <a:buFont typeface="Arial" pitchFamily="34" charset="0"/>
              <a:buChar char="•"/>
              <a:defRPr/>
            </a:pPr>
            <a:r>
              <a:rPr lang="en-US" sz="1800" kern="0" dirty="0">
                <a:latin typeface="+mn-lt"/>
                <a:cs typeface="Calibri" panose="020F0502020204030204" pitchFamily="34" charset="0"/>
              </a:rPr>
              <a:t>With regard to transfer payments, all block grant subsidy payments to universities, TVET Colleges, CET Colleges and public entities are on schedule.</a:t>
            </a:r>
          </a:p>
          <a:p>
            <a:pPr marL="284163" indent="-284163" algn="just">
              <a:lnSpc>
                <a:spcPct val="80000"/>
              </a:lnSpc>
              <a:spcBef>
                <a:spcPts val="600"/>
              </a:spcBef>
              <a:spcAft>
                <a:spcPts val="600"/>
              </a:spcAft>
              <a:buFont typeface="Arial" pitchFamily="34" charset="0"/>
              <a:buChar char="•"/>
              <a:defRPr/>
            </a:pPr>
            <a:r>
              <a:rPr lang="en-US" kern="0" dirty="0">
                <a:latin typeface="+mn-lt"/>
                <a:cs typeface="Calibri" panose="020F0502020204030204" pitchFamily="34" charset="0"/>
              </a:rPr>
              <a:t>Detail per </a:t>
            </a:r>
            <a:r>
              <a:rPr lang="en-US" kern="0" dirty="0" err="1">
                <a:latin typeface="+mn-lt"/>
                <a:cs typeface="Calibri" panose="020F0502020204030204" pitchFamily="34" charset="0"/>
              </a:rPr>
              <a:t>programme</a:t>
            </a:r>
            <a:r>
              <a:rPr lang="en-US" kern="0" dirty="0">
                <a:latin typeface="+mn-lt"/>
                <a:cs typeface="Calibri" panose="020F0502020204030204" pitchFamily="34" charset="0"/>
              </a:rPr>
              <a:t> and economic classification is reflected in the next two slides.</a:t>
            </a:r>
          </a:p>
          <a:p>
            <a:pPr marL="284163" indent="-284163" algn="just">
              <a:lnSpc>
                <a:spcPct val="80000"/>
              </a:lnSpc>
              <a:spcBef>
                <a:spcPts val="600"/>
              </a:spcBef>
              <a:defRPr/>
            </a:pPr>
            <a:endParaRPr lang="en-US"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676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nvGraphicFramePr>
        <p:xfrm>
          <a:off x="457200" y="1231650"/>
          <a:ext cx="8077200" cy="507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3</a:t>
            </a:fld>
            <a:endParaRPr lang="en-US" b="1" dirty="0"/>
          </a:p>
        </p:txBody>
      </p:sp>
      <p:sp>
        <p:nvSpPr>
          <p:cNvPr id="10" name="TextBox 9"/>
          <p:cNvSpPr txBox="1"/>
          <p:nvPr/>
        </p:nvSpPr>
        <p:spPr>
          <a:xfrm>
            <a:off x="549632" y="527662"/>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a:cs typeface="Arial" pitchFamily="34" charset="0"/>
              </a:rPr>
              <a:t>Vision and Mission </a:t>
            </a:r>
            <a:endParaRPr lang="en-ZA" sz="2400" b="1" dirty="0">
              <a:cs typeface="Arial" pitchFamily="34" charset="0"/>
            </a:endParaRPr>
          </a:p>
        </p:txBody>
      </p:sp>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7CAF6928-CC0C-491A-BC8E-E96665139191}"/>
                  </a:ext>
                </a:extLst>
              </p14:cNvPr>
              <p14:cNvContentPartPr/>
              <p14:nvPr/>
            </p14:nvContentPartPr>
            <p14:xfrm>
              <a:off x="8533244" y="2459610"/>
              <a:ext cx="360" cy="360"/>
            </p14:xfrm>
          </p:contentPart>
        </mc:Choice>
        <mc:Fallback xmlns="">
          <p:pic>
            <p:nvPicPr>
              <p:cNvPr id="2" name="Ink 1">
                <a:extLst>
                  <a:ext uri="{FF2B5EF4-FFF2-40B4-BE49-F238E27FC236}">
                    <a16:creationId xmlns:a16="http://schemas.microsoft.com/office/drawing/2014/main" xmlns:p14="http://schemas.microsoft.com/office/powerpoint/2010/main" xmlns="" id="{7CAF6928-CC0C-491A-BC8E-E96665139191}"/>
                  </a:ext>
                </a:extLst>
              </p:cNvPr>
              <p:cNvPicPr/>
              <p:nvPr/>
            </p:nvPicPr>
            <p:blipFill>
              <a:blip r:embed="rId9"/>
              <a:stretch>
                <a:fillRect/>
              </a:stretch>
            </p:blipFill>
            <p:spPr>
              <a:xfrm>
                <a:off x="8531084" y="2457450"/>
                <a:ext cx="4680" cy="4680"/>
              </a:xfrm>
              <a:prstGeom prst="rect">
                <a:avLst/>
              </a:prstGeom>
            </p:spPr>
          </p:pic>
        </mc:Fallback>
      </mc:AlternateContent>
    </p:spTree>
    <p:extLst>
      <p:ext uri="{BB962C8B-B14F-4D97-AF65-F5344CB8AC3E}">
        <p14:creationId xmlns:p14="http://schemas.microsoft.com/office/powerpoint/2010/main" val="3209793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04800"/>
            <a:ext cx="86106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Status of expenditure per programme: 3</a:t>
            </a:r>
            <a:r>
              <a:rPr lang="en-ZA" sz="2400" b="1" baseline="30000" dirty="0">
                <a:cs typeface="Calibri" panose="020F0502020204030204" pitchFamily="34" charset="0"/>
              </a:rPr>
              <a:t>rd</a:t>
            </a:r>
            <a:r>
              <a:rPr lang="en-ZA" sz="2400" b="1" dirty="0">
                <a:cs typeface="Calibri" panose="020F0502020204030204" pitchFamily="34" charset="0"/>
              </a:rPr>
              <a:t> Quarter</a:t>
            </a:r>
          </a:p>
        </p:txBody>
      </p:sp>
      <p:sp>
        <p:nvSpPr>
          <p:cNvPr id="7171" name="Slide Number Placeholder 7"/>
          <p:cNvSpPr>
            <a:spLocks noGrp="1"/>
          </p:cNvSpPr>
          <p:nvPr>
            <p:ph type="sldNum" sz="quarter" idx="12"/>
          </p:nvPr>
        </p:nvSpPr>
        <p:spPr>
          <a:xfrm>
            <a:off x="6929438" y="6524625"/>
            <a:ext cx="2133600" cy="365125"/>
          </a:xfrm>
          <a:noFill/>
        </p:spPr>
        <p:txBody>
          <a:bodyPr/>
          <a:lstStyle/>
          <a:p>
            <a:fld id="{29085839-C06D-4475-A807-7AF5B7383720}" type="slidenum">
              <a:rPr lang="en-US" b="1" smtClean="0"/>
              <a:pPr/>
              <a:t>30</a:t>
            </a:fld>
            <a:endParaRPr lang="en-US" b="1"/>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08136663"/>
              </p:ext>
            </p:extLst>
          </p:nvPr>
        </p:nvGraphicFramePr>
        <p:xfrm>
          <a:off x="228598" y="990600"/>
          <a:ext cx="8458201" cy="5432025"/>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3234018">
                  <a:extLst>
                    <a:ext uri="{9D8B030D-6E8A-4147-A177-3AD203B41FA5}">
                      <a16:colId xmlns:a16="http://schemas.microsoft.com/office/drawing/2014/main" val="668474030"/>
                    </a:ext>
                  </a:extLst>
                </a:gridCol>
                <a:gridCol w="1865779">
                  <a:extLst>
                    <a:ext uri="{9D8B030D-6E8A-4147-A177-3AD203B41FA5}">
                      <a16:colId xmlns:a16="http://schemas.microsoft.com/office/drawing/2014/main" val="1943241503"/>
                    </a:ext>
                  </a:extLst>
                </a:gridCol>
                <a:gridCol w="1865779">
                  <a:extLst>
                    <a:ext uri="{9D8B030D-6E8A-4147-A177-3AD203B41FA5}">
                      <a16:colId xmlns:a16="http://schemas.microsoft.com/office/drawing/2014/main" val="4275665676"/>
                    </a:ext>
                  </a:extLst>
                </a:gridCol>
                <a:gridCol w="1492625">
                  <a:extLst>
                    <a:ext uri="{9D8B030D-6E8A-4147-A177-3AD203B41FA5}">
                      <a16:colId xmlns:a16="http://schemas.microsoft.com/office/drawing/2014/main" val="3087154949"/>
                    </a:ext>
                  </a:extLst>
                </a:gridCol>
              </a:tblGrid>
              <a:tr h="838200">
                <a:tc>
                  <a:txBody>
                    <a:bodyPr/>
                    <a:lstStyle/>
                    <a:p>
                      <a:pPr algn="l" fontAlgn="b"/>
                      <a:r>
                        <a:rPr lang="en-GB" sz="1600" b="1" i="0" u="none" strike="noStrike" dirty="0">
                          <a:solidFill>
                            <a:srgbClr val="000000"/>
                          </a:solidFill>
                          <a:effectLst/>
                          <a:latin typeface="+mn-lt"/>
                          <a:cs typeface="Calibri" panose="020F0502020204030204" pitchFamily="34" charset="0"/>
                        </a:rPr>
                        <a:t>Status of Expenditure per Programme</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Adjusted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cs typeface="Calibri" panose="020F0502020204030204" pitchFamily="34" charset="0"/>
                        </a:rPr>
                        <a:t>R’000</a:t>
                      </a:r>
                    </a:p>
                  </a:txBody>
                  <a:tcPr marL="36000" marR="36000"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Actual Expenditure (Quarter 3)</a:t>
                      </a:r>
                    </a:p>
                    <a:p>
                      <a:pPr algn="ctr" fontAlgn="b"/>
                      <a:r>
                        <a:rPr lang="en-US" sz="1600" b="1" i="0" u="none" strike="noStrike" dirty="0">
                          <a:solidFill>
                            <a:srgbClr val="000000"/>
                          </a:solidFill>
                          <a:effectLst/>
                          <a:latin typeface="+mn-lt"/>
                          <a:cs typeface="Calibri" panose="020F0502020204030204" pitchFamily="34" charset="0"/>
                        </a:rPr>
                        <a:t>R’000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Balance Available</a:t>
                      </a:r>
                    </a:p>
                    <a:p>
                      <a:pPr algn="ctr" fontAlgn="b"/>
                      <a:r>
                        <a:rPr lang="en-US" sz="1600" b="1" i="0" u="none" strike="noStrike" dirty="0">
                          <a:solidFill>
                            <a:srgbClr val="000000"/>
                          </a:solidFill>
                          <a:effectLst/>
                          <a:latin typeface="+mn-lt"/>
                          <a:cs typeface="Calibri" panose="020F0502020204030204" pitchFamily="34" charset="0"/>
                        </a:rPr>
                        <a:t>R’000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86923077"/>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1: Administration</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463 596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311 853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mn-lt"/>
                        </a:rPr>
                        <a:t>  151 743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646298097"/>
                  </a:ext>
                </a:extLst>
              </a:tr>
              <a:tr h="579110">
                <a:tc>
                  <a:txBody>
                    <a:bodyPr/>
                    <a:lstStyle/>
                    <a:p>
                      <a:pPr marL="179388" marR="0" lvl="0" indent="-179388"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2: Planning, Policy and Strategy</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mn-lt"/>
                        </a:rPr>
                        <a:t>  239 831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161 312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mn-lt"/>
                        </a:rPr>
                        <a:t>  78 519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3642304833"/>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3: University Education</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81 925 240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80 335 139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mn-lt"/>
                        </a:rPr>
                        <a:t> 1 590 101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1746518458"/>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4: Technical and Vocational Education and Training</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mn-lt"/>
                        </a:rPr>
                        <a:t> 12 440 770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8 325 969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4 114 801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3049998007"/>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5: Skills Development</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mn-lt"/>
                        </a:rPr>
                        <a:t>  450 047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221 192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228 855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1821110006"/>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6: Community Education and Training</a:t>
                      </a:r>
                    </a:p>
                  </a:txBody>
                  <a:tcPr marL="36000" marR="3600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mn-lt"/>
                        </a:rPr>
                        <a:t> 2 369 521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1 592 978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776 543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2786791409"/>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Direct Charges ( Skills Levy to SETAs and NSF)</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mn-lt"/>
                        </a:rPr>
                        <a:t> 18 932 767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13 925 436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mn-lt"/>
                        </a:rPr>
                        <a:t> 5 007 331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2550246548"/>
                  </a:ext>
                </a:extLst>
              </a:tr>
              <a:tr h="396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Total</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600" b="1" i="0" u="none" strike="noStrike">
                          <a:solidFill>
                            <a:srgbClr val="000000"/>
                          </a:solidFill>
                          <a:effectLst/>
                          <a:latin typeface="+mn-lt"/>
                        </a:rPr>
                        <a:t> 116 821 772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600" b="1" i="0" u="none" strike="noStrike" dirty="0">
                          <a:solidFill>
                            <a:srgbClr val="000000"/>
                          </a:solidFill>
                          <a:effectLst/>
                          <a:latin typeface="+mn-lt"/>
                        </a:rPr>
                        <a:t> 104 873 879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600" b="1" i="0" u="none" strike="noStrike" dirty="0">
                          <a:solidFill>
                            <a:srgbClr val="000000"/>
                          </a:solidFill>
                          <a:effectLst/>
                          <a:latin typeface="+mn-lt"/>
                        </a:rPr>
                        <a:t> 11 947 893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extLst>
                  <a:ext uri="{0D108BD9-81ED-4DB2-BD59-A6C34878D82A}">
                    <a16:rowId xmlns:a16="http://schemas.microsoft.com/office/drawing/2014/main" val="3147980365"/>
                  </a:ext>
                </a:extLst>
              </a:tr>
            </a:tbl>
          </a:graphicData>
        </a:graphic>
      </p:graphicFrame>
    </p:spTree>
    <p:extLst>
      <p:ext uri="{BB962C8B-B14F-4D97-AF65-F5344CB8AC3E}">
        <p14:creationId xmlns:p14="http://schemas.microsoft.com/office/powerpoint/2010/main" val="4015389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6934200" y="6457950"/>
            <a:ext cx="2133600" cy="476250"/>
          </a:xfrm>
          <a:noFill/>
        </p:spPr>
        <p:txBody>
          <a:bodyPr/>
          <a:lstStyle/>
          <a:p>
            <a:fld id="{9A1AAE75-46A0-4C6D-AD76-30D59903F5DC}" type="slidenum">
              <a:rPr lang="en-US" smtClean="0"/>
              <a:pPr/>
              <a:t>31</a:t>
            </a:fld>
            <a:endParaRPr lang="en-US"/>
          </a:p>
        </p:txBody>
      </p:sp>
      <p:sp>
        <p:nvSpPr>
          <p:cNvPr id="5" name="TextBox 4"/>
          <p:cNvSpPr txBox="1"/>
          <p:nvPr/>
        </p:nvSpPr>
        <p:spPr>
          <a:xfrm>
            <a:off x="228600" y="228600"/>
            <a:ext cx="8686800" cy="83099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Status of expenditure per economic classification: 3</a:t>
            </a:r>
            <a:r>
              <a:rPr lang="en-ZA" sz="2400" b="1" baseline="30000" dirty="0">
                <a:cs typeface="Calibri" panose="020F0502020204030204" pitchFamily="34" charset="0"/>
              </a:rPr>
              <a:t>rd</a:t>
            </a:r>
            <a:r>
              <a:rPr lang="en-ZA" sz="2400" b="1" dirty="0">
                <a:cs typeface="Calibri" panose="020F0502020204030204" pitchFamily="34" charset="0"/>
              </a:rPr>
              <a:t> Quarter</a:t>
            </a:r>
          </a:p>
        </p:txBody>
      </p:sp>
      <p:graphicFrame>
        <p:nvGraphicFramePr>
          <p:cNvPr id="3" name="Table Placeholder 2"/>
          <p:cNvGraphicFramePr>
            <a:graphicFrameLocks noGrp="1"/>
          </p:cNvGraphicFramePr>
          <p:nvPr>
            <p:ph type="tbl" idx="1"/>
          </p:nvPr>
        </p:nvGraphicFramePr>
        <p:xfrm>
          <a:off x="228601" y="1324589"/>
          <a:ext cx="8686799" cy="4237505"/>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3525077">
                  <a:extLst>
                    <a:ext uri="{9D8B030D-6E8A-4147-A177-3AD203B41FA5}">
                      <a16:colId xmlns:a16="http://schemas.microsoft.com/office/drawing/2014/main" val="3364900942"/>
                    </a:ext>
                  </a:extLst>
                </a:gridCol>
                <a:gridCol w="1720574">
                  <a:extLst>
                    <a:ext uri="{9D8B030D-6E8A-4147-A177-3AD203B41FA5}">
                      <a16:colId xmlns:a16="http://schemas.microsoft.com/office/drawing/2014/main" val="929629038"/>
                    </a:ext>
                  </a:extLst>
                </a:gridCol>
                <a:gridCol w="1720574">
                  <a:extLst>
                    <a:ext uri="{9D8B030D-6E8A-4147-A177-3AD203B41FA5}">
                      <a16:colId xmlns:a16="http://schemas.microsoft.com/office/drawing/2014/main" val="2646663584"/>
                    </a:ext>
                  </a:extLst>
                </a:gridCol>
                <a:gridCol w="1720574">
                  <a:extLst>
                    <a:ext uri="{9D8B030D-6E8A-4147-A177-3AD203B41FA5}">
                      <a16:colId xmlns:a16="http://schemas.microsoft.com/office/drawing/2014/main" val="3238839300"/>
                    </a:ext>
                  </a:extLst>
                </a:gridCol>
              </a:tblGrid>
              <a:tr h="990600">
                <a:tc>
                  <a:txBody>
                    <a:bodyPr/>
                    <a:lstStyle/>
                    <a:p>
                      <a:pPr algn="l" fontAlgn="b"/>
                      <a:r>
                        <a:rPr lang="en-GB" sz="1600" b="1" u="none" strike="noStrike" dirty="0">
                          <a:effectLst/>
                          <a:latin typeface="+mn-lt"/>
                          <a:cs typeface="Calibri" panose="020F0502020204030204" pitchFamily="34" charset="0"/>
                        </a:rPr>
                        <a:t>Status of Expenditure per Economic Classification</a:t>
                      </a:r>
                      <a:endParaRPr lang="en-GB" sz="1600" b="1" i="0" u="none" strike="noStrike" dirty="0">
                        <a:solidFill>
                          <a:srgbClr val="000000"/>
                        </a:solidFill>
                        <a:effectLst/>
                        <a:latin typeface="+mn-lt"/>
                        <a:cs typeface="Calibri" panose="020F0502020204030204" pitchFamily="34" charset="0"/>
                      </a:endParaRP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Adjusted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cs typeface="Calibri" panose="020F0502020204030204" pitchFamily="34" charset="0"/>
                        </a:rPr>
                        <a:t>R’000</a:t>
                      </a:r>
                    </a:p>
                  </a:txBody>
                  <a:tcPr marL="36000" marR="36000"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Actual Expenditure (Quarter 2)</a:t>
                      </a:r>
                    </a:p>
                    <a:p>
                      <a:pPr algn="ctr" fontAlgn="b"/>
                      <a:r>
                        <a:rPr lang="en-US" sz="1600" b="1" i="0" u="none" strike="noStrike" dirty="0">
                          <a:solidFill>
                            <a:srgbClr val="000000"/>
                          </a:solidFill>
                          <a:effectLst/>
                          <a:latin typeface="+mn-lt"/>
                          <a:cs typeface="Calibri" panose="020F0502020204030204" pitchFamily="34" charset="0"/>
                        </a:rPr>
                        <a:t>R’000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Balance Available</a:t>
                      </a:r>
                    </a:p>
                    <a:p>
                      <a:pPr algn="ctr" fontAlgn="b"/>
                      <a:r>
                        <a:rPr lang="en-US" sz="1600" b="1" i="0" u="none" strike="noStrike" dirty="0">
                          <a:solidFill>
                            <a:srgbClr val="000000"/>
                          </a:solidFill>
                          <a:effectLst/>
                          <a:latin typeface="+mn-lt"/>
                          <a:cs typeface="Calibri" panose="020F0502020204030204" pitchFamily="34" charset="0"/>
                        </a:rPr>
                        <a:t>R’000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7880187"/>
                  </a:ext>
                </a:extLst>
              </a:tr>
              <a:tr h="463461">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Compensation of Employees</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n-lt"/>
                        </a:rPr>
                        <a:t> 9 640 486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n-lt"/>
                        </a:rPr>
                        <a:t> 6 743 115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n-lt"/>
                        </a:rPr>
                        <a:t> 2 897 371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795165208"/>
                  </a:ext>
                </a:extLst>
              </a:tr>
              <a:tr h="463461">
                <a:tc>
                  <a:txBody>
                    <a:bodyPr/>
                    <a:lstStyle/>
                    <a:p>
                      <a:pPr algn="l" fontAlgn="b"/>
                      <a:r>
                        <a:rPr lang="en-US" sz="1600" b="0" i="1" u="none" strike="noStrike" dirty="0">
                          <a:effectLst/>
                          <a:latin typeface="+mn-lt"/>
                          <a:cs typeface="Calibri" panose="020F0502020204030204" pitchFamily="34" charset="0"/>
                        </a:rPr>
                        <a:t>   Personnel Expenditure</a:t>
                      </a:r>
                      <a:endParaRPr lang="en-US" sz="1600" b="0" i="1" u="none" strike="noStrike" dirty="0">
                        <a:solidFill>
                          <a:srgbClr val="000000"/>
                        </a:solidFill>
                        <a:effectLst/>
                        <a:latin typeface="+mn-lt"/>
                        <a:cs typeface="Calibri" panose="020F050202020403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n-lt"/>
                        </a:rPr>
                        <a:t> 9 407 905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n-lt"/>
                        </a:rPr>
                        <a:t> 6 591 209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n-lt"/>
                        </a:rPr>
                        <a:t> 2 816 696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127266739"/>
                  </a:ext>
                </a:extLst>
              </a:tr>
              <a:tr h="463461">
                <a:tc>
                  <a:txBody>
                    <a:bodyPr/>
                    <a:lstStyle/>
                    <a:p>
                      <a:pPr algn="l" fontAlgn="b"/>
                      <a:r>
                        <a:rPr lang="en-US" sz="1600" b="0" i="1" u="none" strike="noStrike" dirty="0">
                          <a:effectLst/>
                          <a:latin typeface="+mn-lt"/>
                          <a:cs typeface="Calibri" panose="020F0502020204030204" pitchFamily="34" charset="0"/>
                        </a:rPr>
                        <a:t>   Examiners and Moderators</a:t>
                      </a:r>
                      <a:endParaRPr lang="en-US" sz="1600" b="0" i="1" u="none" strike="noStrike" dirty="0">
                        <a:solidFill>
                          <a:srgbClr val="000000"/>
                        </a:solidFill>
                        <a:effectLst/>
                        <a:latin typeface="+mn-lt"/>
                        <a:cs typeface="Calibri" panose="020F050202020403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n-lt"/>
                        </a:rPr>
                        <a:t>  232 581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n-lt"/>
                        </a:rPr>
                        <a:t>  151 906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n-lt"/>
                        </a:rPr>
                        <a:t>  80 675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4174943967"/>
                  </a:ext>
                </a:extLst>
              </a:tr>
              <a:tr h="463461">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Goods and Services</a:t>
                      </a:r>
                    </a:p>
                  </a:txBody>
                  <a:tcPr marL="36000" marR="3600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n-lt"/>
                        </a:rPr>
                        <a:t>  615 280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n-lt"/>
                        </a:rPr>
                        <a:t>  344 268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n-lt"/>
                        </a:rPr>
                        <a:t>  271 012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741213624"/>
                  </a:ext>
                </a:extLst>
              </a:tr>
              <a:tr h="46346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latin typeface="+mn-lt"/>
                          <a:ea typeface="+mn-ea"/>
                          <a:cs typeface="Calibri" panose="020F0502020204030204" pitchFamily="34" charset="0"/>
                        </a:rPr>
                        <a:t>Transfer Payments</a:t>
                      </a:r>
                    </a:p>
                  </a:txBody>
                  <a:tcPr marL="36000" marR="3600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n-lt"/>
                        </a:rPr>
                        <a:t> 106 548 013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n-lt"/>
                        </a:rPr>
                        <a:t> 97 771 034</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n-lt"/>
                        </a:rPr>
                        <a:t> 8 776 979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964005435"/>
                  </a:ext>
                </a:extLst>
              </a:tr>
              <a:tr h="463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Capital Expenditure</a:t>
                      </a:r>
                    </a:p>
                  </a:txBody>
                  <a:tcPr marL="36000" marR="3600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n-lt"/>
                        </a:rPr>
                        <a:t>  17 993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n-lt"/>
                        </a:rPr>
                        <a:t>  15 462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n-lt"/>
                        </a:rPr>
                        <a:t>  2 531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984999155"/>
                  </a:ext>
                </a:extLst>
              </a:tr>
              <a:tr h="466139">
                <a:tc>
                  <a:txBody>
                    <a:bodyPr/>
                    <a:lstStyle/>
                    <a:p>
                      <a:pPr algn="l" fontAlgn="b"/>
                      <a:r>
                        <a:rPr lang="en-US" sz="1600" b="1" u="none" strike="noStrike" dirty="0">
                          <a:effectLst/>
                          <a:latin typeface="+mn-lt"/>
                          <a:cs typeface="Calibri" panose="020F0502020204030204" pitchFamily="34" charset="0"/>
                        </a:rPr>
                        <a:t>Total</a:t>
                      </a:r>
                      <a:endParaRPr lang="en-US" sz="1600" b="1" i="0" u="none" strike="noStrike" dirty="0">
                        <a:solidFill>
                          <a:srgbClr val="000000"/>
                        </a:solidFill>
                        <a:effectLst/>
                        <a:latin typeface="+mn-lt"/>
                        <a:cs typeface="Calibri" panose="020F050202020403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600" b="1" i="0" u="none" strike="noStrike">
                          <a:solidFill>
                            <a:srgbClr val="000000"/>
                          </a:solidFill>
                          <a:effectLst/>
                          <a:latin typeface="+mn-lt"/>
                        </a:rPr>
                        <a:t> 116 821 772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600" b="1" i="0" u="none" strike="noStrike" dirty="0">
                          <a:solidFill>
                            <a:srgbClr val="000000"/>
                          </a:solidFill>
                          <a:effectLst/>
                          <a:latin typeface="+mn-lt"/>
                        </a:rPr>
                        <a:t> 104 873 879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600" b="1" i="0" u="none" strike="noStrike" dirty="0">
                          <a:solidFill>
                            <a:srgbClr val="000000"/>
                          </a:solidFill>
                          <a:effectLst/>
                          <a:latin typeface="+mn-lt"/>
                        </a:rPr>
                        <a:t> 11 947 893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extLst>
                  <a:ext uri="{0D108BD9-81ED-4DB2-BD59-A6C34878D82A}">
                    <a16:rowId xmlns:a16="http://schemas.microsoft.com/office/drawing/2014/main" val="3547145583"/>
                  </a:ext>
                </a:extLst>
              </a:tr>
            </a:tbl>
          </a:graphicData>
        </a:graphic>
      </p:graphicFrame>
    </p:spTree>
    <p:extLst>
      <p:ext uri="{BB962C8B-B14F-4D97-AF65-F5344CB8AC3E}">
        <p14:creationId xmlns:p14="http://schemas.microsoft.com/office/powerpoint/2010/main" val="112522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381001" y="458275"/>
            <a:ext cx="82296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2021/22: Overview of Expenditure: 3</a:t>
            </a:r>
            <a:r>
              <a:rPr lang="en-ZA" sz="2400" b="1" baseline="30000" dirty="0">
                <a:cs typeface="Calibri" panose="020F0502020204030204" pitchFamily="34" charset="0"/>
              </a:rPr>
              <a:t>rd</a:t>
            </a:r>
            <a:r>
              <a:rPr lang="en-ZA" sz="2400" b="1" dirty="0">
                <a:cs typeface="Calibri" panose="020F0502020204030204" pitchFamily="34" charset="0"/>
              </a:rPr>
              <a:t> Quarter</a:t>
            </a: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32</a:t>
            </a:fld>
            <a:endParaRPr lang="en-US" b="1"/>
          </a:p>
        </p:txBody>
      </p:sp>
      <p:sp>
        <p:nvSpPr>
          <p:cNvPr id="8" name="Rectangle 3"/>
          <p:cNvSpPr txBox="1">
            <a:spLocks noChangeArrowheads="1"/>
          </p:cNvSpPr>
          <p:nvPr/>
        </p:nvSpPr>
        <p:spPr bwMode="auto">
          <a:xfrm>
            <a:off x="339725" y="1219200"/>
            <a:ext cx="8229600" cy="5111750"/>
          </a:xfrm>
          <a:prstGeom prst="rect">
            <a:avLst/>
          </a:prstGeom>
          <a:noFill/>
          <a:ln w="9525">
            <a:noFill/>
            <a:miter lim="800000"/>
            <a:headEnd/>
            <a:tailEnd/>
          </a:ln>
        </p:spPr>
        <p:txBody>
          <a:bodyPr/>
          <a:lstStyle/>
          <a:p>
            <a:pPr algn="just">
              <a:lnSpc>
                <a:spcPct val="80000"/>
              </a:lnSpc>
              <a:spcBef>
                <a:spcPts val="600"/>
              </a:spcBef>
              <a:defRPr/>
            </a:pPr>
            <a:endParaRPr lang="en-US" sz="2000" kern="0"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93923426"/>
              </p:ext>
            </p:extLst>
          </p:nvPr>
        </p:nvGraphicFramePr>
        <p:xfrm>
          <a:off x="381001" y="919940"/>
          <a:ext cx="8229600" cy="5760199"/>
        </p:xfrm>
        <a:graphic>
          <a:graphicData uri="http://schemas.openxmlformats.org/drawingml/2006/table">
            <a:tbl>
              <a:tblPr>
                <a:tableStyleId>{5C22544A-7EE6-4342-B048-85BDC9FD1C3A}</a:tableStyleId>
              </a:tblPr>
              <a:tblGrid>
                <a:gridCol w="449579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2"/>
                    </a:ext>
                  </a:extLst>
                </a:gridCol>
                <a:gridCol w="1289060">
                  <a:extLst>
                    <a:ext uri="{9D8B030D-6E8A-4147-A177-3AD203B41FA5}">
                      <a16:colId xmlns:a16="http://schemas.microsoft.com/office/drawing/2014/main" val="20001"/>
                    </a:ext>
                  </a:extLst>
                </a:gridCol>
                <a:gridCol w="1073141">
                  <a:extLst>
                    <a:ext uri="{9D8B030D-6E8A-4147-A177-3AD203B41FA5}">
                      <a16:colId xmlns:a16="http://schemas.microsoft.com/office/drawing/2014/main" val="20003"/>
                    </a:ext>
                  </a:extLst>
                </a:gridCol>
              </a:tblGrid>
              <a:tr h="893484">
                <a:tc>
                  <a:txBody>
                    <a:bodyPr/>
                    <a:lstStyle/>
                    <a:p>
                      <a:pPr algn="l">
                        <a:lnSpc>
                          <a:spcPct val="130000"/>
                        </a:lnSpc>
                        <a:spcAft>
                          <a:spcPts val="0"/>
                        </a:spcAft>
                      </a:pPr>
                      <a:r>
                        <a:rPr lang="en-US" sz="1400" b="1" dirty="0">
                          <a:latin typeface="+mn-lt"/>
                          <a:cs typeface="Calibri" panose="020F0502020204030204" pitchFamily="34" charset="0"/>
                        </a:rPr>
                        <a:t> Institution/Entity</a:t>
                      </a:r>
                      <a:endParaRPr lang="en-ZA" sz="1400" b="1" dirty="0">
                        <a:latin typeface="+mn-lt"/>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mn-lt"/>
                          <a:cs typeface="Calibri" panose="020F0502020204030204" pitchFamily="34" charset="0"/>
                        </a:rPr>
                        <a:t>Main Appropriation</a:t>
                      </a:r>
                    </a:p>
                    <a:p>
                      <a:pPr algn="ctr">
                        <a:lnSpc>
                          <a:spcPct val="130000"/>
                        </a:lnSpc>
                        <a:spcAft>
                          <a:spcPts val="0"/>
                        </a:spcAft>
                      </a:pPr>
                      <a:r>
                        <a:rPr lang="en-ZA" sz="1400" b="1" dirty="0">
                          <a:latin typeface="+mn-lt"/>
                          <a:cs typeface="Calibri" panose="020F0502020204030204" pitchFamily="34" charset="0"/>
                        </a:rPr>
                        <a:t>R’000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cs typeface="Calibri" panose="020F0502020204030204" pitchFamily="34" charset="0"/>
                        </a:rPr>
                        <a:t>Actual Expenditure (Quarter 2)</a:t>
                      </a:r>
                    </a:p>
                    <a:p>
                      <a:pPr algn="ctr" fontAlgn="b"/>
                      <a:r>
                        <a:rPr lang="en-US" sz="1400" b="1" i="0" u="none" strike="noStrike" dirty="0">
                          <a:solidFill>
                            <a:srgbClr val="000000"/>
                          </a:solidFill>
                          <a:effectLst/>
                          <a:latin typeface="+mn-lt"/>
                          <a:cs typeface="Calibri" panose="020F0502020204030204" pitchFamily="34" charset="0"/>
                        </a:rPr>
                        <a:t>R’000</a:t>
                      </a:r>
                      <a:endParaRPr lang="en-ZA" sz="1400" b="1" dirty="0">
                        <a:latin typeface="+mn-lt"/>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Calibri" panose="020F0502020204030204" pitchFamily="34" charset="0"/>
                        </a:rPr>
                        <a:t>Balance Available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Calibri" panose="020F0502020204030204" pitchFamily="34" charset="0"/>
                        </a:rPr>
                        <a:t>R’000</a:t>
                      </a:r>
                      <a:endParaRPr lang="en-ZA" sz="1400" b="1" dirty="0">
                        <a:latin typeface="+mn-lt"/>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Universities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43 162 765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41 788 039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1 374 726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1"/>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Public Entities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l" fontAlgn="b"/>
                      <a:r>
                        <a:rPr lang="en-US" sz="1400" b="0" i="0" u="none" strike="noStrike" dirty="0">
                          <a:solidFill>
                            <a:srgbClr val="000000"/>
                          </a:solidFill>
                          <a:effectLst/>
                          <a:latin typeface="+mn-lt"/>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l" fontAlgn="b"/>
                      <a:r>
                        <a:rPr lang="en-US" sz="1400" b="0" i="0" u="none" strike="noStrike" dirty="0">
                          <a:solidFill>
                            <a:srgbClr val="000000"/>
                          </a:solidFill>
                          <a:effectLst/>
                          <a:latin typeface="+mn-lt"/>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2"/>
                  </a:ext>
                </a:extLst>
              </a:tr>
              <a:tr h="280419">
                <a:tc>
                  <a:txBody>
                    <a:bodyPr/>
                    <a:lstStyle/>
                    <a:p>
                      <a:pPr algn="l" fontAlgn="b"/>
                      <a:r>
                        <a:rPr lang="en-GB" sz="1400" b="0" i="0" u="none" strike="noStrike" dirty="0">
                          <a:solidFill>
                            <a:srgbClr val="000000"/>
                          </a:solidFill>
                          <a:effectLst/>
                          <a:latin typeface="+mn-lt"/>
                        </a:rPr>
                        <a:t>     National Student Financial Aid Scheme (NSFAS)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38 561 555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38 420 860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140 695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3"/>
                  </a:ext>
                </a:extLst>
              </a:tr>
              <a:tr h="280419">
                <a:tc>
                  <a:txBody>
                    <a:bodyPr/>
                    <a:lstStyle/>
                    <a:p>
                      <a:pPr algn="l" fontAlgn="b"/>
                      <a:r>
                        <a:rPr lang="en-GB" sz="1400" b="0" i="0" u="none" strike="noStrike" dirty="0">
                          <a:solidFill>
                            <a:srgbClr val="000000"/>
                          </a:solidFill>
                          <a:effectLst/>
                          <a:latin typeface="+mn-lt"/>
                        </a:rPr>
                        <a:t>     Council on Higher Education (CHE)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70 012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52 509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17 503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4"/>
                  </a:ext>
                </a:extLst>
              </a:tr>
              <a:tr h="280419">
                <a:tc>
                  <a:txBody>
                    <a:bodyPr/>
                    <a:lstStyle/>
                    <a:p>
                      <a:pPr algn="l" fontAlgn="b"/>
                      <a:r>
                        <a:rPr lang="en-GB" sz="1400" b="0" i="0" u="none" strike="noStrike" dirty="0">
                          <a:solidFill>
                            <a:srgbClr val="000000"/>
                          </a:solidFill>
                          <a:effectLst/>
                          <a:latin typeface="+mn-lt"/>
                        </a:rPr>
                        <a:t>     South African Qualifications Authority (SAQA)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82 793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62 095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20 698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5"/>
                  </a:ext>
                </a:extLst>
              </a:tr>
              <a:tr h="280419">
                <a:tc>
                  <a:txBody>
                    <a:bodyPr/>
                    <a:lstStyle/>
                    <a:p>
                      <a:pPr algn="l" fontAlgn="b"/>
                      <a:r>
                        <a:rPr lang="en-GB" sz="1400" b="0" i="0" u="none" strike="noStrike" dirty="0">
                          <a:solidFill>
                            <a:srgbClr val="000000"/>
                          </a:solidFill>
                          <a:effectLst/>
                          <a:latin typeface="+mn-lt"/>
                        </a:rPr>
                        <a:t>     Quality Council for Trades and Occupations (QCTO)</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27 630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20 722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6 908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6"/>
                  </a:ext>
                </a:extLst>
              </a:tr>
              <a:tr h="280419">
                <a:tc>
                  <a:txBody>
                    <a:bodyPr/>
                    <a:lstStyle/>
                    <a:p>
                      <a:pPr algn="l" fontAlgn="b"/>
                      <a:r>
                        <a:rPr lang="en-US" sz="1400" b="0" i="0" u="none" strike="noStrike" dirty="0">
                          <a:solidFill>
                            <a:srgbClr val="000000"/>
                          </a:solidFill>
                          <a:effectLst/>
                          <a:latin typeface="+mn-lt"/>
                        </a:rPr>
                        <a:t>      Public Services SETA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120 082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90 061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30 021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7"/>
                  </a:ext>
                </a:extLst>
              </a:tr>
              <a:tr h="280419">
                <a:tc>
                  <a:txBody>
                    <a:bodyPr/>
                    <a:lstStyle/>
                    <a:p>
                      <a:pPr algn="l" fontAlgn="b"/>
                      <a:r>
                        <a:rPr lang="en-GB" sz="1400" b="0" i="0" u="none" strike="noStrike" dirty="0">
                          <a:solidFill>
                            <a:srgbClr val="000000"/>
                          </a:solidFill>
                          <a:effectLst/>
                          <a:latin typeface="+mn-lt"/>
                        </a:rPr>
                        <a:t>      Education and Training Practices SETA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18 079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18 079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8"/>
                  </a:ext>
                </a:extLst>
              </a:tr>
              <a:tr h="280419">
                <a:tc>
                  <a:txBody>
                    <a:bodyPr/>
                    <a:lstStyle/>
                    <a:p>
                      <a:pPr marL="0" indent="0" algn="l" fontAlgn="b">
                        <a:buFont typeface="Arial" panose="020B0604020202020204" pitchFamily="34" charset="0"/>
                        <a:buNone/>
                      </a:pPr>
                      <a:r>
                        <a:rPr lang="en-GB" sz="1400" b="0" i="0" u="none" strike="noStrike" dirty="0">
                          <a:solidFill>
                            <a:srgbClr val="000000"/>
                          </a:solidFill>
                          <a:effectLst/>
                          <a:latin typeface="+mn-lt"/>
                        </a:rPr>
                        <a:t>      National Skills Fund (NSF): Demand led skills </a:t>
                      </a:r>
                      <a:endParaRPr lang="en-US" sz="1400" b="0" i="0" u="none" strike="noStrike" dirty="0">
                        <a:solidFill>
                          <a:srgbClr val="000000"/>
                        </a:solidFill>
                        <a:effectLst/>
                        <a:latin typeface="+mn-lt"/>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100 000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l" fontAlgn="b"/>
                      <a:r>
                        <a:rPr lang="en-US" sz="1400" b="0" i="0" u="none" strike="noStrike">
                          <a:solidFill>
                            <a:srgbClr val="000000"/>
                          </a:solidFill>
                          <a:effectLst/>
                          <a:latin typeface="+mn-lt"/>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100 000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614528396"/>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Higher Health</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20 075</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16 062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4 013</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10"/>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National Institute for Humanities and Social Sciences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38 691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29 019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9 672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3443490723"/>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TVET Colleges Subsidies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5 184 519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3 169 910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2 014 609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414529476"/>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CET College Subsidies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206 779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155 629</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51 150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568284722"/>
                  </a:ext>
                </a:extLst>
              </a:tr>
              <a:tr h="280419">
                <a:tc>
                  <a:txBody>
                    <a:bodyPr/>
                    <a:lstStyle/>
                    <a:p>
                      <a:pPr marL="171450" indent="-171450" algn="l" fontAlgn="b">
                        <a:buFont typeface="Arial" panose="020B0604020202020204" pitchFamily="34" charset="0"/>
                        <a:buChar char="•"/>
                      </a:pPr>
                      <a:r>
                        <a:rPr lang="en-GB" sz="1400" b="0" i="0" u="none" strike="noStrike" dirty="0">
                          <a:solidFill>
                            <a:srgbClr val="000000"/>
                          </a:solidFill>
                          <a:effectLst/>
                          <a:latin typeface="+mn-lt"/>
                        </a:rPr>
                        <a:t>Foreign Governments and International Organisations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4 166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2 996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1 170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861194744"/>
                  </a:ext>
                </a:extLst>
              </a:tr>
              <a:tr h="280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mn-lt"/>
                        </a:rPr>
                        <a:t>Leave Gratuity</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n-lt"/>
                        </a:rPr>
                        <a:t>  18 100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19 617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n-lt"/>
                        </a:rPr>
                        <a:t>-  1 517</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394872487"/>
                  </a:ext>
                </a:extLst>
              </a:tr>
              <a:tr h="330215">
                <a:tc>
                  <a:txBody>
                    <a:bodyPr/>
                    <a:lstStyle/>
                    <a:p>
                      <a:pPr marL="0" lvl="0" indent="0" algn="l">
                        <a:lnSpc>
                          <a:spcPct val="130000"/>
                        </a:lnSpc>
                        <a:spcAft>
                          <a:spcPts val="0"/>
                        </a:spcAft>
                        <a:buFont typeface="Symbol" panose="05050102010706020507" pitchFamily="18" charset="2"/>
                        <a:buNone/>
                      </a:pPr>
                      <a:r>
                        <a:rPr lang="en-ZA" sz="1400" b="1" dirty="0">
                          <a:effectLst/>
                          <a:latin typeface="+mn-lt"/>
                          <a:ea typeface="Times New Roman" panose="02020603050405020304" pitchFamily="18" charset="0"/>
                          <a:cs typeface="Calibri" panose="020F0502020204030204" pitchFamily="34" charset="0"/>
                        </a:rPr>
                        <a:t>TOTAL</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400" b="1" i="0" u="none" strike="noStrike">
                          <a:solidFill>
                            <a:srgbClr val="000000"/>
                          </a:solidFill>
                          <a:effectLst/>
                          <a:latin typeface="+mn-lt"/>
                        </a:rPr>
                        <a:t> 87 615 246</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400" b="1" i="0" u="none" strike="noStrike" dirty="0">
                          <a:solidFill>
                            <a:srgbClr val="000000"/>
                          </a:solidFill>
                          <a:effectLst/>
                          <a:latin typeface="+mn-lt"/>
                        </a:rPr>
                        <a:t> 83 845 598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400" b="0" i="0" u="none" strike="noStrike" dirty="0">
                          <a:solidFill>
                            <a:srgbClr val="000000"/>
                          </a:solidFill>
                          <a:effectLst/>
                          <a:latin typeface="+mn-lt"/>
                        </a:rPr>
                        <a:t> 3 769 648</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2"/>
                  </a:ext>
                </a:extLst>
              </a:tr>
              <a:tr h="330215">
                <a:tc gridSpan="4">
                  <a:txBody>
                    <a:bodyPr/>
                    <a:lstStyle/>
                    <a:p>
                      <a:pPr marL="0" lvl="0" indent="0" algn="l">
                        <a:lnSpc>
                          <a:spcPct val="130000"/>
                        </a:lnSpc>
                        <a:spcAft>
                          <a:spcPts val="0"/>
                        </a:spcAft>
                        <a:buFont typeface="Symbol" panose="05050102010706020507" pitchFamily="18" charset="2"/>
                        <a:buNone/>
                      </a:pPr>
                      <a:endParaRPr lang="en-ZA" sz="14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a:spcAft>
                          <a:spcPts val="0"/>
                        </a:spcAft>
                      </a:pPr>
                      <a:endParaRPr lang="en-Z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a:spcAft>
                          <a:spcPts val="0"/>
                        </a:spcAft>
                      </a:pPr>
                      <a:endParaRPr lang="en-Z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a:spcAft>
                          <a:spcPts val="0"/>
                        </a:spcAft>
                      </a:pPr>
                      <a:endParaRPr lang="en-Z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92272808"/>
                  </a:ext>
                </a:extLst>
              </a:tr>
            </a:tbl>
          </a:graphicData>
        </a:graphic>
      </p:graphicFrame>
    </p:spTree>
    <p:extLst>
      <p:ext uri="{BB962C8B-B14F-4D97-AF65-F5344CB8AC3E}">
        <p14:creationId xmlns:p14="http://schemas.microsoft.com/office/powerpoint/2010/main" val="1090861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65ED-8EE3-43A3-9709-0E50EFD41E2F}"/>
              </a:ext>
            </a:extLst>
          </p:cNvPr>
          <p:cNvSpPr>
            <a:spLocks noGrp="1"/>
          </p:cNvSpPr>
          <p:nvPr>
            <p:ph type="title"/>
          </p:nvPr>
        </p:nvSpPr>
        <p:spPr>
          <a:xfrm>
            <a:off x="340151" y="112958"/>
            <a:ext cx="8229600" cy="792162"/>
          </a:xfrm>
          <a:solidFill>
            <a:srgbClr val="00B050"/>
          </a:solidFill>
          <a:ln>
            <a:gradFill>
              <a:gsLst>
                <a:gs pos="2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n-GB" sz="2800" b="1" dirty="0"/>
              <a:t>Economic Classifications spending trends: Quarter 1 to Quarter 3</a:t>
            </a:r>
            <a:endParaRPr lang="en-US" dirty="0"/>
          </a:p>
        </p:txBody>
      </p:sp>
      <p:sp>
        <p:nvSpPr>
          <p:cNvPr id="4" name="Slide Number Placeholder 3">
            <a:extLst>
              <a:ext uri="{FF2B5EF4-FFF2-40B4-BE49-F238E27FC236}">
                <a16:creationId xmlns:a16="http://schemas.microsoft.com/office/drawing/2014/main" id="{985B37F7-3741-4C3A-A5B1-7F56F7DE3C7D}"/>
              </a:ext>
            </a:extLst>
          </p:cNvPr>
          <p:cNvSpPr>
            <a:spLocks noGrp="1"/>
          </p:cNvSpPr>
          <p:nvPr>
            <p:ph type="sldNum" sz="quarter" idx="12"/>
          </p:nvPr>
        </p:nvSpPr>
        <p:spPr/>
        <p:txBody>
          <a:bodyPr/>
          <a:lstStyle/>
          <a:p>
            <a:pPr>
              <a:defRPr/>
            </a:pPr>
            <a:fld id="{7FEA9EB2-108A-4BEC-BB25-443CCE96D918}" type="slidenum">
              <a:rPr lang="en-US" smtClean="0"/>
              <a:pPr>
                <a:defRPr/>
              </a:pPr>
              <a:t>33</a:t>
            </a:fld>
            <a:endParaRPr lang="en-US"/>
          </a:p>
        </p:txBody>
      </p:sp>
      <p:graphicFrame>
        <p:nvGraphicFramePr>
          <p:cNvPr id="7" name="Content Placeholder 6">
            <a:extLst>
              <a:ext uri="{FF2B5EF4-FFF2-40B4-BE49-F238E27FC236}">
                <a16:creationId xmlns:a16="http://schemas.microsoft.com/office/drawing/2014/main" id="{B68146BF-816F-4BE4-B9D9-A2E46DB56BC6}"/>
              </a:ext>
            </a:extLst>
          </p:cNvPr>
          <p:cNvGraphicFramePr>
            <a:graphicFrameLocks noGrp="1"/>
          </p:cNvGraphicFramePr>
          <p:nvPr>
            <p:ph idx="1"/>
            <p:extLst>
              <p:ext uri="{D42A27DB-BD31-4B8C-83A1-F6EECF244321}">
                <p14:modId xmlns:p14="http://schemas.microsoft.com/office/powerpoint/2010/main" val="1648197580"/>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3546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4F6D-C582-4448-9BA3-5F8195DAF3F8}"/>
              </a:ext>
            </a:extLst>
          </p:cNvPr>
          <p:cNvSpPr>
            <a:spLocks noGrp="1"/>
          </p:cNvSpPr>
          <p:nvPr>
            <p:ph type="title"/>
          </p:nvPr>
        </p:nvSpPr>
        <p:spPr>
          <a:solidFill>
            <a:srgbClr val="00B050"/>
          </a:solidFill>
        </p:spPr>
        <p:txBody>
          <a:bodyPr/>
          <a:lstStyle/>
          <a:p>
            <a:r>
              <a:rPr lang="en-GB" sz="2800" b="1"/>
              <a:t>Spending trends </a:t>
            </a:r>
            <a:r>
              <a:rPr lang="en-GB" sz="2800" b="1" dirty="0"/>
              <a:t>of Transfers and Subsidies: Quarter 1 to Quarter 3</a:t>
            </a:r>
            <a:endParaRPr lang="en-US" sz="2800" b="1" dirty="0"/>
          </a:p>
        </p:txBody>
      </p:sp>
      <p:sp>
        <p:nvSpPr>
          <p:cNvPr id="4" name="Slide Number Placeholder 3">
            <a:extLst>
              <a:ext uri="{FF2B5EF4-FFF2-40B4-BE49-F238E27FC236}">
                <a16:creationId xmlns:a16="http://schemas.microsoft.com/office/drawing/2014/main" id="{918B4782-309F-49AD-8514-3D080D3D0299}"/>
              </a:ext>
            </a:extLst>
          </p:cNvPr>
          <p:cNvSpPr>
            <a:spLocks noGrp="1"/>
          </p:cNvSpPr>
          <p:nvPr>
            <p:ph type="sldNum" sz="quarter" idx="12"/>
          </p:nvPr>
        </p:nvSpPr>
        <p:spPr/>
        <p:txBody>
          <a:bodyPr/>
          <a:lstStyle/>
          <a:p>
            <a:pPr>
              <a:defRPr/>
            </a:pPr>
            <a:fld id="{7FEA9EB2-108A-4BEC-BB25-443CCE96D918}" type="slidenum">
              <a:rPr lang="en-US" smtClean="0"/>
              <a:pPr>
                <a:defRPr/>
              </a:pPr>
              <a:t>34</a:t>
            </a:fld>
            <a:endParaRPr lang="en-US"/>
          </a:p>
        </p:txBody>
      </p:sp>
      <p:graphicFrame>
        <p:nvGraphicFramePr>
          <p:cNvPr id="5" name="Content Placeholder 4">
            <a:extLst>
              <a:ext uri="{FF2B5EF4-FFF2-40B4-BE49-F238E27FC236}">
                <a16:creationId xmlns:a16="http://schemas.microsoft.com/office/drawing/2014/main" id="{FD21D119-8D4F-4001-9A9E-AC1534031454}"/>
              </a:ext>
            </a:extLst>
          </p:cNvPr>
          <p:cNvGraphicFramePr>
            <a:graphicFrameLocks noGrp="1"/>
          </p:cNvGraphicFramePr>
          <p:nvPr>
            <p:ph idx="1"/>
            <p:extLst>
              <p:ext uri="{D42A27DB-BD31-4B8C-83A1-F6EECF244321}">
                <p14:modId xmlns:p14="http://schemas.microsoft.com/office/powerpoint/2010/main" val="356388023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6147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4"/>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b="1" i="1">
                <a:latin typeface="Calibri" pitchFamily="34" charset="0"/>
              </a:rPr>
              <a:t>Thank You</a:t>
            </a:r>
          </a:p>
        </p:txBody>
      </p:sp>
      <p:sp>
        <p:nvSpPr>
          <p:cNvPr id="2" name="Slide Number Placeholder 1"/>
          <p:cNvSpPr>
            <a:spLocks noGrp="1"/>
          </p:cNvSpPr>
          <p:nvPr>
            <p:ph type="sldNum" sz="quarter" idx="12"/>
          </p:nvPr>
        </p:nvSpPr>
        <p:spPr/>
        <p:txBody>
          <a:bodyPr/>
          <a:lstStyle/>
          <a:p>
            <a:pPr>
              <a:defRPr/>
            </a:pPr>
            <a:fld id="{810468BB-C55C-44F1-A22B-78402AAAE336}" type="slidenum">
              <a:rPr lang="en-US" smtClean="0"/>
              <a:pPr>
                <a:defRPr/>
              </a:pPr>
              <a:t>35</a:t>
            </a:fld>
            <a:endParaRPr lang="en-US" dirty="0"/>
          </a:p>
        </p:txBody>
      </p:sp>
    </p:spTree>
    <p:extLst>
      <p:ext uri="{BB962C8B-B14F-4D97-AF65-F5344CB8AC3E}">
        <p14:creationId xmlns:p14="http://schemas.microsoft.com/office/powerpoint/2010/main" val="270740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graphicFrame>
        <p:nvGraphicFramePr>
          <p:cNvPr id="3" name="Diagram 2"/>
          <p:cNvGraphicFramePr/>
          <p:nvPr/>
        </p:nvGraphicFramePr>
        <p:xfrm>
          <a:off x="533399" y="1066800"/>
          <a:ext cx="81534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4</a:t>
            </a:fld>
            <a:endParaRPr lang="en-US" b="1" dirty="0"/>
          </a:p>
        </p:txBody>
      </p:sp>
      <p:sp>
        <p:nvSpPr>
          <p:cNvPr id="9" name="TextBox 8"/>
          <p:cNvSpPr txBox="1"/>
          <p:nvPr/>
        </p:nvSpPr>
        <p:spPr>
          <a:xfrm>
            <a:off x="549632" y="527662"/>
            <a:ext cx="8077201"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GB" sz="2400" b="1" dirty="0">
                <a:cs typeface="Arial" pitchFamily="34" charset="0"/>
              </a:rPr>
              <a:t>Five-year Strategic Plan Outcomes: 2020-2025</a:t>
            </a:r>
          </a:p>
        </p:txBody>
      </p:sp>
    </p:spTree>
    <p:extLst>
      <p:ext uri="{BB962C8B-B14F-4D97-AF65-F5344CB8AC3E}">
        <p14:creationId xmlns:p14="http://schemas.microsoft.com/office/powerpoint/2010/main" val="327653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7"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smtClean="0"/>
              <a:pPr eaLnBrk="1" hangingPunct="1"/>
              <a:t>5</a:t>
            </a:fld>
            <a:endParaRPr lang="en-US" altLang="en-US" b="1" dirty="0"/>
          </a:p>
        </p:txBody>
      </p:sp>
      <p:sp>
        <p:nvSpPr>
          <p:cNvPr id="9" name="TextBox 8"/>
          <p:cNvSpPr txBox="1"/>
          <p:nvPr/>
        </p:nvSpPr>
        <p:spPr>
          <a:xfrm>
            <a:off x="381000" y="457287"/>
            <a:ext cx="8382000" cy="43088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eaLnBrk="1" hangingPunct="1">
              <a:defRPr/>
            </a:pPr>
            <a:r>
              <a:rPr lang="en-US" sz="2200" b="1" dirty="0"/>
              <a:t>Significant developments during the period under review</a:t>
            </a:r>
            <a:r>
              <a:rPr lang="en-US" sz="2000" b="1" dirty="0"/>
              <a:t> </a:t>
            </a:r>
            <a:endParaRPr lang="en-ZA" sz="2000" b="1" dirty="0"/>
          </a:p>
        </p:txBody>
      </p:sp>
      <p:sp>
        <p:nvSpPr>
          <p:cNvPr id="6" name="TextBox 7"/>
          <p:cNvSpPr txBox="1">
            <a:spLocks noChangeArrowheads="1"/>
          </p:cNvSpPr>
          <p:nvPr/>
        </p:nvSpPr>
        <p:spPr bwMode="auto">
          <a:xfrm>
            <a:off x="381000" y="1066800"/>
            <a:ext cx="8305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34950" indent="0" algn="just"/>
            <a:r>
              <a:rPr lang="en-ZA" sz="2000" b="1" dirty="0"/>
              <a:t>Economic Reconstruction and Recovery Plan - Skills Strategy</a:t>
            </a:r>
          </a:p>
          <a:p>
            <a:pPr marL="234950" indent="0" algn="just"/>
            <a:r>
              <a:rPr lang="en-ZA" sz="2000" dirty="0"/>
              <a:t>  </a:t>
            </a:r>
            <a:endParaRPr lang="en-US" sz="2000" b="1" dirty="0"/>
          </a:p>
          <a:p>
            <a:pPr marL="520700" indent="-285750" algn="just">
              <a:buFont typeface="Arial" panose="020B0604020202020204" pitchFamily="34" charset="0"/>
              <a:buChar char="•"/>
            </a:pPr>
            <a:r>
              <a:rPr lang="en-ZA" sz="2000" dirty="0"/>
              <a:t>Developed a Skills Strategy to support the Economic Reconstruction and Recovery Plan given the slow job creation, exacerbated by COVID-19  </a:t>
            </a:r>
          </a:p>
          <a:p>
            <a:pPr marL="234950" indent="0" algn="just"/>
            <a:endParaRPr lang="en-ZA" sz="2000" dirty="0"/>
          </a:p>
          <a:p>
            <a:pPr marL="520700" indent="-285750" algn="just">
              <a:buFont typeface="Arial" panose="020B0604020202020204" pitchFamily="34" charset="0"/>
              <a:buChar char="•"/>
            </a:pPr>
            <a:r>
              <a:rPr lang="en-ZA" sz="2000" dirty="0">
                <a:solidFill>
                  <a:srgbClr val="000000"/>
                </a:solidFill>
                <a:effectLst/>
                <a:latin typeface="Arial" panose="020B0604020202020204" pitchFamily="34" charset="0"/>
                <a:ea typeface="Calibri" panose="020F0502020204030204" pitchFamily="34" charset="0"/>
              </a:rPr>
              <a:t>The Skills Strategy was developed as part of the DHET’s Labour Market Intelligence research project</a:t>
            </a:r>
            <a:endParaRPr lang="en-ZA" sz="2000" dirty="0"/>
          </a:p>
          <a:p>
            <a:pPr marL="234950" indent="0" algn="just"/>
            <a:endParaRPr lang="en-ZA" sz="2000" dirty="0"/>
          </a:p>
          <a:p>
            <a:pPr marL="520700" indent="-285750" algn="just">
              <a:buFont typeface="Arial" panose="020B0604020202020204" pitchFamily="34" charset="0"/>
              <a:buChar char="•"/>
            </a:pPr>
            <a:r>
              <a:rPr lang="en-ZA" sz="2000" dirty="0"/>
              <a:t>An Implementation Plan is being finalised with delivery partners </a:t>
            </a:r>
          </a:p>
          <a:p>
            <a:pPr marL="234950" indent="0" algn="just"/>
            <a:endParaRPr lang="en-ZA" sz="2000" dirty="0"/>
          </a:p>
          <a:p>
            <a:pPr marL="520700" indent="-285750" algn="just">
              <a:buFont typeface="Arial" panose="020B0604020202020204" pitchFamily="34" charset="0"/>
              <a:buChar char="•"/>
            </a:pPr>
            <a:r>
              <a:rPr lang="en-ZA" sz="2000" dirty="0"/>
              <a:t>Technical Implementation Forum has been established to oversee implementation </a:t>
            </a:r>
            <a:endParaRPr lang="en-US" sz="2000" dirty="0"/>
          </a:p>
          <a:p>
            <a:pPr marL="234950" indent="0"/>
            <a:endParaRPr lang="en-US" sz="2000" b="1" dirty="0"/>
          </a:p>
        </p:txBody>
      </p:sp>
    </p:spTree>
    <p:extLst>
      <p:ext uri="{BB962C8B-B14F-4D97-AF65-F5344CB8AC3E}">
        <p14:creationId xmlns:p14="http://schemas.microsoft.com/office/powerpoint/2010/main" val="411644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7"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smtClean="0"/>
              <a:pPr eaLnBrk="1" hangingPunct="1"/>
              <a:t>6</a:t>
            </a:fld>
            <a:endParaRPr lang="en-US" altLang="en-US" b="1" dirty="0"/>
          </a:p>
        </p:txBody>
      </p:sp>
      <p:sp>
        <p:nvSpPr>
          <p:cNvPr id="9" name="TextBox 8"/>
          <p:cNvSpPr txBox="1"/>
          <p:nvPr/>
        </p:nvSpPr>
        <p:spPr>
          <a:xfrm>
            <a:off x="461258" y="361919"/>
            <a:ext cx="8221484"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US" sz="2200" b="1" dirty="0"/>
              <a:t>Significant Development During the Period Under Review</a:t>
            </a:r>
            <a:r>
              <a:rPr lang="en-US" sz="2400" b="1" dirty="0"/>
              <a:t>             </a:t>
            </a:r>
            <a:endParaRPr lang="en-ZA" sz="2400" b="1" dirty="0"/>
          </a:p>
        </p:txBody>
      </p:sp>
      <p:sp>
        <p:nvSpPr>
          <p:cNvPr id="6" name="TextBox 7"/>
          <p:cNvSpPr txBox="1">
            <a:spLocks noChangeArrowheads="1"/>
          </p:cNvSpPr>
          <p:nvPr/>
        </p:nvSpPr>
        <p:spPr bwMode="auto">
          <a:xfrm>
            <a:off x="155974" y="823584"/>
            <a:ext cx="477476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34950" indent="0" algn="just"/>
            <a:r>
              <a:rPr lang="en-ZA" sz="1600" b="1" dirty="0">
                <a:latin typeface="+mn-lt"/>
              </a:rPr>
              <a:t>Finalised validation processes on data for  student enrolments, completions, etc. for the </a:t>
            </a:r>
            <a:r>
              <a:rPr lang="en-ZA" sz="1600" b="1" u="sng" dirty="0">
                <a:latin typeface="+mn-lt"/>
              </a:rPr>
              <a:t>2020 academic year</a:t>
            </a:r>
          </a:p>
          <a:p>
            <a:pPr marL="234950" indent="0" algn="just"/>
            <a:endParaRPr lang="en-ZA" sz="1200" b="1" dirty="0">
              <a:latin typeface="+mn-lt"/>
            </a:endParaRPr>
          </a:p>
          <a:p>
            <a:pPr marL="234950" indent="0" algn="just"/>
            <a:r>
              <a:rPr lang="en-ZA" sz="1200" b="1" dirty="0">
                <a:latin typeface="+mn-lt"/>
              </a:rPr>
              <a:t>Student enrolments </a:t>
            </a:r>
          </a:p>
          <a:p>
            <a:pPr marL="234950" indent="0" algn="just"/>
            <a:endParaRPr lang="en-ZA" sz="1200" b="1" dirty="0">
              <a:latin typeface="+mn-lt"/>
            </a:endParaRPr>
          </a:p>
          <a:p>
            <a:pPr marL="577850" indent="-342900" algn="just">
              <a:buFont typeface="Courier New" panose="02070309020205020404" pitchFamily="49" charset="0"/>
              <a:buChar char="o"/>
            </a:pPr>
            <a:r>
              <a:rPr lang="en-ZA" sz="1200" dirty="0">
                <a:latin typeface="+mn-lt"/>
              </a:rPr>
              <a:t>There were 1 094 808 students enrolled in pubic universities for the 2020 academic year against the planned target of (1 090 000).</a:t>
            </a:r>
          </a:p>
          <a:p>
            <a:pPr marL="234950" indent="0" algn="just"/>
            <a:endParaRPr lang="en-ZA" sz="1200" dirty="0">
              <a:latin typeface="+mn-lt"/>
            </a:endParaRPr>
          </a:p>
          <a:p>
            <a:pPr marL="577850" indent="-342900" algn="just">
              <a:buFont typeface="Courier New" panose="02070309020205020404" pitchFamily="49" charset="0"/>
              <a:buChar char="o"/>
            </a:pPr>
            <a:r>
              <a:rPr lang="en-ZA" sz="1200" dirty="0">
                <a:latin typeface="+mn-lt"/>
              </a:rPr>
              <a:t>NSFAS funded 504 336 students at universities against the planned target of 427 851. </a:t>
            </a:r>
          </a:p>
          <a:p>
            <a:pPr marL="577850" indent="-342900" algn="just">
              <a:buFont typeface="Arial" panose="020B0604020202020204" pitchFamily="34" charset="0"/>
              <a:buChar char="•"/>
            </a:pPr>
            <a:endParaRPr lang="en-ZA" sz="1200" b="1" dirty="0">
              <a:latin typeface="+mn-lt"/>
            </a:endParaRPr>
          </a:p>
          <a:p>
            <a:pPr marL="577850" indent="-342900" algn="just">
              <a:buFont typeface="Courier New" panose="02070309020205020404" pitchFamily="49" charset="0"/>
              <a:buChar char="o"/>
            </a:pPr>
            <a:r>
              <a:rPr lang="en-GB" sz="1200" dirty="0">
                <a:latin typeface="+mn-lt"/>
              </a:rPr>
              <a:t>In TVET colleges, enrolments were </a:t>
            </a:r>
            <a:r>
              <a:rPr lang="en-ZA" sz="1200" dirty="0">
                <a:latin typeface="+mn-lt"/>
              </a:rPr>
              <a:t>lower than planned. There were 452 277 headcount enrolments than the planned 610 000. </a:t>
            </a:r>
          </a:p>
          <a:p>
            <a:pPr marL="234950" indent="0" algn="just"/>
            <a:endParaRPr lang="en-ZA" sz="1200" dirty="0">
              <a:latin typeface="+mn-lt"/>
            </a:endParaRPr>
          </a:p>
          <a:p>
            <a:pPr marL="577850" indent="-342900" algn="just">
              <a:buFont typeface="Courier New" panose="02070309020205020404" pitchFamily="49" charset="0"/>
              <a:buChar char="o"/>
            </a:pPr>
            <a:r>
              <a:rPr lang="en-ZA" sz="1200" dirty="0">
                <a:latin typeface="+mn-lt"/>
              </a:rPr>
              <a:t>261 404 (target 310 900) TVET college students received funding through NSFAS (this brings a the total of NSFAS funded students in both universities and TVET colleges to 765 740).</a:t>
            </a:r>
          </a:p>
          <a:p>
            <a:pPr marL="234950" indent="0" algn="just"/>
            <a:endParaRPr lang="en-ZA" sz="1200" dirty="0">
              <a:latin typeface="+mn-lt"/>
            </a:endParaRPr>
          </a:p>
          <a:p>
            <a:pPr marL="577850" indent="-342900" algn="just">
              <a:buFont typeface="Courier New" panose="02070309020205020404" pitchFamily="49" charset="0"/>
              <a:buChar char="o"/>
            </a:pPr>
            <a:r>
              <a:rPr lang="en-ZA" sz="1200" dirty="0">
                <a:latin typeface="+mn-lt"/>
              </a:rPr>
              <a:t>5 250 TVET college students were enrolled in the Pre-vocational Learning Programme (PLP) to improve their chances of success. </a:t>
            </a:r>
          </a:p>
          <a:p>
            <a:pPr marL="234950" indent="0" algn="just"/>
            <a:endParaRPr lang="en-ZA" sz="1200" dirty="0">
              <a:latin typeface="+mn-lt"/>
            </a:endParaRPr>
          </a:p>
          <a:p>
            <a:pPr marL="577850" indent="-342900" algn="just">
              <a:buFont typeface="Courier New" panose="02070309020205020404" pitchFamily="49" charset="0"/>
              <a:buChar char="o"/>
            </a:pPr>
            <a:r>
              <a:rPr lang="en-GB" sz="1200" dirty="0">
                <a:latin typeface="+mn-lt"/>
              </a:rPr>
              <a:t>There were 142 585  students enrolled in CET colleges. This is lower than the planned target of 220 549.</a:t>
            </a:r>
          </a:p>
          <a:p>
            <a:pPr marL="577850" indent="-342900" algn="just">
              <a:buFont typeface="Courier New" panose="02070309020205020404" pitchFamily="49" charset="0"/>
              <a:buChar char="o"/>
            </a:pPr>
            <a:endParaRPr lang="en-ZA" sz="1200" dirty="0">
              <a:latin typeface="+mn-lt"/>
            </a:endParaRPr>
          </a:p>
        </p:txBody>
      </p:sp>
      <p:graphicFrame>
        <p:nvGraphicFramePr>
          <p:cNvPr id="10" name="Chart 9">
            <a:extLst>
              <a:ext uri="{FF2B5EF4-FFF2-40B4-BE49-F238E27FC236}">
                <a16:creationId xmlns:a16="http://schemas.microsoft.com/office/drawing/2014/main" id="{047FB7F1-F4D0-4430-82AC-1AD9CAB74F55}"/>
              </a:ext>
            </a:extLst>
          </p:cNvPr>
          <p:cNvGraphicFramePr>
            <a:graphicFrameLocks/>
          </p:cNvGraphicFramePr>
          <p:nvPr>
            <p:extLst>
              <p:ext uri="{D42A27DB-BD31-4B8C-83A1-F6EECF244321}">
                <p14:modId xmlns:p14="http://schemas.microsoft.com/office/powerpoint/2010/main" val="3890289610"/>
              </p:ext>
            </p:extLst>
          </p:nvPr>
        </p:nvGraphicFramePr>
        <p:xfrm>
          <a:off x="4930740" y="3643326"/>
          <a:ext cx="3928722"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810E011D-C800-40A1-A904-AD98DF6984B4}"/>
              </a:ext>
            </a:extLst>
          </p:cNvPr>
          <p:cNvGraphicFramePr>
            <a:graphicFrameLocks/>
          </p:cNvGraphicFramePr>
          <p:nvPr>
            <p:extLst>
              <p:ext uri="{D42A27DB-BD31-4B8C-83A1-F6EECF244321}">
                <p14:modId xmlns:p14="http://schemas.microsoft.com/office/powerpoint/2010/main" val="2515611306"/>
              </p:ext>
            </p:extLst>
          </p:nvPr>
        </p:nvGraphicFramePr>
        <p:xfrm>
          <a:off x="4905055" y="831077"/>
          <a:ext cx="392872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66187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7"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smtClean="0"/>
              <a:pPr eaLnBrk="1" hangingPunct="1"/>
              <a:t>7</a:t>
            </a:fld>
            <a:endParaRPr lang="en-US" altLang="en-US" b="1" dirty="0"/>
          </a:p>
        </p:txBody>
      </p:sp>
      <p:sp>
        <p:nvSpPr>
          <p:cNvPr id="9" name="TextBox 8"/>
          <p:cNvSpPr txBox="1"/>
          <p:nvPr/>
        </p:nvSpPr>
        <p:spPr>
          <a:xfrm>
            <a:off x="465316" y="457287"/>
            <a:ext cx="8221484" cy="43088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US" sz="2200" b="1" dirty="0"/>
              <a:t>Significant Developments During the Period Under Review  </a:t>
            </a:r>
            <a:endParaRPr lang="en-ZA" sz="2200" b="1" dirty="0"/>
          </a:p>
        </p:txBody>
      </p:sp>
      <p:sp>
        <p:nvSpPr>
          <p:cNvPr id="6" name="TextBox 7"/>
          <p:cNvSpPr txBox="1">
            <a:spLocks noChangeArrowheads="1"/>
          </p:cNvSpPr>
          <p:nvPr/>
        </p:nvSpPr>
        <p:spPr bwMode="auto">
          <a:xfrm>
            <a:off x="465316" y="1054926"/>
            <a:ext cx="813694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07963" lvl="1" indent="0" algn="just">
              <a:defRPr/>
            </a:pPr>
            <a:r>
              <a:rPr lang="en-ZA" b="1" dirty="0">
                <a:latin typeface="+mn-lt"/>
              </a:rPr>
              <a:t>Centres of Specialisation </a:t>
            </a:r>
          </a:p>
          <a:p>
            <a:pPr marL="207963" lvl="1" indent="0" algn="just">
              <a:defRPr/>
            </a:pPr>
            <a:endParaRPr lang="en-ZA" b="1" dirty="0">
              <a:latin typeface="+mn-lt"/>
            </a:endParaRPr>
          </a:p>
          <a:p>
            <a:pPr marL="493713" lvl="1" indent="-285750" algn="just">
              <a:buFont typeface="Courier New" panose="02070309020205020404" pitchFamily="49" charset="0"/>
              <a:buChar char="o"/>
              <a:defRPr/>
            </a:pPr>
            <a:r>
              <a:rPr lang="en-ZA" dirty="0">
                <a:latin typeface="+mn-lt"/>
              </a:rPr>
              <a:t>Accredited 6 TVET colleges to be trade test centres for occupational qualifications.</a:t>
            </a:r>
            <a:endParaRPr lang="en-ZA" b="1" dirty="0">
              <a:latin typeface="+mn-lt"/>
            </a:endParaRPr>
          </a:p>
          <a:p>
            <a:pPr marL="493713" lvl="1" indent="-285750" algn="just">
              <a:buFont typeface="Courier New" panose="02070309020205020404" pitchFamily="49" charset="0"/>
              <a:buChar char="o"/>
              <a:defRPr/>
            </a:pPr>
            <a:r>
              <a:rPr lang="en-ZA" dirty="0">
                <a:latin typeface="+mn-lt"/>
              </a:rPr>
              <a:t>69 artisan learners received training through the Centres of Specialisation.</a:t>
            </a:r>
          </a:p>
          <a:p>
            <a:pPr marL="493713" lvl="1" indent="-285750" algn="just">
              <a:buFont typeface="Courier New" panose="02070309020205020404" pitchFamily="49" charset="0"/>
              <a:buChar char="o"/>
              <a:defRPr/>
            </a:pPr>
            <a:r>
              <a:rPr lang="en-ZA" dirty="0">
                <a:latin typeface="+mn-lt"/>
              </a:rPr>
              <a:t>This is a ground-breaking skills development initiative that aligns to and supports Artisanal skills needs of industry and the economy at large</a:t>
            </a:r>
          </a:p>
          <a:p>
            <a:pPr marL="493713" lvl="1" indent="-285750" algn="just">
              <a:buFont typeface="Courier New" panose="02070309020205020404" pitchFamily="49" charset="0"/>
              <a:buChar char="o"/>
              <a:defRPr/>
            </a:pPr>
            <a:r>
              <a:rPr lang="en-ZA" dirty="0">
                <a:latin typeface="+mn-lt"/>
              </a:rPr>
              <a:t>Each college is pursuing partnerships with industry to enable placement of graduates  </a:t>
            </a:r>
          </a:p>
          <a:p>
            <a:pPr marL="207963" lvl="1" indent="0" algn="just">
              <a:defRPr/>
            </a:pPr>
            <a:endParaRPr lang="en-ZA" dirty="0">
              <a:latin typeface="+mn-lt"/>
            </a:endParaRPr>
          </a:p>
          <a:p>
            <a:pPr marL="234950" indent="0" algn="just"/>
            <a:r>
              <a:rPr lang="en-ZA" b="1" dirty="0">
                <a:latin typeface="+mn-lt"/>
              </a:rPr>
              <a:t>TVET Lecturer development </a:t>
            </a:r>
          </a:p>
          <a:p>
            <a:pPr marL="234950" indent="0" algn="just"/>
            <a:endParaRPr lang="en-ZA" dirty="0">
              <a:latin typeface="+mn-lt"/>
            </a:endParaRPr>
          </a:p>
          <a:p>
            <a:pPr marL="577850" indent="-342900" algn="just">
              <a:buFont typeface="Courier New" panose="02070309020205020404" pitchFamily="49" charset="0"/>
              <a:buChar char="o"/>
            </a:pPr>
            <a:r>
              <a:rPr lang="en-GB" dirty="0">
                <a:latin typeface="+mn-lt"/>
              </a:rPr>
              <a:t>10 universities have received accreditation for 11 TVET programmes - seven of these are offering TVET programmes. </a:t>
            </a:r>
          </a:p>
          <a:p>
            <a:pPr marL="577850" indent="-342900" algn="just">
              <a:buFont typeface="Courier New" panose="02070309020205020404" pitchFamily="49" charset="0"/>
              <a:buChar char="o"/>
            </a:pPr>
            <a:r>
              <a:rPr lang="en-GB" dirty="0">
                <a:latin typeface="+mn-lt"/>
              </a:rPr>
              <a:t>3 universities are awaiting CHE accreditation and two universities are engaged with institutional processes.</a:t>
            </a:r>
          </a:p>
          <a:p>
            <a:pPr marL="577850" indent="-342900" algn="just">
              <a:buFont typeface="Courier New" panose="02070309020205020404" pitchFamily="49" charset="0"/>
              <a:buChar char="o"/>
            </a:pPr>
            <a:r>
              <a:rPr lang="en-ZA" dirty="0">
                <a:latin typeface="+mn-lt"/>
              </a:rPr>
              <a:t>155 lecturers have registered for professional qualifications at the NMU and TUT. </a:t>
            </a:r>
            <a:endParaRPr lang="en-US" b="1" dirty="0"/>
          </a:p>
        </p:txBody>
      </p:sp>
    </p:spTree>
    <p:extLst>
      <p:ext uri="{BB962C8B-B14F-4D97-AF65-F5344CB8AC3E}">
        <p14:creationId xmlns:p14="http://schemas.microsoft.com/office/powerpoint/2010/main" val="22179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7"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smtClean="0"/>
              <a:pPr eaLnBrk="1" hangingPunct="1"/>
              <a:t>8</a:t>
            </a:fld>
            <a:endParaRPr lang="en-US" altLang="en-US" b="1" dirty="0"/>
          </a:p>
        </p:txBody>
      </p:sp>
      <p:sp>
        <p:nvSpPr>
          <p:cNvPr id="9" name="TextBox 8"/>
          <p:cNvSpPr txBox="1"/>
          <p:nvPr/>
        </p:nvSpPr>
        <p:spPr>
          <a:xfrm>
            <a:off x="465316" y="457287"/>
            <a:ext cx="8221484" cy="43088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defRPr/>
            </a:pPr>
            <a:r>
              <a:rPr lang="en-US" sz="2200" b="1" dirty="0"/>
              <a:t>Significant Developments During the Period Under Review  </a:t>
            </a:r>
            <a:endParaRPr lang="en-ZA" sz="2200" b="1" dirty="0"/>
          </a:p>
        </p:txBody>
      </p:sp>
      <p:sp>
        <p:nvSpPr>
          <p:cNvPr id="6" name="TextBox 7"/>
          <p:cNvSpPr txBox="1">
            <a:spLocks noChangeArrowheads="1"/>
          </p:cNvSpPr>
          <p:nvPr/>
        </p:nvSpPr>
        <p:spPr bwMode="auto">
          <a:xfrm>
            <a:off x="304800" y="1219200"/>
            <a:ext cx="822148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34950" indent="0" algn="just"/>
            <a:r>
              <a:rPr lang="en-ZA" sz="2000" b="1" dirty="0">
                <a:latin typeface="+mn-lt"/>
              </a:rPr>
              <a:t>Student Funding </a:t>
            </a:r>
          </a:p>
          <a:p>
            <a:pPr marL="234950" indent="0" algn="just"/>
            <a:endParaRPr lang="en-ZA" sz="2000" b="1" dirty="0">
              <a:latin typeface="+mn-lt"/>
            </a:endParaRPr>
          </a:p>
          <a:p>
            <a:pPr marL="577850" indent="-342900" algn="just">
              <a:buFont typeface="Courier New" panose="02070309020205020404" pitchFamily="49" charset="0"/>
              <a:buChar char="o"/>
            </a:pPr>
            <a:r>
              <a:rPr lang="en-ZA" sz="2000" dirty="0">
                <a:latin typeface="+mn-lt"/>
              </a:rPr>
              <a:t>The 2022 Guidelines for the DHET bursary scheme for students at public universities and TVET colleges were approved by the Minister. </a:t>
            </a:r>
          </a:p>
          <a:p>
            <a:pPr marL="234950" indent="0" algn="just"/>
            <a:endParaRPr lang="en-ZA" sz="2000" dirty="0">
              <a:latin typeface="+mn-lt"/>
            </a:endParaRPr>
          </a:p>
          <a:p>
            <a:pPr marL="577850" indent="-342900" algn="just">
              <a:buFont typeface="Courier New" panose="02070309020205020404" pitchFamily="49" charset="0"/>
              <a:buChar char="o"/>
            </a:pPr>
            <a:r>
              <a:rPr lang="en-ZA" sz="2000" dirty="0">
                <a:latin typeface="+mn-lt"/>
              </a:rPr>
              <a:t>Public institutions (universities and TVET Colleges) were issued with letters to implement the guidelines.</a:t>
            </a:r>
          </a:p>
          <a:p>
            <a:pPr marL="234950" indent="0" algn="just"/>
            <a:endParaRPr lang="en-ZA" sz="2000" dirty="0">
              <a:latin typeface="+mn-lt"/>
            </a:endParaRPr>
          </a:p>
          <a:p>
            <a:pPr marL="577850" indent="-342900" algn="just">
              <a:buFont typeface="Courier New" panose="02070309020205020404" pitchFamily="49" charset="0"/>
              <a:buChar char="o"/>
            </a:pPr>
            <a:r>
              <a:rPr lang="en-ZA" sz="2000" dirty="0">
                <a:latin typeface="+mn-lt"/>
              </a:rPr>
              <a:t>A Fee Regulatory Framework for the public higher education system was developed and proposed fees based on a Consumer Price Index (CPI) increase for the 2022 academic year has been submitted to the Minister.</a:t>
            </a:r>
          </a:p>
          <a:p>
            <a:pPr marL="234950" indent="0" algn="just"/>
            <a:endParaRPr lang="en-ZA" sz="2000" dirty="0">
              <a:latin typeface="+mn-lt"/>
            </a:endParaRPr>
          </a:p>
          <a:p>
            <a:pPr marL="577850" indent="-342900" algn="just">
              <a:buFont typeface="Courier New" panose="02070309020205020404" pitchFamily="49" charset="0"/>
              <a:buChar char="o"/>
            </a:pPr>
            <a:endParaRPr lang="en-US" sz="2000" b="1" dirty="0">
              <a:latin typeface="+mn-lt"/>
            </a:endParaRPr>
          </a:p>
        </p:txBody>
      </p:sp>
    </p:spTree>
    <p:extLst>
      <p:ext uri="{BB962C8B-B14F-4D97-AF65-F5344CB8AC3E}">
        <p14:creationId xmlns:p14="http://schemas.microsoft.com/office/powerpoint/2010/main" val="251440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ED6F-83EF-4045-92FD-ECD542BD9122}"/>
              </a:ext>
            </a:extLst>
          </p:cNvPr>
          <p:cNvSpPr>
            <a:spLocks noGrp="1"/>
          </p:cNvSpPr>
          <p:nvPr>
            <p:ph type="ctrTitle" sz="quarter"/>
          </p:nvPr>
        </p:nvSpPr>
        <p:spPr/>
        <p:txBody>
          <a:bodyPr/>
          <a:lstStyle/>
          <a:p>
            <a:r>
              <a:rPr lang="en-GB" dirty="0"/>
              <a:t>Second Quarter Performance information </a:t>
            </a:r>
            <a:endParaRPr lang="en-US" dirty="0"/>
          </a:p>
        </p:txBody>
      </p:sp>
    </p:spTree>
    <p:extLst>
      <p:ext uri="{BB962C8B-B14F-4D97-AF65-F5344CB8AC3E}">
        <p14:creationId xmlns:p14="http://schemas.microsoft.com/office/powerpoint/2010/main" val="232270869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172EDCD85052418FB7CF3EDB607B2B" ma:contentTypeVersion="10" ma:contentTypeDescription="Create a new document." ma:contentTypeScope="" ma:versionID="7b142b2f3c58b2d24dc75504636f1aaa">
  <xsd:schema xmlns:xsd="http://www.w3.org/2001/XMLSchema" xmlns:xs="http://www.w3.org/2001/XMLSchema" xmlns:p="http://schemas.microsoft.com/office/2006/metadata/properties" xmlns:ns3="e49c6129-34a5-48f5-8e0f-5b8204c68096" targetNamespace="http://schemas.microsoft.com/office/2006/metadata/properties" ma:root="true" ma:fieldsID="cd183ffa3cf13f0d29c3de6b76939e91" ns3:_="">
    <xsd:import namespace="e49c6129-34a5-48f5-8e0f-5b8204c6809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6129-34a5-48f5-8e0f-5b8204c680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E7A99-B399-4BDF-95A7-8771C0E0C913}">
  <ds:schemaRefs>
    <ds:schemaRef ds:uri="e49c6129-34a5-48f5-8e0f-5b8204c68096"/>
    <ds:schemaRef ds:uri="http://schemas.microsoft.com/office/infopath/2007/PartnerControls"/>
    <ds:schemaRef ds:uri="http://schemas.microsoft.com/office/2006/documentManagement/types"/>
    <ds:schemaRef ds:uri="http://purl.org/dc/dcmitype/"/>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9E9538D-3C92-4990-AF29-B5933EAF63D6}">
  <ds:schemaRefs>
    <ds:schemaRef ds:uri="http://schemas.microsoft.com/sharepoint/v3/contenttype/forms"/>
  </ds:schemaRefs>
</ds:datastoreItem>
</file>

<file path=customXml/itemProps3.xml><?xml version="1.0" encoding="utf-8"?>
<ds:datastoreItem xmlns:ds="http://schemas.openxmlformats.org/officeDocument/2006/customXml" ds:itemID="{6F938E85-2AB2-4B5F-ABEA-07C764580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c6129-34a5-48f5-8e0f-5b8204c68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26073</TotalTime>
  <Words>4306</Words>
  <Application>Microsoft Office PowerPoint</Application>
  <PresentationFormat>On-screen Show (4:3)</PresentationFormat>
  <Paragraphs>767</Paragraphs>
  <Slides>35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Arial Narrow</vt:lpstr>
      <vt:lpstr>Arial Unicode MS</vt:lpstr>
      <vt:lpstr>Calibri</vt:lpstr>
      <vt:lpstr>Courier New</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 Quarter Performance information </vt:lpstr>
      <vt:lpstr>PowerPoint Presentation</vt:lpstr>
      <vt:lpstr>PowerPoint Presentation</vt:lpstr>
      <vt:lpstr>PowerPoint Presentation</vt:lpstr>
      <vt:lpstr>PowerPoint Presentation</vt:lpstr>
      <vt:lpstr>PowerPoint Presentation</vt:lpstr>
      <vt:lpstr>PowerPoint Presentation</vt:lpstr>
      <vt:lpstr>Third Quarter Performance Information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Third Quarter 2021/22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Classifications spending trends: Quarter 1 to Quarter 3</vt:lpstr>
      <vt:lpstr>Spending trends of Transfers and Subsidies: Quarter 1 to Quarter 3</vt:lpstr>
      <vt:lpstr>PowerPoint Presentation</vt:lpstr>
    </vt:vector>
  </TitlesOfParts>
  <Company>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Babulele Bingwa</cp:lastModifiedBy>
  <cp:revision>472</cp:revision>
  <cp:lastPrinted>2022-03-02T08:38:27Z</cp:lastPrinted>
  <dcterms:created xsi:type="dcterms:W3CDTF">2010-10-01T19:49:50Z</dcterms:created>
  <dcterms:modified xsi:type="dcterms:W3CDTF">2022-03-02T12:46:00Z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0x01010082172EDCD85052418FB7CF3EDB607B2B</vt:lpwstr>
  </property>
</Properties>
</file>