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9" r:id="rId4"/>
    <p:sldMasterId id="2147483756" r:id="rId5"/>
  </p:sldMasterIdLst>
  <p:notesMasterIdLst>
    <p:notesMasterId r:id="rId34"/>
  </p:notesMasterIdLst>
  <p:handoutMasterIdLst>
    <p:handoutMasterId r:id="rId35"/>
  </p:handoutMasterIdLst>
  <p:sldIdLst>
    <p:sldId id="371" r:id="rId6"/>
    <p:sldId id="352" r:id="rId7"/>
    <p:sldId id="387" r:id="rId8"/>
    <p:sldId id="388" r:id="rId9"/>
    <p:sldId id="268" r:id="rId10"/>
    <p:sldId id="317" r:id="rId11"/>
    <p:sldId id="393" r:id="rId12"/>
    <p:sldId id="389" r:id="rId13"/>
    <p:sldId id="373" r:id="rId14"/>
    <p:sldId id="346" r:id="rId15"/>
    <p:sldId id="330" r:id="rId16"/>
    <p:sldId id="331" r:id="rId17"/>
    <p:sldId id="353" r:id="rId18"/>
    <p:sldId id="332" r:id="rId19"/>
    <p:sldId id="374" r:id="rId20"/>
    <p:sldId id="375" r:id="rId21"/>
    <p:sldId id="348" r:id="rId22"/>
    <p:sldId id="382" r:id="rId23"/>
    <p:sldId id="383" r:id="rId24"/>
    <p:sldId id="336" r:id="rId25"/>
    <p:sldId id="338" r:id="rId26"/>
    <p:sldId id="392" r:id="rId27"/>
    <p:sldId id="276" r:id="rId28"/>
    <p:sldId id="395" r:id="rId29"/>
    <p:sldId id="386" r:id="rId30"/>
    <p:sldId id="379" r:id="rId31"/>
    <p:sldId id="394" r:id="rId32"/>
    <p:sldId id="259"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389847-BB69-407E-96FA-C225DF3DD785}">
          <p14:sldIdLst>
            <p14:sldId id="371"/>
            <p14:sldId id="352"/>
            <p14:sldId id="387"/>
            <p14:sldId id="388"/>
            <p14:sldId id="268"/>
            <p14:sldId id="317"/>
            <p14:sldId id="393"/>
            <p14:sldId id="389"/>
            <p14:sldId id="373"/>
          </p14:sldIdLst>
        </p14:section>
        <p14:section name="Untitled Section" id="{3871CB01-03C4-4BAD-99CC-1BA3E9943EDC}">
          <p14:sldIdLst>
            <p14:sldId id="346"/>
            <p14:sldId id="330"/>
            <p14:sldId id="331"/>
            <p14:sldId id="353"/>
            <p14:sldId id="332"/>
            <p14:sldId id="374"/>
            <p14:sldId id="375"/>
            <p14:sldId id="348"/>
            <p14:sldId id="382"/>
            <p14:sldId id="383"/>
            <p14:sldId id="336"/>
            <p14:sldId id="338"/>
            <p14:sldId id="392"/>
            <p14:sldId id="276"/>
            <p14:sldId id="395"/>
            <p14:sldId id="386"/>
            <p14:sldId id="379"/>
            <p14:sldId id="394"/>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DC6339-DCD3-A1DE-E15C-55BD03922E31}" name="Ramalisa, Thompho" initials="RT" userId="S-1-5-21-1035630543-1431987748-622671684-41309" providerId="AD"/>
  <p188:author id="{2EBE818B-90FE-60B4-A6BC-1C476D9C70EF}" name="Nogoduka, Coceka" initials="NC" userId="S::Nogoduka.C@dbe.gov.za::677b6c7e-db00-4666-a2e4-9c5442b7bb5b" providerId="AD"/>
  <p188:author id="{6DB4CCE8-748F-A8E0-09BC-F9F05E447F56}" name="Behane, Sijabule" initials="BS" userId="S-1-5-21-1035630543-1431987748-622671684-168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hane, Sijabule" initials="BS" lastIdx="1" clrIdx="0">
    <p:extLst>
      <p:ext uri="{19B8F6BF-5375-455C-9EA6-DF929625EA0E}">
        <p15:presenceInfo xmlns:p15="http://schemas.microsoft.com/office/powerpoint/2012/main" userId="S-1-5-21-1035630543-1431987748-622671684-16859" providerId="AD"/>
      </p:ext>
    </p:extLst>
  </p:cmAuthor>
  <p:cmAuthor id="2" name="Ramalisa, Thompho" initials="RT" lastIdx="1" clrIdx="1">
    <p:extLst>
      <p:ext uri="{19B8F6BF-5375-455C-9EA6-DF929625EA0E}">
        <p15:presenceInfo xmlns:p15="http://schemas.microsoft.com/office/powerpoint/2012/main" userId="S-1-5-21-1035630543-1431987748-622671684-41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23F"/>
    <a:srgbClr val="FFCC66"/>
    <a:srgbClr val="CC0066"/>
    <a:srgbClr val="FFFF99"/>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9" autoAdjust="0"/>
    <p:restoredTop sz="94660"/>
  </p:normalViewPr>
  <p:slideViewPr>
    <p:cSldViewPr>
      <p:cViewPr varScale="1">
        <p:scale>
          <a:sx n="70" d="100"/>
          <a:sy n="70" d="100"/>
        </p:scale>
        <p:origin x="118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31A9B-192E-47C6-81B2-F0C2B6353E2D}"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52FF0612-5047-47E2-AD84-3B80F5008526}">
      <dgm:prSet phldrT="[Text]" custT="1"/>
      <dgm:spPr/>
      <dgm:t>
        <a:bodyPr/>
        <a:lstStyle/>
        <a:p>
          <a:r>
            <a:rPr lang="en-US" sz="1800" dirty="0"/>
            <a:t>Aim to provide meals to all learners in: </a:t>
          </a:r>
        </a:p>
      </dgm:t>
    </dgm:pt>
    <dgm:pt modelId="{A6E05FFB-38F0-48AD-96C8-1D15F6CFEDBF}" type="parTrans" cxnId="{A996CE1F-7475-4494-A8FE-10D9F0CA51C4}">
      <dgm:prSet/>
      <dgm:spPr/>
      <dgm:t>
        <a:bodyPr/>
        <a:lstStyle/>
        <a:p>
          <a:endParaRPr lang="en-US"/>
        </a:p>
      </dgm:t>
    </dgm:pt>
    <dgm:pt modelId="{68D4E3DA-F20C-47DD-85E9-7BAE0548D38A}" type="sibTrans" cxnId="{A996CE1F-7475-4494-A8FE-10D9F0CA51C4}">
      <dgm:prSet/>
      <dgm:spPr/>
      <dgm:t>
        <a:bodyPr/>
        <a:lstStyle/>
        <a:p>
          <a:endParaRPr lang="en-US"/>
        </a:p>
      </dgm:t>
    </dgm:pt>
    <dgm:pt modelId="{5F3E76A8-AFB3-4B15-83F2-D47F723A389E}">
      <dgm:prSet phldrT="[Text]"/>
      <dgm:spPr/>
      <dgm:t>
        <a:bodyPr/>
        <a:lstStyle/>
        <a:p>
          <a:r>
            <a:rPr lang="en-US" sz="1900" dirty="0"/>
            <a:t>Q 1-3 schools</a:t>
          </a:r>
        </a:p>
      </dgm:t>
    </dgm:pt>
    <dgm:pt modelId="{75B4FDCA-7146-4FCD-9A1A-9FF9FD79F17B}" type="parTrans" cxnId="{C8DD99EA-C61F-4BB4-A27F-1B40112FCD2A}">
      <dgm:prSet/>
      <dgm:spPr/>
      <dgm:t>
        <a:bodyPr/>
        <a:lstStyle/>
        <a:p>
          <a:endParaRPr lang="en-US"/>
        </a:p>
      </dgm:t>
    </dgm:pt>
    <dgm:pt modelId="{CF034215-3DC9-43A8-A676-D14FC80069FD}" type="sibTrans" cxnId="{C8DD99EA-C61F-4BB4-A27F-1B40112FCD2A}">
      <dgm:prSet/>
      <dgm:spPr/>
      <dgm:t>
        <a:bodyPr/>
        <a:lstStyle/>
        <a:p>
          <a:endParaRPr lang="en-US"/>
        </a:p>
      </dgm:t>
    </dgm:pt>
    <dgm:pt modelId="{73F163F2-56F7-48B7-9015-E726ACCC2EF3}">
      <dgm:prSet phldrT="[Text]"/>
      <dgm:spPr/>
      <dgm:t>
        <a:bodyPr/>
        <a:lstStyle/>
        <a:p>
          <a:r>
            <a:rPr lang="en-US" sz="1900" dirty="0"/>
            <a:t>Special schools</a:t>
          </a:r>
        </a:p>
      </dgm:t>
    </dgm:pt>
    <dgm:pt modelId="{AB31D313-5A81-4239-8EA6-B5AAF1B71E50}" type="parTrans" cxnId="{D9671F20-4725-41B1-9A76-D54558FAB722}">
      <dgm:prSet/>
      <dgm:spPr/>
      <dgm:t>
        <a:bodyPr/>
        <a:lstStyle/>
        <a:p>
          <a:endParaRPr lang="en-US"/>
        </a:p>
      </dgm:t>
    </dgm:pt>
    <dgm:pt modelId="{BD320C49-0E04-4751-8BB9-8CDCB24ABD06}" type="sibTrans" cxnId="{D9671F20-4725-41B1-9A76-D54558FAB722}">
      <dgm:prSet/>
      <dgm:spPr/>
      <dgm:t>
        <a:bodyPr/>
        <a:lstStyle/>
        <a:p>
          <a:endParaRPr lang="en-US"/>
        </a:p>
      </dgm:t>
    </dgm:pt>
    <dgm:pt modelId="{24452868-1E81-4612-BE12-4CFF0E291DED}">
      <dgm:prSet phldrT="[Text]" custT="1"/>
      <dgm:spPr/>
      <dgm:t>
        <a:bodyPr/>
        <a:lstStyle/>
        <a:p>
          <a:r>
            <a:rPr lang="en-US" sz="1900" dirty="0"/>
            <a:t>Identified Q 4&amp;5 </a:t>
          </a:r>
          <a:r>
            <a:rPr lang="en-US" sz="1000" dirty="0"/>
            <a:t>(According to available resources</a:t>
          </a:r>
          <a:r>
            <a:rPr lang="en-US" sz="1100" dirty="0"/>
            <a:t>)</a:t>
          </a:r>
        </a:p>
      </dgm:t>
    </dgm:pt>
    <dgm:pt modelId="{C35FEC9F-D8A7-44C3-9371-C7BAEB155AFF}" type="parTrans" cxnId="{239261DF-4617-4AF1-A4B9-D3D639E0665C}">
      <dgm:prSet/>
      <dgm:spPr/>
      <dgm:t>
        <a:bodyPr/>
        <a:lstStyle/>
        <a:p>
          <a:endParaRPr lang="en-US"/>
        </a:p>
      </dgm:t>
    </dgm:pt>
    <dgm:pt modelId="{4611FBF7-8F55-4D5F-BBAE-EF258B9EC923}" type="sibTrans" cxnId="{239261DF-4617-4AF1-A4B9-D3D639E0665C}">
      <dgm:prSet/>
      <dgm:spPr/>
      <dgm:t>
        <a:bodyPr/>
        <a:lstStyle/>
        <a:p>
          <a:endParaRPr lang="en-US"/>
        </a:p>
      </dgm:t>
    </dgm:pt>
    <dgm:pt modelId="{CFA38BDA-F0B8-4BE0-B4C6-28D56AFED858}">
      <dgm:prSet phldrT="[Text]"/>
      <dgm:spPr/>
      <dgm:t>
        <a:bodyPr/>
        <a:lstStyle/>
        <a:p>
          <a:r>
            <a:rPr lang="en-US" sz="1900" b="1" dirty="0"/>
            <a:t>Targeting</a:t>
          </a:r>
        </a:p>
      </dgm:t>
    </dgm:pt>
    <dgm:pt modelId="{6028A90C-F25A-40F2-AFB7-B910C43C0761}" type="parTrans" cxnId="{978C5615-0541-48D4-9777-E1E4CE5E7ABB}">
      <dgm:prSet/>
      <dgm:spPr/>
      <dgm:t>
        <a:bodyPr/>
        <a:lstStyle/>
        <a:p>
          <a:endParaRPr lang="en-US"/>
        </a:p>
      </dgm:t>
    </dgm:pt>
    <dgm:pt modelId="{7B7A8EB8-10F3-4566-9AB1-31CA2C56B743}" type="sibTrans" cxnId="{978C5615-0541-48D4-9777-E1E4CE5E7ABB}">
      <dgm:prSet/>
      <dgm:spPr/>
      <dgm:t>
        <a:bodyPr/>
        <a:lstStyle/>
        <a:p>
          <a:endParaRPr lang="en-US"/>
        </a:p>
      </dgm:t>
    </dgm:pt>
    <dgm:pt modelId="{5E94D7DD-A5B7-409D-BAA3-527D8B20D1BE}" type="pres">
      <dgm:prSet presAssocID="{2BA31A9B-192E-47C6-81B2-F0C2B6353E2D}" presName="Name0" presStyleCnt="0">
        <dgm:presLayoutVars>
          <dgm:dir/>
          <dgm:animLvl val="lvl"/>
          <dgm:resizeHandles/>
        </dgm:presLayoutVars>
      </dgm:prSet>
      <dgm:spPr/>
      <dgm:t>
        <a:bodyPr/>
        <a:lstStyle/>
        <a:p>
          <a:endParaRPr lang="en-US"/>
        </a:p>
      </dgm:t>
    </dgm:pt>
    <dgm:pt modelId="{F43A686E-4E28-4093-9474-7846C1688B25}" type="pres">
      <dgm:prSet presAssocID="{52FF0612-5047-47E2-AD84-3B80F5008526}" presName="linNode" presStyleCnt="0"/>
      <dgm:spPr/>
    </dgm:pt>
    <dgm:pt modelId="{5922BF05-DEEE-4C16-8DA3-E9B4B22170B4}" type="pres">
      <dgm:prSet presAssocID="{52FF0612-5047-47E2-AD84-3B80F5008526}" presName="parentShp" presStyleLbl="node1" presStyleIdx="0" presStyleCnt="1" custLinFactNeighborX="4152" custLinFactNeighborY="35323">
        <dgm:presLayoutVars>
          <dgm:bulletEnabled val="1"/>
        </dgm:presLayoutVars>
      </dgm:prSet>
      <dgm:spPr>
        <a:prstGeom prst="cloudCallout">
          <a:avLst/>
        </a:prstGeom>
      </dgm:spPr>
      <dgm:t>
        <a:bodyPr/>
        <a:lstStyle/>
        <a:p>
          <a:endParaRPr lang="en-US"/>
        </a:p>
      </dgm:t>
    </dgm:pt>
    <dgm:pt modelId="{A216810C-1DB4-4BBD-B6F6-CA2D875ADCE9}" type="pres">
      <dgm:prSet presAssocID="{52FF0612-5047-47E2-AD84-3B80F5008526}" presName="childShp" presStyleLbl="bgAccFollowNode1" presStyleIdx="0" presStyleCnt="1" custScaleX="201826" custLinFactNeighborX="5810" custLinFactNeighborY="14456">
        <dgm:presLayoutVars>
          <dgm:bulletEnabled val="1"/>
        </dgm:presLayoutVars>
      </dgm:prSet>
      <dgm:spPr>
        <a:prstGeom prst="ellipse">
          <a:avLst/>
        </a:prstGeom>
      </dgm:spPr>
      <dgm:t>
        <a:bodyPr/>
        <a:lstStyle/>
        <a:p>
          <a:endParaRPr lang="en-US"/>
        </a:p>
      </dgm:t>
    </dgm:pt>
  </dgm:ptLst>
  <dgm:cxnLst>
    <dgm:cxn modelId="{B57A48D8-2E13-4DAC-836E-1DE244FEF087}" type="presOf" srcId="{CFA38BDA-F0B8-4BE0-B4C6-28D56AFED858}" destId="{A216810C-1DB4-4BBD-B6F6-CA2D875ADCE9}" srcOrd="0" destOrd="0" presId="urn:microsoft.com/office/officeart/2005/8/layout/vList6"/>
    <dgm:cxn modelId="{C8DD99EA-C61F-4BB4-A27F-1B40112FCD2A}" srcId="{52FF0612-5047-47E2-AD84-3B80F5008526}" destId="{5F3E76A8-AFB3-4B15-83F2-D47F723A389E}" srcOrd="1" destOrd="0" parTransId="{75B4FDCA-7146-4FCD-9A1A-9FF9FD79F17B}" sibTransId="{CF034215-3DC9-43A8-A676-D14FC80069FD}"/>
    <dgm:cxn modelId="{57A078AD-C945-4AAE-86B2-5991B110A0DB}" type="presOf" srcId="{24452868-1E81-4612-BE12-4CFF0E291DED}" destId="{A216810C-1DB4-4BBD-B6F6-CA2D875ADCE9}" srcOrd="0" destOrd="3" presId="urn:microsoft.com/office/officeart/2005/8/layout/vList6"/>
    <dgm:cxn modelId="{D9671F20-4725-41B1-9A76-D54558FAB722}" srcId="{52FF0612-5047-47E2-AD84-3B80F5008526}" destId="{73F163F2-56F7-48B7-9015-E726ACCC2EF3}" srcOrd="2" destOrd="0" parTransId="{AB31D313-5A81-4239-8EA6-B5AAF1B71E50}" sibTransId="{BD320C49-0E04-4751-8BB9-8CDCB24ABD06}"/>
    <dgm:cxn modelId="{401CACFC-B07E-4782-8596-95D394FF68AC}" type="presOf" srcId="{2BA31A9B-192E-47C6-81B2-F0C2B6353E2D}" destId="{5E94D7DD-A5B7-409D-BAA3-527D8B20D1BE}" srcOrd="0" destOrd="0" presId="urn:microsoft.com/office/officeart/2005/8/layout/vList6"/>
    <dgm:cxn modelId="{A996CE1F-7475-4494-A8FE-10D9F0CA51C4}" srcId="{2BA31A9B-192E-47C6-81B2-F0C2B6353E2D}" destId="{52FF0612-5047-47E2-AD84-3B80F5008526}" srcOrd="0" destOrd="0" parTransId="{A6E05FFB-38F0-48AD-96C8-1D15F6CFEDBF}" sibTransId="{68D4E3DA-F20C-47DD-85E9-7BAE0548D38A}"/>
    <dgm:cxn modelId="{826C29A7-B046-485B-B8FB-A5FFDDF161AD}" type="presOf" srcId="{52FF0612-5047-47E2-AD84-3B80F5008526}" destId="{5922BF05-DEEE-4C16-8DA3-E9B4B22170B4}" srcOrd="0" destOrd="0" presId="urn:microsoft.com/office/officeart/2005/8/layout/vList6"/>
    <dgm:cxn modelId="{8E059C7A-E084-4401-84C4-71206336213D}" type="presOf" srcId="{73F163F2-56F7-48B7-9015-E726ACCC2EF3}" destId="{A216810C-1DB4-4BBD-B6F6-CA2D875ADCE9}" srcOrd="0" destOrd="2" presId="urn:microsoft.com/office/officeart/2005/8/layout/vList6"/>
    <dgm:cxn modelId="{310C1916-41FC-4190-8CDC-3646CEE9CCA3}" type="presOf" srcId="{5F3E76A8-AFB3-4B15-83F2-D47F723A389E}" destId="{A216810C-1DB4-4BBD-B6F6-CA2D875ADCE9}" srcOrd="0" destOrd="1" presId="urn:microsoft.com/office/officeart/2005/8/layout/vList6"/>
    <dgm:cxn modelId="{978C5615-0541-48D4-9777-E1E4CE5E7ABB}" srcId="{52FF0612-5047-47E2-AD84-3B80F5008526}" destId="{CFA38BDA-F0B8-4BE0-B4C6-28D56AFED858}" srcOrd="0" destOrd="0" parTransId="{6028A90C-F25A-40F2-AFB7-B910C43C0761}" sibTransId="{7B7A8EB8-10F3-4566-9AB1-31CA2C56B743}"/>
    <dgm:cxn modelId="{239261DF-4617-4AF1-A4B9-D3D639E0665C}" srcId="{52FF0612-5047-47E2-AD84-3B80F5008526}" destId="{24452868-1E81-4612-BE12-4CFF0E291DED}" srcOrd="3" destOrd="0" parTransId="{C35FEC9F-D8A7-44C3-9371-C7BAEB155AFF}" sibTransId="{4611FBF7-8F55-4D5F-BBAE-EF258B9EC923}"/>
    <dgm:cxn modelId="{EDDDB122-7E3C-43B8-B57D-49594C95A81A}" type="presParOf" srcId="{5E94D7DD-A5B7-409D-BAA3-527D8B20D1BE}" destId="{F43A686E-4E28-4093-9474-7846C1688B25}" srcOrd="0" destOrd="0" presId="urn:microsoft.com/office/officeart/2005/8/layout/vList6"/>
    <dgm:cxn modelId="{44DD9751-A9EA-436F-8975-016C11205069}" type="presParOf" srcId="{F43A686E-4E28-4093-9474-7846C1688B25}" destId="{5922BF05-DEEE-4C16-8DA3-E9B4B22170B4}" srcOrd="0" destOrd="0" presId="urn:microsoft.com/office/officeart/2005/8/layout/vList6"/>
    <dgm:cxn modelId="{B74DA0DC-7C32-495F-B28F-654C6B5D8FB8}" type="presParOf" srcId="{F43A686E-4E28-4093-9474-7846C1688B25}" destId="{A216810C-1DB4-4BBD-B6F6-CA2D875ADCE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5E40A-E6B2-43B4-A312-6A82434B3781}"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en-US"/>
        </a:p>
      </dgm:t>
    </dgm:pt>
    <dgm:pt modelId="{F5DD3916-409B-486E-8919-AA27449132C8}">
      <dgm:prSet phldrT="[Text]"/>
      <dgm:spPr/>
      <dgm:t>
        <a:bodyPr/>
        <a:lstStyle/>
        <a:p>
          <a:r>
            <a:rPr lang="en-US" dirty="0"/>
            <a:t>Feeding Minimum (97%)</a:t>
          </a:r>
        </a:p>
      </dgm:t>
    </dgm:pt>
    <dgm:pt modelId="{EEBC9EC0-73C2-4CF3-B6DD-DEE400DBDE71}" type="parTrans" cxnId="{93E23ABE-769B-4A7D-B334-AA36A11A072C}">
      <dgm:prSet/>
      <dgm:spPr/>
      <dgm:t>
        <a:bodyPr/>
        <a:lstStyle/>
        <a:p>
          <a:endParaRPr lang="en-US"/>
        </a:p>
      </dgm:t>
    </dgm:pt>
    <dgm:pt modelId="{0A8A1F8E-63D0-47FB-8F73-4D3054E8C50E}" type="sibTrans" cxnId="{93E23ABE-769B-4A7D-B334-AA36A11A072C}">
      <dgm:prSet/>
      <dgm:spPr/>
      <dgm:t>
        <a:bodyPr/>
        <a:lstStyle/>
        <a:p>
          <a:endParaRPr lang="en-US"/>
        </a:p>
      </dgm:t>
    </dgm:pt>
    <dgm:pt modelId="{A960B394-D87A-476D-8497-D01CF02ECBAB}">
      <dgm:prSet phldrT="[Text]"/>
      <dgm:spPr/>
      <dgm:t>
        <a:bodyPr/>
        <a:lstStyle/>
        <a:p>
          <a:r>
            <a:rPr lang="en-US" dirty="0"/>
            <a:t>Meal cost per learner</a:t>
          </a:r>
        </a:p>
      </dgm:t>
    </dgm:pt>
    <dgm:pt modelId="{72EDD9E6-E54A-4384-A741-F7563715E52A}" type="parTrans" cxnId="{5C23064C-EB2E-4023-A33C-D67987E6202C}">
      <dgm:prSet/>
      <dgm:spPr/>
      <dgm:t>
        <a:bodyPr/>
        <a:lstStyle/>
        <a:p>
          <a:endParaRPr lang="en-US"/>
        </a:p>
      </dgm:t>
    </dgm:pt>
    <dgm:pt modelId="{46741295-70EB-4FCD-BBFA-75620B18FC0A}" type="sibTrans" cxnId="{5C23064C-EB2E-4023-A33C-D67987E6202C}">
      <dgm:prSet/>
      <dgm:spPr/>
      <dgm:t>
        <a:bodyPr/>
        <a:lstStyle/>
        <a:p>
          <a:endParaRPr lang="en-US"/>
        </a:p>
      </dgm:t>
    </dgm:pt>
    <dgm:pt modelId="{2877A662-8A11-43F2-ADC2-F015BEA616A1}">
      <dgm:prSet phldrT="[Text]"/>
      <dgm:spPr/>
      <dgm:t>
        <a:bodyPr/>
        <a:lstStyle/>
        <a:p>
          <a:r>
            <a:rPr lang="en-US" dirty="0"/>
            <a:t>5%  increase  for primary schools</a:t>
          </a:r>
        </a:p>
      </dgm:t>
    </dgm:pt>
    <dgm:pt modelId="{7E326A9E-6B79-45E7-A079-573960FAAF5C}" type="parTrans" cxnId="{38393E41-C521-4EBD-AA83-AEEE6A366038}">
      <dgm:prSet/>
      <dgm:spPr/>
      <dgm:t>
        <a:bodyPr/>
        <a:lstStyle/>
        <a:p>
          <a:endParaRPr lang="en-US"/>
        </a:p>
      </dgm:t>
    </dgm:pt>
    <dgm:pt modelId="{FD5FCB55-0CE9-43D2-9273-6CBBD7C5DBEF}" type="sibTrans" cxnId="{38393E41-C521-4EBD-AA83-AEEE6A366038}">
      <dgm:prSet/>
      <dgm:spPr/>
      <dgm:t>
        <a:bodyPr/>
        <a:lstStyle/>
        <a:p>
          <a:endParaRPr lang="en-US"/>
        </a:p>
      </dgm:t>
    </dgm:pt>
    <dgm:pt modelId="{90DF9440-F082-49EA-8A59-2CE53964A5E6}">
      <dgm:prSet phldrT="[Text]"/>
      <dgm:spPr/>
      <dgm:t>
        <a:bodyPr/>
        <a:lstStyle/>
        <a:p>
          <a:r>
            <a:rPr lang="en-US" dirty="0"/>
            <a:t>3% increase for secondary</a:t>
          </a:r>
        </a:p>
      </dgm:t>
    </dgm:pt>
    <dgm:pt modelId="{AC2CC027-B935-4996-A83B-CE469D2518B5}" type="parTrans" cxnId="{1D41A5D3-D89D-44AB-AA64-5AF14C4C7AF6}">
      <dgm:prSet/>
      <dgm:spPr/>
      <dgm:t>
        <a:bodyPr/>
        <a:lstStyle/>
        <a:p>
          <a:endParaRPr lang="en-US"/>
        </a:p>
      </dgm:t>
    </dgm:pt>
    <dgm:pt modelId="{F1F36290-CB4E-4B7D-9A5B-2E75F32DFA32}" type="sibTrans" cxnId="{1D41A5D3-D89D-44AB-AA64-5AF14C4C7AF6}">
      <dgm:prSet/>
      <dgm:spPr/>
      <dgm:t>
        <a:bodyPr/>
        <a:lstStyle/>
        <a:p>
          <a:endParaRPr lang="en-US"/>
        </a:p>
      </dgm:t>
    </dgm:pt>
    <dgm:pt modelId="{9417D8A0-1C43-433F-8D5F-DF555785DD44}">
      <dgm:prSet phldrT="[Text]"/>
      <dgm:spPr/>
      <dgm:t>
        <a:bodyPr/>
        <a:lstStyle/>
        <a:p>
          <a:r>
            <a:rPr lang="en-US" dirty="0"/>
            <a:t>Min R1640 honorarium for VFHs </a:t>
          </a:r>
        </a:p>
      </dgm:t>
    </dgm:pt>
    <dgm:pt modelId="{F4815E0A-8477-4AF9-BF88-C2E19A6BB2F8}" type="parTrans" cxnId="{F2DF9B69-4A85-4358-BA73-8D77CDE032F5}">
      <dgm:prSet/>
      <dgm:spPr/>
      <dgm:t>
        <a:bodyPr/>
        <a:lstStyle/>
        <a:p>
          <a:endParaRPr lang="en-US"/>
        </a:p>
      </dgm:t>
    </dgm:pt>
    <dgm:pt modelId="{BC192D24-78BD-4801-B0FE-B5D088393787}" type="sibTrans" cxnId="{F2DF9B69-4A85-4358-BA73-8D77CDE032F5}">
      <dgm:prSet/>
      <dgm:spPr/>
      <dgm:t>
        <a:bodyPr/>
        <a:lstStyle/>
        <a:p>
          <a:endParaRPr lang="en-US"/>
        </a:p>
      </dgm:t>
    </dgm:pt>
    <dgm:pt modelId="{E39CAA7F-4BD7-4E22-8977-8D10B0D91B33}">
      <dgm:prSet custT="1"/>
      <dgm:spPr/>
      <dgm:t>
        <a:bodyPr/>
        <a:lstStyle/>
        <a:p>
          <a:r>
            <a:rPr lang="en-US" sz="1300" dirty="0"/>
            <a:t>Far-flung farm and rural schools: higher cost </a:t>
          </a:r>
          <a:r>
            <a:rPr lang="en-US" sz="1000" dirty="0"/>
            <a:t>(incl transport cost) </a:t>
          </a:r>
        </a:p>
      </dgm:t>
    </dgm:pt>
    <dgm:pt modelId="{C554F105-8431-42D6-9BC2-BFAEFCC86769}" type="parTrans" cxnId="{6598554D-74B9-4643-A94F-8AE806381ADB}">
      <dgm:prSet/>
      <dgm:spPr/>
      <dgm:t>
        <a:bodyPr/>
        <a:lstStyle/>
        <a:p>
          <a:endParaRPr lang="en-US"/>
        </a:p>
      </dgm:t>
    </dgm:pt>
    <dgm:pt modelId="{5F34D4CF-D057-4691-BDD3-5248B69B8674}" type="sibTrans" cxnId="{6598554D-74B9-4643-A94F-8AE806381ADB}">
      <dgm:prSet/>
      <dgm:spPr/>
      <dgm:t>
        <a:bodyPr/>
        <a:lstStyle/>
        <a:p>
          <a:endParaRPr lang="en-US"/>
        </a:p>
      </dgm:t>
    </dgm:pt>
    <dgm:pt modelId="{3B2B63F0-4C62-46B9-94F2-51F7183442AE}" type="pres">
      <dgm:prSet presAssocID="{48E5E40A-E6B2-43B4-A312-6A82434B3781}" presName="diagram" presStyleCnt="0">
        <dgm:presLayoutVars>
          <dgm:chPref val="1"/>
          <dgm:dir/>
          <dgm:animOne val="branch"/>
          <dgm:animLvl val="lvl"/>
          <dgm:resizeHandles val="exact"/>
        </dgm:presLayoutVars>
      </dgm:prSet>
      <dgm:spPr/>
      <dgm:t>
        <a:bodyPr/>
        <a:lstStyle/>
        <a:p>
          <a:endParaRPr lang="en-US"/>
        </a:p>
      </dgm:t>
    </dgm:pt>
    <dgm:pt modelId="{C6591E91-E496-47E7-90A6-9C7019FEA021}" type="pres">
      <dgm:prSet presAssocID="{F5DD3916-409B-486E-8919-AA27449132C8}" presName="root1" presStyleCnt="0"/>
      <dgm:spPr/>
    </dgm:pt>
    <dgm:pt modelId="{77FEF8FC-616F-40D4-A2CC-75655D09F8E0}" type="pres">
      <dgm:prSet presAssocID="{F5DD3916-409B-486E-8919-AA27449132C8}" presName="LevelOneTextNode" presStyleLbl="node0" presStyleIdx="0" presStyleCnt="1" custLinFactNeighborX="-221" custLinFactNeighborY="5094">
        <dgm:presLayoutVars>
          <dgm:chPref val="3"/>
        </dgm:presLayoutVars>
      </dgm:prSet>
      <dgm:spPr/>
      <dgm:t>
        <a:bodyPr/>
        <a:lstStyle/>
        <a:p>
          <a:endParaRPr lang="en-US"/>
        </a:p>
      </dgm:t>
    </dgm:pt>
    <dgm:pt modelId="{56E7C500-68E4-4CEE-9F01-6B11909D04A5}" type="pres">
      <dgm:prSet presAssocID="{F5DD3916-409B-486E-8919-AA27449132C8}" presName="level2hierChild" presStyleCnt="0"/>
      <dgm:spPr/>
    </dgm:pt>
    <dgm:pt modelId="{081E2ABC-84B6-4ADD-9153-B65EF8082842}" type="pres">
      <dgm:prSet presAssocID="{72EDD9E6-E54A-4384-A741-F7563715E52A}" presName="conn2-1" presStyleLbl="parChTrans1D2" presStyleIdx="0" presStyleCnt="2"/>
      <dgm:spPr/>
      <dgm:t>
        <a:bodyPr/>
        <a:lstStyle/>
        <a:p>
          <a:endParaRPr lang="en-US"/>
        </a:p>
      </dgm:t>
    </dgm:pt>
    <dgm:pt modelId="{C976CF6C-AE68-44EE-8146-D1263BF403AF}" type="pres">
      <dgm:prSet presAssocID="{72EDD9E6-E54A-4384-A741-F7563715E52A}" presName="connTx" presStyleLbl="parChTrans1D2" presStyleIdx="0" presStyleCnt="2"/>
      <dgm:spPr/>
      <dgm:t>
        <a:bodyPr/>
        <a:lstStyle/>
        <a:p>
          <a:endParaRPr lang="en-US"/>
        </a:p>
      </dgm:t>
    </dgm:pt>
    <dgm:pt modelId="{656BFCB6-B88A-4ED8-96A7-724E11A4991C}" type="pres">
      <dgm:prSet presAssocID="{A960B394-D87A-476D-8497-D01CF02ECBAB}" presName="root2" presStyleCnt="0"/>
      <dgm:spPr/>
    </dgm:pt>
    <dgm:pt modelId="{10898C99-57F1-4A89-9464-B948E59A7AA4}" type="pres">
      <dgm:prSet presAssocID="{A960B394-D87A-476D-8497-D01CF02ECBAB}" presName="LevelTwoTextNode" presStyleLbl="node2" presStyleIdx="0" presStyleCnt="2" custLinFactNeighborX="-249">
        <dgm:presLayoutVars>
          <dgm:chPref val="3"/>
        </dgm:presLayoutVars>
      </dgm:prSet>
      <dgm:spPr/>
      <dgm:t>
        <a:bodyPr/>
        <a:lstStyle/>
        <a:p>
          <a:endParaRPr lang="en-US"/>
        </a:p>
      </dgm:t>
    </dgm:pt>
    <dgm:pt modelId="{89AF9A2E-A79F-4EF7-A641-D834A6CD4B20}" type="pres">
      <dgm:prSet presAssocID="{A960B394-D87A-476D-8497-D01CF02ECBAB}" presName="level3hierChild" presStyleCnt="0"/>
      <dgm:spPr/>
    </dgm:pt>
    <dgm:pt modelId="{F0E7D32D-793E-4B90-9D71-3808DC3E6535}" type="pres">
      <dgm:prSet presAssocID="{7E326A9E-6B79-45E7-A079-573960FAAF5C}" presName="conn2-1" presStyleLbl="parChTrans1D3" presStyleIdx="0" presStyleCnt="3"/>
      <dgm:spPr/>
      <dgm:t>
        <a:bodyPr/>
        <a:lstStyle/>
        <a:p>
          <a:endParaRPr lang="en-US"/>
        </a:p>
      </dgm:t>
    </dgm:pt>
    <dgm:pt modelId="{FD14C75B-57CD-4C54-B794-C454934C9786}" type="pres">
      <dgm:prSet presAssocID="{7E326A9E-6B79-45E7-A079-573960FAAF5C}" presName="connTx" presStyleLbl="parChTrans1D3" presStyleIdx="0" presStyleCnt="3"/>
      <dgm:spPr/>
      <dgm:t>
        <a:bodyPr/>
        <a:lstStyle/>
        <a:p>
          <a:endParaRPr lang="en-US"/>
        </a:p>
      </dgm:t>
    </dgm:pt>
    <dgm:pt modelId="{F07FD2CA-72BB-4E09-BC25-490CB17D91AA}" type="pres">
      <dgm:prSet presAssocID="{2877A662-8A11-43F2-ADC2-F015BEA616A1}" presName="root2" presStyleCnt="0"/>
      <dgm:spPr/>
    </dgm:pt>
    <dgm:pt modelId="{46B40508-6ABD-4067-B5E0-18DDACB2ABBE}" type="pres">
      <dgm:prSet presAssocID="{2877A662-8A11-43F2-ADC2-F015BEA616A1}" presName="LevelTwoTextNode" presStyleLbl="node3" presStyleIdx="0" presStyleCnt="3">
        <dgm:presLayoutVars>
          <dgm:chPref val="3"/>
        </dgm:presLayoutVars>
      </dgm:prSet>
      <dgm:spPr/>
      <dgm:t>
        <a:bodyPr/>
        <a:lstStyle/>
        <a:p>
          <a:endParaRPr lang="en-US"/>
        </a:p>
      </dgm:t>
    </dgm:pt>
    <dgm:pt modelId="{A74AAFC6-421D-4009-ABA8-38604175502C}" type="pres">
      <dgm:prSet presAssocID="{2877A662-8A11-43F2-ADC2-F015BEA616A1}" presName="level3hierChild" presStyleCnt="0"/>
      <dgm:spPr/>
    </dgm:pt>
    <dgm:pt modelId="{06C8AB83-3F6E-4757-BC6C-864476E0662F}" type="pres">
      <dgm:prSet presAssocID="{AC2CC027-B935-4996-A83B-CE469D2518B5}" presName="conn2-1" presStyleLbl="parChTrans1D3" presStyleIdx="1" presStyleCnt="3"/>
      <dgm:spPr/>
      <dgm:t>
        <a:bodyPr/>
        <a:lstStyle/>
        <a:p>
          <a:endParaRPr lang="en-US"/>
        </a:p>
      </dgm:t>
    </dgm:pt>
    <dgm:pt modelId="{25F42E21-D423-4E89-BDEC-9B04E6362851}" type="pres">
      <dgm:prSet presAssocID="{AC2CC027-B935-4996-A83B-CE469D2518B5}" presName="connTx" presStyleLbl="parChTrans1D3" presStyleIdx="1" presStyleCnt="3"/>
      <dgm:spPr/>
      <dgm:t>
        <a:bodyPr/>
        <a:lstStyle/>
        <a:p>
          <a:endParaRPr lang="en-US"/>
        </a:p>
      </dgm:t>
    </dgm:pt>
    <dgm:pt modelId="{23AF852A-AB0C-48F7-836D-D3538394807C}" type="pres">
      <dgm:prSet presAssocID="{90DF9440-F082-49EA-8A59-2CE53964A5E6}" presName="root2" presStyleCnt="0"/>
      <dgm:spPr/>
    </dgm:pt>
    <dgm:pt modelId="{BEB0FCA1-4378-4E6E-899A-BEAC7A5B3B3C}" type="pres">
      <dgm:prSet presAssocID="{90DF9440-F082-49EA-8A59-2CE53964A5E6}" presName="LevelTwoTextNode" presStyleLbl="node3" presStyleIdx="1" presStyleCnt="3">
        <dgm:presLayoutVars>
          <dgm:chPref val="3"/>
        </dgm:presLayoutVars>
      </dgm:prSet>
      <dgm:spPr/>
      <dgm:t>
        <a:bodyPr/>
        <a:lstStyle/>
        <a:p>
          <a:endParaRPr lang="en-US"/>
        </a:p>
      </dgm:t>
    </dgm:pt>
    <dgm:pt modelId="{09A5D621-096F-4CCA-8EEB-9BD5039BA1AD}" type="pres">
      <dgm:prSet presAssocID="{90DF9440-F082-49EA-8A59-2CE53964A5E6}" presName="level3hierChild" presStyleCnt="0"/>
      <dgm:spPr/>
    </dgm:pt>
    <dgm:pt modelId="{132D70A3-A205-4564-B4CD-36C751CCE66A}" type="pres">
      <dgm:prSet presAssocID="{C554F105-8431-42D6-9BC2-BFAEFCC86769}" presName="conn2-1" presStyleLbl="parChTrans1D3" presStyleIdx="2" presStyleCnt="3"/>
      <dgm:spPr/>
      <dgm:t>
        <a:bodyPr/>
        <a:lstStyle/>
        <a:p>
          <a:endParaRPr lang="en-US"/>
        </a:p>
      </dgm:t>
    </dgm:pt>
    <dgm:pt modelId="{0B2060EA-884E-401F-8C12-E04F89D1C570}" type="pres">
      <dgm:prSet presAssocID="{C554F105-8431-42D6-9BC2-BFAEFCC86769}" presName="connTx" presStyleLbl="parChTrans1D3" presStyleIdx="2" presStyleCnt="3"/>
      <dgm:spPr/>
      <dgm:t>
        <a:bodyPr/>
        <a:lstStyle/>
        <a:p>
          <a:endParaRPr lang="en-US"/>
        </a:p>
      </dgm:t>
    </dgm:pt>
    <dgm:pt modelId="{C869555D-B051-4C1A-B26F-525176803198}" type="pres">
      <dgm:prSet presAssocID="{E39CAA7F-4BD7-4E22-8977-8D10B0D91B33}" presName="root2" presStyleCnt="0"/>
      <dgm:spPr/>
    </dgm:pt>
    <dgm:pt modelId="{97766573-4507-45E3-82B8-02C2EEAA0732}" type="pres">
      <dgm:prSet presAssocID="{E39CAA7F-4BD7-4E22-8977-8D10B0D91B33}" presName="LevelTwoTextNode" presStyleLbl="node3" presStyleIdx="2" presStyleCnt="3" custLinFactNeighborX="339" custLinFactNeighborY="1767">
        <dgm:presLayoutVars>
          <dgm:chPref val="3"/>
        </dgm:presLayoutVars>
      </dgm:prSet>
      <dgm:spPr/>
      <dgm:t>
        <a:bodyPr/>
        <a:lstStyle/>
        <a:p>
          <a:endParaRPr lang="en-US"/>
        </a:p>
      </dgm:t>
    </dgm:pt>
    <dgm:pt modelId="{D5A2ABE6-7283-4479-8199-7ED450D6197D}" type="pres">
      <dgm:prSet presAssocID="{E39CAA7F-4BD7-4E22-8977-8D10B0D91B33}" presName="level3hierChild" presStyleCnt="0"/>
      <dgm:spPr/>
    </dgm:pt>
    <dgm:pt modelId="{EA42A1CE-7F1C-4CF3-B53B-9C8AA8AF0DD6}" type="pres">
      <dgm:prSet presAssocID="{F4815E0A-8477-4AF9-BF88-C2E19A6BB2F8}" presName="conn2-1" presStyleLbl="parChTrans1D2" presStyleIdx="1" presStyleCnt="2"/>
      <dgm:spPr/>
      <dgm:t>
        <a:bodyPr/>
        <a:lstStyle/>
        <a:p>
          <a:endParaRPr lang="en-US"/>
        </a:p>
      </dgm:t>
    </dgm:pt>
    <dgm:pt modelId="{E4694FA0-FDFB-43B1-818C-A6121706CF10}" type="pres">
      <dgm:prSet presAssocID="{F4815E0A-8477-4AF9-BF88-C2E19A6BB2F8}" presName="connTx" presStyleLbl="parChTrans1D2" presStyleIdx="1" presStyleCnt="2"/>
      <dgm:spPr/>
      <dgm:t>
        <a:bodyPr/>
        <a:lstStyle/>
        <a:p>
          <a:endParaRPr lang="en-US"/>
        </a:p>
      </dgm:t>
    </dgm:pt>
    <dgm:pt modelId="{0BBE766B-7385-423C-9FB7-A7C23B595DC5}" type="pres">
      <dgm:prSet presAssocID="{9417D8A0-1C43-433F-8D5F-DF555785DD44}" presName="root2" presStyleCnt="0"/>
      <dgm:spPr/>
    </dgm:pt>
    <dgm:pt modelId="{45A8887A-2BEB-4A8D-BAAD-8482E09867F9}" type="pres">
      <dgm:prSet presAssocID="{9417D8A0-1C43-433F-8D5F-DF555785DD44}" presName="LevelTwoTextNode" presStyleLbl="node2" presStyleIdx="1" presStyleCnt="2">
        <dgm:presLayoutVars>
          <dgm:chPref val="3"/>
        </dgm:presLayoutVars>
      </dgm:prSet>
      <dgm:spPr/>
      <dgm:t>
        <a:bodyPr/>
        <a:lstStyle/>
        <a:p>
          <a:endParaRPr lang="en-US"/>
        </a:p>
      </dgm:t>
    </dgm:pt>
    <dgm:pt modelId="{E0BCA14B-4B2C-4DFE-A206-6C1D0D5FEC91}" type="pres">
      <dgm:prSet presAssocID="{9417D8A0-1C43-433F-8D5F-DF555785DD44}" presName="level3hierChild" presStyleCnt="0"/>
      <dgm:spPr/>
    </dgm:pt>
  </dgm:ptLst>
  <dgm:cxnLst>
    <dgm:cxn modelId="{E1396EE2-120E-4F1E-9AF4-9C79F0D514AF}" type="presOf" srcId="{48E5E40A-E6B2-43B4-A312-6A82434B3781}" destId="{3B2B63F0-4C62-46B9-94F2-51F7183442AE}" srcOrd="0" destOrd="0" presId="urn:microsoft.com/office/officeart/2005/8/layout/hierarchy2"/>
    <dgm:cxn modelId="{061D0804-D9E2-40B4-84A8-4D2EECB7EF60}" type="presOf" srcId="{F4815E0A-8477-4AF9-BF88-C2E19A6BB2F8}" destId="{EA42A1CE-7F1C-4CF3-B53B-9C8AA8AF0DD6}" srcOrd="0" destOrd="0" presId="urn:microsoft.com/office/officeart/2005/8/layout/hierarchy2"/>
    <dgm:cxn modelId="{BE8C221B-1562-4763-A3CC-72768BF9102C}" type="presOf" srcId="{AC2CC027-B935-4996-A83B-CE469D2518B5}" destId="{25F42E21-D423-4E89-BDEC-9B04E6362851}" srcOrd="1" destOrd="0" presId="urn:microsoft.com/office/officeart/2005/8/layout/hierarchy2"/>
    <dgm:cxn modelId="{852CF3B0-7E43-463F-9DE6-251C843A8CE6}" type="presOf" srcId="{C554F105-8431-42D6-9BC2-BFAEFCC86769}" destId="{132D70A3-A205-4564-B4CD-36C751CCE66A}" srcOrd="0" destOrd="0" presId="urn:microsoft.com/office/officeart/2005/8/layout/hierarchy2"/>
    <dgm:cxn modelId="{45669828-E519-4D0A-A868-2AA419C8A9AC}" type="presOf" srcId="{F4815E0A-8477-4AF9-BF88-C2E19A6BB2F8}" destId="{E4694FA0-FDFB-43B1-818C-A6121706CF10}" srcOrd="1" destOrd="0" presId="urn:microsoft.com/office/officeart/2005/8/layout/hierarchy2"/>
    <dgm:cxn modelId="{B967F13F-41AF-46F5-8684-8308670BD445}" type="presOf" srcId="{AC2CC027-B935-4996-A83B-CE469D2518B5}" destId="{06C8AB83-3F6E-4757-BC6C-864476E0662F}" srcOrd="0" destOrd="0" presId="urn:microsoft.com/office/officeart/2005/8/layout/hierarchy2"/>
    <dgm:cxn modelId="{5C23064C-EB2E-4023-A33C-D67987E6202C}" srcId="{F5DD3916-409B-486E-8919-AA27449132C8}" destId="{A960B394-D87A-476D-8497-D01CF02ECBAB}" srcOrd="0" destOrd="0" parTransId="{72EDD9E6-E54A-4384-A741-F7563715E52A}" sibTransId="{46741295-70EB-4FCD-BBFA-75620B18FC0A}"/>
    <dgm:cxn modelId="{1D41A5D3-D89D-44AB-AA64-5AF14C4C7AF6}" srcId="{A960B394-D87A-476D-8497-D01CF02ECBAB}" destId="{90DF9440-F082-49EA-8A59-2CE53964A5E6}" srcOrd="1" destOrd="0" parTransId="{AC2CC027-B935-4996-A83B-CE469D2518B5}" sibTransId="{F1F36290-CB4E-4B7D-9A5B-2E75F32DFA32}"/>
    <dgm:cxn modelId="{17812037-F3F9-4295-A58C-569187FA39DA}" type="presOf" srcId="{72EDD9E6-E54A-4384-A741-F7563715E52A}" destId="{C976CF6C-AE68-44EE-8146-D1263BF403AF}" srcOrd="1" destOrd="0" presId="urn:microsoft.com/office/officeart/2005/8/layout/hierarchy2"/>
    <dgm:cxn modelId="{93E23ABE-769B-4A7D-B334-AA36A11A072C}" srcId="{48E5E40A-E6B2-43B4-A312-6A82434B3781}" destId="{F5DD3916-409B-486E-8919-AA27449132C8}" srcOrd="0" destOrd="0" parTransId="{EEBC9EC0-73C2-4CF3-B6DD-DEE400DBDE71}" sibTransId="{0A8A1F8E-63D0-47FB-8F73-4D3054E8C50E}"/>
    <dgm:cxn modelId="{F2DF9B69-4A85-4358-BA73-8D77CDE032F5}" srcId="{F5DD3916-409B-486E-8919-AA27449132C8}" destId="{9417D8A0-1C43-433F-8D5F-DF555785DD44}" srcOrd="1" destOrd="0" parTransId="{F4815E0A-8477-4AF9-BF88-C2E19A6BB2F8}" sibTransId="{BC192D24-78BD-4801-B0FE-B5D088393787}"/>
    <dgm:cxn modelId="{6598554D-74B9-4643-A94F-8AE806381ADB}" srcId="{A960B394-D87A-476D-8497-D01CF02ECBAB}" destId="{E39CAA7F-4BD7-4E22-8977-8D10B0D91B33}" srcOrd="2" destOrd="0" parTransId="{C554F105-8431-42D6-9BC2-BFAEFCC86769}" sibTransId="{5F34D4CF-D057-4691-BDD3-5248B69B8674}"/>
    <dgm:cxn modelId="{2449AC83-F21D-4597-B31D-BA4CC7688E19}" type="presOf" srcId="{90DF9440-F082-49EA-8A59-2CE53964A5E6}" destId="{BEB0FCA1-4378-4E6E-899A-BEAC7A5B3B3C}" srcOrd="0" destOrd="0" presId="urn:microsoft.com/office/officeart/2005/8/layout/hierarchy2"/>
    <dgm:cxn modelId="{9F987C51-0F27-479A-AAA6-B06783827C0C}" type="presOf" srcId="{F5DD3916-409B-486E-8919-AA27449132C8}" destId="{77FEF8FC-616F-40D4-A2CC-75655D09F8E0}" srcOrd="0" destOrd="0" presId="urn:microsoft.com/office/officeart/2005/8/layout/hierarchy2"/>
    <dgm:cxn modelId="{38393E41-C521-4EBD-AA83-AEEE6A366038}" srcId="{A960B394-D87A-476D-8497-D01CF02ECBAB}" destId="{2877A662-8A11-43F2-ADC2-F015BEA616A1}" srcOrd="0" destOrd="0" parTransId="{7E326A9E-6B79-45E7-A079-573960FAAF5C}" sibTransId="{FD5FCB55-0CE9-43D2-9273-6CBBD7C5DBEF}"/>
    <dgm:cxn modelId="{71D01A83-E5B6-44D4-87B7-1FC9E9F3EAD0}" type="presOf" srcId="{A960B394-D87A-476D-8497-D01CF02ECBAB}" destId="{10898C99-57F1-4A89-9464-B948E59A7AA4}" srcOrd="0" destOrd="0" presId="urn:microsoft.com/office/officeart/2005/8/layout/hierarchy2"/>
    <dgm:cxn modelId="{8767C7FD-FBAB-4A38-9F60-A7DCC1497BF9}" type="presOf" srcId="{C554F105-8431-42D6-9BC2-BFAEFCC86769}" destId="{0B2060EA-884E-401F-8C12-E04F89D1C570}" srcOrd="1" destOrd="0" presId="urn:microsoft.com/office/officeart/2005/8/layout/hierarchy2"/>
    <dgm:cxn modelId="{E90B8400-8FE1-4417-B3B6-EE61624E9445}" type="presOf" srcId="{9417D8A0-1C43-433F-8D5F-DF555785DD44}" destId="{45A8887A-2BEB-4A8D-BAAD-8482E09867F9}" srcOrd="0" destOrd="0" presId="urn:microsoft.com/office/officeart/2005/8/layout/hierarchy2"/>
    <dgm:cxn modelId="{54EEF347-19ED-47DD-A26B-2ED0335025FE}" type="presOf" srcId="{7E326A9E-6B79-45E7-A079-573960FAAF5C}" destId="{FD14C75B-57CD-4C54-B794-C454934C9786}" srcOrd="1" destOrd="0" presId="urn:microsoft.com/office/officeart/2005/8/layout/hierarchy2"/>
    <dgm:cxn modelId="{0CBFB51C-CEC1-4440-AEAE-DA897395D6E7}" type="presOf" srcId="{72EDD9E6-E54A-4384-A741-F7563715E52A}" destId="{081E2ABC-84B6-4ADD-9153-B65EF8082842}" srcOrd="0" destOrd="0" presId="urn:microsoft.com/office/officeart/2005/8/layout/hierarchy2"/>
    <dgm:cxn modelId="{B2823A86-40F2-45A6-B6AB-68E9D2CD769E}" type="presOf" srcId="{7E326A9E-6B79-45E7-A079-573960FAAF5C}" destId="{F0E7D32D-793E-4B90-9D71-3808DC3E6535}" srcOrd="0" destOrd="0" presId="urn:microsoft.com/office/officeart/2005/8/layout/hierarchy2"/>
    <dgm:cxn modelId="{9A9543E8-223C-4434-8A10-752CB727BC54}" type="presOf" srcId="{E39CAA7F-4BD7-4E22-8977-8D10B0D91B33}" destId="{97766573-4507-45E3-82B8-02C2EEAA0732}" srcOrd="0" destOrd="0" presId="urn:microsoft.com/office/officeart/2005/8/layout/hierarchy2"/>
    <dgm:cxn modelId="{64FF476A-0665-4E4A-999E-8125B9708F67}" type="presOf" srcId="{2877A662-8A11-43F2-ADC2-F015BEA616A1}" destId="{46B40508-6ABD-4067-B5E0-18DDACB2ABBE}" srcOrd="0" destOrd="0" presId="urn:microsoft.com/office/officeart/2005/8/layout/hierarchy2"/>
    <dgm:cxn modelId="{9B973B68-532D-4983-95B7-1DB5ABF6D684}" type="presParOf" srcId="{3B2B63F0-4C62-46B9-94F2-51F7183442AE}" destId="{C6591E91-E496-47E7-90A6-9C7019FEA021}" srcOrd="0" destOrd="0" presId="urn:microsoft.com/office/officeart/2005/8/layout/hierarchy2"/>
    <dgm:cxn modelId="{BA6357C7-E181-4B1C-921A-BBA83EE8D048}" type="presParOf" srcId="{C6591E91-E496-47E7-90A6-9C7019FEA021}" destId="{77FEF8FC-616F-40D4-A2CC-75655D09F8E0}" srcOrd="0" destOrd="0" presId="urn:microsoft.com/office/officeart/2005/8/layout/hierarchy2"/>
    <dgm:cxn modelId="{DADE4C44-3C67-4C13-8536-29B983854D63}" type="presParOf" srcId="{C6591E91-E496-47E7-90A6-9C7019FEA021}" destId="{56E7C500-68E4-4CEE-9F01-6B11909D04A5}" srcOrd="1" destOrd="0" presId="urn:microsoft.com/office/officeart/2005/8/layout/hierarchy2"/>
    <dgm:cxn modelId="{134A4227-420F-49A8-B0C6-F9E2D3A7DB69}" type="presParOf" srcId="{56E7C500-68E4-4CEE-9F01-6B11909D04A5}" destId="{081E2ABC-84B6-4ADD-9153-B65EF8082842}" srcOrd="0" destOrd="0" presId="urn:microsoft.com/office/officeart/2005/8/layout/hierarchy2"/>
    <dgm:cxn modelId="{94673A75-C23D-43EF-923D-F555A253B947}" type="presParOf" srcId="{081E2ABC-84B6-4ADD-9153-B65EF8082842}" destId="{C976CF6C-AE68-44EE-8146-D1263BF403AF}" srcOrd="0" destOrd="0" presId="urn:microsoft.com/office/officeart/2005/8/layout/hierarchy2"/>
    <dgm:cxn modelId="{7AF98755-1248-4272-A576-E24765809CEA}" type="presParOf" srcId="{56E7C500-68E4-4CEE-9F01-6B11909D04A5}" destId="{656BFCB6-B88A-4ED8-96A7-724E11A4991C}" srcOrd="1" destOrd="0" presId="urn:microsoft.com/office/officeart/2005/8/layout/hierarchy2"/>
    <dgm:cxn modelId="{BE1D1401-37B7-429A-B7D1-83DA9EE69203}" type="presParOf" srcId="{656BFCB6-B88A-4ED8-96A7-724E11A4991C}" destId="{10898C99-57F1-4A89-9464-B948E59A7AA4}" srcOrd="0" destOrd="0" presId="urn:microsoft.com/office/officeart/2005/8/layout/hierarchy2"/>
    <dgm:cxn modelId="{C408FBFA-5D78-49B1-8CBF-1A5392584CFC}" type="presParOf" srcId="{656BFCB6-B88A-4ED8-96A7-724E11A4991C}" destId="{89AF9A2E-A79F-4EF7-A641-D834A6CD4B20}" srcOrd="1" destOrd="0" presId="urn:microsoft.com/office/officeart/2005/8/layout/hierarchy2"/>
    <dgm:cxn modelId="{1661CB3C-E1AD-4308-9D24-B0F41323BD10}" type="presParOf" srcId="{89AF9A2E-A79F-4EF7-A641-D834A6CD4B20}" destId="{F0E7D32D-793E-4B90-9D71-3808DC3E6535}" srcOrd="0" destOrd="0" presId="urn:microsoft.com/office/officeart/2005/8/layout/hierarchy2"/>
    <dgm:cxn modelId="{8A0EB38E-36FE-496B-A72D-FD6863CD8A61}" type="presParOf" srcId="{F0E7D32D-793E-4B90-9D71-3808DC3E6535}" destId="{FD14C75B-57CD-4C54-B794-C454934C9786}" srcOrd="0" destOrd="0" presId="urn:microsoft.com/office/officeart/2005/8/layout/hierarchy2"/>
    <dgm:cxn modelId="{C6BFD84B-DDF2-4E7D-A247-8FF93F5588D5}" type="presParOf" srcId="{89AF9A2E-A79F-4EF7-A641-D834A6CD4B20}" destId="{F07FD2CA-72BB-4E09-BC25-490CB17D91AA}" srcOrd="1" destOrd="0" presId="urn:microsoft.com/office/officeart/2005/8/layout/hierarchy2"/>
    <dgm:cxn modelId="{EEA24D13-4150-4E09-B35E-714A73B4CA85}" type="presParOf" srcId="{F07FD2CA-72BB-4E09-BC25-490CB17D91AA}" destId="{46B40508-6ABD-4067-B5E0-18DDACB2ABBE}" srcOrd="0" destOrd="0" presId="urn:microsoft.com/office/officeart/2005/8/layout/hierarchy2"/>
    <dgm:cxn modelId="{A79643C9-F792-49CA-8DF4-983643BCFB8D}" type="presParOf" srcId="{F07FD2CA-72BB-4E09-BC25-490CB17D91AA}" destId="{A74AAFC6-421D-4009-ABA8-38604175502C}" srcOrd="1" destOrd="0" presId="urn:microsoft.com/office/officeart/2005/8/layout/hierarchy2"/>
    <dgm:cxn modelId="{FE78226B-1DE5-4F03-98D2-F4FC90C754F4}" type="presParOf" srcId="{89AF9A2E-A79F-4EF7-A641-D834A6CD4B20}" destId="{06C8AB83-3F6E-4757-BC6C-864476E0662F}" srcOrd="2" destOrd="0" presId="urn:microsoft.com/office/officeart/2005/8/layout/hierarchy2"/>
    <dgm:cxn modelId="{434D5F39-0C92-4A37-BAE5-4D2077A39424}" type="presParOf" srcId="{06C8AB83-3F6E-4757-BC6C-864476E0662F}" destId="{25F42E21-D423-4E89-BDEC-9B04E6362851}" srcOrd="0" destOrd="0" presId="urn:microsoft.com/office/officeart/2005/8/layout/hierarchy2"/>
    <dgm:cxn modelId="{BFB21B53-8380-4116-A805-62A375A24E8D}" type="presParOf" srcId="{89AF9A2E-A79F-4EF7-A641-D834A6CD4B20}" destId="{23AF852A-AB0C-48F7-836D-D3538394807C}" srcOrd="3" destOrd="0" presId="urn:microsoft.com/office/officeart/2005/8/layout/hierarchy2"/>
    <dgm:cxn modelId="{656CA319-186F-4E54-B3EC-95F718A45C3F}" type="presParOf" srcId="{23AF852A-AB0C-48F7-836D-D3538394807C}" destId="{BEB0FCA1-4378-4E6E-899A-BEAC7A5B3B3C}" srcOrd="0" destOrd="0" presId="urn:microsoft.com/office/officeart/2005/8/layout/hierarchy2"/>
    <dgm:cxn modelId="{0579AAAD-2A28-4BBC-B99D-8B7C7ED9125A}" type="presParOf" srcId="{23AF852A-AB0C-48F7-836D-D3538394807C}" destId="{09A5D621-096F-4CCA-8EEB-9BD5039BA1AD}" srcOrd="1" destOrd="0" presId="urn:microsoft.com/office/officeart/2005/8/layout/hierarchy2"/>
    <dgm:cxn modelId="{03349E96-6D77-45B0-BDBD-4046DBF08482}" type="presParOf" srcId="{89AF9A2E-A79F-4EF7-A641-D834A6CD4B20}" destId="{132D70A3-A205-4564-B4CD-36C751CCE66A}" srcOrd="4" destOrd="0" presId="urn:microsoft.com/office/officeart/2005/8/layout/hierarchy2"/>
    <dgm:cxn modelId="{654C8ECD-EC19-478D-9DDE-B0BA3DC591EF}" type="presParOf" srcId="{132D70A3-A205-4564-B4CD-36C751CCE66A}" destId="{0B2060EA-884E-401F-8C12-E04F89D1C570}" srcOrd="0" destOrd="0" presId="urn:microsoft.com/office/officeart/2005/8/layout/hierarchy2"/>
    <dgm:cxn modelId="{DA6C368F-EA73-4DC9-8303-F3B05DB6E152}" type="presParOf" srcId="{89AF9A2E-A79F-4EF7-A641-D834A6CD4B20}" destId="{C869555D-B051-4C1A-B26F-525176803198}" srcOrd="5" destOrd="0" presId="urn:microsoft.com/office/officeart/2005/8/layout/hierarchy2"/>
    <dgm:cxn modelId="{B81D83C3-8803-4258-989A-F313616EF93C}" type="presParOf" srcId="{C869555D-B051-4C1A-B26F-525176803198}" destId="{97766573-4507-45E3-82B8-02C2EEAA0732}" srcOrd="0" destOrd="0" presId="urn:microsoft.com/office/officeart/2005/8/layout/hierarchy2"/>
    <dgm:cxn modelId="{F804526A-A36B-435D-861D-C478411CDA39}" type="presParOf" srcId="{C869555D-B051-4C1A-B26F-525176803198}" destId="{D5A2ABE6-7283-4479-8199-7ED450D6197D}" srcOrd="1" destOrd="0" presId="urn:microsoft.com/office/officeart/2005/8/layout/hierarchy2"/>
    <dgm:cxn modelId="{3661A781-A23D-4D10-833C-8DFE059E8376}" type="presParOf" srcId="{56E7C500-68E4-4CEE-9F01-6B11909D04A5}" destId="{EA42A1CE-7F1C-4CF3-B53B-9C8AA8AF0DD6}" srcOrd="2" destOrd="0" presId="urn:microsoft.com/office/officeart/2005/8/layout/hierarchy2"/>
    <dgm:cxn modelId="{C1218D81-DA2F-442F-9359-57400BB0BB47}" type="presParOf" srcId="{EA42A1CE-7F1C-4CF3-B53B-9C8AA8AF0DD6}" destId="{E4694FA0-FDFB-43B1-818C-A6121706CF10}" srcOrd="0" destOrd="0" presId="urn:microsoft.com/office/officeart/2005/8/layout/hierarchy2"/>
    <dgm:cxn modelId="{47385D4A-FD4D-4D83-AA81-3037DEBA4B1B}" type="presParOf" srcId="{56E7C500-68E4-4CEE-9F01-6B11909D04A5}" destId="{0BBE766B-7385-423C-9FB7-A7C23B595DC5}" srcOrd="3" destOrd="0" presId="urn:microsoft.com/office/officeart/2005/8/layout/hierarchy2"/>
    <dgm:cxn modelId="{A2CFE30B-256F-42FE-B668-F32B085C9592}" type="presParOf" srcId="{0BBE766B-7385-423C-9FB7-A7C23B595DC5}" destId="{45A8887A-2BEB-4A8D-BAAD-8482E09867F9}" srcOrd="0" destOrd="0" presId="urn:microsoft.com/office/officeart/2005/8/layout/hierarchy2"/>
    <dgm:cxn modelId="{E148705B-4004-4732-B58B-D692C6988545}" type="presParOf" srcId="{0BBE766B-7385-423C-9FB7-A7C23B595DC5}" destId="{E0BCA14B-4B2C-4DFE-A206-6C1D0D5FEC9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3B8C9B-3940-4D8C-A44A-0E9366CBB147}" type="doc">
      <dgm:prSet loTypeId="urn:microsoft.com/office/officeart/2005/8/layout/chevron2" loCatId="process" qsTypeId="urn:microsoft.com/office/officeart/2005/8/quickstyle/3d2" qsCatId="3D" csTypeId="urn:microsoft.com/office/officeart/2005/8/colors/colorful1" csCatId="colorful" phldr="1"/>
      <dgm:spPr/>
      <dgm:t>
        <a:bodyPr/>
        <a:lstStyle/>
        <a:p>
          <a:endParaRPr lang="en-US"/>
        </a:p>
      </dgm:t>
    </dgm:pt>
    <dgm:pt modelId="{1F9A646E-422A-4AF4-B822-EE48C35FB130}">
      <dgm:prSet phldrT="[Text]"/>
      <dgm:spPr/>
      <dgm:t>
        <a:bodyPr/>
        <a:lstStyle/>
        <a:p>
          <a:r>
            <a:rPr lang="en-US" dirty="0"/>
            <a:t>Feeding requirements</a:t>
          </a:r>
        </a:p>
      </dgm:t>
    </dgm:pt>
    <dgm:pt modelId="{F61D28F0-7CC6-4F52-939E-C59E895C45D2}" type="parTrans" cxnId="{0A30CCA8-F5E0-42A7-B48A-D824DECFCC33}">
      <dgm:prSet/>
      <dgm:spPr/>
      <dgm:t>
        <a:bodyPr/>
        <a:lstStyle/>
        <a:p>
          <a:endParaRPr lang="en-US"/>
        </a:p>
      </dgm:t>
    </dgm:pt>
    <dgm:pt modelId="{89733C41-BE77-4C2C-AA17-5567F62CC42E}" type="sibTrans" cxnId="{0A30CCA8-F5E0-42A7-B48A-D824DECFCC33}">
      <dgm:prSet/>
      <dgm:spPr/>
      <dgm:t>
        <a:bodyPr/>
        <a:lstStyle/>
        <a:p>
          <a:endParaRPr lang="en-US"/>
        </a:p>
      </dgm:t>
    </dgm:pt>
    <dgm:pt modelId="{C97E36F8-2A19-4370-A1FB-A7BDDFB50BFF}">
      <dgm:prSet phldrT="[Text]" custT="1"/>
      <dgm:spPr/>
      <dgm:t>
        <a:bodyPr/>
        <a:lstStyle/>
        <a:p>
          <a:r>
            <a:rPr lang="en-US" sz="1500" dirty="0"/>
            <a:t>Green, yellow &amp; red fresh vegetables/fruits served daily.</a:t>
          </a:r>
        </a:p>
      </dgm:t>
    </dgm:pt>
    <dgm:pt modelId="{475851EE-693F-43F9-ADDD-CEA478CE6A80}" type="parTrans" cxnId="{2C344962-DC8B-4BD4-B504-ABB2AA9B3D41}">
      <dgm:prSet/>
      <dgm:spPr/>
      <dgm:t>
        <a:bodyPr/>
        <a:lstStyle/>
        <a:p>
          <a:endParaRPr lang="en-US"/>
        </a:p>
      </dgm:t>
    </dgm:pt>
    <dgm:pt modelId="{FCBD4040-66A1-4D10-86E3-28C86C169112}" type="sibTrans" cxnId="{2C344962-DC8B-4BD4-B504-ABB2AA9B3D41}">
      <dgm:prSet/>
      <dgm:spPr/>
      <dgm:t>
        <a:bodyPr/>
        <a:lstStyle/>
        <a:p>
          <a:endParaRPr lang="en-US"/>
        </a:p>
      </dgm:t>
    </dgm:pt>
    <dgm:pt modelId="{0A806DE7-64BE-44EF-A27C-FDDD5CF8898A}">
      <dgm:prSet phldrT="[Text]"/>
      <dgm:spPr/>
      <dgm:t>
        <a:bodyPr/>
        <a:lstStyle/>
        <a:p>
          <a:r>
            <a:rPr lang="en-US" dirty="0"/>
            <a:t>Responsibilities of provinces</a:t>
          </a:r>
        </a:p>
      </dgm:t>
    </dgm:pt>
    <dgm:pt modelId="{048AAD3B-F1DC-487C-9A2C-9ECA358F6126}" type="parTrans" cxnId="{28EBCA56-9498-4B1B-9878-6FC6DB22730E}">
      <dgm:prSet/>
      <dgm:spPr/>
      <dgm:t>
        <a:bodyPr/>
        <a:lstStyle/>
        <a:p>
          <a:endParaRPr lang="en-US"/>
        </a:p>
      </dgm:t>
    </dgm:pt>
    <dgm:pt modelId="{95AA88F8-0415-4E0B-BC62-607D0FF0921F}" type="sibTrans" cxnId="{28EBCA56-9498-4B1B-9878-6FC6DB22730E}">
      <dgm:prSet/>
      <dgm:spPr/>
      <dgm:t>
        <a:bodyPr/>
        <a:lstStyle/>
        <a:p>
          <a:endParaRPr lang="en-US"/>
        </a:p>
      </dgm:t>
    </dgm:pt>
    <dgm:pt modelId="{9237D791-319B-4623-B9BD-3DF5E21A8F40}">
      <dgm:prSet phldrT="[Text]" custT="1"/>
      <dgm:spPr/>
      <dgm:t>
        <a:bodyPr/>
        <a:lstStyle/>
        <a:p>
          <a:r>
            <a:rPr lang="en-US" sz="1500" dirty="0"/>
            <a:t>Implementation of NSNP</a:t>
          </a:r>
        </a:p>
      </dgm:t>
    </dgm:pt>
    <dgm:pt modelId="{03887F89-8571-435C-A274-1580BF2C3798}" type="parTrans" cxnId="{D913CB32-98E6-4A1A-A539-C21BA0EE6BB6}">
      <dgm:prSet/>
      <dgm:spPr/>
      <dgm:t>
        <a:bodyPr/>
        <a:lstStyle/>
        <a:p>
          <a:endParaRPr lang="en-US"/>
        </a:p>
      </dgm:t>
    </dgm:pt>
    <dgm:pt modelId="{0108E4C3-6CBA-4F07-A8B6-D5DA962B4B27}" type="sibTrans" cxnId="{D913CB32-98E6-4A1A-A539-C21BA0EE6BB6}">
      <dgm:prSet/>
      <dgm:spPr/>
      <dgm:t>
        <a:bodyPr/>
        <a:lstStyle/>
        <a:p>
          <a:endParaRPr lang="en-US"/>
        </a:p>
      </dgm:t>
    </dgm:pt>
    <dgm:pt modelId="{6458C073-D40C-4681-B443-36F2CE109115}">
      <dgm:prSet phldrT="[Text]"/>
      <dgm:spPr/>
      <dgm:t>
        <a:bodyPr/>
        <a:lstStyle/>
        <a:p>
          <a:r>
            <a:rPr lang="en-US" dirty="0"/>
            <a:t>Payment schedule</a:t>
          </a:r>
        </a:p>
      </dgm:t>
    </dgm:pt>
    <dgm:pt modelId="{AB04B9FD-1C70-444F-92B9-D496822663CD}" type="parTrans" cxnId="{953935E0-6251-494A-A0F6-D40BB242E423}">
      <dgm:prSet/>
      <dgm:spPr/>
      <dgm:t>
        <a:bodyPr/>
        <a:lstStyle/>
        <a:p>
          <a:endParaRPr lang="en-US"/>
        </a:p>
      </dgm:t>
    </dgm:pt>
    <dgm:pt modelId="{A4EB331E-0153-47E6-8346-EEE33620E6B2}" type="sibTrans" cxnId="{953935E0-6251-494A-A0F6-D40BB242E423}">
      <dgm:prSet/>
      <dgm:spPr/>
      <dgm:t>
        <a:bodyPr/>
        <a:lstStyle/>
        <a:p>
          <a:endParaRPr lang="en-US"/>
        </a:p>
      </dgm:t>
    </dgm:pt>
    <dgm:pt modelId="{EF5D9E6D-4F17-4DC8-8748-EAC68AF63CD0}">
      <dgm:prSet phldrT="[Text]" custT="1"/>
      <dgm:spPr/>
      <dgm:t>
        <a:bodyPr/>
        <a:lstStyle/>
        <a:p>
          <a:r>
            <a:rPr lang="en-US" sz="1500" b="1" dirty="0"/>
            <a:t>Provinces that transfer funds to schools:</a:t>
          </a:r>
        </a:p>
      </dgm:t>
    </dgm:pt>
    <dgm:pt modelId="{656A40E3-D14D-440C-9961-410E60EF83A5}" type="parTrans" cxnId="{6AA093CC-3EC2-4006-860D-323B4EDDF74A}">
      <dgm:prSet/>
      <dgm:spPr/>
      <dgm:t>
        <a:bodyPr/>
        <a:lstStyle/>
        <a:p>
          <a:endParaRPr lang="en-US"/>
        </a:p>
      </dgm:t>
    </dgm:pt>
    <dgm:pt modelId="{94B0A4C7-B691-48EA-BD5A-F0230B547C3A}" type="sibTrans" cxnId="{6AA093CC-3EC2-4006-860D-323B4EDDF74A}">
      <dgm:prSet/>
      <dgm:spPr/>
      <dgm:t>
        <a:bodyPr/>
        <a:lstStyle/>
        <a:p>
          <a:endParaRPr lang="en-US"/>
        </a:p>
      </dgm:t>
    </dgm:pt>
    <dgm:pt modelId="{6203BCE3-F08B-491E-8B6D-02E591DFC51B}">
      <dgm:prSet custT="1"/>
      <dgm:spPr/>
      <dgm:t>
        <a:bodyPr/>
        <a:lstStyle/>
        <a:p>
          <a:r>
            <a:rPr lang="en-US" sz="1500" dirty="0"/>
            <a:t>A variety of protein-rich foods served in line with approved menu options. </a:t>
          </a:r>
        </a:p>
      </dgm:t>
    </dgm:pt>
    <dgm:pt modelId="{C4700A9D-102C-4D85-ADA3-8FE0253BED71}" type="parTrans" cxnId="{F13D074D-3C4A-4A2C-923F-95F1271335C4}">
      <dgm:prSet/>
      <dgm:spPr/>
      <dgm:t>
        <a:bodyPr/>
        <a:lstStyle/>
        <a:p>
          <a:endParaRPr lang="en-US"/>
        </a:p>
      </dgm:t>
    </dgm:pt>
    <dgm:pt modelId="{1E71A593-2200-483D-8FF9-A8C69BA41E6A}" type="sibTrans" cxnId="{F13D074D-3C4A-4A2C-923F-95F1271335C4}">
      <dgm:prSet/>
      <dgm:spPr/>
      <dgm:t>
        <a:bodyPr/>
        <a:lstStyle/>
        <a:p>
          <a:endParaRPr lang="en-US"/>
        </a:p>
      </dgm:t>
    </dgm:pt>
    <dgm:pt modelId="{FC32CA4D-B6D5-4FBF-A3EE-A4F520531F79}">
      <dgm:prSet custT="1"/>
      <dgm:spPr/>
      <dgm:t>
        <a:bodyPr/>
        <a:lstStyle/>
        <a:p>
          <a:r>
            <a:rPr lang="en-US" sz="1500" dirty="0"/>
            <a:t>Soya mince meeting approved specifications served only once a week.</a:t>
          </a:r>
        </a:p>
      </dgm:t>
    </dgm:pt>
    <dgm:pt modelId="{52F3AB1E-62DF-4510-B4DA-119110342A96}" type="parTrans" cxnId="{0D91E943-7043-4474-92E9-28235FFBE150}">
      <dgm:prSet/>
      <dgm:spPr/>
      <dgm:t>
        <a:bodyPr/>
        <a:lstStyle/>
        <a:p>
          <a:endParaRPr lang="en-US"/>
        </a:p>
      </dgm:t>
    </dgm:pt>
    <dgm:pt modelId="{EBE2A52E-9146-48CE-8550-9D326CB14F39}" type="sibTrans" cxnId="{0D91E943-7043-4474-92E9-28235FFBE150}">
      <dgm:prSet/>
      <dgm:spPr/>
      <dgm:t>
        <a:bodyPr/>
        <a:lstStyle/>
        <a:p>
          <a:endParaRPr lang="en-US"/>
        </a:p>
      </dgm:t>
    </dgm:pt>
    <dgm:pt modelId="{BD5F3183-A0F3-4C41-B2DA-2D7098245B24}">
      <dgm:prSet custT="1"/>
      <dgm:spPr/>
      <dgm:t>
        <a:bodyPr/>
        <a:lstStyle/>
        <a:p>
          <a:r>
            <a:rPr lang="en-US" sz="1500" dirty="0"/>
            <a:t>Canned pilchards/mackerel/sardines served at least once a week. </a:t>
          </a:r>
        </a:p>
      </dgm:t>
    </dgm:pt>
    <dgm:pt modelId="{5EA747EE-7724-48B9-8EF0-3543FCE8B818}" type="parTrans" cxnId="{9AFB370C-37D5-405F-B3D7-E0F4C47A23CA}">
      <dgm:prSet/>
      <dgm:spPr/>
      <dgm:t>
        <a:bodyPr/>
        <a:lstStyle/>
        <a:p>
          <a:endParaRPr lang="en-US"/>
        </a:p>
      </dgm:t>
    </dgm:pt>
    <dgm:pt modelId="{96163E1B-BF4D-4ED8-99B2-01528F62EB16}" type="sibTrans" cxnId="{9AFB370C-37D5-405F-B3D7-E0F4C47A23CA}">
      <dgm:prSet/>
      <dgm:spPr/>
      <dgm:t>
        <a:bodyPr/>
        <a:lstStyle/>
        <a:p>
          <a:endParaRPr lang="en-US"/>
        </a:p>
      </dgm:t>
    </dgm:pt>
    <dgm:pt modelId="{872DF9DE-CA47-4935-9205-C11C4BBE7771}">
      <dgm:prSet custT="1"/>
      <dgm:spPr/>
      <dgm:t>
        <a:bodyPr/>
        <a:lstStyle/>
        <a:p>
          <a:r>
            <a:rPr lang="en-US" sz="1500" dirty="0"/>
            <a:t>Seasoning should be provided for all meals.</a:t>
          </a:r>
        </a:p>
      </dgm:t>
    </dgm:pt>
    <dgm:pt modelId="{9BE0C783-1C38-4713-9E97-6BF1E52D9D91}" type="parTrans" cxnId="{F7EAB561-0AB5-4B5E-B261-F56BF63ECEB5}">
      <dgm:prSet/>
      <dgm:spPr/>
      <dgm:t>
        <a:bodyPr/>
        <a:lstStyle/>
        <a:p>
          <a:endParaRPr lang="en-US"/>
        </a:p>
      </dgm:t>
    </dgm:pt>
    <dgm:pt modelId="{76A50B82-67BB-4460-B9B1-7198324B5833}" type="sibTrans" cxnId="{F7EAB561-0AB5-4B5E-B261-F56BF63ECEB5}">
      <dgm:prSet/>
      <dgm:spPr/>
      <dgm:t>
        <a:bodyPr/>
        <a:lstStyle/>
        <a:p>
          <a:endParaRPr lang="en-US"/>
        </a:p>
      </dgm:t>
    </dgm:pt>
    <dgm:pt modelId="{4AC81DB7-26BC-4A75-A284-229872DB1234}">
      <dgm:prSet custT="1"/>
      <dgm:spPr/>
      <dgm:t>
        <a:bodyPr/>
        <a:lstStyle/>
        <a:p>
          <a:r>
            <a:rPr lang="en-US" sz="1500" dirty="0"/>
            <a:t>UHT full cream milk or pasteurised maas served once a week</a:t>
          </a:r>
          <a:r>
            <a:rPr lang="en-US" sz="1400" dirty="0"/>
            <a:t>. </a:t>
          </a:r>
        </a:p>
      </dgm:t>
    </dgm:pt>
    <dgm:pt modelId="{7511BD1A-BB02-4FAE-A3D6-323DE4016E16}" type="parTrans" cxnId="{AA414CAA-6F1D-4AE2-9557-7DEA3FCD89AF}">
      <dgm:prSet/>
      <dgm:spPr/>
      <dgm:t>
        <a:bodyPr/>
        <a:lstStyle/>
        <a:p>
          <a:endParaRPr lang="en-US"/>
        </a:p>
      </dgm:t>
    </dgm:pt>
    <dgm:pt modelId="{CD4429C4-07F9-4971-B2D3-95ABC074D49B}" type="sibTrans" cxnId="{AA414CAA-6F1D-4AE2-9557-7DEA3FCD89AF}">
      <dgm:prSet/>
      <dgm:spPr/>
      <dgm:t>
        <a:bodyPr/>
        <a:lstStyle/>
        <a:p>
          <a:endParaRPr lang="en-US"/>
        </a:p>
      </dgm:t>
    </dgm:pt>
    <dgm:pt modelId="{920B93B1-2E81-498C-B923-C3AC45511ABB}">
      <dgm:prSet custT="1"/>
      <dgm:spPr/>
      <dgm:t>
        <a:bodyPr/>
        <a:lstStyle/>
        <a:p>
          <a:r>
            <a:rPr lang="en-US" sz="1500" dirty="0"/>
            <a:t>Development and implementation of business plans</a:t>
          </a:r>
        </a:p>
      </dgm:t>
    </dgm:pt>
    <dgm:pt modelId="{9EB47AD2-0CE2-4E4E-A683-D28E3478998F}" type="parTrans" cxnId="{FB82B299-BF1F-452C-A502-550ADAFDC91B}">
      <dgm:prSet/>
      <dgm:spPr/>
      <dgm:t>
        <a:bodyPr/>
        <a:lstStyle/>
        <a:p>
          <a:endParaRPr lang="en-US"/>
        </a:p>
      </dgm:t>
    </dgm:pt>
    <dgm:pt modelId="{491293E2-4E44-43D9-AD5F-7FACED81FCD5}" type="sibTrans" cxnId="{FB82B299-BF1F-452C-A502-550ADAFDC91B}">
      <dgm:prSet/>
      <dgm:spPr/>
      <dgm:t>
        <a:bodyPr/>
        <a:lstStyle/>
        <a:p>
          <a:endParaRPr lang="en-US"/>
        </a:p>
      </dgm:t>
    </dgm:pt>
    <dgm:pt modelId="{E92FF0AA-B953-4C67-B606-6C9A0F0C325B}">
      <dgm:prSet custT="1"/>
      <dgm:spPr/>
      <dgm:t>
        <a:bodyPr/>
        <a:lstStyle/>
        <a:p>
          <a:r>
            <a:rPr lang="en-US" sz="1500" dirty="0"/>
            <a:t>Provide human resource capacity at all relevant levels</a:t>
          </a:r>
        </a:p>
      </dgm:t>
    </dgm:pt>
    <dgm:pt modelId="{2D4A05FC-939D-4112-9B6C-21B6D99B5773}" type="parTrans" cxnId="{43707949-598A-4D85-B4C8-33731CE5C79A}">
      <dgm:prSet/>
      <dgm:spPr/>
      <dgm:t>
        <a:bodyPr/>
        <a:lstStyle/>
        <a:p>
          <a:endParaRPr lang="en-US"/>
        </a:p>
      </dgm:t>
    </dgm:pt>
    <dgm:pt modelId="{7CF29484-510B-49E2-921B-9E334D40BCA5}" type="sibTrans" cxnId="{43707949-598A-4D85-B4C8-33731CE5C79A}">
      <dgm:prSet/>
      <dgm:spPr/>
      <dgm:t>
        <a:bodyPr/>
        <a:lstStyle/>
        <a:p>
          <a:endParaRPr lang="en-US"/>
        </a:p>
      </dgm:t>
    </dgm:pt>
    <dgm:pt modelId="{039BFE14-6312-474F-804F-4FDC1DAE49AB}">
      <dgm:prSet custT="1"/>
      <dgm:spPr/>
      <dgm:t>
        <a:bodyPr/>
        <a:lstStyle/>
        <a:p>
          <a:r>
            <a:rPr lang="en-US" sz="1500" dirty="0"/>
            <a:t>Quarterly reports</a:t>
          </a:r>
        </a:p>
      </dgm:t>
    </dgm:pt>
    <dgm:pt modelId="{D0309950-4179-4E48-858A-018B20B947B1}" type="parTrans" cxnId="{596C3462-F7E3-45DC-8EF9-11E6B29C816C}">
      <dgm:prSet/>
      <dgm:spPr/>
      <dgm:t>
        <a:bodyPr/>
        <a:lstStyle/>
        <a:p>
          <a:endParaRPr lang="en-US"/>
        </a:p>
      </dgm:t>
    </dgm:pt>
    <dgm:pt modelId="{B2FB3672-8C5B-4645-9F61-F67C98FB24FE}" type="sibTrans" cxnId="{596C3462-F7E3-45DC-8EF9-11E6B29C816C}">
      <dgm:prSet/>
      <dgm:spPr/>
      <dgm:t>
        <a:bodyPr/>
        <a:lstStyle/>
        <a:p>
          <a:endParaRPr lang="en-US"/>
        </a:p>
      </dgm:t>
    </dgm:pt>
    <dgm:pt modelId="{D4E58994-0A2B-4A1E-AE06-7F4F98CB3C66}">
      <dgm:prSet custT="1"/>
      <dgm:spPr/>
      <dgm:t>
        <a:bodyPr/>
        <a:lstStyle/>
        <a:p>
          <a:r>
            <a:rPr lang="en-US" sz="1500" dirty="0"/>
            <a:t>Transfer schedules + Reconcile expenditure by schools (EC, FS, NC, NW</a:t>
          </a:r>
          <a:r>
            <a:rPr lang="en-US" sz="1300" dirty="0"/>
            <a:t>)</a:t>
          </a:r>
        </a:p>
      </dgm:t>
    </dgm:pt>
    <dgm:pt modelId="{B1C1FB95-C9CD-4034-BCE0-23B2BAFA3B39}" type="parTrans" cxnId="{2AC3CC9D-7DEC-43D2-87C5-55DF963681F1}">
      <dgm:prSet/>
      <dgm:spPr/>
      <dgm:t>
        <a:bodyPr/>
        <a:lstStyle/>
        <a:p>
          <a:endParaRPr lang="en-US"/>
        </a:p>
      </dgm:t>
    </dgm:pt>
    <dgm:pt modelId="{3CDE603A-43DE-4CAA-AA85-674515BB5486}" type="sibTrans" cxnId="{2AC3CC9D-7DEC-43D2-87C5-55DF963681F1}">
      <dgm:prSet/>
      <dgm:spPr/>
      <dgm:t>
        <a:bodyPr/>
        <a:lstStyle/>
        <a:p>
          <a:endParaRPr lang="en-US"/>
        </a:p>
      </dgm:t>
    </dgm:pt>
    <dgm:pt modelId="{085AC19C-B547-43CC-89E5-229A99303A1E}">
      <dgm:prSet phldrT="[Text]" custT="1"/>
      <dgm:spPr/>
      <dgm:t>
        <a:bodyPr/>
        <a:lstStyle/>
        <a:p>
          <a:r>
            <a:rPr lang="en-US" sz="1500" dirty="0"/>
            <a:t>06 April 2023, 14 June 2023, 07 September 2023, 08 November 2023, 07 December 2023</a:t>
          </a:r>
        </a:p>
      </dgm:t>
    </dgm:pt>
    <dgm:pt modelId="{ACBFF40B-775C-4828-9B2C-6E05C5E53C2A}" type="parTrans" cxnId="{B9C5527C-3F14-46A0-A994-29FD2866DC13}">
      <dgm:prSet/>
      <dgm:spPr/>
      <dgm:t>
        <a:bodyPr/>
        <a:lstStyle/>
        <a:p>
          <a:endParaRPr lang="en-US"/>
        </a:p>
      </dgm:t>
    </dgm:pt>
    <dgm:pt modelId="{8D67A48F-B99F-4F60-9F82-27457423A24C}" type="sibTrans" cxnId="{B9C5527C-3F14-46A0-A994-29FD2866DC13}">
      <dgm:prSet/>
      <dgm:spPr/>
      <dgm:t>
        <a:bodyPr/>
        <a:lstStyle/>
        <a:p>
          <a:endParaRPr lang="en-US"/>
        </a:p>
      </dgm:t>
    </dgm:pt>
    <dgm:pt modelId="{9762CBEB-BCD7-4B80-BC55-6FD654794155}">
      <dgm:prSet phldrT="[Text]" custT="1"/>
      <dgm:spPr/>
      <dgm:t>
        <a:bodyPr/>
        <a:lstStyle/>
        <a:p>
          <a:r>
            <a:rPr lang="en-US" sz="1500" dirty="0"/>
            <a:t>06 April 2023, 20 July 2023, 12 October 2023, 08 November 2023 and 23 January 2024</a:t>
          </a:r>
        </a:p>
      </dgm:t>
    </dgm:pt>
    <dgm:pt modelId="{C78A04BB-98AF-4038-8C3A-C2AE3F80218A}" type="parTrans" cxnId="{AD604194-FDD2-4D40-9D10-B189333D1BAD}">
      <dgm:prSet/>
      <dgm:spPr/>
      <dgm:t>
        <a:bodyPr/>
        <a:lstStyle/>
        <a:p>
          <a:endParaRPr lang="en-US"/>
        </a:p>
      </dgm:t>
    </dgm:pt>
    <dgm:pt modelId="{60537EB5-430E-489E-BF42-6873469C2BC0}" type="sibTrans" cxnId="{AD604194-FDD2-4D40-9D10-B189333D1BAD}">
      <dgm:prSet/>
      <dgm:spPr/>
      <dgm:t>
        <a:bodyPr/>
        <a:lstStyle/>
        <a:p>
          <a:endParaRPr lang="en-US"/>
        </a:p>
      </dgm:t>
    </dgm:pt>
    <dgm:pt modelId="{D1AD06F8-B13B-4028-8A5C-3607FA4839A8}">
      <dgm:prSet phldrT="[Text]" custT="1"/>
      <dgm:spPr/>
      <dgm:t>
        <a:bodyPr/>
        <a:lstStyle/>
        <a:p>
          <a:r>
            <a:rPr lang="en-US" sz="1500" b="1" dirty="0"/>
            <a:t>Provinces that procure via tender:</a:t>
          </a:r>
        </a:p>
      </dgm:t>
    </dgm:pt>
    <dgm:pt modelId="{F9A646EF-F9B3-40DA-A4EB-02C1155128BF}" type="parTrans" cxnId="{EFA21A01-6BA2-4B26-8555-62CDD4A36442}">
      <dgm:prSet/>
      <dgm:spPr/>
      <dgm:t>
        <a:bodyPr/>
        <a:lstStyle/>
        <a:p>
          <a:endParaRPr lang="en-US"/>
        </a:p>
      </dgm:t>
    </dgm:pt>
    <dgm:pt modelId="{67C8F231-0F9F-43B4-BB9E-38DFAA57155D}" type="sibTrans" cxnId="{EFA21A01-6BA2-4B26-8555-62CDD4A36442}">
      <dgm:prSet/>
      <dgm:spPr/>
      <dgm:t>
        <a:bodyPr/>
        <a:lstStyle/>
        <a:p>
          <a:endParaRPr lang="en-US"/>
        </a:p>
      </dgm:t>
    </dgm:pt>
    <dgm:pt modelId="{8FDB0CDB-D85B-4018-9A1A-CD4B54D43FD9}" type="pres">
      <dgm:prSet presAssocID="{1C3B8C9B-3940-4D8C-A44A-0E9366CBB147}" presName="linearFlow" presStyleCnt="0">
        <dgm:presLayoutVars>
          <dgm:dir/>
          <dgm:animLvl val="lvl"/>
          <dgm:resizeHandles val="exact"/>
        </dgm:presLayoutVars>
      </dgm:prSet>
      <dgm:spPr/>
      <dgm:t>
        <a:bodyPr/>
        <a:lstStyle/>
        <a:p>
          <a:endParaRPr lang="en-US"/>
        </a:p>
      </dgm:t>
    </dgm:pt>
    <dgm:pt modelId="{684C4F30-3DEA-4787-B1D7-743996328A4F}" type="pres">
      <dgm:prSet presAssocID="{1F9A646E-422A-4AF4-B822-EE48C35FB130}" presName="composite" presStyleCnt="0"/>
      <dgm:spPr/>
    </dgm:pt>
    <dgm:pt modelId="{A199CDDC-5F3A-4913-BE8D-400AE28EE3C2}" type="pres">
      <dgm:prSet presAssocID="{1F9A646E-422A-4AF4-B822-EE48C35FB130}" presName="parentText" presStyleLbl="alignNode1" presStyleIdx="0" presStyleCnt="3" custAng="16200000" custLinFactNeighborX="3486" custLinFactNeighborY="-17678">
        <dgm:presLayoutVars>
          <dgm:chMax val="1"/>
          <dgm:bulletEnabled val="1"/>
        </dgm:presLayoutVars>
      </dgm:prSet>
      <dgm:spPr>
        <a:prstGeom prst="chevron">
          <a:avLst/>
        </a:prstGeom>
      </dgm:spPr>
      <dgm:t>
        <a:bodyPr/>
        <a:lstStyle/>
        <a:p>
          <a:endParaRPr lang="en-US"/>
        </a:p>
      </dgm:t>
    </dgm:pt>
    <dgm:pt modelId="{1F6FF158-38ED-45B5-975B-6F308AE3C30F}" type="pres">
      <dgm:prSet presAssocID="{1F9A646E-422A-4AF4-B822-EE48C35FB130}" presName="descendantText" presStyleLbl="alignAcc1" presStyleIdx="0" presStyleCnt="3" custScaleY="123077">
        <dgm:presLayoutVars>
          <dgm:bulletEnabled val="1"/>
        </dgm:presLayoutVars>
      </dgm:prSet>
      <dgm:spPr/>
      <dgm:t>
        <a:bodyPr/>
        <a:lstStyle/>
        <a:p>
          <a:endParaRPr lang="en-US"/>
        </a:p>
      </dgm:t>
    </dgm:pt>
    <dgm:pt modelId="{C5E09A63-9F84-4A75-8D96-316EB965C8E9}" type="pres">
      <dgm:prSet presAssocID="{89733C41-BE77-4C2C-AA17-5567F62CC42E}" presName="sp" presStyleCnt="0"/>
      <dgm:spPr/>
    </dgm:pt>
    <dgm:pt modelId="{1BAE73E5-08DD-4432-8263-2866D1FCA1EA}" type="pres">
      <dgm:prSet presAssocID="{0A806DE7-64BE-44EF-A27C-FDDD5CF8898A}" presName="composite" presStyleCnt="0"/>
      <dgm:spPr/>
    </dgm:pt>
    <dgm:pt modelId="{D6AD8AA8-E2B1-4015-A5E8-7D38DFD8B4C3}" type="pres">
      <dgm:prSet presAssocID="{0A806DE7-64BE-44EF-A27C-FDDD5CF8898A}" presName="parentText" presStyleLbl="alignNode1" presStyleIdx="1" presStyleCnt="3" custAng="16200000" custLinFactNeighborX="-18456" custLinFactNeighborY="-22295">
        <dgm:presLayoutVars>
          <dgm:chMax val="1"/>
          <dgm:bulletEnabled val="1"/>
        </dgm:presLayoutVars>
      </dgm:prSet>
      <dgm:spPr/>
      <dgm:t>
        <a:bodyPr/>
        <a:lstStyle/>
        <a:p>
          <a:endParaRPr lang="en-US"/>
        </a:p>
      </dgm:t>
    </dgm:pt>
    <dgm:pt modelId="{F83A2E66-E096-4793-B745-CDFE8CCDD4F2}" type="pres">
      <dgm:prSet presAssocID="{0A806DE7-64BE-44EF-A27C-FDDD5CF8898A}" presName="descendantText" presStyleLbl="alignAcc1" presStyleIdx="1" presStyleCnt="3">
        <dgm:presLayoutVars>
          <dgm:bulletEnabled val="1"/>
        </dgm:presLayoutVars>
      </dgm:prSet>
      <dgm:spPr/>
      <dgm:t>
        <a:bodyPr/>
        <a:lstStyle/>
        <a:p>
          <a:endParaRPr lang="en-US"/>
        </a:p>
      </dgm:t>
    </dgm:pt>
    <dgm:pt modelId="{4B8799FF-AAB6-4C99-A02B-DB966A61AD6E}" type="pres">
      <dgm:prSet presAssocID="{95AA88F8-0415-4E0B-BC62-607D0FF0921F}" presName="sp" presStyleCnt="0"/>
      <dgm:spPr/>
    </dgm:pt>
    <dgm:pt modelId="{CBD490A5-3199-4759-B1F4-365DFC547150}" type="pres">
      <dgm:prSet presAssocID="{6458C073-D40C-4681-B443-36F2CE109115}" presName="composite" presStyleCnt="0"/>
      <dgm:spPr/>
    </dgm:pt>
    <dgm:pt modelId="{59AF942A-1088-4E02-8402-580A0DC0EF21}" type="pres">
      <dgm:prSet presAssocID="{6458C073-D40C-4681-B443-36F2CE109115}" presName="parentText" presStyleLbl="alignNode1" presStyleIdx="2" presStyleCnt="3" custAng="16200000" custLinFactNeighborX="-16738" custLinFactNeighborY="-22514">
        <dgm:presLayoutVars>
          <dgm:chMax val="1"/>
          <dgm:bulletEnabled val="1"/>
        </dgm:presLayoutVars>
      </dgm:prSet>
      <dgm:spPr/>
      <dgm:t>
        <a:bodyPr/>
        <a:lstStyle/>
        <a:p>
          <a:endParaRPr lang="en-US"/>
        </a:p>
      </dgm:t>
    </dgm:pt>
    <dgm:pt modelId="{E8AF5A09-2595-411C-83EF-C6D0EEBBA107}" type="pres">
      <dgm:prSet presAssocID="{6458C073-D40C-4681-B443-36F2CE109115}" presName="descendantText" presStyleLbl="alignAcc1" presStyleIdx="2" presStyleCnt="3">
        <dgm:presLayoutVars>
          <dgm:bulletEnabled val="1"/>
        </dgm:presLayoutVars>
      </dgm:prSet>
      <dgm:spPr/>
      <dgm:t>
        <a:bodyPr/>
        <a:lstStyle/>
        <a:p>
          <a:endParaRPr lang="en-US"/>
        </a:p>
      </dgm:t>
    </dgm:pt>
  </dgm:ptLst>
  <dgm:cxnLst>
    <dgm:cxn modelId="{AA414CAA-6F1D-4AE2-9557-7DEA3FCD89AF}" srcId="{1F9A646E-422A-4AF4-B822-EE48C35FB130}" destId="{4AC81DB7-26BC-4A75-A284-229872DB1234}" srcOrd="5" destOrd="0" parTransId="{7511BD1A-BB02-4FAE-A3D6-323DE4016E16}" sibTransId="{CD4429C4-07F9-4971-B2D3-95ABC074D49B}"/>
    <dgm:cxn modelId="{D9922B72-C18F-4163-9F92-15153880CE18}" type="presOf" srcId="{6203BCE3-F08B-491E-8B6D-02E591DFC51B}" destId="{1F6FF158-38ED-45B5-975B-6F308AE3C30F}" srcOrd="0" destOrd="1" presId="urn:microsoft.com/office/officeart/2005/8/layout/chevron2"/>
    <dgm:cxn modelId="{0A30CCA8-F5E0-42A7-B48A-D824DECFCC33}" srcId="{1C3B8C9B-3940-4D8C-A44A-0E9366CBB147}" destId="{1F9A646E-422A-4AF4-B822-EE48C35FB130}" srcOrd="0" destOrd="0" parTransId="{F61D28F0-7CC6-4F52-939E-C59E895C45D2}" sibTransId="{89733C41-BE77-4C2C-AA17-5567F62CC42E}"/>
    <dgm:cxn modelId="{596C3462-F7E3-45DC-8EF9-11E6B29C816C}" srcId="{0A806DE7-64BE-44EF-A27C-FDDD5CF8898A}" destId="{039BFE14-6312-474F-804F-4FDC1DAE49AB}" srcOrd="3" destOrd="0" parTransId="{D0309950-4179-4E48-858A-018B20B947B1}" sibTransId="{B2FB3672-8C5B-4645-9F61-F67C98FB24FE}"/>
    <dgm:cxn modelId="{3D0B8487-B838-4974-96B5-AF17D7452615}" type="presOf" srcId="{920B93B1-2E81-498C-B923-C3AC45511ABB}" destId="{F83A2E66-E096-4793-B745-CDFE8CCDD4F2}" srcOrd="0" destOrd="1" presId="urn:microsoft.com/office/officeart/2005/8/layout/chevron2"/>
    <dgm:cxn modelId="{28EBCA56-9498-4B1B-9878-6FC6DB22730E}" srcId="{1C3B8C9B-3940-4D8C-A44A-0E9366CBB147}" destId="{0A806DE7-64BE-44EF-A27C-FDDD5CF8898A}" srcOrd="1" destOrd="0" parTransId="{048AAD3B-F1DC-487C-9A2C-9ECA358F6126}" sibTransId="{95AA88F8-0415-4E0B-BC62-607D0FF0921F}"/>
    <dgm:cxn modelId="{5171378B-221F-4D3B-BA52-E93DDFEF1DAF}" type="presOf" srcId="{1C3B8C9B-3940-4D8C-A44A-0E9366CBB147}" destId="{8FDB0CDB-D85B-4018-9A1A-CD4B54D43FD9}" srcOrd="0" destOrd="0" presId="urn:microsoft.com/office/officeart/2005/8/layout/chevron2"/>
    <dgm:cxn modelId="{6AA093CC-3EC2-4006-860D-323B4EDDF74A}" srcId="{6458C073-D40C-4681-B443-36F2CE109115}" destId="{EF5D9E6D-4F17-4DC8-8748-EAC68AF63CD0}" srcOrd="0" destOrd="0" parTransId="{656A40E3-D14D-440C-9961-410E60EF83A5}" sibTransId="{94B0A4C7-B691-48EA-BD5A-F0230B547C3A}"/>
    <dgm:cxn modelId="{2AC3CC9D-7DEC-43D2-87C5-55DF963681F1}" srcId="{0A806DE7-64BE-44EF-A27C-FDDD5CF8898A}" destId="{D4E58994-0A2B-4A1E-AE06-7F4F98CB3C66}" srcOrd="4" destOrd="0" parTransId="{B1C1FB95-C9CD-4034-BCE0-23B2BAFA3B39}" sibTransId="{3CDE603A-43DE-4CAA-AA85-674515BB5486}"/>
    <dgm:cxn modelId="{1EEC11FE-A695-49DC-B8C7-A58F7D8F63A3}" type="presOf" srcId="{FC32CA4D-B6D5-4FBF-A3EE-A4F520531F79}" destId="{1F6FF158-38ED-45B5-975B-6F308AE3C30F}" srcOrd="0" destOrd="2" presId="urn:microsoft.com/office/officeart/2005/8/layout/chevron2"/>
    <dgm:cxn modelId="{953935E0-6251-494A-A0F6-D40BB242E423}" srcId="{1C3B8C9B-3940-4D8C-A44A-0E9366CBB147}" destId="{6458C073-D40C-4681-B443-36F2CE109115}" srcOrd="2" destOrd="0" parTransId="{AB04B9FD-1C70-444F-92B9-D496822663CD}" sibTransId="{A4EB331E-0153-47E6-8346-EEE33620E6B2}"/>
    <dgm:cxn modelId="{AE1326AC-B40D-4E4A-A3CB-13010FD3AF90}" type="presOf" srcId="{9762CBEB-BCD7-4B80-BC55-6FD654794155}" destId="{E8AF5A09-2595-411C-83EF-C6D0EEBBA107}" srcOrd="0" destOrd="3" presId="urn:microsoft.com/office/officeart/2005/8/layout/chevron2"/>
    <dgm:cxn modelId="{4224B0EE-109A-4D5E-9A33-ADCCC2F232FD}" type="presOf" srcId="{872DF9DE-CA47-4935-9205-C11C4BBE7771}" destId="{1F6FF158-38ED-45B5-975B-6F308AE3C30F}" srcOrd="0" destOrd="4" presId="urn:microsoft.com/office/officeart/2005/8/layout/chevron2"/>
    <dgm:cxn modelId="{FD862D85-312E-4E61-8A49-C5BA6DB11FF8}" type="presOf" srcId="{EF5D9E6D-4F17-4DC8-8748-EAC68AF63CD0}" destId="{E8AF5A09-2595-411C-83EF-C6D0EEBBA107}" srcOrd="0" destOrd="0" presId="urn:microsoft.com/office/officeart/2005/8/layout/chevron2"/>
    <dgm:cxn modelId="{3B9751C9-6988-4CD7-AF26-B638151D2BE3}" type="presOf" srcId="{0A806DE7-64BE-44EF-A27C-FDDD5CF8898A}" destId="{D6AD8AA8-E2B1-4015-A5E8-7D38DFD8B4C3}" srcOrd="0" destOrd="0" presId="urn:microsoft.com/office/officeart/2005/8/layout/chevron2"/>
    <dgm:cxn modelId="{B197C50F-3D42-4011-A6CB-BEEEF303988D}" type="presOf" srcId="{085AC19C-B547-43CC-89E5-229A99303A1E}" destId="{E8AF5A09-2595-411C-83EF-C6D0EEBBA107}" srcOrd="0" destOrd="1" presId="urn:microsoft.com/office/officeart/2005/8/layout/chevron2"/>
    <dgm:cxn modelId="{FB82B299-BF1F-452C-A502-550ADAFDC91B}" srcId="{0A806DE7-64BE-44EF-A27C-FDDD5CF8898A}" destId="{920B93B1-2E81-498C-B923-C3AC45511ABB}" srcOrd="1" destOrd="0" parTransId="{9EB47AD2-0CE2-4E4E-A683-D28E3478998F}" sibTransId="{491293E2-4E44-43D9-AD5F-7FACED81FCD5}"/>
    <dgm:cxn modelId="{895EE4B6-4FB0-420D-A2E3-A3D136FC5102}" type="presOf" srcId="{E92FF0AA-B953-4C67-B606-6C9A0F0C325B}" destId="{F83A2E66-E096-4793-B745-CDFE8CCDD4F2}" srcOrd="0" destOrd="2" presId="urn:microsoft.com/office/officeart/2005/8/layout/chevron2"/>
    <dgm:cxn modelId="{9B78F993-A6FA-424C-B933-09CCBAF984E0}" type="presOf" srcId="{4AC81DB7-26BC-4A75-A284-229872DB1234}" destId="{1F6FF158-38ED-45B5-975B-6F308AE3C30F}" srcOrd="0" destOrd="5" presId="urn:microsoft.com/office/officeart/2005/8/layout/chevron2"/>
    <dgm:cxn modelId="{F7EAB561-0AB5-4B5E-B261-F56BF63ECEB5}" srcId="{1F9A646E-422A-4AF4-B822-EE48C35FB130}" destId="{872DF9DE-CA47-4935-9205-C11C4BBE7771}" srcOrd="4" destOrd="0" parTransId="{9BE0C783-1C38-4713-9E97-6BF1E52D9D91}" sibTransId="{76A50B82-67BB-4460-B9B1-7198324B5833}"/>
    <dgm:cxn modelId="{D913CB32-98E6-4A1A-A539-C21BA0EE6BB6}" srcId="{0A806DE7-64BE-44EF-A27C-FDDD5CF8898A}" destId="{9237D791-319B-4623-B9BD-3DF5E21A8F40}" srcOrd="0" destOrd="0" parTransId="{03887F89-8571-435C-A274-1580BF2C3798}" sibTransId="{0108E4C3-6CBA-4F07-A8B6-D5DA962B4B27}"/>
    <dgm:cxn modelId="{2C344962-DC8B-4BD4-B504-ABB2AA9B3D41}" srcId="{1F9A646E-422A-4AF4-B822-EE48C35FB130}" destId="{C97E36F8-2A19-4370-A1FB-A7BDDFB50BFF}" srcOrd="0" destOrd="0" parTransId="{475851EE-693F-43F9-ADDD-CEA478CE6A80}" sibTransId="{FCBD4040-66A1-4D10-86E3-28C86C169112}"/>
    <dgm:cxn modelId="{7311A1B9-E86E-47E6-B795-F41611F24FE4}" type="presOf" srcId="{039BFE14-6312-474F-804F-4FDC1DAE49AB}" destId="{F83A2E66-E096-4793-B745-CDFE8CCDD4F2}" srcOrd="0" destOrd="3" presId="urn:microsoft.com/office/officeart/2005/8/layout/chevron2"/>
    <dgm:cxn modelId="{F13D074D-3C4A-4A2C-923F-95F1271335C4}" srcId="{1F9A646E-422A-4AF4-B822-EE48C35FB130}" destId="{6203BCE3-F08B-491E-8B6D-02E591DFC51B}" srcOrd="1" destOrd="0" parTransId="{C4700A9D-102C-4D85-ADA3-8FE0253BED71}" sibTransId="{1E71A593-2200-483D-8FF9-A8C69BA41E6A}"/>
    <dgm:cxn modelId="{43707949-598A-4D85-B4C8-33731CE5C79A}" srcId="{0A806DE7-64BE-44EF-A27C-FDDD5CF8898A}" destId="{E92FF0AA-B953-4C67-B606-6C9A0F0C325B}" srcOrd="2" destOrd="0" parTransId="{2D4A05FC-939D-4112-9B6C-21B6D99B5773}" sibTransId="{7CF29484-510B-49E2-921B-9E334D40BCA5}"/>
    <dgm:cxn modelId="{54E1014B-F4BF-4738-B739-ADD70E71C0A7}" type="presOf" srcId="{9237D791-319B-4623-B9BD-3DF5E21A8F40}" destId="{F83A2E66-E096-4793-B745-CDFE8CCDD4F2}" srcOrd="0" destOrd="0" presId="urn:microsoft.com/office/officeart/2005/8/layout/chevron2"/>
    <dgm:cxn modelId="{7FA71B2D-8A18-4440-914F-3C867FCB4C65}" type="presOf" srcId="{1F9A646E-422A-4AF4-B822-EE48C35FB130}" destId="{A199CDDC-5F3A-4913-BE8D-400AE28EE3C2}" srcOrd="0" destOrd="0" presId="urn:microsoft.com/office/officeart/2005/8/layout/chevron2"/>
    <dgm:cxn modelId="{65B52F0D-3576-4D1E-8336-5C67E22BEA2F}" type="presOf" srcId="{C97E36F8-2A19-4370-A1FB-A7BDDFB50BFF}" destId="{1F6FF158-38ED-45B5-975B-6F308AE3C30F}" srcOrd="0" destOrd="0" presId="urn:microsoft.com/office/officeart/2005/8/layout/chevron2"/>
    <dgm:cxn modelId="{0D91E943-7043-4474-92E9-28235FFBE150}" srcId="{1F9A646E-422A-4AF4-B822-EE48C35FB130}" destId="{FC32CA4D-B6D5-4FBF-A3EE-A4F520531F79}" srcOrd="2" destOrd="0" parTransId="{52F3AB1E-62DF-4510-B4DA-119110342A96}" sibTransId="{EBE2A52E-9146-48CE-8550-9D326CB14F39}"/>
    <dgm:cxn modelId="{4A76584D-9597-46A4-8D69-085870CD3FD8}" type="presOf" srcId="{D1AD06F8-B13B-4028-8A5C-3607FA4839A8}" destId="{E8AF5A09-2595-411C-83EF-C6D0EEBBA107}" srcOrd="0" destOrd="2" presId="urn:microsoft.com/office/officeart/2005/8/layout/chevron2"/>
    <dgm:cxn modelId="{AD604194-FDD2-4D40-9D10-B189333D1BAD}" srcId="{6458C073-D40C-4681-B443-36F2CE109115}" destId="{9762CBEB-BCD7-4B80-BC55-6FD654794155}" srcOrd="3" destOrd="0" parTransId="{C78A04BB-98AF-4038-8C3A-C2AE3F80218A}" sibTransId="{60537EB5-430E-489E-BF42-6873469C2BC0}"/>
    <dgm:cxn modelId="{EFA21A01-6BA2-4B26-8555-62CDD4A36442}" srcId="{6458C073-D40C-4681-B443-36F2CE109115}" destId="{D1AD06F8-B13B-4028-8A5C-3607FA4839A8}" srcOrd="2" destOrd="0" parTransId="{F9A646EF-F9B3-40DA-A4EB-02C1155128BF}" sibTransId="{67C8F231-0F9F-43B4-BB9E-38DFAA57155D}"/>
    <dgm:cxn modelId="{B9C5527C-3F14-46A0-A994-29FD2866DC13}" srcId="{6458C073-D40C-4681-B443-36F2CE109115}" destId="{085AC19C-B547-43CC-89E5-229A99303A1E}" srcOrd="1" destOrd="0" parTransId="{ACBFF40B-775C-4828-9B2C-6E05C5E53C2A}" sibTransId="{8D67A48F-B99F-4F60-9F82-27457423A24C}"/>
    <dgm:cxn modelId="{9AFB370C-37D5-405F-B3D7-E0F4C47A23CA}" srcId="{1F9A646E-422A-4AF4-B822-EE48C35FB130}" destId="{BD5F3183-A0F3-4C41-B2DA-2D7098245B24}" srcOrd="3" destOrd="0" parTransId="{5EA747EE-7724-48B9-8EF0-3543FCE8B818}" sibTransId="{96163E1B-BF4D-4ED8-99B2-01528F62EB16}"/>
    <dgm:cxn modelId="{7CE06AD0-504C-4E67-B511-98D4398348E0}" type="presOf" srcId="{D4E58994-0A2B-4A1E-AE06-7F4F98CB3C66}" destId="{F83A2E66-E096-4793-B745-CDFE8CCDD4F2}" srcOrd="0" destOrd="4" presId="urn:microsoft.com/office/officeart/2005/8/layout/chevron2"/>
    <dgm:cxn modelId="{3E9A16F5-2B07-4F90-91B9-E1A67EE79527}" type="presOf" srcId="{6458C073-D40C-4681-B443-36F2CE109115}" destId="{59AF942A-1088-4E02-8402-580A0DC0EF21}" srcOrd="0" destOrd="0" presId="urn:microsoft.com/office/officeart/2005/8/layout/chevron2"/>
    <dgm:cxn modelId="{DA7B753C-802A-43E1-93FA-2240317D87BE}" type="presOf" srcId="{BD5F3183-A0F3-4C41-B2DA-2D7098245B24}" destId="{1F6FF158-38ED-45B5-975B-6F308AE3C30F}" srcOrd="0" destOrd="3" presId="urn:microsoft.com/office/officeart/2005/8/layout/chevron2"/>
    <dgm:cxn modelId="{DC37F404-C1C8-44FD-82E2-CC36354C9EE9}" type="presParOf" srcId="{8FDB0CDB-D85B-4018-9A1A-CD4B54D43FD9}" destId="{684C4F30-3DEA-4787-B1D7-743996328A4F}" srcOrd="0" destOrd="0" presId="urn:microsoft.com/office/officeart/2005/8/layout/chevron2"/>
    <dgm:cxn modelId="{661E43DB-592C-4C1B-A60E-8B515EC6241C}" type="presParOf" srcId="{684C4F30-3DEA-4787-B1D7-743996328A4F}" destId="{A199CDDC-5F3A-4913-BE8D-400AE28EE3C2}" srcOrd="0" destOrd="0" presId="urn:microsoft.com/office/officeart/2005/8/layout/chevron2"/>
    <dgm:cxn modelId="{ED5263A4-11FE-4084-98BA-3639ED967CB2}" type="presParOf" srcId="{684C4F30-3DEA-4787-B1D7-743996328A4F}" destId="{1F6FF158-38ED-45B5-975B-6F308AE3C30F}" srcOrd="1" destOrd="0" presId="urn:microsoft.com/office/officeart/2005/8/layout/chevron2"/>
    <dgm:cxn modelId="{55D075DE-F4DC-46CE-A187-9153EFD6A3B6}" type="presParOf" srcId="{8FDB0CDB-D85B-4018-9A1A-CD4B54D43FD9}" destId="{C5E09A63-9F84-4A75-8D96-316EB965C8E9}" srcOrd="1" destOrd="0" presId="urn:microsoft.com/office/officeart/2005/8/layout/chevron2"/>
    <dgm:cxn modelId="{5114D04D-3224-4680-A841-0728573771FB}" type="presParOf" srcId="{8FDB0CDB-D85B-4018-9A1A-CD4B54D43FD9}" destId="{1BAE73E5-08DD-4432-8263-2866D1FCA1EA}" srcOrd="2" destOrd="0" presId="urn:microsoft.com/office/officeart/2005/8/layout/chevron2"/>
    <dgm:cxn modelId="{CAA784CF-177C-472D-94AA-C429F773B49A}" type="presParOf" srcId="{1BAE73E5-08DD-4432-8263-2866D1FCA1EA}" destId="{D6AD8AA8-E2B1-4015-A5E8-7D38DFD8B4C3}" srcOrd="0" destOrd="0" presId="urn:microsoft.com/office/officeart/2005/8/layout/chevron2"/>
    <dgm:cxn modelId="{8D55DB5E-8B7C-4892-8824-C5AED1280A91}" type="presParOf" srcId="{1BAE73E5-08DD-4432-8263-2866D1FCA1EA}" destId="{F83A2E66-E096-4793-B745-CDFE8CCDD4F2}" srcOrd="1" destOrd="0" presId="urn:microsoft.com/office/officeart/2005/8/layout/chevron2"/>
    <dgm:cxn modelId="{23C71D2B-2895-435A-90E7-E280F613E115}" type="presParOf" srcId="{8FDB0CDB-D85B-4018-9A1A-CD4B54D43FD9}" destId="{4B8799FF-AAB6-4C99-A02B-DB966A61AD6E}" srcOrd="3" destOrd="0" presId="urn:microsoft.com/office/officeart/2005/8/layout/chevron2"/>
    <dgm:cxn modelId="{F586292E-5A38-45C6-87C1-45B212C4D22A}" type="presParOf" srcId="{8FDB0CDB-D85B-4018-9A1A-CD4B54D43FD9}" destId="{CBD490A5-3199-4759-B1F4-365DFC547150}" srcOrd="4" destOrd="0" presId="urn:microsoft.com/office/officeart/2005/8/layout/chevron2"/>
    <dgm:cxn modelId="{B5D1FB66-960E-4A10-B3A8-F9C772E2B85A}" type="presParOf" srcId="{CBD490A5-3199-4759-B1F4-365DFC547150}" destId="{59AF942A-1088-4E02-8402-580A0DC0EF21}" srcOrd="0" destOrd="0" presId="urn:microsoft.com/office/officeart/2005/8/layout/chevron2"/>
    <dgm:cxn modelId="{6F0B69AD-6C13-42A3-85A8-AD40E522EA4A}" type="presParOf" srcId="{CBD490A5-3199-4759-B1F4-365DFC547150}" destId="{E8AF5A09-2595-411C-83EF-C6D0EEBBA10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0C090F-6828-498A-A82B-F37CB848E1E4}"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A118E2DF-F873-41CF-9E45-4DBCFCCB40A4}">
      <dgm:prSet phldrT="[Text]" custT="1"/>
      <dgm:spPr/>
      <dgm:t>
        <a:bodyPr/>
        <a:lstStyle/>
        <a:p>
          <a:r>
            <a:rPr lang="en-US" sz="2000" b="1" dirty="0">
              <a:latin typeface="Arial" panose="020B0604020202020204" pitchFamily="34" charset="0"/>
              <a:cs typeface="Arial" panose="020B0604020202020204" pitchFamily="34" charset="0"/>
            </a:rPr>
            <a:t>2016/17 NSNP  EVALUATION </a:t>
          </a:r>
        </a:p>
      </dgm:t>
    </dgm:pt>
    <dgm:pt modelId="{2D11BD3C-41C1-467C-9C8C-EA909997A654}" type="parTrans" cxnId="{5A16FF35-4097-4214-9144-707E65CE2638}">
      <dgm:prSet/>
      <dgm:spPr/>
      <dgm:t>
        <a:bodyPr/>
        <a:lstStyle/>
        <a:p>
          <a:endParaRPr lang="en-US" b="1">
            <a:latin typeface="Arial" panose="020B0604020202020204" pitchFamily="34" charset="0"/>
            <a:cs typeface="Arial" panose="020B0604020202020204" pitchFamily="34" charset="0"/>
          </a:endParaRPr>
        </a:p>
      </dgm:t>
    </dgm:pt>
    <dgm:pt modelId="{3AD5059C-0BB7-4553-B797-C27BA361A179}" type="sibTrans" cxnId="{5A16FF35-4097-4214-9144-707E65CE2638}">
      <dgm:prSet/>
      <dgm:spPr/>
      <dgm:t>
        <a:bodyPr/>
        <a:lstStyle/>
        <a:p>
          <a:endParaRPr lang="en-US" b="1">
            <a:latin typeface="Arial" panose="020B0604020202020204" pitchFamily="34" charset="0"/>
            <a:cs typeface="Arial" panose="020B0604020202020204" pitchFamily="34" charset="0"/>
          </a:endParaRPr>
        </a:p>
      </dgm:t>
    </dgm:pt>
    <dgm:pt modelId="{0415F05A-9591-4227-8A98-76514804D5D5}">
      <dgm:prSet phldrT="[Text]" custT="1"/>
      <dgm:spPr/>
      <dgm:t>
        <a:bodyPr/>
        <a:lstStyle/>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RECOMMENDATIONS</a:t>
          </a:r>
        </a:p>
        <a:p>
          <a:r>
            <a:rPr lang="en-US" sz="2000" b="1" dirty="0">
              <a:latin typeface="Arial" panose="020B0604020202020204" pitchFamily="34" charset="0"/>
              <a:cs typeface="Arial" panose="020B0604020202020204" pitchFamily="34" charset="0"/>
            </a:rPr>
            <a:t>Menu improvement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Protein alternative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Increase energy uptake</a:t>
          </a:r>
        </a:p>
      </dgm:t>
    </dgm:pt>
    <dgm:pt modelId="{D53C6191-1EB0-4F45-B2D8-758B813D891E}" type="parTrans" cxnId="{79A020E9-3C6F-499F-A2F1-D611AA6A8F36}">
      <dgm:prSet/>
      <dgm:spPr/>
      <dgm:t>
        <a:bodyPr/>
        <a:lstStyle/>
        <a:p>
          <a:endParaRPr lang="en-US" b="1">
            <a:latin typeface="Arial" panose="020B0604020202020204" pitchFamily="34" charset="0"/>
            <a:cs typeface="Arial" panose="020B0604020202020204" pitchFamily="34" charset="0"/>
          </a:endParaRPr>
        </a:p>
      </dgm:t>
    </dgm:pt>
    <dgm:pt modelId="{C48AE0AC-9665-4F22-8EBD-7B537A9A8997}" type="sibTrans" cxnId="{79A020E9-3C6F-499F-A2F1-D611AA6A8F36}">
      <dgm:prSet/>
      <dgm:spPr/>
      <dgm:t>
        <a:bodyPr/>
        <a:lstStyle/>
        <a:p>
          <a:endParaRPr lang="en-US" b="1">
            <a:latin typeface="Arial" panose="020B0604020202020204" pitchFamily="34" charset="0"/>
            <a:cs typeface="Arial" panose="020B0604020202020204" pitchFamily="34" charset="0"/>
          </a:endParaRPr>
        </a:p>
      </dgm:t>
    </dgm:pt>
    <dgm:pt modelId="{2F0A9330-ED75-49BF-BCE2-6E7EA57D41BF}">
      <dgm:prSet phldrT="[Text]" custT="1"/>
      <dgm:spPr/>
      <dgm:t>
        <a:bodyPr/>
        <a:lstStyle/>
        <a:p>
          <a:r>
            <a:rPr lang="en-US" sz="1800" b="1" dirty="0">
              <a:latin typeface="Arial" panose="020B0604020202020204" pitchFamily="34" charset="0"/>
              <a:cs typeface="Arial" panose="020B0604020202020204" pitchFamily="34" charset="0"/>
            </a:rPr>
            <a:t>2017/18</a:t>
          </a:r>
        </a:p>
        <a:p>
          <a:r>
            <a:rPr lang="en-US" sz="1800" b="1" dirty="0">
              <a:latin typeface="Arial" panose="020B0604020202020204" pitchFamily="34" charset="0"/>
              <a:cs typeface="Arial" panose="020B0604020202020204" pitchFamily="34" charset="0"/>
            </a:rPr>
            <a:t>PROTEIN IMPROVEMENT PROJECT </a:t>
          </a:r>
        </a:p>
      </dgm:t>
    </dgm:pt>
    <dgm:pt modelId="{F814E37A-7F86-4BF9-A41C-3F613A29BB78}" type="parTrans" cxnId="{8C6EF9FE-E8A6-49FE-9FF9-CC8680F95DA9}">
      <dgm:prSet/>
      <dgm:spPr/>
      <dgm:t>
        <a:bodyPr/>
        <a:lstStyle/>
        <a:p>
          <a:endParaRPr lang="en-US" b="1">
            <a:latin typeface="Arial" panose="020B0604020202020204" pitchFamily="34" charset="0"/>
            <a:cs typeface="Arial" panose="020B0604020202020204" pitchFamily="34" charset="0"/>
          </a:endParaRPr>
        </a:p>
      </dgm:t>
    </dgm:pt>
    <dgm:pt modelId="{3BDED541-C449-419F-A640-2136D9416721}" type="sibTrans" cxnId="{8C6EF9FE-E8A6-49FE-9FF9-CC8680F95DA9}">
      <dgm:prSet/>
      <dgm:spPr/>
      <dgm:t>
        <a:bodyPr/>
        <a:lstStyle/>
        <a:p>
          <a:endParaRPr lang="en-US" b="1">
            <a:latin typeface="Arial" panose="020B0604020202020204" pitchFamily="34" charset="0"/>
            <a:cs typeface="Arial" panose="020B0604020202020204" pitchFamily="34" charset="0"/>
          </a:endParaRPr>
        </a:p>
      </dgm:t>
    </dgm:pt>
    <dgm:pt modelId="{0F937392-1482-4F0D-B16B-D30ABB81F981}">
      <dgm:prSet phldrT="[Text]"/>
      <dgm:spPr/>
      <dgm:t>
        <a:bodyPr/>
        <a:lstStyle/>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Researched on:</a:t>
          </a:r>
        </a:p>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     1. Nutrient    </a:t>
          </a:r>
        </a:p>
        <a:p>
          <a:r>
            <a:rPr lang="en-US" b="1" dirty="0">
              <a:latin typeface="Arial" panose="020B0604020202020204" pitchFamily="34" charset="0"/>
              <a:cs typeface="Arial" panose="020B0604020202020204" pitchFamily="34" charset="0"/>
            </a:rPr>
            <a:t>         density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2. Cost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3. Shelf life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4. Effect of heat       </a:t>
          </a:r>
        </a:p>
        <a:p>
          <a:endParaRPr lang="en-US" b="1" dirty="0">
            <a:latin typeface="Arial" panose="020B0604020202020204" pitchFamily="34" charset="0"/>
            <a:cs typeface="Arial" panose="020B0604020202020204" pitchFamily="34" charset="0"/>
          </a:endParaRPr>
        </a:p>
      </dgm:t>
    </dgm:pt>
    <dgm:pt modelId="{CA23E847-4596-46F3-A2B3-4FA0B2CE97C9}" type="parTrans" cxnId="{849E3FA8-C452-47EE-BADD-1073DABB333C}">
      <dgm:prSet/>
      <dgm:spPr/>
      <dgm:t>
        <a:bodyPr/>
        <a:lstStyle/>
        <a:p>
          <a:endParaRPr lang="en-US" b="1">
            <a:latin typeface="Arial" panose="020B0604020202020204" pitchFamily="34" charset="0"/>
            <a:cs typeface="Arial" panose="020B0604020202020204" pitchFamily="34" charset="0"/>
          </a:endParaRPr>
        </a:p>
      </dgm:t>
    </dgm:pt>
    <dgm:pt modelId="{53E35003-E94E-474A-BF16-7B745B52F8EF}" type="sibTrans" cxnId="{849E3FA8-C452-47EE-BADD-1073DABB333C}">
      <dgm:prSet/>
      <dgm:spPr/>
      <dgm:t>
        <a:bodyPr/>
        <a:lstStyle/>
        <a:p>
          <a:endParaRPr lang="en-US" b="1">
            <a:latin typeface="Arial" panose="020B0604020202020204" pitchFamily="34" charset="0"/>
            <a:cs typeface="Arial" panose="020B0604020202020204" pitchFamily="34" charset="0"/>
          </a:endParaRPr>
        </a:p>
      </dgm:t>
    </dgm:pt>
    <dgm:pt modelId="{0C05941D-9373-4F10-95BF-C677A2F05715}">
      <dgm:prSet phldrT="[Text]" custT="1"/>
      <dgm:spPr/>
      <dgm:t>
        <a:bodyPr/>
        <a:lstStyle/>
        <a:p>
          <a:r>
            <a:rPr lang="en-US" sz="1800" b="1" dirty="0">
              <a:latin typeface="Arial" panose="020B0604020202020204" pitchFamily="34" charset="0"/>
              <a:cs typeface="Arial" panose="020B0604020202020204" pitchFamily="34" charset="0"/>
            </a:rPr>
            <a:t>2018/19 PILOT </a:t>
          </a:r>
        </a:p>
      </dgm:t>
    </dgm:pt>
    <dgm:pt modelId="{913F287D-049E-4E1D-A661-4202B3E443BD}" type="parTrans" cxnId="{9F7CA8F8-6D3E-48D4-8481-3A0F0C74633C}">
      <dgm:prSet/>
      <dgm:spPr/>
      <dgm:t>
        <a:bodyPr/>
        <a:lstStyle/>
        <a:p>
          <a:endParaRPr lang="en-US" b="1">
            <a:latin typeface="Arial" panose="020B0604020202020204" pitchFamily="34" charset="0"/>
            <a:cs typeface="Arial" panose="020B0604020202020204" pitchFamily="34" charset="0"/>
          </a:endParaRPr>
        </a:p>
      </dgm:t>
    </dgm:pt>
    <dgm:pt modelId="{EA62B7D1-31FA-41D4-AEA9-5237656215EE}" type="sibTrans" cxnId="{9F7CA8F8-6D3E-48D4-8481-3A0F0C74633C}">
      <dgm:prSet/>
      <dgm:spPr/>
      <dgm:t>
        <a:bodyPr/>
        <a:lstStyle/>
        <a:p>
          <a:endParaRPr lang="en-US" b="1">
            <a:latin typeface="Arial" panose="020B0604020202020204" pitchFamily="34" charset="0"/>
            <a:cs typeface="Arial" panose="020B0604020202020204" pitchFamily="34" charset="0"/>
          </a:endParaRPr>
        </a:p>
      </dgm:t>
    </dgm:pt>
    <dgm:pt modelId="{EC1C974C-B29B-4D30-8334-C3CF4713CBC4}">
      <dgm:prSet phldrT="[Text]" custT="1"/>
      <dgm:spPr/>
      <dgm:t>
        <a:bodyPr/>
        <a:lstStyle/>
        <a:p>
          <a:endParaRPr lang="en-US" sz="17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DTIC Website  used to source canneries</a:t>
          </a:r>
        </a:p>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Soya manufacturers meeting</a:t>
          </a:r>
        </a:p>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Product development</a:t>
          </a:r>
        </a:p>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Budget tested </a:t>
          </a:r>
        </a:p>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WC and GP piloted the canned chicken livers </a:t>
          </a:r>
        </a:p>
        <a:p>
          <a:r>
            <a:rPr lang="en-US" sz="1700" b="1" dirty="0">
              <a:latin typeface="Arial" panose="020B0604020202020204" pitchFamily="34" charset="0"/>
              <a:cs typeface="Arial" panose="020B0604020202020204" pitchFamily="34" charset="0"/>
            </a:rPr>
            <a:t> </a:t>
          </a:r>
        </a:p>
      </dgm:t>
    </dgm:pt>
    <dgm:pt modelId="{8752FF85-672F-4053-8627-99D1E7DA5A29}" type="parTrans" cxnId="{D892D7E0-86B5-4E37-9A26-0CEF3FA0D785}">
      <dgm:prSet/>
      <dgm:spPr/>
      <dgm:t>
        <a:bodyPr/>
        <a:lstStyle/>
        <a:p>
          <a:endParaRPr lang="en-US" b="1">
            <a:latin typeface="Arial" panose="020B0604020202020204" pitchFamily="34" charset="0"/>
            <a:cs typeface="Arial" panose="020B0604020202020204" pitchFamily="34" charset="0"/>
          </a:endParaRPr>
        </a:p>
      </dgm:t>
    </dgm:pt>
    <dgm:pt modelId="{B6146F48-5150-4C01-A592-0E8AC8AC5C02}" type="sibTrans" cxnId="{D892D7E0-86B5-4E37-9A26-0CEF3FA0D785}">
      <dgm:prSet/>
      <dgm:spPr/>
      <dgm:t>
        <a:bodyPr/>
        <a:lstStyle/>
        <a:p>
          <a:endParaRPr lang="en-US" b="1">
            <a:latin typeface="Arial" panose="020B0604020202020204" pitchFamily="34" charset="0"/>
            <a:cs typeface="Arial" panose="020B0604020202020204" pitchFamily="34" charset="0"/>
          </a:endParaRPr>
        </a:p>
      </dgm:t>
    </dgm:pt>
    <dgm:pt modelId="{4199084C-B2FB-4B90-9C40-A1D62B74ED96}" type="pres">
      <dgm:prSet presAssocID="{750C090F-6828-498A-A82B-F37CB848E1E4}" presName="Name0" presStyleCnt="0">
        <dgm:presLayoutVars>
          <dgm:dir/>
          <dgm:animLvl val="lvl"/>
          <dgm:resizeHandles val="exact"/>
        </dgm:presLayoutVars>
      </dgm:prSet>
      <dgm:spPr/>
      <dgm:t>
        <a:bodyPr/>
        <a:lstStyle/>
        <a:p>
          <a:endParaRPr lang="en-US"/>
        </a:p>
      </dgm:t>
    </dgm:pt>
    <dgm:pt modelId="{F731089E-21B1-45DF-BC80-3BDDAB1856C1}" type="pres">
      <dgm:prSet presAssocID="{A118E2DF-F873-41CF-9E45-4DBCFCCB40A4}" presName="compositeNode" presStyleCnt="0">
        <dgm:presLayoutVars>
          <dgm:bulletEnabled val="1"/>
        </dgm:presLayoutVars>
      </dgm:prSet>
      <dgm:spPr/>
    </dgm:pt>
    <dgm:pt modelId="{9FE3EC70-AFFB-4F39-99DA-19A6BF4FD587}" type="pres">
      <dgm:prSet presAssocID="{A118E2DF-F873-41CF-9E45-4DBCFCCB40A4}" presName="bgRect" presStyleLbl="node1" presStyleIdx="0" presStyleCnt="3" custScaleY="140171"/>
      <dgm:spPr/>
      <dgm:t>
        <a:bodyPr/>
        <a:lstStyle/>
        <a:p>
          <a:endParaRPr lang="en-US"/>
        </a:p>
      </dgm:t>
    </dgm:pt>
    <dgm:pt modelId="{1FB39128-1813-4F29-8E41-4EFD9D8C146F}" type="pres">
      <dgm:prSet presAssocID="{A118E2DF-F873-41CF-9E45-4DBCFCCB40A4}" presName="parentNode" presStyleLbl="node1" presStyleIdx="0" presStyleCnt="3">
        <dgm:presLayoutVars>
          <dgm:chMax val="0"/>
          <dgm:bulletEnabled val="1"/>
        </dgm:presLayoutVars>
      </dgm:prSet>
      <dgm:spPr/>
      <dgm:t>
        <a:bodyPr/>
        <a:lstStyle/>
        <a:p>
          <a:endParaRPr lang="en-US"/>
        </a:p>
      </dgm:t>
    </dgm:pt>
    <dgm:pt modelId="{7D870D46-CAD4-48AC-957F-9BE0F3960B9B}" type="pres">
      <dgm:prSet presAssocID="{A118E2DF-F873-41CF-9E45-4DBCFCCB40A4}" presName="childNode" presStyleLbl="node1" presStyleIdx="0" presStyleCnt="3">
        <dgm:presLayoutVars>
          <dgm:bulletEnabled val="1"/>
        </dgm:presLayoutVars>
      </dgm:prSet>
      <dgm:spPr/>
      <dgm:t>
        <a:bodyPr/>
        <a:lstStyle/>
        <a:p>
          <a:endParaRPr lang="en-US"/>
        </a:p>
      </dgm:t>
    </dgm:pt>
    <dgm:pt modelId="{8E90B489-C96D-45AF-889F-54B1D6594FB6}" type="pres">
      <dgm:prSet presAssocID="{3AD5059C-0BB7-4553-B797-C27BA361A179}" presName="hSp" presStyleCnt="0"/>
      <dgm:spPr/>
    </dgm:pt>
    <dgm:pt modelId="{53310686-7896-48FE-B275-BB207B9ADB5A}" type="pres">
      <dgm:prSet presAssocID="{3AD5059C-0BB7-4553-B797-C27BA361A179}" presName="vProcSp" presStyleCnt="0"/>
      <dgm:spPr/>
    </dgm:pt>
    <dgm:pt modelId="{B6BDDDFD-74B6-4A5F-907D-AD6C30185FF6}" type="pres">
      <dgm:prSet presAssocID="{3AD5059C-0BB7-4553-B797-C27BA361A179}" presName="vSp1" presStyleCnt="0"/>
      <dgm:spPr/>
    </dgm:pt>
    <dgm:pt modelId="{15F29FC6-0B14-4E78-9E3B-2886CF5E55E8}" type="pres">
      <dgm:prSet presAssocID="{3AD5059C-0BB7-4553-B797-C27BA361A179}" presName="simulatedConn" presStyleLbl="solidFgAcc1" presStyleIdx="0" presStyleCnt="2"/>
      <dgm:spPr/>
    </dgm:pt>
    <dgm:pt modelId="{9E00CF40-4111-41D0-A4BF-79D84E8E27C0}" type="pres">
      <dgm:prSet presAssocID="{3AD5059C-0BB7-4553-B797-C27BA361A179}" presName="vSp2" presStyleCnt="0"/>
      <dgm:spPr/>
    </dgm:pt>
    <dgm:pt modelId="{DB7E13B1-8268-48E3-A3C7-56D9B072A780}" type="pres">
      <dgm:prSet presAssocID="{3AD5059C-0BB7-4553-B797-C27BA361A179}" presName="sibTrans" presStyleCnt="0"/>
      <dgm:spPr/>
    </dgm:pt>
    <dgm:pt modelId="{89930B76-EF54-499F-BB71-D3AD869B0A4B}" type="pres">
      <dgm:prSet presAssocID="{2F0A9330-ED75-49BF-BCE2-6E7EA57D41BF}" presName="compositeNode" presStyleCnt="0">
        <dgm:presLayoutVars>
          <dgm:bulletEnabled val="1"/>
        </dgm:presLayoutVars>
      </dgm:prSet>
      <dgm:spPr/>
    </dgm:pt>
    <dgm:pt modelId="{61F0FACB-3250-43D5-93B3-DB100AF532B9}" type="pres">
      <dgm:prSet presAssocID="{2F0A9330-ED75-49BF-BCE2-6E7EA57D41BF}" presName="bgRect" presStyleLbl="node1" presStyleIdx="1" presStyleCnt="3" custScaleY="140171" custLinFactNeighborX="6051" custLinFactNeighborY="12990"/>
      <dgm:spPr/>
      <dgm:t>
        <a:bodyPr/>
        <a:lstStyle/>
        <a:p>
          <a:endParaRPr lang="en-US"/>
        </a:p>
      </dgm:t>
    </dgm:pt>
    <dgm:pt modelId="{7034BDA7-2B0D-408B-BC68-15439D75F55F}" type="pres">
      <dgm:prSet presAssocID="{2F0A9330-ED75-49BF-BCE2-6E7EA57D41BF}" presName="parentNode" presStyleLbl="node1" presStyleIdx="1" presStyleCnt="3">
        <dgm:presLayoutVars>
          <dgm:chMax val="0"/>
          <dgm:bulletEnabled val="1"/>
        </dgm:presLayoutVars>
      </dgm:prSet>
      <dgm:spPr/>
      <dgm:t>
        <a:bodyPr/>
        <a:lstStyle/>
        <a:p>
          <a:endParaRPr lang="en-US"/>
        </a:p>
      </dgm:t>
    </dgm:pt>
    <dgm:pt modelId="{EF710C0E-A09E-46AE-BAEA-016E8B990062}" type="pres">
      <dgm:prSet presAssocID="{2F0A9330-ED75-49BF-BCE2-6E7EA57D41BF}" presName="childNode" presStyleLbl="node1" presStyleIdx="1" presStyleCnt="3">
        <dgm:presLayoutVars>
          <dgm:bulletEnabled val="1"/>
        </dgm:presLayoutVars>
      </dgm:prSet>
      <dgm:spPr/>
      <dgm:t>
        <a:bodyPr/>
        <a:lstStyle/>
        <a:p>
          <a:endParaRPr lang="en-US"/>
        </a:p>
      </dgm:t>
    </dgm:pt>
    <dgm:pt modelId="{7B19A5EB-F927-40B6-A11F-C06E8C2C559F}" type="pres">
      <dgm:prSet presAssocID="{3BDED541-C449-419F-A640-2136D9416721}" presName="hSp" presStyleCnt="0"/>
      <dgm:spPr/>
    </dgm:pt>
    <dgm:pt modelId="{FA2B8978-74F7-406B-8E67-F4BEF1A37EE4}" type="pres">
      <dgm:prSet presAssocID="{3BDED541-C449-419F-A640-2136D9416721}" presName="vProcSp" presStyleCnt="0"/>
      <dgm:spPr/>
    </dgm:pt>
    <dgm:pt modelId="{BCB73885-3159-4DD6-8968-67FB0FB08B38}" type="pres">
      <dgm:prSet presAssocID="{3BDED541-C449-419F-A640-2136D9416721}" presName="vSp1" presStyleCnt="0"/>
      <dgm:spPr/>
    </dgm:pt>
    <dgm:pt modelId="{5D5D1443-27A9-4D76-9351-F7DF326820FD}" type="pres">
      <dgm:prSet presAssocID="{3BDED541-C449-419F-A640-2136D9416721}" presName="simulatedConn" presStyleLbl="solidFgAcc1" presStyleIdx="1" presStyleCnt="2"/>
      <dgm:spPr/>
    </dgm:pt>
    <dgm:pt modelId="{1BE337AB-00B1-4140-A456-C554324AFC09}" type="pres">
      <dgm:prSet presAssocID="{3BDED541-C449-419F-A640-2136D9416721}" presName="vSp2" presStyleCnt="0"/>
      <dgm:spPr/>
    </dgm:pt>
    <dgm:pt modelId="{1B9267C5-465F-4E71-88C1-C3601D3A000D}" type="pres">
      <dgm:prSet presAssocID="{3BDED541-C449-419F-A640-2136D9416721}" presName="sibTrans" presStyleCnt="0"/>
      <dgm:spPr/>
    </dgm:pt>
    <dgm:pt modelId="{46A30C87-A257-4496-BBF3-92BC8A076B22}" type="pres">
      <dgm:prSet presAssocID="{0C05941D-9373-4F10-95BF-C677A2F05715}" presName="compositeNode" presStyleCnt="0">
        <dgm:presLayoutVars>
          <dgm:bulletEnabled val="1"/>
        </dgm:presLayoutVars>
      </dgm:prSet>
      <dgm:spPr/>
    </dgm:pt>
    <dgm:pt modelId="{7DF6D720-C58C-4E0D-AD9C-86DBA77E5C9B}" type="pres">
      <dgm:prSet presAssocID="{0C05941D-9373-4F10-95BF-C677A2F05715}" presName="bgRect" presStyleLbl="node1" presStyleIdx="2" presStyleCnt="3" custScaleY="140171" custLinFactNeighborX="23" custLinFactNeighborY="0"/>
      <dgm:spPr/>
      <dgm:t>
        <a:bodyPr/>
        <a:lstStyle/>
        <a:p>
          <a:endParaRPr lang="en-US"/>
        </a:p>
      </dgm:t>
    </dgm:pt>
    <dgm:pt modelId="{43C98521-3710-4593-B265-7D9BED21DF49}" type="pres">
      <dgm:prSet presAssocID="{0C05941D-9373-4F10-95BF-C677A2F05715}" presName="parentNode" presStyleLbl="node1" presStyleIdx="2" presStyleCnt="3">
        <dgm:presLayoutVars>
          <dgm:chMax val="0"/>
          <dgm:bulletEnabled val="1"/>
        </dgm:presLayoutVars>
      </dgm:prSet>
      <dgm:spPr/>
      <dgm:t>
        <a:bodyPr/>
        <a:lstStyle/>
        <a:p>
          <a:endParaRPr lang="en-US"/>
        </a:p>
      </dgm:t>
    </dgm:pt>
    <dgm:pt modelId="{9A78EE0C-D4BB-4DAA-AC4C-F9B47B409B79}" type="pres">
      <dgm:prSet presAssocID="{0C05941D-9373-4F10-95BF-C677A2F05715}" presName="childNode" presStyleLbl="node1" presStyleIdx="2" presStyleCnt="3">
        <dgm:presLayoutVars>
          <dgm:bulletEnabled val="1"/>
        </dgm:presLayoutVars>
      </dgm:prSet>
      <dgm:spPr/>
      <dgm:t>
        <a:bodyPr/>
        <a:lstStyle/>
        <a:p>
          <a:endParaRPr lang="en-US"/>
        </a:p>
      </dgm:t>
    </dgm:pt>
  </dgm:ptLst>
  <dgm:cxnLst>
    <dgm:cxn modelId="{C73F1CEB-F21B-4E89-B844-89A55203E467}" type="presOf" srcId="{2F0A9330-ED75-49BF-BCE2-6E7EA57D41BF}" destId="{61F0FACB-3250-43D5-93B3-DB100AF532B9}" srcOrd="0" destOrd="0" presId="urn:microsoft.com/office/officeart/2005/8/layout/hProcess7"/>
    <dgm:cxn modelId="{2E460439-DB46-412C-962A-BAD4E298D69A}" type="presOf" srcId="{A118E2DF-F873-41CF-9E45-4DBCFCCB40A4}" destId="{9FE3EC70-AFFB-4F39-99DA-19A6BF4FD587}" srcOrd="0" destOrd="0" presId="urn:microsoft.com/office/officeart/2005/8/layout/hProcess7"/>
    <dgm:cxn modelId="{849E3FA8-C452-47EE-BADD-1073DABB333C}" srcId="{2F0A9330-ED75-49BF-BCE2-6E7EA57D41BF}" destId="{0F937392-1482-4F0D-B16B-D30ABB81F981}" srcOrd="0" destOrd="0" parTransId="{CA23E847-4596-46F3-A2B3-4FA0B2CE97C9}" sibTransId="{53E35003-E94E-474A-BF16-7B745B52F8EF}"/>
    <dgm:cxn modelId="{E419B19A-DC7A-4571-8005-737F0E1F3E83}" type="presOf" srcId="{0415F05A-9591-4227-8A98-76514804D5D5}" destId="{7D870D46-CAD4-48AC-957F-9BE0F3960B9B}" srcOrd="0" destOrd="0" presId="urn:microsoft.com/office/officeart/2005/8/layout/hProcess7"/>
    <dgm:cxn modelId="{79A020E9-3C6F-499F-A2F1-D611AA6A8F36}" srcId="{A118E2DF-F873-41CF-9E45-4DBCFCCB40A4}" destId="{0415F05A-9591-4227-8A98-76514804D5D5}" srcOrd="0" destOrd="0" parTransId="{D53C6191-1EB0-4F45-B2D8-758B813D891E}" sibTransId="{C48AE0AC-9665-4F22-8EBD-7B537A9A8997}"/>
    <dgm:cxn modelId="{5B07981F-E6D2-44A9-8683-4AD654692DD7}" type="presOf" srcId="{0C05941D-9373-4F10-95BF-C677A2F05715}" destId="{43C98521-3710-4593-B265-7D9BED21DF49}" srcOrd="1" destOrd="0" presId="urn:microsoft.com/office/officeart/2005/8/layout/hProcess7"/>
    <dgm:cxn modelId="{57DC85E8-0406-455B-BA15-A245283751D2}" type="presOf" srcId="{750C090F-6828-498A-A82B-F37CB848E1E4}" destId="{4199084C-B2FB-4B90-9C40-A1D62B74ED96}" srcOrd="0" destOrd="0" presId="urn:microsoft.com/office/officeart/2005/8/layout/hProcess7"/>
    <dgm:cxn modelId="{8C6EF9FE-E8A6-49FE-9FF9-CC8680F95DA9}" srcId="{750C090F-6828-498A-A82B-F37CB848E1E4}" destId="{2F0A9330-ED75-49BF-BCE2-6E7EA57D41BF}" srcOrd="1" destOrd="0" parTransId="{F814E37A-7F86-4BF9-A41C-3F613A29BB78}" sibTransId="{3BDED541-C449-419F-A640-2136D9416721}"/>
    <dgm:cxn modelId="{CF884AFB-79FA-4770-9335-9B9C660E8A5C}" type="presOf" srcId="{0C05941D-9373-4F10-95BF-C677A2F05715}" destId="{7DF6D720-C58C-4E0D-AD9C-86DBA77E5C9B}" srcOrd="0" destOrd="0" presId="urn:microsoft.com/office/officeart/2005/8/layout/hProcess7"/>
    <dgm:cxn modelId="{D892D7E0-86B5-4E37-9A26-0CEF3FA0D785}" srcId="{0C05941D-9373-4F10-95BF-C677A2F05715}" destId="{EC1C974C-B29B-4D30-8334-C3CF4713CBC4}" srcOrd="0" destOrd="0" parTransId="{8752FF85-672F-4053-8627-99D1E7DA5A29}" sibTransId="{B6146F48-5150-4C01-A592-0E8AC8AC5C02}"/>
    <dgm:cxn modelId="{DE682C0D-3718-4605-8559-D30D70458C79}" type="presOf" srcId="{2F0A9330-ED75-49BF-BCE2-6E7EA57D41BF}" destId="{7034BDA7-2B0D-408B-BC68-15439D75F55F}" srcOrd="1" destOrd="0" presId="urn:microsoft.com/office/officeart/2005/8/layout/hProcess7"/>
    <dgm:cxn modelId="{5A16FF35-4097-4214-9144-707E65CE2638}" srcId="{750C090F-6828-498A-A82B-F37CB848E1E4}" destId="{A118E2DF-F873-41CF-9E45-4DBCFCCB40A4}" srcOrd="0" destOrd="0" parTransId="{2D11BD3C-41C1-467C-9C8C-EA909997A654}" sibTransId="{3AD5059C-0BB7-4553-B797-C27BA361A179}"/>
    <dgm:cxn modelId="{9F7CA8F8-6D3E-48D4-8481-3A0F0C74633C}" srcId="{750C090F-6828-498A-A82B-F37CB848E1E4}" destId="{0C05941D-9373-4F10-95BF-C677A2F05715}" srcOrd="2" destOrd="0" parTransId="{913F287D-049E-4E1D-A661-4202B3E443BD}" sibTransId="{EA62B7D1-31FA-41D4-AEA9-5237656215EE}"/>
    <dgm:cxn modelId="{260A104E-556B-48C2-83A9-2AEFF0472E3D}" type="presOf" srcId="{EC1C974C-B29B-4D30-8334-C3CF4713CBC4}" destId="{9A78EE0C-D4BB-4DAA-AC4C-F9B47B409B79}" srcOrd="0" destOrd="0" presId="urn:microsoft.com/office/officeart/2005/8/layout/hProcess7"/>
    <dgm:cxn modelId="{F2682D91-E820-4E6E-99B0-CE3F1A46FB70}" type="presOf" srcId="{A118E2DF-F873-41CF-9E45-4DBCFCCB40A4}" destId="{1FB39128-1813-4F29-8E41-4EFD9D8C146F}" srcOrd="1" destOrd="0" presId="urn:microsoft.com/office/officeart/2005/8/layout/hProcess7"/>
    <dgm:cxn modelId="{CDF46ABA-DF6A-442C-A489-6A417C426BFA}" type="presOf" srcId="{0F937392-1482-4F0D-B16B-D30ABB81F981}" destId="{EF710C0E-A09E-46AE-BAEA-016E8B990062}" srcOrd="0" destOrd="0" presId="urn:microsoft.com/office/officeart/2005/8/layout/hProcess7"/>
    <dgm:cxn modelId="{FBB43F26-A950-49D9-BA5B-3CFD8B5F2A78}" type="presParOf" srcId="{4199084C-B2FB-4B90-9C40-A1D62B74ED96}" destId="{F731089E-21B1-45DF-BC80-3BDDAB1856C1}" srcOrd="0" destOrd="0" presId="urn:microsoft.com/office/officeart/2005/8/layout/hProcess7"/>
    <dgm:cxn modelId="{A8A3A8F0-2427-4D91-A0FD-92F98AC9FD67}" type="presParOf" srcId="{F731089E-21B1-45DF-BC80-3BDDAB1856C1}" destId="{9FE3EC70-AFFB-4F39-99DA-19A6BF4FD587}" srcOrd="0" destOrd="0" presId="urn:microsoft.com/office/officeart/2005/8/layout/hProcess7"/>
    <dgm:cxn modelId="{EAE84B9C-0DB6-4042-A8BD-7176BAB8C7A2}" type="presParOf" srcId="{F731089E-21B1-45DF-BC80-3BDDAB1856C1}" destId="{1FB39128-1813-4F29-8E41-4EFD9D8C146F}" srcOrd="1" destOrd="0" presId="urn:microsoft.com/office/officeart/2005/8/layout/hProcess7"/>
    <dgm:cxn modelId="{750BCFE0-326B-48ED-A8C4-F6C3EED45353}" type="presParOf" srcId="{F731089E-21B1-45DF-BC80-3BDDAB1856C1}" destId="{7D870D46-CAD4-48AC-957F-9BE0F3960B9B}" srcOrd="2" destOrd="0" presId="urn:microsoft.com/office/officeart/2005/8/layout/hProcess7"/>
    <dgm:cxn modelId="{D202DA4F-1A67-4445-A245-E8594C844619}" type="presParOf" srcId="{4199084C-B2FB-4B90-9C40-A1D62B74ED96}" destId="{8E90B489-C96D-45AF-889F-54B1D6594FB6}" srcOrd="1" destOrd="0" presId="urn:microsoft.com/office/officeart/2005/8/layout/hProcess7"/>
    <dgm:cxn modelId="{C25175D7-84C0-4B39-8C0A-5318751AEA21}" type="presParOf" srcId="{4199084C-B2FB-4B90-9C40-A1D62B74ED96}" destId="{53310686-7896-48FE-B275-BB207B9ADB5A}" srcOrd="2" destOrd="0" presId="urn:microsoft.com/office/officeart/2005/8/layout/hProcess7"/>
    <dgm:cxn modelId="{EA01D066-B9AB-40CC-885E-55DED48C08B7}" type="presParOf" srcId="{53310686-7896-48FE-B275-BB207B9ADB5A}" destId="{B6BDDDFD-74B6-4A5F-907D-AD6C30185FF6}" srcOrd="0" destOrd="0" presId="urn:microsoft.com/office/officeart/2005/8/layout/hProcess7"/>
    <dgm:cxn modelId="{F3D8C1D6-E0D9-4261-92D2-4F0149D32725}" type="presParOf" srcId="{53310686-7896-48FE-B275-BB207B9ADB5A}" destId="{15F29FC6-0B14-4E78-9E3B-2886CF5E55E8}" srcOrd="1" destOrd="0" presId="urn:microsoft.com/office/officeart/2005/8/layout/hProcess7"/>
    <dgm:cxn modelId="{4A357B41-5D61-4049-8CD5-B2725DEB0667}" type="presParOf" srcId="{53310686-7896-48FE-B275-BB207B9ADB5A}" destId="{9E00CF40-4111-41D0-A4BF-79D84E8E27C0}" srcOrd="2" destOrd="0" presId="urn:microsoft.com/office/officeart/2005/8/layout/hProcess7"/>
    <dgm:cxn modelId="{184D7C0A-A386-4A48-8E17-F2CFB776C48E}" type="presParOf" srcId="{4199084C-B2FB-4B90-9C40-A1D62B74ED96}" destId="{DB7E13B1-8268-48E3-A3C7-56D9B072A780}" srcOrd="3" destOrd="0" presId="urn:microsoft.com/office/officeart/2005/8/layout/hProcess7"/>
    <dgm:cxn modelId="{8A73840F-F58C-4147-A56D-71C3481F1815}" type="presParOf" srcId="{4199084C-B2FB-4B90-9C40-A1D62B74ED96}" destId="{89930B76-EF54-499F-BB71-D3AD869B0A4B}" srcOrd="4" destOrd="0" presId="urn:microsoft.com/office/officeart/2005/8/layout/hProcess7"/>
    <dgm:cxn modelId="{63B4F091-C56C-4E47-AC9E-8E9DF0692A48}" type="presParOf" srcId="{89930B76-EF54-499F-BB71-D3AD869B0A4B}" destId="{61F0FACB-3250-43D5-93B3-DB100AF532B9}" srcOrd="0" destOrd="0" presId="urn:microsoft.com/office/officeart/2005/8/layout/hProcess7"/>
    <dgm:cxn modelId="{08C28150-983C-4CC6-862D-A7E4C1ACBFCE}" type="presParOf" srcId="{89930B76-EF54-499F-BB71-D3AD869B0A4B}" destId="{7034BDA7-2B0D-408B-BC68-15439D75F55F}" srcOrd="1" destOrd="0" presId="urn:microsoft.com/office/officeart/2005/8/layout/hProcess7"/>
    <dgm:cxn modelId="{74B4A084-B828-474F-A00A-0A16A21B6AD2}" type="presParOf" srcId="{89930B76-EF54-499F-BB71-D3AD869B0A4B}" destId="{EF710C0E-A09E-46AE-BAEA-016E8B990062}" srcOrd="2" destOrd="0" presId="urn:microsoft.com/office/officeart/2005/8/layout/hProcess7"/>
    <dgm:cxn modelId="{FF7DF749-73DA-479A-8849-A182396F85BB}" type="presParOf" srcId="{4199084C-B2FB-4B90-9C40-A1D62B74ED96}" destId="{7B19A5EB-F927-40B6-A11F-C06E8C2C559F}" srcOrd="5" destOrd="0" presId="urn:microsoft.com/office/officeart/2005/8/layout/hProcess7"/>
    <dgm:cxn modelId="{2C3AB936-2B0E-47ED-9EEC-C70A4BF2844E}" type="presParOf" srcId="{4199084C-B2FB-4B90-9C40-A1D62B74ED96}" destId="{FA2B8978-74F7-406B-8E67-F4BEF1A37EE4}" srcOrd="6" destOrd="0" presId="urn:microsoft.com/office/officeart/2005/8/layout/hProcess7"/>
    <dgm:cxn modelId="{BF27648C-00BC-418F-A4C4-15D53BF887F1}" type="presParOf" srcId="{FA2B8978-74F7-406B-8E67-F4BEF1A37EE4}" destId="{BCB73885-3159-4DD6-8968-67FB0FB08B38}" srcOrd="0" destOrd="0" presId="urn:microsoft.com/office/officeart/2005/8/layout/hProcess7"/>
    <dgm:cxn modelId="{A2FDB86A-6046-4171-9789-DF676A182D30}" type="presParOf" srcId="{FA2B8978-74F7-406B-8E67-F4BEF1A37EE4}" destId="{5D5D1443-27A9-4D76-9351-F7DF326820FD}" srcOrd="1" destOrd="0" presId="urn:microsoft.com/office/officeart/2005/8/layout/hProcess7"/>
    <dgm:cxn modelId="{2AB3845E-9991-4A47-B1C8-A14548C141CE}" type="presParOf" srcId="{FA2B8978-74F7-406B-8E67-F4BEF1A37EE4}" destId="{1BE337AB-00B1-4140-A456-C554324AFC09}" srcOrd="2" destOrd="0" presId="urn:microsoft.com/office/officeart/2005/8/layout/hProcess7"/>
    <dgm:cxn modelId="{708FF36D-7951-4E2F-BEF1-F0BA61E9CE96}" type="presParOf" srcId="{4199084C-B2FB-4B90-9C40-A1D62B74ED96}" destId="{1B9267C5-465F-4E71-88C1-C3601D3A000D}" srcOrd="7" destOrd="0" presId="urn:microsoft.com/office/officeart/2005/8/layout/hProcess7"/>
    <dgm:cxn modelId="{7C36939B-14B7-4948-AE5D-C737C3488B46}" type="presParOf" srcId="{4199084C-B2FB-4B90-9C40-A1D62B74ED96}" destId="{46A30C87-A257-4496-BBF3-92BC8A076B22}" srcOrd="8" destOrd="0" presId="urn:microsoft.com/office/officeart/2005/8/layout/hProcess7"/>
    <dgm:cxn modelId="{D5FEB3DC-B1BF-4887-ABD3-884C1500B7EF}" type="presParOf" srcId="{46A30C87-A257-4496-BBF3-92BC8A076B22}" destId="{7DF6D720-C58C-4E0D-AD9C-86DBA77E5C9B}" srcOrd="0" destOrd="0" presId="urn:microsoft.com/office/officeart/2005/8/layout/hProcess7"/>
    <dgm:cxn modelId="{397F5537-7647-49FE-8426-B62EAF773B02}" type="presParOf" srcId="{46A30C87-A257-4496-BBF3-92BC8A076B22}" destId="{43C98521-3710-4593-B265-7D9BED21DF49}" srcOrd="1" destOrd="0" presId="urn:microsoft.com/office/officeart/2005/8/layout/hProcess7"/>
    <dgm:cxn modelId="{BDB85F71-3B17-4ECD-8C4D-921DB94BE39E}" type="presParOf" srcId="{46A30C87-A257-4496-BBF3-92BC8A076B22}" destId="{9A78EE0C-D4BB-4DAA-AC4C-F9B47B409B7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6810C-1DB4-4BBD-B6F6-CA2D875ADCE9}">
      <dsp:nvSpPr>
        <dsp:cNvPr id="0" name=""/>
        <dsp:cNvSpPr/>
      </dsp:nvSpPr>
      <dsp:spPr>
        <a:xfrm>
          <a:off x="1847274" y="0"/>
          <a:ext cx="5569549" cy="1723329"/>
        </a:xfrm>
        <a:prstGeom prst="ellipse">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Targeting</a:t>
          </a:r>
        </a:p>
        <a:p>
          <a:pPr marL="171450" lvl="1" indent="-171450" algn="l" defTabSz="844550">
            <a:lnSpc>
              <a:spcPct val="90000"/>
            </a:lnSpc>
            <a:spcBef>
              <a:spcPct val="0"/>
            </a:spcBef>
            <a:spcAft>
              <a:spcPct val="15000"/>
            </a:spcAft>
            <a:buChar char="••"/>
          </a:pPr>
          <a:r>
            <a:rPr lang="en-US" sz="1900" kern="1200" dirty="0"/>
            <a:t>Q 1-3 schools</a:t>
          </a:r>
        </a:p>
        <a:p>
          <a:pPr marL="171450" lvl="1" indent="-171450" algn="l" defTabSz="844550">
            <a:lnSpc>
              <a:spcPct val="90000"/>
            </a:lnSpc>
            <a:spcBef>
              <a:spcPct val="0"/>
            </a:spcBef>
            <a:spcAft>
              <a:spcPct val="15000"/>
            </a:spcAft>
            <a:buChar char="••"/>
          </a:pPr>
          <a:r>
            <a:rPr lang="en-US" sz="1900" kern="1200" dirty="0"/>
            <a:t>Special schools</a:t>
          </a:r>
        </a:p>
        <a:p>
          <a:pPr marL="171450" lvl="1" indent="-171450" algn="l" defTabSz="844550">
            <a:lnSpc>
              <a:spcPct val="90000"/>
            </a:lnSpc>
            <a:spcBef>
              <a:spcPct val="0"/>
            </a:spcBef>
            <a:spcAft>
              <a:spcPct val="15000"/>
            </a:spcAft>
            <a:buChar char="••"/>
          </a:pPr>
          <a:r>
            <a:rPr lang="en-US" sz="1900" kern="1200" dirty="0"/>
            <a:t>Identified Q 4&amp;5 </a:t>
          </a:r>
          <a:r>
            <a:rPr lang="en-US" sz="1000" kern="1200" dirty="0"/>
            <a:t>(According to available resources</a:t>
          </a:r>
          <a:r>
            <a:rPr lang="en-US" sz="1100" kern="1200" dirty="0"/>
            <a:t>)</a:t>
          </a:r>
        </a:p>
      </dsp:txBody>
      <dsp:txXfrm>
        <a:off x="2662916" y="252376"/>
        <a:ext cx="3938265" cy="1218577"/>
      </dsp:txXfrm>
    </dsp:sp>
    <dsp:sp modelId="{5922BF05-DEEE-4C16-8DA3-E9B4B22170B4}">
      <dsp:nvSpPr>
        <dsp:cNvPr id="0" name=""/>
        <dsp:cNvSpPr/>
      </dsp:nvSpPr>
      <dsp:spPr>
        <a:xfrm>
          <a:off x="118354" y="0"/>
          <a:ext cx="1839720" cy="1723329"/>
        </a:xfrm>
        <a:prstGeom prst="cloud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t>Aim to provide meals to all learners in: </a:t>
          </a:r>
        </a:p>
      </dsp:txBody>
      <dsp:txXfrm>
        <a:off x="371912" y="260255"/>
        <a:ext cx="1201780" cy="1122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EF8FC-616F-40D4-A2CC-75655D09F8E0}">
      <dsp:nvSpPr>
        <dsp:cNvPr id="0" name=""/>
        <dsp:cNvSpPr/>
      </dsp:nvSpPr>
      <dsp:spPr>
        <a:xfrm>
          <a:off x="1" y="1537268"/>
          <a:ext cx="1454169" cy="72708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Feeding Minimum (97%)</a:t>
          </a:r>
        </a:p>
      </dsp:txBody>
      <dsp:txXfrm>
        <a:off x="21297" y="1558564"/>
        <a:ext cx="1411577" cy="684492"/>
      </dsp:txXfrm>
    </dsp:sp>
    <dsp:sp modelId="{081E2ABC-84B6-4ADD-9153-B65EF8082842}">
      <dsp:nvSpPr>
        <dsp:cNvPr id="0" name=""/>
        <dsp:cNvSpPr/>
      </dsp:nvSpPr>
      <dsp:spPr>
        <a:xfrm rot="19316401">
          <a:off x="1375684" y="1650622"/>
          <a:ext cx="738234" cy="45263"/>
        </a:xfrm>
        <a:custGeom>
          <a:avLst/>
          <a:gdLst/>
          <a:ahLst/>
          <a:cxnLst/>
          <a:rect l="0" t="0" r="0" b="0"/>
          <a:pathLst>
            <a:path>
              <a:moveTo>
                <a:pt x="0" y="22631"/>
              </a:moveTo>
              <a:lnTo>
                <a:pt x="738234" y="2263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26345" y="1654798"/>
        <a:ext cx="36911" cy="36911"/>
      </dsp:txXfrm>
    </dsp:sp>
    <dsp:sp modelId="{10898C99-57F1-4A89-9464-B948E59A7AA4}">
      <dsp:nvSpPr>
        <dsp:cNvPr id="0" name=""/>
        <dsp:cNvSpPr/>
      </dsp:nvSpPr>
      <dsp:spPr>
        <a:xfrm>
          <a:off x="2035432" y="1082156"/>
          <a:ext cx="1454169" cy="72708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Meal cost per learner</a:t>
          </a:r>
        </a:p>
      </dsp:txBody>
      <dsp:txXfrm>
        <a:off x="2056728" y="1103452"/>
        <a:ext cx="1411577" cy="684492"/>
      </dsp:txXfrm>
    </dsp:sp>
    <dsp:sp modelId="{F0E7D32D-793E-4B90-9D71-3808DC3E6535}">
      <dsp:nvSpPr>
        <dsp:cNvPr id="0" name=""/>
        <dsp:cNvSpPr/>
      </dsp:nvSpPr>
      <dsp:spPr>
        <a:xfrm rot="18299481">
          <a:off x="3271926" y="1004993"/>
          <a:ext cx="1020639" cy="45263"/>
        </a:xfrm>
        <a:custGeom>
          <a:avLst/>
          <a:gdLst/>
          <a:ahLst/>
          <a:cxnLst/>
          <a:rect l="0" t="0" r="0" b="0"/>
          <a:pathLst>
            <a:path>
              <a:moveTo>
                <a:pt x="0" y="22631"/>
              </a:moveTo>
              <a:lnTo>
                <a:pt x="1020639" y="226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56730" y="1002109"/>
        <a:ext cx="51031" cy="51031"/>
      </dsp:txXfrm>
    </dsp:sp>
    <dsp:sp modelId="{46B40508-6ABD-4067-B5E0-18DDACB2ABBE}">
      <dsp:nvSpPr>
        <dsp:cNvPr id="0" name=""/>
        <dsp:cNvSpPr/>
      </dsp:nvSpPr>
      <dsp:spPr>
        <a:xfrm>
          <a:off x="4074890" y="246008"/>
          <a:ext cx="1454169" cy="72708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5%  increase  for primary schools</a:t>
          </a:r>
        </a:p>
      </dsp:txBody>
      <dsp:txXfrm>
        <a:off x="4096186" y="267304"/>
        <a:ext cx="1411577" cy="684492"/>
      </dsp:txXfrm>
    </dsp:sp>
    <dsp:sp modelId="{06C8AB83-3F6E-4757-BC6C-864476E0662F}">
      <dsp:nvSpPr>
        <dsp:cNvPr id="0" name=""/>
        <dsp:cNvSpPr/>
      </dsp:nvSpPr>
      <dsp:spPr>
        <a:xfrm>
          <a:off x="3489602" y="1423067"/>
          <a:ext cx="585288" cy="45263"/>
        </a:xfrm>
        <a:custGeom>
          <a:avLst/>
          <a:gdLst/>
          <a:ahLst/>
          <a:cxnLst/>
          <a:rect l="0" t="0" r="0" b="0"/>
          <a:pathLst>
            <a:path>
              <a:moveTo>
                <a:pt x="0" y="22631"/>
              </a:moveTo>
              <a:lnTo>
                <a:pt x="585288" y="226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67614" y="1431066"/>
        <a:ext cx="29264" cy="29264"/>
      </dsp:txXfrm>
    </dsp:sp>
    <dsp:sp modelId="{BEB0FCA1-4378-4E6E-899A-BEAC7A5B3B3C}">
      <dsp:nvSpPr>
        <dsp:cNvPr id="0" name=""/>
        <dsp:cNvSpPr/>
      </dsp:nvSpPr>
      <dsp:spPr>
        <a:xfrm>
          <a:off x="4074890" y="1082156"/>
          <a:ext cx="1454169" cy="72708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3% increase for secondary</a:t>
          </a:r>
        </a:p>
      </dsp:txBody>
      <dsp:txXfrm>
        <a:off x="4096186" y="1103452"/>
        <a:ext cx="1411577" cy="684492"/>
      </dsp:txXfrm>
    </dsp:sp>
    <dsp:sp modelId="{132D70A3-A205-4564-B4CD-36C751CCE66A}">
      <dsp:nvSpPr>
        <dsp:cNvPr id="0" name=""/>
        <dsp:cNvSpPr/>
      </dsp:nvSpPr>
      <dsp:spPr>
        <a:xfrm rot="3316271">
          <a:off x="3267344" y="1847564"/>
          <a:ext cx="1033019" cy="45263"/>
        </a:xfrm>
        <a:custGeom>
          <a:avLst/>
          <a:gdLst/>
          <a:ahLst/>
          <a:cxnLst/>
          <a:rect l="0" t="0" r="0" b="0"/>
          <a:pathLst>
            <a:path>
              <a:moveTo>
                <a:pt x="0" y="22631"/>
              </a:moveTo>
              <a:lnTo>
                <a:pt x="1033019" y="226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58028" y="1844371"/>
        <a:ext cx="51650" cy="51650"/>
      </dsp:txXfrm>
    </dsp:sp>
    <dsp:sp modelId="{97766573-4507-45E3-82B8-02C2EEAA0732}">
      <dsp:nvSpPr>
        <dsp:cNvPr id="0" name=""/>
        <dsp:cNvSpPr/>
      </dsp:nvSpPr>
      <dsp:spPr>
        <a:xfrm>
          <a:off x="4078106" y="1931151"/>
          <a:ext cx="1454169" cy="72708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Far-flung farm and rural schools: higher cost </a:t>
          </a:r>
          <a:r>
            <a:rPr lang="en-US" sz="1000" kern="1200" dirty="0"/>
            <a:t>(incl transport cost) </a:t>
          </a:r>
        </a:p>
      </dsp:txBody>
      <dsp:txXfrm>
        <a:off x="4099402" y="1952447"/>
        <a:ext cx="1411577" cy="684492"/>
      </dsp:txXfrm>
    </dsp:sp>
    <dsp:sp modelId="{EA42A1CE-7F1C-4CF3-B53B-9C8AA8AF0DD6}">
      <dsp:nvSpPr>
        <dsp:cNvPr id="0" name=""/>
        <dsp:cNvSpPr/>
      </dsp:nvSpPr>
      <dsp:spPr>
        <a:xfrm rot="1984996">
          <a:off x="1397586" y="2068696"/>
          <a:ext cx="698050" cy="45263"/>
        </a:xfrm>
        <a:custGeom>
          <a:avLst/>
          <a:gdLst/>
          <a:ahLst/>
          <a:cxnLst/>
          <a:rect l="0" t="0" r="0" b="0"/>
          <a:pathLst>
            <a:path>
              <a:moveTo>
                <a:pt x="0" y="22631"/>
              </a:moveTo>
              <a:lnTo>
                <a:pt x="698050" y="2263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29160" y="2073877"/>
        <a:ext cx="34902" cy="34902"/>
      </dsp:txXfrm>
    </dsp:sp>
    <dsp:sp modelId="{45A8887A-2BEB-4A8D-BAAD-8482E09867F9}">
      <dsp:nvSpPr>
        <dsp:cNvPr id="0" name=""/>
        <dsp:cNvSpPr/>
      </dsp:nvSpPr>
      <dsp:spPr>
        <a:xfrm>
          <a:off x="2039053" y="1918304"/>
          <a:ext cx="1454169" cy="72708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Min R1640 honorarium for VFHs </a:t>
          </a:r>
        </a:p>
      </dsp:txBody>
      <dsp:txXfrm>
        <a:off x="2060349" y="1939600"/>
        <a:ext cx="1411577" cy="684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9CDDC-5F3A-4913-BE8D-400AE28EE3C2}">
      <dsp:nvSpPr>
        <dsp:cNvPr id="0" name=""/>
        <dsp:cNvSpPr/>
      </dsp:nvSpPr>
      <dsp:spPr>
        <a:xfrm>
          <a:off x="-226480" y="93102"/>
          <a:ext cx="1803219" cy="126225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Feeding requirements</a:t>
          </a:r>
        </a:p>
      </dsp:txBody>
      <dsp:txXfrm rot="-5400000">
        <a:off x="44004" y="453745"/>
        <a:ext cx="1262253" cy="540966"/>
      </dsp:txXfrm>
    </dsp:sp>
    <dsp:sp modelId="{1F6FF158-38ED-45B5-975B-6F308AE3C30F}">
      <dsp:nvSpPr>
        <dsp:cNvPr id="0" name=""/>
        <dsp:cNvSpPr/>
      </dsp:nvSpPr>
      <dsp:spPr>
        <a:xfrm rot="5400000">
          <a:off x="4410338" y="-3141934"/>
          <a:ext cx="1442576" cy="773874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Green, yellow &amp; red fresh vegetables/fruits served daily.</a:t>
          </a:r>
        </a:p>
        <a:p>
          <a:pPr marL="114300" lvl="1" indent="-114300" algn="l" defTabSz="666750">
            <a:lnSpc>
              <a:spcPct val="90000"/>
            </a:lnSpc>
            <a:spcBef>
              <a:spcPct val="0"/>
            </a:spcBef>
            <a:spcAft>
              <a:spcPct val="15000"/>
            </a:spcAft>
            <a:buChar char="••"/>
          </a:pPr>
          <a:r>
            <a:rPr lang="en-US" sz="1500" kern="1200" dirty="0"/>
            <a:t>A variety of protein-rich foods served in line with approved menu options. </a:t>
          </a:r>
        </a:p>
        <a:p>
          <a:pPr marL="114300" lvl="1" indent="-114300" algn="l" defTabSz="666750">
            <a:lnSpc>
              <a:spcPct val="90000"/>
            </a:lnSpc>
            <a:spcBef>
              <a:spcPct val="0"/>
            </a:spcBef>
            <a:spcAft>
              <a:spcPct val="15000"/>
            </a:spcAft>
            <a:buChar char="••"/>
          </a:pPr>
          <a:r>
            <a:rPr lang="en-US" sz="1500" kern="1200" dirty="0"/>
            <a:t>Soya mince meeting approved specifications served only once a week.</a:t>
          </a:r>
        </a:p>
        <a:p>
          <a:pPr marL="114300" lvl="1" indent="-114300" algn="l" defTabSz="666750">
            <a:lnSpc>
              <a:spcPct val="90000"/>
            </a:lnSpc>
            <a:spcBef>
              <a:spcPct val="0"/>
            </a:spcBef>
            <a:spcAft>
              <a:spcPct val="15000"/>
            </a:spcAft>
            <a:buChar char="••"/>
          </a:pPr>
          <a:r>
            <a:rPr lang="en-US" sz="1500" kern="1200" dirty="0"/>
            <a:t>Canned pilchards/mackerel/sardines served at least once a week. </a:t>
          </a:r>
        </a:p>
        <a:p>
          <a:pPr marL="114300" lvl="1" indent="-114300" algn="l" defTabSz="666750">
            <a:lnSpc>
              <a:spcPct val="90000"/>
            </a:lnSpc>
            <a:spcBef>
              <a:spcPct val="0"/>
            </a:spcBef>
            <a:spcAft>
              <a:spcPct val="15000"/>
            </a:spcAft>
            <a:buChar char="••"/>
          </a:pPr>
          <a:r>
            <a:rPr lang="en-US" sz="1500" kern="1200" dirty="0"/>
            <a:t>Seasoning should be provided for all meals.</a:t>
          </a:r>
        </a:p>
        <a:p>
          <a:pPr marL="114300" lvl="1" indent="-114300" algn="l" defTabSz="666750">
            <a:lnSpc>
              <a:spcPct val="90000"/>
            </a:lnSpc>
            <a:spcBef>
              <a:spcPct val="0"/>
            </a:spcBef>
            <a:spcAft>
              <a:spcPct val="15000"/>
            </a:spcAft>
            <a:buChar char="••"/>
          </a:pPr>
          <a:r>
            <a:rPr lang="en-US" sz="1500" kern="1200" dirty="0"/>
            <a:t>UHT full cream milk or pasteurised maas served once a week</a:t>
          </a:r>
          <a:r>
            <a:rPr lang="en-US" sz="1400" kern="1200" dirty="0"/>
            <a:t>. </a:t>
          </a:r>
        </a:p>
      </dsp:txBody>
      <dsp:txXfrm rot="-5400000">
        <a:off x="1262254" y="76571"/>
        <a:ext cx="7668325" cy="1301734"/>
      </dsp:txXfrm>
    </dsp:sp>
    <dsp:sp modelId="{D6AD8AA8-E2B1-4015-A5E8-7D38DFD8B4C3}">
      <dsp:nvSpPr>
        <dsp:cNvPr id="0" name=""/>
        <dsp:cNvSpPr/>
      </dsp:nvSpPr>
      <dsp:spPr>
        <a:xfrm>
          <a:off x="-270482" y="1626754"/>
          <a:ext cx="1803219" cy="126225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Responsibilities of provinces</a:t>
          </a:r>
        </a:p>
      </dsp:txBody>
      <dsp:txXfrm rot="-5400000">
        <a:off x="2" y="1987397"/>
        <a:ext cx="1262253" cy="540966"/>
      </dsp:txXfrm>
    </dsp:sp>
    <dsp:sp modelId="{F83A2E66-E096-4793-B745-CDFE8CCDD4F2}">
      <dsp:nvSpPr>
        <dsp:cNvPr id="0" name=""/>
        <dsp:cNvSpPr/>
      </dsp:nvSpPr>
      <dsp:spPr>
        <a:xfrm rot="5400000">
          <a:off x="4545580" y="-1525027"/>
          <a:ext cx="1172092" cy="773874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Implementation of NSNP</a:t>
          </a:r>
        </a:p>
        <a:p>
          <a:pPr marL="114300" lvl="1" indent="-114300" algn="l" defTabSz="666750">
            <a:lnSpc>
              <a:spcPct val="90000"/>
            </a:lnSpc>
            <a:spcBef>
              <a:spcPct val="0"/>
            </a:spcBef>
            <a:spcAft>
              <a:spcPct val="15000"/>
            </a:spcAft>
            <a:buChar char="••"/>
          </a:pPr>
          <a:r>
            <a:rPr lang="en-US" sz="1500" kern="1200" dirty="0"/>
            <a:t>Development and implementation of business plans</a:t>
          </a:r>
        </a:p>
        <a:p>
          <a:pPr marL="114300" lvl="1" indent="-114300" algn="l" defTabSz="666750">
            <a:lnSpc>
              <a:spcPct val="90000"/>
            </a:lnSpc>
            <a:spcBef>
              <a:spcPct val="0"/>
            </a:spcBef>
            <a:spcAft>
              <a:spcPct val="15000"/>
            </a:spcAft>
            <a:buChar char="••"/>
          </a:pPr>
          <a:r>
            <a:rPr lang="en-US" sz="1500" kern="1200" dirty="0"/>
            <a:t>Provide human resource capacity at all relevant levels</a:t>
          </a:r>
        </a:p>
        <a:p>
          <a:pPr marL="114300" lvl="1" indent="-114300" algn="l" defTabSz="666750">
            <a:lnSpc>
              <a:spcPct val="90000"/>
            </a:lnSpc>
            <a:spcBef>
              <a:spcPct val="0"/>
            </a:spcBef>
            <a:spcAft>
              <a:spcPct val="15000"/>
            </a:spcAft>
            <a:buChar char="••"/>
          </a:pPr>
          <a:r>
            <a:rPr lang="en-US" sz="1500" kern="1200" dirty="0"/>
            <a:t>Quarterly reports</a:t>
          </a:r>
        </a:p>
        <a:p>
          <a:pPr marL="114300" lvl="1" indent="-114300" algn="l" defTabSz="666750">
            <a:lnSpc>
              <a:spcPct val="90000"/>
            </a:lnSpc>
            <a:spcBef>
              <a:spcPct val="0"/>
            </a:spcBef>
            <a:spcAft>
              <a:spcPct val="15000"/>
            </a:spcAft>
            <a:buChar char="••"/>
          </a:pPr>
          <a:r>
            <a:rPr lang="en-US" sz="1500" kern="1200" dirty="0"/>
            <a:t>Transfer schedules + Reconcile expenditure by schools (EC, FS, NC, NW</a:t>
          </a:r>
          <a:r>
            <a:rPr lang="en-US" sz="1300" kern="1200" dirty="0"/>
            <a:t>)</a:t>
          </a:r>
        </a:p>
      </dsp:txBody>
      <dsp:txXfrm rot="-5400000">
        <a:off x="1262254" y="1815516"/>
        <a:ext cx="7681529" cy="1057658"/>
      </dsp:txXfrm>
    </dsp:sp>
    <dsp:sp modelId="{59AF942A-1088-4E02-8402-580A0DC0EF21}">
      <dsp:nvSpPr>
        <dsp:cNvPr id="0" name=""/>
        <dsp:cNvSpPr/>
      </dsp:nvSpPr>
      <dsp:spPr>
        <a:xfrm>
          <a:off x="-270482" y="3239712"/>
          <a:ext cx="1803219" cy="126225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Payment schedule</a:t>
          </a:r>
        </a:p>
      </dsp:txBody>
      <dsp:txXfrm rot="-5400000">
        <a:off x="2" y="3600355"/>
        <a:ext cx="1262253" cy="540966"/>
      </dsp:txXfrm>
    </dsp:sp>
    <dsp:sp modelId="{E8AF5A09-2595-411C-83EF-C6D0EEBBA107}">
      <dsp:nvSpPr>
        <dsp:cNvPr id="0" name=""/>
        <dsp:cNvSpPr/>
      </dsp:nvSpPr>
      <dsp:spPr>
        <a:xfrm rot="5400000">
          <a:off x="4545580" y="91879"/>
          <a:ext cx="1172092" cy="7738746"/>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Provinces that transfer funds to schools:</a:t>
          </a:r>
        </a:p>
        <a:p>
          <a:pPr marL="114300" lvl="1" indent="-114300" algn="l" defTabSz="666750">
            <a:lnSpc>
              <a:spcPct val="90000"/>
            </a:lnSpc>
            <a:spcBef>
              <a:spcPct val="0"/>
            </a:spcBef>
            <a:spcAft>
              <a:spcPct val="15000"/>
            </a:spcAft>
            <a:buChar char="••"/>
          </a:pPr>
          <a:r>
            <a:rPr lang="en-US" sz="1500" kern="1200" dirty="0"/>
            <a:t>06 April 2023, 14 June 2023, 07 September 2023, 08 November 2023, 07 December 2023</a:t>
          </a:r>
        </a:p>
        <a:p>
          <a:pPr marL="114300" lvl="1" indent="-114300" algn="l" defTabSz="666750">
            <a:lnSpc>
              <a:spcPct val="90000"/>
            </a:lnSpc>
            <a:spcBef>
              <a:spcPct val="0"/>
            </a:spcBef>
            <a:spcAft>
              <a:spcPct val="15000"/>
            </a:spcAft>
            <a:buChar char="••"/>
          </a:pPr>
          <a:r>
            <a:rPr lang="en-US" sz="1500" b="1" kern="1200" dirty="0"/>
            <a:t>Provinces that procure via tender:</a:t>
          </a:r>
        </a:p>
        <a:p>
          <a:pPr marL="114300" lvl="1" indent="-114300" algn="l" defTabSz="666750">
            <a:lnSpc>
              <a:spcPct val="90000"/>
            </a:lnSpc>
            <a:spcBef>
              <a:spcPct val="0"/>
            </a:spcBef>
            <a:spcAft>
              <a:spcPct val="15000"/>
            </a:spcAft>
            <a:buChar char="••"/>
          </a:pPr>
          <a:r>
            <a:rPr lang="en-US" sz="1500" kern="1200" dirty="0"/>
            <a:t>06 April 2023, 20 July 2023, 12 October 2023, 08 November 2023 and 23 January 2024</a:t>
          </a:r>
        </a:p>
      </dsp:txBody>
      <dsp:txXfrm rot="-5400000">
        <a:off x="1262254" y="3432423"/>
        <a:ext cx="7681529" cy="1057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3EC70-AFFB-4F39-99DA-19A6BF4FD587}">
      <dsp:nvSpPr>
        <dsp:cNvPr id="0" name=""/>
        <dsp:cNvSpPr/>
      </dsp:nvSpPr>
      <dsp:spPr>
        <a:xfrm>
          <a:off x="675" y="-69322"/>
          <a:ext cx="2907860" cy="4891173"/>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2016/17 NSNP  EVALUATION </a:t>
          </a:r>
        </a:p>
      </dsp:txBody>
      <dsp:txXfrm rot="16200000">
        <a:off x="-1713919" y="1645272"/>
        <a:ext cx="4010761" cy="581572"/>
      </dsp:txXfrm>
    </dsp:sp>
    <dsp:sp modelId="{7D870D46-CAD4-48AC-957F-9BE0F3960B9B}">
      <dsp:nvSpPr>
        <dsp:cNvPr id="0" name=""/>
        <dsp:cNvSpPr/>
      </dsp:nvSpPr>
      <dsp:spPr>
        <a:xfrm>
          <a:off x="582247" y="-69322"/>
          <a:ext cx="2166356" cy="48911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US" sz="2000" b="1"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RECOMMENDATIONS</a:t>
          </a:r>
        </a:p>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Menu improvement </a:t>
          </a:r>
        </a:p>
        <a:p>
          <a:pPr lvl="0" algn="l" defTabSz="889000">
            <a:lnSpc>
              <a:spcPct val="90000"/>
            </a:lnSpc>
            <a:spcBef>
              <a:spcPct val="0"/>
            </a:spcBef>
            <a:spcAft>
              <a:spcPct val="35000"/>
            </a:spcAft>
          </a:pPr>
          <a:endParaRPr lang="en-US" sz="2000" b="1"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Protein alternative</a:t>
          </a:r>
        </a:p>
        <a:p>
          <a:pPr lvl="0" algn="l" defTabSz="889000">
            <a:lnSpc>
              <a:spcPct val="90000"/>
            </a:lnSpc>
            <a:spcBef>
              <a:spcPct val="0"/>
            </a:spcBef>
            <a:spcAft>
              <a:spcPct val="35000"/>
            </a:spcAft>
          </a:pPr>
          <a:endParaRPr lang="en-US" sz="2000" b="1"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Increase energy uptake</a:t>
          </a:r>
        </a:p>
      </dsp:txBody>
      <dsp:txXfrm>
        <a:off x="582247" y="-69322"/>
        <a:ext cx="2166356" cy="4891173"/>
      </dsp:txXfrm>
    </dsp:sp>
    <dsp:sp modelId="{61F0FACB-3250-43D5-93B3-DB100AF532B9}">
      <dsp:nvSpPr>
        <dsp:cNvPr id="0" name=""/>
        <dsp:cNvSpPr/>
      </dsp:nvSpPr>
      <dsp:spPr>
        <a:xfrm>
          <a:off x="3186266" y="-69322"/>
          <a:ext cx="2907860" cy="4891173"/>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2017/18</a:t>
          </a:r>
        </a:p>
        <a:p>
          <a:pPr lvl="0" algn="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PROTEIN IMPROVEMENT PROJECT </a:t>
          </a:r>
        </a:p>
      </dsp:txBody>
      <dsp:txXfrm rot="16200000">
        <a:off x="1471671" y="1645272"/>
        <a:ext cx="4010761" cy="581572"/>
      </dsp:txXfrm>
    </dsp:sp>
    <dsp:sp modelId="{15F29FC6-0B14-4E78-9E3B-2886CF5E55E8}">
      <dsp:nvSpPr>
        <dsp:cNvPr id="0" name=""/>
        <dsp:cNvSpPr/>
      </dsp:nvSpPr>
      <dsp:spPr>
        <a:xfrm rot="5400000">
          <a:off x="2768403" y="2704473"/>
          <a:ext cx="512894" cy="436179"/>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10C0E-A09E-46AE-BAEA-016E8B990062}">
      <dsp:nvSpPr>
        <dsp:cNvPr id="0" name=""/>
        <dsp:cNvSpPr/>
      </dsp:nvSpPr>
      <dsp:spPr>
        <a:xfrm>
          <a:off x="3767838" y="-69322"/>
          <a:ext cx="2166356" cy="48911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100" b="1" kern="1200" dirty="0">
              <a:latin typeface="Arial" panose="020B0604020202020204" pitchFamily="34" charset="0"/>
              <a:cs typeface="Arial" panose="020B0604020202020204" pitchFamily="34" charset="0"/>
            </a:rPr>
            <a:t> </a:t>
          </a:r>
        </a:p>
        <a:p>
          <a:pPr lvl="0" algn="l" defTabSz="933450">
            <a:lnSpc>
              <a:spcPct val="90000"/>
            </a:lnSpc>
            <a:spcBef>
              <a:spcPct val="0"/>
            </a:spcBef>
            <a:spcAft>
              <a:spcPct val="35000"/>
            </a:spcAft>
          </a:pPr>
          <a:r>
            <a:rPr lang="en-US" sz="2100" b="1" kern="1200" dirty="0">
              <a:latin typeface="Arial" panose="020B0604020202020204" pitchFamily="34" charset="0"/>
              <a:cs typeface="Arial" panose="020B0604020202020204" pitchFamily="34" charset="0"/>
            </a:rPr>
            <a:t>Researched on:</a:t>
          </a:r>
        </a:p>
        <a:p>
          <a:pPr lvl="0" algn="l" defTabSz="933450">
            <a:lnSpc>
              <a:spcPct val="90000"/>
            </a:lnSpc>
            <a:spcBef>
              <a:spcPct val="0"/>
            </a:spcBef>
            <a:spcAft>
              <a:spcPct val="35000"/>
            </a:spcAft>
          </a:pPr>
          <a:r>
            <a:rPr lang="en-US" sz="2100" b="1" kern="1200" dirty="0">
              <a:latin typeface="Arial" panose="020B0604020202020204" pitchFamily="34" charset="0"/>
              <a:cs typeface="Arial" panose="020B0604020202020204" pitchFamily="34" charset="0"/>
            </a:rPr>
            <a:t>                                          </a:t>
          </a:r>
        </a:p>
        <a:p>
          <a:pPr lvl="0" algn="l" defTabSz="933450">
            <a:lnSpc>
              <a:spcPct val="90000"/>
            </a:lnSpc>
            <a:spcBef>
              <a:spcPct val="0"/>
            </a:spcBef>
            <a:spcAft>
              <a:spcPct val="35000"/>
            </a:spcAft>
          </a:pPr>
          <a:r>
            <a:rPr lang="en-US" sz="2100" b="1" kern="1200" dirty="0">
              <a:latin typeface="Arial" panose="020B0604020202020204" pitchFamily="34" charset="0"/>
              <a:cs typeface="Arial" panose="020B0604020202020204" pitchFamily="34" charset="0"/>
            </a:rPr>
            <a:t>     1. Nutrient    </a:t>
          </a:r>
        </a:p>
        <a:p>
          <a:pPr lvl="0" algn="l" defTabSz="933450">
            <a:lnSpc>
              <a:spcPct val="90000"/>
            </a:lnSpc>
            <a:spcBef>
              <a:spcPct val="0"/>
            </a:spcBef>
            <a:spcAft>
              <a:spcPct val="35000"/>
            </a:spcAft>
          </a:pPr>
          <a:r>
            <a:rPr lang="en-US" sz="2100" b="1" kern="1200" dirty="0">
              <a:latin typeface="Arial" panose="020B0604020202020204" pitchFamily="34" charset="0"/>
              <a:cs typeface="Arial" panose="020B0604020202020204" pitchFamily="34" charset="0"/>
            </a:rPr>
            <a:t>         density</a:t>
          </a:r>
        </a:p>
        <a:p>
          <a:pPr lvl="0" algn="l" defTabSz="933450">
            <a:lnSpc>
              <a:spcPct val="90000"/>
            </a:lnSpc>
            <a:spcBef>
              <a:spcPct val="0"/>
            </a:spcBef>
            <a:spcAft>
              <a:spcPct val="35000"/>
            </a:spcAft>
          </a:pPr>
          <a:endParaRPr lang="en-US" sz="2100" b="1" kern="1200" dirty="0">
            <a:latin typeface="Arial" panose="020B0604020202020204" pitchFamily="34" charset="0"/>
            <a:cs typeface="Arial" panose="020B0604020202020204" pitchFamily="34" charset="0"/>
          </a:endParaRPr>
        </a:p>
        <a:p>
          <a:pPr lvl="0" algn="l" defTabSz="933450">
            <a:lnSpc>
              <a:spcPct val="90000"/>
            </a:lnSpc>
            <a:spcBef>
              <a:spcPct val="0"/>
            </a:spcBef>
            <a:spcAft>
              <a:spcPct val="35000"/>
            </a:spcAft>
          </a:pPr>
          <a:r>
            <a:rPr lang="en-US" sz="2100" b="1" kern="1200" dirty="0">
              <a:latin typeface="Arial" panose="020B0604020202020204" pitchFamily="34" charset="0"/>
              <a:cs typeface="Arial" panose="020B0604020202020204" pitchFamily="34" charset="0"/>
            </a:rPr>
            <a:t>      2. Cost</a:t>
          </a:r>
        </a:p>
        <a:p>
          <a:pPr lvl="0" algn="l" defTabSz="933450">
            <a:lnSpc>
              <a:spcPct val="90000"/>
            </a:lnSpc>
            <a:spcBef>
              <a:spcPct val="0"/>
            </a:spcBef>
            <a:spcAft>
              <a:spcPct val="35000"/>
            </a:spcAft>
          </a:pPr>
          <a:endParaRPr lang="en-US" sz="2100" b="1" kern="1200" dirty="0">
            <a:latin typeface="Arial" panose="020B0604020202020204" pitchFamily="34" charset="0"/>
            <a:cs typeface="Arial" panose="020B0604020202020204" pitchFamily="34" charset="0"/>
          </a:endParaRPr>
        </a:p>
        <a:p>
          <a:pPr lvl="0" algn="l" defTabSz="933450">
            <a:lnSpc>
              <a:spcPct val="90000"/>
            </a:lnSpc>
            <a:spcBef>
              <a:spcPct val="0"/>
            </a:spcBef>
            <a:spcAft>
              <a:spcPct val="35000"/>
            </a:spcAft>
          </a:pPr>
          <a:r>
            <a:rPr lang="en-US" sz="2100" b="1" kern="1200" dirty="0">
              <a:latin typeface="Arial" panose="020B0604020202020204" pitchFamily="34" charset="0"/>
              <a:cs typeface="Arial" panose="020B0604020202020204" pitchFamily="34" charset="0"/>
            </a:rPr>
            <a:t>      3. Shelf life</a:t>
          </a:r>
        </a:p>
        <a:p>
          <a:pPr lvl="0" algn="l" defTabSz="933450">
            <a:lnSpc>
              <a:spcPct val="90000"/>
            </a:lnSpc>
            <a:spcBef>
              <a:spcPct val="0"/>
            </a:spcBef>
            <a:spcAft>
              <a:spcPct val="35000"/>
            </a:spcAft>
          </a:pPr>
          <a:endParaRPr lang="en-US" sz="2100" b="1" kern="1200" dirty="0">
            <a:latin typeface="Arial" panose="020B0604020202020204" pitchFamily="34" charset="0"/>
            <a:cs typeface="Arial" panose="020B0604020202020204" pitchFamily="34" charset="0"/>
          </a:endParaRPr>
        </a:p>
        <a:p>
          <a:pPr lvl="0" algn="l" defTabSz="933450">
            <a:lnSpc>
              <a:spcPct val="90000"/>
            </a:lnSpc>
            <a:spcBef>
              <a:spcPct val="0"/>
            </a:spcBef>
            <a:spcAft>
              <a:spcPct val="35000"/>
            </a:spcAft>
          </a:pPr>
          <a:r>
            <a:rPr lang="en-US" sz="2100" b="1" kern="1200" dirty="0">
              <a:latin typeface="Arial" panose="020B0604020202020204" pitchFamily="34" charset="0"/>
              <a:cs typeface="Arial" panose="020B0604020202020204" pitchFamily="34" charset="0"/>
            </a:rPr>
            <a:t>      4. Effect of heat       </a:t>
          </a:r>
        </a:p>
        <a:p>
          <a:pPr lvl="0" algn="l" defTabSz="933450">
            <a:lnSpc>
              <a:spcPct val="90000"/>
            </a:lnSpc>
            <a:spcBef>
              <a:spcPct val="0"/>
            </a:spcBef>
            <a:spcAft>
              <a:spcPct val="35000"/>
            </a:spcAft>
          </a:pPr>
          <a:endParaRPr lang="en-US" sz="2100" b="1" kern="1200" dirty="0">
            <a:latin typeface="Arial" panose="020B0604020202020204" pitchFamily="34" charset="0"/>
            <a:cs typeface="Arial" panose="020B0604020202020204" pitchFamily="34" charset="0"/>
          </a:endParaRPr>
        </a:p>
      </dsp:txBody>
      <dsp:txXfrm>
        <a:off x="3767838" y="-69322"/>
        <a:ext cx="2166356" cy="4891173"/>
      </dsp:txXfrm>
    </dsp:sp>
    <dsp:sp modelId="{7DF6D720-C58C-4E0D-AD9C-86DBA77E5C9B}">
      <dsp:nvSpPr>
        <dsp:cNvPr id="0" name=""/>
        <dsp:cNvSpPr/>
      </dsp:nvSpPr>
      <dsp:spPr>
        <a:xfrm>
          <a:off x="6020616" y="-69322"/>
          <a:ext cx="2907860" cy="4891173"/>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2018/19 PILOT </a:t>
          </a:r>
        </a:p>
      </dsp:txBody>
      <dsp:txXfrm rot="16200000">
        <a:off x="4306021" y="1645272"/>
        <a:ext cx="4010761" cy="581572"/>
      </dsp:txXfrm>
    </dsp:sp>
    <dsp:sp modelId="{5D5D1443-27A9-4D76-9351-F7DF326820FD}">
      <dsp:nvSpPr>
        <dsp:cNvPr id="0" name=""/>
        <dsp:cNvSpPr/>
      </dsp:nvSpPr>
      <dsp:spPr>
        <a:xfrm rot="5400000">
          <a:off x="5778039" y="2704473"/>
          <a:ext cx="512894" cy="436179"/>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8EE0C-D4BB-4DAA-AC4C-F9B47B409B79}">
      <dsp:nvSpPr>
        <dsp:cNvPr id="0" name=""/>
        <dsp:cNvSpPr/>
      </dsp:nvSpPr>
      <dsp:spPr>
        <a:xfrm>
          <a:off x="6602188" y="-69322"/>
          <a:ext cx="2166356" cy="48911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endParaRPr lang="en-US" sz="1700" b="1" kern="1200" dirty="0">
            <a:latin typeface="Arial" panose="020B0604020202020204" pitchFamily="34" charset="0"/>
            <a:cs typeface="Arial" panose="020B0604020202020204" pitchFamily="34" charset="0"/>
          </a:endParaRPr>
        </a:p>
        <a:p>
          <a:pPr lvl="0" algn="l" defTabSz="75565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DTIC Website  used to source canneries</a:t>
          </a:r>
        </a:p>
        <a:p>
          <a:pPr lvl="0" algn="l" defTabSz="75565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a:p>
          <a:pPr lvl="0" algn="l" defTabSz="75565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Soya manufacturers meeting</a:t>
          </a:r>
        </a:p>
        <a:p>
          <a:pPr lvl="0" algn="l" defTabSz="75565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a:p>
          <a:pPr lvl="0" algn="l" defTabSz="75565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Product development</a:t>
          </a:r>
        </a:p>
        <a:p>
          <a:pPr lvl="0" algn="l" defTabSz="75565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a:p>
          <a:pPr lvl="0" algn="l" defTabSz="75565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Budget tested </a:t>
          </a:r>
        </a:p>
        <a:p>
          <a:pPr lvl="0" algn="l" defTabSz="75565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a:p>
          <a:pPr lvl="0" algn="l" defTabSz="75565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WC and GP piloted the canned chicken livers </a:t>
          </a:r>
        </a:p>
        <a:p>
          <a:pPr lvl="0" algn="l" defTabSz="755650">
            <a:lnSpc>
              <a:spcPct val="90000"/>
            </a:lnSpc>
            <a:spcBef>
              <a:spcPct val="0"/>
            </a:spcBef>
            <a:spcAft>
              <a:spcPct val="35000"/>
            </a:spcAft>
          </a:pPr>
          <a:r>
            <a:rPr lang="en-US" sz="1700" b="1" kern="1200" dirty="0">
              <a:latin typeface="Arial" panose="020B0604020202020204" pitchFamily="34" charset="0"/>
              <a:cs typeface="Arial" panose="020B0604020202020204" pitchFamily="34" charset="0"/>
            </a:rPr>
            <a:t> </a:t>
          </a:r>
        </a:p>
      </dsp:txBody>
      <dsp:txXfrm>
        <a:off x="6602188" y="-69322"/>
        <a:ext cx="2166356" cy="489117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553B3A4-0127-47C3-9B0D-F7DFEAD9889D}" type="datetimeFigureOut">
              <a:rPr lang="en-ZA" smtClean="0"/>
              <a:t>2023/05/12</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E061CC0-A511-4DD4-98BD-55524B812980}" type="slidenum">
              <a:rPr lang="en-ZA" smtClean="0"/>
              <a:t>‹#›</a:t>
            </a:fld>
            <a:endParaRPr lang="en-ZA"/>
          </a:p>
        </p:txBody>
      </p:sp>
    </p:spTree>
    <p:extLst>
      <p:ext uri="{BB962C8B-B14F-4D97-AF65-F5344CB8AC3E}">
        <p14:creationId xmlns:p14="http://schemas.microsoft.com/office/powerpoint/2010/main" val="2625945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D0AEC86-5619-4F8D-B4E6-072C4424B1C1}" type="datetimeFigureOut">
              <a:rPr lang="en-ZA" smtClean="0"/>
              <a:t>2023/05/12</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459913-5F31-46DD-B86F-B4FF55F1E389}" type="slidenum">
              <a:rPr lang="en-ZA" smtClean="0"/>
              <a:t>‹#›</a:t>
            </a:fld>
            <a:endParaRPr lang="en-ZA"/>
          </a:p>
        </p:txBody>
      </p:sp>
    </p:spTree>
    <p:extLst>
      <p:ext uri="{BB962C8B-B14F-4D97-AF65-F5344CB8AC3E}">
        <p14:creationId xmlns:p14="http://schemas.microsoft.com/office/powerpoint/2010/main" val="31576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16833"/>
            <a:ext cx="7772400" cy="1584175"/>
          </a:xfrm>
        </p:spPr>
        <p:txBody>
          <a:bodyPr/>
          <a:lstStyle>
            <a:lvl1pPr>
              <a:defRPr/>
            </a:lvl1pPr>
          </a:lstStyle>
          <a:p>
            <a:r>
              <a:rPr lang="en-US" dirty="0"/>
              <a:t>Type title of presentation here</a:t>
            </a:r>
            <a:endParaRPr lang="en-ZA" dirty="0"/>
          </a:p>
        </p:txBody>
      </p:sp>
      <p:sp>
        <p:nvSpPr>
          <p:cNvPr id="3" name="Subtitle 2"/>
          <p:cNvSpPr>
            <a:spLocks noGrp="1"/>
          </p:cNvSpPr>
          <p:nvPr>
            <p:ph type="subTitle" idx="1" hasCustomPrompt="1"/>
          </p:nvPr>
        </p:nvSpPr>
        <p:spPr>
          <a:xfrm>
            <a:off x="1371600" y="3789040"/>
            <a:ext cx="6400800" cy="1584176"/>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Type subtitle of presentation here</a:t>
            </a:r>
            <a:endParaRPr lang="en-ZA" dirty="0"/>
          </a:p>
        </p:txBody>
      </p:sp>
    </p:spTree>
    <p:extLst>
      <p:ext uri="{BB962C8B-B14F-4D97-AF65-F5344CB8AC3E}">
        <p14:creationId xmlns:p14="http://schemas.microsoft.com/office/powerpoint/2010/main" val="303305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C43BAEE-6676-4482-A889-D37C03E47116}" type="datetimeFigureOut">
              <a:rPr lang="en-ZA" smtClean="0"/>
              <a:pPr/>
              <a:t>2023/05/12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668C9E-385E-4405-B850-24063E25FF70}" type="slidenum">
              <a:rPr lang="en-ZA" smtClean="0"/>
              <a:pPr/>
              <a:t>‹#›</a:t>
            </a:fld>
            <a:endParaRPr lang="en-ZA"/>
          </a:p>
        </p:txBody>
      </p:sp>
    </p:spTree>
    <p:extLst>
      <p:ext uri="{BB962C8B-B14F-4D97-AF65-F5344CB8AC3E}">
        <p14:creationId xmlns:p14="http://schemas.microsoft.com/office/powerpoint/2010/main" val="98639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C43BAEE-6676-4482-A889-D37C03E47116}" type="datetimeFigureOut">
              <a:rPr lang="en-ZA" smtClean="0"/>
              <a:pPr/>
              <a:t>2023/05/12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668C9E-385E-4405-B850-24063E25FF70}" type="slidenum">
              <a:rPr lang="en-ZA" smtClean="0"/>
              <a:pPr/>
              <a:t>‹#›</a:t>
            </a:fld>
            <a:endParaRPr lang="en-ZA"/>
          </a:p>
        </p:txBody>
      </p:sp>
    </p:spTree>
    <p:extLst>
      <p:ext uri="{BB962C8B-B14F-4D97-AF65-F5344CB8AC3E}">
        <p14:creationId xmlns:p14="http://schemas.microsoft.com/office/powerpoint/2010/main" val="110751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150557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419065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45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7887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3584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t>2023/05/12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89128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91D56-F3D6-4C57-902C-021CF4EA8EF7}" type="datetimeFigureOut">
              <a:rPr lang="en-ZA" smtClean="0"/>
              <a:t>2023/05/12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4414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t>2023/05/12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29252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116632"/>
            <a:ext cx="8229600" cy="648072"/>
          </a:xfrm>
        </p:spPr>
        <p:txBody>
          <a:bodyPr/>
          <a:lstStyle>
            <a:lvl1pPr>
              <a:defRPr/>
            </a:lvl1pPr>
          </a:lstStyle>
          <a:p>
            <a:r>
              <a:rPr lang="en-US" dirty="0"/>
              <a:t>Slide Title</a:t>
            </a:r>
            <a:endParaRPr lang="en-ZA" dirty="0"/>
          </a:p>
        </p:txBody>
      </p:sp>
      <p:sp>
        <p:nvSpPr>
          <p:cNvPr id="3" name="Content Placeholder 2"/>
          <p:cNvSpPr>
            <a:spLocks noGrp="1"/>
          </p:cNvSpPr>
          <p:nvPr>
            <p:ph idx="1"/>
          </p:nvPr>
        </p:nvSpPr>
        <p:spPr>
          <a:xfrm>
            <a:off x="457200" y="1600201"/>
            <a:ext cx="8229600" cy="42770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734454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t>2023/05/12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2239212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t>2023/05/12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551636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t>2023/05/12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19480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4" name="Date Placeholder 6"/>
          <p:cNvSpPr>
            <a:spLocks noGrp="1"/>
          </p:cNvSpPr>
          <p:nvPr>
            <p:ph type="dt" sz="half" idx="10"/>
          </p:nvPr>
        </p:nvSpPr>
        <p:spPr/>
        <p:txBody>
          <a:bodyPr/>
          <a:lstStyle>
            <a:lvl1pPr>
              <a:defRPr/>
            </a:lvl1pPr>
          </a:lstStyle>
          <a:p>
            <a:pPr defTabSz="685800">
              <a:defRPr/>
            </a:pPr>
            <a:fld id="{00A01B51-8D80-43A6-8360-E5C2B7F2D18E}" type="datetime1">
              <a:rPr lang="en-ZA" smtClean="0"/>
              <a:pPr defTabSz="685800">
                <a:defRPr/>
              </a:pPr>
              <a:t>2023/05/12</a:t>
            </a:fld>
            <a:endParaRPr lang="en-ZA"/>
          </a:p>
        </p:txBody>
      </p:sp>
      <p:sp>
        <p:nvSpPr>
          <p:cNvPr id="5" name="Footer Placeholder 7"/>
          <p:cNvSpPr>
            <a:spLocks noGrp="1"/>
          </p:cNvSpPr>
          <p:nvPr>
            <p:ph type="ftr" sz="quarter" idx="11"/>
          </p:nvPr>
        </p:nvSpPr>
        <p:spPr/>
        <p:txBody>
          <a:bodyPr/>
          <a:lstStyle>
            <a:lvl1pPr>
              <a:defRPr/>
            </a:lvl1pPr>
          </a:lstStyle>
          <a:p>
            <a:pPr defTabSz="685800">
              <a:defRPr/>
            </a:pPr>
            <a:endParaRPr lang="en-ZA"/>
          </a:p>
        </p:txBody>
      </p:sp>
      <p:sp>
        <p:nvSpPr>
          <p:cNvPr id="6" name="Slide Number Placeholder 8"/>
          <p:cNvSpPr>
            <a:spLocks noGrp="1"/>
          </p:cNvSpPr>
          <p:nvPr>
            <p:ph type="sldNum" sz="quarter" idx="12"/>
          </p:nvPr>
        </p:nvSpPr>
        <p:spPr/>
        <p:txBody>
          <a:bodyPr/>
          <a:lstStyle>
            <a:lvl1pPr>
              <a:defRPr/>
            </a:lvl1pPr>
          </a:lstStyle>
          <a:p>
            <a:pPr defTabSz="685800"/>
            <a:fld id="{DBC37411-B822-44DC-9028-34429207B535}" type="slidenum">
              <a:rPr lang="en-ZA" altLang="en-US" smtClean="0"/>
              <a:pPr defTabSz="685800"/>
              <a:t>‹#›</a:t>
            </a:fld>
            <a:endParaRPr lang="en-ZA" altLang="en-US"/>
          </a:p>
        </p:txBody>
      </p:sp>
    </p:spTree>
    <p:extLst>
      <p:ext uri="{BB962C8B-B14F-4D97-AF65-F5344CB8AC3E}">
        <p14:creationId xmlns:p14="http://schemas.microsoft.com/office/powerpoint/2010/main" val="1144536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defTabSz="685800">
              <a:defRPr/>
            </a:pPr>
            <a:fld id="{ABEE2112-4735-4942-8F72-F4B821F9FA77}" type="datetime1">
              <a:rPr lang="en-ZA" smtClean="0"/>
              <a:pPr defTabSz="685800">
                <a:defRPr/>
              </a:pPr>
              <a:t>2023/05/12</a:t>
            </a:fld>
            <a:endParaRPr lang="en-ZA"/>
          </a:p>
        </p:txBody>
      </p:sp>
      <p:sp>
        <p:nvSpPr>
          <p:cNvPr id="5" name="Footer Placeholder 4"/>
          <p:cNvSpPr>
            <a:spLocks noGrp="1"/>
          </p:cNvSpPr>
          <p:nvPr>
            <p:ph type="ftr" sz="quarter" idx="11"/>
          </p:nvPr>
        </p:nvSpPr>
        <p:spPr/>
        <p:txBody>
          <a:bodyPr/>
          <a:lstStyle>
            <a:lvl1pPr>
              <a:defRPr/>
            </a:lvl1pPr>
          </a:lstStyle>
          <a:p>
            <a:pPr defTabSz="685800">
              <a:defRPr/>
            </a:pPr>
            <a:endParaRPr lang="en-ZA"/>
          </a:p>
        </p:txBody>
      </p:sp>
      <p:sp>
        <p:nvSpPr>
          <p:cNvPr id="6" name="Slide Number Placeholder 5"/>
          <p:cNvSpPr>
            <a:spLocks noGrp="1"/>
          </p:cNvSpPr>
          <p:nvPr>
            <p:ph type="sldNum" sz="quarter" idx="12"/>
          </p:nvPr>
        </p:nvSpPr>
        <p:spPr/>
        <p:txBody>
          <a:bodyPr/>
          <a:lstStyle>
            <a:lvl1pPr>
              <a:defRPr/>
            </a:lvl1pPr>
          </a:lstStyle>
          <a:p>
            <a:pPr defTabSz="685800"/>
            <a:fld id="{36BDBE02-44DA-42E4-811D-C680D093860A}" type="slidenum">
              <a:rPr lang="en-ZA" altLang="en-US" smtClean="0"/>
              <a:pPr defTabSz="685800"/>
              <a:t>‹#›</a:t>
            </a:fld>
            <a:endParaRPr lang="en-ZA" altLang="en-US"/>
          </a:p>
        </p:txBody>
      </p:sp>
    </p:spTree>
    <p:extLst>
      <p:ext uri="{BB962C8B-B14F-4D97-AF65-F5344CB8AC3E}">
        <p14:creationId xmlns:p14="http://schemas.microsoft.com/office/powerpoint/2010/main" val="2595407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685800">
              <a:defRPr/>
            </a:pPr>
            <a:fld id="{0CCB5AF9-4E03-4B8A-B481-9F94F278AF7B}" type="datetime1">
              <a:rPr lang="en-ZA" smtClean="0"/>
              <a:pPr defTabSz="685800">
                <a:defRPr/>
              </a:pPr>
              <a:t>2023/05/12</a:t>
            </a:fld>
            <a:endParaRPr lang="en-ZA"/>
          </a:p>
        </p:txBody>
      </p:sp>
      <p:sp>
        <p:nvSpPr>
          <p:cNvPr id="3" name="Footer Placeholder 2"/>
          <p:cNvSpPr>
            <a:spLocks noGrp="1"/>
          </p:cNvSpPr>
          <p:nvPr>
            <p:ph type="ftr" sz="quarter" idx="11"/>
          </p:nvPr>
        </p:nvSpPr>
        <p:spPr/>
        <p:txBody>
          <a:bodyPr/>
          <a:lstStyle>
            <a:lvl1pPr>
              <a:defRPr/>
            </a:lvl1pPr>
          </a:lstStyle>
          <a:p>
            <a:pPr defTabSz="685800">
              <a:defRPr/>
            </a:pPr>
            <a:endParaRPr lang="en-ZA"/>
          </a:p>
        </p:txBody>
      </p:sp>
      <p:sp>
        <p:nvSpPr>
          <p:cNvPr id="4" name="Slide Number Placeholder 3"/>
          <p:cNvSpPr>
            <a:spLocks noGrp="1"/>
          </p:cNvSpPr>
          <p:nvPr>
            <p:ph type="sldNum" sz="quarter" idx="12"/>
          </p:nvPr>
        </p:nvSpPr>
        <p:spPr/>
        <p:txBody>
          <a:bodyPr/>
          <a:lstStyle>
            <a:lvl1pPr>
              <a:defRPr/>
            </a:lvl1pPr>
          </a:lstStyle>
          <a:p>
            <a:pPr defTabSz="685800"/>
            <a:fld id="{8B272E26-9E9D-4354-AF31-98343984B51E}" type="slidenum">
              <a:rPr lang="en-ZA" altLang="en-US" smtClean="0"/>
              <a:pPr defTabSz="685800"/>
              <a:t>‹#›</a:t>
            </a:fld>
            <a:endParaRPr lang="en-ZA" altLang="en-US"/>
          </a:p>
        </p:txBody>
      </p:sp>
    </p:spTree>
    <p:extLst>
      <p:ext uri="{BB962C8B-B14F-4D97-AF65-F5344CB8AC3E}">
        <p14:creationId xmlns:p14="http://schemas.microsoft.com/office/powerpoint/2010/main" val="1155861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defTabSz="685800">
              <a:defRPr/>
            </a:pPr>
            <a:fld id="{7696F1E3-968D-41CF-BBED-9631FCECFBC9}" type="datetime1">
              <a:rPr lang="en-ZA" smtClean="0"/>
              <a:pPr defTabSz="685800">
                <a:defRPr/>
              </a:pPr>
              <a:t>2023/05/12</a:t>
            </a:fld>
            <a:endParaRPr lang="en-ZA"/>
          </a:p>
        </p:txBody>
      </p:sp>
      <p:sp>
        <p:nvSpPr>
          <p:cNvPr id="6" name="Footer Placeholder 5"/>
          <p:cNvSpPr>
            <a:spLocks noGrp="1"/>
          </p:cNvSpPr>
          <p:nvPr>
            <p:ph type="ftr" sz="quarter" idx="11"/>
          </p:nvPr>
        </p:nvSpPr>
        <p:spPr/>
        <p:txBody>
          <a:bodyPr/>
          <a:lstStyle>
            <a:lvl1pPr>
              <a:defRPr/>
            </a:lvl1pPr>
          </a:lstStyle>
          <a:p>
            <a:pPr defTabSz="685800">
              <a:defRPr/>
            </a:pPr>
            <a:endParaRPr lang="en-ZA"/>
          </a:p>
        </p:txBody>
      </p:sp>
      <p:sp>
        <p:nvSpPr>
          <p:cNvPr id="7" name="Slide Number Placeholder 6"/>
          <p:cNvSpPr>
            <a:spLocks noGrp="1"/>
          </p:cNvSpPr>
          <p:nvPr>
            <p:ph type="sldNum" sz="quarter" idx="12"/>
          </p:nvPr>
        </p:nvSpPr>
        <p:spPr/>
        <p:txBody>
          <a:bodyPr/>
          <a:lstStyle>
            <a:lvl1pPr>
              <a:defRPr/>
            </a:lvl1pPr>
          </a:lstStyle>
          <a:p>
            <a:pPr defTabSz="685800"/>
            <a:fld id="{B3E91F6D-E9DC-4F1F-8E93-A7554409D726}" type="slidenum">
              <a:rPr lang="en-ZA" altLang="en-US" smtClean="0"/>
              <a:pPr defTabSz="685800"/>
              <a:t>‹#›</a:t>
            </a:fld>
            <a:endParaRPr lang="en-ZA" altLang="en-US"/>
          </a:p>
        </p:txBody>
      </p:sp>
    </p:spTree>
    <p:extLst>
      <p:ext uri="{BB962C8B-B14F-4D97-AF65-F5344CB8AC3E}">
        <p14:creationId xmlns:p14="http://schemas.microsoft.com/office/powerpoint/2010/main" val="3680769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defTabSz="685800">
              <a:defRPr/>
            </a:pPr>
            <a:fld id="{F3C3BE75-B062-4B69-B00A-54E85F5E09D5}" type="datetime1">
              <a:rPr lang="en-ZA" smtClean="0"/>
              <a:pPr defTabSz="685800">
                <a:defRPr/>
              </a:pPr>
              <a:t>2023/05/12</a:t>
            </a:fld>
            <a:endParaRPr lang="en-ZA"/>
          </a:p>
        </p:txBody>
      </p:sp>
      <p:sp>
        <p:nvSpPr>
          <p:cNvPr id="8" name="Footer Placeholder 7"/>
          <p:cNvSpPr>
            <a:spLocks noGrp="1"/>
          </p:cNvSpPr>
          <p:nvPr>
            <p:ph type="ftr" sz="quarter" idx="11"/>
          </p:nvPr>
        </p:nvSpPr>
        <p:spPr/>
        <p:txBody>
          <a:bodyPr/>
          <a:lstStyle>
            <a:lvl1pPr>
              <a:defRPr/>
            </a:lvl1pPr>
          </a:lstStyle>
          <a:p>
            <a:pPr defTabSz="685800">
              <a:defRPr/>
            </a:pPr>
            <a:endParaRPr lang="en-ZA"/>
          </a:p>
        </p:txBody>
      </p:sp>
      <p:sp>
        <p:nvSpPr>
          <p:cNvPr id="9" name="Slide Number Placeholder 8"/>
          <p:cNvSpPr>
            <a:spLocks noGrp="1"/>
          </p:cNvSpPr>
          <p:nvPr>
            <p:ph type="sldNum" sz="quarter" idx="12"/>
          </p:nvPr>
        </p:nvSpPr>
        <p:spPr/>
        <p:txBody>
          <a:bodyPr/>
          <a:lstStyle>
            <a:lvl1pPr>
              <a:defRPr/>
            </a:lvl1pPr>
          </a:lstStyle>
          <a:p>
            <a:pPr defTabSz="685800"/>
            <a:fld id="{1B7604A7-7CF2-46D1-8AAA-B1A92CDE82AD}" type="slidenum">
              <a:rPr lang="en-ZA" altLang="en-US" smtClean="0"/>
              <a:pPr defTabSz="685800"/>
              <a:t>‹#›</a:t>
            </a:fld>
            <a:endParaRPr lang="en-ZA" altLang="en-US"/>
          </a:p>
        </p:txBody>
      </p:sp>
    </p:spTree>
    <p:extLst>
      <p:ext uri="{BB962C8B-B14F-4D97-AF65-F5344CB8AC3E}">
        <p14:creationId xmlns:p14="http://schemas.microsoft.com/office/powerpoint/2010/main" val="1407938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4" name="Footer Placeholder 4"/>
          <p:cNvSpPr>
            <a:spLocks noGrp="1"/>
          </p:cNvSpPr>
          <p:nvPr>
            <p:ph type="ftr" sz="quarter" idx="11"/>
          </p:nvPr>
        </p:nvSpPr>
        <p:spPr/>
        <p:txBody>
          <a:bodyPr/>
          <a:lstStyle>
            <a:lvl1pPr>
              <a:defRPr/>
            </a:lvl1pPr>
          </a:lstStyle>
          <a:p>
            <a:pPr defTabSz="685800">
              <a:defRPr/>
            </a:pPr>
            <a:endParaRPr lang="en-ZA"/>
          </a:p>
        </p:txBody>
      </p:sp>
      <p:sp>
        <p:nvSpPr>
          <p:cNvPr id="5" name="Slide Number Placeholder 5"/>
          <p:cNvSpPr>
            <a:spLocks noGrp="1"/>
          </p:cNvSpPr>
          <p:nvPr>
            <p:ph type="sldNum" sz="quarter" idx="12"/>
          </p:nvPr>
        </p:nvSpPr>
        <p:spPr/>
        <p:txBody>
          <a:bodyPr/>
          <a:lstStyle>
            <a:lvl1pPr>
              <a:defRPr/>
            </a:lvl1pPr>
          </a:lstStyle>
          <a:p>
            <a:pPr defTabSz="685800"/>
            <a:fld id="{AB30BEB7-243C-40E2-9006-EFB14BDEFA17}" type="slidenum">
              <a:rPr lang="en-ZA" altLang="en-US" smtClean="0"/>
              <a:pPr defTabSz="685800"/>
              <a:t>‹#›</a:t>
            </a:fld>
            <a:endParaRPr lang="en-ZA" altLang="en-US"/>
          </a:p>
        </p:txBody>
      </p:sp>
    </p:spTree>
    <p:extLst>
      <p:ext uri="{BB962C8B-B14F-4D97-AF65-F5344CB8AC3E}">
        <p14:creationId xmlns:p14="http://schemas.microsoft.com/office/powerpoint/2010/main" val="41192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3" name="Footer Placeholder 4"/>
          <p:cNvSpPr>
            <a:spLocks noGrp="1"/>
          </p:cNvSpPr>
          <p:nvPr>
            <p:ph type="ftr" sz="quarter" idx="11"/>
          </p:nvPr>
        </p:nvSpPr>
        <p:spPr/>
        <p:txBody>
          <a:bodyPr/>
          <a:lstStyle>
            <a:lvl1pPr>
              <a:defRPr/>
            </a:lvl1pPr>
          </a:lstStyle>
          <a:p>
            <a:pPr defTabSz="685800">
              <a:defRPr/>
            </a:pPr>
            <a:endParaRPr lang="en-ZA"/>
          </a:p>
        </p:txBody>
      </p:sp>
      <p:sp>
        <p:nvSpPr>
          <p:cNvPr id="4" name="Slide Number Placeholder 5"/>
          <p:cNvSpPr>
            <a:spLocks noGrp="1"/>
          </p:cNvSpPr>
          <p:nvPr>
            <p:ph type="sldNum" sz="quarter" idx="12"/>
          </p:nvPr>
        </p:nvSpPr>
        <p:spPr/>
        <p:txBody>
          <a:bodyPr/>
          <a:lstStyle>
            <a:lvl1pPr>
              <a:defRPr/>
            </a:lvl1pPr>
          </a:lstStyle>
          <a:p>
            <a:pPr defTabSz="685800"/>
            <a:fld id="{62FE6E47-2A10-47D0-B68F-37B8282A0416}" type="slidenum">
              <a:rPr lang="en-ZA" altLang="en-US" smtClean="0"/>
              <a:pPr defTabSz="685800"/>
              <a:t>‹#›</a:t>
            </a:fld>
            <a:endParaRPr lang="en-ZA" altLang="en-US"/>
          </a:p>
        </p:txBody>
      </p:sp>
    </p:spTree>
    <p:extLst>
      <p:ext uri="{BB962C8B-B14F-4D97-AF65-F5344CB8AC3E}">
        <p14:creationId xmlns:p14="http://schemas.microsoft.com/office/powerpoint/2010/main" val="36383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75036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1125" b="1"/>
            </a:lvl1pPr>
          </a:lstStyle>
          <a:p>
            <a:r>
              <a:rPr lang="en-US"/>
              <a:t>Click to edit Master title style</a:t>
            </a:r>
            <a:endParaRPr lang="en-ZA"/>
          </a:p>
        </p:txBody>
      </p:sp>
      <p:sp>
        <p:nvSpPr>
          <p:cNvPr id="3" name="Content Placeholder 2"/>
          <p:cNvSpPr>
            <a:spLocks noGrp="1"/>
          </p:cNvSpPr>
          <p:nvPr>
            <p:ph idx="1"/>
          </p:nvPr>
        </p:nvSpPr>
        <p:spPr>
          <a:xfrm>
            <a:off x="3575050" y="273056"/>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6" name="Footer Placeholder 4"/>
          <p:cNvSpPr>
            <a:spLocks noGrp="1"/>
          </p:cNvSpPr>
          <p:nvPr>
            <p:ph type="ftr" sz="quarter" idx="11"/>
          </p:nvPr>
        </p:nvSpPr>
        <p:spPr/>
        <p:txBody>
          <a:bodyPr/>
          <a:lstStyle>
            <a:lvl1pPr>
              <a:defRPr/>
            </a:lvl1pPr>
          </a:lstStyle>
          <a:p>
            <a:pPr defTabSz="685800">
              <a:defRPr/>
            </a:pPr>
            <a:endParaRPr lang="en-ZA"/>
          </a:p>
        </p:txBody>
      </p:sp>
      <p:sp>
        <p:nvSpPr>
          <p:cNvPr id="7" name="Slide Number Placeholder 5"/>
          <p:cNvSpPr>
            <a:spLocks noGrp="1"/>
          </p:cNvSpPr>
          <p:nvPr>
            <p:ph type="sldNum" sz="quarter" idx="12"/>
          </p:nvPr>
        </p:nvSpPr>
        <p:spPr/>
        <p:txBody>
          <a:bodyPr/>
          <a:lstStyle>
            <a:lvl1pPr>
              <a:defRPr/>
            </a:lvl1pPr>
          </a:lstStyle>
          <a:p>
            <a:pPr defTabSz="685800"/>
            <a:fld id="{520CE26B-CF28-4590-8712-F580C68DAC2D}" type="slidenum">
              <a:rPr lang="en-ZA" altLang="en-US" smtClean="0"/>
              <a:pPr defTabSz="685800"/>
              <a:t>‹#›</a:t>
            </a:fld>
            <a:endParaRPr lang="en-ZA" altLang="en-US"/>
          </a:p>
        </p:txBody>
      </p:sp>
    </p:spTree>
    <p:extLst>
      <p:ext uri="{BB962C8B-B14F-4D97-AF65-F5344CB8AC3E}">
        <p14:creationId xmlns:p14="http://schemas.microsoft.com/office/powerpoint/2010/main" val="1101873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2"/>
            <a:ext cx="5486400" cy="566739"/>
          </a:xfrm>
        </p:spPr>
        <p:txBody>
          <a:bodyPr anchor="b"/>
          <a:lstStyle>
            <a:lvl1pPr algn="l">
              <a:defRPr sz="1125"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50"/>
            <a:ext cx="5486400" cy="8048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6" name="Footer Placeholder 4"/>
          <p:cNvSpPr>
            <a:spLocks noGrp="1"/>
          </p:cNvSpPr>
          <p:nvPr>
            <p:ph type="ftr" sz="quarter" idx="11"/>
          </p:nvPr>
        </p:nvSpPr>
        <p:spPr/>
        <p:txBody>
          <a:bodyPr/>
          <a:lstStyle>
            <a:lvl1pPr>
              <a:defRPr/>
            </a:lvl1pPr>
          </a:lstStyle>
          <a:p>
            <a:pPr defTabSz="685800">
              <a:defRPr/>
            </a:pPr>
            <a:endParaRPr lang="en-ZA"/>
          </a:p>
        </p:txBody>
      </p:sp>
      <p:sp>
        <p:nvSpPr>
          <p:cNvPr id="7" name="Slide Number Placeholder 5"/>
          <p:cNvSpPr>
            <a:spLocks noGrp="1"/>
          </p:cNvSpPr>
          <p:nvPr>
            <p:ph type="sldNum" sz="quarter" idx="12"/>
          </p:nvPr>
        </p:nvSpPr>
        <p:spPr/>
        <p:txBody>
          <a:bodyPr/>
          <a:lstStyle>
            <a:lvl1pPr>
              <a:defRPr/>
            </a:lvl1pPr>
          </a:lstStyle>
          <a:p>
            <a:pPr defTabSz="685800"/>
            <a:fld id="{F4450369-8BDF-4847-91C1-B1D8FF9A470E}" type="slidenum">
              <a:rPr lang="en-ZA" altLang="en-US" smtClean="0"/>
              <a:pPr defTabSz="685800"/>
              <a:t>‹#›</a:t>
            </a:fld>
            <a:endParaRPr lang="en-ZA" altLang="en-US"/>
          </a:p>
        </p:txBody>
      </p:sp>
    </p:spTree>
    <p:extLst>
      <p:ext uri="{BB962C8B-B14F-4D97-AF65-F5344CB8AC3E}">
        <p14:creationId xmlns:p14="http://schemas.microsoft.com/office/powerpoint/2010/main" val="590019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5" name="Footer Placeholder 4"/>
          <p:cNvSpPr>
            <a:spLocks noGrp="1"/>
          </p:cNvSpPr>
          <p:nvPr>
            <p:ph type="ftr" sz="quarter" idx="11"/>
          </p:nvPr>
        </p:nvSpPr>
        <p:spPr/>
        <p:txBody>
          <a:bodyPr/>
          <a:lstStyle>
            <a:lvl1pPr>
              <a:defRPr/>
            </a:lvl1pPr>
          </a:lstStyle>
          <a:p>
            <a:pPr defTabSz="685800">
              <a:defRPr/>
            </a:pPr>
            <a:endParaRPr lang="en-ZA"/>
          </a:p>
        </p:txBody>
      </p:sp>
      <p:sp>
        <p:nvSpPr>
          <p:cNvPr id="6" name="Slide Number Placeholder 5"/>
          <p:cNvSpPr>
            <a:spLocks noGrp="1"/>
          </p:cNvSpPr>
          <p:nvPr>
            <p:ph type="sldNum" sz="quarter" idx="12"/>
          </p:nvPr>
        </p:nvSpPr>
        <p:spPr/>
        <p:txBody>
          <a:bodyPr/>
          <a:lstStyle>
            <a:lvl1pPr>
              <a:defRPr/>
            </a:lvl1pPr>
          </a:lstStyle>
          <a:p>
            <a:pPr defTabSz="685800"/>
            <a:fld id="{09BE48A8-5BFC-47D2-9544-BF500FA5ED18}" type="slidenum">
              <a:rPr lang="en-ZA" altLang="en-US" smtClean="0"/>
              <a:pPr defTabSz="685800"/>
              <a:t>‹#›</a:t>
            </a:fld>
            <a:endParaRPr lang="en-ZA" altLang="en-US"/>
          </a:p>
        </p:txBody>
      </p:sp>
    </p:spTree>
    <p:extLst>
      <p:ext uri="{BB962C8B-B14F-4D97-AF65-F5344CB8AC3E}">
        <p14:creationId xmlns:p14="http://schemas.microsoft.com/office/powerpoint/2010/main" val="1636343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5" name="Footer Placeholder 4"/>
          <p:cNvSpPr>
            <a:spLocks noGrp="1"/>
          </p:cNvSpPr>
          <p:nvPr>
            <p:ph type="ftr" sz="quarter" idx="11"/>
          </p:nvPr>
        </p:nvSpPr>
        <p:spPr/>
        <p:txBody>
          <a:bodyPr/>
          <a:lstStyle>
            <a:lvl1pPr>
              <a:defRPr/>
            </a:lvl1pPr>
          </a:lstStyle>
          <a:p>
            <a:pPr defTabSz="685800">
              <a:defRPr/>
            </a:pPr>
            <a:endParaRPr lang="en-ZA"/>
          </a:p>
        </p:txBody>
      </p:sp>
      <p:sp>
        <p:nvSpPr>
          <p:cNvPr id="6" name="Slide Number Placeholder 5"/>
          <p:cNvSpPr>
            <a:spLocks noGrp="1"/>
          </p:cNvSpPr>
          <p:nvPr>
            <p:ph type="sldNum" sz="quarter" idx="12"/>
          </p:nvPr>
        </p:nvSpPr>
        <p:spPr/>
        <p:txBody>
          <a:bodyPr/>
          <a:lstStyle>
            <a:lvl1pPr>
              <a:defRPr/>
            </a:lvl1pPr>
          </a:lstStyle>
          <a:p>
            <a:pPr defTabSz="685800"/>
            <a:fld id="{4DDD24D2-8D30-45C1-93B9-27B4D42D138C}" type="slidenum">
              <a:rPr lang="en-ZA" altLang="en-US" smtClean="0"/>
              <a:pPr defTabSz="685800"/>
              <a:t>‹#›</a:t>
            </a:fld>
            <a:endParaRPr lang="en-ZA" altLang="en-US"/>
          </a:p>
        </p:txBody>
      </p:sp>
    </p:spTree>
    <p:extLst>
      <p:ext uri="{BB962C8B-B14F-4D97-AF65-F5344CB8AC3E}">
        <p14:creationId xmlns:p14="http://schemas.microsoft.com/office/powerpoint/2010/main" val="486342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userDrawn="1"/>
        </p:nvSpPr>
        <p:spPr>
          <a:xfrm>
            <a:off x="1115617" y="5470193"/>
            <a:ext cx="7200800" cy="12464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Website: www.education.gov.za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Call Centre: 0800 202 933 | callcentre@dbe.gov.za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Twitter: @DBE_SA | Facebook: DBE SA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7" name="Group 6"/>
          <p:cNvGrpSpPr/>
          <p:nvPr userDrawn="1"/>
        </p:nvGrpSpPr>
        <p:grpSpPr>
          <a:xfrm>
            <a:off x="1" y="3"/>
            <a:ext cx="9144001" cy="1303651"/>
            <a:chOff x="0" y="1"/>
            <a:chExt cx="9144001" cy="1303651"/>
          </a:xfrm>
        </p:grpSpPr>
        <p:pic>
          <p:nvPicPr>
            <p:cNvPr id="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3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4144939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4" name="Date Placeholder 6"/>
          <p:cNvSpPr>
            <a:spLocks noGrp="1"/>
          </p:cNvSpPr>
          <p:nvPr>
            <p:ph type="dt" sz="half" idx="10"/>
          </p:nvPr>
        </p:nvSpPr>
        <p:spPr/>
        <p:txBody>
          <a:bodyPr/>
          <a:lstStyle>
            <a:lvl1pPr>
              <a:defRPr/>
            </a:lvl1pPr>
          </a:lstStyle>
          <a:p>
            <a:pPr defTabSz="685800">
              <a:defRPr/>
            </a:pPr>
            <a:fld id="{00A01B51-8D80-43A6-8360-E5C2B7F2D18E}" type="datetime1">
              <a:rPr lang="en-ZA" smtClean="0"/>
              <a:pPr defTabSz="685800">
                <a:defRPr/>
              </a:pPr>
              <a:t>2023/05/12</a:t>
            </a:fld>
            <a:endParaRPr lang="en-ZA"/>
          </a:p>
        </p:txBody>
      </p:sp>
      <p:sp>
        <p:nvSpPr>
          <p:cNvPr id="5" name="Footer Placeholder 7"/>
          <p:cNvSpPr>
            <a:spLocks noGrp="1"/>
          </p:cNvSpPr>
          <p:nvPr>
            <p:ph type="ftr" sz="quarter" idx="11"/>
          </p:nvPr>
        </p:nvSpPr>
        <p:spPr/>
        <p:txBody>
          <a:bodyPr/>
          <a:lstStyle>
            <a:lvl1pPr>
              <a:defRPr/>
            </a:lvl1pPr>
          </a:lstStyle>
          <a:p>
            <a:pPr defTabSz="685800">
              <a:defRPr/>
            </a:pPr>
            <a:endParaRPr lang="en-ZA"/>
          </a:p>
        </p:txBody>
      </p:sp>
      <p:sp>
        <p:nvSpPr>
          <p:cNvPr id="6" name="Slide Number Placeholder 8"/>
          <p:cNvSpPr>
            <a:spLocks noGrp="1"/>
          </p:cNvSpPr>
          <p:nvPr>
            <p:ph type="sldNum" sz="quarter" idx="12"/>
          </p:nvPr>
        </p:nvSpPr>
        <p:spPr/>
        <p:txBody>
          <a:bodyPr/>
          <a:lstStyle>
            <a:lvl1pPr>
              <a:defRPr/>
            </a:lvl1pPr>
          </a:lstStyle>
          <a:p>
            <a:pPr defTabSz="685800"/>
            <a:fld id="{DBC37411-B822-44DC-9028-34429207B535}" type="slidenum">
              <a:rPr lang="en-ZA" altLang="en-US" smtClean="0"/>
              <a:pPr defTabSz="685800"/>
              <a:t>‹#›</a:t>
            </a:fld>
            <a:endParaRPr lang="en-ZA" altLang="en-US"/>
          </a:p>
        </p:txBody>
      </p:sp>
    </p:spTree>
    <p:extLst>
      <p:ext uri="{BB962C8B-B14F-4D97-AF65-F5344CB8AC3E}">
        <p14:creationId xmlns:p14="http://schemas.microsoft.com/office/powerpoint/2010/main" val="708996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defTabSz="685800">
              <a:defRPr/>
            </a:pPr>
            <a:fld id="{ABEE2112-4735-4942-8F72-F4B821F9FA77}" type="datetime1">
              <a:rPr lang="en-ZA" smtClean="0"/>
              <a:pPr defTabSz="685800">
                <a:defRPr/>
              </a:pPr>
              <a:t>2023/05/12</a:t>
            </a:fld>
            <a:endParaRPr lang="en-ZA"/>
          </a:p>
        </p:txBody>
      </p:sp>
      <p:sp>
        <p:nvSpPr>
          <p:cNvPr id="5" name="Footer Placeholder 4"/>
          <p:cNvSpPr>
            <a:spLocks noGrp="1"/>
          </p:cNvSpPr>
          <p:nvPr>
            <p:ph type="ftr" sz="quarter" idx="11"/>
          </p:nvPr>
        </p:nvSpPr>
        <p:spPr/>
        <p:txBody>
          <a:bodyPr/>
          <a:lstStyle>
            <a:lvl1pPr>
              <a:defRPr/>
            </a:lvl1pPr>
          </a:lstStyle>
          <a:p>
            <a:pPr defTabSz="685800">
              <a:defRPr/>
            </a:pPr>
            <a:endParaRPr lang="en-ZA"/>
          </a:p>
        </p:txBody>
      </p:sp>
      <p:sp>
        <p:nvSpPr>
          <p:cNvPr id="6" name="Slide Number Placeholder 5"/>
          <p:cNvSpPr>
            <a:spLocks noGrp="1"/>
          </p:cNvSpPr>
          <p:nvPr>
            <p:ph type="sldNum" sz="quarter" idx="12"/>
          </p:nvPr>
        </p:nvSpPr>
        <p:spPr/>
        <p:txBody>
          <a:bodyPr/>
          <a:lstStyle>
            <a:lvl1pPr>
              <a:defRPr/>
            </a:lvl1pPr>
          </a:lstStyle>
          <a:p>
            <a:pPr defTabSz="685800"/>
            <a:fld id="{36BDBE02-44DA-42E4-811D-C680D093860A}" type="slidenum">
              <a:rPr lang="en-ZA" altLang="en-US" smtClean="0"/>
              <a:pPr defTabSz="685800"/>
              <a:t>‹#›</a:t>
            </a:fld>
            <a:endParaRPr lang="en-ZA" altLang="en-US"/>
          </a:p>
        </p:txBody>
      </p:sp>
    </p:spTree>
    <p:extLst>
      <p:ext uri="{BB962C8B-B14F-4D97-AF65-F5344CB8AC3E}">
        <p14:creationId xmlns:p14="http://schemas.microsoft.com/office/powerpoint/2010/main" val="1523117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685800">
              <a:defRPr/>
            </a:pPr>
            <a:fld id="{0CCB5AF9-4E03-4B8A-B481-9F94F278AF7B}" type="datetime1">
              <a:rPr lang="en-ZA" smtClean="0"/>
              <a:pPr defTabSz="685800">
                <a:defRPr/>
              </a:pPr>
              <a:t>2023/05/12</a:t>
            </a:fld>
            <a:endParaRPr lang="en-ZA"/>
          </a:p>
        </p:txBody>
      </p:sp>
      <p:sp>
        <p:nvSpPr>
          <p:cNvPr id="3" name="Footer Placeholder 2"/>
          <p:cNvSpPr>
            <a:spLocks noGrp="1"/>
          </p:cNvSpPr>
          <p:nvPr>
            <p:ph type="ftr" sz="quarter" idx="11"/>
          </p:nvPr>
        </p:nvSpPr>
        <p:spPr/>
        <p:txBody>
          <a:bodyPr/>
          <a:lstStyle>
            <a:lvl1pPr>
              <a:defRPr/>
            </a:lvl1pPr>
          </a:lstStyle>
          <a:p>
            <a:pPr defTabSz="685800">
              <a:defRPr/>
            </a:pPr>
            <a:endParaRPr lang="en-ZA"/>
          </a:p>
        </p:txBody>
      </p:sp>
      <p:sp>
        <p:nvSpPr>
          <p:cNvPr id="4" name="Slide Number Placeholder 3"/>
          <p:cNvSpPr>
            <a:spLocks noGrp="1"/>
          </p:cNvSpPr>
          <p:nvPr>
            <p:ph type="sldNum" sz="quarter" idx="12"/>
          </p:nvPr>
        </p:nvSpPr>
        <p:spPr/>
        <p:txBody>
          <a:bodyPr/>
          <a:lstStyle>
            <a:lvl1pPr>
              <a:defRPr/>
            </a:lvl1pPr>
          </a:lstStyle>
          <a:p>
            <a:pPr defTabSz="685800"/>
            <a:fld id="{8B272E26-9E9D-4354-AF31-98343984B51E}" type="slidenum">
              <a:rPr lang="en-ZA" altLang="en-US" smtClean="0"/>
              <a:pPr defTabSz="685800"/>
              <a:t>‹#›</a:t>
            </a:fld>
            <a:endParaRPr lang="en-ZA" altLang="en-US"/>
          </a:p>
        </p:txBody>
      </p:sp>
    </p:spTree>
    <p:extLst>
      <p:ext uri="{BB962C8B-B14F-4D97-AF65-F5344CB8AC3E}">
        <p14:creationId xmlns:p14="http://schemas.microsoft.com/office/powerpoint/2010/main" val="681602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defTabSz="685800">
              <a:defRPr/>
            </a:pPr>
            <a:fld id="{7696F1E3-968D-41CF-BBED-9631FCECFBC9}" type="datetime1">
              <a:rPr lang="en-ZA" smtClean="0"/>
              <a:pPr defTabSz="685800">
                <a:defRPr/>
              </a:pPr>
              <a:t>2023/05/12</a:t>
            </a:fld>
            <a:endParaRPr lang="en-ZA"/>
          </a:p>
        </p:txBody>
      </p:sp>
      <p:sp>
        <p:nvSpPr>
          <p:cNvPr id="6" name="Footer Placeholder 5"/>
          <p:cNvSpPr>
            <a:spLocks noGrp="1"/>
          </p:cNvSpPr>
          <p:nvPr>
            <p:ph type="ftr" sz="quarter" idx="11"/>
          </p:nvPr>
        </p:nvSpPr>
        <p:spPr/>
        <p:txBody>
          <a:bodyPr/>
          <a:lstStyle>
            <a:lvl1pPr>
              <a:defRPr/>
            </a:lvl1pPr>
          </a:lstStyle>
          <a:p>
            <a:pPr defTabSz="685800">
              <a:defRPr/>
            </a:pPr>
            <a:endParaRPr lang="en-ZA"/>
          </a:p>
        </p:txBody>
      </p:sp>
      <p:sp>
        <p:nvSpPr>
          <p:cNvPr id="7" name="Slide Number Placeholder 6"/>
          <p:cNvSpPr>
            <a:spLocks noGrp="1"/>
          </p:cNvSpPr>
          <p:nvPr>
            <p:ph type="sldNum" sz="quarter" idx="12"/>
          </p:nvPr>
        </p:nvSpPr>
        <p:spPr/>
        <p:txBody>
          <a:bodyPr/>
          <a:lstStyle>
            <a:lvl1pPr>
              <a:defRPr/>
            </a:lvl1pPr>
          </a:lstStyle>
          <a:p>
            <a:pPr defTabSz="685800"/>
            <a:fld id="{B3E91F6D-E9DC-4F1F-8E93-A7554409D726}" type="slidenum">
              <a:rPr lang="en-ZA" altLang="en-US" smtClean="0"/>
              <a:pPr defTabSz="685800"/>
              <a:t>‹#›</a:t>
            </a:fld>
            <a:endParaRPr lang="en-ZA" altLang="en-US"/>
          </a:p>
        </p:txBody>
      </p:sp>
    </p:spTree>
    <p:extLst>
      <p:ext uri="{BB962C8B-B14F-4D97-AF65-F5344CB8AC3E}">
        <p14:creationId xmlns:p14="http://schemas.microsoft.com/office/powerpoint/2010/main" val="1207613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defTabSz="685800">
              <a:defRPr/>
            </a:pPr>
            <a:fld id="{F3C3BE75-B062-4B69-B00A-54E85F5E09D5}" type="datetime1">
              <a:rPr lang="en-ZA" smtClean="0"/>
              <a:pPr defTabSz="685800">
                <a:defRPr/>
              </a:pPr>
              <a:t>2023/05/12</a:t>
            </a:fld>
            <a:endParaRPr lang="en-ZA"/>
          </a:p>
        </p:txBody>
      </p:sp>
      <p:sp>
        <p:nvSpPr>
          <p:cNvPr id="8" name="Footer Placeholder 7"/>
          <p:cNvSpPr>
            <a:spLocks noGrp="1"/>
          </p:cNvSpPr>
          <p:nvPr>
            <p:ph type="ftr" sz="quarter" idx="11"/>
          </p:nvPr>
        </p:nvSpPr>
        <p:spPr/>
        <p:txBody>
          <a:bodyPr/>
          <a:lstStyle>
            <a:lvl1pPr>
              <a:defRPr/>
            </a:lvl1pPr>
          </a:lstStyle>
          <a:p>
            <a:pPr defTabSz="685800">
              <a:defRPr/>
            </a:pPr>
            <a:endParaRPr lang="en-ZA"/>
          </a:p>
        </p:txBody>
      </p:sp>
      <p:sp>
        <p:nvSpPr>
          <p:cNvPr id="9" name="Slide Number Placeholder 8"/>
          <p:cNvSpPr>
            <a:spLocks noGrp="1"/>
          </p:cNvSpPr>
          <p:nvPr>
            <p:ph type="sldNum" sz="quarter" idx="12"/>
          </p:nvPr>
        </p:nvSpPr>
        <p:spPr/>
        <p:txBody>
          <a:bodyPr/>
          <a:lstStyle>
            <a:lvl1pPr>
              <a:defRPr/>
            </a:lvl1pPr>
          </a:lstStyle>
          <a:p>
            <a:pPr defTabSz="685800"/>
            <a:fld id="{1B7604A7-7CF2-46D1-8AAA-B1A92CDE82AD}" type="slidenum">
              <a:rPr lang="en-ZA" altLang="en-US" smtClean="0"/>
              <a:pPr defTabSz="685800"/>
              <a:t>‹#›</a:t>
            </a:fld>
            <a:endParaRPr lang="en-ZA" altLang="en-US"/>
          </a:p>
        </p:txBody>
      </p:sp>
    </p:spTree>
    <p:extLst>
      <p:ext uri="{BB962C8B-B14F-4D97-AF65-F5344CB8AC3E}">
        <p14:creationId xmlns:p14="http://schemas.microsoft.com/office/powerpoint/2010/main" val="28309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lstStyle/>
          <a:p>
            <a:r>
              <a:rPr lang="en-US"/>
              <a:t>Click to edit Master title style</a:t>
            </a:r>
            <a:endParaRPr lang="en-ZA" dirty="0"/>
          </a:p>
        </p:txBody>
      </p:sp>
      <p:sp>
        <p:nvSpPr>
          <p:cNvPr id="3" name="Content Placeholder 2"/>
          <p:cNvSpPr>
            <a:spLocks noGrp="1"/>
          </p:cNvSpPr>
          <p:nvPr>
            <p:ph sz="half" idx="1"/>
          </p:nvPr>
        </p:nvSpPr>
        <p:spPr>
          <a:xfrm>
            <a:off x="457200" y="134076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34076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2223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4" name="Footer Placeholder 4"/>
          <p:cNvSpPr>
            <a:spLocks noGrp="1"/>
          </p:cNvSpPr>
          <p:nvPr>
            <p:ph type="ftr" sz="quarter" idx="11"/>
          </p:nvPr>
        </p:nvSpPr>
        <p:spPr/>
        <p:txBody>
          <a:bodyPr/>
          <a:lstStyle>
            <a:lvl1pPr>
              <a:defRPr/>
            </a:lvl1pPr>
          </a:lstStyle>
          <a:p>
            <a:pPr defTabSz="685800">
              <a:defRPr/>
            </a:pPr>
            <a:endParaRPr lang="en-ZA"/>
          </a:p>
        </p:txBody>
      </p:sp>
      <p:sp>
        <p:nvSpPr>
          <p:cNvPr id="5" name="Slide Number Placeholder 5"/>
          <p:cNvSpPr>
            <a:spLocks noGrp="1"/>
          </p:cNvSpPr>
          <p:nvPr>
            <p:ph type="sldNum" sz="quarter" idx="12"/>
          </p:nvPr>
        </p:nvSpPr>
        <p:spPr/>
        <p:txBody>
          <a:bodyPr/>
          <a:lstStyle>
            <a:lvl1pPr>
              <a:defRPr/>
            </a:lvl1pPr>
          </a:lstStyle>
          <a:p>
            <a:pPr defTabSz="685800"/>
            <a:fld id="{AB30BEB7-243C-40E2-9006-EFB14BDEFA17}" type="slidenum">
              <a:rPr lang="en-ZA" altLang="en-US" smtClean="0"/>
              <a:pPr defTabSz="685800"/>
              <a:t>‹#›</a:t>
            </a:fld>
            <a:endParaRPr lang="en-ZA" altLang="en-US"/>
          </a:p>
        </p:txBody>
      </p:sp>
    </p:spTree>
    <p:extLst>
      <p:ext uri="{BB962C8B-B14F-4D97-AF65-F5344CB8AC3E}">
        <p14:creationId xmlns:p14="http://schemas.microsoft.com/office/powerpoint/2010/main" val="1690506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3" name="Footer Placeholder 4"/>
          <p:cNvSpPr>
            <a:spLocks noGrp="1"/>
          </p:cNvSpPr>
          <p:nvPr>
            <p:ph type="ftr" sz="quarter" idx="11"/>
          </p:nvPr>
        </p:nvSpPr>
        <p:spPr/>
        <p:txBody>
          <a:bodyPr/>
          <a:lstStyle>
            <a:lvl1pPr>
              <a:defRPr/>
            </a:lvl1pPr>
          </a:lstStyle>
          <a:p>
            <a:pPr defTabSz="685800">
              <a:defRPr/>
            </a:pPr>
            <a:endParaRPr lang="en-ZA"/>
          </a:p>
        </p:txBody>
      </p:sp>
      <p:sp>
        <p:nvSpPr>
          <p:cNvPr id="4" name="Slide Number Placeholder 5"/>
          <p:cNvSpPr>
            <a:spLocks noGrp="1"/>
          </p:cNvSpPr>
          <p:nvPr>
            <p:ph type="sldNum" sz="quarter" idx="12"/>
          </p:nvPr>
        </p:nvSpPr>
        <p:spPr/>
        <p:txBody>
          <a:bodyPr/>
          <a:lstStyle>
            <a:lvl1pPr>
              <a:defRPr/>
            </a:lvl1pPr>
          </a:lstStyle>
          <a:p>
            <a:pPr defTabSz="685800"/>
            <a:fld id="{62FE6E47-2A10-47D0-B68F-37B8282A0416}" type="slidenum">
              <a:rPr lang="en-ZA" altLang="en-US" smtClean="0"/>
              <a:pPr defTabSz="685800"/>
              <a:t>‹#›</a:t>
            </a:fld>
            <a:endParaRPr lang="en-ZA" altLang="en-US"/>
          </a:p>
        </p:txBody>
      </p:sp>
    </p:spTree>
    <p:extLst>
      <p:ext uri="{BB962C8B-B14F-4D97-AF65-F5344CB8AC3E}">
        <p14:creationId xmlns:p14="http://schemas.microsoft.com/office/powerpoint/2010/main" val="1633685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1125" b="1"/>
            </a:lvl1pPr>
          </a:lstStyle>
          <a:p>
            <a:r>
              <a:rPr lang="en-US"/>
              <a:t>Click to edit Master title style</a:t>
            </a:r>
            <a:endParaRPr lang="en-ZA"/>
          </a:p>
        </p:txBody>
      </p:sp>
      <p:sp>
        <p:nvSpPr>
          <p:cNvPr id="3" name="Content Placeholder 2"/>
          <p:cNvSpPr>
            <a:spLocks noGrp="1"/>
          </p:cNvSpPr>
          <p:nvPr>
            <p:ph idx="1"/>
          </p:nvPr>
        </p:nvSpPr>
        <p:spPr>
          <a:xfrm>
            <a:off x="3575050" y="273056"/>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6" name="Footer Placeholder 4"/>
          <p:cNvSpPr>
            <a:spLocks noGrp="1"/>
          </p:cNvSpPr>
          <p:nvPr>
            <p:ph type="ftr" sz="quarter" idx="11"/>
          </p:nvPr>
        </p:nvSpPr>
        <p:spPr/>
        <p:txBody>
          <a:bodyPr/>
          <a:lstStyle>
            <a:lvl1pPr>
              <a:defRPr/>
            </a:lvl1pPr>
          </a:lstStyle>
          <a:p>
            <a:pPr defTabSz="685800">
              <a:defRPr/>
            </a:pPr>
            <a:endParaRPr lang="en-ZA"/>
          </a:p>
        </p:txBody>
      </p:sp>
      <p:sp>
        <p:nvSpPr>
          <p:cNvPr id="7" name="Slide Number Placeholder 5"/>
          <p:cNvSpPr>
            <a:spLocks noGrp="1"/>
          </p:cNvSpPr>
          <p:nvPr>
            <p:ph type="sldNum" sz="quarter" idx="12"/>
          </p:nvPr>
        </p:nvSpPr>
        <p:spPr/>
        <p:txBody>
          <a:bodyPr/>
          <a:lstStyle>
            <a:lvl1pPr>
              <a:defRPr/>
            </a:lvl1pPr>
          </a:lstStyle>
          <a:p>
            <a:pPr defTabSz="685800"/>
            <a:fld id="{520CE26B-CF28-4590-8712-F580C68DAC2D}" type="slidenum">
              <a:rPr lang="en-ZA" altLang="en-US" smtClean="0"/>
              <a:pPr defTabSz="685800"/>
              <a:t>‹#›</a:t>
            </a:fld>
            <a:endParaRPr lang="en-ZA" altLang="en-US"/>
          </a:p>
        </p:txBody>
      </p:sp>
    </p:spTree>
    <p:extLst>
      <p:ext uri="{BB962C8B-B14F-4D97-AF65-F5344CB8AC3E}">
        <p14:creationId xmlns:p14="http://schemas.microsoft.com/office/powerpoint/2010/main" val="1985625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2"/>
            <a:ext cx="5486400" cy="566739"/>
          </a:xfrm>
        </p:spPr>
        <p:txBody>
          <a:bodyPr anchor="b"/>
          <a:lstStyle>
            <a:lvl1pPr algn="l">
              <a:defRPr sz="1125"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50"/>
            <a:ext cx="5486400" cy="8048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6" name="Footer Placeholder 4"/>
          <p:cNvSpPr>
            <a:spLocks noGrp="1"/>
          </p:cNvSpPr>
          <p:nvPr>
            <p:ph type="ftr" sz="quarter" idx="11"/>
          </p:nvPr>
        </p:nvSpPr>
        <p:spPr/>
        <p:txBody>
          <a:bodyPr/>
          <a:lstStyle>
            <a:lvl1pPr>
              <a:defRPr/>
            </a:lvl1pPr>
          </a:lstStyle>
          <a:p>
            <a:pPr defTabSz="685800">
              <a:defRPr/>
            </a:pPr>
            <a:endParaRPr lang="en-ZA"/>
          </a:p>
        </p:txBody>
      </p:sp>
      <p:sp>
        <p:nvSpPr>
          <p:cNvPr id="7" name="Slide Number Placeholder 5"/>
          <p:cNvSpPr>
            <a:spLocks noGrp="1"/>
          </p:cNvSpPr>
          <p:nvPr>
            <p:ph type="sldNum" sz="quarter" idx="12"/>
          </p:nvPr>
        </p:nvSpPr>
        <p:spPr/>
        <p:txBody>
          <a:bodyPr/>
          <a:lstStyle>
            <a:lvl1pPr>
              <a:defRPr/>
            </a:lvl1pPr>
          </a:lstStyle>
          <a:p>
            <a:pPr defTabSz="685800"/>
            <a:fld id="{F4450369-8BDF-4847-91C1-B1D8FF9A470E}" type="slidenum">
              <a:rPr lang="en-ZA" altLang="en-US" smtClean="0"/>
              <a:pPr defTabSz="685800"/>
              <a:t>‹#›</a:t>
            </a:fld>
            <a:endParaRPr lang="en-ZA" altLang="en-US"/>
          </a:p>
        </p:txBody>
      </p:sp>
    </p:spTree>
    <p:extLst>
      <p:ext uri="{BB962C8B-B14F-4D97-AF65-F5344CB8AC3E}">
        <p14:creationId xmlns:p14="http://schemas.microsoft.com/office/powerpoint/2010/main" val="445613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5" name="Footer Placeholder 4"/>
          <p:cNvSpPr>
            <a:spLocks noGrp="1"/>
          </p:cNvSpPr>
          <p:nvPr>
            <p:ph type="ftr" sz="quarter" idx="11"/>
          </p:nvPr>
        </p:nvSpPr>
        <p:spPr/>
        <p:txBody>
          <a:bodyPr/>
          <a:lstStyle>
            <a:lvl1pPr>
              <a:defRPr/>
            </a:lvl1pPr>
          </a:lstStyle>
          <a:p>
            <a:pPr defTabSz="685800">
              <a:defRPr/>
            </a:pPr>
            <a:endParaRPr lang="en-ZA"/>
          </a:p>
        </p:txBody>
      </p:sp>
      <p:sp>
        <p:nvSpPr>
          <p:cNvPr id="6" name="Slide Number Placeholder 5"/>
          <p:cNvSpPr>
            <a:spLocks noGrp="1"/>
          </p:cNvSpPr>
          <p:nvPr>
            <p:ph type="sldNum" sz="quarter" idx="12"/>
          </p:nvPr>
        </p:nvSpPr>
        <p:spPr/>
        <p:txBody>
          <a:bodyPr/>
          <a:lstStyle>
            <a:lvl1pPr>
              <a:defRPr/>
            </a:lvl1pPr>
          </a:lstStyle>
          <a:p>
            <a:pPr defTabSz="685800"/>
            <a:fld id="{09BE48A8-5BFC-47D2-9544-BF500FA5ED18}" type="slidenum">
              <a:rPr lang="en-ZA" altLang="en-US" smtClean="0"/>
              <a:pPr defTabSz="685800"/>
              <a:t>‹#›</a:t>
            </a:fld>
            <a:endParaRPr lang="en-ZA" altLang="en-US"/>
          </a:p>
        </p:txBody>
      </p:sp>
    </p:spTree>
    <p:extLst>
      <p:ext uri="{BB962C8B-B14F-4D97-AF65-F5344CB8AC3E}">
        <p14:creationId xmlns:p14="http://schemas.microsoft.com/office/powerpoint/2010/main" val="1516786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defTabSz="685800">
              <a:defRPr/>
            </a:pPr>
            <a:fld id="{732EB06A-193F-48CE-80C1-5F0173A5FD2D}" type="datetime1">
              <a:rPr lang="en-ZA" smtClean="0"/>
              <a:pPr defTabSz="685800">
                <a:defRPr/>
              </a:pPr>
              <a:t>2023/05/12</a:t>
            </a:fld>
            <a:endParaRPr lang="en-ZA"/>
          </a:p>
        </p:txBody>
      </p:sp>
      <p:sp>
        <p:nvSpPr>
          <p:cNvPr id="5" name="Footer Placeholder 4"/>
          <p:cNvSpPr>
            <a:spLocks noGrp="1"/>
          </p:cNvSpPr>
          <p:nvPr>
            <p:ph type="ftr" sz="quarter" idx="11"/>
          </p:nvPr>
        </p:nvSpPr>
        <p:spPr/>
        <p:txBody>
          <a:bodyPr/>
          <a:lstStyle>
            <a:lvl1pPr>
              <a:defRPr/>
            </a:lvl1pPr>
          </a:lstStyle>
          <a:p>
            <a:pPr defTabSz="685800">
              <a:defRPr/>
            </a:pPr>
            <a:endParaRPr lang="en-ZA"/>
          </a:p>
        </p:txBody>
      </p:sp>
      <p:sp>
        <p:nvSpPr>
          <p:cNvPr id="6" name="Slide Number Placeholder 5"/>
          <p:cNvSpPr>
            <a:spLocks noGrp="1"/>
          </p:cNvSpPr>
          <p:nvPr>
            <p:ph type="sldNum" sz="quarter" idx="12"/>
          </p:nvPr>
        </p:nvSpPr>
        <p:spPr/>
        <p:txBody>
          <a:bodyPr/>
          <a:lstStyle>
            <a:lvl1pPr>
              <a:defRPr/>
            </a:lvl1pPr>
          </a:lstStyle>
          <a:p>
            <a:pPr defTabSz="685800"/>
            <a:fld id="{4DDD24D2-8D30-45C1-93B9-27B4D42D138C}" type="slidenum">
              <a:rPr lang="en-ZA" altLang="en-US" smtClean="0"/>
              <a:pPr defTabSz="685800"/>
              <a:t>‹#›</a:t>
            </a:fld>
            <a:endParaRPr lang="en-ZA" altLang="en-US"/>
          </a:p>
        </p:txBody>
      </p:sp>
    </p:spTree>
    <p:extLst>
      <p:ext uri="{BB962C8B-B14F-4D97-AF65-F5344CB8AC3E}">
        <p14:creationId xmlns:p14="http://schemas.microsoft.com/office/powerpoint/2010/main" val="2338732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userDrawn="1"/>
        </p:nvSpPr>
        <p:spPr>
          <a:xfrm>
            <a:off x="1115617" y="5470193"/>
            <a:ext cx="7200800" cy="12464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Website: www.education.gov.za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Call Centre: 0800 202 933 | callcentre@dbe.gov.za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Twitter: @DBE_SA | Facebook: DBE SA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7" name="Group 6"/>
          <p:cNvGrpSpPr/>
          <p:nvPr userDrawn="1"/>
        </p:nvGrpSpPr>
        <p:grpSpPr>
          <a:xfrm>
            <a:off x="1" y="3"/>
            <a:ext cx="9144001" cy="1303651"/>
            <a:chOff x="0" y="1"/>
            <a:chExt cx="9144001" cy="1303651"/>
          </a:xfrm>
        </p:grpSpPr>
        <p:pic>
          <p:nvPicPr>
            <p:cNvPr id="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3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31649060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1710255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58390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09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26876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168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9168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40257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69784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58336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t>2023/05/12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4793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91D56-F3D6-4C57-902C-021CF4EA8EF7}" type="datetimeFigureOut">
              <a:rPr lang="en-ZA" smtClean="0"/>
              <a:t>2023/05/12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226268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t>2023/05/12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766079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t>2023/05/12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3262734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t>2023/05/12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421764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t>2023/05/12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46467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lstStyle/>
          <a:p>
            <a:r>
              <a:rPr lang="en-US"/>
              <a:t>Click to edit Master title style</a:t>
            </a:r>
            <a:endParaRPr lang="en-ZA"/>
          </a:p>
        </p:txBody>
      </p:sp>
    </p:spTree>
    <p:extLst>
      <p:ext uri="{BB962C8B-B14F-4D97-AF65-F5344CB8AC3E}">
        <p14:creationId xmlns:p14="http://schemas.microsoft.com/office/powerpoint/2010/main" val="211366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7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43BAEE-6676-4482-A889-D37C03E47116}" type="datetimeFigureOut">
              <a:rPr lang="en-ZA" smtClean="0"/>
              <a:pPr/>
              <a:t>2023/05/12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D668C9E-385E-4405-B850-24063E25FF70}" type="slidenum">
              <a:rPr lang="en-ZA" smtClean="0"/>
              <a:pPr/>
              <a:t>‹#›</a:t>
            </a:fld>
            <a:endParaRPr lang="en-ZA"/>
          </a:p>
        </p:txBody>
      </p:sp>
    </p:spTree>
    <p:extLst>
      <p:ext uri="{BB962C8B-B14F-4D97-AF65-F5344CB8AC3E}">
        <p14:creationId xmlns:p14="http://schemas.microsoft.com/office/powerpoint/2010/main" val="337494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43BAEE-6676-4482-A889-D37C03E47116}" type="datetimeFigureOut">
              <a:rPr lang="en-ZA" smtClean="0"/>
              <a:pPr/>
              <a:t>2023/05/12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D668C9E-385E-4405-B850-24063E25FF70}" type="slidenum">
              <a:rPr lang="en-ZA" smtClean="0"/>
              <a:pPr/>
              <a:t>‹#›</a:t>
            </a:fld>
            <a:endParaRPr lang="en-ZA"/>
          </a:p>
        </p:txBody>
      </p:sp>
    </p:spTree>
    <p:extLst>
      <p:ext uri="{BB962C8B-B14F-4D97-AF65-F5344CB8AC3E}">
        <p14:creationId xmlns:p14="http://schemas.microsoft.com/office/powerpoint/2010/main" val="37983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3BAEE-6676-4482-A889-D37C03E47116}" type="datetimeFigureOut">
              <a:rPr lang="en-ZA" smtClean="0"/>
              <a:pPr/>
              <a:t>2023/05/12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68C9E-385E-4405-B850-24063E25FF70}" type="slidenum">
              <a:rPr lang="en-ZA" smtClean="0"/>
              <a:pPr/>
              <a:t>‹#›</a:t>
            </a:fld>
            <a:endParaRPr lang="en-ZA"/>
          </a:p>
        </p:txBody>
      </p:sp>
    </p:spTree>
    <p:extLst>
      <p:ext uri="{BB962C8B-B14F-4D97-AF65-F5344CB8AC3E}">
        <p14:creationId xmlns:p14="http://schemas.microsoft.com/office/powerpoint/2010/main" val="3808809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91D56-F3D6-4C57-902C-021CF4EA8EF7}" type="datetimeFigureOut">
              <a:rPr lang="en-ZA" smtClean="0"/>
              <a:t>2023/05/12</a:t>
            </a:fld>
            <a:endParaRPr lang="en-Z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t>‹#›</a:t>
            </a:fld>
            <a:endParaRPr lang="en-ZA"/>
          </a:p>
        </p:txBody>
      </p:sp>
    </p:spTree>
    <p:extLst>
      <p:ext uri="{BB962C8B-B14F-4D97-AF65-F5344CB8AC3E}">
        <p14:creationId xmlns:p14="http://schemas.microsoft.com/office/powerpoint/2010/main" val="1616508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409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675">
                <a:solidFill>
                  <a:prstClr val="black">
                    <a:tint val="75000"/>
                  </a:prstClr>
                </a:solidFill>
              </a:defRPr>
            </a:lvl1pPr>
          </a:lstStyle>
          <a:p>
            <a:pPr defTabSz="685800">
              <a:defRPr/>
            </a:pPr>
            <a:fld id="{732EB06A-193F-48CE-80C1-5F0173A5FD2D}" type="datetime1">
              <a:rPr lang="en-ZA" smtClean="0"/>
              <a:pPr defTabSz="685800">
                <a:defRPr/>
              </a:pPr>
              <a:t>2023/05/12</a:t>
            </a:fld>
            <a:endParaRPr lang="en-Z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675">
                <a:solidFill>
                  <a:prstClr val="black">
                    <a:tint val="75000"/>
                  </a:prstClr>
                </a:solidFill>
              </a:defRPr>
            </a:lvl1pPr>
          </a:lstStyle>
          <a:p>
            <a:pPr defTabSz="685800">
              <a:defRPr/>
            </a:pPr>
            <a:endParaRPr lang="en-Z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675">
                <a:solidFill>
                  <a:srgbClr val="898989"/>
                </a:solidFill>
              </a:defRPr>
            </a:lvl1pPr>
          </a:lstStyle>
          <a:p>
            <a:pPr defTabSz="685800"/>
            <a:fld id="{4C07A40F-DE8E-4313-B442-6061D0378F11}" type="slidenum">
              <a:rPr lang="en-ZA" altLang="en-US" smtClean="0"/>
              <a:pPr defTabSz="685800"/>
              <a:t>‹#›</a:t>
            </a:fld>
            <a:endParaRPr lang="en-ZA" altLang="en-US"/>
          </a:p>
        </p:txBody>
      </p:sp>
    </p:spTree>
    <p:extLst>
      <p:ext uri="{BB962C8B-B14F-4D97-AF65-F5344CB8AC3E}">
        <p14:creationId xmlns:p14="http://schemas.microsoft.com/office/powerpoint/2010/main" val="388340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defTabSz="514350" rtl="0" eaLnBrk="0" fontAlgn="base" hangingPunct="0">
        <a:spcBef>
          <a:spcPct val="0"/>
        </a:spcBef>
        <a:spcAft>
          <a:spcPct val="0"/>
        </a:spcAft>
        <a:defRPr sz="2475" kern="1200">
          <a:solidFill>
            <a:schemeClr val="tx1"/>
          </a:solidFill>
          <a:latin typeface="+mj-lt"/>
          <a:ea typeface="+mj-ea"/>
          <a:cs typeface="+mj-cs"/>
        </a:defRPr>
      </a:lvl1pPr>
      <a:lvl2pPr algn="ctr" defTabSz="514350" rtl="0" eaLnBrk="0" fontAlgn="base" hangingPunct="0">
        <a:spcBef>
          <a:spcPct val="0"/>
        </a:spcBef>
        <a:spcAft>
          <a:spcPct val="0"/>
        </a:spcAft>
        <a:defRPr sz="2475">
          <a:solidFill>
            <a:schemeClr val="tx1"/>
          </a:solidFill>
          <a:latin typeface="Calibri" panose="020F0502020204030204" pitchFamily="34" charset="0"/>
        </a:defRPr>
      </a:lvl2pPr>
      <a:lvl3pPr algn="ctr" defTabSz="514350" rtl="0" eaLnBrk="0" fontAlgn="base" hangingPunct="0">
        <a:spcBef>
          <a:spcPct val="0"/>
        </a:spcBef>
        <a:spcAft>
          <a:spcPct val="0"/>
        </a:spcAft>
        <a:defRPr sz="2475">
          <a:solidFill>
            <a:schemeClr val="tx1"/>
          </a:solidFill>
          <a:latin typeface="Calibri" panose="020F0502020204030204" pitchFamily="34" charset="0"/>
        </a:defRPr>
      </a:lvl3pPr>
      <a:lvl4pPr algn="ctr" defTabSz="514350" rtl="0" eaLnBrk="0" fontAlgn="base" hangingPunct="0">
        <a:spcBef>
          <a:spcPct val="0"/>
        </a:spcBef>
        <a:spcAft>
          <a:spcPct val="0"/>
        </a:spcAft>
        <a:defRPr sz="2475">
          <a:solidFill>
            <a:schemeClr val="tx1"/>
          </a:solidFill>
          <a:latin typeface="Calibri" panose="020F0502020204030204" pitchFamily="34" charset="0"/>
        </a:defRPr>
      </a:lvl4pPr>
      <a:lvl5pPr algn="ctr" defTabSz="514350" rtl="0" eaLnBrk="0" fontAlgn="base" hangingPunct="0">
        <a:spcBef>
          <a:spcPct val="0"/>
        </a:spcBef>
        <a:spcAft>
          <a:spcPct val="0"/>
        </a:spcAft>
        <a:defRPr sz="2475">
          <a:solidFill>
            <a:schemeClr val="tx1"/>
          </a:solidFill>
          <a:latin typeface="Calibri" panose="020F0502020204030204" pitchFamily="34" charset="0"/>
        </a:defRPr>
      </a:lvl5pPr>
      <a:lvl6pPr marL="342900" algn="ctr" defTabSz="514350" rtl="0" fontAlgn="base">
        <a:spcBef>
          <a:spcPct val="0"/>
        </a:spcBef>
        <a:spcAft>
          <a:spcPct val="0"/>
        </a:spcAft>
        <a:defRPr sz="2475">
          <a:solidFill>
            <a:schemeClr val="tx1"/>
          </a:solidFill>
          <a:latin typeface="Calibri" panose="020F0502020204030204" pitchFamily="34" charset="0"/>
        </a:defRPr>
      </a:lvl6pPr>
      <a:lvl7pPr marL="685800" algn="ctr" defTabSz="514350" rtl="0" fontAlgn="base">
        <a:spcBef>
          <a:spcPct val="0"/>
        </a:spcBef>
        <a:spcAft>
          <a:spcPct val="0"/>
        </a:spcAft>
        <a:defRPr sz="2475">
          <a:solidFill>
            <a:schemeClr val="tx1"/>
          </a:solidFill>
          <a:latin typeface="Calibri" panose="020F0502020204030204" pitchFamily="34" charset="0"/>
        </a:defRPr>
      </a:lvl7pPr>
      <a:lvl8pPr marL="1028700" algn="ctr" defTabSz="514350" rtl="0" fontAlgn="base">
        <a:spcBef>
          <a:spcPct val="0"/>
        </a:spcBef>
        <a:spcAft>
          <a:spcPct val="0"/>
        </a:spcAft>
        <a:defRPr sz="2475">
          <a:solidFill>
            <a:schemeClr val="tx1"/>
          </a:solidFill>
          <a:latin typeface="Calibri" panose="020F0502020204030204" pitchFamily="34" charset="0"/>
        </a:defRPr>
      </a:lvl8pPr>
      <a:lvl9pPr marL="1371600" algn="ctr" defTabSz="514350" rtl="0" fontAlgn="base">
        <a:spcBef>
          <a:spcPct val="0"/>
        </a:spcBef>
        <a:spcAft>
          <a:spcPct val="0"/>
        </a:spcAft>
        <a:defRPr sz="2475">
          <a:solidFill>
            <a:schemeClr val="tx1"/>
          </a:solidFill>
          <a:latin typeface="Calibri" panose="020F0502020204030204" pitchFamily="34" charset="0"/>
        </a:defRPr>
      </a:lvl9pPr>
    </p:titleStyle>
    <p:bodyStyle>
      <a:lvl1pPr marL="192881" indent="-192881" algn="l" defTabSz="51435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409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675">
                <a:solidFill>
                  <a:prstClr val="black">
                    <a:tint val="75000"/>
                  </a:prstClr>
                </a:solidFill>
              </a:defRPr>
            </a:lvl1pPr>
          </a:lstStyle>
          <a:p>
            <a:pPr defTabSz="685800">
              <a:defRPr/>
            </a:pPr>
            <a:fld id="{732EB06A-193F-48CE-80C1-5F0173A5FD2D}" type="datetime1">
              <a:rPr lang="en-ZA" smtClean="0"/>
              <a:pPr defTabSz="685800">
                <a:defRPr/>
              </a:pPr>
              <a:t>2023/05/12</a:t>
            </a:fld>
            <a:endParaRPr lang="en-Z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675">
                <a:solidFill>
                  <a:prstClr val="black">
                    <a:tint val="75000"/>
                  </a:prstClr>
                </a:solidFill>
              </a:defRPr>
            </a:lvl1pPr>
          </a:lstStyle>
          <a:p>
            <a:pPr defTabSz="685800">
              <a:defRPr/>
            </a:pPr>
            <a:endParaRPr lang="en-Z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675">
                <a:solidFill>
                  <a:srgbClr val="898989"/>
                </a:solidFill>
              </a:defRPr>
            </a:lvl1pPr>
          </a:lstStyle>
          <a:p>
            <a:pPr defTabSz="685800"/>
            <a:fld id="{4C07A40F-DE8E-4313-B442-6061D0378F11}" type="slidenum">
              <a:rPr lang="en-ZA" altLang="en-US" smtClean="0"/>
              <a:pPr defTabSz="685800"/>
              <a:t>‹#›</a:t>
            </a:fld>
            <a:endParaRPr lang="en-ZA" altLang="en-US"/>
          </a:p>
        </p:txBody>
      </p:sp>
    </p:spTree>
    <p:extLst>
      <p:ext uri="{BB962C8B-B14F-4D97-AF65-F5344CB8AC3E}">
        <p14:creationId xmlns:p14="http://schemas.microsoft.com/office/powerpoint/2010/main" val="16355258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514350" rtl="0" eaLnBrk="0" fontAlgn="base" hangingPunct="0">
        <a:spcBef>
          <a:spcPct val="0"/>
        </a:spcBef>
        <a:spcAft>
          <a:spcPct val="0"/>
        </a:spcAft>
        <a:defRPr sz="2475" kern="1200">
          <a:solidFill>
            <a:schemeClr val="tx1"/>
          </a:solidFill>
          <a:latin typeface="+mj-lt"/>
          <a:ea typeface="+mj-ea"/>
          <a:cs typeface="+mj-cs"/>
        </a:defRPr>
      </a:lvl1pPr>
      <a:lvl2pPr algn="ctr" defTabSz="514350" rtl="0" eaLnBrk="0" fontAlgn="base" hangingPunct="0">
        <a:spcBef>
          <a:spcPct val="0"/>
        </a:spcBef>
        <a:spcAft>
          <a:spcPct val="0"/>
        </a:spcAft>
        <a:defRPr sz="2475">
          <a:solidFill>
            <a:schemeClr val="tx1"/>
          </a:solidFill>
          <a:latin typeface="Calibri" panose="020F0502020204030204" pitchFamily="34" charset="0"/>
        </a:defRPr>
      </a:lvl2pPr>
      <a:lvl3pPr algn="ctr" defTabSz="514350" rtl="0" eaLnBrk="0" fontAlgn="base" hangingPunct="0">
        <a:spcBef>
          <a:spcPct val="0"/>
        </a:spcBef>
        <a:spcAft>
          <a:spcPct val="0"/>
        </a:spcAft>
        <a:defRPr sz="2475">
          <a:solidFill>
            <a:schemeClr val="tx1"/>
          </a:solidFill>
          <a:latin typeface="Calibri" panose="020F0502020204030204" pitchFamily="34" charset="0"/>
        </a:defRPr>
      </a:lvl3pPr>
      <a:lvl4pPr algn="ctr" defTabSz="514350" rtl="0" eaLnBrk="0" fontAlgn="base" hangingPunct="0">
        <a:spcBef>
          <a:spcPct val="0"/>
        </a:spcBef>
        <a:spcAft>
          <a:spcPct val="0"/>
        </a:spcAft>
        <a:defRPr sz="2475">
          <a:solidFill>
            <a:schemeClr val="tx1"/>
          </a:solidFill>
          <a:latin typeface="Calibri" panose="020F0502020204030204" pitchFamily="34" charset="0"/>
        </a:defRPr>
      </a:lvl4pPr>
      <a:lvl5pPr algn="ctr" defTabSz="514350" rtl="0" eaLnBrk="0" fontAlgn="base" hangingPunct="0">
        <a:spcBef>
          <a:spcPct val="0"/>
        </a:spcBef>
        <a:spcAft>
          <a:spcPct val="0"/>
        </a:spcAft>
        <a:defRPr sz="2475">
          <a:solidFill>
            <a:schemeClr val="tx1"/>
          </a:solidFill>
          <a:latin typeface="Calibri" panose="020F0502020204030204" pitchFamily="34" charset="0"/>
        </a:defRPr>
      </a:lvl5pPr>
      <a:lvl6pPr marL="342900" algn="ctr" defTabSz="514350" rtl="0" fontAlgn="base">
        <a:spcBef>
          <a:spcPct val="0"/>
        </a:spcBef>
        <a:spcAft>
          <a:spcPct val="0"/>
        </a:spcAft>
        <a:defRPr sz="2475">
          <a:solidFill>
            <a:schemeClr val="tx1"/>
          </a:solidFill>
          <a:latin typeface="Calibri" panose="020F0502020204030204" pitchFamily="34" charset="0"/>
        </a:defRPr>
      </a:lvl6pPr>
      <a:lvl7pPr marL="685800" algn="ctr" defTabSz="514350" rtl="0" fontAlgn="base">
        <a:spcBef>
          <a:spcPct val="0"/>
        </a:spcBef>
        <a:spcAft>
          <a:spcPct val="0"/>
        </a:spcAft>
        <a:defRPr sz="2475">
          <a:solidFill>
            <a:schemeClr val="tx1"/>
          </a:solidFill>
          <a:latin typeface="Calibri" panose="020F0502020204030204" pitchFamily="34" charset="0"/>
        </a:defRPr>
      </a:lvl7pPr>
      <a:lvl8pPr marL="1028700" algn="ctr" defTabSz="514350" rtl="0" fontAlgn="base">
        <a:spcBef>
          <a:spcPct val="0"/>
        </a:spcBef>
        <a:spcAft>
          <a:spcPct val="0"/>
        </a:spcAft>
        <a:defRPr sz="2475">
          <a:solidFill>
            <a:schemeClr val="tx1"/>
          </a:solidFill>
          <a:latin typeface="Calibri" panose="020F0502020204030204" pitchFamily="34" charset="0"/>
        </a:defRPr>
      </a:lvl8pPr>
      <a:lvl9pPr marL="1371600" algn="ctr" defTabSz="514350" rtl="0" fontAlgn="base">
        <a:spcBef>
          <a:spcPct val="0"/>
        </a:spcBef>
        <a:spcAft>
          <a:spcPct val="0"/>
        </a:spcAft>
        <a:defRPr sz="2475">
          <a:solidFill>
            <a:schemeClr val="tx1"/>
          </a:solidFill>
          <a:latin typeface="Calibri" panose="020F0502020204030204" pitchFamily="34" charset="0"/>
        </a:defRPr>
      </a:lvl9pPr>
    </p:titleStyle>
    <p:bodyStyle>
      <a:lvl1pPr marL="192881" indent="-192881" algn="l" defTabSz="51435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91D56-F3D6-4C57-902C-021CF4EA8EF7}" type="datetimeFigureOut">
              <a:rPr lang="en-ZA" smtClean="0"/>
              <a:t>2023/05/12</a:t>
            </a:fld>
            <a:endParaRPr lang="en-Z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t>‹#›</a:t>
            </a:fld>
            <a:endParaRPr lang="en-ZA"/>
          </a:p>
        </p:txBody>
      </p:sp>
    </p:spTree>
    <p:extLst>
      <p:ext uri="{BB962C8B-B14F-4D97-AF65-F5344CB8AC3E}">
        <p14:creationId xmlns:p14="http://schemas.microsoft.com/office/powerpoint/2010/main" val="34095509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988840"/>
            <a:ext cx="8568952" cy="1470025"/>
          </a:xfrm>
        </p:spPr>
        <p:txBody>
          <a:bodyPr>
            <a:noAutofit/>
          </a:bodyPr>
          <a:lstStyle/>
          <a:p>
            <a:r>
              <a:rPr lang="en-ZA" sz="3600" b="1" dirty="0">
                <a:latin typeface="Arial" panose="020B0604020202020204" pitchFamily="34" charset="0"/>
                <a:cs typeface="Arial" panose="020B0604020202020204" pitchFamily="34" charset="0"/>
              </a:rPr>
              <a:t>NATIONAL SCHOOL NUTRITION PROGRAMME (NSNP)</a:t>
            </a:r>
            <a:br>
              <a:rPr lang="en-ZA"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7544" y="3573016"/>
            <a:ext cx="8352928" cy="1752600"/>
          </a:xfrm>
        </p:spPr>
        <p:txBody>
          <a:bodyPr>
            <a:normAutofit/>
          </a:bodyPr>
          <a:lstStyle/>
          <a:p>
            <a:r>
              <a:rPr lang="en-GB" sz="2400" b="1" dirty="0">
                <a:solidFill>
                  <a:schemeClr val="tx1"/>
                </a:solidFill>
                <a:latin typeface="Arial" panose="020B0604020202020204" pitchFamily="34" charset="0"/>
                <a:cs typeface="Arial" panose="020B0604020202020204" pitchFamily="34" charset="0"/>
              </a:rPr>
              <a:t>DBE Presentation to the Portfolio Committee on Basic Education</a:t>
            </a:r>
          </a:p>
          <a:p>
            <a:endParaRPr lang="en-US" sz="2400" b="1" dirty="0">
              <a:solidFill>
                <a:schemeClr val="tx1"/>
              </a:solidFill>
              <a:latin typeface="Arial" panose="020B0604020202020204" pitchFamily="34" charset="0"/>
              <a:cs typeface="Arial" panose="020B0604020202020204" pitchFamily="34" charset="0"/>
            </a:endParaRPr>
          </a:p>
          <a:p>
            <a:r>
              <a:rPr lang="en-US" sz="2400" b="1" dirty="0">
                <a:solidFill>
                  <a:schemeClr val="tx1"/>
                </a:solidFill>
                <a:latin typeface="Arial" panose="020B0604020202020204" pitchFamily="34" charset="0"/>
                <a:cs typeface="Arial" panose="020B0604020202020204" pitchFamily="34" charset="0"/>
              </a:rPr>
              <a:t>16 May 2023</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057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0" y="116632"/>
            <a:ext cx="8568952" cy="850105"/>
          </a:xfrm>
        </p:spPr>
        <p:txBody>
          <a:bodyPr>
            <a:normAutofit/>
          </a:bodyPr>
          <a:lstStyle/>
          <a:p>
            <a:r>
              <a:rPr lang="en-US" sz="3600" b="1" dirty="0">
                <a:solidFill>
                  <a:schemeClr val="accent6">
                    <a:lumMod val="75000"/>
                  </a:schemeClr>
                </a:solidFill>
                <a:latin typeface="Arial" panose="020B0604020202020204" pitchFamily="34" charset="0"/>
                <a:cs typeface="Arial" panose="020B0604020202020204" pitchFamily="34" charset="0"/>
              </a:rPr>
              <a:t>THE NSNP EVALUATION</a:t>
            </a:r>
            <a:endParaRPr lang="en-US" sz="3600"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196751"/>
            <a:ext cx="8640960" cy="4929413"/>
          </a:xfrm>
        </p:spPr>
        <p:txBody>
          <a:bodyPr>
            <a:normAutofit fontScale="92500"/>
          </a:bodyPr>
          <a:lstStyle/>
          <a:p>
            <a:pPr algn="just"/>
            <a:r>
              <a:rPr lang="en-US" dirty="0">
                <a:latin typeface="Arial" panose="020B0604020202020204" pitchFamily="34" charset="0"/>
                <a:cs typeface="Arial" panose="020B0604020202020204" pitchFamily="34" charset="0"/>
              </a:rPr>
              <a:t>In 2016, an </a:t>
            </a:r>
            <a:r>
              <a:rPr lang="en-US" b="1" dirty="0">
                <a:latin typeface="Arial" panose="020B0604020202020204" pitchFamily="34" charset="0"/>
                <a:cs typeface="Arial" panose="020B0604020202020204" pitchFamily="34" charset="0"/>
              </a:rPr>
              <a:t>Implementation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Evaluation of the NSNP </a:t>
            </a:r>
            <a:r>
              <a:rPr lang="en-US" dirty="0">
                <a:latin typeface="Arial" panose="020B0604020202020204" pitchFamily="34" charset="0"/>
                <a:cs typeface="Arial" panose="020B0604020202020204" pitchFamily="34" charset="0"/>
              </a:rPr>
              <a:t>was jointly undertaken with the Department of Planning, Monitoring and Evaluation (DPME)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Recommendations to improve menu:</a:t>
            </a:r>
          </a:p>
          <a:p>
            <a:pPr lvl="1" algn="just"/>
            <a:r>
              <a:rPr lang="en-US" sz="3000" dirty="0">
                <a:latin typeface="Arial" panose="020B0604020202020204" pitchFamily="34" charset="0"/>
                <a:cs typeface="Arial" panose="020B0604020202020204" pitchFamily="34" charset="0"/>
              </a:rPr>
              <a:t>To improve energy uptake: develop a model for     providing breakfast at the start of the school day</a:t>
            </a:r>
          </a:p>
          <a:p>
            <a:pPr marL="0" indent="0" algn="just">
              <a:buNone/>
            </a:pPr>
            <a:r>
              <a:rPr lang="en-US" sz="3000" dirty="0">
                <a:latin typeface="Arial" panose="020B0604020202020204" pitchFamily="34" charset="0"/>
                <a:cs typeface="Arial" panose="020B0604020202020204" pitchFamily="34" charset="0"/>
              </a:rPr>
              <a:t>    - Improve the protein alternatives served            	</a:t>
            </a:r>
            <a:r>
              <a:rPr lang="en-GB" sz="3000" dirty="0">
                <a:latin typeface="Arial" panose="020B0604020202020204" pitchFamily="34" charset="0"/>
                <a:cs typeface="Arial" panose="020B0604020202020204" pitchFamily="34" charset="0"/>
              </a:rPr>
              <a:t>and include a variety for a 5 day menu cycle</a:t>
            </a:r>
          </a:p>
          <a:p>
            <a:pPr marL="0" indent="0" algn="just">
              <a:buNone/>
            </a:pPr>
            <a:endParaRPr lang="en-GB" sz="3000" dirty="0">
              <a:latin typeface="Arial" panose="020B0604020202020204" pitchFamily="34" charset="0"/>
              <a:cs typeface="Arial" panose="020B0604020202020204" pitchFamily="34" charset="0"/>
            </a:endParaRPr>
          </a:p>
          <a:p>
            <a:pPr marL="0" indent="0" algn="just">
              <a:buNone/>
            </a:pPr>
            <a:endParaRPr lang="en-GB" sz="3000"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5F08B23-C41E-C005-AD97-CCB49B83CC1D}"/>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10</a:t>
            </a:fld>
            <a:endParaRPr lang="en-ZA" altLang="en-US" sz="1200"/>
          </a:p>
        </p:txBody>
      </p:sp>
    </p:spTree>
    <p:extLst>
      <p:ext uri="{BB962C8B-B14F-4D97-AF65-F5344CB8AC3E}">
        <p14:creationId xmlns:p14="http://schemas.microsoft.com/office/powerpoint/2010/main" val="346721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856984" cy="936105"/>
          </a:xfrm>
        </p:spPr>
        <p:txBody>
          <a:bodyPr>
            <a:no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DIVERSIFYING PROTEIN PROVISION: BACKGROUND</a:t>
            </a:r>
          </a:p>
        </p:txBody>
      </p:sp>
      <p:sp>
        <p:nvSpPr>
          <p:cNvPr id="3" name="Content Placeholder 2"/>
          <p:cNvSpPr>
            <a:spLocks noGrp="1"/>
          </p:cNvSpPr>
          <p:nvPr>
            <p:ph idx="1"/>
          </p:nvPr>
        </p:nvSpPr>
        <p:spPr>
          <a:xfrm>
            <a:off x="323528" y="1593355"/>
            <a:ext cx="8712968" cy="4859981"/>
          </a:xfrm>
        </p:spPr>
        <p:txBody>
          <a:bodyPr>
            <a:noAutofit/>
          </a:bodyPr>
          <a:lstStyle/>
          <a:p>
            <a:pPr algn="just"/>
            <a:r>
              <a:rPr lang="en-US" sz="2400" dirty="0">
                <a:latin typeface="Arial" panose="020B0604020202020204" pitchFamily="34" charset="0"/>
                <a:cs typeface="Arial" panose="020B0604020202020204" pitchFamily="34" charset="0"/>
              </a:rPr>
              <a:t>NSNP old menu constitutes protein variety (soya, beans, canned pilchards, UHT milk / maas) – repeat of pilchards or sugar beans to complete 5 day cycle</a:t>
            </a:r>
          </a:p>
          <a:p>
            <a:pPr marL="0" indent="0" algn="just">
              <a:buNone/>
            </a:pP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Processed chicken livers – approached National Regulator for Compulsory Specifications (NRCS) for a database of canneries, approval of new product</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It is nutrient dense (high in Iron, Zinc, Vitamin A as well as High Biological Value Protein); with food safety consideration</a:t>
            </a:r>
          </a:p>
        </p:txBody>
      </p:sp>
      <p:sp>
        <p:nvSpPr>
          <p:cNvPr id="4" name="Slide Number Placeholder 3">
            <a:extLst>
              <a:ext uri="{FF2B5EF4-FFF2-40B4-BE49-F238E27FC236}">
                <a16:creationId xmlns:a16="http://schemas.microsoft.com/office/drawing/2014/main" id="{6E022087-2B6A-AC87-FAC7-2E3A54A42941}"/>
              </a:ext>
            </a:extLst>
          </p:cNvPr>
          <p:cNvSpPr>
            <a:spLocks noGrp="1"/>
          </p:cNvSpPr>
          <p:nvPr>
            <p:ph type="sldNum" sz="quarter" idx="12"/>
          </p:nvPr>
        </p:nvSpPr>
        <p:spPr>
          <a:xfrm>
            <a:off x="6588224" y="6358896"/>
            <a:ext cx="2133600" cy="365125"/>
          </a:xfrm>
        </p:spPr>
        <p:txBody>
          <a:bodyPr/>
          <a:lstStyle/>
          <a:p>
            <a:pPr defTabSz="685800"/>
            <a:fld id="{36BDBE02-44DA-42E4-811D-C680D093860A}" type="slidenum">
              <a:rPr lang="en-ZA" altLang="en-US" smtClean="0">
                <a:solidFill>
                  <a:schemeClr val="tx1"/>
                </a:solidFill>
              </a:rPr>
              <a:pPr defTabSz="685800"/>
              <a:t>11</a:t>
            </a:fld>
            <a:endParaRPr lang="en-ZA" altLang="en-US">
              <a:solidFill>
                <a:schemeClr val="tx1"/>
              </a:solidFill>
            </a:endParaRPr>
          </a:p>
        </p:txBody>
      </p:sp>
    </p:spTree>
    <p:extLst>
      <p:ext uri="{BB962C8B-B14F-4D97-AF65-F5344CB8AC3E}">
        <p14:creationId xmlns:p14="http://schemas.microsoft.com/office/powerpoint/2010/main" val="25628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8448"/>
            <a:ext cx="8712968" cy="1058304"/>
          </a:xfrm>
        </p:spPr>
        <p:txBody>
          <a:bodyPr>
            <a:noAutofit/>
          </a:bodyPr>
          <a:lstStyle/>
          <a:p>
            <a:r>
              <a:rPr lang="en-ZA" sz="3200" b="1" dirty="0">
                <a:solidFill>
                  <a:schemeClr val="accent6">
                    <a:lumMod val="75000"/>
                  </a:schemeClr>
                </a:solidFill>
                <a:latin typeface="Arial" panose="020B0604020202020204" pitchFamily="34" charset="0"/>
                <a:cs typeface="Arial" panose="020B0604020202020204" pitchFamily="34" charset="0"/>
              </a:rPr>
              <a:t>PROCESSED CHICKEN LIVER: HOW IT STARTED</a:t>
            </a:r>
          </a:p>
        </p:txBody>
      </p:sp>
      <p:graphicFrame>
        <p:nvGraphicFramePr>
          <p:cNvPr id="6" name="Content Placeholder 3">
            <a:extLst>
              <a:ext uri="{FF2B5EF4-FFF2-40B4-BE49-F238E27FC236}">
                <a16:creationId xmlns:a16="http://schemas.microsoft.com/office/drawing/2014/main" id="{87B88548-3323-2B77-414B-5EBEABDD23C0}"/>
              </a:ext>
            </a:extLst>
          </p:cNvPr>
          <p:cNvGraphicFramePr>
            <a:graphicFrameLocks noGrp="1"/>
          </p:cNvGraphicFramePr>
          <p:nvPr>
            <p:ph idx="1"/>
            <p:extLst>
              <p:ext uri="{D42A27DB-BD31-4B8C-83A1-F6EECF244321}">
                <p14:modId xmlns:p14="http://schemas.microsoft.com/office/powerpoint/2010/main" val="1117661631"/>
              </p:ext>
            </p:extLst>
          </p:nvPr>
        </p:nvGraphicFramePr>
        <p:xfrm>
          <a:off x="108012" y="1484784"/>
          <a:ext cx="892848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3">
            <a:extLst>
              <a:ext uri="{FF2B5EF4-FFF2-40B4-BE49-F238E27FC236}">
                <a16:creationId xmlns:a16="http://schemas.microsoft.com/office/drawing/2014/main" id="{9B6C449B-87A0-A9A8-985E-D55978E798BD}"/>
              </a:ext>
            </a:extLst>
          </p:cNvPr>
          <p:cNvSpPr>
            <a:spLocks noGrp="1"/>
          </p:cNvSpPr>
          <p:nvPr>
            <p:ph type="sldNum" sz="quarter" idx="12"/>
          </p:nvPr>
        </p:nvSpPr>
        <p:spPr>
          <a:xfrm>
            <a:off x="6588224" y="6358896"/>
            <a:ext cx="2133600" cy="365125"/>
          </a:xfrm>
        </p:spPr>
        <p:txBody>
          <a:bodyPr/>
          <a:lstStyle/>
          <a:p>
            <a:pPr defTabSz="685800"/>
            <a:fld id="{36BDBE02-44DA-42E4-811D-C680D093860A}" type="slidenum">
              <a:rPr lang="en-ZA" altLang="en-US" sz="1200" smtClean="0">
                <a:solidFill>
                  <a:schemeClr val="tx1"/>
                </a:solidFill>
              </a:rPr>
              <a:pPr defTabSz="685800"/>
              <a:t>12</a:t>
            </a:fld>
            <a:endParaRPr lang="en-ZA" altLang="en-US" sz="1200">
              <a:solidFill>
                <a:schemeClr val="tx1"/>
              </a:solidFill>
            </a:endParaRPr>
          </a:p>
        </p:txBody>
      </p:sp>
    </p:spTree>
    <p:extLst>
      <p:ext uri="{BB962C8B-B14F-4D97-AF65-F5344CB8AC3E}">
        <p14:creationId xmlns:p14="http://schemas.microsoft.com/office/powerpoint/2010/main" val="319117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885"/>
            <a:ext cx="8229600" cy="659827"/>
          </a:xfrm>
        </p:spPr>
        <p:txBody>
          <a:bodyPr>
            <a:normAutofit/>
          </a:bodyPr>
          <a:lstStyle/>
          <a:p>
            <a:r>
              <a:rPr lang="en-GB" sz="3200" b="1" dirty="0">
                <a:solidFill>
                  <a:schemeClr val="accent6">
                    <a:lumMod val="75000"/>
                  </a:schemeClr>
                </a:solidFill>
                <a:latin typeface="Arial" panose="020B0604020202020204" pitchFamily="34" charset="0"/>
                <a:cs typeface="Arial" panose="020B0604020202020204" pitchFamily="34" charset="0"/>
              </a:rPr>
              <a:t>CHICKEN LIVER PROJECT IN PEDs</a:t>
            </a:r>
            <a:endParaRPr lang="en-ZA" sz="32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692696"/>
            <a:ext cx="8435280" cy="5433469"/>
          </a:xfrm>
        </p:spPr>
        <p:txBody>
          <a:bodyPr>
            <a:normAutofit/>
          </a:bodyPr>
          <a:lstStyle/>
          <a:p>
            <a:pPr algn="just"/>
            <a:endParaRPr lang="en-ZA" sz="2800" dirty="0">
              <a:latin typeface="Arial" panose="020B0604020202020204" pitchFamily="34" charset="0"/>
              <a:cs typeface="Arial" panose="020B0604020202020204" pitchFamily="34" charset="0"/>
            </a:endParaRPr>
          </a:p>
          <a:p>
            <a:pPr algn="just"/>
            <a:r>
              <a:rPr lang="en-ZA" sz="2400" dirty="0">
                <a:latin typeface="Arial" panose="020B0604020202020204" pitchFamily="34" charset="0"/>
                <a:cs typeface="Arial" panose="020B0604020202020204" pitchFamily="34" charset="0"/>
              </a:rPr>
              <a:t>Developed with manufacturers processed chicken livers to provide good quality protein with Vitamin A and Iron</a:t>
            </a:r>
          </a:p>
          <a:p>
            <a:pPr algn="just"/>
            <a:endParaRPr lang="en-ZA" sz="2400" dirty="0">
              <a:latin typeface="Arial" panose="020B0604020202020204" pitchFamily="34" charset="0"/>
              <a:cs typeface="Arial" panose="020B0604020202020204" pitchFamily="34" charset="0"/>
            </a:endParaRPr>
          </a:p>
          <a:p>
            <a:pPr algn="just"/>
            <a:r>
              <a:rPr lang="en-ZA" sz="2400" dirty="0">
                <a:latin typeface="Arial" panose="020B0604020202020204" pitchFamily="34" charset="0"/>
                <a:cs typeface="Arial" panose="020B0604020202020204" pitchFamily="34" charset="0"/>
              </a:rPr>
              <a:t>Currently three manufacturers engaged jointly with NRCS</a:t>
            </a:r>
          </a:p>
          <a:p>
            <a:pPr algn="just"/>
            <a:endParaRPr lang="en-ZA" sz="2400" dirty="0">
              <a:latin typeface="Arial" panose="020B0604020202020204" pitchFamily="34" charset="0"/>
              <a:cs typeface="Arial" panose="020B0604020202020204" pitchFamily="34" charset="0"/>
            </a:endParaRPr>
          </a:p>
          <a:p>
            <a:pPr algn="just"/>
            <a:r>
              <a:rPr lang="en-ZA" sz="2400" dirty="0">
                <a:latin typeface="Arial" panose="020B0604020202020204" pitchFamily="34" charset="0"/>
                <a:cs typeface="Arial" panose="020B0604020202020204" pitchFamily="34" charset="0"/>
              </a:rPr>
              <a:t>GP and WC piloted and rolled out chicken liver (2018/19)</a:t>
            </a:r>
          </a:p>
          <a:p>
            <a:pPr marL="0" indent="0" algn="just">
              <a:buNone/>
            </a:pPr>
            <a:endParaRPr lang="en-ZA" sz="2400" dirty="0">
              <a:solidFill>
                <a:srgbClr val="FF0000"/>
              </a:solidFill>
              <a:latin typeface="Arial" panose="020B0604020202020204" pitchFamily="34" charset="0"/>
              <a:cs typeface="Arial" panose="020B0604020202020204" pitchFamily="34" charset="0"/>
            </a:endParaRPr>
          </a:p>
          <a:p>
            <a:pPr algn="just"/>
            <a:r>
              <a:rPr lang="en-ZA" sz="2400" dirty="0">
                <a:latin typeface="Arial" panose="020B0604020202020204" pitchFamily="34" charset="0"/>
                <a:cs typeface="Arial" panose="020B0604020202020204" pitchFamily="34" charset="0"/>
              </a:rPr>
              <a:t>PEDs phasing-in approach in targeted districts/schools </a:t>
            </a:r>
          </a:p>
          <a:p>
            <a:pPr marL="0" indent="0">
              <a:buNone/>
            </a:pPr>
            <a:r>
              <a:rPr lang="en-ZA" sz="2400" dirty="0">
                <a:latin typeface="Arial" panose="020B0604020202020204" pitchFamily="34" charset="0"/>
                <a:cs typeface="Arial" panose="020B0604020202020204" pitchFamily="34" charset="0"/>
              </a:rPr>
              <a:t> </a:t>
            </a:r>
          </a:p>
          <a:p>
            <a:pPr>
              <a:buFont typeface="Wingdings" panose="05000000000000000000" pitchFamily="2" charset="2"/>
              <a:buChar char="Ø"/>
            </a:pP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806" y="4797152"/>
            <a:ext cx="3492388" cy="1844824"/>
          </a:xfrm>
          <a:prstGeom prst="rect">
            <a:avLst/>
          </a:prstGeom>
        </p:spPr>
      </p:pic>
      <p:sp>
        <p:nvSpPr>
          <p:cNvPr id="5" name="Slide Number Placeholder 3">
            <a:extLst>
              <a:ext uri="{FF2B5EF4-FFF2-40B4-BE49-F238E27FC236}">
                <a16:creationId xmlns:a16="http://schemas.microsoft.com/office/drawing/2014/main" id="{294D88DD-765E-0C97-1567-2823D41DD994}"/>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13</a:t>
            </a:fld>
            <a:endParaRPr lang="en-ZA" altLang="en-US" sz="1200"/>
          </a:p>
        </p:txBody>
      </p:sp>
    </p:spTree>
    <p:extLst>
      <p:ext uri="{BB962C8B-B14F-4D97-AF65-F5344CB8AC3E}">
        <p14:creationId xmlns:p14="http://schemas.microsoft.com/office/powerpoint/2010/main" val="2924352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466"/>
            <a:ext cx="9144000" cy="1206135"/>
          </a:xfrm>
        </p:spPr>
        <p:txBody>
          <a:bodyPr>
            <a:noAutofit/>
          </a:bodyPr>
          <a:lstStyle/>
          <a:p>
            <a:pPr algn="ctr"/>
            <a:r>
              <a:rPr lang="en-ZA" sz="3200" b="1" dirty="0">
                <a:solidFill>
                  <a:schemeClr val="accent6">
                    <a:lumMod val="75000"/>
                  </a:schemeClr>
                </a:solidFill>
                <a:latin typeface="Arial" panose="020B0604020202020204" pitchFamily="34" charset="0"/>
                <a:cs typeface="Arial" panose="020B0604020202020204" pitchFamily="34" charset="0"/>
              </a:rPr>
              <a:t>PROCESSED CHICKEN LIVERS</a:t>
            </a:r>
            <a:br>
              <a:rPr lang="en-ZA" sz="3200" b="1" dirty="0">
                <a:solidFill>
                  <a:schemeClr val="accent6">
                    <a:lumMod val="75000"/>
                  </a:schemeClr>
                </a:solidFill>
                <a:latin typeface="Arial" panose="020B0604020202020204" pitchFamily="34" charset="0"/>
                <a:cs typeface="Arial" panose="020B0604020202020204" pitchFamily="34" charset="0"/>
              </a:rPr>
            </a:br>
            <a:r>
              <a:rPr lang="en-ZA" sz="3200" b="1" dirty="0">
                <a:solidFill>
                  <a:schemeClr val="accent6">
                    <a:lumMod val="75000"/>
                  </a:schemeClr>
                </a:solidFill>
                <a:latin typeface="Arial" panose="020B0604020202020204" pitchFamily="34" charset="0"/>
                <a:cs typeface="Arial" panose="020B0604020202020204" pitchFamily="34" charset="0"/>
              </a:rPr>
              <a:t>PEDs PHASED-IN APPROACH DURING FY2023/24</a:t>
            </a:r>
          </a:p>
        </p:txBody>
      </p:sp>
      <p:sp>
        <p:nvSpPr>
          <p:cNvPr id="3" name="Content Placeholder 2"/>
          <p:cNvSpPr>
            <a:spLocks noGrp="1"/>
          </p:cNvSpPr>
          <p:nvPr>
            <p:ph idx="1"/>
          </p:nvPr>
        </p:nvSpPr>
        <p:spPr>
          <a:xfrm>
            <a:off x="251520" y="1412776"/>
            <a:ext cx="8640960" cy="4824536"/>
          </a:xfrm>
        </p:spPr>
        <p:txBody>
          <a:bodyPr>
            <a:normAutofit/>
          </a:bodyPr>
          <a:lstStyle/>
          <a:p>
            <a:r>
              <a:rPr lang="en-ZA" sz="2700" dirty="0">
                <a:latin typeface="Arial" panose="020B0604020202020204" pitchFamily="34" charset="0"/>
                <a:cs typeface="Arial" panose="020B0604020202020204" pitchFamily="34" charset="0"/>
              </a:rPr>
              <a:t>All provinces phasing in processed chicken livers;</a:t>
            </a:r>
          </a:p>
          <a:p>
            <a:endParaRPr lang="en-ZA" sz="2700" dirty="0">
              <a:latin typeface="Arial" panose="020B0604020202020204" pitchFamily="34" charset="0"/>
              <a:cs typeface="Arial" panose="020B0604020202020204" pitchFamily="34" charset="0"/>
            </a:endParaRPr>
          </a:p>
          <a:p>
            <a:r>
              <a:rPr lang="en-ZA" sz="2700" dirty="0">
                <a:latin typeface="Arial" panose="020B0604020202020204" pitchFamily="34" charset="0"/>
                <a:cs typeface="Arial" panose="020B0604020202020204" pitchFamily="34" charset="0"/>
              </a:rPr>
              <a:t>PEDs FY23/24 roll-out:</a:t>
            </a:r>
          </a:p>
          <a:p>
            <a:pPr lvl="1">
              <a:lnSpc>
                <a:spcPct val="150000"/>
              </a:lnSpc>
              <a:buFont typeface="Wingdings" panose="05000000000000000000" pitchFamily="2" charset="2"/>
              <a:buChar char="ü"/>
            </a:pPr>
            <a:r>
              <a:rPr lang="en-ZA" sz="2475" dirty="0">
                <a:latin typeface="Arial" panose="020B0604020202020204" pitchFamily="34" charset="0"/>
                <a:cs typeface="Arial" panose="020B0604020202020204" pitchFamily="34" charset="0"/>
              </a:rPr>
              <a:t> GP, FS and WC = in all schools</a:t>
            </a:r>
          </a:p>
          <a:p>
            <a:pPr lvl="1">
              <a:lnSpc>
                <a:spcPct val="150000"/>
              </a:lnSpc>
              <a:buFont typeface="Wingdings" panose="05000000000000000000" pitchFamily="2" charset="2"/>
              <a:buChar char="ü"/>
            </a:pPr>
            <a:r>
              <a:rPr lang="en-ZA" sz="2475" dirty="0">
                <a:latin typeface="Arial" panose="020B0604020202020204" pitchFamily="34" charset="0"/>
                <a:cs typeface="Arial" panose="020B0604020202020204" pitchFamily="34" charset="0"/>
              </a:rPr>
              <a:t> EC, KZN, LP, MP and NW = selected schools and districts</a:t>
            </a:r>
          </a:p>
          <a:p>
            <a:pPr lvl="1">
              <a:lnSpc>
                <a:spcPct val="150000"/>
              </a:lnSpc>
              <a:buFont typeface="Wingdings" panose="05000000000000000000" pitchFamily="2" charset="2"/>
              <a:buChar char="ü"/>
            </a:pPr>
            <a:r>
              <a:rPr lang="en-ZA" sz="2475" dirty="0">
                <a:latin typeface="Arial" panose="020B0604020202020204" pitchFamily="34" charset="0"/>
                <a:cs typeface="Arial" panose="020B0604020202020204" pitchFamily="34" charset="0"/>
              </a:rPr>
              <a:t>NC = all secondary schools </a:t>
            </a:r>
            <a:endParaRPr lang="en-ZA"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92179" y="1232756"/>
            <a:ext cx="1584176" cy="28083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149081"/>
            <a:ext cx="3833826" cy="2088232"/>
          </a:xfrm>
          <a:prstGeom prst="rect">
            <a:avLst/>
          </a:prstGeom>
        </p:spPr>
      </p:pic>
      <p:sp>
        <p:nvSpPr>
          <p:cNvPr id="4" name="Slide Number Placeholder 3">
            <a:extLst>
              <a:ext uri="{FF2B5EF4-FFF2-40B4-BE49-F238E27FC236}">
                <a16:creationId xmlns:a16="http://schemas.microsoft.com/office/drawing/2014/main" id="{7DE2D815-3A0D-F806-3855-52C3147D4433}"/>
              </a:ext>
            </a:extLst>
          </p:cNvPr>
          <p:cNvSpPr>
            <a:spLocks noGrp="1"/>
          </p:cNvSpPr>
          <p:nvPr>
            <p:ph type="sldNum" sz="quarter" idx="12"/>
          </p:nvPr>
        </p:nvSpPr>
        <p:spPr>
          <a:xfrm>
            <a:off x="6588224" y="6358896"/>
            <a:ext cx="2133600" cy="365125"/>
          </a:xfrm>
        </p:spPr>
        <p:txBody>
          <a:bodyPr/>
          <a:lstStyle/>
          <a:p>
            <a:pPr defTabSz="685800"/>
            <a:fld id="{36BDBE02-44DA-42E4-811D-C680D093860A}" type="slidenum">
              <a:rPr lang="en-ZA" altLang="en-US" sz="1200" smtClean="0">
                <a:solidFill>
                  <a:schemeClr val="tx1"/>
                </a:solidFill>
              </a:rPr>
              <a:pPr defTabSz="685800"/>
              <a:t>14</a:t>
            </a:fld>
            <a:endParaRPr lang="en-ZA" altLang="en-US" sz="1200">
              <a:solidFill>
                <a:schemeClr val="tx1"/>
              </a:solidFill>
            </a:endParaRPr>
          </a:p>
        </p:txBody>
      </p:sp>
    </p:spTree>
    <p:extLst>
      <p:ext uri="{BB962C8B-B14F-4D97-AF65-F5344CB8AC3E}">
        <p14:creationId xmlns:p14="http://schemas.microsoft.com/office/powerpoint/2010/main" val="84718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8E44-77BD-C1CF-E223-1894607EF30B}"/>
              </a:ext>
            </a:extLst>
          </p:cNvPr>
          <p:cNvSpPr>
            <a:spLocks noGrp="1"/>
          </p:cNvSpPr>
          <p:nvPr>
            <p:ph type="title"/>
          </p:nvPr>
        </p:nvSpPr>
        <p:spPr>
          <a:xfrm>
            <a:off x="450200" y="111803"/>
            <a:ext cx="8229600" cy="778098"/>
          </a:xfrm>
        </p:spPr>
        <p:txBody>
          <a:bodyPr/>
          <a:lstStyle/>
          <a:p>
            <a:r>
              <a:rPr lang="en-US" sz="3600" b="1" dirty="0">
                <a:solidFill>
                  <a:schemeClr val="accent6">
                    <a:lumMod val="75000"/>
                  </a:schemeClr>
                </a:solidFill>
                <a:latin typeface="Arial" panose="020B0604020202020204" pitchFamily="34" charset="0"/>
                <a:cs typeface="Arial" panose="020B0604020202020204" pitchFamily="34" charset="0"/>
              </a:rPr>
              <a:t>SCHOOL BREAKFAST</a:t>
            </a:r>
          </a:p>
        </p:txBody>
      </p:sp>
      <p:sp>
        <p:nvSpPr>
          <p:cNvPr id="3" name="Content Placeholder 2">
            <a:extLst>
              <a:ext uri="{FF2B5EF4-FFF2-40B4-BE49-F238E27FC236}">
                <a16:creationId xmlns:a16="http://schemas.microsoft.com/office/drawing/2014/main" id="{95828C6D-8433-DADE-3699-473C1D01A1FD}"/>
              </a:ext>
            </a:extLst>
          </p:cNvPr>
          <p:cNvSpPr>
            <a:spLocks noGrp="1"/>
          </p:cNvSpPr>
          <p:nvPr>
            <p:ph idx="1"/>
          </p:nvPr>
        </p:nvSpPr>
        <p:spPr>
          <a:xfrm>
            <a:off x="179512" y="1030288"/>
            <a:ext cx="8784976" cy="5256584"/>
          </a:xfrm>
        </p:spPr>
        <p:txBody>
          <a:bodyPr/>
          <a:lstStyle/>
          <a:p>
            <a:pPr algn="just"/>
            <a:r>
              <a:rPr lang="en-US" sz="2400" dirty="0">
                <a:latin typeface="Arial" panose="020B0604020202020204" pitchFamily="34" charset="0"/>
                <a:cs typeface="Arial" panose="020B0604020202020204" pitchFamily="34" charset="0"/>
              </a:rPr>
              <a:t>Research evidence is clear - breakfast has positive effects on immediate cognitive well-being. </a:t>
            </a:r>
          </a:p>
          <a:p>
            <a:pPr algn="just"/>
            <a:r>
              <a:rPr lang="en-US" sz="2400" dirty="0">
                <a:latin typeface="Arial" panose="020B0604020202020204" pitchFamily="34" charset="0"/>
                <a:cs typeface="Arial" panose="020B0604020202020204" pitchFamily="34" charset="0"/>
              </a:rPr>
              <a:t>It is effective in supporting learner well-being, promotes punctuality and attendance.</a:t>
            </a:r>
          </a:p>
          <a:p>
            <a:pPr algn="just"/>
            <a:r>
              <a:rPr lang="en-US" sz="2400" dirty="0">
                <a:latin typeface="Arial" panose="020B0604020202020204" pitchFamily="34" charset="0"/>
                <a:cs typeface="Arial" panose="020B0604020202020204" pitchFamily="34" charset="0"/>
              </a:rPr>
              <a:t>Tiger Brands Foundation (TBF) “Evaluation study of the NSNP and TBF in-school breakfast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in Eastern Cape” (2015) suggests, lunch and breakfast combined provide nutrients to protect the most vulnerable children from undernutrition</a:t>
            </a:r>
          </a:p>
          <a:p>
            <a:pPr algn="just"/>
            <a:r>
              <a:rPr lang="en-US" sz="2400" dirty="0">
                <a:latin typeface="Arial" panose="020B0604020202020204" pitchFamily="34" charset="0"/>
                <a:cs typeface="Arial" panose="020B0604020202020204" pitchFamily="34" charset="0"/>
              </a:rPr>
              <a:t>Breakfast menu: fortified cooked porridge, sorghum maize </a:t>
            </a:r>
          </a:p>
          <a:p>
            <a:pPr algn="just"/>
            <a:r>
              <a:rPr lang="en-US" sz="2400" dirty="0">
                <a:latin typeface="Arial" panose="020B0604020202020204" pitchFamily="34" charset="0"/>
                <a:cs typeface="Arial" panose="020B0604020202020204" pitchFamily="34" charset="0"/>
              </a:rPr>
              <a:t>Collaborations with private sector on breakfast provision</a:t>
            </a:r>
          </a:p>
          <a:p>
            <a:pPr algn="just"/>
            <a:r>
              <a:rPr lang="en-US" sz="2400" dirty="0">
                <a:latin typeface="Arial" panose="020B0604020202020204" pitchFamily="34" charset="0"/>
                <a:cs typeface="Arial" panose="020B0604020202020204" pitchFamily="34" charset="0"/>
              </a:rPr>
              <a:t>FY2023/24 state of readiness of PEDs for breakfast roll-out</a:t>
            </a:r>
          </a:p>
        </p:txBody>
      </p:sp>
      <p:sp>
        <p:nvSpPr>
          <p:cNvPr id="4" name="Slide Number Placeholder 3">
            <a:extLst>
              <a:ext uri="{FF2B5EF4-FFF2-40B4-BE49-F238E27FC236}">
                <a16:creationId xmlns:a16="http://schemas.microsoft.com/office/drawing/2014/main" id="{B7C3067A-7783-272E-34C2-419E0C0EE617}"/>
              </a:ext>
            </a:extLst>
          </p:cNvPr>
          <p:cNvSpPr>
            <a:spLocks noGrp="1"/>
          </p:cNvSpPr>
          <p:nvPr>
            <p:ph type="sldNum" sz="quarter" idx="12"/>
          </p:nvPr>
        </p:nvSpPr>
        <p:spPr/>
        <p:txBody>
          <a:bodyPr/>
          <a:lstStyle/>
          <a:p>
            <a:pPr defTabSz="685800"/>
            <a:fld id="{36BDBE02-44DA-42E4-811D-C680D093860A}" type="slidenum">
              <a:rPr lang="en-ZA" altLang="en-US" sz="1200" smtClean="0">
                <a:solidFill>
                  <a:schemeClr val="tx1"/>
                </a:solidFill>
              </a:rPr>
              <a:pPr defTabSz="685800"/>
              <a:t>15</a:t>
            </a:fld>
            <a:endParaRPr lang="en-ZA" altLang="en-US" sz="1200">
              <a:solidFill>
                <a:schemeClr val="tx1"/>
              </a:solidFill>
            </a:endParaRPr>
          </a:p>
        </p:txBody>
      </p:sp>
    </p:spTree>
    <p:extLst>
      <p:ext uri="{BB962C8B-B14F-4D97-AF65-F5344CB8AC3E}">
        <p14:creationId xmlns:p14="http://schemas.microsoft.com/office/powerpoint/2010/main" val="61582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1146-E905-13C0-DF8A-459048D6B324}"/>
              </a:ext>
            </a:extLst>
          </p:cNvPr>
          <p:cNvSpPr>
            <a:spLocks noGrp="1"/>
          </p:cNvSpPr>
          <p:nvPr>
            <p:ph type="title"/>
          </p:nvPr>
        </p:nvSpPr>
        <p:spPr>
          <a:xfrm>
            <a:off x="0" y="112691"/>
            <a:ext cx="9108504" cy="922114"/>
          </a:xfrm>
        </p:spPr>
        <p:txBody>
          <a:bodyPr/>
          <a:lstStyle/>
          <a:p>
            <a:r>
              <a:rPr lang="en-US" sz="2800" b="1" dirty="0">
                <a:solidFill>
                  <a:schemeClr val="accent6">
                    <a:lumMod val="75000"/>
                  </a:schemeClr>
                </a:solidFill>
                <a:latin typeface="Arial" panose="020B0604020202020204" pitchFamily="34" charset="0"/>
                <a:cs typeface="Arial" panose="020B0604020202020204" pitchFamily="34" charset="0"/>
              </a:rPr>
              <a:t>PEDs FY2023/24 ROLL-OUT &amp; STATE OF READINESS/PHASED APPROACH</a:t>
            </a: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B27F99A-E1D7-B9A4-C7A3-01C6015A3853}"/>
              </a:ext>
            </a:extLst>
          </p:cNvPr>
          <p:cNvSpPr>
            <a:spLocks noGrp="1"/>
          </p:cNvSpPr>
          <p:nvPr>
            <p:ph type="sldNum" sz="quarter" idx="12"/>
          </p:nvPr>
        </p:nvSpPr>
        <p:spPr>
          <a:xfrm>
            <a:off x="6588224" y="6358896"/>
            <a:ext cx="2133600" cy="365125"/>
          </a:xfrm>
        </p:spPr>
        <p:txBody>
          <a:bodyPr/>
          <a:lstStyle/>
          <a:p>
            <a:pPr defTabSz="685800"/>
            <a:fld id="{36BDBE02-44DA-42E4-811D-C680D093860A}" type="slidenum">
              <a:rPr lang="en-ZA" altLang="en-US" smtClean="0"/>
              <a:pPr defTabSz="685800"/>
              <a:t>16</a:t>
            </a:fld>
            <a:endParaRPr lang="en-ZA" altLang="en-US"/>
          </a:p>
        </p:txBody>
      </p:sp>
      <p:graphicFrame>
        <p:nvGraphicFramePr>
          <p:cNvPr id="5" name="Content Placeholder 3">
            <a:extLst>
              <a:ext uri="{FF2B5EF4-FFF2-40B4-BE49-F238E27FC236}">
                <a16:creationId xmlns:a16="http://schemas.microsoft.com/office/drawing/2014/main" id="{8889DB0E-C357-3793-B760-1D7BE0BF5554}"/>
              </a:ext>
            </a:extLst>
          </p:cNvPr>
          <p:cNvGraphicFramePr>
            <a:graphicFrameLocks/>
          </p:cNvGraphicFramePr>
          <p:nvPr>
            <p:extLst>
              <p:ext uri="{D42A27DB-BD31-4B8C-83A1-F6EECF244321}">
                <p14:modId xmlns:p14="http://schemas.microsoft.com/office/powerpoint/2010/main" val="773375421"/>
              </p:ext>
            </p:extLst>
          </p:nvPr>
        </p:nvGraphicFramePr>
        <p:xfrm>
          <a:off x="755576" y="1144564"/>
          <a:ext cx="7848872" cy="5287136"/>
        </p:xfrm>
        <a:graphic>
          <a:graphicData uri="http://schemas.openxmlformats.org/drawingml/2006/table">
            <a:tbl>
              <a:tblPr firstRow="1" firstCol="1" bandRow="1"/>
              <a:tblGrid>
                <a:gridCol w="2155586">
                  <a:extLst>
                    <a:ext uri="{9D8B030D-6E8A-4147-A177-3AD203B41FA5}">
                      <a16:colId xmlns:a16="http://schemas.microsoft.com/office/drawing/2014/main" val="1253302200"/>
                    </a:ext>
                  </a:extLst>
                </a:gridCol>
                <a:gridCol w="5693286">
                  <a:extLst>
                    <a:ext uri="{9D8B030D-6E8A-4147-A177-3AD203B41FA5}">
                      <a16:colId xmlns:a16="http://schemas.microsoft.com/office/drawing/2014/main" val="841820346"/>
                    </a:ext>
                  </a:extLst>
                </a:gridCol>
              </a:tblGrid>
              <a:tr h="484236">
                <a:tc>
                  <a:txBody>
                    <a:bodyPr/>
                    <a:lstStyle/>
                    <a:p>
                      <a:pPr algn="ctr">
                        <a:lnSpc>
                          <a:spcPct val="106000"/>
                        </a:lnSpc>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PED</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ZA" sz="1600" b="1" dirty="0">
                          <a:latin typeface="Arial" panose="020B0604020202020204" pitchFamily="34" charset="0"/>
                          <a:cs typeface="Arial" panose="020B0604020202020204" pitchFamily="34" charset="0"/>
                        </a:rPr>
                        <a:t>SCHOOLS</a:t>
                      </a: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44643283"/>
                  </a:ext>
                </a:extLst>
              </a:tr>
              <a:tr h="521004">
                <a:tc>
                  <a:txBody>
                    <a:bodyPr/>
                    <a:lstStyle/>
                    <a:p>
                      <a:pPr algn="ctr">
                        <a:lnSpc>
                          <a:spcPct val="106000"/>
                        </a:lnSpc>
                        <a:spcAft>
                          <a:spcPts val="0"/>
                        </a:spcAft>
                      </a:pPr>
                      <a:r>
                        <a:rPr lang="en-ZA"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EASTERN CAPE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4 052 Primary </a:t>
                      </a:r>
                      <a:r>
                        <a:rPr lang="en-ZA" sz="1600" i="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School/</a:t>
                      </a:r>
                      <a:r>
                        <a:rPr lang="en-US" sz="1600" i="0" kern="1200" noProof="0" dirty="0">
                          <a:solidFill>
                            <a:srgbClr val="000000"/>
                          </a:solidFill>
                          <a:effectLst/>
                          <a:latin typeface="Arial" panose="020B0604020202020204" pitchFamily="34" charset="0"/>
                          <a:ea typeface="+mn-ea"/>
                          <a:cs typeface="Arial" panose="020B0604020202020204" pitchFamily="34" charset="0"/>
                        </a:rPr>
                        <a:t>C</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ombined Schools </a:t>
                      </a:r>
                      <a:endParaRPr lang="en-ZA" sz="1600" i="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396689"/>
                  </a:ext>
                </a:extLst>
              </a:tr>
              <a:tr h="265216">
                <a:tc>
                  <a:txBody>
                    <a:bodyPr/>
                    <a:lstStyle/>
                    <a:p>
                      <a:pPr algn="ctr">
                        <a:lnSpc>
                          <a:spcPct val="106000"/>
                        </a:lnSpc>
                        <a:spcAft>
                          <a:spcPts val="0"/>
                        </a:spcAft>
                      </a:pPr>
                      <a:r>
                        <a:rPr lang="en-ZA"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GAUTENG</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6000"/>
                        </a:lnSpc>
                        <a:spcAft>
                          <a:spcPts val="0"/>
                        </a:spcAft>
                      </a:pP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a:t>
                      </a:r>
                    </a:p>
                    <a:p>
                      <a:pPr algn="ctr">
                        <a:lnSpc>
                          <a:spcPct val="106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95076081"/>
                  </a:ext>
                </a:extLst>
              </a:tr>
              <a:tr h="265216">
                <a:tc>
                  <a:txBody>
                    <a:bodyPr/>
                    <a:lstStyle/>
                    <a:p>
                      <a:pPr algn="ctr">
                        <a:lnSpc>
                          <a:spcPct val="106000"/>
                        </a:lnSpc>
                        <a:spcAft>
                          <a:spcPts val="0"/>
                        </a:spcAft>
                      </a:pPr>
                      <a:r>
                        <a:rPr lang="en-ZA"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FREE STATE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6000"/>
                        </a:lnSpc>
                        <a:spcAft>
                          <a:spcPts val="0"/>
                        </a:spcAft>
                      </a:pP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a:t>
                      </a:r>
                    </a:p>
                    <a:p>
                      <a:pPr algn="ctr">
                        <a:lnSpc>
                          <a:spcPct val="106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93071970"/>
                  </a:ext>
                </a:extLst>
              </a:tr>
              <a:tr h="265216">
                <a:tc>
                  <a:txBody>
                    <a:bodyPr/>
                    <a:lstStyle/>
                    <a:p>
                      <a:pPr algn="ctr">
                        <a:lnSpc>
                          <a:spcPct val="106000"/>
                        </a:lnSpc>
                        <a:spcAft>
                          <a:spcPts val="0"/>
                        </a:spcAft>
                      </a:pPr>
                      <a:r>
                        <a:rPr lang="en-ZA"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KWAZULU NATAL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Primary Schools</a:t>
                      </a:r>
                    </a:p>
                    <a:p>
                      <a:pPr algn="ctr">
                        <a:lnSpc>
                          <a:spcPct val="106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911257"/>
                  </a:ext>
                </a:extLst>
              </a:tr>
              <a:tr h="694814">
                <a:tc>
                  <a:txBody>
                    <a:bodyPr/>
                    <a:lstStyle/>
                    <a:p>
                      <a:pPr algn="ctr">
                        <a:lnSpc>
                          <a:spcPct val="106000"/>
                        </a:lnSpc>
                        <a:spcAft>
                          <a:spcPts val="0"/>
                        </a:spcAft>
                      </a:pPr>
                      <a:r>
                        <a:rPr lang="en-ZA"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LIMPOPO</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2 314 Primary Schools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570676"/>
                  </a:ext>
                </a:extLst>
              </a:tr>
              <a:tr h="512818">
                <a:tc>
                  <a:txBody>
                    <a:bodyPr/>
                    <a:lstStyle/>
                    <a:p>
                      <a:pPr algn="ctr">
                        <a:lnSpc>
                          <a:spcPct val="106000"/>
                        </a:lnSpc>
                        <a:spcAft>
                          <a:spcPts val="0"/>
                        </a:spcAft>
                      </a:pPr>
                      <a:r>
                        <a:rPr lang="en-ZA"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MPUMALANGA</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93 Primary Schools + 47 Secondary Schools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757114"/>
                  </a:ext>
                </a:extLst>
              </a:tr>
              <a:tr h="521004">
                <a:tc>
                  <a:txBody>
                    <a:bodyPr/>
                    <a:lstStyle/>
                    <a:p>
                      <a:pPr algn="ctr">
                        <a:lnSpc>
                          <a:spcPct val="106000"/>
                        </a:lnSpc>
                        <a:spcAft>
                          <a:spcPts val="0"/>
                        </a:spcAft>
                      </a:pPr>
                      <a:r>
                        <a:rPr lang="en-ZA"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NORTH WEST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0"/>
                        </a:spcAft>
                      </a:pP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300 schools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509700"/>
                  </a:ext>
                </a:extLst>
              </a:tr>
              <a:tr h="521004">
                <a:tc>
                  <a:txBody>
                    <a:bodyPr/>
                    <a:lstStyle/>
                    <a:p>
                      <a:pPr algn="ctr">
                        <a:lnSpc>
                          <a:spcPct val="106000"/>
                        </a:lnSpc>
                        <a:spcAft>
                          <a:spcPts val="0"/>
                        </a:spcAft>
                      </a:pPr>
                      <a:r>
                        <a:rPr lang="en-ZA"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NORTHERN CAPE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0"/>
                        </a:spcAft>
                      </a:pP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90 103</a:t>
                      </a:r>
                      <a:r>
                        <a:rPr lang="en-ZA" sz="16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learners in </a:t>
                      </a: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Primary Schools + 47</a:t>
                      </a:r>
                      <a:r>
                        <a:rPr lang="en-ZA" sz="16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555 learners in</a:t>
                      </a: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Secondary Schools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916554"/>
                  </a:ext>
                </a:extLst>
              </a:tr>
              <a:tr h="265216">
                <a:tc>
                  <a:txBody>
                    <a:bodyPr/>
                    <a:lstStyle/>
                    <a:p>
                      <a:pPr algn="ctr">
                        <a:lnSpc>
                          <a:spcPct val="106000"/>
                        </a:lnSpc>
                        <a:spcAft>
                          <a:spcPts val="0"/>
                        </a:spcAft>
                      </a:pPr>
                      <a:r>
                        <a:rPr lang="en-ZA"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WESTERN CAPE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6000"/>
                        </a:lnSpc>
                        <a:spcAft>
                          <a:spcPts val="0"/>
                        </a:spcAft>
                      </a:pPr>
                      <a:r>
                        <a:rPr lang="en-ZA"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a:t>
                      </a:r>
                    </a:p>
                    <a:p>
                      <a:pPr algn="ctr">
                        <a:lnSpc>
                          <a:spcPct val="106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0325" marR="603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135688771"/>
                  </a:ext>
                </a:extLst>
              </a:tr>
            </a:tbl>
          </a:graphicData>
        </a:graphic>
      </p:graphicFrame>
    </p:spTree>
    <p:extLst>
      <p:ext uri="{BB962C8B-B14F-4D97-AF65-F5344CB8AC3E}">
        <p14:creationId xmlns:p14="http://schemas.microsoft.com/office/powerpoint/2010/main" val="275201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507288" cy="864096"/>
          </a:xfrm>
        </p:spPr>
        <p:txBody>
          <a:bodyPr>
            <a:normAutofit fontScale="90000"/>
          </a:bodyPr>
          <a:lstStyle/>
          <a:p>
            <a:pPr lvl="0" indent="-342900">
              <a:lnSpc>
                <a:spcPct val="150000"/>
              </a:lnSpc>
              <a:spcBef>
                <a:spcPts val="0"/>
              </a:spcBef>
              <a:spcAft>
                <a:spcPts val="800"/>
              </a:spcAft>
            </a:pPr>
            <a:r>
              <a:rPr lang="en-US" sz="3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r>
            <a:br>
              <a:rPr lang="en-US" sz="3200" b="1" dirty="0">
                <a:solidFill>
                  <a:prstClr val="black"/>
                </a:solidFill>
                <a:latin typeface="Arial" panose="020B0604020202020204" pitchFamily="34" charset="0"/>
                <a:ea typeface="Calibri" panose="020F0502020204030204" pitchFamily="34" charset="0"/>
                <a:cs typeface="Times New Roman" panose="02020603050405020304" pitchFamily="18" charset="0"/>
              </a:rPr>
            </a:br>
            <a:r>
              <a:rPr lang="en-ZA" sz="3600" b="1" dirty="0">
                <a:solidFill>
                  <a:schemeClr val="accent6">
                    <a:lumMod val="75000"/>
                  </a:schemeClr>
                </a:solidFill>
                <a:latin typeface="Arial" panose="020B0604020202020204" pitchFamily="34" charset="0"/>
                <a:cs typeface="Arial" panose="020B0604020202020204" pitchFamily="34" charset="0"/>
              </a:rPr>
              <a:t>PARTNERSHIPS</a:t>
            </a:r>
            <a:r>
              <a:rPr lang="en-US"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r>
            <a:br>
              <a:rPr lang="en-US"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br>
            <a:endParaRPr lang="en-US" sz="3600"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24744"/>
            <a:ext cx="8229600" cy="5334848"/>
          </a:xfrm>
        </p:spPr>
        <p:txBody>
          <a:bodyPr>
            <a:normAutofit lnSpcReduction="10000"/>
          </a:bodyPr>
          <a:lstStyle/>
          <a:p>
            <a:pPr lvl="0" algn="just"/>
            <a:r>
              <a:rPr lang="en-US" sz="3000" dirty="0">
                <a:solidFill>
                  <a:prstClr val="black"/>
                </a:solidFill>
                <a:latin typeface="Arial" panose="020B0604020202020204" pitchFamily="34" charset="0"/>
                <a:cs typeface="Arial" panose="020B0604020202020204" pitchFamily="34" charset="0"/>
              </a:rPr>
              <a:t>Long-standing partnerships serving breakfast and complements the NSNP meal; </a:t>
            </a:r>
          </a:p>
          <a:p>
            <a:pPr lvl="0" algn="just"/>
            <a:r>
              <a:rPr lang="en-US" dirty="0">
                <a:solidFill>
                  <a:srgbClr val="000000"/>
                </a:solidFill>
                <a:latin typeface="Arial" panose="020B0604020202020204" pitchFamily="34" charset="0"/>
                <a:cs typeface="Arial" panose="020B0604020202020204" pitchFamily="34" charset="0"/>
              </a:rPr>
              <a:t>To date the Department has entered into formal partnerships with the following for in-school breakfast </a:t>
            </a:r>
            <a:r>
              <a:rPr lang="en-US" dirty="0" err="1">
                <a:solidFill>
                  <a:srgbClr val="000000"/>
                </a:solidFill>
                <a:latin typeface="Arial" panose="020B0604020202020204" pitchFamily="34" charset="0"/>
                <a:cs typeface="Arial" panose="020B0604020202020204" pitchFamily="34" charset="0"/>
              </a:rPr>
              <a:t>programmes</a:t>
            </a:r>
            <a:endParaRPr lang="en-US" dirty="0">
              <a:solidFill>
                <a:srgbClr val="000000"/>
              </a:solidFill>
              <a:latin typeface="Arial" panose="020B0604020202020204" pitchFamily="34" charset="0"/>
              <a:cs typeface="Arial" panose="020B0604020202020204" pitchFamily="34" charset="0"/>
            </a:endParaRPr>
          </a:p>
          <a:p>
            <a:pPr lvl="0" algn="just">
              <a:lnSpc>
                <a:spcPct val="115000"/>
              </a:lnSpc>
              <a:spcBef>
                <a:spcPts val="0"/>
              </a:spcBef>
              <a:buFont typeface="Symbol" panose="05050102010706020507" pitchFamily="18" charset="2"/>
              <a:buChar char=""/>
            </a:pPr>
            <a:endParaRPr lang="en-US" sz="1200" dirty="0">
              <a:latin typeface="Arial" panose="020B0604020202020204" pitchFamily="34" charset="0"/>
              <a:ea typeface="Calibri" panose="020F0502020204030204" pitchFamily="34" charset="0"/>
              <a:cs typeface="Arial" panose="020B0604020202020204" pitchFamily="34" charset="0"/>
            </a:endParaRPr>
          </a:p>
          <a:p>
            <a:pPr lvl="1">
              <a:lnSpc>
                <a:spcPct val="120000"/>
              </a:lnSpc>
              <a:spcBef>
                <a:spcPts val="0"/>
              </a:spcBef>
              <a:buFont typeface="Wingdings" panose="05000000000000000000" pitchFamily="2" charset="2"/>
              <a:buChar char=""/>
              <a:tabLst>
                <a:tab pos="457200" algn="l"/>
              </a:tabLst>
            </a:pPr>
            <a:r>
              <a:rPr lang="en-US" dirty="0">
                <a:solidFill>
                  <a:srgbClr val="000000"/>
                </a:solidFill>
                <a:latin typeface="Arial" panose="020B0604020202020204" pitchFamily="34" charset="0"/>
                <a:ea typeface="Calibri" panose="020F0502020204030204" pitchFamily="34" charset="0"/>
              </a:rPr>
              <a:t>Kellogg's SA </a:t>
            </a:r>
            <a:endParaRPr lang="en-US" dirty="0"/>
          </a:p>
          <a:p>
            <a:pPr lvl="1">
              <a:lnSpc>
                <a:spcPct val="120000"/>
              </a:lnSpc>
              <a:spcBef>
                <a:spcPts val="0"/>
              </a:spcBef>
              <a:buFont typeface="Wingdings" panose="05000000000000000000" pitchFamily="2" charset="2"/>
              <a:buChar char=""/>
              <a:tabLst>
                <a:tab pos="457200" algn="l"/>
              </a:tabLst>
            </a:pPr>
            <a:r>
              <a:rPr lang="en-US" dirty="0">
                <a:solidFill>
                  <a:srgbClr val="000000"/>
                </a:solidFill>
                <a:latin typeface="Arial" panose="020B0604020202020204" pitchFamily="34" charset="0"/>
                <a:ea typeface="Calibri" panose="020F0502020204030204" pitchFamily="34" charset="0"/>
              </a:rPr>
              <a:t>PepsiCo/Pioneer Foods</a:t>
            </a:r>
            <a:endParaRPr lang="en-US" dirty="0"/>
          </a:p>
          <a:p>
            <a:pPr lvl="1">
              <a:lnSpc>
                <a:spcPct val="120000"/>
              </a:lnSpc>
              <a:spcBef>
                <a:spcPts val="0"/>
              </a:spcBef>
              <a:buFont typeface="Wingdings" panose="05000000000000000000" pitchFamily="2" charset="2"/>
              <a:buChar char=""/>
              <a:tabLst>
                <a:tab pos="457200" algn="l"/>
              </a:tabLst>
            </a:pPr>
            <a:r>
              <a:rPr lang="en-US" dirty="0">
                <a:solidFill>
                  <a:srgbClr val="000000"/>
                </a:solidFill>
                <a:latin typeface="Arial" panose="020B0604020202020204" pitchFamily="34" charset="0"/>
                <a:ea typeface="Calibri" panose="020F0502020204030204" pitchFamily="34" charset="0"/>
              </a:rPr>
              <a:t>Tiger Brands Foundation</a:t>
            </a:r>
          </a:p>
          <a:p>
            <a:pPr lvl="1">
              <a:lnSpc>
                <a:spcPct val="120000"/>
              </a:lnSpc>
              <a:spcBef>
                <a:spcPts val="0"/>
              </a:spcBef>
              <a:buFont typeface="Wingdings" panose="05000000000000000000" pitchFamily="2" charset="2"/>
              <a:buChar char=""/>
              <a:tabLst>
                <a:tab pos="457200" algn="l"/>
              </a:tabLst>
            </a:pPr>
            <a:r>
              <a:rPr lang="en-US" dirty="0">
                <a:solidFill>
                  <a:srgbClr val="000000"/>
                </a:solidFill>
                <a:latin typeface="Arial" panose="020B0604020202020204" pitchFamily="34" charset="0"/>
                <a:ea typeface="Calibri" panose="020F0502020204030204" pitchFamily="34" charset="0"/>
              </a:rPr>
              <a:t>Nestle</a:t>
            </a:r>
          </a:p>
          <a:p>
            <a:pPr lvl="1">
              <a:lnSpc>
                <a:spcPct val="120000"/>
              </a:lnSpc>
              <a:spcBef>
                <a:spcPts val="0"/>
              </a:spcBef>
              <a:buFont typeface="Wingdings" panose="05000000000000000000" pitchFamily="2" charset="2"/>
              <a:buChar char=""/>
              <a:tabLst>
                <a:tab pos="457200" algn="l"/>
              </a:tabLst>
            </a:pPr>
            <a:r>
              <a:rPr lang="en-US" dirty="0" err="1">
                <a:latin typeface="Arial" panose="020B0604020202020204" pitchFamily="34" charset="0"/>
                <a:ea typeface="Calibri" panose="020F0502020204030204" pitchFamily="34" charset="0"/>
              </a:rPr>
              <a:t>Siqalo</a:t>
            </a:r>
            <a:r>
              <a:rPr lang="en-US" dirty="0">
                <a:latin typeface="Arial" panose="020B0604020202020204" pitchFamily="34" charset="0"/>
                <a:ea typeface="Calibri" panose="020F0502020204030204" pitchFamily="34" charset="0"/>
              </a:rPr>
              <a:t> </a:t>
            </a:r>
          </a:p>
          <a:p>
            <a:pPr lvl="0">
              <a:spcBef>
                <a:spcPts val="0"/>
              </a:spcBef>
              <a:buFont typeface="Wingdings" panose="05000000000000000000" pitchFamily="2" charset="2"/>
              <a:buChar char=""/>
              <a:tabLst>
                <a:tab pos="457200" algn="l"/>
              </a:tabLst>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CC79F0A-6E6D-13E6-583D-9ADE30A36167}"/>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000" smtClean="0"/>
              <a:pPr defTabSz="685800"/>
              <a:t>17</a:t>
            </a:fld>
            <a:endParaRPr lang="en-ZA" altLang="en-US" sz="1000"/>
          </a:p>
        </p:txBody>
      </p:sp>
    </p:spTree>
    <p:extLst>
      <p:ext uri="{BB962C8B-B14F-4D97-AF65-F5344CB8AC3E}">
        <p14:creationId xmlns:p14="http://schemas.microsoft.com/office/powerpoint/2010/main" val="40452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E4C-1225-4598-7EA4-F1ED69412053}"/>
              </a:ext>
            </a:extLst>
          </p:cNvPr>
          <p:cNvSpPr>
            <a:spLocks noGrp="1"/>
          </p:cNvSpPr>
          <p:nvPr>
            <p:ph type="title"/>
          </p:nvPr>
        </p:nvSpPr>
        <p:spPr>
          <a:xfrm>
            <a:off x="457200" y="274640"/>
            <a:ext cx="8229600" cy="557590"/>
          </a:xfrm>
        </p:spPr>
        <p:txBody>
          <a:bodyPr>
            <a:noAutofit/>
          </a:bodyPr>
          <a:lstStyle/>
          <a:p>
            <a:r>
              <a:rPr lang="en-US" sz="3600" b="1" dirty="0">
                <a:solidFill>
                  <a:schemeClr val="accent6">
                    <a:lumMod val="75000"/>
                  </a:schemeClr>
                </a:solidFill>
                <a:latin typeface="Arial" panose="020B0604020202020204" pitchFamily="34" charset="0"/>
                <a:cs typeface="Arial" panose="020B0604020202020204" pitchFamily="34" charset="0"/>
              </a:rPr>
              <a:t>FOOD SAFETY IN NSNP</a:t>
            </a:r>
          </a:p>
        </p:txBody>
      </p:sp>
      <p:sp>
        <p:nvSpPr>
          <p:cNvPr id="5" name="Content Placeholder 4">
            <a:extLst>
              <a:ext uri="{FF2B5EF4-FFF2-40B4-BE49-F238E27FC236}">
                <a16:creationId xmlns:a16="http://schemas.microsoft.com/office/drawing/2014/main" id="{CF8670E1-8736-414A-EBF2-8CCCB23227A6}"/>
              </a:ext>
            </a:extLst>
          </p:cNvPr>
          <p:cNvSpPr>
            <a:spLocks noGrp="1"/>
          </p:cNvSpPr>
          <p:nvPr>
            <p:ph idx="1"/>
          </p:nvPr>
        </p:nvSpPr>
        <p:spPr>
          <a:xfrm>
            <a:off x="251520" y="980729"/>
            <a:ext cx="8640960" cy="5145436"/>
          </a:xfrm>
        </p:spPr>
        <p:txBody>
          <a:bodyPr>
            <a:noAutofit/>
          </a:bodyPr>
          <a:lstStyle/>
          <a:p>
            <a:pPr algn="just"/>
            <a:r>
              <a:rPr lang="en-US" sz="2400" dirty="0">
                <a:latin typeface="Arial" panose="020B0604020202020204" pitchFamily="34" charset="0"/>
                <a:cs typeface="Arial" panose="020B0604020202020204" pitchFamily="34" charset="0"/>
              </a:rPr>
              <a:t>A key priority as the sector adopts zero tolerance on food contamination and poisoning in schools;</a:t>
            </a:r>
          </a:p>
          <a:p>
            <a:pPr algn="just"/>
            <a:r>
              <a:rPr lang="en-US" sz="2400" dirty="0">
                <a:latin typeface="Arial" panose="020B0604020202020204" pitchFamily="34" charset="0"/>
                <a:cs typeface="Arial" panose="020B0604020202020204" pitchFamily="34" charset="0"/>
              </a:rPr>
              <a:t>To mitigate - collaboration with </a:t>
            </a:r>
            <a:r>
              <a:rPr lang="en-US" sz="2400" dirty="0" err="1">
                <a:latin typeface="Arial" panose="020B0604020202020204" pitchFamily="34" charset="0"/>
                <a:cs typeface="Arial" panose="020B0604020202020204" pitchFamily="34" charset="0"/>
              </a:rPr>
              <a:t>DoH</a:t>
            </a:r>
            <a:r>
              <a:rPr lang="en-US" sz="2400" dirty="0">
                <a:latin typeface="Arial" panose="020B0604020202020204" pitchFamily="34" charset="0"/>
                <a:cs typeface="Arial" panose="020B0604020202020204" pitchFamily="34" charset="0"/>
              </a:rPr>
              <a:t> in district based food safety teams</a:t>
            </a:r>
          </a:p>
          <a:p>
            <a:pPr algn="just"/>
            <a:r>
              <a:rPr lang="en-US" sz="2400" dirty="0">
                <a:latin typeface="Arial" panose="020B0604020202020204" pitchFamily="34" charset="0"/>
                <a:cs typeface="Arial" panose="020B0604020202020204" pitchFamily="34" charset="0"/>
              </a:rPr>
              <a:t>DBE continues to support PEDs through facilitation of annual Food Safety Workshops aimed at:</a:t>
            </a:r>
          </a:p>
          <a:p>
            <a:pPr lvl="1" algn="just"/>
            <a:r>
              <a:rPr lang="en-US" sz="2400" dirty="0">
                <a:latin typeface="Arial" panose="020B0604020202020204" pitchFamily="34" charset="0"/>
                <a:cs typeface="Arial" panose="020B0604020202020204" pitchFamily="34" charset="0"/>
              </a:rPr>
              <a:t>continuously raising awareness and promoting proper food handling practices e.g. storing food on pallets </a:t>
            </a:r>
          </a:p>
          <a:p>
            <a:pPr lvl="1" algn="just"/>
            <a:r>
              <a:rPr lang="en-US" sz="2400" dirty="0">
                <a:latin typeface="Arial" panose="020B0604020202020204" pitchFamily="34" charset="0"/>
                <a:cs typeface="Arial" panose="020B0604020202020204" pitchFamily="34" charset="0"/>
              </a:rPr>
              <a:t>accredited food safety and hygiene training</a:t>
            </a:r>
          </a:p>
          <a:p>
            <a:pPr lvl="1" algn="just"/>
            <a:r>
              <a:rPr lang="en-US" sz="2400" dirty="0">
                <a:latin typeface="Arial" panose="020B0604020202020204" pitchFamily="34" charset="0"/>
                <a:cs typeface="Arial" panose="020B0604020202020204" pitchFamily="34" charset="0"/>
              </a:rPr>
              <a:t>kitchen compliance with food safety regulations</a:t>
            </a:r>
          </a:p>
          <a:p>
            <a:pPr algn="just"/>
            <a:endParaRPr lang="en-US" sz="2400" dirty="0">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ADD66B5A-C089-06A9-299E-CEEB1E392925}"/>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18</a:t>
            </a:fld>
            <a:endParaRPr lang="en-ZA" altLang="en-US" sz="1200"/>
          </a:p>
        </p:txBody>
      </p:sp>
    </p:spTree>
    <p:extLst>
      <p:ext uri="{BB962C8B-B14F-4D97-AF65-F5344CB8AC3E}">
        <p14:creationId xmlns:p14="http://schemas.microsoft.com/office/powerpoint/2010/main" val="411218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6"/>
            <a:ext cx="8229600" cy="892400"/>
          </a:xfrm>
        </p:spPr>
        <p:txBody>
          <a:bodyPr>
            <a:normAutofit/>
          </a:bodyPr>
          <a:lstStyle/>
          <a:p>
            <a:r>
              <a:rPr lang="en-US" sz="3600" b="1" dirty="0">
                <a:solidFill>
                  <a:schemeClr val="accent6">
                    <a:lumMod val="75000"/>
                  </a:schemeClr>
                </a:solidFill>
                <a:latin typeface="Arial" panose="020B0604020202020204" pitchFamily="34" charset="0"/>
                <a:cs typeface="Arial" panose="020B0604020202020204" pitchFamily="34" charset="0"/>
              </a:rPr>
              <a:t>WAREHOUSE MONITORING</a:t>
            </a:r>
          </a:p>
        </p:txBody>
      </p:sp>
      <p:sp>
        <p:nvSpPr>
          <p:cNvPr id="3" name="Content Placeholder 2"/>
          <p:cNvSpPr>
            <a:spLocks noGrp="1"/>
          </p:cNvSpPr>
          <p:nvPr>
            <p:ph idx="1"/>
          </p:nvPr>
        </p:nvSpPr>
        <p:spPr>
          <a:xfrm>
            <a:off x="323528" y="1417639"/>
            <a:ext cx="8496944" cy="4708525"/>
          </a:xfrm>
        </p:spPr>
        <p:txBody>
          <a:bodyPr>
            <a:normAutofit/>
          </a:bodyPr>
          <a:lstStyle/>
          <a:p>
            <a:pPr algn="just"/>
            <a:r>
              <a:rPr lang="en-US" sz="2400" dirty="0">
                <a:latin typeface="Arial" panose="020B0604020202020204" pitchFamily="34" charset="0"/>
                <a:cs typeface="Arial" panose="020B0604020202020204" pitchFamily="34" charset="0"/>
              </a:rPr>
              <a:t>Warehouses linked to NSNP in provinces are monitored to ensure compliance to health regulations on food safety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NSNP through provincial and district food safety teams collaborates with local municipalities and their Environmental Health Practitioners (EHPs) to monitor and certify warehouses for compliance</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Ongoing training to service providers on safe and hygienic warehouse management </a:t>
            </a:r>
          </a:p>
        </p:txBody>
      </p:sp>
      <p:sp>
        <p:nvSpPr>
          <p:cNvPr id="4" name="Slide Number Placeholder 3">
            <a:extLst>
              <a:ext uri="{FF2B5EF4-FFF2-40B4-BE49-F238E27FC236}">
                <a16:creationId xmlns:a16="http://schemas.microsoft.com/office/drawing/2014/main" id="{3B400C66-24F4-A15A-2F1F-7CA0FA064F75}"/>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19</a:t>
            </a:fld>
            <a:endParaRPr lang="en-ZA" altLang="en-US" sz="1200"/>
          </a:p>
        </p:txBody>
      </p:sp>
    </p:spTree>
    <p:extLst>
      <p:ext uri="{BB962C8B-B14F-4D97-AF65-F5344CB8AC3E}">
        <p14:creationId xmlns:p14="http://schemas.microsoft.com/office/powerpoint/2010/main" val="19168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5059-8526-1145-1FAF-173B52F852E0}"/>
              </a:ext>
            </a:extLst>
          </p:cNvPr>
          <p:cNvSpPr>
            <a:spLocks noGrp="1"/>
          </p:cNvSpPr>
          <p:nvPr>
            <p:ph type="title"/>
          </p:nvPr>
        </p:nvSpPr>
        <p:spPr/>
        <p:txBody>
          <a:bodyPr>
            <a:norm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BACKGROUND OF THE NSNP</a:t>
            </a:r>
          </a:p>
        </p:txBody>
      </p:sp>
      <p:sp>
        <p:nvSpPr>
          <p:cNvPr id="6" name="Content Placeholder 5">
            <a:extLst>
              <a:ext uri="{FF2B5EF4-FFF2-40B4-BE49-F238E27FC236}">
                <a16:creationId xmlns:a16="http://schemas.microsoft.com/office/drawing/2014/main" id="{EFA277FE-4C17-BD48-6418-CB2E5DA53F44}"/>
              </a:ext>
            </a:extLst>
          </p:cNvPr>
          <p:cNvSpPr>
            <a:spLocks noGrp="1"/>
          </p:cNvSpPr>
          <p:nvPr>
            <p:ph idx="1"/>
          </p:nvPr>
        </p:nvSpPr>
        <p:spPr>
          <a:xfrm>
            <a:off x="107504" y="908720"/>
            <a:ext cx="8928992" cy="5256584"/>
          </a:xfrm>
        </p:spPr>
        <p:txBody>
          <a:bodyPr>
            <a:noAutofit/>
          </a:bodyPr>
          <a:lstStyle/>
          <a:p>
            <a:pPr algn="just"/>
            <a:r>
              <a:rPr lang="en-ZA" sz="1700" dirty="0">
                <a:effectLst/>
                <a:latin typeface="Arial" panose="020B0604020202020204" pitchFamily="34" charset="0"/>
                <a:ea typeface="Times New Roman" panose="02020603050405020304" pitchFamily="18" charset="0"/>
              </a:rPr>
              <a:t>NSNP </a:t>
            </a:r>
            <a:r>
              <a:rPr lang="en-ZA" sz="1700" dirty="0">
                <a:latin typeface="Arial" panose="020B0604020202020204" pitchFamily="34" charset="0"/>
                <a:ea typeface="Times New Roman" panose="02020603050405020304" pitchFamily="18" charset="0"/>
              </a:rPr>
              <a:t>is </a:t>
            </a:r>
            <a:r>
              <a:rPr lang="en-ZA" sz="1700" dirty="0">
                <a:effectLst/>
                <a:latin typeface="Arial" panose="020B0604020202020204" pitchFamily="34" charset="0"/>
                <a:ea typeface="Times New Roman" panose="02020603050405020304" pitchFamily="18" charset="0"/>
              </a:rPr>
              <a:t>a key poverty alleviation </a:t>
            </a:r>
            <a:r>
              <a:rPr lang="en-ZA" sz="1700" dirty="0">
                <a:latin typeface="Arial" panose="020B0604020202020204" pitchFamily="34" charset="0"/>
                <a:ea typeface="Times New Roman" panose="02020603050405020304" pitchFamily="18" charset="0"/>
              </a:rPr>
              <a:t>programme of government </a:t>
            </a:r>
            <a:r>
              <a:rPr lang="en-ZA" sz="1700" dirty="0">
                <a:effectLst/>
                <a:latin typeface="Arial" panose="020B0604020202020204" pitchFamily="34" charset="0"/>
                <a:ea typeface="Times New Roman" panose="02020603050405020304" pitchFamily="18" charset="0"/>
              </a:rPr>
              <a:t>to address hunger, malnutrition and micronutrient deficiencies in learners</a:t>
            </a:r>
          </a:p>
          <a:p>
            <a:pPr algn="just"/>
            <a:endParaRPr lang="en-ZA" sz="1700" dirty="0">
              <a:latin typeface="Arial" panose="020B0604020202020204" pitchFamily="34" charset="0"/>
              <a:ea typeface="Times New Roman" panose="02020603050405020304" pitchFamily="18" charset="0"/>
            </a:endParaRPr>
          </a:p>
          <a:p>
            <a:pPr algn="just"/>
            <a:r>
              <a:rPr lang="en-ZA" sz="1700" dirty="0">
                <a:latin typeface="Arial" panose="020B0604020202020204" pitchFamily="34" charset="0"/>
                <a:ea typeface="Times New Roman" panose="02020603050405020304" pitchFamily="18" charset="0"/>
              </a:rPr>
              <a:t>A key pillar of the Care and  Support for Teaching and Learning  Framework that seeks to address barriers to teaching and learning</a:t>
            </a:r>
            <a:endParaRPr lang="en-ZA" sz="1700" dirty="0">
              <a:effectLst/>
              <a:latin typeface="Arial" panose="020B0604020202020204" pitchFamily="34" charset="0"/>
              <a:ea typeface="Times New Roman" panose="02020603050405020304" pitchFamily="18" charset="0"/>
            </a:endParaRPr>
          </a:p>
          <a:p>
            <a:pPr algn="just"/>
            <a:endParaRPr lang="en-ZA" sz="1700" dirty="0">
              <a:latin typeface="Arial" panose="020B0604020202020204" pitchFamily="34" charset="0"/>
              <a:ea typeface="Times New Roman" panose="02020603050405020304" pitchFamily="18" charset="0"/>
            </a:endParaRPr>
          </a:p>
          <a:p>
            <a:pPr algn="just"/>
            <a:r>
              <a:rPr lang="en-ZA" sz="1700" dirty="0">
                <a:latin typeface="Arial" panose="020B0604020202020204" pitchFamily="34" charset="0"/>
                <a:ea typeface="Times New Roman" panose="02020603050405020304" pitchFamily="18" charset="0"/>
              </a:rPr>
              <a:t>NSNP key objective is t</a:t>
            </a:r>
            <a:r>
              <a:rPr lang="en-ZA" sz="1700" dirty="0">
                <a:effectLst/>
                <a:latin typeface="Arial" panose="020B0604020202020204" pitchFamily="34" charset="0"/>
                <a:ea typeface="Times New Roman" panose="02020603050405020304" pitchFamily="18" charset="0"/>
              </a:rPr>
              <a:t>o enhance learning capacity and give access to education. </a:t>
            </a:r>
          </a:p>
          <a:p>
            <a:pPr algn="just"/>
            <a:endParaRPr lang="en-ZA" sz="1700" dirty="0">
              <a:latin typeface="Arial" panose="020B0604020202020204" pitchFamily="34" charset="0"/>
              <a:ea typeface="Times New Roman" panose="02020603050405020304" pitchFamily="18" charset="0"/>
            </a:endParaRPr>
          </a:p>
          <a:p>
            <a:pPr algn="just"/>
            <a:r>
              <a:rPr lang="en-ZA" sz="1700" dirty="0">
                <a:latin typeface="Arial" panose="020B0604020202020204" pitchFamily="34" charset="0"/>
                <a:ea typeface="Times New Roman" panose="02020603050405020304" pitchFamily="18" charset="0"/>
              </a:rPr>
              <a:t>In 2002 the programme transferred from Department of Health to Department of (Basic) Education (only primary schools) </a:t>
            </a:r>
          </a:p>
          <a:p>
            <a:pPr algn="just"/>
            <a:endParaRPr lang="en-ZA" sz="1700" dirty="0">
              <a:latin typeface="Arial" panose="020B0604020202020204" pitchFamily="34" charset="0"/>
              <a:ea typeface="Times New Roman" panose="02020603050405020304" pitchFamily="18" charset="0"/>
            </a:endParaRPr>
          </a:p>
          <a:p>
            <a:pPr algn="just"/>
            <a:r>
              <a:rPr lang="en-ZA" sz="1700" dirty="0">
                <a:latin typeface="Arial" panose="020B0604020202020204" pitchFamily="34" charset="0"/>
                <a:ea typeface="Times New Roman" panose="02020603050405020304" pitchFamily="18" charset="0"/>
              </a:rPr>
              <a:t>Between 2009 – 2011 the </a:t>
            </a:r>
            <a:r>
              <a:rPr lang="en-ZA" sz="1700" dirty="0">
                <a:effectLst/>
                <a:latin typeface="Arial" panose="020B0604020202020204" pitchFamily="34" charset="0"/>
                <a:ea typeface="Times New Roman" panose="02020603050405020304" pitchFamily="18" charset="0"/>
              </a:rPr>
              <a:t>Inclusion of Secondary Schools </a:t>
            </a:r>
            <a:r>
              <a:rPr lang="en-ZA" sz="1700" dirty="0">
                <a:latin typeface="Arial" panose="020B0604020202020204" pitchFamily="34" charset="0"/>
                <a:ea typeface="Times New Roman" panose="02020603050405020304" pitchFamily="18" charset="0"/>
              </a:rPr>
              <a:t>following recommendation by the Financial and Fiscal Commission </a:t>
            </a:r>
          </a:p>
          <a:p>
            <a:pPr algn="just"/>
            <a:endParaRPr lang="en-ZA" sz="1700" dirty="0">
              <a:latin typeface="Arial" panose="020B0604020202020204" pitchFamily="34" charset="0"/>
              <a:ea typeface="Times New Roman" panose="02020603050405020304" pitchFamily="18" charset="0"/>
            </a:endParaRPr>
          </a:p>
          <a:p>
            <a:pPr algn="just"/>
            <a:r>
              <a:rPr lang="en-ZA" sz="1700" dirty="0">
                <a:latin typeface="Arial" panose="020B0604020202020204" pitchFamily="34" charset="0"/>
                <a:ea typeface="Times New Roman" panose="02020603050405020304" pitchFamily="18" charset="0"/>
              </a:rPr>
              <a:t>Since inception, NSNP Menu has evolved from serving a cold meal (bread and vitamin C enriched drink) to a warm cooked meal (variety in protein, starch, vegetable/fruit)  </a:t>
            </a:r>
            <a:endParaRPr lang="en-ZA" sz="1700" dirty="0">
              <a:effectLst/>
              <a:latin typeface="Arial" panose="020B0604020202020204" pitchFamily="34" charset="0"/>
              <a:ea typeface="Times New Roman" panose="02020603050405020304" pitchFamily="18" charset="0"/>
            </a:endParaRPr>
          </a:p>
        </p:txBody>
      </p:sp>
      <p:sp>
        <p:nvSpPr>
          <p:cNvPr id="3" name="Slide Number Placeholder 3">
            <a:extLst>
              <a:ext uri="{FF2B5EF4-FFF2-40B4-BE49-F238E27FC236}">
                <a16:creationId xmlns:a16="http://schemas.microsoft.com/office/drawing/2014/main" id="{242395DE-FCE7-8AD1-5EF6-7AD8557A8C44}"/>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2</a:t>
            </a:fld>
            <a:endParaRPr lang="en-ZA" altLang="en-US" sz="1200"/>
          </a:p>
        </p:txBody>
      </p:sp>
    </p:spTree>
    <p:extLst>
      <p:ext uri="{BB962C8B-B14F-4D97-AF65-F5344CB8AC3E}">
        <p14:creationId xmlns:p14="http://schemas.microsoft.com/office/powerpoint/2010/main" val="203206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762000"/>
          </a:xfrm>
        </p:spPr>
        <p:txBody>
          <a:bodyPr>
            <a:norm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WAREHOUSE MONITORING </a:t>
            </a:r>
            <a:endParaRPr lang="en-US" altLang="en-US" sz="3200" b="1" dirty="0">
              <a:solidFill>
                <a:schemeClr val="accent6">
                  <a:lumMod val="75000"/>
                </a:schemeClr>
              </a:solidFill>
              <a:latin typeface="Arial" panose="020B0604020202020204" pitchFamily="34" charset="0"/>
              <a:cs typeface="Arial" panose="020B0604020202020204" pitchFamily="34" charset="0"/>
            </a:endParaRPr>
          </a:p>
        </p:txBody>
      </p:sp>
      <p:pic>
        <p:nvPicPr>
          <p:cNvPr id="11268" name="Picture 2" descr="C:\Users\behane.s\Documents\Photos\Factory monitoring\Trojan factory floor-20130704-001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24400" y="990600"/>
            <a:ext cx="4114800" cy="2590800"/>
          </a:xfrm>
        </p:spPr>
      </p:pic>
      <p:pic>
        <p:nvPicPr>
          <p:cNvPr id="11269" name="Picture 7" descr="C:\Users\behane.s\Documents\Photos\Factory monitoring\Trojan factory handwash-20130704-001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descr="C:\Users\behane.s\Documents\Photos\Factory monitoring\Evaluating the cooked soya mince Mr Bek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8862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C:\Users\behane.s\Documents\Photos\Factory monitoring\Trojan factory lab-20130704-001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886200"/>
            <a:ext cx="27606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descr="C:\Users\behane.s\Documents\Photos\Factory monitoring\Protective cloth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990600"/>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11"/>
          <p:cNvSpPr txBox="1">
            <a:spLocks noChangeArrowheads="1"/>
          </p:cNvSpPr>
          <p:nvPr/>
        </p:nvSpPr>
        <p:spPr bwMode="auto">
          <a:xfrm>
            <a:off x="533400" y="685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Protective clothing</a:t>
            </a:r>
          </a:p>
        </p:txBody>
      </p:sp>
      <p:sp>
        <p:nvSpPr>
          <p:cNvPr id="11274" name="TextBox 13"/>
          <p:cNvSpPr txBox="1">
            <a:spLocks noChangeArrowheads="1"/>
          </p:cNvSpPr>
          <p:nvPr/>
        </p:nvSpPr>
        <p:spPr bwMode="auto">
          <a:xfrm>
            <a:off x="5181600" y="6858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Sterile clean factory</a:t>
            </a:r>
          </a:p>
        </p:txBody>
      </p:sp>
      <p:sp>
        <p:nvSpPr>
          <p:cNvPr id="11275" name="TextBox 14"/>
          <p:cNvSpPr txBox="1">
            <a:spLocks noChangeArrowheads="1"/>
          </p:cNvSpPr>
          <p:nvPr/>
        </p:nvSpPr>
        <p:spPr bwMode="auto">
          <a:xfrm>
            <a:off x="533400" y="35814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Hand washing area</a:t>
            </a:r>
          </a:p>
        </p:txBody>
      </p:sp>
      <p:sp>
        <p:nvSpPr>
          <p:cNvPr id="11276" name="TextBox 15"/>
          <p:cNvSpPr txBox="1">
            <a:spLocks noChangeArrowheads="1"/>
          </p:cNvSpPr>
          <p:nvPr/>
        </p:nvSpPr>
        <p:spPr bwMode="auto">
          <a:xfrm>
            <a:off x="3276600" y="35814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Lab for quality assurance</a:t>
            </a:r>
          </a:p>
        </p:txBody>
      </p:sp>
      <p:sp>
        <p:nvSpPr>
          <p:cNvPr id="11277" name="TextBox 16"/>
          <p:cNvSpPr txBox="1">
            <a:spLocks noChangeArrowheads="1"/>
          </p:cNvSpPr>
          <p:nvPr/>
        </p:nvSpPr>
        <p:spPr bwMode="auto">
          <a:xfrm>
            <a:off x="6324600" y="35814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Sensory evaluation</a:t>
            </a:r>
          </a:p>
        </p:txBody>
      </p:sp>
      <p:sp>
        <p:nvSpPr>
          <p:cNvPr id="2" name="Slide Number Placeholder 3">
            <a:extLst>
              <a:ext uri="{FF2B5EF4-FFF2-40B4-BE49-F238E27FC236}">
                <a16:creationId xmlns:a16="http://schemas.microsoft.com/office/drawing/2014/main" id="{51D3CFD4-6C13-5720-90ED-DEA0C538B326}"/>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20</a:t>
            </a:fld>
            <a:endParaRPr lang="en-ZA" altLang="en-US" sz="1200"/>
          </a:p>
        </p:txBody>
      </p:sp>
    </p:spTree>
    <p:extLst>
      <p:ext uri="{BB962C8B-B14F-4D97-AF65-F5344CB8AC3E}">
        <p14:creationId xmlns:p14="http://schemas.microsoft.com/office/powerpoint/2010/main" val="2429554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C:\Users\buthane.c.EDUC.PWV.GOV.ZA\Documents\PHOTOS\food stuffs straight to  storeroom.jpg"/>
          <p:cNvPicPr>
            <a:picLocks noGrp="1"/>
          </p:cNvPicPr>
          <p:nvPr>
            <p:ph idx="1"/>
          </p:nvPr>
        </p:nvPicPr>
        <p:blipFill rotWithShape="1">
          <a:blip r:embed="rId2"/>
          <a:srcRect b="11997"/>
          <a:stretch/>
        </p:blipFill>
        <p:spPr bwMode="auto">
          <a:xfrm>
            <a:off x="4067944" y="908720"/>
            <a:ext cx="4625826" cy="2359117"/>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799" b="12851"/>
          <a:stretch/>
        </p:blipFill>
        <p:spPr>
          <a:xfrm>
            <a:off x="5112798" y="3426419"/>
            <a:ext cx="2536117" cy="2378845"/>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908720"/>
            <a:ext cx="3493468" cy="4896544"/>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E80B8F99-E84C-CC52-CF30-3A9455E2609C}"/>
              </a:ext>
            </a:extLst>
          </p:cNvPr>
          <p:cNvSpPr>
            <a:spLocks noGrp="1"/>
          </p:cNvSpPr>
          <p:nvPr>
            <p:ph type="title"/>
          </p:nvPr>
        </p:nvSpPr>
        <p:spPr>
          <a:xfrm>
            <a:off x="457200" y="-34506"/>
            <a:ext cx="8229600" cy="762000"/>
          </a:xfrm>
        </p:spPr>
        <p:txBody>
          <a:bodyPr>
            <a:normAutofit/>
          </a:bodyPr>
          <a:lstStyle/>
          <a:p>
            <a:r>
              <a:rPr lang="en-US" altLang="en-US" sz="3200" b="1" dirty="0">
                <a:solidFill>
                  <a:schemeClr val="accent6">
                    <a:lumMod val="75000"/>
                  </a:schemeClr>
                </a:solidFill>
                <a:latin typeface="Arial" panose="020B0604020202020204" pitchFamily="34" charset="0"/>
                <a:cs typeface="Arial" panose="020B0604020202020204" pitchFamily="34" charset="0"/>
              </a:rPr>
              <a:t>DELIVERY AND STORAGE AT SCHOOL</a:t>
            </a:r>
          </a:p>
        </p:txBody>
      </p:sp>
      <p:sp>
        <p:nvSpPr>
          <p:cNvPr id="3" name="Slide Number Placeholder 3">
            <a:extLst>
              <a:ext uri="{FF2B5EF4-FFF2-40B4-BE49-F238E27FC236}">
                <a16:creationId xmlns:a16="http://schemas.microsoft.com/office/drawing/2014/main" id="{066A0C82-8F77-B62A-8A0A-9476A33087C7}"/>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21</a:t>
            </a:fld>
            <a:endParaRPr lang="en-ZA" altLang="en-US" sz="1200"/>
          </a:p>
        </p:txBody>
      </p:sp>
    </p:spTree>
    <p:extLst>
      <p:ext uri="{BB962C8B-B14F-4D97-AF65-F5344CB8AC3E}">
        <p14:creationId xmlns:p14="http://schemas.microsoft.com/office/powerpoint/2010/main" val="2234151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Monitoring, Response and Reporting (MRR)</a:t>
            </a:r>
          </a:p>
        </p:txBody>
      </p:sp>
      <p:sp>
        <p:nvSpPr>
          <p:cNvPr id="3" name="Content Placeholder 2"/>
          <p:cNvSpPr>
            <a:spLocks noGrp="1"/>
          </p:cNvSpPr>
          <p:nvPr>
            <p:ph idx="1"/>
          </p:nvPr>
        </p:nvSpPr>
        <p:spPr/>
        <p:txBody>
          <a:bodyPr>
            <a:normAutofit fontScale="85000" lnSpcReduction="20000"/>
          </a:bodyPr>
          <a:lstStyle/>
          <a:p>
            <a:pPr marL="0" indent="0">
              <a:buNone/>
            </a:pPr>
            <a:r>
              <a:rPr lang="en-ZA" dirty="0"/>
              <a:t>Aims to:</a:t>
            </a:r>
          </a:p>
          <a:p>
            <a:r>
              <a:rPr lang="en-US" dirty="0"/>
              <a:t>Collect the right information (</a:t>
            </a:r>
            <a:r>
              <a:rPr lang="en-US" b="1" dirty="0"/>
              <a:t>Monitor)</a:t>
            </a:r>
          </a:p>
          <a:p>
            <a:r>
              <a:rPr lang="en-US" dirty="0" err="1"/>
              <a:t>Analyse</a:t>
            </a:r>
            <a:r>
              <a:rPr lang="en-US" dirty="0"/>
              <a:t>, understand and share this information in the right way </a:t>
            </a:r>
            <a:r>
              <a:rPr lang="en-US" b="1" dirty="0"/>
              <a:t>(Report)</a:t>
            </a:r>
          </a:p>
          <a:p>
            <a:r>
              <a:rPr lang="en-US" dirty="0"/>
              <a:t>Use this information to improve performance </a:t>
            </a:r>
            <a:r>
              <a:rPr lang="en-US" b="1" dirty="0"/>
              <a:t>(Respond)</a:t>
            </a:r>
          </a:p>
          <a:p>
            <a:r>
              <a:rPr lang="en-US" dirty="0"/>
              <a:t>Key Performance Indicator (KPI) &gt; “nutritious meals served on time” </a:t>
            </a:r>
          </a:p>
          <a:p>
            <a:pPr lvl="1"/>
            <a:r>
              <a:rPr lang="en-US" dirty="0"/>
              <a:t>Nutritious meals (variety/3 food groups) </a:t>
            </a:r>
          </a:p>
          <a:p>
            <a:pPr lvl="1"/>
            <a:r>
              <a:rPr lang="en-US" dirty="0"/>
              <a:t>Serving portions</a:t>
            </a:r>
          </a:p>
          <a:p>
            <a:pPr lvl="1"/>
            <a:r>
              <a:rPr lang="en-US" dirty="0"/>
              <a:t>Health and safety</a:t>
            </a:r>
          </a:p>
          <a:p>
            <a:pPr lvl="1"/>
            <a:r>
              <a:rPr lang="en-US" dirty="0"/>
              <a:t>Record keeping</a:t>
            </a:r>
            <a:endParaRPr lang="en-ZA" dirty="0"/>
          </a:p>
        </p:txBody>
      </p:sp>
      <p:sp>
        <p:nvSpPr>
          <p:cNvPr id="5" name="Slide Number Placeholder 3">
            <a:extLst>
              <a:ext uri="{FF2B5EF4-FFF2-40B4-BE49-F238E27FC236}">
                <a16:creationId xmlns:a16="http://schemas.microsoft.com/office/drawing/2014/main" id="{13348501-CF26-9FCE-2A0B-F953C81B27EC}"/>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22</a:t>
            </a:fld>
            <a:endParaRPr lang="en-ZA" altLang="en-US" sz="1200"/>
          </a:p>
        </p:txBody>
      </p:sp>
    </p:spTree>
    <p:extLst>
      <p:ext uri="{BB962C8B-B14F-4D97-AF65-F5344CB8AC3E}">
        <p14:creationId xmlns:p14="http://schemas.microsoft.com/office/powerpoint/2010/main" val="163388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8" y="1303872"/>
            <a:ext cx="8856984" cy="5005448"/>
          </a:xfrm>
        </p:spPr>
        <p:txBody>
          <a:bodyPr>
            <a:noAutofit/>
          </a:bodyPr>
          <a:lstStyle/>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marL="0" indent="0" algn="just">
              <a:buNone/>
            </a:pPr>
            <a:r>
              <a:rPr lang="en-US" sz="3600" dirty="0">
                <a:latin typeface="Arial" panose="020B0604020202020204" pitchFamily="34" charset="0"/>
                <a:cs typeface="Arial" panose="020B0604020202020204" pitchFamily="34" charset="0"/>
              </a:rPr>
              <a:t>           </a:t>
            </a:r>
            <a:r>
              <a:rPr lang="en-US" sz="3600" dirty="0">
                <a:solidFill>
                  <a:schemeClr val="accent6">
                    <a:lumMod val="75000"/>
                  </a:schemeClr>
                </a:solidFill>
                <a:latin typeface="Arial" panose="020B0604020202020204" pitchFamily="34" charset="0"/>
                <a:cs typeface="Arial" panose="020B0604020202020204" pitchFamily="34" charset="0"/>
              </a:rPr>
              <a:t>BUT WE CAN DO BETTER</a:t>
            </a:r>
          </a:p>
        </p:txBody>
      </p:sp>
    </p:spTree>
    <p:extLst>
      <p:ext uri="{BB962C8B-B14F-4D97-AF65-F5344CB8AC3E}">
        <p14:creationId xmlns:p14="http://schemas.microsoft.com/office/powerpoint/2010/main" val="172158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0" y="160336"/>
            <a:ext cx="9036496" cy="1143000"/>
          </a:xfrm>
        </p:spPr>
        <p:txBody>
          <a:bodyPr>
            <a:norm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NSNP IMPLEMENTATION INEFFICIENCIES- </a:t>
            </a:r>
            <a:r>
              <a:rPr lang="en-US" sz="3100" b="1" dirty="0">
                <a:solidFill>
                  <a:schemeClr val="accent6">
                    <a:lumMod val="75000"/>
                  </a:schemeClr>
                </a:solidFill>
                <a:latin typeface="Arial" panose="020B0604020202020204" pitchFamily="34" charset="0"/>
                <a:cs typeface="Arial" panose="020B0604020202020204" pitchFamily="34" charset="0"/>
              </a:rPr>
              <a:t>PRESSURES ON THE MEAL COST </a:t>
            </a:r>
          </a:p>
        </p:txBody>
      </p:sp>
      <p:sp>
        <p:nvSpPr>
          <p:cNvPr id="3" name="Content Placeholder 2"/>
          <p:cNvSpPr>
            <a:spLocks noGrp="1"/>
          </p:cNvSpPr>
          <p:nvPr>
            <p:ph idx="1"/>
          </p:nvPr>
        </p:nvSpPr>
        <p:spPr>
          <a:xfrm>
            <a:off x="150036" y="1536010"/>
            <a:ext cx="8856984" cy="5005448"/>
          </a:xfrm>
        </p:spPr>
        <p:txBody>
          <a:bodyPr>
            <a:noAutofit/>
          </a:bodyPr>
          <a:lstStyle/>
          <a:p>
            <a:pPr algn="just"/>
            <a:r>
              <a:rPr lang="en-US" sz="2000" dirty="0">
                <a:latin typeface="Arial" panose="020B0604020202020204" pitchFamily="34" charset="0"/>
                <a:cs typeface="Arial" panose="020B0604020202020204" pitchFamily="34" charset="0"/>
              </a:rPr>
              <a:t>The impact of COVID-19 pandemic has exacerbated hunger in communities. </a:t>
            </a:r>
            <a:r>
              <a:rPr lang="en-US" sz="2000" dirty="0" err="1">
                <a:latin typeface="Arial" panose="020B0604020202020204" pitchFamily="34" charset="0"/>
                <a:cs typeface="Arial" panose="020B0604020202020204" pitchFamily="34" charset="0"/>
              </a:rPr>
              <a:t>Covid</a:t>
            </a:r>
            <a:r>
              <a:rPr lang="en-US" sz="2000" dirty="0">
                <a:latin typeface="Arial" panose="020B0604020202020204" pitchFamily="34" charset="0"/>
                <a:cs typeface="Arial" panose="020B0604020202020204" pitchFamily="34" charset="0"/>
              </a:rPr>
              <a:t> unemployment and food insecurity increased the demand for food and school nutrition meals across all nine provinces</a:t>
            </a:r>
          </a:p>
          <a:p>
            <a:pPr algn="just"/>
            <a:r>
              <a:rPr lang="en-US" sz="2000" dirty="0">
                <a:latin typeface="Arial" panose="020B0604020202020204" pitchFamily="34" charset="0"/>
                <a:cs typeface="Arial" panose="020B0604020202020204" pitchFamily="34" charset="0"/>
              </a:rPr>
              <a:t>Pressure to include additional indigent learners in Q4-5</a:t>
            </a:r>
          </a:p>
          <a:p>
            <a:pPr algn="just"/>
            <a:r>
              <a:rPr lang="en-US" sz="2000" dirty="0">
                <a:latin typeface="Arial" panose="020B0604020202020204" pitchFamily="34" charset="0"/>
                <a:cs typeface="Arial" panose="020B0604020202020204" pitchFamily="34" charset="0"/>
              </a:rPr>
              <a:t>Additional pressure to include ECD </a:t>
            </a:r>
          </a:p>
          <a:p>
            <a:pPr algn="just"/>
            <a:r>
              <a:rPr lang="en-US" sz="2000" dirty="0">
                <a:latin typeface="Arial" panose="020B0604020202020204" pitchFamily="34" charset="0"/>
                <a:cs typeface="Arial" panose="020B0604020202020204" pitchFamily="34" charset="0"/>
              </a:rPr>
              <a:t>Steep food inflation that outstrips consumer price inflation (CPI)</a:t>
            </a:r>
          </a:p>
          <a:p>
            <a:pPr algn="just"/>
            <a:r>
              <a:rPr lang="en-US" sz="2000" dirty="0">
                <a:latin typeface="Arial" panose="020B0604020202020204" pitchFamily="34" charset="0"/>
                <a:cs typeface="Arial" panose="020B0604020202020204" pitchFamily="34" charset="0"/>
              </a:rPr>
              <a:t>Lack of an integrated logistics management system increasing the cost of food deliveries. Further aggravated by recent escalation in the cost of fuel</a:t>
            </a:r>
          </a:p>
          <a:p>
            <a:pPr algn="just"/>
            <a:r>
              <a:rPr lang="en-US" sz="2000" dirty="0">
                <a:latin typeface="Arial" panose="020B0604020202020204" pitchFamily="34" charset="0"/>
                <a:cs typeface="Arial" panose="020B0604020202020204" pitchFamily="34" charset="0"/>
              </a:rPr>
              <a:t>No benefits from economies of scale</a:t>
            </a:r>
          </a:p>
          <a:p>
            <a:pPr algn="just"/>
            <a:r>
              <a:rPr lang="en-US" sz="2000" dirty="0">
                <a:latin typeface="Arial" panose="020B0604020202020204" pitchFamily="34" charset="0"/>
                <a:cs typeface="Arial" panose="020B0604020202020204" pitchFamily="34" charset="0"/>
              </a:rPr>
              <a:t>Procurement from retailers, not manufacturers</a:t>
            </a:r>
          </a:p>
          <a:p>
            <a:pPr algn="just"/>
            <a:r>
              <a:rPr lang="en-US" sz="2000" dirty="0">
                <a:latin typeface="Arial" panose="020B0604020202020204" pitchFamily="34" charset="0"/>
                <a:cs typeface="Arial" panose="020B0604020202020204" pitchFamily="34" charset="0"/>
              </a:rPr>
              <a:t>Pilfering and corruption in the process due to poor stock control and management</a:t>
            </a:r>
          </a:p>
        </p:txBody>
      </p:sp>
      <p:sp>
        <p:nvSpPr>
          <p:cNvPr id="4" name="Slide Number Placeholder 3">
            <a:extLst>
              <a:ext uri="{FF2B5EF4-FFF2-40B4-BE49-F238E27FC236}">
                <a16:creationId xmlns:a16="http://schemas.microsoft.com/office/drawing/2014/main" id="{96930A52-56B6-7199-906E-1F63D9EFC462}"/>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24</a:t>
            </a:fld>
            <a:endParaRPr lang="en-ZA" altLang="en-US" sz="1200"/>
          </a:p>
        </p:txBody>
      </p:sp>
    </p:spTree>
    <p:extLst>
      <p:ext uri="{BB962C8B-B14F-4D97-AF65-F5344CB8AC3E}">
        <p14:creationId xmlns:p14="http://schemas.microsoft.com/office/powerpoint/2010/main" val="2379666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7D2C-523E-A8DC-2E83-F7FC86B8DDDD}"/>
              </a:ext>
            </a:extLst>
          </p:cNvPr>
          <p:cNvSpPr>
            <a:spLocks noGrp="1"/>
          </p:cNvSpPr>
          <p:nvPr>
            <p:ph type="title"/>
          </p:nvPr>
        </p:nvSpPr>
        <p:spPr>
          <a:xfrm>
            <a:off x="107504" y="188640"/>
            <a:ext cx="8928992" cy="922113"/>
          </a:xfrm>
        </p:spPr>
        <p:txBody>
          <a:bodyPr>
            <a:no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NSNP IMPLEMENTATION INEFFICIENCES: QUALITY CONTROL</a:t>
            </a:r>
          </a:p>
        </p:txBody>
      </p:sp>
      <p:sp>
        <p:nvSpPr>
          <p:cNvPr id="3" name="Content Placeholder 2">
            <a:extLst>
              <a:ext uri="{FF2B5EF4-FFF2-40B4-BE49-F238E27FC236}">
                <a16:creationId xmlns:a16="http://schemas.microsoft.com/office/drawing/2014/main" id="{1B3B1B52-7445-6DEA-DE6F-0E716F4B3B4F}"/>
              </a:ext>
            </a:extLst>
          </p:cNvPr>
          <p:cNvSpPr>
            <a:spLocks noGrp="1"/>
          </p:cNvSpPr>
          <p:nvPr>
            <p:ph idx="1"/>
          </p:nvPr>
        </p:nvSpPr>
        <p:spPr>
          <a:xfrm>
            <a:off x="107504" y="1268761"/>
            <a:ext cx="8784976" cy="4857404"/>
          </a:xfrm>
        </p:spPr>
        <p:txBody>
          <a:bodyPr>
            <a:normAutofit fontScale="85000" lnSpcReduction="20000"/>
          </a:bodyPr>
          <a:lstStyle/>
          <a:p>
            <a:pPr algn="just"/>
            <a:r>
              <a:rPr lang="en-US" sz="3200" dirty="0">
                <a:latin typeface="Arial" panose="020B0604020202020204" pitchFamily="34" charset="0"/>
                <a:cs typeface="Arial" panose="020B0604020202020204" pitchFamily="34" charset="0"/>
              </a:rPr>
              <a:t>Quality: Poor quality protein food items</a:t>
            </a:r>
          </a:p>
          <a:p>
            <a:pPr marL="0" indent="0" algn="just">
              <a:buNone/>
            </a:pPr>
            <a:endParaRPr lang="en-US" sz="3200" dirty="0">
              <a:latin typeface="Arial" panose="020B0604020202020204" pitchFamily="34" charset="0"/>
              <a:cs typeface="Arial" panose="020B0604020202020204" pitchFamily="34" charset="0"/>
            </a:endParaRPr>
          </a:p>
          <a:p>
            <a:pPr marL="0" indent="0" algn="just">
              <a:buNone/>
            </a:pPr>
            <a:endParaRPr lang="en-US" sz="3200" dirty="0">
              <a:latin typeface="Arial" panose="020B0604020202020204" pitchFamily="34" charset="0"/>
              <a:cs typeface="Arial" panose="020B0604020202020204" pitchFamily="34" charset="0"/>
            </a:endParaRPr>
          </a:p>
          <a:p>
            <a:endParaRPr lang="en-US" dirty="0"/>
          </a:p>
          <a:p>
            <a:endParaRPr lang="en-US"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Non-nutritious  food items                       Additives to be thrown away                                    Sub-standard soya mince cooked with additives</a:t>
            </a:r>
          </a:p>
          <a:p>
            <a:r>
              <a:rPr lang="en-US" dirty="0"/>
              <a:t>Quantities: Under delivery of protein food items</a:t>
            </a:r>
          </a:p>
          <a:p>
            <a:r>
              <a:rPr lang="en-US" dirty="0"/>
              <a:t>Short delivery of fresh fruit or vegetables</a:t>
            </a:r>
          </a:p>
          <a:p>
            <a:r>
              <a:rPr lang="en-US" dirty="0"/>
              <a:t>Poor quality food delivered </a:t>
            </a:r>
          </a:p>
          <a:p>
            <a:r>
              <a:rPr lang="en-US" dirty="0"/>
              <a:t>No batch management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50" y="1772815"/>
            <a:ext cx="2032617" cy="2160241"/>
          </a:xfrm>
          <a:prstGeom prst="rect">
            <a:avLst/>
          </a:prstGeom>
        </p:spPr>
      </p:pic>
      <p:pic>
        <p:nvPicPr>
          <p:cNvPr id="5" name="Picture 4"/>
          <p:cNvPicPr>
            <a:picLocks noChangeAspect="1"/>
          </p:cNvPicPr>
          <p:nvPr/>
        </p:nvPicPr>
        <p:blipFill>
          <a:blip r:embed="rId3"/>
          <a:stretch>
            <a:fillRect/>
          </a:stretch>
        </p:blipFill>
        <p:spPr>
          <a:xfrm>
            <a:off x="2699792" y="1772815"/>
            <a:ext cx="2450804" cy="208823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1760239"/>
            <a:ext cx="3312368" cy="2100809"/>
          </a:xfrm>
          <a:prstGeom prst="rect">
            <a:avLst/>
          </a:prstGeom>
          <a:noFill/>
        </p:spPr>
      </p:pic>
      <p:sp>
        <p:nvSpPr>
          <p:cNvPr id="7" name="Slide Number Placeholder 3">
            <a:extLst>
              <a:ext uri="{FF2B5EF4-FFF2-40B4-BE49-F238E27FC236}">
                <a16:creationId xmlns:a16="http://schemas.microsoft.com/office/drawing/2014/main" id="{88FE9028-633E-D25D-296B-110AE1C68AE2}"/>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25</a:t>
            </a:fld>
            <a:endParaRPr lang="en-ZA" altLang="en-US" sz="1200"/>
          </a:p>
        </p:txBody>
      </p:sp>
    </p:spTree>
    <p:extLst>
      <p:ext uri="{BB962C8B-B14F-4D97-AF65-F5344CB8AC3E}">
        <p14:creationId xmlns:p14="http://schemas.microsoft.com/office/powerpoint/2010/main" val="151607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05D2-33BA-7514-F5D6-5D8A300DEEE0}"/>
              </a:ext>
            </a:extLst>
          </p:cNvPr>
          <p:cNvSpPr>
            <a:spLocks noGrp="1"/>
          </p:cNvSpPr>
          <p:nvPr>
            <p:ph type="title"/>
          </p:nvPr>
        </p:nvSpPr>
        <p:spPr>
          <a:xfrm>
            <a:off x="152400" y="274639"/>
            <a:ext cx="8991600" cy="1143000"/>
          </a:xfrm>
        </p:spPr>
        <p:txBody>
          <a:bodyPr>
            <a:noAutofit/>
          </a:bodyPr>
          <a:lstStyle/>
          <a:p>
            <a:r>
              <a:rPr lang="en-US" sz="3000" b="1" dirty="0">
                <a:solidFill>
                  <a:schemeClr val="accent6">
                    <a:lumMod val="75000"/>
                  </a:schemeClr>
                </a:solidFill>
                <a:latin typeface="Arial" panose="020B0604020202020204" pitchFamily="34" charset="0"/>
                <a:cs typeface="Arial" panose="020B0604020202020204" pitchFamily="34" charset="0"/>
              </a:rPr>
              <a:t>MODERNISATION OF THE NSNP</a:t>
            </a:r>
            <a:br>
              <a:rPr lang="en-US" sz="3000" b="1" dirty="0">
                <a:solidFill>
                  <a:schemeClr val="accent6">
                    <a:lumMod val="75000"/>
                  </a:schemeClr>
                </a:solidFill>
                <a:latin typeface="Arial" panose="020B0604020202020204" pitchFamily="34" charset="0"/>
                <a:cs typeface="Arial" panose="020B0604020202020204" pitchFamily="34" charset="0"/>
              </a:rPr>
            </a:br>
            <a:endParaRPr lang="en-US" sz="30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0CBAEA4-3CE5-653C-6069-7CCC40E259A7}"/>
              </a:ext>
            </a:extLst>
          </p:cNvPr>
          <p:cNvSpPr>
            <a:spLocks noGrp="1"/>
          </p:cNvSpPr>
          <p:nvPr>
            <p:ph idx="1"/>
          </p:nvPr>
        </p:nvSpPr>
        <p:spPr>
          <a:xfrm>
            <a:off x="323528" y="1417639"/>
            <a:ext cx="8712968" cy="4708526"/>
          </a:xfrm>
        </p:spPr>
        <p:txBody>
          <a:bodyPr>
            <a:normAutofit fontScale="55000" lnSpcReduction="20000"/>
          </a:bodyPr>
          <a:lstStyle/>
          <a:p>
            <a:pPr algn="just"/>
            <a:r>
              <a:rPr lang="en-US" sz="3400" dirty="0">
                <a:latin typeface="Arial" panose="020B0604020202020204" pitchFamily="34" charset="0"/>
                <a:cs typeface="Arial" panose="020B0604020202020204" pitchFamily="34" charset="0"/>
              </a:rPr>
              <a:t>Develop a new model to take advantage of  economies of scale</a:t>
            </a:r>
          </a:p>
          <a:p>
            <a:pPr marL="0" indent="0" algn="just">
              <a:buNone/>
            </a:pPr>
            <a:endParaRPr lang="en-US" sz="3400" dirty="0">
              <a:latin typeface="Arial" panose="020B0604020202020204" pitchFamily="34" charset="0"/>
              <a:cs typeface="Arial" panose="020B0604020202020204" pitchFamily="34" charset="0"/>
            </a:endParaRPr>
          </a:p>
          <a:p>
            <a:pPr algn="just"/>
            <a:r>
              <a:rPr lang="en-US" sz="3400" dirty="0">
                <a:latin typeface="Arial" panose="020B0604020202020204" pitchFamily="34" charset="0"/>
                <a:cs typeface="Arial" panose="020B0604020202020204" pitchFamily="34" charset="0"/>
              </a:rPr>
              <a:t>Modern Stock Management System -  right quantity, quality</a:t>
            </a:r>
          </a:p>
          <a:p>
            <a:pPr algn="just"/>
            <a:endParaRPr lang="en-US" sz="3400" dirty="0">
              <a:latin typeface="Arial" panose="020B0604020202020204" pitchFamily="34" charset="0"/>
              <a:cs typeface="Arial" panose="020B0604020202020204" pitchFamily="34" charset="0"/>
            </a:endParaRPr>
          </a:p>
          <a:p>
            <a:pPr algn="just"/>
            <a:r>
              <a:rPr lang="en-US" sz="3400" dirty="0">
                <a:latin typeface="Arial" panose="020B0604020202020204" pitchFamily="34" charset="0"/>
                <a:cs typeface="Arial" panose="020B0604020202020204" pitchFamily="34" charset="0"/>
              </a:rPr>
              <a:t>Better Quality Assurance</a:t>
            </a:r>
          </a:p>
          <a:p>
            <a:pPr algn="just"/>
            <a:endParaRPr lang="en-US" sz="3400" dirty="0">
              <a:latin typeface="Arial" panose="020B0604020202020204" pitchFamily="34" charset="0"/>
              <a:cs typeface="Arial" panose="020B0604020202020204" pitchFamily="34" charset="0"/>
            </a:endParaRPr>
          </a:p>
          <a:p>
            <a:pPr algn="just"/>
            <a:r>
              <a:rPr lang="en-US" sz="3400" dirty="0">
                <a:latin typeface="Arial" panose="020B0604020202020204" pitchFamily="34" charset="0"/>
                <a:cs typeface="Arial" panose="020B0604020202020204" pitchFamily="34" charset="0"/>
              </a:rPr>
              <a:t>Better compliance to food quality standards</a:t>
            </a:r>
          </a:p>
          <a:p>
            <a:pPr algn="just"/>
            <a:endParaRPr lang="en-US" sz="3400" dirty="0">
              <a:latin typeface="Arial" panose="020B0604020202020204" pitchFamily="34" charset="0"/>
              <a:cs typeface="Arial" panose="020B0604020202020204" pitchFamily="34" charset="0"/>
            </a:endParaRPr>
          </a:p>
          <a:p>
            <a:pPr algn="just"/>
            <a:r>
              <a:rPr lang="en-US" sz="3400" dirty="0">
                <a:latin typeface="Arial" panose="020B0604020202020204" pitchFamily="34" charset="0"/>
                <a:cs typeface="Arial" panose="020B0604020202020204" pitchFamily="34" charset="0"/>
              </a:rPr>
              <a:t>Modern Integrated Logistics System - high quality inputs (fruit &amp; veg) on regular basis; efficient warehouse and delivery system</a:t>
            </a:r>
          </a:p>
          <a:p>
            <a:pPr algn="just"/>
            <a:endParaRPr lang="en-US" sz="3400" dirty="0">
              <a:latin typeface="Arial" panose="020B0604020202020204" pitchFamily="34" charset="0"/>
              <a:cs typeface="Arial" panose="020B0604020202020204" pitchFamily="34" charset="0"/>
            </a:endParaRPr>
          </a:p>
          <a:p>
            <a:pPr algn="just"/>
            <a:r>
              <a:rPr lang="en-US" sz="3400" dirty="0">
                <a:latin typeface="Arial" panose="020B0604020202020204" pitchFamily="34" charset="0"/>
                <a:cs typeface="Arial" panose="020B0604020202020204" pitchFamily="34" charset="0"/>
              </a:rPr>
              <a:t>Extensive Local Economic Empowerment - focus on women, youth and people with disability</a:t>
            </a:r>
          </a:p>
          <a:p>
            <a:pPr algn="just"/>
            <a:endParaRPr lang="en-US" sz="3400" dirty="0">
              <a:latin typeface="Arial" panose="020B0604020202020204" pitchFamily="34" charset="0"/>
              <a:cs typeface="Arial" panose="020B0604020202020204" pitchFamily="34" charset="0"/>
            </a:endParaRPr>
          </a:p>
          <a:p>
            <a:pPr algn="just"/>
            <a:r>
              <a:rPr lang="en-US" sz="3400" dirty="0">
                <a:latin typeface="Arial" panose="020B0604020202020204" pitchFamily="34" charset="0"/>
                <a:cs typeface="Arial" panose="020B0604020202020204" pitchFamily="34" charset="0"/>
              </a:rPr>
              <a:t>Introduction of ‘home grown school feeding’ - direct link with smallholder farmers</a:t>
            </a:r>
            <a:endParaRPr lang="en-US" sz="3600" dirty="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4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F401BC1-FB2D-7C63-3BC0-B842E3742444}"/>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26</a:t>
            </a:fld>
            <a:endParaRPr lang="en-ZA" altLang="en-US" sz="1200"/>
          </a:p>
        </p:txBody>
      </p:sp>
    </p:spTree>
    <p:extLst>
      <p:ext uri="{BB962C8B-B14F-4D97-AF65-F5344CB8AC3E}">
        <p14:creationId xmlns:p14="http://schemas.microsoft.com/office/powerpoint/2010/main" val="1584511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05D2-33BA-7514-F5D6-5D8A300DEEE0}"/>
              </a:ext>
            </a:extLst>
          </p:cNvPr>
          <p:cNvSpPr>
            <a:spLocks noGrp="1"/>
          </p:cNvSpPr>
          <p:nvPr>
            <p:ph type="title"/>
          </p:nvPr>
        </p:nvSpPr>
        <p:spPr>
          <a:xfrm>
            <a:off x="152400" y="274639"/>
            <a:ext cx="8991600" cy="1143000"/>
          </a:xfrm>
        </p:spPr>
        <p:txBody>
          <a:bodyPr>
            <a:noAutofit/>
          </a:bodyPr>
          <a:lstStyle/>
          <a:p>
            <a:r>
              <a:rPr lang="en-US" sz="3000" b="1" dirty="0">
                <a:solidFill>
                  <a:schemeClr val="accent6">
                    <a:lumMod val="75000"/>
                  </a:schemeClr>
                </a:solidFill>
                <a:latin typeface="Arial" panose="020B0604020202020204" pitchFamily="34" charset="0"/>
                <a:cs typeface="Arial" panose="020B0604020202020204" pitchFamily="34" charset="0"/>
              </a:rPr>
              <a:t>CONCLUSION</a:t>
            </a:r>
            <a:br>
              <a:rPr lang="en-US" sz="3000" b="1" dirty="0">
                <a:solidFill>
                  <a:schemeClr val="accent6">
                    <a:lumMod val="75000"/>
                  </a:schemeClr>
                </a:solidFill>
                <a:latin typeface="Arial" panose="020B0604020202020204" pitchFamily="34" charset="0"/>
                <a:cs typeface="Arial" panose="020B0604020202020204" pitchFamily="34" charset="0"/>
              </a:rPr>
            </a:br>
            <a:endParaRPr lang="en-US" sz="30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0CBAEA4-3CE5-653C-6069-7CCC40E259A7}"/>
              </a:ext>
            </a:extLst>
          </p:cNvPr>
          <p:cNvSpPr>
            <a:spLocks noGrp="1"/>
          </p:cNvSpPr>
          <p:nvPr>
            <p:ph idx="1"/>
          </p:nvPr>
        </p:nvSpPr>
        <p:spPr>
          <a:xfrm>
            <a:off x="323528" y="1417639"/>
            <a:ext cx="8712968" cy="4708526"/>
          </a:xfrm>
        </p:spPr>
        <p:txBody>
          <a:bodyPr>
            <a:normAutofit/>
          </a:bodyPr>
          <a:lstStyle/>
          <a:p>
            <a:pPr algn="just"/>
            <a:r>
              <a:rPr lang="en-US" sz="3400" dirty="0">
                <a:latin typeface="Arial" panose="020B0604020202020204" pitchFamily="34" charset="0"/>
                <a:cs typeface="Arial" panose="020B0604020202020204" pitchFamily="34" charset="0"/>
              </a:rPr>
              <a:t>A flagship poverty alleviation </a:t>
            </a:r>
            <a:r>
              <a:rPr lang="en-US" sz="3400" dirty="0" err="1">
                <a:latin typeface="Arial" panose="020B0604020202020204" pitchFamily="34" charset="0"/>
                <a:cs typeface="Arial" panose="020B0604020202020204" pitchFamily="34" charset="0"/>
              </a:rPr>
              <a:t>programme</a:t>
            </a:r>
            <a:r>
              <a:rPr lang="en-US" sz="3400" dirty="0">
                <a:latin typeface="Arial" panose="020B0604020202020204" pitchFamily="34" charset="0"/>
                <a:cs typeface="Arial" panose="020B0604020202020204" pitchFamily="34" charset="0"/>
              </a:rPr>
              <a:t> of government</a:t>
            </a:r>
          </a:p>
          <a:p>
            <a:pPr algn="just"/>
            <a:r>
              <a:rPr lang="en-US" sz="3400" dirty="0">
                <a:latin typeface="Arial" panose="020B0604020202020204" pitchFamily="34" charset="0"/>
                <a:cs typeface="Arial" panose="020B0604020202020204" pitchFamily="34" charset="0"/>
              </a:rPr>
              <a:t>School meals provide a critical safety net for vulnerable children and households</a:t>
            </a:r>
          </a:p>
          <a:p>
            <a:pPr algn="just"/>
            <a:r>
              <a:rPr lang="en-US" sz="3400" dirty="0">
                <a:latin typeface="Arial" panose="020B0604020202020204" pitchFamily="34" charset="0"/>
                <a:cs typeface="Arial" panose="020B0604020202020204" pitchFamily="34" charset="0"/>
              </a:rPr>
              <a:t>The DBE is committed to improve the quality of the meals we provide, as well as extending the reach of the </a:t>
            </a:r>
            <a:r>
              <a:rPr lang="en-US" sz="3400" dirty="0" err="1">
                <a:latin typeface="Arial" panose="020B0604020202020204" pitchFamily="34" charset="0"/>
                <a:cs typeface="Arial" panose="020B0604020202020204" pitchFamily="34" charset="0"/>
              </a:rPr>
              <a:t>programme</a:t>
            </a:r>
            <a:r>
              <a:rPr lang="en-US" sz="3400" dirty="0">
                <a:latin typeface="Arial" panose="020B0604020202020204" pitchFamily="34" charset="0"/>
                <a:cs typeface="Arial" panose="020B0604020202020204" pitchFamily="34" charset="0"/>
              </a:rPr>
              <a:t>.</a:t>
            </a:r>
          </a:p>
          <a:p>
            <a:endParaRPr lang="en-US" dirty="0"/>
          </a:p>
        </p:txBody>
      </p:sp>
      <p:sp>
        <p:nvSpPr>
          <p:cNvPr id="4" name="Slide Number Placeholder 3">
            <a:extLst>
              <a:ext uri="{FF2B5EF4-FFF2-40B4-BE49-F238E27FC236}">
                <a16:creationId xmlns:a16="http://schemas.microsoft.com/office/drawing/2014/main" id="{90A2E555-C483-4F22-14F0-C2F3522B3B9D}"/>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27</a:t>
            </a:fld>
            <a:endParaRPr lang="en-ZA" altLang="en-US" sz="1200"/>
          </a:p>
        </p:txBody>
      </p:sp>
    </p:spTree>
    <p:extLst>
      <p:ext uri="{BB962C8B-B14F-4D97-AF65-F5344CB8AC3E}">
        <p14:creationId xmlns:p14="http://schemas.microsoft.com/office/powerpoint/2010/main" val="3048055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2132856"/>
            <a:ext cx="5987008" cy="2520280"/>
          </a:xfrm>
        </p:spPr>
        <p:txBody>
          <a:bodyPr/>
          <a:lstStyle/>
          <a:p>
            <a:pPr marL="0" indent="0" algn="ctr">
              <a:buNone/>
            </a:pPr>
            <a:r>
              <a:rPr lang="en-ZA" sz="4400" dirty="0"/>
              <a:t>Thank you</a:t>
            </a:r>
          </a:p>
          <a:p>
            <a:pPr marL="0" indent="0" algn="ctr">
              <a:buNone/>
            </a:pPr>
            <a:endParaRPr lang="en-ZA" dirty="0"/>
          </a:p>
        </p:txBody>
      </p:sp>
    </p:spTree>
    <p:extLst>
      <p:ext uri="{BB962C8B-B14F-4D97-AF65-F5344CB8AC3E}">
        <p14:creationId xmlns:p14="http://schemas.microsoft.com/office/powerpoint/2010/main" val="235333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B6D1-E16F-62BB-06BA-9794271F5ABD}"/>
              </a:ext>
            </a:extLst>
          </p:cNvPr>
          <p:cNvSpPr>
            <a:spLocks noGrp="1"/>
          </p:cNvSpPr>
          <p:nvPr>
            <p:ph type="title"/>
          </p:nvPr>
        </p:nvSpPr>
        <p:spPr>
          <a:xfrm>
            <a:off x="103329" y="0"/>
            <a:ext cx="9036496" cy="1143000"/>
          </a:xfrm>
        </p:spPr>
        <p:txBody>
          <a:bodyPr/>
          <a:lstStyle/>
          <a:p>
            <a:r>
              <a:rPr kumimoji="0" lang="en-US" sz="32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j-ea"/>
                <a:cs typeface="Arial" panose="020B0604020202020204" pitchFamily="34" charset="0"/>
              </a:rPr>
              <a:t>NSNP CONDITIONAL GRANT FRAMEWORK</a:t>
            </a:r>
            <a:endParaRPr lang="en-US" dirty="0"/>
          </a:p>
        </p:txBody>
      </p:sp>
      <p:sp>
        <p:nvSpPr>
          <p:cNvPr id="3" name="Content Placeholder 2">
            <a:extLst>
              <a:ext uri="{FF2B5EF4-FFF2-40B4-BE49-F238E27FC236}">
                <a16:creationId xmlns:a16="http://schemas.microsoft.com/office/drawing/2014/main" id="{949B325F-FE68-F870-51B4-6F3C8394BAC7}"/>
              </a:ext>
            </a:extLst>
          </p:cNvPr>
          <p:cNvSpPr>
            <a:spLocks noGrp="1"/>
          </p:cNvSpPr>
          <p:nvPr>
            <p:ph idx="1"/>
          </p:nvPr>
        </p:nvSpPr>
        <p:spPr/>
        <p:txBody>
          <a:bodyPr/>
          <a:lstStyle/>
          <a:p>
            <a:endParaRPr lang="en-US" dirty="0"/>
          </a:p>
          <a:p>
            <a:endParaRPr lang="en-US" dirty="0"/>
          </a:p>
          <a:p>
            <a:endParaRPr lang="en-US" dirty="0"/>
          </a:p>
          <a:p>
            <a:endParaRPr lang="en-US" sz="2400" b="1" dirty="0"/>
          </a:p>
          <a:p>
            <a:pPr marL="0" indent="0">
              <a:buNone/>
            </a:pPr>
            <a:r>
              <a:rPr lang="en-US" sz="2400" b="1" dirty="0"/>
              <a:t>      Budget Distribution:</a:t>
            </a:r>
          </a:p>
        </p:txBody>
      </p:sp>
      <p:graphicFrame>
        <p:nvGraphicFramePr>
          <p:cNvPr id="4" name="Diagram 3">
            <a:extLst>
              <a:ext uri="{FF2B5EF4-FFF2-40B4-BE49-F238E27FC236}">
                <a16:creationId xmlns:a16="http://schemas.microsoft.com/office/drawing/2014/main" id="{1640AB9E-256D-038A-A035-38DE4A07E389}"/>
              </a:ext>
            </a:extLst>
          </p:cNvPr>
          <p:cNvGraphicFramePr/>
          <p:nvPr/>
        </p:nvGraphicFramePr>
        <p:xfrm>
          <a:off x="1115616" y="1340768"/>
          <a:ext cx="7416824" cy="1723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112A1AE5-624A-8FD8-2987-09CDBEDBD2FB}"/>
              </a:ext>
            </a:extLst>
          </p:cNvPr>
          <p:cNvGraphicFramePr/>
          <p:nvPr>
            <p:extLst>
              <p:ext uri="{D42A27DB-BD31-4B8C-83A1-F6EECF244321}">
                <p14:modId xmlns:p14="http://schemas.microsoft.com/office/powerpoint/2010/main" val="3234890342"/>
              </p:ext>
            </p:extLst>
          </p:nvPr>
        </p:nvGraphicFramePr>
        <p:xfrm>
          <a:off x="2123728" y="3658505"/>
          <a:ext cx="5532276" cy="28913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3">
            <a:extLst>
              <a:ext uri="{FF2B5EF4-FFF2-40B4-BE49-F238E27FC236}">
                <a16:creationId xmlns:a16="http://schemas.microsoft.com/office/drawing/2014/main" id="{A7BEAE3F-25ED-DEC1-FA6C-EAF6C5C6D60B}"/>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3</a:t>
            </a:fld>
            <a:endParaRPr lang="en-ZA" altLang="en-US" sz="1200"/>
          </a:p>
        </p:txBody>
      </p:sp>
    </p:spTree>
    <p:extLst>
      <p:ext uri="{BB962C8B-B14F-4D97-AF65-F5344CB8AC3E}">
        <p14:creationId xmlns:p14="http://schemas.microsoft.com/office/powerpoint/2010/main" val="122617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8B2E-61CC-01E2-C80D-41727AB9A90D}"/>
              </a:ext>
            </a:extLst>
          </p:cNvPr>
          <p:cNvSpPr>
            <a:spLocks noGrp="1"/>
          </p:cNvSpPr>
          <p:nvPr>
            <p:ph type="title"/>
          </p:nvPr>
        </p:nvSpPr>
        <p:spPr>
          <a:xfrm>
            <a:off x="71500" y="130111"/>
            <a:ext cx="9001000" cy="1143000"/>
          </a:xfrm>
        </p:spPr>
        <p:txBody>
          <a:bodyPr>
            <a:normAutofit/>
          </a:bodyPr>
          <a:lstStyle/>
          <a:p>
            <a:r>
              <a:rPr kumimoji="0" lang="en-US" sz="32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j-ea"/>
                <a:cs typeface="Arial" panose="020B0604020202020204" pitchFamily="34" charset="0"/>
              </a:rPr>
              <a:t>NSNP CONDITIONAL GRANT FRAMEWORK</a:t>
            </a:r>
            <a:endParaRPr lang="en-US" sz="3200" b="1" dirty="0">
              <a:solidFill>
                <a:srgbClr val="F79646">
                  <a:lumMod val="75000"/>
                </a:srgbClr>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0CA12651-EA36-979F-ECAD-9F11680B0EBC}"/>
              </a:ext>
            </a:extLst>
          </p:cNvPr>
          <p:cNvGraphicFramePr>
            <a:graphicFrameLocks noGrp="1"/>
          </p:cNvGraphicFramePr>
          <p:nvPr>
            <p:ph idx="1"/>
            <p:extLst>
              <p:ext uri="{D42A27DB-BD31-4B8C-83A1-F6EECF244321}">
                <p14:modId xmlns:p14="http://schemas.microsoft.com/office/powerpoint/2010/main" val="1591749819"/>
              </p:ext>
            </p:extLst>
          </p:nvPr>
        </p:nvGraphicFramePr>
        <p:xfrm>
          <a:off x="136100" y="1556792"/>
          <a:ext cx="9001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3">
            <a:extLst>
              <a:ext uri="{FF2B5EF4-FFF2-40B4-BE49-F238E27FC236}">
                <a16:creationId xmlns:a16="http://schemas.microsoft.com/office/drawing/2014/main" id="{32BE23C3-F36D-2C5A-432C-39EB3BE42541}"/>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4</a:t>
            </a:fld>
            <a:endParaRPr lang="en-ZA" altLang="en-US" sz="1200"/>
          </a:p>
        </p:txBody>
      </p:sp>
    </p:spTree>
    <p:extLst>
      <p:ext uri="{BB962C8B-B14F-4D97-AF65-F5344CB8AC3E}">
        <p14:creationId xmlns:p14="http://schemas.microsoft.com/office/powerpoint/2010/main" val="384739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9"/>
            <a:ext cx="8856984" cy="1143000"/>
          </a:xfrm>
        </p:spPr>
        <p:txBody>
          <a:bodyPr>
            <a:normAutofit/>
          </a:bodyPr>
          <a:lstStyle/>
          <a:p>
            <a:r>
              <a:rPr lang="en-US" sz="2800" b="1" dirty="0">
                <a:solidFill>
                  <a:schemeClr val="accent6">
                    <a:lumMod val="75000"/>
                  </a:schemeClr>
                </a:solidFill>
                <a:latin typeface="Arial" panose="020B0604020202020204" pitchFamily="34" charset="0"/>
                <a:cs typeface="Arial" panose="020B0604020202020204" pitchFamily="34" charset="0"/>
              </a:rPr>
              <a:t>NSNP IMPLEMENTATION SUPPORT BY DBE</a:t>
            </a:r>
          </a:p>
        </p:txBody>
      </p:sp>
      <p:sp>
        <p:nvSpPr>
          <p:cNvPr id="4" name="Oval 3"/>
          <p:cNvSpPr/>
          <p:nvPr/>
        </p:nvSpPr>
        <p:spPr>
          <a:xfrm>
            <a:off x="251520" y="980728"/>
            <a:ext cx="2748332" cy="3744416"/>
          </a:xfrm>
          <a:prstGeom prst="ellipse">
            <a:avLst/>
          </a:prstGeom>
          <a:solidFill>
            <a:srgbClr val="FFFF99"/>
          </a:solidFill>
        </p:spPr>
        <p:style>
          <a:lnRef idx="1">
            <a:schemeClr val="accent3"/>
          </a:lnRef>
          <a:fillRef idx="1001">
            <a:schemeClr val="lt1"/>
          </a:fillRef>
          <a:effectRef idx="1">
            <a:schemeClr val="accent3"/>
          </a:effectRef>
          <a:fontRef idx="minor">
            <a:schemeClr val="dk1"/>
          </a:fontRef>
        </p:style>
        <p:txBody>
          <a:bodyPr rtlCol="0" anchor="ctr"/>
          <a:lstStyle/>
          <a:p>
            <a:pPr algn="ctr"/>
            <a:r>
              <a:rPr lang="en-US" b="1" dirty="0"/>
              <a:t>Research, </a:t>
            </a:r>
          </a:p>
          <a:p>
            <a:pPr algn="ctr"/>
            <a:r>
              <a:rPr lang="en-US" b="1" dirty="0"/>
              <a:t>policy review, development of guidelines</a:t>
            </a:r>
          </a:p>
          <a:p>
            <a:pPr marL="361950" indent="-361950">
              <a:buFontTx/>
              <a:buChar char="-"/>
            </a:pPr>
            <a:r>
              <a:rPr lang="en-US" dirty="0"/>
              <a:t>Improvement Plan</a:t>
            </a:r>
          </a:p>
          <a:p>
            <a:pPr marL="361950" indent="-361950">
              <a:buFontTx/>
              <a:buChar char="-"/>
            </a:pPr>
            <a:r>
              <a:rPr lang="en-US" dirty="0"/>
              <a:t>Smallholder farmers</a:t>
            </a:r>
          </a:p>
          <a:p>
            <a:pPr marL="361950" indent="-361950">
              <a:buFontTx/>
              <a:buChar char="-"/>
            </a:pPr>
            <a:r>
              <a:rPr lang="en-US" dirty="0"/>
              <a:t>Breakfast concept</a:t>
            </a:r>
          </a:p>
          <a:p>
            <a:pPr marL="361950" indent="-361950">
              <a:buFontTx/>
              <a:buChar char="-"/>
            </a:pPr>
            <a:r>
              <a:rPr lang="en-US" dirty="0"/>
              <a:t>UIF</a:t>
            </a:r>
          </a:p>
        </p:txBody>
      </p:sp>
      <p:sp>
        <p:nvSpPr>
          <p:cNvPr id="5" name="Oval 4"/>
          <p:cNvSpPr/>
          <p:nvPr/>
        </p:nvSpPr>
        <p:spPr>
          <a:xfrm>
            <a:off x="2443656" y="1052736"/>
            <a:ext cx="2272360" cy="3240360"/>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r>
              <a:rPr lang="en-US" sz="1600" b="1" dirty="0">
                <a:latin typeface="Arial" panose="020B0604020202020204" pitchFamily="34" charset="0"/>
                <a:cs typeface="Arial" panose="020B0604020202020204" pitchFamily="34" charset="0"/>
              </a:rPr>
              <a:t>Food Safety</a:t>
            </a:r>
          </a:p>
          <a:p>
            <a:pPr marL="282575" indent="-282575">
              <a:buFontTx/>
              <a:buChar char="-"/>
            </a:pPr>
            <a:r>
              <a:rPr lang="en-US" sz="1600" dirty="0">
                <a:latin typeface="Arial" panose="020B0604020202020204" pitchFamily="34" charset="0"/>
                <a:cs typeface="Arial" panose="020B0604020202020204" pitchFamily="34" charset="0"/>
              </a:rPr>
              <a:t>Facilities assessment</a:t>
            </a:r>
          </a:p>
          <a:p>
            <a:pPr marL="282575" indent="-282575">
              <a:buFontTx/>
              <a:buChar char="-"/>
            </a:pPr>
            <a:r>
              <a:rPr lang="en-US" sz="1600" dirty="0">
                <a:latin typeface="Arial" panose="020B0604020202020204" pitchFamily="34" charset="0"/>
                <a:cs typeface="Arial" panose="020B0604020202020204" pitchFamily="34" charset="0"/>
              </a:rPr>
              <a:t>Improve practices towards compliance</a:t>
            </a:r>
          </a:p>
          <a:p>
            <a:pPr marL="282575" indent="-282575">
              <a:buFontTx/>
              <a:buChar char="-"/>
            </a:pPr>
            <a:r>
              <a:rPr lang="en-US" sz="1600" dirty="0">
                <a:latin typeface="Arial" panose="020B0604020202020204" pitchFamily="34" charset="0"/>
                <a:cs typeface="Arial" panose="020B0604020202020204" pitchFamily="34" charset="0"/>
              </a:rPr>
              <a:t>Training</a:t>
            </a:r>
          </a:p>
          <a:p>
            <a:pPr>
              <a:buFontTx/>
              <a:buChar char="-"/>
            </a:pPr>
            <a:endParaRPr lang="en-US" dirty="0">
              <a:latin typeface="Arial" panose="020B0604020202020204" pitchFamily="34" charset="0"/>
              <a:cs typeface="Arial" panose="020B0604020202020204" pitchFamily="34" charset="0"/>
            </a:endParaRPr>
          </a:p>
        </p:txBody>
      </p:sp>
      <p:sp>
        <p:nvSpPr>
          <p:cNvPr id="6" name="Oval 5"/>
          <p:cNvSpPr/>
          <p:nvPr/>
        </p:nvSpPr>
        <p:spPr>
          <a:xfrm>
            <a:off x="755576" y="5157192"/>
            <a:ext cx="7776864" cy="10801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t>                  </a:t>
            </a:r>
          </a:p>
          <a:p>
            <a:pPr algn="ctr"/>
            <a:r>
              <a:rPr lang="en-US" sz="2800" b="1" dirty="0"/>
              <a:t>Facilitate Partnerships</a:t>
            </a:r>
          </a:p>
          <a:p>
            <a:pPr algn="ctr"/>
            <a:r>
              <a:rPr lang="en-US" sz="1600" b="1" dirty="0"/>
              <a:t>Private and public sector, NGOs.</a:t>
            </a:r>
          </a:p>
          <a:p>
            <a:pPr marL="285750" indent="-285750" algn="ctr"/>
            <a:r>
              <a:rPr lang="en-US" sz="2800" dirty="0"/>
              <a:t>            </a:t>
            </a:r>
          </a:p>
        </p:txBody>
      </p:sp>
      <p:sp>
        <p:nvSpPr>
          <p:cNvPr id="7" name="Oval 6"/>
          <p:cNvSpPr/>
          <p:nvPr/>
        </p:nvSpPr>
        <p:spPr>
          <a:xfrm>
            <a:off x="4211960" y="1124744"/>
            <a:ext cx="2592288" cy="3096344"/>
          </a:xfrm>
          <a:prstGeom prst="ellipse">
            <a:avLst/>
          </a:prstGeom>
          <a:solidFill>
            <a:srgbClr val="F7923F"/>
          </a:solidFill>
        </p:spPr>
        <p:style>
          <a:lnRef idx="1">
            <a:schemeClr val="accent2"/>
          </a:lnRef>
          <a:fillRef idx="2">
            <a:schemeClr val="accent2"/>
          </a:fillRef>
          <a:effectRef idx="1">
            <a:schemeClr val="accent2"/>
          </a:effectRef>
          <a:fontRef idx="minor">
            <a:schemeClr val="dk1"/>
          </a:fontRef>
        </p:style>
        <p:txBody>
          <a:bodyPr rtlCol="0" anchor="ctr"/>
          <a:lstStyle/>
          <a:p>
            <a:r>
              <a:rPr lang="en-US" b="1" dirty="0">
                <a:latin typeface="Arial" panose="020B0604020202020204" pitchFamily="34" charset="0"/>
                <a:cs typeface="Arial" panose="020B0604020202020204" pitchFamily="34" charset="0"/>
              </a:rPr>
              <a:t>Capacity Building</a:t>
            </a:r>
          </a:p>
          <a:p>
            <a:pPr marL="285750" indent="-285750">
              <a:buFontTx/>
              <a:buChar char="-"/>
            </a:pPr>
            <a:r>
              <a:rPr lang="en-US" dirty="0">
                <a:latin typeface="Arial" panose="020B0604020202020204" pitchFamily="34" charset="0"/>
                <a:cs typeface="Arial" panose="020B0604020202020204" pitchFamily="34" charset="0"/>
              </a:rPr>
              <a:t>Meal planning</a:t>
            </a:r>
          </a:p>
          <a:p>
            <a:pPr marL="285750" indent="-285750">
              <a:buFontTx/>
              <a:buChar char="-"/>
            </a:pPr>
            <a:r>
              <a:rPr lang="en-US" dirty="0">
                <a:latin typeface="Arial" panose="020B0604020202020204" pitchFamily="34" charset="0"/>
                <a:cs typeface="Arial" panose="020B0604020202020204" pitchFamily="34" charset="0"/>
              </a:rPr>
              <a:t>Financial management</a:t>
            </a:r>
          </a:p>
          <a:p>
            <a:pPr marL="285750" indent="-285750">
              <a:buFontTx/>
              <a:buChar char="-"/>
            </a:pPr>
            <a:r>
              <a:rPr lang="en-US" dirty="0">
                <a:latin typeface="Arial" panose="020B0604020202020204" pitchFamily="34" charset="0"/>
                <a:cs typeface="Arial" panose="020B0604020202020204" pitchFamily="34" charset="0"/>
              </a:rPr>
              <a:t>School gardens</a:t>
            </a:r>
          </a:p>
        </p:txBody>
      </p:sp>
      <p:sp>
        <p:nvSpPr>
          <p:cNvPr id="8" name="Oval 7"/>
          <p:cNvSpPr/>
          <p:nvPr/>
        </p:nvSpPr>
        <p:spPr>
          <a:xfrm>
            <a:off x="6444208" y="1196752"/>
            <a:ext cx="2376264" cy="2952328"/>
          </a:xfrm>
          <a:prstGeom prst="ellipse">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Advocacy</a:t>
            </a:r>
          </a:p>
          <a:p>
            <a:pPr marL="227013" indent="-227013">
              <a:buFontTx/>
              <a:buChar char="-"/>
            </a:pPr>
            <a:r>
              <a:rPr lang="en-US" sz="16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Inter-sectoral forums</a:t>
            </a:r>
          </a:p>
          <a:p>
            <a:pPr marL="227013" indent="-227013">
              <a:buFontTx/>
              <a:buChar char="-"/>
            </a:pPr>
            <a:r>
              <a:rPr lang="en-US" sz="1500" dirty="0">
                <a:latin typeface="Arial" panose="020B0604020202020204" pitchFamily="34" charset="0"/>
                <a:cs typeface="Arial" panose="020B0604020202020204" pitchFamily="34" charset="0"/>
              </a:rPr>
              <a:t> Education in various media platforms </a:t>
            </a:r>
          </a:p>
          <a:p>
            <a:pPr marL="227013" indent="-227013">
              <a:buFontTx/>
              <a:buChar char="-"/>
            </a:pPr>
            <a:r>
              <a:rPr lang="en-US" sz="1500" dirty="0">
                <a:latin typeface="Arial" panose="020B0604020202020204" pitchFamily="34" charset="0"/>
                <a:cs typeface="Arial" panose="020B0604020202020204" pitchFamily="34" charset="0"/>
              </a:rPr>
              <a:t> National and Provincial  Awards</a:t>
            </a:r>
          </a:p>
          <a:p>
            <a:endParaRPr lang="en-US" sz="1500"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1" name="Down Arrow 10"/>
          <p:cNvSpPr/>
          <p:nvPr/>
        </p:nvSpPr>
        <p:spPr>
          <a:xfrm>
            <a:off x="7812360" y="4221088"/>
            <a:ext cx="48463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Down Arrow 12"/>
          <p:cNvSpPr/>
          <p:nvPr/>
        </p:nvSpPr>
        <p:spPr>
          <a:xfrm rot="10800000">
            <a:off x="1475656" y="4293096"/>
            <a:ext cx="4846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Down Arrow 13"/>
          <p:cNvSpPr/>
          <p:nvPr/>
        </p:nvSpPr>
        <p:spPr>
          <a:xfrm rot="10800000">
            <a:off x="3419872" y="4293096"/>
            <a:ext cx="4846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Down Arrow 14"/>
          <p:cNvSpPr/>
          <p:nvPr/>
        </p:nvSpPr>
        <p:spPr>
          <a:xfrm rot="10800000">
            <a:off x="5383512" y="4293096"/>
            <a:ext cx="4846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Down Arrow 15"/>
          <p:cNvSpPr/>
          <p:nvPr/>
        </p:nvSpPr>
        <p:spPr>
          <a:xfrm rot="10800000">
            <a:off x="7111704" y="4182589"/>
            <a:ext cx="484632" cy="1118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lide Number Placeholder 3">
            <a:extLst>
              <a:ext uri="{FF2B5EF4-FFF2-40B4-BE49-F238E27FC236}">
                <a16:creationId xmlns:a16="http://schemas.microsoft.com/office/drawing/2014/main" id="{1D48207E-3F97-6E61-658A-5E759208248C}"/>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5</a:t>
            </a:fld>
            <a:endParaRPr lang="en-ZA" altLang="en-US" sz="1200"/>
          </a:p>
        </p:txBody>
      </p:sp>
    </p:spTree>
    <p:extLst>
      <p:ext uri="{BB962C8B-B14F-4D97-AF65-F5344CB8AC3E}">
        <p14:creationId xmlns:p14="http://schemas.microsoft.com/office/powerpoint/2010/main" val="393585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16" y="188640"/>
            <a:ext cx="7886700" cy="759618"/>
          </a:xfrm>
        </p:spPr>
        <p:txBody>
          <a:bodyPr>
            <a:normAutofit/>
          </a:bodyPr>
          <a:lstStyle/>
          <a:p>
            <a:r>
              <a:rPr lang="en-ZA" sz="3600" b="1" dirty="0">
                <a:solidFill>
                  <a:schemeClr val="accent6">
                    <a:lumMod val="75000"/>
                  </a:schemeClr>
                </a:solidFill>
                <a:latin typeface="Arial" panose="020B0604020202020204" pitchFamily="34" charset="0"/>
                <a:cs typeface="Arial" panose="020B0604020202020204" pitchFamily="34" charset="0"/>
              </a:rPr>
              <a:t>OVERVIEW OF THE NSNP</a:t>
            </a:r>
          </a:p>
        </p:txBody>
      </p:sp>
      <p:sp>
        <p:nvSpPr>
          <p:cNvPr id="3" name="Content Placeholder 2"/>
          <p:cNvSpPr>
            <a:spLocks noGrp="1"/>
          </p:cNvSpPr>
          <p:nvPr>
            <p:ph idx="1"/>
          </p:nvPr>
        </p:nvSpPr>
        <p:spPr>
          <a:xfrm>
            <a:off x="215516" y="948258"/>
            <a:ext cx="8712968" cy="5256584"/>
          </a:xfrm>
        </p:spPr>
        <p:txBody>
          <a:bodyPr>
            <a:normAutofit lnSpcReduction="10000"/>
          </a:bodyPr>
          <a:lstStyle/>
          <a:p>
            <a:pPr algn="just">
              <a:buFont typeface="Wingdings" panose="05000000000000000000" pitchFamily="2" charset="2"/>
              <a:buChar char="§"/>
            </a:pPr>
            <a:endParaRPr lang="en-ZA" sz="1600" dirty="0">
              <a:effectLst/>
              <a:latin typeface="Arial" panose="020B0604020202020204" pitchFamily="34" charset="0"/>
              <a:ea typeface="Times New Roman" panose="02020603050405020304" pitchFamily="18" charset="0"/>
            </a:endParaRPr>
          </a:p>
          <a:p>
            <a:pPr algn="just"/>
            <a:r>
              <a:rPr lang="en-ZA" sz="2000" dirty="0">
                <a:effectLst/>
                <a:latin typeface="Arial" panose="020B0604020202020204" pitchFamily="34" charset="0"/>
                <a:ea typeface="Times New Roman" panose="02020603050405020304" pitchFamily="18" charset="0"/>
              </a:rPr>
              <a:t>The programme provides nutritious meals to 9.6 million learners on school days - </a:t>
            </a:r>
            <a:r>
              <a:rPr lang="en-ZA" sz="2000" dirty="0">
                <a:latin typeface="Arial" panose="020B0604020202020204" pitchFamily="34" charset="0"/>
                <a:cs typeface="Arial" panose="020B0604020202020204" pitchFamily="34" charset="0"/>
              </a:rPr>
              <a:t>A nutritious meal is made up of: </a:t>
            </a:r>
            <a:r>
              <a:rPr lang="en-ZA" sz="2000" b="1" dirty="0">
                <a:latin typeface="Arial" panose="020B0604020202020204" pitchFamily="34" charset="0"/>
                <a:cs typeface="Arial" panose="020B0604020202020204" pitchFamily="34" charset="0"/>
              </a:rPr>
              <a:t>quality of food items </a:t>
            </a:r>
            <a:r>
              <a:rPr lang="en-ZA" sz="2000" dirty="0">
                <a:latin typeface="Arial" panose="020B0604020202020204" pitchFamily="34" charset="0"/>
                <a:cs typeface="Arial" panose="020B0604020202020204" pitchFamily="34" charset="0"/>
              </a:rPr>
              <a:t>used, proper preparation and cooking methods and </a:t>
            </a:r>
            <a:r>
              <a:rPr lang="en-ZA" sz="2000" b="1" dirty="0">
                <a:latin typeface="Arial" panose="020B0604020202020204" pitchFamily="34" charset="0"/>
                <a:cs typeface="Arial" panose="020B0604020202020204" pitchFamily="34" charset="0"/>
              </a:rPr>
              <a:t>quantities served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ZA" sz="2000" dirty="0">
                <a:effectLst/>
                <a:latin typeface="Arial" panose="020B0604020202020204" pitchFamily="34" charset="0"/>
                <a:ea typeface="Times New Roman" panose="02020603050405020304" pitchFamily="18" charset="0"/>
                <a:cs typeface="Arial" panose="020B0604020202020204" pitchFamily="34" charset="0"/>
              </a:rPr>
              <a:t>Funded through </a:t>
            </a:r>
            <a:r>
              <a:rPr lang="en-ZA" sz="2000" dirty="0">
                <a:latin typeface="Arial" panose="020B0604020202020204" pitchFamily="34" charset="0"/>
                <a:ea typeface="Times New Roman" panose="02020603050405020304" pitchFamily="18" charset="0"/>
                <a:cs typeface="Arial" panose="020B0604020202020204" pitchFamily="34" charset="0"/>
              </a:rPr>
              <a:t>a</a:t>
            </a:r>
            <a:r>
              <a:rPr lang="en-ZA" sz="2000" dirty="0">
                <a:effectLst/>
                <a:latin typeface="Arial" panose="020B0604020202020204" pitchFamily="34" charset="0"/>
                <a:ea typeface="Times New Roman" panose="02020603050405020304" pitchFamily="18" charset="0"/>
                <a:cs typeface="Arial" panose="020B0604020202020204" pitchFamily="34" charset="0"/>
              </a:rPr>
              <a:t> Conditional Grant – FY2023/24 budget  </a:t>
            </a:r>
            <a:r>
              <a:rPr lang="en-ZA" sz="2000" dirty="0">
                <a:effectLst/>
                <a:latin typeface="Arial" panose="020B0604020202020204" pitchFamily="34" charset="0"/>
                <a:ea typeface="Times New Roman" panose="02020603050405020304" pitchFamily="18" charset="0"/>
              </a:rPr>
              <a:t>= R9.8 billion.  </a:t>
            </a:r>
          </a:p>
          <a:p>
            <a:pPr algn="just"/>
            <a:endParaRPr lang="en-ZA" sz="2000" dirty="0">
              <a:latin typeface="Arial" panose="020B0604020202020204" pitchFamily="34" charset="0"/>
              <a:ea typeface="Times New Roman" panose="02020603050405020304" pitchFamily="18" charset="0"/>
            </a:endParaRPr>
          </a:p>
          <a:p>
            <a:pPr algn="just"/>
            <a:r>
              <a:rPr lang="en-ZA" sz="2000" dirty="0">
                <a:latin typeface="Arial" panose="020B0604020202020204" pitchFamily="34" charset="0"/>
                <a:ea typeface="Times New Roman" panose="02020603050405020304" pitchFamily="18" charset="0"/>
              </a:rPr>
              <a:t>Additional </a:t>
            </a:r>
            <a:r>
              <a:rPr lang="en-ZA" sz="2000" dirty="0">
                <a:effectLst/>
                <a:latin typeface="Arial" panose="020B0604020202020204" pitchFamily="34" charset="0"/>
                <a:ea typeface="Times New Roman" panose="02020603050405020304" pitchFamily="18" charset="0"/>
              </a:rPr>
              <a:t>budget</a:t>
            </a:r>
            <a:r>
              <a:rPr lang="en-ZA" sz="2000" dirty="0">
                <a:latin typeface="Arial" panose="020B0604020202020204" pitchFamily="34" charset="0"/>
                <a:ea typeface="Times New Roman" panose="02020603050405020304" pitchFamily="18" charset="0"/>
              </a:rPr>
              <a:t> over the</a:t>
            </a:r>
            <a:r>
              <a:rPr lang="en-ZA" sz="2000" dirty="0">
                <a:effectLst/>
                <a:latin typeface="Arial" panose="020B0604020202020204" pitchFamily="34" charset="0"/>
                <a:ea typeface="Times New Roman" panose="02020603050405020304" pitchFamily="18" charset="0"/>
              </a:rPr>
              <a:t> </a:t>
            </a:r>
            <a:r>
              <a:rPr lang="en-US" sz="2000" dirty="0">
                <a:latin typeface="Arial" panose="020B0604020202020204" pitchFamily="34" charset="0"/>
                <a:ea typeface="Times New Roman" panose="02020603050405020304" pitchFamily="18" charset="0"/>
              </a:rPr>
              <a:t>2023-2025 Medium Term Expenditure Framework (MTEF) </a:t>
            </a:r>
            <a:r>
              <a:rPr lang="en-ZA" sz="2000" dirty="0">
                <a:latin typeface="Arial" panose="020B0604020202020204" pitchFamily="34" charset="0"/>
                <a:ea typeface="Times New Roman" panose="02020603050405020304" pitchFamily="18" charset="0"/>
              </a:rPr>
              <a:t>of </a:t>
            </a:r>
            <a:r>
              <a:rPr lang="en-ZA" sz="2000" dirty="0">
                <a:effectLst/>
                <a:latin typeface="Arial" panose="020B0604020202020204" pitchFamily="34" charset="0"/>
                <a:ea typeface="Times New Roman" panose="02020603050405020304" pitchFamily="18" charset="0"/>
              </a:rPr>
              <a:t>R1.5 billion to mitigate increased food inflation, spikes in petrol prices, high learner numbers and improved menu options. Also to extend the provision of breakfast.</a:t>
            </a:r>
          </a:p>
          <a:p>
            <a:pPr algn="just"/>
            <a:endParaRPr lang="en-ZA" sz="2000" dirty="0">
              <a:effectLst/>
              <a:latin typeface="Arial" panose="020B0604020202020204" pitchFamily="34" charset="0"/>
              <a:ea typeface="Times New Roman" panose="02020603050405020304" pitchFamily="18" charset="0"/>
            </a:endParaRPr>
          </a:p>
          <a:p>
            <a:pPr algn="just"/>
            <a:r>
              <a:rPr lang="en-ZA" sz="2000" dirty="0">
                <a:effectLst/>
                <a:latin typeface="Arial" panose="020B0604020202020204" pitchFamily="34" charset="0"/>
                <a:ea typeface="Times New Roman" panose="02020603050405020304" pitchFamily="18" charset="0"/>
              </a:rPr>
              <a:t>According to the NSNP Conditional Grant Framework:</a:t>
            </a:r>
          </a:p>
          <a:p>
            <a:pPr lvl="1" algn="just"/>
            <a:r>
              <a:rPr lang="en-ZA" sz="1600" dirty="0">
                <a:effectLst/>
                <a:latin typeface="Arial" panose="020B0604020202020204" pitchFamily="34" charset="0"/>
                <a:ea typeface="Times New Roman" panose="02020603050405020304" pitchFamily="18" charset="0"/>
              </a:rPr>
              <a:t>DBE has a key responsibility for oversight of compliance with National Treasury Regulations including the NSNP Conditional Grant Framework as funds are disbursed to Provincial Education Departments to procure goods and services to implement the NSNP. </a:t>
            </a:r>
          </a:p>
          <a:p>
            <a:pPr lvl="1" algn="just"/>
            <a:r>
              <a:rPr lang="en-ZA" sz="1600" dirty="0">
                <a:effectLst/>
                <a:latin typeface="Arial" panose="020B0604020202020204" pitchFamily="34" charset="0"/>
                <a:ea typeface="Times New Roman" panose="02020603050405020304" pitchFamily="18" charset="0"/>
              </a:rPr>
              <a:t>Monitoring and support as a key responsibility at provincial and district levels.</a:t>
            </a:r>
            <a:endParaRPr lang="en-US" sz="1600" dirty="0"/>
          </a:p>
        </p:txBody>
      </p:sp>
      <p:sp>
        <p:nvSpPr>
          <p:cNvPr id="4" name="Slide Number Placeholder 3">
            <a:extLst>
              <a:ext uri="{FF2B5EF4-FFF2-40B4-BE49-F238E27FC236}">
                <a16:creationId xmlns:a16="http://schemas.microsoft.com/office/drawing/2014/main" id="{CE62522E-F409-DD1D-4FB3-27369CA85F33}"/>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6</a:t>
            </a:fld>
            <a:endParaRPr lang="en-ZA" altLang="en-US" sz="1200"/>
          </a:p>
        </p:txBody>
      </p:sp>
    </p:spTree>
    <p:extLst>
      <p:ext uri="{BB962C8B-B14F-4D97-AF65-F5344CB8AC3E}">
        <p14:creationId xmlns:p14="http://schemas.microsoft.com/office/powerpoint/2010/main" val="72509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6B88-3334-3C88-40DD-A4F0A75331F2}"/>
              </a:ext>
            </a:extLst>
          </p:cNvPr>
          <p:cNvSpPr>
            <a:spLocks noGrp="1"/>
          </p:cNvSpPr>
          <p:nvPr>
            <p:ph type="title"/>
          </p:nvPr>
        </p:nvSpPr>
        <p:spPr>
          <a:xfrm>
            <a:off x="251518" y="260649"/>
            <a:ext cx="8784978" cy="504055"/>
          </a:xfrm>
        </p:spPr>
        <p:txBody>
          <a:bodyPr>
            <a:normAutofit fontScale="90000"/>
          </a:bodyPr>
          <a:lstStyle/>
          <a:p>
            <a:r>
              <a:rPr lang="en-US" sz="2800" b="1" dirty="0">
                <a:solidFill>
                  <a:schemeClr val="accent6">
                    <a:lumMod val="75000"/>
                  </a:schemeClr>
                </a:solidFill>
                <a:latin typeface="Arial" panose="020B0604020202020204" pitchFamily="34" charset="0"/>
                <a:cs typeface="Arial" panose="020B0604020202020204" pitchFamily="34" charset="0"/>
              </a:rPr>
              <a:t>NSNP DASHBOARD</a:t>
            </a:r>
          </a:p>
        </p:txBody>
      </p:sp>
      <p:graphicFrame>
        <p:nvGraphicFramePr>
          <p:cNvPr id="7" name="Content Placeholder 6">
            <a:extLst>
              <a:ext uri="{FF2B5EF4-FFF2-40B4-BE49-F238E27FC236}">
                <a16:creationId xmlns:a16="http://schemas.microsoft.com/office/drawing/2014/main" id="{57B2844C-EC9D-FD6B-3F32-78E91F628206}"/>
              </a:ext>
            </a:extLst>
          </p:cNvPr>
          <p:cNvGraphicFramePr>
            <a:graphicFrameLocks noGrp="1"/>
          </p:cNvGraphicFramePr>
          <p:nvPr>
            <p:ph idx="1"/>
          </p:nvPr>
        </p:nvGraphicFramePr>
        <p:xfrm>
          <a:off x="50384" y="908720"/>
          <a:ext cx="9036495" cy="2409700"/>
        </p:xfrm>
        <a:graphic>
          <a:graphicData uri="http://schemas.openxmlformats.org/drawingml/2006/table">
            <a:tbl>
              <a:tblPr firstRow="1" firstCol="1" bandRow="1">
                <a:tableStyleId>{21E4AEA4-8DFA-4A89-87EB-49C32662AFE0}</a:tableStyleId>
              </a:tblPr>
              <a:tblGrid>
                <a:gridCol w="1497280">
                  <a:extLst>
                    <a:ext uri="{9D8B030D-6E8A-4147-A177-3AD203B41FA5}">
                      <a16:colId xmlns:a16="http://schemas.microsoft.com/office/drawing/2014/main" val="2180447359"/>
                    </a:ext>
                  </a:extLst>
                </a:gridCol>
                <a:gridCol w="792088">
                  <a:extLst>
                    <a:ext uri="{9D8B030D-6E8A-4147-A177-3AD203B41FA5}">
                      <a16:colId xmlns:a16="http://schemas.microsoft.com/office/drawing/2014/main" val="3509979244"/>
                    </a:ext>
                  </a:extLst>
                </a:gridCol>
                <a:gridCol w="792088">
                  <a:extLst>
                    <a:ext uri="{9D8B030D-6E8A-4147-A177-3AD203B41FA5}">
                      <a16:colId xmlns:a16="http://schemas.microsoft.com/office/drawing/2014/main" val="2352388329"/>
                    </a:ext>
                  </a:extLst>
                </a:gridCol>
                <a:gridCol w="792088">
                  <a:extLst>
                    <a:ext uri="{9D8B030D-6E8A-4147-A177-3AD203B41FA5}">
                      <a16:colId xmlns:a16="http://schemas.microsoft.com/office/drawing/2014/main" val="804880481"/>
                    </a:ext>
                  </a:extLst>
                </a:gridCol>
                <a:gridCol w="792088">
                  <a:extLst>
                    <a:ext uri="{9D8B030D-6E8A-4147-A177-3AD203B41FA5}">
                      <a16:colId xmlns:a16="http://schemas.microsoft.com/office/drawing/2014/main" val="266201764"/>
                    </a:ext>
                  </a:extLst>
                </a:gridCol>
                <a:gridCol w="720080">
                  <a:extLst>
                    <a:ext uri="{9D8B030D-6E8A-4147-A177-3AD203B41FA5}">
                      <a16:colId xmlns:a16="http://schemas.microsoft.com/office/drawing/2014/main" val="1095469546"/>
                    </a:ext>
                  </a:extLst>
                </a:gridCol>
                <a:gridCol w="792088">
                  <a:extLst>
                    <a:ext uri="{9D8B030D-6E8A-4147-A177-3AD203B41FA5}">
                      <a16:colId xmlns:a16="http://schemas.microsoft.com/office/drawing/2014/main" val="386700317"/>
                    </a:ext>
                  </a:extLst>
                </a:gridCol>
                <a:gridCol w="710674">
                  <a:extLst>
                    <a:ext uri="{9D8B030D-6E8A-4147-A177-3AD203B41FA5}">
                      <a16:colId xmlns:a16="http://schemas.microsoft.com/office/drawing/2014/main" val="4137017472"/>
                    </a:ext>
                  </a:extLst>
                </a:gridCol>
                <a:gridCol w="666627">
                  <a:extLst>
                    <a:ext uri="{9D8B030D-6E8A-4147-A177-3AD203B41FA5}">
                      <a16:colId xmlns:a16="http://schemas.microsoft.com/office/drawing/2014/main" val="1562330705"/>
                    </a:ext>
                  </a:extLst>
                </a:gridCol>
                <a:gridCol w="740696">
                  <a:extLst>
                    <a:ext uri="{9D8B030D-6E8A-4147-A177-3AD203B41FA5}">
                      <a16:colId xmlns:a16="http://schemas.microsoft.com/office/drawing/2014/main" val="3906832146"/>
                    </a:ext>
                  </a:extLst>
                </a:gridCol>
                <a:gridCol w="740698">
                  <a:extLst>
                    <a:ext uri="{9D8B030D-6E8A-4147-A177-3AD203B41FA5}">
                      <a16:colId xmlns:a16="http://schemas.microsoft.com/office/drawing/2014/main" val="2969480453"/>
                    </a:ext>
                  </a:extLst>
                </a:gridCol>
              </a:tblGrid>
              <a:tr h="648072">
                <a:tc>
                  <a:txBody>
                    <a:bodyPr/>
                    <a:lstStyle/>
                    <a:p>
                      <a:pPr marL="0" marR="0" algn="ctr">
                        <a:lnSpc>
                          <a:spcPct val="107000"/>
                        </a:lnSpc>
                        <a:spcBef>
                          <a:spcPts val="0"/>
                        </a:spcBef>
                        <a:spcAft>
                          <a:spcPts val="800"/>
                        </a:spcAft>
                      </a:pP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EC*</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FS*</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GP</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kern="1200">
                          <a:solidFill>
                            <a:schemeClr val="tx1"/>
                          </a:solidFill>
                          <a:effectLst/>
                          <a:latin typeface="Arial" panose="020B0604020202020204" pitchFamily="34" charset="0"/>
                          <a:cs typeface="Arial" panose="020B0604020202020204" pitchFamily="34" charset="0"/>
                        </a:rPr>
                        <a:t>KZN</a:t>
                      </a:r>
                      <a:endParaRPr lang="en-US"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LP</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MP</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NC*</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NW*</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WC</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Total</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extLst>
                  <a:ext uri="{0D108BD9-81ED-4DB2-BD59-A6C34878D82A}">
                    <a16:rowId xmlns:a16="http://schemas.microsoft.com/office/drawing/2014/main" val="1404293593"/>
                  </a:ext>
                </a:extLst>
              </a:tr>
              <a:tr h="578665">
                <a:tc>
                  <a:txBody>
                    <a:bodyPr/>
                    <a:lstStyle/>
                    <a:p>
                      <a:pPr marL="0" marR="0" algn="l">
                        <a:lnSpc>
                          <a:spcPct val="107000"/>
                        </a:lnSpc>
                        <a:spcBef>
                          <a:spcPts val="0"/>
                        </a:spcBef>
                        <a:spcAft>
                          <a:spcPts val="800"/>
                        </a:spcAft>
                      </a:pPr>
                      <a:r>
                        <a:rPr lang="en-US" sz="1400" kern="100" dirty="0">
                          <a:solidFill>
                            <a:schemeClr val="tx1"/>
                          </a:solidFill>
                          <a:effectLst/>
                          <a:latin typeface="Arial" panose="020B0604020202020204" pitchFamily="34" charset="0"/>
                          <a:cs typeface="Arial" panose="020B0604020202020204" pitchFamily="34" charset="0"/>
                        </a:rPr>
                        <a:t>Number of schools reached</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kern="1200" dirty="0">
                          <a:solidFill>
                            <a:schemeClr val="tx1"/>
                          </a:solidFill>
                          <a:effectLst/>
                          <a:latin typeface="Arial" panose="020B0604020202020204" pitchFamily="34" charset="0"/>
                          <a:cs typeface="Arial" panose="020B0604020202020204" pitchFamily="34" charset="0"/>
                        </a:rPr>
                        <a:t>5728</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kern="1200" dirty="0">
                          <a:solidFill>
                            <a:schemeClr val="tx1"/>
                          </a:solidFill>
                          <a:effectLst/>
                          <a:latin typeface="Arial" panose="020B0604020202020204" pitchFamily="34" charset="0"/>
                          <a:cs typeface="Arial" panose="020B0604020202020204" pitchFamily="34" charset="0"/>
                        </a:rPr>
                        <a:t>790</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kern="1200" dirty="0">
                          <a:solidFill>
                            <a:schemeClr val="tx1"/>
                          </a:solidFill>
                          <a:effectLst/>
                          <a:latin typeface="Arial" panose="020B0604020202020204" pitchFamily="34" charset="0"/>
                          <a:cs typeface="Arial" panose="020B0604020202020204" pitchFamily="34" charset="0"/>
                        </a:rPr>
                        <a:t>1074</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kern="1200" dirty="0">
                          <a:solidFill>
                            <a:schemeClr val="tx1"/>
                          </a:solidFill>
                          <a:effectLst/>
                          <a:latin typeface="Arial" panose="020B0604020202020204" pitchFamily="34" charset="0"/>
                          <a:cs typeface="Arial" panose="020B0604020202020204" pitchFamily="34" charset="0"/>
                        </a:rPr>
                        <a:t>5446</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kern="1200" dirty="0">
                          <a:solidFill>
                            <a:schemeClr val="tx1"/>
                          </a:solidFill>
                          <a:effectLst/>
                          <a:latin typeface="Arial" panose="020B0604020202020204" pitchFamily="34" charset="0"/>
                          <a:cs typeface="Arial" panose="020B0604020202020204" pitchFamily="34" charset="0"/>
                        </a:rPr>
                        <a:t>3636</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kern="1200" dirty="0">
                          <a:solidFill>
                            <a:schemeClr val="tx1"/>
                          </a:solidFill>
                          <a:effectLst/>
                          <a:latin typeface="Arial" panose="020B0604020202020204" pitchFamily="34" charset="0"/>
                          <a:cs typeface="Arial" panose="020B0604020202020204" pitchFamily="34" charset="0"/>
                        </a:rPr>
                        <a:t>1620</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kern="1200" dirty="0">
                          <a:solidFill>
                            <a:schemeClr val="tx1"/>
                          </a:solidFill>
                          <a:effectLst/>
                          <a:latin typeface="Arial" panose="020B0604020202020204" pitchFamily="34" charset="0"/>
                          <a:cs typeface="Arial" panose="020B0604020202020204" pitchFamily="34" charset="0"/>
                        </a:rPr>
                        <a:t>483</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kern="1200" dirty="0">
                          <a:solidFill>
                            <a:schemeClr val="tx1"/>
                          </a:solidFill>
                          <a:effectLst/>
                          <a:latin typeface="Arial" panose="020B0604020202020204" pitchFamily="34" charset="0"/>
                          <a:cs typeface="Arial" panose="020B0604020202020204" pitchFamily="34" charset="0"/>
                        </a:rPr>
                        <a:t>1354</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kern="1200" dirty="0">
                          <a:solidFill>
                            <a:schemeClr val="tx1"/>
                          </a:solidFill>
                          <a:effectLst/>
                          <a:latin typeface="Arial" panose="020B0604020202020204" pitchFamily="34" charset="0"/>
                          <a:cs typeface="Arial" panose="020B0604020202020204" pitchFamily="34" charset="0"/>
                        </a:rPr>
                        <a:t>1025</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kern="1200" dirty="0">
                          <a:solidFill>
                            <a:schemeClr val="tx1"/>
                          </a:solidFill>
                          <a:effectLst/>
                          <a:latin typeface="Arial" panose="020B0604020202020204" pitchFamily="34" charset="0"/>
                          <a:cs typeface="Arial" panose="020B0604020202020204" pitchFamily="34" charset="0"/>
                        </a:rPr>
                        <a:t>21 156</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extLst>
                  <a:ext uri="{0D108BD9-81ED-4DB2-BD59-A6C34878D82A}">
                    <a16:rowId xmlns:a16="http://schemas.microsoft.com/office/drawing/2014/main" val="1523008825"/>
                  </a:ext>
                </a:extLst>
              </a:tr>
              <a:tr h="61121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kern="100" dirty="0">
                          <a:solidFill>
                            <a:schemeClr val="tx1"/>
                          </a:solidFill>
                          <a:effectLst/>
                          <a:latin typeface="Arial" panose="020B0604020202020204" pitchFamily="34" charset="0"/>
                          <a:cs typeface="Arial" panose="020B0604020202020204" pitchFamily="34" charset="0"/>
                        </a:rPr>
                        <a:t>Number of learners reached</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Arial" panose="020B0604020202020204" pitchFamily="34" charset="0"/>
                          <a:cs typeface="Arial" panose="020B0604020202020204" pitchFamily="34" charset="0"/>
                        </a:rPr>
                        <a:t>1,626</a:t>
                      </a:r>
                      <a:r>
                        <a:rPr lang="en-US" sz="1300" b="0" i="0" u="none" strike="noStrike" baseline="0" dirty="0">
                          <a:solidFill>
                            <a:srgbClr val="000000"/>
                          </a:solidFill>
                          <a:effectLst/>
                          <a:latin typeface="Arial" panose="020B0604020202020204" pitchFamily="34" charset="0"/>
                          <a:cs typeface="Arial" panose="020B0604020202020204" pitchFamily="34" charset="0"/>
                        </a:rPr>
                        <a:t> m</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Arial" panose="020B0604020202020204" pitchFamily="34" charset="0"/>
                          <a:cs typeface="Arial" panose="020B0604020202020204" pitchFamily="34" charset="0"/>
                        </a:rPr>
                        <a:t>585,100</a:t>
                      </a:r>
                    </a:p>
                  </a:txBody>
                  <a:tcPr marL="0" marR="0" marT="0" marB="0" anchor="ctr">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Arial" panose="020B0604020202020204" pitchFamily="34" charset="0"/>
                          <a:cs typeface="Arial" panose="020B0604020202020204" pitchFamily="34" charset="0"/>
                        </a:rPr>
                        <a:t>1,150 m</a:t>
                      </a:r>
                    </a:p>
                  </a:txBody>
                  <a:tcPr marL="0" marR="0" marT="0" marB="0" anchor="ctr">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Arial" panose="020B0604020202020204" pitchFamily="34" charset="0"/>
                          <a:cs typeface="Arial" panose="020B0604020202020204" pitchFamily="34" charset="0"/>
                        </a:rPr>
                        <a:t>2,351</a:t>
                      </a:r>
                      <a:r>
                        <a:rPr lang="en-US" sz="1300" b="0" i="0" u="none" strike="noStrike" baseline="0" dirty="0">
                          <a:solidFill>
                            <a:srgbClr val="000000"/>
                          </a:solidFill>
                          <a:effectLst/>
                          <a:latin typeface="Arial" panose="020B0604020202020204" pitchFamily="34" charset="0"/>
                          <a:cs typeface="Arial" panose="020B0604020202020204" pitchFamily="34" charset="0"/>
                        </a:rPr>
                        <a:t> m</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Arial" panose="020B0604020202020204" pitchFamily="34" charset="0"/>
                          <a:cs typeface="Arial" panose="020B0604020202020204" pitchFamily="34" charset="0"/>
                        </a:rPr>
                        <a:t>1,660 m</a:t>
                      </a:r>
                    </a:p>
                  </a:txBody>
                  <a:tcPr marL="0" marR="0" marT="0" marB="0" anchor="ctr">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Arial" panose="020B0604020202020204" pitchFamily="34" charset="0"/>
                          <a:cs typeface="Arial" panose="020B0604020202020204" pitchFamily="34" charset="0"/>
                        </a:rPr>
                        <a:t>920,110</a:t>
                      </a:r>
                    </a:p>
                  </a:txBody>
                  <a:tcPr marL="0" marR="0" marT="0" marB="0" anchor="ctr">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Arial" panose="020B0604020202020204" pitchFamily="34" charset="0"/>
                          <a:cs typeface="Arial" panose="020B0604020202020204" pitchFamily="34" charset="0"/>
                        </a:rPr>
                        <a:t>210,222</a:t>
                      </a:r>
                    </a:p>
                  </a:txBody>
                  <a:tcPr marL="0" marR="0" marT="0" marB="0" anchor="ctr">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Arial" panose="020B0604020202020204" pitchFamily="34" charset="0"/>
                          <a:cs typeface="Arial" panose="020B0604020202020204" pitchFamily="34" charset="0"/>
                        </a:rPr>
                        <a:t>677,,078</a:t>
                      </a:r>
                    </a:p>
                  </a:txBody>
                  <a:tcPr marL="0" marR="0" marT="0" marB="0" anchor="ctr">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Arial" panose="020B0604020202020204" pitchFamily="34" charset="0"/>
                          <a:cs typeface="Arial" panose="020B0604020202020204" pitchFamily="34" charset="0"/>
                        </a:rPr>
                        <a:t>509,713</a:t>
                      </a:r>
                    </a:p>
                  </a:txBody>
                  <a:tcPr marL="0" marR="0" marT="0" marB="0" anchor="ctr">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Arial" panose="020B0604020202020204" pitchFamily="34" charset="0"/>
                          <a:cs typeface="Arial" panose="020B0604020202020204" pitchFamily="34" charset="0"/>
                        </a:rPr>
                        <a:t>9,689</a:t>
                      </a:r>
                      <a:r>
                        <a:rPr lang="en-US" sz="1300" b="0" i="0" u="none" strike="noStrike" baseline="0" dirty="0">
                          <a:solidFill>
                            <a:srgbClr val="000000"/>
                          </a:solidFill>
                          <a:effectLst/>
                          <a:latin typeface="Arial" panose="020B0604020202020204" pitchFamily="34" charset="0"/>
                          <a:cs typeface="Arial" panose="020B0604020202020204" pitchFamily="34" charset="0"/>
                        </a:rPr>
                        <a:t> m</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9216154"/>
                  </a:ext>
                </a:extLst>
              </a:tr>
              <a:tr h="571751">
                <a:tc>
                  <a:txBody>
                    <a:bodyPr/>
                    <a:lstStyle/>
                    <a:p>
                      <a:pPr marL="0" marR="0" algn="l">
                        <a:lnSpc>
                          <a:spcPct val="107000"/>
                        </a:lnSpc>
                        <a:spcBef>
                          <a:spcPts val="0"/>
                        </a:spcBef>
                        <a:spcAft>
                          <a:spcPts val="800"/>
                        </a:spcAft>
                      </a:pPr>
                      <a:r>
                        <a:rPr lang="en-US" sz="1400" kern="100" dirty="0">
                          <a:solidFill>
                            <a:schemeClr val="tx1"/>
                          </a:solidFill>
                          <a:effectLst/>
                          <a:latin typeface="Arial" panose="020B0604020202020204" pitchFamily="34" charset="0"/>
                          <a:cs typeface="Arial" panose="020B0604020202020204" pitchFamily="34" charset="0"/>
                        </a:rPr>
                        <a:t> Number of VFHs</a:t>
                      </a:r>
                    </a:p>
                  </a:txBody>
                  <a:tcPr marL="0" marR="0" marT="0"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12583</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3395</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5592</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14675</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10640</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5287</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1660</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4535</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2947</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61 314</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extLst>
                  <a:ext uri="{0D108BD9-81ED-4DB2-BD59-A6C34878D82A}">
                    <a16:rowId xmlns:a16="http://schemas.microsoft.com/office/drawing/2014/main" val="3070429881"/>
                  </a:ext>
                </a:extLst>
              </a:tr>
            </a:tbl>
          </a:graphicData>
        </a:graphic>
      </p:graphicFrame>
      <p:graphicFrame>
        <p:nvGraphicFramePr>
          <p:cNvPr id="4" name="Content Placeholder 6">
            <a:extLst>
              <a:ext uri="{FF2B5EF4-FFF2-40B4-BE49-F238E27FC236}">
                <a16:creationId xmlns:a16="http://schemas.microsoft.com/office/drawing/2014/main" id="{57B2844C-EC9D-FD6B-3F32-78E91F628206}"/>
              </a:ext>
            </a:extLst>
          </p:cNvPr>
          <p:cNvGraphicFramePr>
            <a:graphicFrameLocks/>
          </p:cNvGraphicFramePr>
          <p:nvPr/>
        </p:nvGraphicFramePr>
        <p:xfrm>
          <a:off x="50383" y="3332738"/>
          <a:ext cx="9036495" cy="2045031"/>
        </p:xfrm>
        <a:graphic>
          <a:graphicData uri="http://schemas.openxmlformats.org/drawingml/2006/table">
            <a:tbl>
              <a:tblPr firstRow="1" firstCol="1" bandRow="1">
                <a:tableStyleId>{21E4AEA4-8DFA-4A89-87EB-49C32662AFE0}</a:tableStyleId>
              </a:tblPr>
              <a:tblGrid>
                <a:gridCol w="1497281">
                  <a:extLst>
                    <a:ext uri="{9D8B030D-6E8A-4147-A177-3AD203B41FA5}">
                      <a16:colId xmlns:a16="http://schemas.microsoft.com/office/drawing/2014/main" val="2180447359"/>
                    </a:ext>
                  </a:extLst>
                </a:gridCol>
                <a:gridCol w="792088">
                  <a:extLst>
                    <a:ext uri="{9D8B030D-6E8A-4147-A177-3AD203B41FA5}">
                      <a16:colId xmlns:a16="http://schemas.microsoft.com/office/drawing/2014/main" val="2052240353"/>
                    </a:ext>
                  </a:extLst>
                </a:gridCol>
                <a:gridCol w="792088">
                  <a:extLst>
                    <a:ext uri="{9D8B030D-6E8A-4147-A177-3AD203B41FA5}">
                      <a16:colId xmlns:a16="http://schemas.microsoft.com/office/drawing/2014/main" val="2160779795"/>
                    </a:ext>
                  </a:extLst>
                </a:gridCol>
                <a:gridCol w="720080">
                  <a:extLst>
                    <a:ext uri="{9D8B030D-6E8A-4147-A177-3AD203B41FA5}">
                      <a16:colId xmlns:a16="http://schemas.microsoft.com/office/drawing/2014/main" val="1708783389"/>
                    </a:ext>
                  </a:extLst>
                </a:gridCol>
                <a:gridCol w="792088">
                  <a:extLst>
                    <a:ext uri="{9D8B030D-6E8A-4147-A177-3AD203B41FA5}">
                      <a16:colId xmlns:a16="http://schemas.microsoft.com/office/drawing/2014/main" val="1413715930"/>
                    </a:ext>
                  </a:extLst>
                </a:gridCol>
                <a:gridCol w="792088">
                  <a:extLst>
                    <a:ext uri="{9D8B030D-6E8A-4147-A177-3AD203B41FA5}">
                      <a16:colId xmlns:a16="http://schemas.microsoft.com/office/drawing/2014/main" val="1623235562"/>
                    </a:ext>
                  </a:extLst>
                </a:gridCol>
                <a:gridCol w="720080">
                  <a:extLst>
                    <a:ext uri="{9D8B030D-6E8A-4147-A177-3AD203B41FA5}">
                      <a16:colId xmlns:a16="http://schemas.microsoft.com/office/drawing/2014/main" val="1256090488"/>
                    </a:ext>
                  </a:extLst>
                </a:gridCol>
                <a:gridCol w="782681">
                  <a:extLst>
                    <a:ext uri="{9D8B030D-6E8A-4147-A177-3AD203B41FA5}">
                      <a16:colId xmlns:a16="http://schemas.microsoft.com/office/drawing/2014/main" val="3701843060"/>
                    </a:ext>
                  </a:extLst>
                </a:gridCol>
                <a:gridCol w="666627">
                  <a:extLst>
                    <a:ext uri="{9D8B030D-6E8A-4147-A177-3AD203B41FA5}">
                      <a16:colId xmlns:a16="http://schemas.microsoft.com/office/drawing/2014/main" val="1562330705"/>
                    </a:ext>
                  </a:extLst>
                </a:gridCol>
                <a:gridCol w="740696">
                  <a:extLst>
                    <a:ext uri="{9D8B030D-6E8A-4147-A177-3AD203B41FA5}">
                      <a16:colId xmlns:a16="http://schemas.microsoft.com/office/drawing/2014/main" val="3906832146"/>
                    </a:ext>
                  </a:extLst>
                </a:gridCol>
                <a:gridCol w="740698">
                  <a:extLst>
                    <a:ext uri="{9D8B030D-6E8A-4147-A177-3AD203B41FA5}">
                      <a16:colId xmlns:a16="http://schemas.microsoft.com/office/drawing/2014/main" val="2969480453"/>
                    </a:ext>
                  </a:extLst>
                </a:gridCol>
              </a:tblGrid>
              <a:tr h="470620">
                <a:tc>
                  <a:txBody>
                    <a:bodyPr/>
                    <a:lstStyle/>
                    <a:p>
                      <a:pPr marL="0" marR="0" algn="l">
                        <a:lnSpc>
                          <a:spcPct val="107000"/>
                        </a:lnSpc>
                        <a:spcBef>
                          <a:spcPts val="0"/>
                        </a:spcBef>
                        <a:spcAft>
                          <a:spcPts val="800"/>
                        </a:spcAft>
                      </a:pPr>
                      <a:r>
                        <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2023/24 Budget- </a:t>
                      </a:r>
                      <a:r>
                        <a:rPr lang="en-US" sz="140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Rs</a:t>
                      </a:r>
                      <a:endPar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1,647 b</a:t>
                      </a: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535</a:t>
                      </a:r>
                      <a:r>
                        <a:rPr lang="en-US" sz="1400" b="0" kern="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a:t>
                      </a:r>
                      <a:endPar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1,094 b</a:t>
                      </a: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2,089 b</a:t>
                      </a: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1,665 b</a:t>
                      </a: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886 m</a:t>
                      </a: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244 m</a:t>
                      </a: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621m</a:t>
                      </a: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497m</a:t>
                      </a:r>
                    </a:p>
                  </a:txBody>
                  <a:tcPr marL="63350" marR="63350" marT="8799"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8,279 b</a:t>
                      </a:r>
                    </a:p>
                  </a:txBody>
                  <a:tcPr marL="63350" marR="63350" marT="8799" marB="0" anchor="ctr">
                    <a:solidFill>
                      <a:schemeClr val="accent1">
                        <a:lumMod val="40000"/>
                        <a:lumOff val="60000"/>
                      </a:schemeClr>
                    </a:solidFill>
                  </a:tcPr>
                </a:tc>
                <a:extLst>
                  <a:ext uri="{0D108BD9-81ED-4DB2-BD59-A6C34878D82A}">
                    <a16:rowId xmlns:a16="http://schemas.microsoft.com/office/drawing/2014/main" val="1404293593"/>
                  </a:ext>
                </a:extLst>
              </a:tr>
              <a:tr h="360040">
                <a:tc gridSpan="11">
                  <a:txBody>
                    <a:bodyPr/>
                    <a:lstStyle/>
                    <a:p>
                      <a:pPr marL="0" marR="0" algn="ctr">
                        <a:lnSpc>
                          <a:spcPct val="107000"/>
                        </a:lnSpc>
                        <a:spcBef>
                          <a:spcPts val="0"/>
                        </a:spcBef>
                        <a:spcAft>
                          <a:spcPts val="800"/>
                        </a:spcAft>
                      </a:pPr>
                      <a:r>
                        <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Awarding of contracts</a:t>
                      </a:r>
                    </a:p>
                  </a:txBody>
                  <a:tcPr marL="0" marR="0" marT="0" marB="0" anchor="c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algn="ctr">
                        <a:lnSpc>
                          <a:spcPct val="107000"/>
                        </a:lnSpc>
                        <a:spcBef>
                          <a:spcPts val="0"/>
                        </a:spcBef>
                        <a:spcAft>
                          <a:spcPts val="0"/>
                        </a:spcAft>
                      </a:pPr>
                      <a:endParaRPr lang="en-US"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hMerge="1">
                  <a:txBody>
                    <a:bodyPr/>
                    <a:lstStyle/>
                    <a:p>
                      <a:pPr marL="0" marR="0" algn="ctr">
                        <a:lnSpc>
                          <a:spcPct val="107000"/>
                        </a:lnSpc>
                        <a:spcBef>
                          <a:spcPts val="0"/>
                        </a:spcBef>
                        <a:spcAft>
                          <a:spcPts val="0"/>
                        </a:spcAft>
                      </a:pPr>
                      <a:endParaRPr lang="en-US"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tc hMerge="1">
                  <a:txBody>
                    <a:bodyPr/>
                    <a:lstStyle/>
                    <a:p>
                      <a:pPr marL="0" marR="0" algn="ctr">
                        <a:lnSpc>
                          <a:spcPct val="107000"/>
                        </a:lnSpc>
                        <a:spcBef>
                          <a:spcPts val="0"/>
                        </a:spcBef>
                        <a:spcAft>
                          <a:spcPts val="0"/>
                        </a:spcAft>
                      </a:pPr>
                      <a:endParaRPr lang="en-US"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6">
                        <a:lumMod val="40000"/>
                        <a:lumOff val="60000"/>
                      </a:schemeClr>
                    </a:solidFill>
                  </a:tcPr>
                </a:tc>
                <a:extLst>
                  <a:ext uri="{0D108BD9-81ED-4DB2-BD59-A6C34878D82A}">
                    <a16:rowId xmlns:a16="http://schemas.microsoft.com/office/drawing/2014/main" val="1523008825"/>
                  </a:ext>
                </a:extLst>
              </a:tr>
              <a:tr h="61121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Date of award</a:t>
                      </a:r>
                    </a:p>
                  </a:txBody>
                  <a:tcPr marL="0" marR="0" marT="0" marB="0" anchor="ctr">
                    <a:solidFill>
                      <a:schemeClr val="accent4">
                        <a:lumMod val="40000"/>
                        <a:lumOff val="60000"/>
                      </a:schemeClr>
                    </a:solidFill>
                  </a:tcPr>
                </a:tc>
                <a:tc>
                  <a:txBody>
                    <a:bodyPr/>
                    <a:lstStyle/>
                    <a:p>
                      <a:pPr algn="ctr"/>
                      <a:r>
                        <a:rPr lang="en-US" sz="1400" dirty="0"/>
                        <a:t>Schools</a:t>
                      </a:r>
                      <a:r>
                        <a:rPr lang="en-US" sz="1400" baseline="0" dirty="0"/>
                        <a:t> procure</a:t>
                      </a:r>
                      <a:endParaRPr lang="en-ZA" sz="1400" dirty="0"/>
                    </a:p>
                  </a:txBody>
                  <a:tcPr marL="0" marR="0" marT="0" marB="0" anchor="ctr">
                    <a:solidFill>
                      <a:schemeClr val="accent4">
                        <a:lumMod val="40000"/>
                        <a:lumOff val="60000"/>
                      </a:schemeClr>
                    </a:solidFill>
                  </a:tcPr>
                </a:tc>
                <a:tc>
                  <a:txBody>
                    <a:bodyPr/>
                    <a:lstStyle/>
                    <a:p>
                      <a:pPr algn="ctr"/>
                      <a:r>
                        <a:rPr lang="en-ZA" sz="1400"/>
                        <a:t>Schools procure</a:t>
                      </a:r>
                      <a:endParaRPr lang="en-ZA" sz="1400" dirty="0"/>
                    </a:p>
                  </a:txBody>
                  <a:tcPr marL="0" marR="0" marT="0" marB="0" anchor="ctr">
                    <a:solidFill>
                      <a:schemeClr val="accent4">
                        <a:lumMod val="40000"/>
                        <a:lumOff val="60000"/>
                      </a:schemeClr>
                    </a:solidFill>
                  </a:tcPr>
                </a:tc>
                <a:tc>
                  <a:txBody>
                    <a:bodyPr/>
                    <a:lstStyle/>
                    <a:p>
                      <a:pPr algn="ctr"/>
                      <a:r>
                        <a:rPr lang="en-US" sz="1400" dirty="0"/>
                        <a:t>01</a:t>
                      </a:r>
                      <a:r>
                        <a:rPr lang="en-US" sz="1400" baseline="0" dirty="0"/>
                        <a:t> Jul 2020</a:t>
                      </a:r>
                      <a:endParaRPr lang="en-ZA" sz="1400" dirty="0"/>
                    </a:p>
                  </a:txBody>
                  <a:tcPr marL="0" marR="0" marT="0" marB="0" anchor="ctr">
                    <a:solidFill>
                      <a:schemeClr val="accent4">
                        <a:lumMod val="40000"/>
                        <a:lumOff val="60000"/>
                      </a:schemeClr>
                    </a:solidFill>
                  </a:tcPr>
                </a:tc>
                <a:tc rowSpan="2">
                  <a:txBody>
                    <a:bodyPr/>
                    <a:lstStyle/>
                    <a:p>
                      <a:pPr algn="ctr"/>
                      <a:r>
                        <a:rPr lang="en-US" sz="1400" dirty="0"/>
                        <a:t>Not yet submitted</a:t>
                      </a:r>
                      <a:endParaRPr lang="en-ZA" sz="1400" dirty="0"/>
                    </a:p>
                  </a:txBody>
                  <a:tcPr marL="0" marR="0" marT="0" marB="0" anchor="ctr">
                    <a:solidFill>
                      <a:schemeClr val="accent4">
                        <a:lumMod val="40000"/>
                        <a:lumOff val="60000"/>
                      </a:schemeClr>
                    </a:solidFill>
                  </a:tcPr>
                </a:tc>
                <a:tc rowSpan="2">
                  <a:txBody>
                    <a:bodyPr/>
                    <a:lstStyle/>
                    <a:p>
                      <a:pPr algn="ctr"/>
                      <a:r>
                        <a:rPr lang="en-ZA" sz="1400" dirty="0"/>
                        <a:t>Not yet submitted</a:t>
                      </a:r>
                    </a:p>
                  </a:txBody>
                  <a:tcPr marL="0" marR="0" marT="0" marB="0" anchor="ctr">
                    <a:solidFill>
                      <a:schemeClr val="accent4">
                        <a:lumMod val="40000"/>
                        <a:lumOff val="60000"/>
                      </a:schemeClr>
                    </a:solidFill>
                  </a:tcPr>
                </a:tc>
                <a:tc>
                  <a:txBody>
                    <a:bodyPr/>
                    <a:lstStyle/>
                    <a:p>
                      <a:pPr algn="ctr"/>
                      <a:r>
                        <a:rPr lang="en-US" sz="1400" dirty="0"/>
                        <a:t>07 Oct 2017</a:t>
                      </a:r>
                      <a:endParaRPr lang="en-ZA" sz="1400" dirty="0"/>
                    </a:p>
                  </a:txBody>
                  <a:tcPr marL="0" marR="0" marT="0" marB="0" anchor="ctr">
                    <a:solidFill>
                      <a:schemeClr val="accent4">
                        <a:lumMod val="40000"/>
                        <a:lumOff val="60000"/>
                      </a:schemeClr>
                    </a:solidFill>
                  </a:tcPr>
                </a:tc>
                <a:tc rowSpan="2">
                  <a:txBody>
                    <a:bodyPr/>
                    <a:lstStyle/>
                    <a:p>
                      <a:pPr algn="ctr"/>
                      <a:r>
                        <a:rPr lang="en-ZA" sz="1400" dirty="0"/>
                        <a:t>Schools procure via annual district contracts</a:t>
                      </a:r>
                    </a:p>
                  </a:txBody>
                  <a:tcPr marL="0" marR="0" marT="0" marB="0" anchor="ctr">
                    <a:solidFill>
                      <a:schemeClr val="accent4">
                        <a:lumMod val="40000"/>
                        <a:lumOff val="60000"/>
                      </a:schemeClr>
                    </a:solidFill>
                  </a:tcPr>
                </a:tc>
                <a:tc rowSpan="2">
                  <a:txBody>
                    <a:bodyPr/>
                    <a:lstStyle/>
                    <a:p>
                      <a:pPr algn="ctr"/>
                      <a:r>
                        <a:rPr lang="en-US" sz="1300" dirty="0"/>
                        <a:t>Schools</a:t>
                      </a:r>
                      <a:r>
                        <a:rPr lang="en-US" sz="1300" baseline="0" dirty="0"/>
                        <a:t> procure via short-term contracts</a:t>
                      </a:r>
                      <a:endParaRPr lang="en-ZA" sz="1300" dirty="0"/>
                    </a:p>
                  </a:txBody>
                  <a:tcPr marL="0" marR="0" marT="0" marB="0" anchor="ctr">
                    <a:solidFill>
                      <a:schemeClr val="accent4">
                        <a:lumMod val="40000"/>
                        <a:lumOff val="60000"/>
                      </a:schemeClr>
                    </a:solidFill>
                  </a:tcPr>
                </a:tc>
                <a:tc>
                  <a:txBody>
                    <a:bodyPr/>
                    <a:lstStyle/>
                    <a:p>
                      <a:pPr algn="ctr" fontAlgn="b"/>
                      <a:r>
                        <a:rPr lang="en-US" sz="1400" b="0" i="0" u="none" strike="noStrike" dirty="0">
                          <a:solidFill>
                            <a:srgbClr val="000000"/>
                          </a:solidFill>
                          <a:effectLst/>
                          <a:latin typeface="+mj-lt"/>
                          <a:cs typeface="Arial" panose="020B0604020202020204" pitchFamily="34" charset="0"/>
                        </a:rPr>
                        <a:t>01 Jan 2023</a:t>
                      </a:r>
                    </a:p>
                  </a:txBody>
                  <a:tcPr marL="0" marR="0" marT="0" marB="0" anchor="ctr">
                    <a:solidFill>
                      <a:schemeClr val="accent4">
                        <a:lumMod val="40000"/>
                        <a:lumOff val="60000"/>
                      </a:schemeClr>
                    </a:solidFill>
                  </a:tcPr>
                </a:tc>
                <a:tc>
                  <a:txBody>
                    <a:body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9216154"/>
                  </a:ext>
                </a:extLst>
              </a:tr>
              <a:tr h="571751">
                <a:tc>
                  <a:txBody>
                    <a:bodyPr/>
                    <a:lstStyle/>
                    <a:p>
                      <a:pPr marL="0" marR="0" algn="l">
                        <a:lnSpc>
                          <a:spcPct val="107000"/>
                        </a:lnSpc>
                        <a:spcBef>
                          <a:spcPts val="0"/>
                        </a:spcBef>
                        <a:spcAft>
                          <a:spcPts val="800"/>
                        </a:spcAft>
                      </a:pPr>
                      <a:r>
                        <a:rPr lang="en-US" sz="1400" kern="100" dirty="0">
                          <a:solidFill>
                            <a:schemeClr val="tx1"/>
                          </a:solidFill>
                          <a:effectLst/>
                          <a:latin typeface="Arial" panose="020B0604020202020204" pitchFamily="34" charset="0"/>
                          <a:cs typeface="Arial" panose="020B0604020202020204" pitchFamily="34" charset="0"/>
                        </a:rPr>
                        <a:t>Contract duration</a:t>
                      </a:r>
                    </a:p>
                  </a:txBody>
                  <a:tcPr marL="0" marR="0" marT="0" marB="0" anchor="ctr">
                    <a:solidFill>
                      <a:schemeClr val="accent3">
                        <a:lumMod val="40000"/>
                        <a:lumOff val="60000"/>
                      </a:schemeClr>
                    </a:solidFill>
                  </a:tcPr>
                </a:tc>
                <a:tc>
                  <a:txBody>
                    <a:bodyPr/>
                    <a:lstStyle/>
                    <a:p>
                      <a:pPr algn="ctr"/>
                      <a:r>
                        <a:rPr lang="en-ZA" sz="1400" dirty="0"/>
                        <a:t>Schools procure</a:t>
                      </a:r>
                    </a:p>
                  </a:txBody>
                  <a:tcPr marL="63350" marR="63350" marT="8799" marB="0" anchor="ctr">
                    <a:solidFill>
                      <a:schemeClr val="accent3">
                        <a:lumMod val="40000"/>
                        <a:lumOff val="60000"/>
                      </a:schemeClr>
                    </a:solidFill>
                  </a:tcPr>
                </a:tc>
                <a:tc>
                  <a:txBody>
                    <a:bodyPr/>
                    <a:lstStyle/>
                    <a:p>
                      <a:pPr algn="ctr"/>
                      <a:r>
                        <a:rPr lang="en-ZA" sz="1400" dirty="0"/>
                        <a:t>Schools procure</a:t>
                      </a:r>
                    </a:p>
                  </a:txBody>
                  <a:tcPr marL="63350" marR="63350" marT="8799" marB="0" anchor="ctr">
                    <a:solidFill>
                      <a:schemeClr val="accent3">
                        <a:lumMod val="40000"/>
                        <a:lumOff val="60000"/>
                      </a:schemeClr>
                    </a:solidFill>
                  </a:tcPr>
                </a:tc>
                <a:tc>
                  <a:txBody>
                    <a:bodyPr/>
                    <a:lstStyle/>
                    <a:p>
                      <a:pPr algn="ctr"/>
                      <a:r>
                        <a:rPr lang="en-US" sz="1400" dirty="0"/>
                        <a:t>3 </a:t>
                      </a:r>
                      <a:r>
                        <a:rPr lang="en-US" sz="1400" dirty="0" err="1"/>
                        <a:t>yrs</a:t>
                      </a:r>
                      <a:endParaRPr lang="en-ZA" sz="1400" dirty="0"/>
                    </a:p>
                  </a:txBody>
                  <a:tcPr marL="63350" marR="63350" marT="8799" marB="0" anchor="ctr">
                    <a:solidFill>
                      <a:schemeClr val="accent3">
                        <a:lumMod val="40000"/>
                        <a:lumOff val="60000"/>
                      </a:schemeClr>
                    </a:solidFill>
                  </a:tcPr>
                </a:tc>
                <a:tc vMerge="1">
                  <a:txBody>
                    <a:bodyPr/>
                    <a:lstStyle/>
                    <a:p>
                      <a:pPr algn="ctr"/>
                      <a:endParaRPr lang="en-ZA" sz="1400" dirty="0"/>
                    </a:p>
                  </a:txBody>
                  <a:tcPr marL="63350" marR="63350" marT="8799" marB="0" anchor="ctr">
                    <a:solidFill>
                      <a:schemeClr val="accent3">
                        <a:lumMod val="40000"/>
                        <a:lumOff val="60000"/>
                      </a:schemeClr>
                    </a:solidFill>
                  </a:tcPr>
                </a:tc>
                <a:tc vMerge="1">
                  <a:txBody>
                    <a:bodyPr/>
                    <a:lstStyle/>
                    <a:p>
                      <a:pPr algn="ctr"/>
                      <a:endParaRPr lang="en-ZA" sz="1400" dirty="0"/>
                    </a:p>
                  </a:txBody>
                  <a:tcPr marL="63350" marR="63350" marT="8799" marB="0" anchor="ctr">
                    <a:solidFill>
                      <a:schemeClr val="accent3">
                        <a:lumMod val="40000"/>
                        <a:lumOff val="60000"/>
                      </a:schemeClr>
                    </a:solidFill>
                  </a:tcPr>
                </a:tc>
                <a:tc>
                  <a:txBody>
                    <a:bodyPr/>
                    <a:lstStyle/>
                    <a:p>
                      <a:pPr algn="ctr"/>
                      <a:r>
                        <a:rPr lang="en-US" sz="1300" dirty="0"/>
                        <a:t>3 </a:t>
                      </a:r>
                      <a:r>
                        <a:rPr lang="en-US" sz="1300" dirty="0" err="1"/>
                        <a:t>yrs</a:t>
                      </a:r>
                      <a:r>
                        <a:rPr lang="en-US" sz="1300" dirty="0"/>
                        <a:t> – renew-</a:t>
                      </a:r>
                      <a:r>
                        <a:rPr lang="en-US" sz="1300" dirty="0" err="1"/>
                        <a:t>ed</a:t>
                      </a:r>
                      <a:endParaRPr lang="en-ZA" sz="1300" dirty="0"/>
                    </a:p>
                  </a:txBody>
                  <a:tcPr marL="63350" marR="63350" marT="8799" marB="0" anchor="ctr">
                    <a:solidFill>
                      <a:schemeClr val="accent3">
                        <a:lumMod val="40000"/>
                        <a:lumOff val="60000"/>
                      </a:schemeClr>
                    </a:solidFill>
                  </a:tcPr>
                </a:tc>
                <a:tc vMerge="1">
                  <a:txBody>
                    <a:bodyPr/>
                    <a:lstStyle/>
                    <a:p>
                      <a:pPr algn="ctr"/>
                      <a:endParaRPr lang="en-ZA" sz="1400" dirty="0"/>
                    </a:p>
                  </a:txBody>
                  <a:tcPr marL="63350" marR="63350" marT="8799" marB="0" anchor="ctr">
                    <a:solidFill>
                      <a:schemeClr val="accent3">
                        <a:lumMod val="40000"/>
                        <a:lumOff val="60000"/>
                      </a:schemeClr>
                    </a:solidFill>
                  </a:tcPr>
                </a:tc>
                <a:tc vMerge="1">
                  <a:txBody>
                    <a:bodyPr/>
                    <a:lstStyle/>
                    <a:p>
                      <a:pPr algn="ctr"/>
                      <a:endParaRPr lang="en-ZA" sz="1400" dirty="0"/>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400" b="0" kern="100" dirty="0">
                          <a:solidFill>
                            <a:schemeClr val="tx1"/>
                          </a:solidFill>
                          <a:effectLst/>
                          <a:latin typeface="+mj-lt"/>
                          <a:ea typeface="Calibri" panose="020F0502020204030204" pitchFamily="34" charset="0"/>
                          <a:cs typeface="Arial" panose="020B0604020202020204" pitchFamily="34" charset="0"/>
                        </a:rPr>
                        <a:t>3</a:t>
                      </a:r>
                    </a:p>
                  </a:txBody>
                  <a:tcPr marL="63350" marR="63350" marT="8799" marB="0" anchor="ctr">
                    <a:solidFill>
                      <a:schemeClr val="accent3">
                        <a:lumMod val="40000"/>
                        <a:lumOff val="60000"/>
                      </a:schemeClr>
                    </a:solidFill>
                  </a:tcPr>
                </a:tc>
                <a:tc>
                  <a:txBody>
                    <a:bodyPr/>
                    <a:lstStyle/>
                    <a:p>
                      <a:pPr marL="0" marR="0" algn="ctr">
                        <a:lnSpc>
                          <a:spcPct val="107000"/>
                        </a:lnSpc>
                        <a:spcBef>
                          <a:spcPts val="0"/>
                        </a:spcBef>
                        <a:spcAft>
                          <a:spcPts val="0"/>
                        </a:spcAft>
                      </a:pPr>
                      <a:endParaRPr lang="en-US"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350" marR="63350" marT="8799" marB="0" anchor="ctr">
                    <a:solidFill>
                      <a:schemeClr val="accent3">
                        <a:lumMod val="40000"/>
                        <a:lumOff val="60000"/>
                      </a:schemeClr>
                    </a:solidFill>
                  </a:tcPr>
                </a:tc>
                <a:extLst>
                  <a:ext uri="{0D108BD9-81ED-4DB2-BD59-A6C34878D82A}">
                    <a16:rowId xmlns:a16="http://schemas.microsoft.com/office/drawing/2014/main" val="3070429881"/>
                  </a:ext>
                </a:extLst>
              </a:tr>
            </a:tbl>
          </a:graphicData>
        </a:graphic>
      </p:graphicFrame>
      <p:graphicFrame>
        <p:nvGraphicFramePr>
          <p:cNvPr id="3" name="Table 2"/>
          <p:cNvGraphicFramePr>
            <a:graphicFrameLocks noGrp="1"/>
          </p:cNvGraphicFramePr>
          <p:nvPr/>
        </p:nvGraphicFramePr>
        <p:xfrm>
          <a:off x="699246" y="5546912"/>
          <a:ext cx="6177009" cy="518160"/>
        </p:xfrm>
        <a:graphic>
          <a:graphicData uri="http://schemas.openxmlformats.org/drawingml/2006/table">
            <a:tbl>
              <a:tblPr/>
              <a:tblGrid>
                <a:gridCol w="6177009">
                  <a:extLst>
                    <a:ext uri="{9D8B030D-6E8A-4147-A177-3AD203B41FA5}">
                      <a16:colId xmlns:a16="http://schemas.microsoft.com/office/drawing/2014/main" val="219216135"/>
                    </a:ext>
                  </a:extLst>
                </a:gridCol>
              </a:tblGrid>
              <a:tr h="258352">
                <a:tc>
                  <a:txBody>
                    <a:bodyPr/>
                    <a:lstStyle/>
                    <a:p>
                      <a:r>
                        <a:rPr lang="en-US" sz="1400" dirty="0"/>
                        <a:t>* </a:t>
                      </a:r>
                      <a:r>
                        <a:rPr lang="en-US" sz="1400" b="1" dirty="0"/>
                        <a:t>Notes:</a:t>
                      </a:r>
                      <a:r>
                        <a:rPr lang="en-US" sz="1400" b="1" baseline="0" dirty="0"/>
                        <a:t> </a:t>
                      </a:r>
                      <a:r>
                        <a:rPr lang="en-US" sz="1400" i="1" dirty="0"/>
                        <a:t>Provinces that transfer funds</a:t>
                      </a:r>
                      <a:r>
                        <a:rPr lang="en-US" sz="1400" i="1" baseline="0" dirty="0"/>
                        <a:t> directly to schools for procurement of food.</a:t>
                      </a:r>
                    </a:p>
                    <a:p>
                      <a:r>
                        <a:rPr lang="en-US" sz="1400" i="1" baseline="0" dirty="0"/>
                        <a:t>                  EC and NW schools have separate bank accounts.</a:t>
                      </a:r>
                      <a:endParaRPr lang="en-ZA" sz="1400" i="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929742640"/>
                  </a:ext>
                </a:extLst>
              </a:tr>
            </a:tbl>
          </a:graphicData>
        </a:graphic>
      </p:graphicFrame>
      <p:sp>
        <p:nvSpPr>
          <p:cNvPr id="5" name="Slide Number Placeholder 3">
            <a:extLst>
              <a:ext uri="{FF2B5EF4-FFF2-40B4-BE49-F238E27FC236}">
                <a16:creationId xmlns:a16="http://schemas.microsoft.com/office/drawing/2014/main" id="{95BD6FBD-E3E9-B7C3-06BC-523E09E5D66B}"/>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7</a:t>
            </a:fld>
            <a:endParaRPr lang="en-ZA" altLang="en-US" sz="1200"/>
          </a:p>
        </p:txBody>
      </p:sp>
    </p:spTree>
    <p:extLst>
      <p:ext uri="{BB962C8B-B14F-4D97-AF65-F5344CB8AC3E}">
        <p14:creationId xmlns:p14="http://schemas.microsoft.com/office/powerpoint/2010/main" val="13799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36" y="116632"/>
            <a:ext cx="8928992" cy="778097"/>
          </a:xfrm>
        </p:spPr>
        <p:txBody>
          <a:bodyPr>
            <a:norm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CURRENT NSNP PROCUREMENT MODELS</a:t>
            </a:r>
          </a:p>
        </p:txBody>
      </p:sp>
      <p:pic>
        <p:nvPicPr>
          <p:cNvPr id="3" name="Picture 2"/>
          <p:cNvPicPr>
            <a:picLocks noChangeAspect="1"/>
          </p:cNvPicPr>
          <p:nvPr/>
        </p:nvPicPr>
        <p:blipFill>
          <a:blip r:embed="rId2"/>
          <a:stretch>
            <a:fillRect/>
          </a:stretch>
        </p:blipFill>
        <p:spPr>
          <a:xfrm>
            <a:off x="899592" y="836712"/>
            <a:ext cx="7920880" cy="6021288"/>
          </a:xfrm>
          <a:prstGeom prst="rect">
            <a:avLst/>
          </a:prstGeom>
        </p:spPr>
      </p:pic>
      <p:sp>
        <p:nvSpPr>
          <p:cNvPr id="4" name="TextBox 3">
            <a:extLst>
              <a:ext uri="{FF2B5EF4-FFF2-40B4-BE49-F238E27FC236}">
                <a16:creationId xmlns:a16="http://schemas.microsoft.com/office/drawing/2014/main" id="{1F930009-409B-4B2D-C210-0F5C11ECA87F}"/>
              </a:ext>
            </a:extLst>
          </p:cNvPr>
          <p:cNvSpPr txBox="1"/>
          <p:nvPr/>
        </p:nvSpPr>
        <p:spPr>
          <a:xfrm>
            <a:off x="95880" y="6567522"/>
            <a:ext cx="1008112" cy="276999"/>
          </a:xfrm>
          <a:prstGeom prst="rect">
            <a:avLst/>
          </a:prstGeom>
          <a:noFill/>
        </p:spPr>
        <p:txBody>
          <a:bodyPr wrap="square" rtlCol="0">
            <a:spAutoFit/>
          </a:bodyPr>
          <a:lstStyle/>
          <a:p>
            <a:r>
              <a:rPr lang="en-US" sz="1200" dirty="0"/>
              <a:t>Source: FUEL</a:t>
            </a:r>
          </a:p>
        </p:txBody>
      </p:sp>
      <p:sp>
        <p:nvSpPr>
          <p:cNvPr id="5" name="Slide Number Placeholder 3">
            <a:extLst>
              <a:ext uri="{FF2B5EF4-FFF2-40B4-BE49-F238E27FC236}">
                <a16:creationId xmlns:a16="http://schemas.microsoft.com/office/drawing/2014/main" id="{6DE87118-A4E3-094B-0235-61B9A5184BBE}"/>
              </a:ext>
            </a:extLst>
          </p:cNvPr>
          <p:cNvSpPr>
            <a:spLocks noGrp="1"/>
          </p:cNvSpPr>
          <p:nvPr>
            <p:ph type="sldNum" sz="quarter" idx="12"/>
          </p:nvPr>
        </p:nvSpPr>
        <p:spPr>
          <a:xfrm>
            <a:off x="6588224" y="6358896"/>
            <a:ext cx="2133600" cy="365125"/>
          </a:xfrm>
        </p:spPr>
        <p:txBody>
          <a:bodyPr/>
          <a:lstStyle/>
          <a:p>
            <a:pPr defTabSz="685800"/>
            <a:fld id="{36BDBE02-44DA-42E4-811D-C680D093860A}" type="slidenum">
              <a:rPr lang="en-ZA" altLang="en-US" b="1" smtClean="0">
                <a:solidFill>
                  <a:schemeClr val="tx1"/>
                </a:solidFill>
              </a:rPr>
              <a:pPr defTabSz="685800"/>
              <a:t>8</a:t>
            </a:fld>
            <a:endParaRPr lang="en-ZA" altLang="en-US" b="1">
              <a:solidFill>
                <a:schemeClr val="tx1"/>
              </a:solidFill>
            </a:endParaRPr>
          </a:p>
        </p:txBody>
      </p:sp>
    </p:spTree>
    <p:extLst>
      <p:ext uri="{BB962C8B-B14F-4D97-AF65-F5344CB8AC3E}">
        <p14:creationId xmlns:p14="http://schemas.microsoft.com/office/powerpoint/2010/main" val="197696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962E-C5D0-1186-ABDE-8686F155EDD2}"/>
              </a:ext>
            </a:extLst>
          </p:cNvPr>
          <p:cNvSpPr>
            <a:spLocks noGrp="1"/>
          </p:cNvSpPr>
          <p:nvPr>
            <p:ph type="title"/>
          </p:nvPr>
        </p:nvSpPr>
        <p:spPr>
          <a:xfrm>
            <a:off x="457200" y="116633"/>
            <a:ext cx="8229600" cy="936103"/>
          </a:xfrm>
        </p:spPr>
        <p:txBody>
          <a:bodyPr>
            <a:normAutofit/>
          </a:bodyPr>
          <a:lstStyle/>
          <a:p>
            <a:r>
              <a:rPr lang="en-US" sz="3600" b="1" dirty="0">
                <a:solidFill>
                  <a:schemeClr val="accent6">
                    <a:lumMod val="75000"/>
                  </a:schemeClr>
                </a:solidFill>
                <a:latin typeface="Arial" panose="020B0604020202020204" pitchFamily="34" charset="0"/>
                <a:cs typeface="Arial" panose="020B0604020202020204" pitchFamily="34" charset="0"/>
              </a:rPr>
              <a:t>NSNP MENU</a:t>
            </a:r>
          </a:p>
        </p:txBody>
      </p:sp>
      <p:sp>
        <p:nvSpPr>
          <p:cNvPr id="3" name="Content Placeholder 2">
            <a:extLst>
              <a:ext uri="{FF2B5EF4-FFF2-40B4-BE49-F238E27FC236}">
                <a16:creationId xmlns:a16="http://schemas.microsoft.com/office/drawing/2014/main" id="{317124B4-DA12-AD4A-3495-D094DF452795}"/>
              </a:ext>
            </a:extLst>
          </p:cNvPr>
          <p:cNvSpPr>
            <a:spLocks noGrp="1"/>
          </p:cNvSpPr>
          <p:nvPr>
            <p:ph idx="1"/>
          </p:nvPr>
        </p:nvSpPr>
        <p:spPr>
          <a:xfrm>
            <a:off x="323528" y="1196753"/>
            <a:ext cx="8568952" cy="4929412"/>
          </a:xfrm>
        </p:spPr>
        <p:txBody>
          <a:bodyPr>
            <a:normAutofit/>
          </a:bodyPr>
          <a:lstStyle/>
          <a:p>
            <a:pPr algn="just"/>
            <a:r>
              <a:rPr lang="en-US" sz="2400" dirty="0">
                <a:latin typeface="Arial" panose="020B0604020202020204" pitchFamily="34" charset="0"/>
                <a:cs typeface="Arial" panose="020B0604020202020204" pitchFamily="34" charset="0"/>
              </a:rPr>
              <a:t>Menu specifications as per Grant Framework in line with the SA Based Dietary Guidelines of </a:t>
            </a:r>
            <a:r>
              <a:rPr lang="en-US" sz="2400" dirty="0" err="1">
                <a:latin typeface="Arial" panose="020B0604020202020204" pitchFamily="34" charset="0"/>
                <a:cs typeface="Arial" panose="020B0604020202020204" pitchFamily="34" charset="0"/>
              </a:rPr>
              <a:t>NDoH</a:t>
            </a:r>
            <a:r>
              <a:rPr lang="en-US" sz="2400" dirty="0">
                <a:latin typeface="Arial" panose="020B0604020202020204" pitchFamily="34" charset="0"/>
                <a:cs typeface="Arial" panose="020B0604020202020204" pitchFamily="34" charset="0"/>
              </a:rPr>
              <a:t>;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Benchmarked at 25 – 30% per meal of the children’s recommended daily allowance(RDA)</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Specifies daily intake of protein, starch, fruit and veg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Menu Committee (incl PEDs) – annual reviews for costing and to improve the quality</a:t>
            </a:r>
          </a:p>
        </p:txBody>
      </p:sp>
      <p:sp>
        <p:nvSpPr>
          <p:cNvPr id="4" name="Slide Number Placeholder 3">
            <a:extLst>
              <a:ext uri="{FF2B5EF4-FFF2-40B4-BE49-F238E27FC236}">
                <a16:creationId xmlns:a16="http://schemas.microsoft.com/office/drawing/2014/main" id="{CB6D62BB-B5BC-E82D-FC59-5530B8661054}"/>
              </a:ext>
            </a:extLst>
          </p:cNvPr>
          <p:cNvSpPr txBox="1">
            <a:spLocks/>
          </p:cNvSpPr>
          <p:nvPr/>
        </p:nvSpPr>
        <p:spPr>
          <a:xfrm>
            <a:off x="6588224" y="635889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6BDBE02-44DA-42E4-811D-C680D093860A}" type="slidenum">
              <a:rPr lang="en-ZA" altLang="en-US" sz="1200" smtClean="0"/>
              <a:pPr defTabSz="685800"/>
              <a:t>9</a:t>
            </a:fld>
            <a:endParaRPr lang="en-ZA" altLang="en-US" sz="1200"/>
          </a:p>
        </p:txBody>
      </p:sp>
    </p:spTree>
    <p:extLst>
      <p:ext uri="{BB962C8B-B14F-4D97-AF65-F5344CB8AC3E}">
        <p14:creationId xmlns:p14="http://schemas.microsoft.com/office/powerpoint/2010/main" val="1647403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 HoD Presentation on Chicken Liver Update</Template>
  <TotalTime>3230</TotalTime>
  <Words>1864</Words>
  <Application>Microsoft Office PowerPoint</Application>
  <PresentationFormat>On-screen Show (4:3)</PresentationFormat>
  <Paragraphs>390</Paragraphs>
  <Slides>28</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28</vt:i4>
      </vt:variant>
    </vt:vector>
  </HeadingPairs>
  <TitlesOfParts>
    <vt:vector size="38" baseType="lpstr">
      <vt:lpstr>Arial</vt:lpstr>
      <vt:lpstr>Calibri</vt:lpstr>
      <vt:lpstr>Symbol</vt:lpstr>
      <vt:lpstr>Times New Roman</vt:lpstr>
      <vt:lpstr>Wingdings</vt:lpstr>
      <vt:lpstr>Office Theme</vt:lpstr>
      <vt:lpstr>New DBE Presentation template</vt:lpstr>
      <vt:lpstr>5_New DBE Presentation template</vt:lpstr>
      <vt:lpstr>6_New DBE Presentation template</vt:lpstr>
      <vt:lpstr>2_New DBE Presentation template</vt:lpstr>
      <vt:lpstr>NATIONAL SCHOOL NUTRITION PROGRAMME (NSNP) </vt:lpstr>
      <vt:lpstr>BACKGROUND OF THE NSNP</vt:lpstr>
      <vt:lpstr>NSNP CONDITIONAL GRANT FRAMEWORK</vt:lpstr>
      <vt:lpstr>NSNP CONDITIONAL GRANT FRAMEWORK</vt:lpstr>
      <vt:lpstr>NSNP IMPLEMENTATION SUPPORT BY DBE</vt:lpstr>
      <vt:lpstr>OVERVIEW OF THE NSNP</vt:lpstr>
      <vt:lpstr>NSNP DASHBOARD</vt:lpstr>
      <vt:lpstr>CURRENT NSNP PROCUREMENT MODELS</vt:lpstr>
      <vt:lpstr>NSNP MENU</vt:lpstr>
      <vt:lpstr>THE NSNP EVALUATION</vt:lpstr>
      <vt:lpstr>DIVERSIFYING PROTEIN PROVISION: BACKGROUND</vt:lpstr>
      <vt:lpstr>PROCESSED CHICKEN LIVER: HOW IT STARTED</vt:lpstr>
      <vt:lpstr>CHICKEN LIVER PROJECT IN PEDs</vt:lpstr>
      <vt:lpstr>PROCESSED CHICKEN LIVERS PEDs PHASED-IN APPROACH DURING FY2023/24</vt:lpstr>
      <vt:lpstr>SCHOOL BREAKFAST</vt:lpstr>
      <vt:lpstr>PEDs FY2023/24 ROLL-OUT &amp; STATE OF READINESS/PHASED APPROACH</vt:lpstr>
      <vt:lpstr> PARTNERSHIPS </vt:lpstr>
      <vt:lpstr>FOOD SAFETY IN NSNP</vt:lpstr>
      <vt:lpstr>WAREHOUSE MONITORING</vt:lpstr>
      <vt:lpstr>WAREHOUSE MONITORING </vt:lpstr>
      <vt:lpstr>DELIVERY AND STORAGE AT SCHOOL</vt:lpstr>
      <vt:lpstr>Monitoring, Response and Reporting (MRR)</vt:lpstr>
      <vt:lpstr>PowerPoint Presentation</vt:lpstr>
      <vt:lpstr>NSNP IMPLEMENTATION INEFFICIENCIES- PRESSURES ON THE MEAL COST </vt:lpstr>
      <vt:lpstr>NSNP IMPLEMENTATION INEFFICIENCES: QUALITY CONTROL</vt:lpstr>
      <vt:lpstr>MODERNISATION OF THE NSNP </vt:lpstr>
      <vt:lpstr>CONCLUSION </vt:lpstr>
      <vt:lpstr>PowerPoint Presentation</vt:lpstr>
    </vt:vector>
  </TitlesOfParts>
  <Company>Department of Basic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on Menu Improvement</dc:title>
  <dc:creator>Behane, Sijabule</dc:creator>
  <cp:lastModifiedBy>Llewellyn Brown</cp:lastModifiedBy>
  <cp:revision>127</cp:revision>
  <cp:lastPrinted>2023-04-24T08:48:43Z</cp:lastPrinted>
  <dcterms:created xsi:type="dcterms:W3CDTF">2023-02-11T13:47:03Z</dcterms:created>
  <dcterms:modified xsi:type="dcterms:W3CDTF">2023-05-12T10:59:46Z</dcterms:modified>
</cp:coreProperties>
</file>