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 id="2147483931" r:id="rId2"/>
  </p:sldMasterIdLst>
  <p:notesMasterIdLst>
    <p:notesMasterId r:id="rId22"/>
  </p:notesMasterIdLst>
  <p:handoutMasterIdLst>
    <p:handoutMasterId r:id="rId23"/>
  </p:handoutMasterIdLst>
  <p:sldIdLst>
    <p:sldId id="638" r:id="rId3"/>
    <p:sldId id="740" r:id="rId4"/>
    <p:sldId id="686" r:id="rId5"/>
    <p:sldId id="734" r:id="rId6"/>
    <p:sldId id="687" r:id="rId7"/>
    <p:sldId id="688" r:id="rId8"/>
    <p:sldId id="749" r:id="rId9"/>
    <p:sldId id="746" r:id="rId10"/>
    <p:sldId id="738" r:id="rId11"/>
    <p:sldId id="751" r:id="rId12"/>
    <p:sldId id="697" r:id="rId13"/>
    <p:sldId id="743" r:id="rId14"/>
    <p:sldId id="745" r:id="rId15"/>
    <p:sldId id="705" r:id="rId16"/>
    <p:sldId id="719" r:id="rId17"/>
    <p:sldId id="720" r:id="rId18"/>
    <p:sldId id="730" r:id="rId19"/>
    <p:sldId id="731" r:id="rId20"/>
    <p:sldId id="741" r:id="rId2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1202"/>
    <a:srgbClr val="D9D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94660" autoAdjust="0"/>
  </p:normalViewPr>
  <p:slideViewPr>
    <p:cSldViewPr>
      <p:cViewPr varScale="1">
        <p:scale>
          <a:sx n="66" d="100"/>
          <a:sy n="66" d="100"/>
        </p:scale>
        <p:origin x="165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7570" cy="462025"/>
          </a:xfrm>
          <a:prstGeom prst="rect">
            <a:avLst/>
          </a:prstGeom>
        </p:spPr>
        <p:txBody>
          <a:bodyPr vert="horz" wrap="square" lIns="95611" tIns="47807" rIns="95611" bIns="47807" numCol="1" anchor="t" anchorCtr="0" compatLnSpc="1">
            <a:prstTxWarp prst="textNoShape">
              <a:avLst/>
            </a:prstTxWarp>
          </a:bodyPr>
          <a:lstStyle>
            <a:lvl1pPr>
              <a:defRPr sz="1300">
                <a:latin typeface="Arial" charset="0"/>
                <a:cs typeface="Arial" charset="0"/>
              </a:defRPr>
            </a:lvl1pPr>
          </a:lstStyle>
          <a:p>
            <a:pPr>
              <a:defRPr/>
            </a:pPr>
            <a:endParaRPr lang="en-US" altLang="en-US" dirty="0"/>
          </a:p>
        </p:txBody>
      </p:sp>
      <p:sp>
        <p:nvSpPr>
          <p:cNvPr id="3" name="Date Placeholder 2"/>
          <p:cNvSpPr>
            <a:spLocks noGrp="1"/>
          </p:cNvSpPr>
          <p:nvPr>
            <p:ph type="dt" sz="quarter" idx="1"/>
          </p:nvPr>
        </p:nvSpPr>
        <p:spPr>
          <a:xfrm>
            <a:off x="3971217" y="2"/>
            <a:ext cx="3037570" cy="462025"/>
          </a:xfrm>
          <a:prstGeom prst="rect">
            <a:avLst/>
          </a:prstGeom>
        </p:spPr>
        <p:txBody>
          <a:bodyPr vert="horz" wrap="square" lIns="95611" tIns="47807" rIns="95611" bIns="47807" numCol="1" anchor="t" anchorCtr="0" compatLnSpc="1">
            <a:prstTxWarp prst="textNoShape">
              <a:avLst/>
            </a:prstTxWarp>
          </a:bodyPr>
          <a:lstStyle>
            <a:lvl1pPr algn="r">
              <a:defRPr sz="1300">
                <a:latin typeface="Arial" charset="0"/>
                <a:cs typeface="Arial" charset="0"/>
              </a:defRPr>
            </a:lvl1pPr>
          </a:lstStyle>
          <a:p>
            <a:pPr>
              <a:defRPr/>
            </a:pPr>
            <a:fld id="{2710CE53-3710-438D-974A-E5D75A9DC1DB}" type="datetimeFigureOut">
              <a:rPr lang="en-US" altLang="en-US"/>
              <a:pPr>
                <a:defRPr/>
              </a:pPr>
              <a:t>5/12/2023</a:t>
            </a:fld>
            <a:endParaRPr lang="en-US" altLang="en-US" dirty="0"/>
          </a:p>
        </p:txBody>
      </p:sp>
      <p:sp>
        <p:nvSpPr>
          <p:cNvPr id="4" name="Footer Placeholder 3"/>
          <p:cNvSpPr>
            <a:spLocks noGrp="1"/>
          </p:cNvSpPr>
          <p:nvPr>
            <p:ph type="ftr" sz="quarter" idx="2"/>
          </p:nvPr>
        </p:nvSpPr>
        <p:spPr>
          <a:xfrm>
            <a:off x="4" y="8772584"/>
            <a:ext cx="3037570" cy="462024"/>
          </a:xfrm>
          <a:prstGeom prst="rect">
            <a:avLst/>
          </a:prstGeom>
        </p:spPr>
        <p:txBody>
          <a:bodyPr vert="horz" wrap="square" lIns="95611" tIns="47807" rIns="95611" bIns="47807" numCol="1" anchor="b" anchorCtr="0" compatLnSpc="1">
            <a:prstTxWarp prst="textNoShape">
              <a:avLst/>
            </a:prstTxWarp>
          </a:bodyPr>
          <a:lstStyle>
            <a:lvl1pPr>
              <a:defRPr sz="1300">
                <a:latin typeface="Arial" charset="0"/>
                <a:cs typeface="Arial" charset="0"/>
              </a:defRPr>
            </a:lvl1pPr>
          </a:lstStyle>
          <a:p>
            <a:pPr>
              <a:defRPr/>
            </a:pPr>
            <a:endParaRPr lang="en-US" altLang="en-US" dirty="0"/>
          </a:p>
        </p:txBody>
      </p:sp>
      <p:sp>
        <p:nvSpPr>
          <p:cNvPr id="5" name="Slide Number Placeholder 4"/>
          <p:cNvSpPr>
            <a:spLocks noGrp="1"/>
          </p:cNvSpPr>
          <p:nvPr>
            <p:ph type="sldNum" sz="quarter" idx="3"/>
          </p:nvPr>
        </p:nvSpPr>
        <p:spPr>
          <a:xfrm>
            <a:off x="3971217" y="8772584"/>
            <a:ext cx="3037570" cy="462024"/>
          </a:xfrm>
          <a:prstGeom prst="rect">
            <a:avLst/>
          </a:prstGeom>
        </p:spPr>
        <p:txBody>
          <a:bodyPr vert="horz" wrap="square" lIns="95611" tIns="47807" rIns="95611" bIns="47807" numCol="1" anchor="b" anchorCtr="0" compatLnSpc="1">
            <a:prstTxWarp prst="textNoShape">
              <a:avLst/>
            </a:prstTxWarp>
          </a:bodyPr>
          <a:lstStyle>
            <a:lvl1pPr algn="r">
              <a:defRPr sz="1300">
                <a:latin typeface="Arial" charset="0"/>
                <a:cs typeface="Arial" charset="0"/>
              </a:defRPr>
            </a:lvl1pPr>
          </a:lstStyle>
          <a:p>
            <a:pPr>
              <a:defRPr/>
            </a:pPr>
            <a:fld id="{4811435E-F720-4994-8916-E9B49E93F457}" type="slidenum">
              <a:rPr lang="en-US" altLang="en-US"/>
              <a:pPr>
                <a:defRPr/>
              </a:pPr>
              <a:t>‹#›</a:t>
            </a:fld>
            <a:endParaRPr lang="en-US" altLang="en-US" dirty="0"/>
          </a:p>
        </p:txBody>
      </p:sp>
    </p:spTree>
    <p:extLst>
      <p:ext uri="{BB962C8B-B14F-4D97-AF65-F5344CB8AC3E}">
        <p14:creationId xmlns:p14="http://schemas.microsoft.com/office/powerpoint/2010/main" val="3093248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7570" cy="462025"/>
          </a:xfrm>
          <a:prstGeom prst="rect">
            <a:avLst/>
          </a:prstGeom>
        </p:spPr>
        <p:txBody>
          <a:bodyPr vert="horz" wrap="square" lIns="95611" tIns="47807" rIns="95611" bIns="47807" numCol="1" anchor="t" anchorCtr="0" compatLnSpc="1">
            <a:prstTxWarp prst="textNoShape">
              <a:avLst/>
            </a:prstTxWarp>
          </a:bodyPr>
          <a:lstStyle>
            <a:lvl1pPr>
              <a:defRPr sz="1300">
                <a:latin typeface="Arial" charset="0"/>
                <a:cs typeface="Arial" charset="0"/>
              </a:defRPr>
            </a:lvl1pPr>
          </a:lstStyle>
          <a:p>
            <a:pPr>
              <a:defRPr/>
            </a:pPr>
            <a:endParaRPr lang="en-US" altLang="en-US" dirty="0"/>
          </a:p>
        </p:txBody>
      </p:sp>
      <p:sp>
        <p:nvSpPr>
          <p:cNvPr id="3" name="Date Placeholder 2"/>
          <p:cNvSpPr>
            <a:spLocks noGrp="1"/>
          </p:cNvSpPr>
          <p:nvPr>
            <p:ph type="dt" idx="1"/>
          </p:nvPr>
        </p:nvSpPr>
        <p:spPr>
          <a:xfrm>
            <a:off x="3971217" y="2"/>
            <a:ext cx="3037570" cy="462025"/>
          </a:xfrm>
          <a:prstGeom prst="rect">
            <a:avLst/>
          </a:prstGeom>
        </p:spPr>
        <p:txBody>
          <a:bodyPr vert="horz" wrap="square" lIns="95611" tIns="47807" rIns="95611" bIns="47807" numCol="1" anchor="t" anchorCtr="0" compatLnSpc="1">
            <a:prstTxWarp prst="textNoShape">
              <a:avLst/>
            </a:prstTxWarp>
          </a:bodyPr>
          <a:lstStyle>
            <a:lvl1pPr algn="r">
              <a:defRPr sz="1300">
                <a:latin typeface="Arial" charset="0"/>
                <a:cs typeface="Arial" charset="0"/>
              </a:defRPr>
            </a:lvl1pPr>
          </a:lstStyle>
          <a:p>
            <a:pPr>
              <a:defRPr/>
            </a:pPr>
            <a:fld id="{BB823003-93DC-42A1-83B7-AED9D228B36D}" type="datetimeFigureOut">
              <a:rPr lang="en-US" altLang="en-US"/>
              <a:pPr>
                <a:defRPr/>
              </a:pPr>
              <a:t>5/12/2023</a:t>
            </a:fld>
            <a:endParaRPr lang="en-US" altLang="en-US" dirty="0"/>
          </a:p>
        </p:txBody>
      </p:sp>
      <p:sp>
        <p:nvSpPr>
          <p:cNvPr id="4" name="Slide Image Placeholder 3"/>
          <p:cNvSpPr>
            <a:spLocks noGrp="1" noRot="1" noChangeAspect="1"/>
          </p:cNvSpPr>
          <p:nvPr>
            <p:ph type="sldImg" idx="2"/>
          </p:nvPr>
        </p:nvSpPr>
        <p:spPr>
          <a:xfrm>
            <a:off x="1193800" y="692150"/>
            <a:ext cx="4622800" cy="3467100"/>
          </a:xfrm>
          <a:prstGeom prst="rect">
            <a:avLst/>
          </a:prstGeom>
          <a:noFill/>
          <a:ln w="12700">
            <a:solidFill>
              <a:prstClr val="black"/>
            </a:solidFill>
          </a:ln>
        </p:spPr>
        <p:txBody>
          <a:bodyPr vert="horz" lIns="95611" tIns="47807" rIns="95611" bIns="47807" rtlCol="0" anchor="ctr"/>
          <a:lstStyle/>
          <a:p>
            <a:pPr lvl="0"/>
            <a:endParaRPr lang="en-US" noProof="0" dirty="0"/>
          </a:p>
        </p:txBody>
      </p:sp>
      <p:sp>
        <p:nvSpPr>
          <p:cNvPr id="5" name="Notes Placeholder 4"/>
          <p:cNvSpPr>
            <a:spLocks noGrp="1"/>
          </p:cNvSpPr>
          <p:nvPr>
            <p:ph type="body" sz="quarter" idx="3"/>
          </p:nvPr>
        </p:nvSpPr>
        <p:spPr>
          <a:xfrm>
            <a:off x="701852" y="4388494"/>
            <a:ext cx="5608320" cy="4155281"/>
          </a:xfrm>
          <a:prstGeom prst="rect">
            <a:avLst/>
          </a:prstGeom>
        </p:spPr>
        <p:txBody>
          <a:bodyPr vert="horz" lIns="95611" tIns="47807" rIns="95611" bIns="4780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772584"/>
            <a:ext cx="3037570" cy="462024"/>
          </a:xfrm>
          <a:prstGeom prst="rect">
            <a:avLst/>
          </a:prstGeom>
        </p:spPr>
        <p:txBody>
          <a:bodyPr vert="horz" wrap="square" lIns="95611" tIns="47807" rIns="95611" bIns="47807" numCol="1" anchor="b" anchorCtr="0" compatLnSpc="1">
            <a:prstTxWarp prst="textNoShape">
              <a:avLst/>
            </a:prstTxWarp>
          </a:bodyPr>
          <a:lstStyle>
            <a:lvl1pPr>
              <a:defRPr sz="1300">
                <a:latin typeface="Arial" charset="0"/>
                <a:cs typeface="Arial" charset="0"/>
              </a:defRPr>
            </a:lvl1pPr>
          </a:lstStyle>
          <a:p>
            <a:pPr>
              <a:defRPr/>
            </a:pPr>
            <a:endParaRPr lang="en-US" altLang="en-US" dirty="0"/>
          </a:p>
        </p:txBody>
      </p:sp>
      <p:sp>
        <p:nvSpPr>
          <p:cNvPr id="7" name="Slide Number Placeholder 6"/>
          <p:cNvSpPr>
            <a:spLocks noGrp="1"/>
          </p:cNvSpPr>
          <p:nvPr>
            <p:ph type="sldNum" sz="quarter" idx="5"/>
          </p:nvPr>
        </p:nvSpPr>
        <p:spPr>
          <a:xfrm>
            <a:off x="3971217" y="8772584"/>
            <a:ext cx="3037570" cy="462024"/>
          </a:xfrm>
          <a:prstGeom prst="rect">
            <a:avLst/>
          </a:prstGeom>
        </p:spPr>
        <p:txBody>
          <a:bodyPr vert="horz" wrap="square" lIns="95611" tIns="47807" rIns="95611" bIns="47807" numCol="1" anchor="b" anchorCtr="0" compatLnSpc="1">
            <a:prstTxWarp prst="textNoShape">
              <a:avLst/>
            </a:prstTxWarp>
          </a:bodyPr>
          <a:lstStyle>
            <a:lvl1pPr algn="r">
              <a:defRPr sz="1300">
                <a:latin typeface="Arial" charset="0"/>
                <a:cs typeface="Arial" charset="0"/>
              </a:defRPr>
            </a:lvl1pPr>
          </a:lstStyle>
          <a:p>
            <a:pPr>
              <a:defRPr/>
            </a:pPr>
            <a:fld id="{DECBF0E3-4DC0-4709-B72B-8737E491C732}" type="slidenum">
              <a:rPr lang="en-US" altLang="en-US"/>
              <a:pPr>
                <a:defRPr/>
              </a:pPr>
              <a:t>‹#›</a:t>
            </a:fld>
            <a:endParaRPr lang="en-US" altLang="en-US" dirty="0"/>
          </a:p>
        </p:txBody>
      </p:sp>
    </p:spTree>
    <p:extLst>
      <p:ext uri="{BB962C8B-B14F-4D97-AF65-F5344CB8AC3E}">
        <p14:creationId xmlns:p14="http://schemas.microsoft.com/office/powerpoint/2010/main" val="3082284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DA47C4-FA4C-48D9-97A1-7BCF549EBA2D}"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val="96476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155DC2A-2DA1-42A7-B406-166DCEC2F33F}" type="slidenum">
              <a:rPr lang="en-ZA" smtClean="0"/>
              <a:pPr/>
              <a:t>2</a:t>
            </a:fld>
            <a:endParaRPr lang="en-ZA" dirty="0"/>
          </a:p>
        </p:txBody>
      </p:sp>
    </p:spTree>
    <p:extLst>
      <p:ext uri="{BB962C8B-B14F-4D97-AF65-F5344CB8AC3E}">
        <p14:creationId xmlns:p14="http://schemas.microsoft.com/office/powerpoint/2010/main" val="28905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94894F-66A6-45B2-AF09-1CED1817EA81}" type="slidenum">
              <a:rPr lang="en-GB" altLang="en-US"/>
              <a:pPr eaLnBrk="1" hangingPunct="1"/>
              <a:t>7</a:t>
            </a:fld>
            <a:endParaRPr lang="en-GB" altLang="en-US" dirty="0"/>
          </a:p>
        </p:txBody>
      </p:sp>
    </p:spTree>
    <p:extLst>
      <p:ext uri="{BB962C8B-B14F-4D97-AF65-F5344CB8AC3E}">
        <p14:creationId xmlns:p14="http://schemas.microsoft.com/office/powerpoint/2010/main" val="278854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170" y="1121879"/>
            <a:ext cx="6857661" cy="2387771"/>
          </a:xfrm>
          <a:prstGeom prst="rect">
            <a:avLst/>
          </a:prstGeom>
        </p:spPr>
        <p:txBody>
          <a:bodyPr anchor="b"/>
          <a:lstStyle>
            <a:lvl1pPr algn="ctr">
              <a:defRPr sz="5131"/>
            </a:lvl1pPr>
          </a:lstStyle>
          <a:p>
            <a:r>
              <a:rPr lang="en-US"/>
              <a:t>Click to edit Master title style</a:t>
            </a:r>
            <a:endParaRPr lang="en-ZA"/>
          </a:p>
        </p:txBody>
      </p:sp>
      <p:sp>
        <p:nvSpPr>
          <p:cNvPr id="3" name="Subtitle 2"/>
          <p:cNvSpPr>
            <a:spLocks noGrp="1"/>
          </p:cNvSpPr>
          <p:nvPr>
            <p:ph type="subTitle" idx="1"/>
          </p:nvPr>
        </p:nvSpPr>
        <p:spPr>
          <a:xfrm>
            <a:off x="1143170" y="3601819"/>
            <a:ext cx="6857661" cy="1656174"/>
          </a:xfrm>
          <a:prstGeom prst="rect">
            <a:avLst/>
          </a:prstGeom>
        </p:spPr>
        <p:txBody>
          <a:bodyPr/>
          <a:lstStyle>
            <a:lvl1pPr marL="0" indent="0" algn="ctr">
              <a:buNone/>
              <a:defRPr sz="2052"/>
            </a:lvl1pPr>
            <a:lvl2pPr marL="390997" indent="0" algn="ctr">
              <a:buNone/>
              <a:defRPr sz="1710"/>
            </a:lvl2pPr>
            <a:lvl3pPr marL="781995" indent="0" algn="ctr">
              <a:buNone/>
              <a:defRPr sz="1539"/>
            </a:lvl3pPr>
            <a:lvl4pPr marL="1172992" indent="0" algn="ctr">
              <a:buNone/>
              <a:defRPr sz="1368"/>
            </a:lvl4pPr>
            <a:lvl5pPr marL="1563990" indent="0" algn="ctr">
              <a:buNone/>
              <a:defRPr sz="1368"/>
            </a:lvl5pPr>
            <a:lvl6pPr marL="1954987" indent="0" algn="ctr">
              <a:buNone/>
              <a:defRPr sz="1368"/>
            </a:lvl6pPr>
            <a:lvl7pPr marL="2345985" indent="0" algn="ctr">
              <a:buNone/>
              <a:defRPr sz="1368"/>
            </a:lvl7pPr>
            <a:lvl8pPr marL="2736982" indent="0" algn="ctr">
              <a:buNone/>
              <a:defRPr sz="1368"/>
            </a:lvl8pPr>
            <a:lvl9pPr marL="3127980" indent="0" algn="ctr">
              <a:buNone/>
              <a:defRPr sz="1368"/>
            </a:lvl9pPr>
          </a:lstStyle>
          <a:p>
            <a:r>
              <a:rPr lang="en-US"/>
              <a:t>Click to edit Master subtitle style</a:t>
            </a:r>
            <a:endParaRPr lang="en-ZA"/>
          </a:p>
        </p:txBody>
      </p:sp>
      <p:sp>
        <p:nvSpPr>
          <p:cNvPr id="4" name="Date Placeholder 3"/>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DD6183AF-7F2B-4977-87A6-583ABE1C3926}" type="datetime1">
              <a:rPr lang="en-ZA" smtClean="0">
                <a:solidFill>
                  <a:prstClr val="black"/>
                </a:solidFill>
              </a:rPr>
              <a:pPr>
                <a:defRPr/>
              </a:pPr>
              <a:t>2023/05/12</a:t>
            </a:fld>
            <a:endParaRPr lang="en-ZA" dirty="0">
              <a:solidFill>
                <a:prstClr val="black"/>
              </a:solidFill>
            </a:endParaRPr>
          </a:p>
        </p:txBody>
      </p:sp>
      <p:sp>
        <p:nvSpPr>
          <p:cNvPr id="5" name="Footer Placeholder 4"/>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6" name="Slide Number Placeholder 5"/>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7B4534B6-F559-41F5-8BC7-3C9BAB9E5300}"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34103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08" y="365798"/>
            <a:ext cx="7886784" cy="1324939"/>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628608" y="1826112"/>
            <a:ext cx="7886784" cy="435069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2EE7A9D7-90CF-4410-84BB-9E4626378BBE}" type="datetime1">
              <a:rPr lang="en-ZA" smtClean="0">
                <a:solidFill>
                  <a:prstClr val="black"/>
                </a:solidFill>
              </a:rPr>
              <a:pPr>
                <a:defRPr/>
              </a:pPr>
              <a:t>2023/05/12</a:t>
            </a:fld>
            <a:endParaRPr lang="en-ZA" dirty="0">
              <a:solidFill>
                <a:prstClr val="black"/>
              </a:solidFill>
            </a:endParaRPr>
          </a:p>
        </p:txBody>
      </p:sp>
      <p:sp>
        <p:nvSpPr>
          <p:cNvPr id="5" name="Footer Placeholder 4"/>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6" name="Slide Number Placeholder 5"/>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91CC09C-BF50-49AC-A520-3FD845DE75B9}"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87993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4035" y="365799"/>
            <a:ext cx="1971357" cy="5811011"/>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08" y="365799"/>
            <a:ext cx="5785090" cy="581101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207BE74B-D7FB-4D80-879B-E4BADF4466E8}" type="datetime1">
              <a:rPr lang="en-ZA" smtClean="0">
                <a:solidFill>
                  <a:prstClr val="black"/>
                </a:solidFill>
              </a:rPr>
              <a:pPr>
                <a:defRPr/>
              </a:pPr>
              <a:t>2023/05/12</a:t>
            </a:fld>
            <a:endParaRPr lang="en-ZA" dirty="0">
              <a:solidFill>
                <a:prstClr val="black"/>
              </a:solidFill>
            </a:endParaRPr>
          </a:p>
        </p:txBody>
      </p:sp>
      <p:sp>
        <p:nvSpPr>
          <p:cNvPr id="5" name="Footer Placeholder 4"/>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6" name="Slide Number Placeholder 5"/>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EE63ACFA-E024-4EA8-8F96-BCBC5E49154B}"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331404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457540" y="6356827"/>
            <a:ext cx="2132921" cy="364359"/>
          </a:xfrm>
          <a:prstGeom prst="rect">
            <a:avLst/>
          </a:prstGeom>
        </p:spPr>
        <p:txBody>
          <a:bodyPr lIns="104287" tIns="52144" rIns="104287" bIns="52144"/>
          <a:lstStyle>
            <a:lvl1pPr fontAlgn="auto">
              <a:spcBef>
                <a:spcPts val="0"/>
              </a:spcBef>
              <a:spcAft>
                <a:spcPts val="0"/>
              </a:spcAft>
              <a:defRPr>
                <a:latin typeface="+mn-lt"/>
                <a:cs typeface="+mn-cs"/>
              </a:defRPr>
            </a:lvl1pPr>
          </a:lstStyle>
          <a:p>
            <a:pPr>
              <a:defRPr/>
            </a:pPr>
            <a:fld id="{CF64DAFA-A2D5-4AF6-9717-07F50EAE29F5}" type="datetime1">
              <a:rPr lang="en-ZA" smtClean="0">
                <a:solidFill>
                  <a:prstClr val="black"/>
                </a:solidFill>
              </a:rPr>
              <a:pPr>
                <a:defRPr/>
              </a:pPr>
              <a:t>2023/05/12</a:t>
            </a:fld>
            <a:endParaRPr lang="en-US" dirty="0">
              <a:solidFill>
                <a:prstClr val="black"/>
              </a:solidFill>
            </a:endParaRPr>
          </a:p>
        </p:txBody>
      </p:sp>
      <p:sp>
        <p:nvSpPr>
          <p:cNvPr id="3" name="Footer Placeholder 3"/>
          <p:cNvSpPr>
            <a:spLocks noGrp="1"/>
          </p:cNvSpPr>
          <p:nvPr>
            <p:ph type="ftr" sz="quarter" idx="11"/>
          </p:nvPr>
        </p:nvSpPr>
        <p:spPr>
          <a:xfrm>
            <a:off x="3124031" y="6356827"/>
            <a:ext cx="2895939" cy="364359"/>
          </a:xfrm>
          <a:prstGeom prst="rect">
            <a:avLst/>
          </a:prstGeom>
        </p:spPr>
        <p:txBody>
          <a:bodyPr lIns="104287" tIns="52144" rIns="104287" bIns="52144"/>
          <a:lstStyle>
            <a:lvl1pPr fontAlgn="auto">
              <a:spcBef>
                <a:spcPts val="0"/>
              </a:spcBef>
              <a:spcAft>
                <a:spcPts val="0"/>
              </a:spcAft>
              <a:defRPr>
                <a:latin typeface="+mn-lt"/>
                <a:cs typeface="+mn-cs"/>
              </a:defRPr>
            </a:lvl1pPr>
          </a:lstStyle>
          <a:p>
            <a:pPr>
              <a:defRPr/>
            </a:pPr>
            <a:endParaRPr lang="en-US" dirty="0">
              <a:solidFill>
                <a:prstClr val="black"/>
              </a:solidFill>
            </a:endParaRPr>
          </a:p>
        </p:txBody>
      </p:sp>
      <p:sp>
        <p:nvSpPr>
          <p:cNvPr id="4" name="Slide Number Placeholder 4"/>
          <p:cNvSpPr>
            <a:spLocks noGrp="1"/>
          </p:cNvSpPr>
          <p:nvPr>
            <p:ph type="sldNum" sz="quarter" idx="12"/>
          </p:nvPr>
        </p:nvSpPr>
        <p:spPr>
          <a:xfrm>
            <a:off x="6553539" y="6356827"/>
            <a:ext cx="2132921" cy="364359"/>
          </a:xfrm>
          <a:prstGeom prst="rect">
            <a:avLst/>
          </a:prstGeom>
        </p:spPr>
        <p:txBody>
          <a:bodyPr vert="horz" wrap="square" lIns="104287" tIns="52144" rIns="104287" bIns="52144" numCol="1" anchor="t" anchorCtr="0" compatLnSpc="1">
            <a:prstTxWarp prst="textNoShape">
              <a:avLst/>
            </a:prstTxWarp>
          </a:bodyPr>
          <a:lstStyle>
            <a:lvl1pPr>
              <a:defRPr>
                <a:latin typeface="Calibri" panose="020F0502020204030204" pitchFamily="34" charset="0"/>
              </a:defRPr>
            </a:lvl1pPr>
          </a:lstStyle>
          <a:p>
            <a:fld id="{B70E508B-2614-4D86-9814-920927E0D437}" type="slidenum">
              <a:rPr lang="en-US" altLang="en-US" smtClean="0">
                <a:solidFill>
                  <a:prstClr val="black"/>
                </a:solidFill>
                <a:cs typeface="Arial" panose="020B0604020202020204" pitchFamily="34" charset="0"/>
              </a:rPr>
              <a:pPr/>
              <a:t>‹#›</a:t>
            </a:fld>
            <a:endParaRPr lang="en-US"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750876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2723482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08352E7-8835-4EDB-BABC-9E53D253580C}" type="datetime1">
              <a:rPr lang="en-ZA" smtClean="0">
                <a:solidFill>
                  <a:prstClr val="black">
                    <a:tint val="75000"/>
                  </a:prstClr>
                </a:solidFill>
              </a:rPr>
              <a:pPr/>
              <a:t>2023/05/12</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a:xfrm>
            <a:off x="5580112" y="6381328"/>
            <a:ext cx="2133600" cy="365125"/>
          </a:xfrm>
        </p:spPr>
        <p:txBody>
          <a:bodyPr/>
          <a:lstStyle>
            <a:lvl1pPr>
              <a:defRPr sz="1600" b="1"/>
            </a:lvl1p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38622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6404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336051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610351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969772E-BD7F-4E26-AD21-0B08C000B4EB}" type="datetime1">
              <a:rPr lang="en-ZA" smtClean="0">
                <a:solidFill>
                  <a:prstClr val="black">
                    <a:tint val="75000"/>
                  </a:prstClr>
                </a:solidFill>
              </a:rPr>
              <a:pPr/>
              <a:t>2023/05/12</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031166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BB830-BAE6-47F1-8EDA-F2E65C2095B7}" type="datetime1">
              <a:rPr lang="en-ZA" smtClean="0">
                <a:solidFill>
                  <a:prstClr val="black">
                    <a:tint val="75000"/>
                  </a:prstClr>
                </a:solidFill>
              </a:rPr>
              <a:pPr/>
              <a:t>2023/05/12</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29844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08" y="365798"/>
            <a:ext cx="7886784" cy="1324939"/>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628608" y="1826112"/>
            <a:ext cx="7886784"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00CDAA5F-AB5E-4497-BA8B-1465F4203F47}" type="datetime1">
              <a:rPr lang="en-ZA" smtClean="0">
                <a:solidFill>
                  <a:prstClr val="black"/>
                </a:solidFill>
              </a:rPr>
              <a:pPr>
                <a:defRPr/>
              </a:pPr>
              <a:t>2023/05/12</a:t>
            </a:fld>
            <a:endParaRPr lang="en-ZA" dirty="0">
              <a:solidFill>
                <a:prstClr val="black"/>
              </a:solidFill>
            </a:endParaRPr>
          </a:p>
        </p:txBody>
      </p:sp>
      <p:sp>
        <p:nvSpPr>
          <p:cNvPr id="5" name="Footer Placeholder 4"/>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6" name="Slide Number Placeholder 5"/>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98DAFFA5-50BA-4A1B-B261-FE33D699F5FC}"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466493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539733-7946-43F0-8533-A2C17A099A3C}" type="datetime1">
              <a:rPr lang="en-ZA" smtClean="0">
                <a:solidFill>
                  <a:prstClr val="black">
                    <a:tint val="75000"/>
                  </a:prstClr>
                </a:solidFill>
              </a:rPr>
              <a:pPr/>
              <a:t>2023/05/12</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68208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E81B11-1235-426F-87B3-7A7404A804AD}" type="datetime1">
              <a:rPr lang="en-ZA" smtClean="0">
                <a:solidFill>
                  <a:prstClr val="black">
                    <a:tint val="75000"/>
                  </a:prstClr>
                </a:solidFill>
              </a:rPr>
              <a:pPr/>
              <a:t>2023/05/12</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102912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2558002-A369-4238-9EE5-669A9110380B}" type="datetime1">
              <a:rPr lang="en-ZA" smtClean="0">
                <a:solidFill>
                  <a:prstClr val="black">
                    <a:tint val="75000"/>
                  </a:prstClr>
                </a:solidFill>
              </a:rPr>
              <a:pPr/>
              <a:t>2023/05/12</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983417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D4681FA-17CD-48C9-9289-6B8D2282D13E}" type="datetime1">
              <a:rPr lang="en-ZA" smtClean="0">
                <a:solidFill>
                  <a:prstClr val="black">
                    <a:tint val="75000"/>
                  </a:prstClr>
                </a:solidFill>
              </a:rPr>
              <a:pPr/>
              <a:t>2023/05/12</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7587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4534" y="1709460"/>
            <a:ext cx="7885427" cy="2852939"/>
          </a:xfrm>
          <a:prstGeom prst="rect">
            <a:avLst/>
          </a:prstGeom>
        </p:spPr>
        <p:txBody>
          <a:bodyPr anchor="b"/>
          <a:lstStyle>
            <a:lvl1pPr>
              <a:defRPr sz="5131"/>
            </a:lvl1pPr>
          </a:lstStyle>
          <a:p>
            <a:r>
              <a:rPr lang="en-US"/>
              <a:t>Click to edit Master title style</a:t>
            </a:r>
            <a:endParaRPr lang="en-ZA"/>
          </a:p>
        </p:txBody>
      </p:sp>
      <p:sp>
        <p:nvSpPr>
          <p:cNvPr id="3" name="Text Placeholder 2"/>
          <p:cNvSpPr>
            <a:spLocks noGrp="1"/>
          </p:cNvSpPr>
          <p:nvPr>
            <p:ph type="body" idx="1"/>
          </p:nvPr>
        </p:nvSpPr>
        <p:spPr>
          <a:xfrm>
            <a:off x="624534" y="4589763"/>
            <a:ext cx="7885427" cy="1499197"/>
          </a:xfrm>
          <a:prstGeom prst="rect">
            <a:avLst/>
          </a:prstGeom>
        </p:spPr>
        <p:txBody>
          <a:bodyPr/>
          <a:lstStyle>
            <a:lvl1pPr marL="0" indent="0">
              <a:buNone/>
              <a:defRPr sz="2052">
                <a:solidFill>
                  <a:schemeClr val="tx1">
                    <a:tint val="75000"/>
                  </a:schemeClr>
                </a:solidFill>
              </a:defRPr>
            </a:lvl1pPr>
            <a:lvl2pPr marL="390997" indent="0">
              <a:buNone/>
              <a:defRPr sz="1710">
                <a:solidFill>
                  <a:schemeClr val="tx1">
                    <a:tint val="75000"/>
                  </a:schemeClr>
                </a:solidFill>
              </a:defRPr>
            </a:lvl2pPr>
            <a:lvl3pPr marL="781995" indent="0">
              <a:buNone/>
              <a:defRPr sz="1539">
                <a:solidFill>
                  <a:schemeClr val="tx1">
                    <a:tint val="75000"/>
                  </a:schemeClr>
                </a:solidFill>
              </a:defRPr>
            </a:lvl3pPr>
            <a:lvl4pPr marL="1172992" indent="0">
              <a:buNone/>
              <a:defRPr sz="1368">
                <a:solidFill>
                  <a:schemeClr val="tx1">
                    <a:tint val="75000"/>
                  </a:schemeClr>
                </a:solidFill>
              </a:defRPr>
            </a:lvl4pPr>
            <a:lvl5pPr marL="1563990" indent="0">
              <a:buNone/>
              <a:defRPr sz="1368">
                <a:solidFill>
                  <a:schemeClr val="tx1">
                    <a:tint val="75000"/>
                  </a:schemeClr>
                </a:solidFill>
              </a:defRPr>
            </a:lvl5pPr>
            <a:lvl6pPr marL="1954987" indent="0">
              <a:buNone/>
              <a:defRPr sz="1368">
                <a:solidFill>
                  <a:schemeClr val="tx1">
                    <a:tint val="75000"/>
                  </a:schemeClr>
                </a:solidFill>
              </a:defRPr>
            </a:lvl6pPr>
            <a:lvl7pPr marL="2345985" indent="0">
              <a:buNone/>
              <a:defRPr sz="1368">
                <a:solidFill>
                  <a:schemeClr val="tx1">
                    <a:tint val="75000"/>
                  </a:schemeClr>
                </a:solidFill>
              </a:defRPr>
            </a:lvl7pPr>
            <a:lvl8pPr marL="2736982" indent="0">
              <a:buNone/>
              <a:defRPr sz="1368">
                <a:solidFill>
                  <a:schemeClr val="tx1">
                    <a:tint val="75000"/>
                  </a:schemeClr>
                </a:solidFill>
              </a:defRPr>
            </a:lvl8pPr>
            <a:lvl9pPr marL="3127980" indent="0">
              <a:buNone/>
              <a:defRPr sz="136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90704EDD-19DD-4A7B-BE15-75D8E5E25415}" type="datetime1">
              <a:rPr lang="en-ZA" smtClean="0">
                <a:solidFill>
                  <a:prstClr val="black"/>
                </a:solidFill>
              </a:rPr>
              <a:pPr>
                <a:defRPr/>
              </a:pPr>
              <a:t>2023/05/12</a:t>
            </a:fld>
            <a:endParaRPr lang="en-ZA" dirty="0">
              <a:solidFill>
                <a:prstClr val="black"/>
              </a:solidFill>
            </a:endParaRPr>
          </a:p>
        </p:txBody>
      </p:sp>
      <p:sp>
        <p:nvSpPr>
          <p:cNvPr id="5" name="Footer Placeholder 4"/>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6" name="Slide Number Placeholder 5"/>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37414E4-DFD2-4117-86D4-F7FD93B2172E}"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35243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08" y="365798"/>
            <a:ext cx="7886784" cy="1324939"/>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628608" y="1826112"/>
            <a:ext cx="3877545"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36491" y="1826112"/>
            <a:ext cx="3878902" cy="4350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A6E52C22-81E9-4E3E-8F3F-048F752A9704}" type="datetime1">
              <a:rPr lang="en-ZA" smtClean="0">
                <a:solidFill>
                  <a:prstClr val="black"/>
                </a:solidFill>
              </a:rPr>
              <a:pPr>
                <a:defRPr/>
              </a:pPr>
              <a:t>2023/05/12</a:t>
            </a:fld>
            <a:endParaRPr lang="en-ZA" dirty="0">
              <a:solidFill>
                <a:prstClr val="black"/>
              </a:solidFill>
            </a:endParaRPr>
          </a:p>
        </p:txBody>
      </p:sp>
      <p:sp>
        <p:nvSpPr>
          <p:cNvPr id="6" name="Footer Placeholder 5"/>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7" name="Slide Number Placeholder 6"/>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D7CF1955-C285-4358-9C39-E74977801CD1}"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8227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965" y="365798"/>
            <a:ext cx="7886785" cy="1324939"/>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629965" y="1680657"/>
            <a:ext cx="3868041" cy="823766"/>
          </a:xfrm>
          <a:prstGeom prst="rect">
            <a:avLst/>
          </a:prstGeom>
        </p:spPr>
        <p:txBody>
          <a:bodyPr anchor="b"/>
          <a:lstStyle>
            <a:lvl1pPr marL="0" indent="0">
              <a:buNone/>
              <a:defRPr sz="2052" b="1"/>
            </a:lvl1pPr>
            <a:lvl2pPr marL="390997" indent="0">
              <a:buNone/>
              <a:defRPr sz="1710" b="1"/>
            </a:lvl2pPr>
            <a:lvl3pPr marL="781995" indent="0">
              <a:buNone/>
              <a:defRPr sz="1539" b="1"/>
            </a:lvl3pPr>
            <a:lvl4pPr marL="1172992" indent="0">
              <a:buNone/>
              <a:defRPr sz="1368" b="1"/>
            </a:lvl4pPr>
            <a:lvl5pPr marL="1563990" indent="0">
              <a:buNone/>
              <a:defRPr sz="1368" b="1"/>
            </a:lvl5pPr>
            <a:lvl6pPr marL="1954987" indent="0">
              <a:buNone/>
              <a:defRPr sz="1368" b="1"/>
            </a:lvl6pPr>
            <a:lvl7pPr marL="2345985" indent="0">
              <a:buNone/>
              <a:defRPr sz="1368" b="1"/>
            </a:lvl7pPr>
            <a:lvl8pPr marL="2736982" indent="0">
              <a:buNone/>
              <a:defRPr sz="1368" b="1"/>
            </a:lvl8pPr>
            <a:lvl9pPr marL="3127980" indent="0">
              <a:buNone/>
              <a:defRPr sz="1368" b="1"/>
            </a:lvl9pPr>
          </a:lstStyle>
          <a:p>
            <a:pPr lvl="0"/>
            <a:r>
              <a:rPr lang="en-US"/>
              <a:t>Click to edit Master text styles</a:t>
            </a:r>
          </a:p>
        </p:txBody>
      </p:sp>
      <p:sp>
        <p:nvSpPr>
          <p:cNvPr id="4" name="Content Placeholder 3"/>
          <p:cNvSpPr>
            <a:spLocks noGrp="1"/>
          </p:cNvSpPr>
          <p:nvPr>
            <p:ph sz="half" idx="2"/>
          </p:nvPr>
        </p:nvSpPr>
        <p:spPr>
          <a:xfrm>
            <a:off x="629965" y="2504424"/>
            <a:ext cx="3868041" cy="368534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702" y="1680657"/>
            <a:ext cx="3887049" cy="823766"/>
          </a:xfrm>
          <a:prstGeom prst="rect">
            <a:avLst/>
          </a:prstGeom>
        </p:spPr>
        <p:txBody>
          <a:bodyPr anchor="b"/>
          <a:lstStyle>
            <a:lvl1pPr marL="0" indent="0">
              <a:buNone/>
              <a:defRPr sz="2052" b="1"/>
            </a:lvl1pPr>
            <a:lvl2pPr marL="390997" indent="0">
              <a:buNone/>
              <a:defRPr sz="1710" b="1"/>
            </a:lvl2pPr>
            <a:lvl3pPr marL="781995" indent="0">
              <a:buNone/>
              <a:defRPr sz="1539" b="1"/>
            </a:lvl3pPr>
            <a:lvl4pPr marL="1172992" indent="0">
              <a:buNone/>
              <a:defRPr sz="1368" b="1"/>
            </a:lvl4pPr>
            <a:lvl5pPr marL="1563990" indent="0">
              <a:buNone/>
              <a:defRPr sz="1368" b="1"/>
            </a:lvl5pPr>
            <a:lvl6pPr marL="1954987" indent="0">
              <a:buNone/>
              <a:defRPr sz="1368" b="1"/>
            </a:lvl6pPr>
            <a:lvl7pPr marL="2345985" indent="0">
              <a:buNone/>
              <a:defRPr sz="1368" b="1"/>
            </a:lvl7pPr>
            <a:lvl8pPr marL="2736982" indent="0">
              <a:buNone/>
              <a:defRPr sz="1368" b="1"/>
            </a:lvl8pPr>
            <a:lvl9pPr marL="3127980" indent="0">
              <a:buNone/>
              <a:defRPr sz="1368" b="1"/>
            </a:lvl9pPr>
          </a:lstStyle>
          <a:p>
            <a:pPr lvl="0"/>
            <a:r>
              <a:rPr lang="en-US"/>
              <a:t>Click to edit Master text styles</a:t>
            </a:r>
          </a:p>
        </p:txBody>
      </p:sp>
      <p:sp>
        <p:nvSpPr>
          <p:cNvPr id="6" name="Content Placeholder 5"/>
          <p:cNvSpPr>
            <a:spLocks noGrp="1"/>
          </p:cNvSpPr>
          <p:nvPr>
            <p:ph sz="quarter" idx="4"/>
          </p:nvPr>
        </p:nvSpPr>
        <p:spPr>
          <a:xfrm>
            <a:off x="4629702" y="2504424"/>
            <a:ext cx="3887049" cy="368534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A72E4205-B915-4549-983C-6FA6F71B16AD}" type="datetime1">
              <a:rPr lang="en-ZA" smtClean="0">
                <a:solidFill>
                  <a:prstClr val="black"/>
                </a:solidFill>
              </a:rPr>
              <a:pPr>
                <a:defRPr/>
              </a:pPr>
              <a:t>2023/05/12</a:t>
            </a:fld>
            <a:endParaRPr lang="en-ZA" dirty="0">
              <a:solidFill>
                <a:prstClr val="black"/>
              </a:solidFill>
            </a:endParaRPr>
          </a:p>
        </p:txBody>
      </p:sp>
      <p:sp>
        <p:nvSpPr>
          <p:cNvPr id="8" name="Footer Placeholder 7"/>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9" name="Slide Number Placeholder 8"/>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3C4EA24-424D-4128-AB81-391529F10754}"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52360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08" y="365798"/>
            <a:ext cx="7886784" cy="1324939"/>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C8527F49-CA9E-4536-A557-ACE60784DA45}" type="datetime1">
              <a:rPr lang="en-ZA" smtClean="0">
                <a:solidFill>
                  <a:prstClr val="black"/>
                </a:solidFill>
              </a:rPr>
              <a:pPr>
                <a:defRPr/>
              </a:pPr>
              <a:t>2023/05/12</a:t>
            </a:fld>
            <a:endParaRPr lang="en-ZA" dirty="0">
              <a:solidFill>
                <a:prstClr val="black"/>
              </a:solidFill>
            </a:endParaRPr>
          </a:p>
        </p:txBody>
      </p:sp>
      <p:sp>
        <p:nvSpPr>
          <p:cNvPr id="4" name="Footer Placeholder 3"/>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5" name="Slide Number Placeholder 4"/>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71D9DDA7-FF73-466C-9757-7BBCF440E328}"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2270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6CADFB0E-7A94-4655-958F-D8CD94CEAD1F}" type="datetime1">
              <a:rPr lang="en-ZA" smtClean="0">
                <a:solidFill>
                  <a:prstClr val="black"/>
                </a:solidFill>
              </a:rPr>
              <a:pPr>
                <a:defRPr/>
              </a:pPr>
              <a:t>2023/05/12</a:t>
            </a:fld>
            <a:endParaRPr lang="en-ZA" dirty="0">
              <a:solidFill>
                <a:prstClr val="black"/>
              </a:solidFill>
            </a:endParaRPr>
          </a:p>
        </p:txBody>
      </p:sp>
      <p:sp>
        <p:nvSpPr>
          <p:cNvPr id="3" name="Footer Placeholder 2"/>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4" name="Slide Number Placeholder 3"/>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6E1D9502-67F0-4D5F-81CD-76AAB0F6001B}"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38902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965" y="456528"/>
            <a:ext cx="2948889" cy="1601448"/>
          </a:xfrm>
          <a:prstGeom prst="rect">
            <a:avLst/>
          </a:prstGeom>
        </p:spPr>
        <p:txBody>
          <a:bodyPr anchor="b"/>
          <a:lstStyle>
            <a:lvl1pPr>
              <a:defRPr sz="2737"/>
            </a:lvl1pPr>
          </a:lstStyle>
          <a:p>
            <a:r>
              <a:rPr lang="en-US"/>
              <a:t>Click to edit Master title style</a:t>
            </a:r>
            <a:endParaRPr lang="en-ZA"/>
          </a:p>
        </p:txBody>
      </p:sp>
      <p:sp>
        <p:nvSpPr>
          <p:cNvPr id="3" name="Content Placeholder 2"/>
          <p:cNvSpPr>
            <a:spLocks noGrp="1"/>
          </p:cNvSpPr>
          <p:nvPr>
            <p:ph idx="1"/>
          </p:nvPr>
        </p:nvSpPr>
        <p:spPr>
          <a:xfrm>
            <a:off x="3887049" y="987944"/>
            <a:ext cx="4629701" cy="4873472"/>
          </a:xfrm>
          <a:prstGeom prst="rect">
            <a:avLst/>
          </a:prstGeom>
        </p:spPr>
        <p:txBody>
          <a:bodyPr/>
          <a:lstStyle>
            <a:lvl1pPr>
              <a:defRPr sz="2737"/>
            </a:lvl1pPr>
            <a:lvl2pPr>
              <a:defRPr sz="2395"/>
            </a:lvl2pPr>
            <a:lvl3pPr>
              <a:defRPr sz="2052"/>
            </a:lvl3pPr>
            <a:lvl4pPr>
              <a:defRPr sz="1710"/>
            </a:lvl4pPr>
            <a:lvl5pPr>
              <a:defRPr sz="1710"/>
            </a:lvl5pPr>
            <a:lvl6pPr>
              <a:defRPr sz="1710"/>
            </a:lvl6pPr>
            <a:lvl7pPr>
              <a:defRPr sz="1710"/>
            </a:lvl7pPr>
            <a:lvl8pPr>
              <a:defRPr sz="1710"/>
            </a:lvl8pPr>
            <a:lvl9pPr>
              <a:defRPr sz="171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29965" y="2057977"/>
            <a:ext cx="2948889" cy="3810640"/>
          </a:xfrm>
          <a:prstGeom prst="rect">
            <a:avLst/>
          </a:prstGeom>
        </p:spPr>
        <p:txBody>
          <a:bodyPr/>
          <a:lstStyle>
            <a:lvl1pPr marL="0" indent="0">
              <a:buNone/>
              <a:defRPr sz="1368"/>
            </a:lvl1pPr>
            <a:lvl2pPr marL="390997" indent="0">
              <a:buNone/>
              <a:defRPr sz="1197"/>
            </a:lvl2pPr>
            <a:lvl3pPr marL="781995" indent="0">
              <a:buNone/>
              <a:defRPr sz="1026"/>
            </a:lvl3pPr>
            <a:lvl4pPr marL="1172992" indent="0">
              <a:buNone/>
              <a:defRPr sz="855"/>
            </a:lvl4pPr>
            <a:lvl5pPr marL="1563990" indent="0">
              <a:buNone/>
              <a:defRPr sz="855"/>
            </a:lvl5pPr>
            <a:lvl6pPr marL="1954987" indent="0">
              <a:buNone/>
              <a:defRPr sz="855"/>
            </a:lvl6pPr>
            <a:lvl7pPr marL="2345985" indent="0">
              <a:buNone/>
              <a:defRPr sz="855"/>
            </a:lvl7pPr>
            <a:lvl8pPr marL="2736982" indent="0">
              <a:buNone/>
              <a:defRPr sz="855"/>
            </a:lvl8pPr>
            <a:lvl9pPr marL="3127980" indent="0">
              <a:buNone/>
              <a:defRPr sz="855"/>
            </a:lvl9pPr>
          </a:lstStyle>
          <a:p>
            <a:pPr lvl="0"/>
            <a:r>
              <a:rPr lang="en-US"/>
              <a:t>Click to edit Master text styles</a:t>
            </a:r>
          </a:p>
        </p:txBody>
      </p:sp>
      <p:sp>
        <p:nvSpPr>
          <p:cNvPr id="5" name="Date Placeholder 4"/>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1BD63658-CBB4-462F-B58A-A18EB4FBDF4E}" type="datetime1">
              <a:rPr lang="en-ZA" smtClean="0">
                <a:solidFill>
                  <a:prstClr val="black"/>
                </a:solidFill>
              </a:rPr>
              <a:pPr>
                <a:defRPr/>
              </a:pPr>
              <a:t>2023/05/12</a:t>
            </a:fld>
            <a:endParaRPr lang="en-ZA" dirty="0">
              <a:solidFill>
                <a:prstClr val="black"/>
              </a:solidFill>
            </a:endParaRPr>
          </a:p>
        </p:txBody>
      </p:sp>
      <p:sp>
        <p:nvSpPr>
          <p:cNvPr id="6" name="Footer Placeholder 5"/>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7" name="Slide Number Placeholder 6"/>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B960E529-DC76-4BFD-B0BD-4C6B6D8F2F91}"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45074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965" y="456528"/>
            <a:ext cx="2948889" cy="1601448"/>
          </a:xfrm>
          <a:prstGeom prst="rect">
            <a:avLst/>
          </a:prstGeom>
        </p:spPr>
        <p:txBody>
          <a:bodyPr anchor="b"/>
          <a:lstStyle>
            <a:lvl1pPr>
              <a:defRPr sz="2737"/>
            </a:lvl1pPr>
          </a:lstStyle>
          <a:p>
            <a:r>
              <a:rPr lang="en-US"/>
              <a:t>Click to edit Master title style</a:t>
            </a:r>
            <a:endParaRPr lang="en-ZA"/>
          </a:p>
        </p:txBody>
      </p:sp>
      <p:sp>
        <p:nvSpPr>
          <p:cNvPr id="3" name="Picture Placeholder 2"/>
          <p:cNvSpPr>
            <a:spLocks noGrp="1"/>
          </p:cNvSpPr>
          <p:nvPr>
            <p:ph type="pic" idx="1"/>
          </p:nvPr>
        </p:nvSpPr>
        <p:spPr>
          <a:xfrm>
            <a:off x="3887049" y="987944"/>
            <a:ext cx="4629701" cy="4873472"/>
          </a:xfrm>
          <a:prstGeom prst="rect">
            <a:avLst/>
          </a:prstGeom>
        </p:spPr>
        <p:txBody>
          <a:bodyPr/>
          <a:lstStyle>
            <a:lvl1pPr marL="0" indent="0">
              <a:buNone/>
              <a:defRPr sz="2737"/>
            </a:lvl1pPr>
            <a:lvl2pPr marL="390997" indent="0">
              <a:buNone/>
              <a:defRPr sz="2395"/>
            </a:lvl2pPr>
            <a:lvl3pPr marL="781995" indent="0">
              <a:buNone/>
              <a:defRPr sz="2052"/>
            </a:lvl3pPr>
            <a:lvl4pPr marL="1172992" indent="0">
              <a:buNone/>
              <a:defRPr sz="1710"/>
            </a:lvl4pPr>
            <a:lvl5pPr marL="1563990" indent="0">
              <a:buNone/>
              <a:defRPr sz="1710"/>
            </a:lvl5pPr>
            <a:lvl6pPr marL="1954987" indent="0">
              <a:buNone/>
              <a:defRPr sz="1710"/>
            </a:lvl6pPr>
            <a:lvl7pPr marL="2345985" indent="0">
              <a:buNone/>
              <a:defRPr sz="1710"/>
            </a:lvl7pPr>
            <a:lvl8pPr marL="2736982" indent="0">
              <a:buNone/>
              <a:defRPr sz="1710"/>
            </a:lvl8pPr>
            <a:lvl9pPr marL="3127980" indent="0">
              <a:buNone/>
              <a:defRPr sz="1710"/>
            </a:lvl9pPr>
          </a:lstStyle>
          <a:p>
            <a:pPr lvl="0"/>
            <a:endParaRPr lang="en-ZA" noProof="0" dirty="0"/>
          </a:p>
        </p:txBody>
      </p:sp>
      <p:sp>
        <p:nvSpPr>
          <p:cNvPr id="4" name="Text Placeholder 3"/>
          <p:cNvSpPr>
            <a:spLocks noGrp="1"/>
          </p:cNvSpPr>
          <p:nvPr>
            <p:ph type="body" sz="half" idx="2"/>
          </p:nvPr>
        </p:nvSpPr>
        <p:spPr>
          <a:xfrm>
            <a:off x="629965" y="2057977"/>
            <a:ext cx="2948889" cy="3810640"/>
          </a:xfrm>
          <a:prstGeom prst="rect">
            <a:avLst/>
          </a:prstGeom>
        </p:spPr>
        <p:txBody>
          <a:bodyPr/>
          <a:lstStyle>
            <a:lvl1pPr marL="0" indent="0">
              <a:buNone/>
              <a:defRPr sz="1368"/>
            </a:lvl1pPr>
            <a:lvl2pPr marL="390997" indent="0">
              <a:buNone/>
              <a:defRPr sz="1197"/>
            </a:lvl2pPr>
            <a:lvl3pPr marL="781995" indent="0">
              <a:buNone/>
              <a:defRPr sz="1026"/>
            </a:lvl3pPr>
            <a:lvl4pPr marL="1172992" indent="0">
              <a:buNone/>
              <a:defRPr sz="855"/>
            </a:lvl4pPr>
            <a:lvl5pPr marL="1563990" indent="0">
              <a:buNone/>
              <a:defRPr sz="855"/>
            </a:lvl5pPr>
            <a:lvl6pPr marL="1954987" indent="0">
              <a:buNone/>
              <a:defRPr sz="855"/>
            </a:lvl6pPr>
            <a:lvl7pPr marL="2345985" indent="0">
              <a:buNone/>
              <a:defRPr sz="855"/>
            </a:lvl7pPr>
            <a:lvl8pPr marL="2736982" indent="0">
              <a:buNone/>
              <a:defRPr sz="855"/>
            </a:lvl8pPr>
            <a:lvl9pPr marL="3127980" indent="0">
              <a:buNone/>
              <a:defRPr sz="855"/>
            </a:lvl9pPr>
          </a:lstStyle>
          <a:p>
            <a:pPr lvl="0"/>
            <a:r>
              <a:rPr lang="en-US"/>
              <a:t>Click to edit Master text styles</a:t>
            </a:r>
          </a:p>
        </p:txBody>
      </p:sp>
      <p:sp>
        <p:nvSpPr>
          <p:cNvPr id="5" name="Date Placeholder 4"/>
          <p:cNvSpPr>
            <a:spLocks noGrp="1"/>
          </p:cNvSpPr>
          <p:nvPr>
            <p:ph type="dt" sz="half" idx="10"/>
          </p:nvPr>
        </p:nvSpPr>
        <p:spPr>
          <a:xfrm>
            <a:off x="628608" y="6356827"/>
            <a:ext cx="2056890" cy="364359"/>
          </a:xfrm>
          <a:prstGeom prst="rect">
            <a:avLst/>
          </a:prstGeom>
        </p:spPr>
        <p:txBody>
          <a:bodyPr/>
          <a:lstStyle>
            <a:lvl1pPr fontAlgn="auto">
              <a:spcBef>
                <a:spcPts val="0"/>
              </a:spcBef>
              <a:spcAft>
                <a:spcPts val="0"/>
              </a:spcAft>
              <a:defRPr>
                <a:latin typeface="+mn-lt"/>
                <a:cs typeface="+mn-cs"/>
              </a:defRPr>
            </a:lvl1pPr>
          </a:lstStyle>
          <a:p>
            <a:pPr>
              <a:defRPr/>
            </a:pPr>
            <a:fld id="{6CC23D78-2411-4D3B-B478-9B30FAD37E07}" type="datetime1">
              <a:rPr lang="en-ZA" smtClean="0">
                <a:solidFill>
                  <a:prstClr val="black"/>
                </a:solidFill>
              </a:rPr>
              <a:pPr>
                <a:defRPr/>
              </a:pPr>
              <a:t>2023/05/12</a:t>
            </a:fld>
            <a:endParaRPr lang="en-ZA" dirty="0">
              <a:solidFill>
                <a:prstClr val="black"/>
              </a:solidFill>
            </a:endParaRPr>
          </a:p>
        </p:txBody>
      </p:sp>
      <p:sp>
        <p:nvSpPr>
          <p:cNvPr id="6" name="Footer Placeholder 5"/>
          <p:cNvSpPr>
            <a:spLocks noGrp="1"/>
          </p:cNvSpPr>
          <p:nvPr>
            <p:ph type="ftr" sz="quarter" idx="11"/>
          </p:nvPr>
        </p:nvSpPr>
        <p:spPr>
          <a:xfrm>
            <a:off x="3028993" y="6356827"/>
            <a:ext cx="3086015" cy="364359"/>
          </a:xfrm>
          <a:prstGeom prst="rect">
            <a:avLst/>
          </a:prstGeom>
        </p:spPr>
        <p:txBody>
          <a:bodyPr/>
          <a:lstStyle>
            <a:lvl1pPr fontAlgn="auto">
              <a:spcBef>
                <a:spcPts val="0"/>
              </a:spcBef>
              <a:spcAft>
                <a:spcPts val="0"/>
              </a:spcAft>
              <a:defRPr>
                <a:latin typeface="+mn-lt"/>
                <a:cs typeface="+mn-cs"/>
              </a:defRPr>
            </a:lvl1pPr>
          </a:lstStyle>
          <a:p>
            <a:pPr>
              <a:defRPr/>
            </a:pPr>
            <a:endParaRPr lang="en-ZA" dirty="0">
              <a:solidFill>
                <a:prstClr val="black"/>
              </a:solidFill>
            </a:endParaRPr>
          </a:p>
        </p:txBody>
      </p:sp>
      <p:sp>
        <p:nvSpPr>
          <p:cNvPr id="7" name="Slide Number Placeholder 6"/>
          <p:cNvSpPr>
            <a:spLocks noGrp="1"/>
          </p:cNvSpPr>
          <p:nvPr>
            <p:ph type="sldNum" sz="quarter" idx="12"/>
          </p:nvPr>
        </p:nvSpPr>
        <p:spPr>
          <a:xfrm>
            <a:off x="6458502" y="6356827"/>
            <a:ext cx="2056890" cy="364359"/>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0BA94A1-3BA4-413E-88C5-7E7B81FCB983}" type="slidenum">
              <a:rPr lang="en-ZA" altLang="en-US" smtClean="0">
                <a:solidFill>
                  <a:prstClr val="black"/>
                </a:solidFill>
                <a:cs typeface="Arial" panose="020B0604020202020204" pitchFamily="34" charset="0"/>
              </a:rPr>
              <a:pPr/>
              <a:t>‹#›</a:t>
            </a:fld>
            <a:endParaRPr lang="en-ZA" altLang="en-US" dirty="0">
              <a:solidFill>
                <a:prstClr val="black"/>
              </a:solidFill>
              <a:cs typeface="Arial" panose="020B0604020202020204" pitchFamily="34" charset="0"/>
            </a:endParaRPr>
          </a:p>
        </p:txBody>
      </p:sp>
    </p:spTree>
    <p:extLst>
      <p:ext uri="{BB962C8B-B14F-4D97-AF65-F5344CB8AC3E}">
        <p14:creationId xmlns:p14="http://schemas.microsoft.com/office/powerpoint/2010/main" val="230969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6"/>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358" y="-1440"/>
            <a:ext cx="9146715" cy="6860881"/>
          </a:xfrm>
          <a:prstGeom prst="rect">
            <a:avLst/>
          </a:prstGeom>
          <a:blipFill dpi="0" rotWithShape="1">
            <a:blip r:embed="rId15" cstate="print"/>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47548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hf hdr="0" ftr="0" dt="0"/>
  <p:txStyles>
    <p:titleStyle>
      <a:lvl1pPr algn="l" rtl="0" eaLnBrk="0" fontAlgn="base" hangingPunct="0">
        <a:lnSpc>
          <a:spcPct val="90000"/>
        </a:lnSpc>
        <a:spcBef>
          <a:spcPct val="0"/>
        </a:spcBef>
        <a:spcAft>
          <a:spcPct val="0"/>
        </a:spcAft>
        <a:defRPr sz="3763" kern="1200">
          <a:solidFill>
            <a:schemeClr val="tx1"/>
          </a:solidFill>
          <a:latin typeface="+mj-lt"/>
          <a:ea typeface="+mj-ea"/>
          <a:cs typeface="+mj-cs"/>
        </a:defRPr>
      </a:lvl1pPr>
      <a:lvl2pPr algn="l" rtl="0" eaLnBrk="0" fontAlgn="base" hangingPunct="0">
        <a:lnSpc>
          <a:spcPct val="90000"/>
        </a:lnSpc>
        <a:spcBef>
          <a:spcPct val="0"/>
        </a:spcBef>
        <a:spcAft>
          <a:spcPct val="0"/>
        </a:spcAft>
        <a:defRPr sz="3763">
          <a:solidFill>
            <a:schemeClr val="tx1"/>
          </a:solidFill>
          <a:latin typeface="Calibri Light" pitchFamily="34" charset="0"/>
        </a:defRPr>
      </a:lvl2pPr>
      <a:lvl3pPr algn="l" rtl="0" eaLnBrk="0" fontAlgn="base" hangingPunct="0">
        <a:lnSpc>
          <a:spcPct val="90000"/>
        </a:lnSpc>
        <a:spcBef>
          <a:spcPct val="0"/>
        </a:spcBef>
        <a:spcAft>
          <a:spcPct val="0"/>
        </a:spcAft>
        <a:defRPr sz="3763">
          <a:solidFill>
            <a:schemeClr val="tx1"/>
          </a:solidFill>
          <a:latin typeface="Calibri Light" pitchFamily="34" charset="0"/>
        </a:defRPr>
      </a:lvl3pPr>
      <a:lvl4pPr algn="l" rtl="0" eaLnBrk="0" fontAlgn="base" hangingPunct="0">
        <a:lnSpc>
          <a:spcPct val="90000"/>
        </a:lnSpc>
        <a:spcBef>
          <a:spcPct val="0"/>
        </a:spcBef>
        <a:spcAft>
          <a:spcPct val="0"/>
        </a:spcAft>
        <a:defRPr sz="3763">
          <a:solidFill>
            <a:schemeClr val="tx1"/>
          </a:solidFill>
          <a:latin typeface="Calibri Light" pitchFamily="34" charset="0"/>
        </a:defRPr>
      </a:lvl4pPr>
      <a:lvl5pPr algn="l" rtl="0" eaLnBrk="0" fontAlgn="base" hangingPunct="0">
        <a:lnSpc>
          <a:spcPct val="90000"/>
        </a:lnSpc>
        <a:spcBef>
          <a:spcPct val="0"/>
        </a:spcBef>
        <a:spcAft>
          <a:spcPct val="0"/>
        </a:spcAft>
        <a:defRPr sz="3763">
          <a:solidFill>
            <a:schemeClr val="tx1"/>
          </a:solidFill>
          <a:latin typeface="Calibri Light" pitchFamily="34" charset="0"/>
        </a:defRPr>
      </a:lvl5pPr>
      <a:lvl6pPr marL="390997" algn="l" rtl="0" fontAlgn="base">
        <a:lnSpc>
          <a:spcPct val="90000"/>
        </a:lnSpc>
        <a:spcBef>
          <a:spcPct val="0"/>
        </a:spcBef>
        <a:spcAft>
          <a:spcPct val="0"/>
        </a:spcAft>
        <a:defRPr sz="3763">
          <a:solidFill>
            <a:schemeClr val="tx1"/>
          </a:solidFill>
          <a:latin typeface="Calibri Light" pitchFamily="34" charset="0"/>
        </a:defRPr>
      </a:lvl6pPr>
      <a:lvl7pPr marL="781995" algn="l" rtl="0" fontAlgn="base">
        <a:lnSpc>
          <a:spcPct val="90000"/>
        </a:lnSpc>
        <a:spcBef>
          <a:spcPct val="0"/>
        </a:spcBef>
        <a:spcAft>
          <a:spcPct val="0"/>
        </a:spcAft>
        <a:defRPr sz="3763">
          <a:solidFill>
            <a:schemeClr val="tx1"/>
          </a:solidFill>
          <a:latin typeface="Calibri Light" pitchFamily="34" charset="0"/>
        </a:defRPr>
      </a:lvl7pPr>
      <a:lvl8pPr marL="1172992" algn="l" rtl="0" fontAlgn="base">
        <a:lnSpc>
          <a:spcPct val="90000"/>
        </a:lnSpc>
        <a:spcBef>
          <a:spcPct val="0"/>
        </a:spcBef>
        <a:spcAft>
          <a:spcPct val="0"/>
        </a:spcAft>
        <a:defRPr sz="3763">
          <a:solidFill>
            <a:schemeClr val="tx1"/>
          </a:solidFill>
          <a:latin typeface="Calibri Light" pitchFamily="34" charset="0"/>
        </a:defRPr>
      </a:lvl8pPr>
      <a:lvl9pPr marL="1563990" algn="l" rtl="0" fontAlgn="base">
        <a:lnSpc>
          <a:spcPct val="90000"/>
        </a:lnSpc>
        <a:spcBef>
          <a:spcPct val="0"/>
        </a:spcBef>
        <a:spcAft>
          <a:spcPct val="0"/>
        </a:spcAft>
        <a:defRPr sz="3763">
          <a:solidFill>
            <a:schemeClr val="tx1"/>
          </a:solidFill>
          <a:latin typeface="Calibri Light" pitchFamily="34" charset="0"/>
        </a:defRPr>
      </a:lvl9pPr>
    </p:titleStyle>
    <p:bodyStyle>
      <a:lvl1pPr marL="195499" indent="-195499" algn="l" rtl="0" eaLnBrk="0" fontAlgn="base" hangingPunct="0">
        <a:lnSpc>
          <a:spcPct val="90000"/>
        </a:lnSpc>
        <a:spcBef>
          <a:spcPts val="855"/>
        </a:spcBef>
        <a:spcAft>
          <a:spcPct val="0"/>
        </a:spcAft>
        <a:buFont typeface="Arial" panose="020B0604020202020204" pitchFamily="34" charset="0"/>
        <a:buChar char="•"/>
        <a:defRPr sz="2395" kern="1200">
          <a:solidFill>
            <a:schemeClr val="tx1"/>
          </a:solidFill>
          <a:latin typeface="+mn-lt"/>
          <a:ea typeface="+mn-ea"/>
          <a:cs typeface="+mn-cs"/>
        </a:defRPr>
      </a:lvl1pPr>
      <a:lvl2pPr marL="586496" indent="-195499" algn="l" rtl="0" eaLnBrk="0" fontAlgn="base" hangingPunct="0">
        <a:lnSpc>
          <a:spcPct val="90000"/>
        </a:lnSpc>
        <a:spcBef>
          <a:spcPts val="428"/>
        </a:spcBef>
        <a:spcAft>
          <a:spcPct val="0"/>
        </a:spcAft>
        <a:buFont typeface="Arial" panose="020B0604020202020204" pitchFamily="34" charset="0"/>
        <a:buChar char="•"/>
        <a:defRPr sz="2052" kern="1200">
          <a:solidFill>
            <a:schemeClr val="tx1"/>
          </a:solidFill>
          <a:latin typeface="+mn-lt"/>
          <a:ea typeface="+mn-ea"/>
          <a:cs typeface="+mn-cs"/>
        </a:defRPr>
      </a:lvl2pPr>
      <a:lvl3pPr marL="977494" indent="-195499" algn="l" rtl="0" eaLnBrk="0" fontAlgn="base" hangingPunct="0">
        <a:lnSpc>
          <a:spcPct val="90000"/>
        </a:lnSpc>
        <a:spcBef>
          <a:spcPts val="428"/>
        </a:spcBef>
        <a:spcAft>
          <a:spcPct val="0"/>
        </a:spcAft>
        <a:buFont typeface="Arial" panose="020B0604020202020204" pitchFamily="34" charset="0"/>
        <a:buChar char="•"/>
        <a:defRPr sz="1710" kern="1200">
          <a:solidFill>
            <a:schemeClr val="tx1"/>
          </a:solidFill>
          <a:latin typeface="+mn-lt"/>
          <a:ea typeface="+mn-ea"/>
          <a:cs typeface="+mn-cs"/>
        </a:defRPr>
      </a:lvl3pPr>
      <a:lvl4pPr marL="1368491" indent="-195499" algn="l" rtl="0" eaLnBrk="0" fontAlgn="base" hangingPunct="0">
        <a:lnSpc>
          <a:spcPct val="90000"/>
        </a:lnSpc>
        <a:spcBef>
          <a:spcPts val="428"/>
        </a:spcBef>
        <a:spcAft>
          <a:spcPct val="0"/>
        </a:spcAft>
        <a:buFont typeface="Arial" panose="020B0604020202020204" pitchFamily="34" charset="0"/>
        <a:buChar char="•"/>
        <a:defRPr kern="1200">
          <a:solidFill>
            <a:schemeClr val="tx1"/>
          </a:solidFill>
          <a:latin typeface="+mn-lt"/>
          <a:ea typeface="+mn-ea"/>
          <a:cs typeface="+mn-cs"/>
        </a:defRPr>
      </a:lvl4pPr>
      <a:lvl5pPr marL="1759488" indent="-195499" algn="l" rtl="0" eaLnBrk="0" fontAlgn="base" hangingPunct="0">
        <a:lnSpc>
          <a:spcPct val="90000"/>
        </a:lnSpc>
        <a:spcBef>
          <a:spcPts val="428"/>
        </a:spcBef>
        <a:spcAft>
          <a:spcPct val="0"/>
        </a:spcAft>
        <a:buFont typeface="Arial" panose="020B0604020202020204" pitchFamily="34" charset="0"/>
        <a:buChar char="•"/>
        <a:defRPr kern="1200">
          <a:solidFill>
            <a:schemeClr val="tx1"/>
          </a:solidFill>
          <a:latin typeface="+mn-lt"/>
          <a:ea typeface="+mn-ea"/>
          <a:cs typeface="+mn-cs"/>
        </a:defRPr>
      </a:lvl5pPr>
      <a:lvl6pPr marL="2150486" indent="-195499" algn="l" defTabSz="781995" rtl="0" eaLnBrk="1" latinLnBrk="0" hangingPunct="1">
        <a:lnSpc>
          <a:spcPct val="90000"/>
        </a:lnSpc>
        <a:spcBef>
          <a:spcPts val="428"/>
        </a:spcBef>
        <a:buFont typeface="Arial" panose="020B0604020202020204" pitchFamily="34" charset="0"/>
        <a:buChar char="•"/>
        <a:defRPr sz="1539" kern="1200">
          <a:solidFill>
            <a:schemeClr val="tx1"/>
          </a:solidFill>
          <a:latin typeface="+mn-lt"/>
          <a:ea typeface="+mn-ea"/>
          <a:cs typeface="+mn-cs"/>
        </a:defRPr>
      </a:lvl6pPr>
      <a:lvl7pPr marL="2541483" indent="-195499" algn="l" defTabSz="781995" rtl="0" eaLnBrk="1" latinLnBrk="0" hangingPunct="1">
        <a:lnSpc>
          <a:spcPct val="90000"/>
        </a:lnSpc>
        <a:spcBef>
          <a:spcPts val="428"/>
        </a:spcBef>
        <a:buFont typeface="Arial" panose="020B0604020202020204" pitchFamily="34" charset="0"/>
        <a:buChar char="•"/>
        <a:defRPr sz="1539" kern="1200">
          <a:solidFill>
            <a:schemeClr val="tx1"/>
          </a:solidFill>
          <a:latin typeface="+mn-lt"/>
          <a:ea typeface="+mn-ea"/>
          <a:cs typeface="+mn-cs"/>
        </a:defRPr>
      </a:lvl7pPr>
      <a:lvl8pPr marL="2932481" indent="-195499" algn="l" defTabSz="781995" rtl="0" eaLnBrk="1" latinLnBrk="0" hangingPunct="1">
        <a:lnSpc>
          <a:spcPct val="90000"/>
        </a:lnSpc>
        <a:spcBef>
          <a:spcPts val="428"/>
        </a:spcBef>
        <a:buFont typeface="Arial" panose="020B0604020202020204" pitchFamily="34" charset="0"/>
        <a:buChar char="•"/>
        <a:defRPr sz="1539" kern="1200">
          <a:solidFill>
            <a:schemeClr val="tx1"/>
          </a:solidFill>
          <a:latin typeface="+mn-lt"/>
          <a:ea typeface="+mn-ea"/>
          <a:cs typeface="+mn-cs"/>
        </a:defRPr>
      </a:lvl8pPr>
      <a:lvl9pPr marL="3323478" indent="-195499" algn="l" defTabSz="781995" rtl="0" eaLnBrk="1" latinLnBrk="0" hangingPunct="1">
        <a:lnSpc>
          <a:spcPct val="90000"/>
        </a:lnSpc>
        <a:spcBef>
          <a:spcPts val="428"/>
        </a:spcBef>
        <a:buFont typeface="Arial" panose="020B0604020202020204" pitchFamily="34" charset="0"/>
        <a:buChar char="•"/>
        <a:defRPr sz="1539" kern="1200">
          <a:solidFill>
            <a:schemeClr val="tx1"/>
          </a:solidFill>
          <a:latin typeface="+mn-lt"/>
          <a:ea typeface="+mn-ea"/>
          <a:cs typeface="+mn-cs"/>
        </a:defRPr>
      </a:lvl9pPr>
    </p:bodyStyle>
    <p:otherStyle>
      <a:defPPr>
        <a:defRPr lang="en-US"/>
      </a:defPPr>
      <a:lvl1pPr marL="0" algn="l" defTabSz="781995" rtl="0" eaLnBrk="1" latinLnBrk="0" hangingPunct="1">
        <a:defRPr sz="1539" kern="1200">
          <a:solidFill>
            <a:schemeClr val="tx1"/>
          </a:solidFill>
          <a:latin typeface="+mn-lt"/>
          <a:ea typeface="+mn-ea"/>
          <a:cs typeface="+mn-cs"/>
        </a:defRPr>
      </a:lvl1pPr>
      <a:lvl2pPr marL="390997" algn="l" defTabSz="781995" rtl="0" eaLnBrk="1" latinLnBrk="0" hangingPunct="1">
        <a:defRPr sz="1539" kern="1200">
          <a:solidFill>
            <a:schemeClr val="tx1"/>
          </a:solidFill>
          <a:latin typeface="+mn-lt"/>
          <a:ea typeface="+mn-ea"/>
          <a:cs typeface="+mn-cs"/>
        </a:defRPr>
      </a:lvl2pPr>
      <a:lvl3pPr marL="781995" algn="l" defTabSz="781995" rtl="0" eaLnBrk="1" latinLnBrk="0" hangingPunct="1">
        <a:defRPr sz="1539" kern="1200">
          <a:solidFill>
            <a:schemeClr val="tx1"/>
          </a:solidFill>
          <a:latin typeface="+mn-lt"/>
          <a:ea typeface="+mn-ea"/>
          <a:cs typeface="+mn-cs"/>
        </a:defRPr>
      </a:lvl3pPr>
      <a:lvl4pPr marL="1172992" algn="l" defTabSz="781995" rtl="0" eaLnBrk="1" latinLnBrk="0" hangingPunct="1">
        <a:defRPr sz="1539" kern="1200">
          <a:solidFill>
            <a:schemeClr val="tx1"/>
          </a:solidFill>
          <a:latin typeface="+mn-lt"/>
          <a:ea typeface="+mn-ea"/>
          <a:cs typeface="+mn-cs"/>
        </a:defRPr>
      </a:lvl4pPr>
      <a:lvl5pPr marL="1563990" algn="l" defTabSz="781995" rtl="0" eaLnBrk="1" latinLnBrk="0" hangingPunct="1">
        <a:defRPr sz="1539" kern="1200">
          <a:solidFill>
            <a:schemeClr val="tx1"/>
          </a:solidFill>
          <a:latin typeface="+mn-lt"/>
          <a:ea typeface="+mn-ea"/>
          <a:cs typeface="+mn-cs"/>
        </a:defRPr>
      </a:lvl5pPr>
      <a:lvl6pPr marL="1954987" algn="l" defTabSz="781995" rtl="0" eaLnBrk="1" latinLnBrk="0" hangingPunct="1">
        <a:defRPr sz="1539" kern="1200">
          <a:solidFill>
            <a:schemeClr val="tx1"/>
          </a:solidFill>
          <a:latin typeface="+mn-lt"/>
          <a:ea typeface="+mn-ea"/>
          <a:cs typeface="+mn-cs"/>
        </a:defRPr>
      </a:lvl6pPr>
      <a:lvl7pPr marL="2345985" algn="l" defTabSz="781995" rtl="0" eaLnBrk="1" latinLnBrk="0" hangingPunct="1">
        <a:defRPr sz="1539" kern="1200">
          <a:solidFill>
            <a:schemeClr val="tx1"/>
          </a:solidFill>
          <a:latin typeface="+mn-lt"/>
          <a:ea typeface="+mn-ea"/>
          <a:cs typeface="+mn-cs"/>
        </a:defRPr>
      </a:lvl7pPr>
      <a:lvl8pPr marL="2736982" algn="l" defTabSz="781995" rtl="0" eaLnBrk="1" latinLnBrk="0" hangingPunct="1">
        <a:defRPr sz="1539" kern="1200">
          <a:solidFill>
            <a:schemeClr val="tx1"/>
          </a:solidFill>
          <a:latin typeface="+mn-lt"/>
          <a:ea typeface="+mn-ea"/>
          <a:cs typeface="+mn-cs"/>
        </a:defRPr>
      </a:lvl8pPr>
      <a:lvl9pPr marL="3127980" algn="l" defTabSz="781995" rtl="0" eaLnBrk="1" latinLnBrk="0" hangingPunct="1">
        <a:defRPr sz="153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89EBDB-AE52-44E6-89E3-26F593E8367B}" type="datetime1">
              <a:rPr lang="en-ZA" smtClean="0">
                <a:solidFill>
                  <a:prstClr val="black">
                    <a:tint val="75000"/>
                  </a:prstClr>
                </a:solidFill>
                <a:latin typeface="Calibri"/>
                <a:cs typeface="+mn-cs"/>
              </a:rPr>
              <a:pPr fontAlgn="auto">
                <a:spcBef>
                  <a:spcPts val="0"/>
                </a:spcBef>
                <a:spcAft>
                  <a:spcPts val="0"/>
                </a:spcAft>
              </a:pPr>
              <a:t>2023/05/12</a:t>
            </a:fld>
            <a:endParaRPr lang="en-ZA"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ZA"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2C0AE55-7E06-4976-960B-3D98813CB3CF}" type="slidenum">
              <a:rPr lang="en-ZA" smtClean="0">
                <a:solidFill>
                  <a:prstClr val="black">
                    <a:tint val="75000"/>
                  </a:prstClr>
                </a:solidFill>
                <a:latin typeface="Calibri"/>
                <a:cs typeface="+mn-cs"/>
              </a:rPr>
              <a:pPr fontAlgn="auto">
                <a:spcBef>
                  <a:spcPts val="0"/>
                </a:spcBef>
                <a:spcAft>
                  <a:spcPts val="0"/>
                </a:spcAft>
              </a:pPr>
              <a:t>‹#›</a:t>
            </a:fld>
            <a:endParaRPr lang="en-ZA" dirty="0">
              <a:solidFill>
                <a:prstClr val="black">
                  <a:tint val="75000"/>
                </a:prstClr>
              </a:solidFill>
              <a:latin typeface="Calibri"/>
              <a:cs typeface="+mn-cs"/>
            </a:endParaRPr>
          </a:p>
        </p:txBody>
      </p:sp>
    </p:spTree>
    <p:extLst>
      <p:ext uri="{BB962C8B-B14F-4D97-AF65-F5344CB8AC3E}">
        <p14:creationId xmlns:p14="http://schemas.microsoft.com/office/powerpoint/2010/main" val="3734250858"/>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93812" y="2420888"/>
            <a:ext cx="7772400" cy="1614041"/>
          </a:xfrm>
        </p:spPr>
        <p:txBody>
          <a:bodyPr>
            <a:normAutofit fontScale="90000"/>
          </a:bodyPr>
          <a:lstStyle/>
          <a:p>
            <a:pPr lvl="0">
              <a:spcBef>
                <a:spcPct val="20000"/>
              </a:spcBef>
              <a:defRPr/>
            </a:pPr>
            <a:r>
              <a:rPr lang="en-ZA" sz="3300" b="1" dirty="0">
                <a:solidFill>
                  <a:srgbClr val="F79646">
                    <a:lumMod val="75000"/>
                  </a:srgbClr>
                </a:solidFill>
                <a:latin typeface="Arial" panose="020B0604020202020204" pitchFamily="34" charset="0"/>
                <a:ea typeface="+mn-ea"/>
                <a:cs typeface="Arial" panose="020B0604020202020204" pitchFamily="34" charset="0"/>
              </a:rPr>
              <a:t/>
            </a:r>
            <a:br>
              <a:rPr lang="en-ZA" sz="3300" b="1" dirty="0">
                <a:solidFill>
                  <a:srgbClr val="F79646">
                    <a:lumMod val="75000"/>
                  </a:srgbClr>
                </a:solidFill>
                <a:latin typeface="Arial" panose="020B0604020202020204" pitchFamily="34" charset="0"/>
                <a:ea typeface="+mn-ea"/>
                <a:cs typeface="Arial" panose="020B0604020202020204" pitchFamily="34" charset="0"/>
              </a:rPr>
            </a:br>
            <a:r>
              <a:rPr lang="en-ZA" sz="3300" b="1" dirty="0" smtClean="0">
                <a:solidFill>
                  <a:srgbClr val="F79646">
                    <a:lumMod val="75000"/>
                  </a:srgbClr>
                </a:solidFill>
                <a:latin typeface="Arial" panose="020B0604020202020204" pitchFamily="34" charset="0"/>
                <a:ea typeface="+mn-ea"/>
                <a:cs typeface="Arial" panose="020B0604020202020204" pitchFamily="34" charset="0"/>
              </a:rPr>
              <a:t>PROVISION OF  LEARNER TRANSPORT </a:t>
            </a:r>
            <a:br>
              <a:rPr lang="en-ZA" sz="3300" b="1" dirty="0" smtClean="0">
                <a:solidFill>
                  <a:srgbClr val="F79646">
                    <a:lumMod val="75000"/>
                  </a:srgbClr>
                </a:solidFill>
                <a:latin typeface="Arial" panose="020B0604020202020204" pitchFamily="34" charset="0"/>
                <a:ea typeface="+mn-ea"/>
                <a:cs typeface="Arial" panose="020B0604020202020204" pitchFamily="34" charset="0"/>
              </a:rPr>
            </a:br>
            <a:r>
              <a:rPr lang="en-ZA" sz="3300" b="1" dirty="0">
                <a:solidFill>
                  <a:srgbClr val="F79646">
                    <a:lumMod val="75000"/>
                  </a:srgbClr>
                </a:solidFill>
                <a:latin typeface="Arial" panose="020B0604020202020204" pitchFamily="34" charset="0"/>
                <a:ea typeface="+mn-ea"/>
                <a:cs typeface="Arial" panose="020B0604020202020204" pitchFamily="34" charset="0"/>
              </a:rPr>
              <a:t/>
            </a:r>
            <a:br>
              <a:rPr lang="en-ZA" sz="3300" b="1" dirty="0">
                <a:solidFill>
                  <a:srgbClr val="F79646">
                    <a:lumMod val="75000"/>
                  </a:srgbClr>
                </a:solidFill>
                <a:latin typeface="Arial" panose="020B0604020202020204" pitchFamily="34" charset="0"/>
                <a:ea typeface="+mn-ea"/>
                <a:cs typeface="Arial" panose="020B0604020202020204" pitchFamily="34" charset="0"/>
              </a:rPr>
            </a:br>
            <a:r>
              <a:rPr lang="en-ZA" sz="3300" b="1" dirty="0" smtClean="0">
                <a:solidFill>
                  <a:srgbClr val="F79646">
                    <a:lumMod val="75000"/>
                  </a:srgbClr>
                </a:solidFill>
                <a:latin typeface="Arial" panose="020B0604020202020204" pitchFamily="34" charset="0"/>
                <a:ea typeface="+mn-ea"/>
                <a:cs typeface="Arial" panose="020B0604020202020204" pitchFamily="34" charset="0"/>
              </a:rPr>
              <a:t>BRIEFING TO THE PORTFOLIO COMMITTEE ON BASIC EDUCATION</a:t>
            </a:r>
            <a:br>
              <a:rPr lang="en-ZA" sz="3300" b="1" dirty="0" smtClean="0">
                <a:solidFill>
                  <a:srgbClr val="F79646">
                    <a:lumMod val="75000"/>
                  </a:srgbClr>
                </a:solidFill>
                <a:latin typeface="Arial" panose="020B0604020202020204" pitchFamily="34" charset="0"/>
                <a:ea typeface="+mn-ea"/>
                <a:cs typeface="Arial" panose="020B0604020202020204" pitchFamily="34" charset="0"/>
              </a:rPr>
            </a:br>
            <a:r>
              <a:rPr lang="en-ZA" sz="3300" b="1" dirty="0" smtClean="0">
                <a:solidFill>
                  <a:srgbClr val="F79646">
                    <a:lumMod val="75000"/>
                  </a:srgbClr>
                </a:solidFill>
                <a:latin typeface="Arial" panose="020B0604020202020204" pitchFamily="34" charset="0"/>
                <a:ea typeface="+mn-ea"/>
                <a:cs typeface="Arial" panose="020B0604020202020204" pitchFamily="34" charset="0"/>
              </a:rPr>
              <a:t/>
            </a:r>
            <a:br>
              <a:rPr lang="en-ZA" sz="3300" b="1" dirty="0" smtClean="0">
                <a:solidFill>
                  <a:srgbClr val="F79646">
                    <a:lumMod val="75000"/>
                  </a:srgbClr>
                </a:solidFill>
                <a:latin typeface="Arial" panose="020B0604020202020204" pitchFamily="34" charset="0"/>
                <a:ea typeface="+mn-ea"/>
                <a:cs typeface="Arial" panose="020B0604020202020204" pitchFamily="34" charset="0"/>
              </a:rPr>
            </a:br>
            <a:r>
              <a:rPr lang="en-ZA" sz="3300" b="1" dirty="0">
                <a:solidFill>
                  <a:srgbClr val="F79646">
                    <a:lumMod val="75000"/>
                  </a:srgbClr>
                </a:solidFill>
                <a:latin typeface="Arial" panose="020B0604020202020204" pitchFamily="34" charset="0"/>
                <a:ea typeface="+mn-ea"/>
                <a:cs typeface="Arial" panose="020B0604020202020204" pitchFamily="34" charset="0"/>
              </a:rPr>
              <a:t/>
            </a:r>
            <a:br>
              <a:rPr lang="en-ZA" sz="3300" b="1" dirty="0">
                <a:solidFill>
                  <a:srgbClr val="F79646">
                    <a:lumMod val="75000"/>
                  </a:srgbClr>
                </a:solidFill>
                <a:latin typeface="Arial" panose="020B0604020202020204" pitchFamily="34" charset="0"/>
                <a:ea typeface="+mn-ea"/>
                <a:cs typeface="Arial" panose="020B0604020202020204" pitchFamily="34" charset="0"/>
              </a:rPr>
            </a:br>
            <a:r>
              <a:rPr lang="en-ZA" sz="3300" b="1" dirty="0" smtClean="0">
                <a:solidFill>
                  <a:srgbClr val="F79646">
                    <a:lumMod val="75000"/>
                  </a:srgbClr>
                </a:solidFill>
                <a:latin typeface="Arial" panose="020B0604020202020204" pitchFamily="34" charset="0"/>
                <a:ea typeface="+mn-ea"/>
                <a:cs typeface="Arial" panose="020B0604020202020204" pitchFamily="34" charset="0"/>
              </a:rPr>
              <a:t/>
            </a:r>
            <a:br>
              <a:rPr lang="en-ZA" sz="3300" b="1" dirty="0" smtClean="0">
                <a:solidFill>
                  <a:srgbClr val="F79646">
                    <a:lumMod val="75000"/>
                  </a:srgbClr>
                </a:solidFill>
                <a:latin typeface="Arial" panose="020B0604020202020204" pitchFamily="34" charset="0"/>
                <a:ea typeface="+mn-ea"/>
                <a:cs typeface="Arial" panose="020B0604020202020204" pitchFamily="34" charset="0"/>
              </a:rPr>
            </a:br>
            <a:r>
              <a:rPr lang="en-ZA" sz="3300" b="1" dirty="0" smtClean="0">
                <a:solidFill>
                  <a:srgbClr val="F79646">
                    <a:lumMod val="75000"/>
                  </a:srgbClr>
                </a:solidFill>
                <a:latin typeface="Arial" panose="020B0604020202020204" pitchFamily="34" charset="0"/>
                <a:ea typeface="+mn-ea"/>
                <a:cs typeface="Arial" panose="020B0604020202020204" pitchFamily="34" charset="0"/>
              </a:rPr>
              <a:t>16 MAY 2023</a:t>
            </a:r>
            <a:endParaRPr lang="en-ZA" sz="3200" b="1" dirty="0"/>
          </a:p>
        </p:txBody>
      </p:sp>
      <p:sp>
        <p:nvSpPr>
          <p:cNvPr id="4" name="Rectangle 3"/>
          <p:cNvSpPr/>
          <p:nvPr/>
        </p:nvSpPr>
        <p:spPr>
          <a:xfrm>
            <a:off x="467544" y="2132856"/>
            <a:ext cx="8424936" cy="954107"/>
          </a:xfrm>
          <a:prstGeom prst="rect">
            <a:avLst/>
          </a:prstGeom>
        </p:spPr>
        <p:txBody>
          <a:bodyPr wrap="square">
            <a:spAutoFit/>
          </a:bodyPr>
          <a:lstStyle/>
          <a:p>
            <a:pPr algn="ctr"/>
            <a:r>
              <a:rPr lang="en-ZA" sz="2800" b="1" dirty="0">
                <a:latin typeface="Arial" panose="020B0604020202020204" pitchFamily="34" charset="0"/>
                <a:cs typeface="Arial" panose="020B0604020202020204" pitchFamily="34" charset="0"/>
              </a:rPr>
              <a:t/>
            </a:r>
            <a:br>
              <a:rPr lang="en-ZA" sz="2800" b="1" dirty="0">
                <a:latin typeface="Arial" panose="020B0604020202020204" pitchFamily="34" charset="0"/>
                <a:cs typeface="Arial" panose="020B0604020202020204" pitchFamily="34" charset="0"/>
              </a:rPr>
            </a:br>
            <a:endParaRPr lang="en-US" sz="2800" dirty="0"/>
          </a:p>
        </p:txBody>
      </p:sp>
    </p:spTree>
    <p:extLst>
      <p:ext uri="{BB962C8B-B14F-4D97-AF65-F5344CB8AC3E}">
        <p14:creationId xmlns:p14="http://schemas.microsoft.com/office/powerpoint/2010/main" val="4266916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21"/>
          </a:xfrm>
        </p:spPr>
        <p:txBody>
          <a:bodyPr>
            <a:normAutofit fontScale="90000"/>
          </a:bodyPr>
          <a:lstStyle/>
          <a:p>
            <a:r>
              <a:rPr lang="en-US" altLang="en-US" sz="3200" b="1" dirty="0" smtClean="0">
                <a:latin typeface="Arial" panose="020B0604020202020204" pitchFamily="34" charset="0"/>
                <a:cs typeface="Arial" panose="020B0604020202020204" pitchFamily="34" charset="0"/>
              </a:rPr>
              <a:t>INTEGRATION OF LEARNERS WITH SPECIAL NEEDS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96753"/>
            <a:ext cx="8229600" cy="5168778"/>
          </a:xfrm>
        </p:spPr>
        <p:txBody>
          <a:bodyPr>
            <a:normAutofit fontScale="55000" lnSpcReduction="20000"/>
          </a:bodyPr>
          <a:lstStyle/>
          <a:p>
            <a:pPr marL="457200" marR="0" indent="-457200" algn="just">
              <a:lnSpc>
                <a:spcPct val="150000"/>
              </a:lnSpc>
              <a:spcBef>
                <a:spcPts val="0"/>
              </a:spcBef>
              <a:spcAft>
                <a:spcPts val="1000"/>
              </a:spcAft>
            </a:pPr>
            <a:r>
              <a:rPr lang="en-ZA" dirty="0">
                <a:latin typeface="Arial" panose="020B0604020202020204" pitchFamily="34" charset="0"/>
                <a:ea typeface="Times New Roman" panose="02020603050405020304" pitchFamily="18" charset="0"/>
                <a:cs typeface="Times New Roman" panose="02020603050405020304" pitchFamily="18" charset="0"/>
              </a:rPr>
              <a:t>The policy provides for the prioritisation of learners with </a:t>
            </a:r>
            <a:r>
              <a:rPr lang="en-ZA" dirty="0" smtClean="0">
                <a:latin typeface="Arial" panose="020B0604020202020204" pitchFamily="34" charset="0"/>
                <a:ea typeface="Times New Roman" panose="02020603050405020304" pitchFamily="18" charset="0"/>
                <a:cs typeface="Times New Roman" panose="02020603050405020304" pitchFamily="18" charset="0"/>
              </a:rPr>
              <a:t>special needs </a:t>
            </a:r>
            <a:r>
              <a:rPr lang="en-ZA" dirty="0">
                <a:latin typeface="Arial" panose="020B0604020202020204" pitchFamily="34" charset="0"/>
                <a:ea typeface="Times New Roman" panose="02020603050405020304" pitchFamily="18" charset="0"/>
                <a:cs typeface="Times New Roman" panose="02020603050405020304" pitchFamily="18" charset="0"/>
              </a:rPr>
              <a:t>and the integration into the mainstream learner transport programme. The programme for learners with </a:t>
            </a:r>
            <a:r>
              <a:rPr lang="en-ZA" dirty="0" smtClean="0">
                <a:latin typeface="Arial" panose="020B0604020202020204" pitchFamily="34" charset="0"/>
                <a:ea typeface="Times New Roman" panose="02020603050405020304" pitchFamily="18" charset="0"/>
                <a:cs typeface="Times New Roman" panose="02020603050405020304" pitchFamily="18" charset="0"/>
              </a:rPr>
              <a:t>special needs </a:t>
            </a:r>
            <a:r>
              <a:rPr lang="en-ZA" dirty="0">
                <a:latin typeface="Arial" panose="020B0604020202020204" pitchFamily="34" charset="0"/>
                <a:ea typeface="Times New Roman" panose="02020603050405020304" pitchFamily="18" charset="0"/>
                <a:cs typeface="Times New Roman" panose="02020603050405020304" pitchFamily="18" charset="0"/>
              </a:rPr>
              <a:t>is </a:t>
            </a:r>
            <a:r>
              <a:rPr lang="en-ZA" dirty="0" smtClean="0">
                <a:latin typeface="Arial" panose="020B0604020202020204" pitchFamily="34" charset="0"/>
                <a:ea typeface="Times New Roman" panose="02020603050405020304" pitchFamily="18" charset="0"/>
                <a:cs typeface="Times New Roman" panose="02020603050405020304" pitchFamily="18" charset="0"/>
              </a:rPr>
              <a:t>mostly managed </a:t>
            </a:r>
            <a:r>
              <a:rPr lang="en-ZA" dirty="0">
                <a:latin typeface="Arial" panose="020B0604020202020204" pitchFamily="34" charset="0"/>
                <a:ea typeface="Times New Roman" panose="02020603050405020304" pitchFamily="18" charset="0"/>
                <a:cs typeface="Times New Roman" panose="02020603050405020304" pitchFamily="18" charset="0"/>
              </a:rPr>
              <a:t>by Inclusive Education </a:t>
            </a:r>
            <a:r>
              <a:rPr lang="en-ZA" dirty="0" smtClean="0">
                <a:latin typeface="Arial" panose="020B0604020202020204" pitchFamily="34" charset="0"/>
                <a:ea typeface="Times New Roman" panose="02020603050405020304" pitchFamily="18" charset="0"/>
                <a:cs typeface="Times New Roman" panose="02020603050405020304" pitchFamily="18" charset="0"/>
              </a:rPr>
              <a:t>Units </a:t>
            </a:r>
            <a:r>
              <a:rPr lang="en-ZA" dirty="0">
                <a:latin typeface="Arial" panose="020B0604020202020204" pitchFamily="34" charset="0"/>
                <a:ea typeface="Times New Roman" panose="02020603050405020304" pitchFamily="18" charset="0"/>
                <a:cs typeface="Times New Roman" panose="02020603050405020304" pitchFamily="18" charset="0"/>
              </a:rPr>
              <a:t>(IEU) in the </a:t>
            </a:r>
            <a:r>
              <a:rPr lang="en-ZA" dirty="0" smtClean="0">
                <a:latin typeface="Arial" panose="020B0604020202020204" pitchFamily="34" charset="0"/>
                <a:ea typeface="Times New Roman" panose="02020603050405020304" pitchFamily="18" charset="0"/>
                <a:cs typeface="Times New Roman" panose="02020603050405020304" pitchFamily="18" charset="0"/>
              </a:rPr>
              <a:t>Provincial Departments </a:t>
            </a:r>
            <a:r>
              <a:rPr lang="en-ZA" dirty="0">
                <a:latin typeface="Arial" panose="020B0604020202020204" pitchFamily="34" charset="0"/>
                <a:ea typeface="Times New Roman" panose="02020603050405020304" pitchFamily="18" charset="0"/>
                <a:cs typeface="Times New Roman" panose="02020603050405020304" pitchFamily="18" charset="0"/>
              </a:rPr>
              <a:t>of Education. </a:t>
            </a:r>
            <a:endParaRPr lang="en-ZA" dirty="0" smtClean="0">
              <a:latin typeface="Arial" panose="020B060402020202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1000"/>
              </a:spcAft>
            </a:pPr>
            <a:r>
              <a:rPr lang="en-ZA" dirty="0" smtClean="0">
                <a:latin typeface="Arial" panose="020B0604020202020204" pitchFamily="34" charset="0"/>
                <a:ea typeface="Times New Roman" panose="02020603050405020304" pitchFamily="18" charset="0"/>
              </a:rPr>
              <a:t>The </a:t>
            </a:r>
            <a:r>
              <a:rPr lang="en-ZA" dirty="0">
                <a:latin typeface="Arial" panose="020B0604020202020204" pitchFamily="34" charset="0"/>
                <a:ea typeface="Times New Roman" panose="02020603050405020304" pitchFamily="18" charset="0"/>
              </a:rPr>
              <a:t>NIDC have noted significant under reporting on the number of learners with </a:t>
            </a:r>
            <a:r>
              <a:rPr lang="en-ZA" dirty="0" smtClean="0">
                <a:latin typeface="Arial" panose="020B0604020202020204" pitchFamily="34" charset="0"/>
                <a:ea typeface="Times New Roman" panose="02020603050405020304" pitchFamily="18" charset="0"/>
              </a:rPr>
              <a:t>special needs </a:t>
            </a:r>
            <a:r>
              <a:rPr lang="en-ZA" dirty="0">
                <a:latin typeface="Arial" panose="020B0604020202020204" pitchFamily="34" charset="0"/>
                <a:ea typeface="Times New Roman" panose="02020603050405020304" pitchFamily="18" charset="0"/>
              </a:rPr>
              <a:t>that need learner transport in Limpopo, Northern Cape and North West. </a:t>
            </a:r>
            <a:endParaRPr lang="en-ZA" dirty="0" smtClean="0">
              <a:latin typeface="Arial" panose="020B0604020202020204" pitchFamily="34" charset="0"/>
              <a:ea typeface="Times New Roman" panose="02020603050405020304" pitchFamily="18" charset="0"/>
            </a:endParaRPr>
          </a:p>
          <a:p>
            <a:pPr marL="457200" marR="0" indent="-457200" algn="just">
              <a:lnSpc>
                <a:spcPct val="150000"/>
              </a:lnSpc>
              <a:spcBef>
                <a:spcPts val="0"/>
              </a:spcBef>
              <a:spcAft>
                <a:spcPts val="1000"/>
              </a:spcAft>
            </a:pPr>
            <a:r>
              <a:rPr lang="en-ZA" dirty="0" smtClean="0">
                <a:latin typeface="Arial" panose="020B0604020202020204" pitchFamily="34" charset="0"/>
                <a:ea typeface="Times New Roman" panose="02020603050405020304" pitchFamily="18" charset="0"/>
              </a:rPr>
              <a:t>The </a:t>
            </a:r>
            <a:r>
              <a:rPr lang="en-ZA" dirty="0">
                <a:latin typeface="Arial" panose="020B0604020202020204" pitchFamily="34" charset="0"/>
                <a:ea typeface="Times New Roman" panose="02020603050405020304" pitchFamily="18" charset="0"/>
              </a:rPr>
              <a:t>Department of </a:t>
            </a:r>
            <a:r>
              <a:rPr lang="en-ZA" dirty="0" smtClean="0">
                <a:latin typeface="Arial" panose="020B0604020202020204" pitchFamily="34" charset="0"/>
                <a:ea typeface="Times New Roman" panose="02020603050405020304" pitchFamily="18" charset="0"/>
              </a:rPr>
              <a:t>Basic Education and Transport are intensifying efforts to </a:t>
            </a:r>
            <a:r>
              <a:rPr lang="en-ZA" dirty="0">
                <a:latin typeface="Arial" panose="020B0604020202020204" pitchFamily="34" charset="0"/>
                <a:ea typeface="Times New Roman" panose="02020603050405020304" pitchFamily="18" charset="0"/>
              </a:rPr>
              <a:t>address the data gaps that have been </a:t>
            </a:r>
            <a:r>
              <a:rPr lang="en-ZA" dirty="0" smtClean="0">
                <a:latin typeface="Arial" panose="020B0604020202020204" pitchFamily="34" charset="0"/>
                <a:ea typeface="Times New Roman" panose="02020603050405020304" pitchFamily="18" charset="0"/>
              </a:rPr>
              <a:t>identified through Provincial Oversight Visits. </a:t>
            </a:r>
          </a:p>
          <a:p>
            <a:pPr marL="457200" marR="0" indent="-457200" algn="just">
              <a:lnSpc>
                <a:spcPct val="150000"/>
              </a:lnSpc>
              <a:spcBef>
                <a:spcPts val="0"/>
              </a:spcBef>
              <a:spcAft>
                <a:spcPts val="1000"/>
              </a:spcAft>
            </a:pPr>
            <a:r>
              <a:rPr lang="en-ZA" dirty="0" smtClean="0">
                <a:latin typeface="Arial" panose="020B0604020202020204" pitchFamily="34" charset="0"/>
                <a:ea typeface="Times New Roman" panose="02020603050405020304" pitchFamily="18" charset="0"/>
              </a:rPr>
              <a:t>A </a:t>
            </a:r>
            <a:r>
              <a:rPr lang="en-ZA" dirty="0">
                <a:latin typeface="Arial" panose="020B0604020202020204" pitchFamily="34" charset="0"/>
                <a:ea typeface="Times New Roman" panose="02020603050405020304" pitchFamily="18" charset="0"/>
              </a:rPr>
              <a:t>full extent of the needs of the learners with disabilities is required to allow integration into the mainstream learner transport </a:t>
            </a:r>
            <a:r>
              <a:rPr lang="en-ZA" dirty="0" smtClean="0">
                <a:latin typeface="Arial" panose="020B0604020202020204" pitchFamily="34" charset="0"/>
                <a:ea typeface="Times New Roman" panose="02020603050405020304" pitchFamily="18" charset="0"/>
              </a:rPr>
              <a:t>programme.</a:t>
            </a:r>
            <a:endParaRPr lang="en-US" dirty="0"/>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10</a:t>
            </a:fld>
            <a:endParaRPr lang="en-ZA" dirty="0">
              <a:solidFill>
                <a:prstClr val="black">
                  <a:tint val="75000"/>
                </a:prstClr>
              </a:solidFill>
            </a:endParaRPr>
          </a:p>
        </p:txBody>
      </p:sp>
    </p:spTree>
    <p:extLst>
      <p:ext uri="{BB962C8B-B14F-4D97-AF65-F5344CB8AC3E}">
        <p14:creationId xmlns:p14="http://schemas.microsoft.com/office/powerpoint/2010/main" val="1033296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648072"/>
          </a:xfrm>
        </p:spPr>
        <p:txBody>
          <a:bodyPr>
            <a:noAutofit/>
          </a:bodyPr>
          <a:lstStyle/>
          <a:p>
            <a:r>
              <a:rPr lang="en-US" altLang="en-US" sz="2800" b="1" dirty="0" smtClean="0">
                <a:latin typeface="Arial" panose="020B0604020202020204" pitchFamily="34" charset="0"/>
                <a:cs typeface="Arial" panose="020B0604020202020204" pitchFamily="34" charset="0"/>
              </a:rPr>
              <a:t>BUDGET HISTORICAL PERFORMANCE UP TO 4TH-QUARTER OF 2022/2023</a:t>
            </a:r>
            <a:endParaRPr lang="en-US" sz="2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11</a:t>
            </a:fld>
            <a:endParaRPr lang="en-ZA" dirty="0">
              <a:solidFill>
                <a:prstClr val="black">
                  <a:tint val="75000"/>
                </a:prstClr>
              </a:solidFill>
            </a:endParaRPr>
          </a:p>
        </p:txBody>
      </p:sp>
      <p:pic>
        <p:nvPicPr>
          <p:cNvPr id="7" name="Content Placeholder 6"/>
          <p:cNvPicPr>
            <a:picLocks noGrp="1" noChangeAspect="1"/>
          </p:cNvPicPr>
          <p:nvPr>
            <p:ph idx="1"/>
          </p:nvPr>
        </p:nvPicPr>
        <p:blipFill>
          <a:blip r:embed="rId2"/>
          <a:stretch>
            <a:fillRect/>
          </a:stretch>
        </p:blipFill>
        <p:spPr>
          <a:xfrm>
            <a:off x="457200" y="908720"/>
            <a:ext cx="8291264" cy="5112568"/>
          </a:xfrm>
          <a:prstGeom prst="rect">
            <a:avLst/>
          </a:prstGeom>
        </p:spPr>
      </p:pic>
    </p:spTree>
    <p:extLst>
      <p:ext uri="{BB962C8B-B14F-4D97-AF65-F5344CB8AC3E}">
        <p14:creationId xmlns:p14="http://schemas.microsoft.com/office/powerpoint/2010/main" val="4044758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00487"/>
          </a:xfrm>
        </p:spPr>
        <p:txBody>
          <a:bodyPr>
            <a:noAutofit/>
          </a:bodyPr>
          <a:lstStyle/>
          <a:p>
            <a:r>
              <a:rPr lang="en-US" sz="3200" b="1" dirty="0" smtClean="0">
                <a:latin typeface="Arial" panose="020B0604020202020204" pitchFamily="34" charset="0"/>
                <a:cs typeface="Arial" panose="020B0604020202020204" pitchFamily="34" charset="0"/>
              </a:rPr>
              <a:t>MAJOR LEARNER TRANSPORT CHALLENGES</a:t>
            </a:r>
            <a:endParaRPr lang="en-US" sz="32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9159448"/>
              </p:ext>
            </p:extLst>
          </p:nvPr>
        </p:nvGraphicFramePr>
        <p:xfrm>
          <a:off x="539552" y="1241995"/>
          <a:ext cx="8147248" cy="4897115"/>
        </p:xfrm>
        <a:graphic>
          <a:graphicData uri="http://schemas.openxmlformats.org/drawingml/2006/table">
            <a:tbl>
              <a:tblPr firstRow="1" firstCol="1" bandRow="1"/>
              <a:tblGrid>
                <a:gridCol w="2796073">
                  <a:extLst>
                    <a:ext uri="{9D8B030D-6E8A-4147-A177-3AD203B41FA5}">
                      <a16:colId xmlns:a16="http://schemas.microsoft.com/office/drawing/2014/main" val="403090765"/>
                    </a:ext>
                  </a:extLst>
                </a:gridCol>
                <a:gridCol w="5351175">
                  <a:extLst>
                    <a:ext uri="{9D8B030D-6E8A-4147-A177-3AD203B41FA5}">
                      <a16:colId xmlns:a16="http://schemas.microsoft.com/office/drawing/2014/main" val="102509088"/>
                    </a:ext>
                  </a:extLst>
                </a:gridCol>
              </a:tblGrid>
              <a:tr h="270843">
                <a:tc>
                  <a:txBody>
                    <a:bodyPr/>
                    <a:lstStyle/>
                    <a:p>
                      <a:pPr marL="0" marR="0" algn="just">
                        <a:lnSpc>
                          <a:spcPct val="107000"/>
                        </a:lnSpc>
                        <a:spcBef>
                          <a:spcPts val="0"/>
                        </a:spcBef>
                        <a:spcAft>
                          <a:spcPts val="0"/>
                        </a:spcAft>
                      </a:pPr>
                      <a:r>
                        <a:rPr lang="en-US" sz="1200" b="1"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1200" b="1" dirty="0">
                          <a:effectLst/>
                          <a:latin typeface="Arial" panose="020B0604020202020204" pitchFamily="34" charset="0"/>
                          <a:ea typeface="Calibri" panose="020F0502020204030204" pitchFamily="34" charset="0"/>
                          <a:cs typeface="Times New Roman" panose="02020603050405020304" pitchFamily="18" charset="0"/>
                        </a:rPr>
                        <a:t>Challenges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just">
                        <a:lnSpc>
                          <a:spcPct val="107000"/>
                        </a:lnSpc>
                        <a:spcBef>
                          <a:spcPts val="0"/>
                        </a:spcBef>
                        <a:spcAft>
                          <a:spcPts val="0"/>
                        </a:spcAft>
                      </a:pPr>
                      <a:r>
                        <a:rPr lang="en-US" sz="1200" b="1" dirty="0" smtClean="0">
                          <a:effectLst/>
                          <a:latin typeface="Arial" panose="020B0604020202020204" pitchFamily="34" charset="0"/>
                          <a:ea typeface="Calibri" panose="020F0502020204030204" pitchFamily="34" charset="0"/>
                          <a:cs typeface="Times New Roman" panose="02020603050405020304" pitchFamily="18" charset="0"/>
                        </a:rPr>
                        <a:t>Remedial</a:t>
                      </a:r>
                      <a:r>
                        <a:rPr lang="en-US" sz="1200" b="1" baseline="0" dirty="0" smtClean="0">
                          <a:effectLst/>
                          <a:latin typeface="Arial" panose="020B0604020202020204" pitchFamily="34" charset="0"/>
                          <a:ea typeface="Calibri" panose="020F0502020204030204" pitchFamily="34" charset="0"/>
                          <a:cs typeface="Times New Roman" panose="02020603050405020304" pitchFamily="18" charset="0"/>
                        </a:rPr>
                        <a:t> Measures</a:t>
                      </a:r>
                      <a:r>
                        <a:rPr lang="en-US" sz="1200"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246867176"/>
                  </a:ext>
                </a:extLst>
              </a:tr>
              <a:tr h="1760486">
                <a:tc>
                  <a:txBody>
                    <a:bodyPr/>
                    <a:lstStyle/>
                    <a:p>
                      <a:pPr marL="0" marR="0" algn="just">
                        <a:lnSpc>
                          <a:spcPct val="150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Location of Learner Transport Function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gn="just">
                        <a:lnSpc>
                          <a:spcPct val="150000"/>
                        </a:lnSpc>
                        <a:spcBef>
                          <a:spcPts val="0"/>
                        </a:spcBef>
                        <a:spcAft>
                          <a:spcPts val="0"/>
                        </a:spcAft>
                      </a:pPr>
                      <a:r>
                        <a:rPr lang="en-US" sz="1100" b="1" i="0" dirty="0" smtClean="0">
                          <a:effectLst/>
                          <a:latin typeface="Arial" panose="020B0604020202020204" pitchFamily="34" charset="0"/>
                          <a:ea typeface="Calibri" panose="020F0502020204030204" pitchFamily="34" charset="0"/>
                          <a:cs typeface="Times New Roman" panose="02020603050405020304" pitchFamily="18" charset="0"/>
                        </a:rPr>
                        <a:t>There is an urgent need for a decision on the location of the function. </a:t>
                      </a:r>
                      <a:r>
                        <a:rPr lang="en-ZA" sz="1100" dirty="0" smtClean="0">
                          <a:effectLst/>
                          <a:latin typeface="Arial" panose="020B0604020202020204" pitchFamily="34" charset="0"/>
                          <a:ea typeface="Calibri" panose="020F0502020204030204" pitchFamily="34" charset="0"/>
                          <a:cs typeface="Times New Roman" panose="02020603050405020304" pitchFamily="18" charset="0"/>
                        </a:rPr>
                        <a:t>The </a:t>
                      </a:r>
                      <a:r>
                        <a:rPr lang="en-ZA" sz="1100" dirty="0">
                          <a:effectLst/>
                          <a:latin typeface="Arial" panose="020B0604020202020204" pitchFamily="34" charset="0"/>
                          <a:ea typeface="Calibri" panose="020F0502020204030204" pitchFamily="34" charset="0"/>
                          <a:cs typeface="Times New Roman" panose="02020603050405020304" pitchFamily="18" charset="0"/>
                        </a:rPr>
                        <a:t>function is currently being managed by the provincial Departments of Transport and Education as assigned by the Premier and Provincial Executive Council in terms of powers provided in Section 132 (2) of the Constitution of the Republic of South Africa, 1996. In the recent years, the function has been migrating from the Education to the Department of Transport and back. It has become difficult to ensure accountability and effective executive oversight on the performance of learner transport</a:t>
                      </a: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1100" b="1" i="1" dirty="0" smtClean="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716344526"/>
                  </a:ext>
                </a:extLst>
              </a:tr>
              <a:tr h="2784252">
                <a:tc>
                  <a:txBody>
                    <a:bodyPr/>
                    <a:lstStyle/>
                    <a:p>
                      <a:pPr marL="0" marR="0">
                        <a:lnSpc>
                          <a:spcPct val="107000"/>
                        </a:lnSpc>
                        <a:spcBef>
                          <a:spcPts val="0"/>
                        </a:spcBef>
                        <a:spcAft>
                          <a:spcPts val="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Insufficient Funding: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ZA" sz="1100" b="1" dirty="0" smtClean="0">
                          <a:effectLst/>
                          <a:latin typeface="Arial" panose="020B0604020202020204" pitchFamily="34" charset="0"/>
                          <a:ea typeface="Calibri" panose="020F0502020204030204" pitchFamily="34" charset="0"/>
                          <a:cs typeface="Times New Roman" panose="02020603050405020304" pitchFamily="18" charset="0"/>
                        </a:rPr>
                        <a:t>Introduction</a:t>
                      </a:r>
                      <a:r>
                        <a:rPr lang="en-ZA" sz="1100" b="1" baseline="0" dirty="0" smtClean="0">
                          <a:effectLst/>
                          <a:latin typeface="Arial" panose="020B0604020202020204" pitchFamily="34" charset="0"/>
                          <a:ea typeface="Calibri" panose="020F0502020204030204" pitchFamily="34" charset="0"/>
                          <a:cs typeface="Times New Roman" panose="02020603050405020304" pitchFamily="18" charset="0"/>
                        </a:rPr>
                        <a:t> of Conditional Grant: </a:t>
                      </a:r>
                      <a:r>
                        <a:rPr lang="en-ZA" sz="1100" dirty="0" smtClean="0">
                          <a:effectLst/>
                          <a:latin typeface="Arial" panose="020B0604020202020204" pitchFamily="34" charset="0"/>
                          <a:ea typeface="Calibri" panose="020F0502020204030204" pitchFamily="34" charset="0"/>
                          <a:cs typeface="Times New Roman" panose="02020603050405020304" pitchFamily="18" charset="0"/>
                        </a:rPr>
                        <a:t>The National Treasury has been consulted with the view to establish a conditional grant for learner transport where a road map for the establishment of the grant was outlined. Key to the establishment of the grant, </a:t>
                      </a:r>
                      <a:r>
                        <a:rPr lang="en-ZA" sz="1100" b="1" i="1" dirty="0" smtClean="0">
                          <a:effectLst/>
                          <a:latin typeface="Arial" panose="020B0604020202020204" pitchFamily="34" charset="0"/>
                          <a:ea typeface="Calibri" panose="020F0502020204030204" pitchFamily="34" charset="0"/>
                          <a:cs typeface="Times New Roman" panose="02020603050405020304" pitchFamily="18" charset="0"/>
                        </a:rPr>
                        <a:t>is the resolution of the responsible department at the national level to manage the envisaged grant</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ZA" sz="1100" dirty="0" smtClean="0">
                          <a:effectLst/>
                          <a:latin typeface="Arial" panose="020B0604020202020204" pitchFamily="34" charset="0"/>
                          <a:ea typeface="Calibri" panose="020F0502020204030204" pitchFamily="34" charset="0"/>
                          <a:cs typeface="Times New Roman" panose="02020603050405020304" pitchFamily="18" charset="0"/>
                        </a:rPr>
                        <a:t> </a:t>
                      </a:r>
                      <a:r>
                        <a:rPr lang="en-ZA" sz="1100" dirty="0">
                          <a:effectLst/>
                          <a:latin typeface="Arial" panose="020B0604020202020204" pitchFamily="34" charset="0"/>
                          <a:ea typeface="Calibri" panose="020F0502020204030204" pitchFamily="34" charset="0"/>
                          <a:cs typeface="Times New Roman" panose="02020603050405020304" pitchFamily="18" charset="0"/>
                        </a:rPr>
                        <a:t>Significant funding injection from the provincial treasuries to the learner transport programme is required in order to scale-up the </a:t>
                      </a:r>
                      <a:r>
                        <a:rPr lang="en-ZA" sz="1100" dirty="0" smtClean="0">
                          <a:effectLst/>
                          <a:latin typeface="Arial" panose="020B0604020202020204" pitchFamily="34" charset="0"/>
                          <a:ea typeface="Calibri" panose="020F0502020204030204" pitchFamily="34" charset="0"/>
                          <a:cs typeface="Times New Roman" panose="02020603050405020304" pitchFamily="18" charset="0"/>
                        </a:rPr>
                        <a:t>programme.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00657697"/>
                  </a:ext>
                </a:extLst>
              </a:tr>
              <a:tr h="80962">
                <a:tc>
                  <a:txBody>
                    <a:bodyPr/>
                    <a:lstStyle/>
                    <a:p>
                      <a:pPr marL="0" marR="0">
                        <a:lnSpc>
                          <a:spcPct val="107000"/>
                        </a:lnSpc>
                        <a:spcBef>
                          <a:spcPts val="0"/>
                        </a:spcBef>
                        <a:spcAft>
                          <a:spcPts val="0"/>
                        </a:spcAft>
                      </a:pPr>
                      <a:r>
                        <a:rPr lang="en-US" sz="500" dirty="0">
                          <a:effectLst/>
                          <a:latin typeface="Calibri" panose="020F0502020204030204" pitchFamily="34" charset="0"/>
                          <a:ea typeface="Calibri" panose="020F0502020204030204" pitchFamily="34" charset="0"/>
                          <a:cs typeface="Times New Roman" panose="02020603050405020304" pitchFamily="18" charset="0"/>
                        </a:rPr>
                        <a:t> </a:t>
                      </a: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500" dirty="0">
                          <a:effectLst/>
                          <a:latin typeface="Calibri" panose="020F0502020204030204" pitchFamily="34" charset="0"/>
                          <a:ea typeface="Calibri" panose="020F0502020204030204" pitchFamily="34" charset="0"/>
                          <a:cs typeface="Times New Roman" panose="02020603050405020304" pitchFamily="18" charset="0"/>
                        </a:rPr>
                        <a:t> </a:t>
                      </a:r>
                    </a:p>
                  </a:txBody>
                  <a:tcPr marL="32199" marR="321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167534"/>
                  </a:ext>
                </a:extLst>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12</a:t>
            </a:fld>
            <a:endParaRPr lang="en-ZA" dirty="0">
              <a:solidFill>
                <a:prstClr val="black">
                  <a:tint val="75000"/>
                </a:prstClr>
              </a:solidFill>
            </a:endParaRPr>
          </a:p>
        </p:txBody>
      </p:sp>
    </p:spTree>
    <p:extLst>
      <p:ext uri="{BB962C8B-B14F-4D97-AF65-F5344CB8AC3E}">
        <p14:creationId xmlns:p14="http://schemas.microsoft.com/office/powerpoint/2010/main" val="10655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76063"/>
          </a:xfrm>
        </p:spPr>
        <p:txBody>
          <a:bodyPr>
            <a:normAutofit fontScale="90000"/>
          </a:bodyPr>
          <a:lstStyle/>
          <a:p>
            <a:r>
              <a:rPr lang="en-ZA" b="1" dirty="0" smtClean="0"/>
              <a:t>KEY CHALLENGES</a:t>
            </a:r>
            <a:endParaRPr lang="en-Z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4815199"/>
              </p:ext>
            </p:extLst>
          </p:nvPr>
        </p:nvGraphicFramePr>
        <p:xfrm>
          <a:off x="117848" y="576063"/>
          <a:ext cx="9026152" cy="5740289"/>
        </p:xfrm>
        <a:graphic>
          <a:graphicData uri="http://schemas.openxmlformats.org/drawingml/2006/table">
            <a:tbl>
              <a:tblPr firstRow="1" bandRow="1">
                <a:tableStyleId>{21E4AEA4-8DFA-4A89-87EB-49C32662AFE0}</a:tableStyleId>
              </a:tblPr>
              <a:tblGrid>
                <a:gridCol w="2221904">
                  <a:extLst>
                    <a:ext uri="{9D8B030D-6E8A-4147-A177-3AD203B41FA5}">
                      <a16:colId xmlns:a16="http://schemas.microsoft.com/office/drawing/2014/main" val="20000"/>
                    </a:ext>
                  </a:extLst>
                </a:gridCol>
                <a:gridCol w="6804248">
                  <a:extLst>
                    <a:ext uri="{9D8B030D-6E8A-4147-A177-3AD203B41FA5}">
                      <a16:colId xmlns:a16="http://schemas.microsoft.com/office/drawing/2014/main" val="20001"/>
                    </a:ext>
                  </a:extLst>
                </a:gridCol>
              </a:tblGrid>
              <a:tr h="497729">
                <a:tc>
                  <a:txBody>
                    <a:bodyPr/>
                    <a:lstStyle/>
                    <a:p>
                      <a:r>
                        <a:rPr lang="en-ZA" dirty="0" smtClean="0"/>
                        <a:t>Challenge</a:t>
                      </a:r>
                      <a:endParaRPr lang="en-ZA" dirty="0"/>
                    </a:p>
                  </a:txBody>
                  <a:tcPr/>
                </a:tc>
                <a:tc>
                  <a:txBody>
                    <a:bodyPr/>
                    <a:lstStyle/>
                    <a:p>
                      <a:r>
                        <a:rPr lang="en-ZA" dirty="0" smtClean="0"/>
                        <a:t>Remedial measures</a:t>
                      </a:r>
                      <a:endParaRPr lang="en-ZA" dirty="0"/>
                    </a:p>
                  </a:txBody>
                  <a:tcPr/>
                </a:tc>
                <a:extLst>
                  <a:ext uri="{0D108BD9-81ED-4DB2-BD59-A6C34878D82A}">
                    <a16:rowId xmlns:a16="http://schemas.microsoft.com/office/drawing/2014/main" val="10000"/>
                  </a:ext>
                </a:extLst>
              </a:tr>
              <a:tr h="10425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rPr>
                        <a:t>Rationalization of schools </a:t>
                      </a:r>
                    </a:p>
                    <a:p>
                      <a:endParaRPr lang="en-ZA" sz="1600"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600" dirty="0" smtClean="0">
                          <a:latin typeface="+mn-lt"/>
                        </a:rPr>
                        <a:t>Ensure integration with other programmes to ensure that a common objective is achieved as these programmes can have an effect of </a:t>
                      </a:r>
                      <a:r>
                        <a:rPr lang="en-ZA" sz="1600" b="1" dirty="0" smtClean="0">
                          <a:latin typeface="+mn-lt"/>
                        </a:rPr>
                        <a:t>increasing demand for transport</a:t>
                      </a:r>
                      <a:r>
                        <a:rPr lang="en-ZA" sz="1600" dirty="0" smtClean="0">
                          <a:latin typeface="+mn-lt"/>
                        </a:rPr>
                        <a:t>, which results in increasing costs and inability to provide full coverage.</a:t>
                      </a:r>
                    </a:p>
                  </a:txBody>
                  <a:tcPr/>
                </a:tc>
                <a:extLst>
                  <a:ext uri="{0D108BD9-81ED-4DB2-BD59-A6C34878D82A}">
                    <a16:rowId xmlns:a16="http://schemas.microsoft.com/office/drawing/2014/main" val="10001"/>
                  </a:ext>
                </a:extLst>
              </a:tr>
              <a:tr h="1042544">
                <a:tc>
                  <a:txBody>
                    <a:bodyPr/>
                    <a:lstStyle/>
                    <a:p>
                      <a:pPr algn="just"/>
                      <a:r>
                        <a:rPr lang="en-ZA" sz="1600" b="1" dirty="0" smtClean="0">
                          <a:latin typeface="+mn-lt"/>
                        </a:rPr>
                        <a:t>Varied</a:t>
                      </a:r>
                      <a:r>
                        <a:rPr lang="en-ZA" sz="1600" b="1" baseline="0" dirty="0" smtClean="0">
                          <a:latin typeface="+mn-lt"/>
                        </a:rPr>
                        <a:t> Cost Models from one province to the other</a:t>
                      </a:r>
                      <a:endParaRPr lang="en-ZA" sz="16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US" sz="1600" dirty="0" smtClean="0">
                          <a:latin typeface="+mn-lt"/>
                        </a:rPr>
                        <a:t>A common standard (costing model) for learner transport specifications in Supply Chain Management (SCM) processes should be set to ensure the financial efficiency of the Programme. DoT in consultation with DBE is currently</a:t>
                      </a:r>
                      <a:r>
                        <a:rPr lang="en-US" sz="1600" baseline="0" dirty="0" smtClean="0">
                          <a:latin typeface="+mn-lt"/>
                        </a:rPr>
                        <a:t> developing a </a:t>
                      </a:r>
                      <a:r>
                        <a:rPr lang="en-US" sz="1600" b="1" baseline="0" dirty="0" smtClean="0">
                          <a:latin typeface="+mn-lt"/>
                        </a:rPr>
                        <a:t>Standard Cost Model </a:t>
                      </a:r>
                      <a:r>
                        <a:rPr lang="en-US" sz="1600" baseline="0" dirty="0" smtClean="0">
                          <a:latin typeface="+mn-lt"/>
                        </a:rPr>
                        <a:t>for all the Provinces. </a:t>
                      </a:r>
                      <a:endParaRPr lang="en-ZA" sz="1600" dirty="0">
                        <a:latin typeface="+mn-lt"/>
                      </a:endParaRPr>
                    </a:p>
                  </a:txBody>
                  <a:tcPr/>
                </a:tc>
                <a:extLst>
                  <a:ext uri="{0D108BD9-81ED-4DB2-BD59-A6C34878D82A}">
                    <a16:rowId xmlns:a16="http://schemas.microsoft.com/office/drawing/2014/main" val="2103714570"/>
                  </a:ext>
                </a:extLst>
              </a:tr>
              <a:tr h="1995726">
                <a:tc>
                  <a:txBody>
                    <a:bodyPr/>
                    <a:lstStyle/>
                    <a:p>
                      <a:r>
                        <a:rPr lang="en-ZA" sz="1600" b="1" dirty="0" smtClean="0">
                          <a:latin typeface="+mn-lt"/>
                        </a:rPr>
                        <a:t>Inefficiencies in the provision</a:t>
                      </a:r>
                      <a:r>
                        <a:rPr lang="en-ZA" sz="1600" b="1" baseline="0" dirty="0" smtClean="0">
                          <a:latin typeface="+mn-lt"/>
                        </a:rPr>
                        <a:t> of the programme</a:t>
                      </a:r>
                      <a:endParaRPr lang="en-ZA" sz="1600" b="1"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600" dirty="0" smtClean="0">
                          <a:latin typeface="+mn-lt"/>
                        </a:rPr>
                        <a:t>The issue of </a:t>
                      </a:r>
                      <a:r>
                        <a:rPr lang="en-ZA" sz="1600" b="1" dirty="0" smtClean="0">
                          <a:latin typeface="+mn-lt"/>
                        </a:rPr>
                        <a:t>parental</a:t>
                      </a:r>
                      <a:r>
                        <a:rPr lang="en-ZA" sz="1600" b="1" baseline="0" dirty="0" smtClean="0">
                          <a:latin typeface="+mn-lt"/>
                        </a:rPr>
                        <a:t> schools of choice </a:t>
                      </a:r>
                      <a:r>
                        <a:rPr lang="en-ZA" sz="1600" b="0" baseline="0" dirty="0" smtClean="0">
                          <a:latin typeface="+mn-lt"/>
                        </a:rPr>
                        <a:t>versus</a:t>
                      </a:r>
                      <a:r>
                        <a:rPr lang="en-ZA" sz="1600" b="1" baseline="0" dirty="0" smtClean="0">
                          <a:latin typeface="+mn-lt"/>
                        </a:rPr>
                        <a:t> schools of need </a:t>
                      </a:r>
                      <a:r>
                        <a:rPr lang="en-ZA" sz="1600" b="0" baseline="0" dirty="0" smtClean="0">
                          <a:latin typeface="+mn-lt"/>
                        </a:rPr>
                        <a:t>is also a major issue that need to be resolved</a:t>
                      </a:r>
                      <a:r>
                        <a:rPr lang="en-ZA" sz="1600" b="1" baseline="0" dirty="0" smtClean="0">
                          <a:latin typeface="+mn-lt"/>
                        </a:rPr>
                        <a:t>. </a:t>
                      </a:r>
                      <a:endParaRPr lang="en-ZA" sz="1600" b="1" dirty="0" smtClean="0">
                        <a:latin typeface="+mn-lt"/>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600" dirty="0" smtClean="0">
                          <a:latin typeface="+mn-lt"/>
                        </a:rPr>
                        <a:t>Some Provinces transport Learners from Town to Farm and Rural areas to avoid closure</a:t>
                      </a:r>
                      <a:r>
                        <a:rPr lang="en-ZA" sz="1600" baseline="0" dirty="0" smtClean="0">
                          <a:latin typeface="+mn-lt"/>
                        </a:rPr>
                        <a:t> of small and non-viable schools. </a:t>
                      </a:r>
                      <a:endParaRPr lang="en-ZA" sz="1600" dirty="0" smtClean="0">
                        <a:latin typeface="+mn-lt"/>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600" b="1" dirty="0" smtClean="0">
                          <a:solidFill>
                            <a:schemeClr val="tx1"/>
                          </a:solidFill>
                          <a:effectLst/>
                          <a:latin typeface="+mn-lt"/>
                          <a:cs typeface="Arial" panose="020B0604020202020204" pitchFamily="34" charset="0"/>
                        </a:rPr>
                        <a:t>Dedicated resources </a:t>
                      </a:r>
                      <a:r>
                        <a:rPr lang="en-ZA" sz="1600" dirty="0" smtClean="0">
                          <a:solidFill>
                            <a:schemeClr val="tx1"/>
                          </a:solidFill>
                          <a:effectLst/>
                          <a:latin typeface="+mn-lt"/>
                          <a:cs typeface="Arial" panose="020B0604020202020204" pitchFamily="34" charset="0"/>
                        </a:rPr>
                        <a:t>including personnel to manage and monitor the programme at all levels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600" b="1" dirty="0" smtClean="0">
                          <a:solidFill>
                            <a:schemeClr val="tx1"/>
                          </a:solidFill>
                          <a:effectLst/>
                          <a:latin typeface="+mn-lt"/>
                          <a:cs typeface="Arial" panose="020B0604020202020204" pitchFamily="34" charset="0"/>
                        </a:rPr>
                        <a:t>Mainstream transport for learners with disabilities </a:t>
                      </a:r>
                      <a:r>
                        <a:rPr lang="en-ZA" sz="1600" dirty="0" smtClean="0">
                          <a:solidFill>
                            <a:schemeClr val="tx1"/>
                          </a:solidFill>
                          <a:effectLst/>
                          <a:latin typeface="+mn-lt"/>
                          <a:cs typeface="Arial" panose="020B0604020202020204" pitchFamily="34" charset="0"/>
                        </a:rPr>
                        <a:t>into the learner transport programme </a:t>
                      </a:r>
                      <a:endParaRPr lang="en-US" sz="1600" dirty="0" smtClean="0">
                        <a:solidFill>
                          <a:schemeClr val="tx1"/>
                        </a:solidFill>
                        <a:effectLst/>
                        <a:latin typeface="+mn-lt"/>
                        <a:cs typeface="Arial" panose="020B0604020202020204" pitchFamily="34" charset="0"/>
                      </a:endParaRPr>
                    </a:p>
                  </a:txBody>
                  <a:tcPr/>
                </a:tc>
                <a:extLst>
                  <a:ext uri="{0D108BD9-81ED-4DB2-BD59-A6C34878D82A}">
                    <a16:rowId xmlns:a16="http://schemas.microsoft.com/office/drawing/2014/main" val="10003"/>
                  </a:ext>
                </a:extLst>
              </a:tr>
              <a:tr h="1010699">
                <a:tc>
                  <a:txBody>
                    <a:bodyPr/>
                    <a:lstStyle/>
                    <a:p>
                      <a:r>
                        <a:rPr lang="en-ZA" sz="1600" b="1" dirty="0" smtClean="0">
                          <a:latin typeface="+mn-lt"/>
                        </a:rPr>
                        <a:t>Lack of alignment with infrastructure provision</a:t>
                      </a:r>
                      <a:endParaRPr lang="en-ZA" sz="1600" b="1"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b="0" dirty="0" smtClean="0">
                          <a:latin typeface="+mn-lt"/>
                        </a:rPr>
                        <a:t>There</a:t>
                      </a:r>
                      <a:r>
                        <a:rPr lang="en-ZA" sz="1600" b="0" baseline="0" dirty="0" smtClean="0">
                          <a:latin typeface="+mn-lt"/>
                        </a:rPr>
                        <a:t> is an urgent need to align </a:t>
                      </a:r>
                      <a:r>
                        <a:rPr lang="en-ZA" sz="1600" b="1" dirty="0" smtClean="0">
                          <a:latin typeface="+mn-lt"/>
                        </a:rPr>
                        <a:t>learner transport programme </a:t>
                      </a:r>
                      <a:r>
                        <a:rPr lang="en-ZA" sz="1600" dirty="0" smtClean="0">
                          <a:latin typeface="+mn-lt"/>
                        </a:rPr>
                        <a:t>with </a:t>
                      </a:r>
                      <a:r>
                        <a:rPr lang="en-ZA" sz="1600" b="1" dirty="0" smtClean="0">
                          <a:latin typeface="+mn-lt"/>
                        </a:rPr>
                        <a:t>infrastructure programme </a:t>
                      </a:r>
                      <a:r>
                        <a:rPr lang="en-ZA" sz="1600" dirty="0" smtClean="0">
                          <a:latin typeface="+mn-lt"/>
                        </a:rPr>
                        <a:t>to ensure efficient</a:t>
                      </a:r>
                      <a:r>
                        <a:rPr lang="en-ZA" sz="1600" baseline="0" dirty="0" smtClean="0">
                          <a:latin typeface="+mn-lt"/>
                        </a:rPr>
                        <a:t> coordination between the two programmes and schools to be built where there is excessive learner transport pressures. </a:t>
                      </a:r>
                      <a:endParaRPr lang="en-ZA" sz="1600" dirty="0">
                        <a:latin typeface="+mn-lt"/>
                      </a:endParaRPr>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C0AE55-7E06-4976-960B-3D98813CB3CF}" type="slidenum">
              <a:rPr kumimoji="0" lang="en-ZA" sz="1600" b="1"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ZA" sz="1600" b="1" i="0" u="none" strike="noStrike" kern="1200" cap="none" spc="0" normalizeH="0" baseline="0" noProof="0" dirty="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17906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457200" y="68263"/>
            <a:ext cx="8229600" cy="1143000"/>
          </a:xfrm>
        </p:spPr>
        <p:txBody>
          <a:bodyPr>
            <a:normAutofit fontScale="90000"/>
          </a:bodyPr>
          <a:lstStyle/>
          <a:p>
            <a:r>
              <a:rPr lang="en-US" altLang="en-US" sz="3600" b="1" dirty="0" smtClean="0">
                <a:latin typeface="Arial" panose="020B0604020202020204" pitchFamily="34" charset="0"/>
                <a:cs typeface="Arial" panose="020B0604020202020204" pitchFamily="34" charset="0"/>
              </a:rPr>
              <a:t>KEY ISSUES FOR CONSIDERATION IN THE REVIEW OF THE NLTP</a:t>
            </a:r>
          </a:p>
        </p:txBody>
      </p:sp>
      <p:sp>
        <p:nvSpPr>
          <p:cNvPr id="19459" name="Content Placeholder 2"/>
          <p:cNvSpPr>
            <a:spLocks noGrp="1" noChangeArrowheads="1"/>
          </p:cNvSpPr>
          <p:nvPr>
            <p:ph idx="1"/>
          </p:nvPr>
        </p:nvSpPr>
        <p:spPr>
          <a:xfrm>
            <a:off x="457200" y="1211263"/>
            <a:ext cx="8229600" cy="4964112"/>
          </a:xfrm>
        </p:spPr>
        <p:txBody>
          <a:bodyPr>
            <a:normAutofit fontScale="92500" lnSpcReduction="10000"/>
          </a:bodyPr>
          <a:lstStyle/>
          <a:p>
            <a:pPr>
              <a:buFont typeface="Calibri" panose="020F0502020204030204" pitchFamily="34" charset="0"/>
              <a:buAutoNum type="arabicPeriod"/>
            </a:pPr>
            <a:r>
              <a:rPr lang="en-US" altLang="en-US" sz="2000" dirty="0" smtClean="0"/>
              <a:t>Unmet demand of learner transport</a:t>
            </a:r>
          </a:p>
          <a:p>
            <a:pPr>
              <a:buFont typeface="Calibri" panose="020F0502020204030204" pitchFamily="34" charset="0"/>
              <a:buAutoNum type="arabicPeriod"/>
            </a:pPr>
            <a:r>
              <a:rPr lang="en-US" altLang="en-US" sz="2000" dirty="0" smtClean="0"/>
              <a:t>Financial sustainability of the programme </a:t>
            </a:r>
          </a:p>
          <a:p>
            <a:pPr lvl="1">
              <a:buFont typeface="Wingdings" panose="05000000000000000000" pitchFamily="2" charset="2"/>
              <a:buChar char="§"/>
            </a:pPr>
            <a:r>
              <a:rPr lang="en-US" altLang="en-US" sz="2000" b="1" dirty="0" smtClean="0"/>
              <a:t>Funding for learner transport </a:t>
            </a:r>
          </a:p>
          <a:p>
            <a:pPr lvl="1">
              <a:buFont typeface="Wingdings" panose="05000000000000000000" pitchFamily="2" charset="2"/>
              <a:buChar char="§"/>
            </a:pPr>
            <a:r>
              <a:rPr lang="en-US" altLang="en-US" sz="2000" b="1" dirty="0" smtClean="0"/>
              <a:t>Remuneration of operation or sub economic rates/Inflation</a:t>
            </a:r>
          </a:p>
          <a:p>
            <a:pPr>
              <a:buFont typeface="Calibri" panose="020F0502020204030204" pitchFamily="34" charset="0"/>
              <a:buAutoNum type="arabicPeriod"/>
            </a:pPr>
            <a:r>
              <a:rPr lang="en-US" altLang="en-US" sz="2000" dirty="0" smtClean="0"/>
              <a:t>Overloading of learners on buses and taxis</a:t>
            </a:r>
          </a:p>
          <a:p>
            <a:pPr>
              <a:buFont typeface="Calibri" panose="020F0502020204030204" pitchFamily="34" charset="0"/>
              <a:buAutoNum type="arabicPeriod"/>
            </a:pPr>
            <a:r>
              <a:rPr lang="en-US" altLang="en-US" sz="2000" dirty="0" smtClean="0"/>
              <a:t>Criteria for beneficiaries of learner transport </a:t>
            </a:r>
          </a:p>
          <a:p>
            <a:pPr lvl="1">
              <a:buFont typeface="Wingdings" panose="05000000000000000000" pitchFamily="2" charset="2"/>
              <a:buChar char="§"/>
            </a:pPr>
            <a:r>
              <a:rPr lang="en-US" altLang="en-US" sz="2000" b="1" dirty="0" smtClean="0"/>
              <a:t>3km/5km</a:t>
            </a:r>
          </a:p>
          <a:p>
            <a:pPr lvl="1">
              <a:buFont typeface="Wingdings" panose="05000000000000000000" pitchFamily="2" charset="2"/>
              <a:buChar char="§"/>
            </a:pPr>
            <a:r>
              <a:rPr lang="en-US" altLang="en-US" sz="2000" b="1" dirty="0" smtClean="0"/>
              <a:t>Grade R-12</a:t>
            </a:r>
          </a:p>
          <a:p>
            <a:pPr lvl="1">
              <a:buFont typeface="Wingdings" panose="05000000000000000000" pitchFamily="2" charset="2"/>
              <a:buChar char="§"/>
            </a:pPr>
            <a:r>
              <a:rPr lang="en-US" altLang="en-US" sz="2000" b="1" dirty="0" smtClean="0"/>
              <a:t>Criteria for learners with disabilities</a:t>
            </a:r>
          </a:p>
          <a:p>
            <a:pPr lvl="1">
              <a:buFont typeface="Wingdings" panose="05000000000000000000" pitchFamily="2" charset="2"/>
              <a:buChar char="§"/>
            </a:pPr>
            <a:r>
              <a:rPr lang="en-US" altLang="en-US" sz="2000" b="1" dirty="0" smtClean="0"/>
              <a:t>Considerations for safety and security</a:t>
            </a:r>
          </a:p>
          <a:p>
            <a:pPr>
              <a:buFont typeface="Calibri" panose="020F0502020204030204" pitchFamily="34" charset="0"/>
              <a:buAutoNum type="arabicPeriod"/>
            </a:pPr>
            <a:r>
              <a:rPr lang="en-US" altLang="en-US" sz="2000" dirty="0" smtClean="0"/>
              <a:t>Mainstreaming and inclusion of learners with disability into the NLT Programme </a:t>
            </a:r>
          </a:p>
          <a:p>
            <a:pPr>
              <a:buFont typeface="Calibri" panose="020F0502020204030204" pitchFamily="34" charset="0"/>
              <a:buAutoNum type="arabicPeriod"/>
            </a:pPr>
            <a:r>
              <a:rPr lang="en-US" altLang="en-US" sz="2000" dirty="0" smtClean="0"/>
              <a:t>Location of the function and roles/responsibilities</a:t>
            </a:r>
          </a:p>
          <a:p>
            <a:pPr>
              <a:buFont typeface="Calibri" panose="020F0502020204030204" pitchFamily="34" charset="0"/>
              <a:buAutoNum type="arabicPeriod"/>
            </a:pPr>
            <a:r>
              <a:rPr lang="en-US" altLang="en-US" sz="2000" dirty="0" smtClean="0"/>
              <a:t>Monitoring of the learner transport operations</a:t>
            </a:r>
          </a:p>
          <a:p>
            <a:pPr>
              <a:buFont typeface="Calibri" panose="020F0502020204030204" pitchFamily="34" charset="0"/>
              <a:buAutoNum type="arabicPeriod"/>
            </a:pPr>
            <a:r>
              <a:rPr lang="en-US" altLang="en-US" sz="2000" dirty="0" smtClean="0"/>
              <a:t>Promotion of the SMME and BBBEE</a:t>
            </a:r>
          </a:p>
          <a:p>
            <a:pPr>
              <a:buFont typeface="Calibri" panose="020F0502020204030204" pitchFamily="34" charset="0"/>
              <a:buAutoNum type="arabicPeriod"/>
            </a:pPr>
            <a:endParaRPr lang="en-US" altLang="en-US" sz="1700" dirty="0" smtClean="0"/>
          </a:p>
          <a:p>
            <a:endParaRPr lang="en-US" altLang="en-US" dirty="0" smtClean="0"/>
          </a:p>
        </p:txBody>
      </p:sp>
      <p:sp>
        <p:nvSpPr>
          <p:cNvPr id="194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3DB0BCD-DCC7-4F37-AD93-85C0828D7F71}" type="slidenum">
              <a:rPr lang="en-US" altLang="en-US" sz="1400" smtClean="0">
                <a:solidFill>
                  <a:srgbClr val="898989"/>
                </a:solidFill>
                <a:latin typeface="Calibri" panose="020F0502020204030204" pitchFamily="34" charset="0"/>
              </a:rPr>
              <a:pPr>
                <a:spcBef>
                  <a:spcPct val="0"/>
                </a:spcBef>
                <a:buFontTx/>
                <a:buNone/>
              </a:pPr>
              <a:t>14</a:t>
            </a:fld>
            <a:endParaRPr lang="en-US" altLang="en-US" sz="1400" dirty="0" smtClean="0">
              <a:solidFill>
                <a:srgbClr val="898989"/>
              </a:solidFill>
              <a:latin typeface="Calibri" panose="020F0502020204030204" pitchFamily="34" charset="0"/>
            </a:endParaRPr>
          </a:p>
        </p:txBody>
      </p:sp>
    </p:spTree>
    <p:extLst>
      <p:ext uri="{BB962C8B-B14F-4D97-AF65-F5344CB8AC3E}">
        <p14:creationId xmlns:p14="http://schemas.microsoft.com/office/powerpoint/2010/main" val="1207152769"/>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p:nvPr>
        </p:nvSpPr>
        <p:spPr/>
        <p:txBody>
          <a:bodyPr>
            <a:normAutofit/>
          </a:bodyPr>
          <a:lstStyle/>
          <a:p>
            <a:r>
              <a:rPr lang="en-US" altLang="en-US" sz="3200" b="1" dirty="0" smtClean="0">
                <a:latin typeface="Arial" panose="020B0604020202020204" pitchFamily="34" charset="0"/>
                <a:cs typeface="Arial" panose="020B0604020202020204" pitchFamily="34" charset="0"/>
              </a:rPr>
              <a:t>ISSUES FOR CONSIDERATION </a:t>
            </a:r>
          </a:p>
        </p:txBody>
      </p:sp>
      <p:sp>
        <p:nvSpPr>
          <p:cNvPr id="266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6057100-99E5-408A-81E7-8FEAE94536A2}" type="slidenum">
              <a:rPr lang="en-US" altLang="en-US" sz="1400" smtClean="0"/>
              <a:pPr>
                <a:spcBef>
                  <a:spcPct val="0"/>
                </a:spcBef>
                <a:buFontTx/>
                <a:buNone/>
              </a:pPr>
              <a:t>15</a:t>
            </a:fld>
            <a:endParaRPr lang="en-US" altLang="en-US" sz="1400"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43235276"/>
              </p:ext>
            </p:extLst>
          </p:nvPr>
        </p:nvGraphicFramePr>
        <p:xfrm>
          <a:off x="107504" y="1124745"/>
          <a:ext cx="8856983" cy="4885082"/>
        </p:xfrm>
        <a:graphic>
          <a:graphicData uri="http://schemas.openxmlformats.org/drawingml/2006/table">
            <a:tbl>
              <a:tblPr firstRow="1" firstCol="1" bandRow="1">
                <a:tableStyleId>{5C22544A-7EE6-4342-B048-85BDC9FD1C3A}</a:tableStyleId>
              </a:tblPr>
              <a:tblGrid>
                <a:gridCol w="2323673">
                  <a:extLst>
                    <a:ext uri="{9D8B030D-6E8A-4147-A177-3AD203B41FA5}">
                      <a16:colId xmlns:a16="http://schemas.microsoft.com/office/drawing/2014/main" val="2396019710"/>
                    </a:ext>
                  </a:extLst>
                </a:gridCol>
                <a:gridCol w="3185149">
                  <a:extLst>
                    <a:ext uri="{9D8B030D-6E8A-4147-A177-3AD203B41FA5}">
                      <a16:colId xmlns:a16="http://schemas.microsoft.com/office/drawing/2014/main" val="4186187607"/>
                    </a:ext>
                  </a:extLst>
                </a:gridCol>
                <a:gridCol w="3348161">
                  <a:extLst>
                    <a:ext uri="{9D8B030D-6E8A-4147-A177-3AD203B41FA5}">
                      <a16:colId xmlns:a16="http://schemas.microsoft.com/office/drawing/2014/main" val="4010540261"/>
                    </a:ext>
                  </a:extLst>
                </a:gridCol>
              </a:tblGrid>
              <a:tr h="520111">
                <a:tc>
                  <a:txBody>
                    <a:bodyPr/>
                    <a:lstStyle/>
                    <a:p>
                      <a:pPr marL="0" marR="0">
                        <a:lnSpc>
                          <a:spcPct val="107000"/>
                        </a:lnSpc>
                        <a:spcBef>
                          <a:spcPts val="0"/>
                        </a:spcBef>
                        <a:spcAft>
                          <a:spcPts val="0"/>
                        </a:spcAft>
                      </a:pPr>
                      <a:r>
                        <a:rPr lang="en-ZA" sz="1400" dirty="0">
                          <a:solidFill>
                            <a:schemeClr val="tx1"/>
                          </a:solidFill>
                          <a:effectLst/>
                        </a:rPr>
                        <a:t>ISSUE/POLICY AREA</a:t>
                      </a:r>
                      <a:endParaRPr lang="en-US" sz="1400" dirty="0">
                        <a:solidFill>
                          <a:schemeClr val="tx1"/>
                        </a:solidFill>
                        <a:effectLst/>
                      </a:endParaRPr>
                    </a:p>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solidFill>
                  </a:tcPr>
                </a:tc>
                <a:tc>
                  <a:txBody>
                    <a:bodyPr/>
                    <a:lstStyle/>
                    <a:p>
                      <a:pPr marL="0" marR="0">
                        <a:lnSpc>
                          <a:spcPct val="107000"/>
                        </a:lnSpc>
                        <a:spcBef>
                          <a:spcPts val="0"/>
                        </a:spcBef>
                        <a:spcAft>
                          <a:spcPts val="0"/>
                        </a:spcAft>
                      </a:pPr>
                      <a:r>
                        <a:rPr lang="en-US" sz="1400" dirty="0">
                          <a:solidFill>
                            <a:schemeClr val="tx1"/>
                          </a:solidFill>
                          <a:effectLst/>
                        </a:rPr>
                        <a:t>CURRENT STATUS</a:t>
                      </a:r>
                    </a:p>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solidFill>
                  </a:tcPr>
                </a:tc>
                <a:tc>
                  <a:txBody>
                    <a:bodyPr/>
                    <a:lstStyle/>
                    <a:p>
                      <a:pPr marL="0" marR="0">
                        <a:lnSpc>
                          <a:spcPct val="107000"/>
                        </a:lnSpc>
                        <a:spcBef>
                          <a:spcPts val="0"/>
                        </a:spcBef>
                        <a:spcAft>
                          <a:spcPts val="0"/>
                        </a:spcAft>
                      </a:pPr>
                      <a:r>
                        <a:rPr lang="en-US" sz="1400" dirty="0">
                          <a:solidFill>
                            <a:schemeClr val="tx1"/>
                          </a:solidFill>
                          <a:effectLst/>
                        </a:rPr>
                        <a:t>OBSERVATION AND PROPOSED AMENDMENT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solidFill>
                  </a:tcPr>
                </a:tc>
                <a:extLst>
                  <a:ext uri="{0D108BD9-81ED-4DB2-BD59-A6C34878D82A}">
                    <a16:rowId xmlns:a16="http://schemas.microsoft.com/office/drawing/2014/main" val="1812709058"/>
                  </a:ext>
                </a:extLst>
              </a:tr>
              <a:tr h="2864264">
                <a:tc>
                  <a:txBody>
                    <a:bodyPr/>
                    <a:lstStyle/>
                    <a:p>
                      <a:pPr marL="0" marR="0" algn="just">
                        <a:lnSpc>
                          <a:spcPct val="107000"/>
                        </a:lnSpc>
                        <a:spcBef>
                          <a:spcPts val="0"/>
                        </a:spcBef>
                        <a:spcAft>
                          <a:spcPts val="0"/>
                        </a:spcAft>
                      </a:pPr>
                      <a:r>
                        <a:rPr lang="en-GB" sz="1200" dirty="0" smtClean="0">
                          <a:solidFill>
                            <a:schemeClr val="tx1"/>
                          </a:solidFill>
                          <a:effectLst/>
                        </a:rPr>
                        <a:t>Criteria </a:t>
                      </a:r>
                      <a:r>
                        <a:rPr lang="en-GB" sz="1200" dirty="0">
                          <a:solidFill>
                            <a:schemeClr val="tx1"/>
                          </a:solidFill>
                          <a:effectLst/>
                        </a:rPr>
                        <a:t>for Learner Transport Beneficiaries for subsidised     services </a:t>
                      </a:r>
                      <a:endParaRPr lang="en-US" sz="1200" dirty="0">
                        <a:solidFill>
                          <a:schemeClr val="tx1"/>
                        </a:solidFill>
                        <a:effectLst/>
                      </a:endParaRPr>
                    </a:p>
                    <a:p>
                      <a:pPr marL="0" marR="0" algn="just">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40000"/>
                        <a:lumOff val="60000"/>
                      </a:schemeClr>
                    </a:solidFill>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US" sz="1200" dirty="0">
                          <a:effectLst/>
                        </a:rPr>
                        <a:t>Policy silent on Kilometre radius.</a:t>
                      </a: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rPr>
                        <a:t>Beneficiaries for subsidised learner transport must be a needy learner from Grade R to Grade 12 as prescribed.</a:t>
                      </a:r>
                      <a:endParaRPr lang="en-US" sz="12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rPr>
                        <a:t>Learner transport will be to the nearest appropriate school. Parental choice of   schools must not be subsidised. </a:t>
                      </a:r>
                      <a:r>
                        <a:rPr lang="en-GB" sz="1200" dirty="0" smtClean="0">
                          <a:effectLst/>
                        </a:rPr>
                        <a:t>Parental </a:t>
                      </a:r>
                      <a:r>
                        <a:rPr lang="en-GB" sz="1200" dirty="0">
                          <a:effectLst/>
                        </a:rPr>
                        <a:t>choice refers to when parents prefer to enrol their children at schools other than the nearest suitable school.</a:t>
                      </a:r>
                      <a:endParaRPr lang="en-US" sz="12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rPr>
                        <a:t>Priority must be given to learners with disabilities considering the nature of the disability as well as primary school’s learners who walk long distances to schools</a:t>
                      </a:r>
                      <a:r>
                        <a:rPr lang="en-GB" sz="1200" dirty="0" smtClean="0">
                          <a:effectLst/>
                        </a:rPr>
                        <a:t>.</a:t>
                      </a:r>
                      <a:endParaRPr lang="en-US" sz="1200" dirty="0">
                        <a:effectLst/>
                      </a:endParaRPr>
                    </a:p>
                  </a:txBody>
                  <a:tcPr marL="38451" marR="38451" marT="0" marB="0">
                    <a:solidFill>
                      <a:schemeClr val="accent2">
                        <a:lumMod val="40000"/>
                        <a:lumOff val="60000"/>
                      </a:schemeClr>
                    </a:solidFill>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US" sz="1200" dirty="0">
                          <a:effectLst/>
                        </a:rPr>
                        <a:t>The distance travelled must be 5km and more for a single trip to school. </a:t>
                      </a:r>
                    </a:p>
                    <a:p>
                      <a:pPr marL="342900" marR="0" lvl="0" indent="-342900" algn="just">
                        <a:lnSpc>
                          <a:spcPct val="107000"/>
                        </a:lnSpc>
                        <a:spcBef>
                          <a:spcPts val="0"/>
                        </a:spcBef>
                        <a:spcAft>
                          <a:spcPts val="0"/>
                        </a:spcAft>
                        <a:buFont typeface="Symbol" panose="05050102010706020507" pitchFamily="18" charset="2"/>
                        <a:buChar char=""/>
                      </a:pPr>
                      <a:r>
                        <a:rPr lang="en-US" sz="1200" dirty="0">
                          <a:effectLst/>
                        </a:rPr>
                        <a:t>The criteria shall not apply to learners with disabilities. In the planning and implementation phase, implementation department must look at different scenarios of provision of learner transport taking into account the level of learner disability and what would be the most appropriate form of transport for those learners. </a:t>
                      </a:r>
                    </a:p>
                    <a:p>
                      <a:pPr marL="342900" marR="0" lvl="0" indent="-342900" algn="just">
                        <a:lnSpc>
                          <a:spcPct val="107000"/>
                        </a:lnSpc>
                        <a:spcBef>
                          <a:spcPts val="0"/>
                        </a:spcBef>
                        <a:spcAft>
                          <a:spcPts val="0"/>
                        </a:spcAft>
                        <a:buFont typeface="Symbol" panose="05050102010706020507" pitchFamily="18" charset="2"/>
                        <a:buChar char=""/>
                      </a:pPr>
                      <a:r>
                        <a:rPr lang="en-US" sz="1200" dirty="0">
                          <a:effectLst/>
                        </a:rPr>
                        <a:t>Deviation from the 5km threshold is permissible with due regard to the special circumstances relating to safety and security of learners. </a:t>
                      </a:r>
                    </a:p>
                  </a:txBody>
                  <a:tcPr marL="38451" marR="38451" marT="0" marB="0">
                    <a:solidFill>
                      <a:schemeClr val="accent2">
                        <a:lumMod val="40000"/>
                        <a:lumOff val="60000"/>
                      </a:schemeClr>
                    </a:solidFill>
                  </a:tcPr>
                </a:tc>
                <a:extLst>
                  <a:ext uri="{0D108BD9-81ED-4DB2-BD59-A6C34878D82A}">
                    <a16:rowId xmlns:a16="http://schemas.microsoft.com/office/drawing/2014/main" val="1285060590"/>
                  </a:ext>
                </a:extLst>
              </a:tr>
              <a:tr h="1500707">
                <a:tc>
                  <a:txBody>
                    <a:bodyPr/>
                    <a:lstStyle/>
                    <a:p>
                      <a:pPr marL="0" marR="0" algn="just">
                        <a:lnSpc>
                          <a:spcPct val="107000"/>
                        </a:lnSpc>
                        <a:spcBef>
                          <a:spcPts val="0"/>
                        </a:spcBef>
                        <a:spcAft>
                          <a:spcPts val="0"/>
                        </a:spcAft>
                      </a:pPr>
                      <a:r>
                        <a:rPr lang="en-US" sz="1200" dirty="0">
                          <a:solidFill>
                            <a:schemeClr val="tx1"/>
                          </a:solidFill>
                          <a:effectLst/>
                        </a:rPr>
                        <a:t>Location of the Function </a:t>
                      </a:r>
                    </a:p>
                    <a:p>
                      <a:pPr marL="0" marR="0" algn="just">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20000"/>
                        <a:lumOff val="80000"/>
                      </a:schemeClr>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No provision in the current policy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20000"/>
                        <a:lumOff val="80000"/>
                      </a:schemeClr>
                    </a:solidFill>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GB" sz="1200" dirty="0">
                          <a:effectLst/>
                        </a:rPr>
                        <a:t>Findings and </a:t>
                      </a:r>
                      <a:r>
                        <a:rPr lang="en-GB" sz="1200" dirty="0" smtClean="0">
                          <a:effectLst/>
                        </a:rPr>
                        <a:t>recommendations </a:t>
                      </a:r>
                      <a:r>
                        <a:rPr lang="en-GB" sz="1200" dirty="0">
                          <a:effectLst/>
                        </a:rPr>
                        <a:t>of the evaluation report </a:t>
                      </a:r>
                      <a:endParaRPr lang="en-US" sz="12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en-GB" sz="1200" dirty="0">
                          <a:effectLst/>
                        </a:rPr>
                        <a:t>Provisions of the Constitution in relation to assignment of functions by the Premier</a:t>
                      </a:r>
                      <a:endParaRPr lang="en-US" sz="1200" dirty="0">
                        <a:effectLst/>
                      </a:endParaRPr>
                    </a:p>
                    <a:p>
                      <a:pPr marL="0" marR="0" lvl="0" indent="0" algn="just">
                        <a:lnSpc>
                          <a:spcPct val="107000"/>
                        </a:lnSpc>
                        <a:spcBef>
                          <a:spcPts val="0"/>
                        </a:spcBef>
                        <a:spcAft>
                          <a:spcPts val="0"/>
                        </a:spcAft>
                        <a:buFont typeface="Symbol" panose="05050102010706020507" pitchFamily="18" charset="2"/>
                        <a:buNone/>
                      </a:pP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20000"/>
                        <a:lumOff val="80000"/>
                      </a:schemeClr>
                    </a:solidFill>
                  </a:tcPr>
                </a:tc>
                <a:extLst>
                  <a:ext uri="{0D108BD9-81ED-4DB2-BD59-A6C34878D82A}">
                    <a16:rowId xmlns:a16="http://schemas.microsoft.com/office/drawing/2014/main" val="1836250131"/>
                  </a:ext>
                </a:extLst>
              </a:tr>
            </a:tbl>
          </a:graphicData>
        </a:graphic>
      </p:graphicFrame>
    </p:spTree>
    <p:extLst>
      <p:ext uri="{BB962C8B-B14F-4D97-AF65-F5344CB8AC3E}">
        <p14:creationId xmlns:p14="http://schemas.microsoft.com/office/powerpoint/2010/main" val="88902976"/>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a:xfrm>
            <a:off x="457200" y="0"/>
            <a:ext cx="8229600" cy="1143000"/>
          </a:xfrm>
        </p:spPr>
        <p:txBody>
          <a:bodyPr>
            <a:normAutofit/>
          </a:bodyPr>
          <a:lstStyle/>
          <a:p>
            <a:r>
              <a:rPr lang="en-US" altLang="en-US" sz="3200" b="1" dirty="0" smtClean="0">
                <a:latin typeface="Arial" panose="020B0604020202020204" pitchFamily="34" charset="0"/>
                <a:cs typeface="Arial" panose="020B0604020202020204" pitchFamily="34" charset="0"/>
              </a:rPr>
              <a:t>ISSUES FOR CONSIDERATION </a:t>
            </a:r>
          </a:p>
        </p:txBody>
      </p:sp>
      <p:sp>
        <p:nvSpPr>
          <p:cNvPr id="2767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41DF876-302A-4422-A4CD-C9E3EC7AC1EB}" type="slidenum">
              <a:rPr lang="en-US" altLang="en-US" sz="1400" smtClean="0"/>
              <a:pPr>
                <a:spcBef>
                  <a:spcPct val="0"/>
                </a:spcBef>
                <a:buFontTx/>
                <a:buNone/>
              </a:pPr>
              <a:t>16</a:t>
            </a:fld>
            <a:endParaRPr lang="en-US" altLang="en-US" sz="1400"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45992837"/>
              </p:ext>
            </p:extLst>
          </p:nvPr>
        </p:nvGraphicFramePr>
        <p:xfrm>
          <a:off x="359532" y="1628800"/>
          <a:ext cx="8424936" cy="3672408"/>
        </p:xfrm>
        <a:graphic>
          <a:graphicData uri="http://schemas.openxmlformats.org/drawingml/2006/table">
            <a:tbl>
              <a:tblPr firstRow="1" firstCol="1" bandRow="1">
                <a:tableStyleId>{5C22544A-7EE6-4342-B048-85BDC9FD1C3A}</a:tableStyleId>
              </a:tblPr>
              <a:tblGrid>
                <a:gridCol w="2200437">
                  <a:extLst>
                    <a:ext uri="{9D8B030D-6E8A-4147-A177-3AD203B41FA5}">
                      <a16:colId xmlns:a16="http://schemas.microsoft.com/office/drawing/2014/main" val="336631326"/>
                    </a:ext>
                  </a:extLst>
                </a:gridCol>
                <a:gridCol w="3715925">
                  <a:extLst>
                    <a:ext uri="{9D8B030D-6E8A-4147-A177-3AD203B41FA5}">
                      <a16:colId xmlns:a16="http://schemas.microsoft.com/office/drawing/2014/main" val="569376174"/>
                    </a:ext>
                  </a:extLst>
                </a:gridCol>
                <a:gridCol w="2508574">
                  <a:extLst>
                    <a:ext uri="{9D8B030D-6E8A-4147-A177-3AD203B41FA5}">
                      <a16:colId xmlns:a16="http://schemas.microsoft.com/office/drawing/2014/main" val="3779206194"/>
                    </a:ext>
                  </a:extLst>
                </a:gridCol>
              </a:tblGrid>
              <a:tr h="612068">
                <a:tc>
                  <a:txBody>
                    <a:bodyPr/>
                    <a:lstStyle/>
                    <a:p>
                      <a:pPr marL="0" marR="0">
                        <a:lnSpc>
                          <a:spcPct val="107000"/>
                        </a:lnSpc>
                        <a:spcBef>
                          <a:spcPts val="0"/>
                        </a:spcBef>
                        <a:spcAft>
                          <a:spcPts val="0"/>
                        </a:spcAft>
                      </a:pPr>
                      <a:r>
                        <a:rPr lang="en-ZA" sz="1400" dirty="0">
                          <a:solidFill>
                            <a:schemeClr val="tx1"/>
                          </a:solidFill>
                          <a:effectLst/>
                        </a:rPr>
                        <a:t>ISSUE/POLICY AREA</a:t>
                      </a:r>
                      <a:endParaRPr lang="en-US" sz="1400" dirty="0">
                        <a:solidFill>
                          <a:schemeClr val="tx1"/>
                        </a:solidFill>
                        <a:effectLst/>
                      </a:endParaRPr>
                    </a:p>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75000"/>
                      </a:schemeClr>
                    </a:solidFill>
                  </a:tcPr>
                </a:tc>
                <a:tc>
                  <a:txBody>
                    <a:bodyPr/>
                    <a:lstStyle/>
                    <a:p>
                      <a:pPr marL="0" marR="0">
                        <a:lnSpc>
                          <a:spcPct val="107000"/>
                        </a:lnSpc>
                        <a:spcBef>
                          <a:spcPts val="0"/>
                        </a:spcBef>
                        <a:spcAft>
                          <a:spcPts val="0"/>
                        </a:spcAft>
                      </a:pPr>
                      <a:r>
                        <a:rPr lang="en-US" sz="1400" dirty="0">
                          <a:solidFill>
                            <a:schemeClr val="tx1"/>
                          </a:solidFill>
                          <a:effectLst/>
                        </a:rPr>
                        <a:t>CURRENT STATUS</a:t>
                      </a:r>
                    </a:p>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75000"/>
                      </a:schemeClr>
                    </a:solidFill>
                  </a:tcPr>
                </a:tc>
                <a:tc>
                  <a:txBody>
                    <a:bodyPr/>
                    <a:lstStyle/>
                    <a:p>
                      <a:pPr marL="0" marR="0">
                        <a:lnSpc>
                          <a:spcPct val="107000"/>
                        </a:lnSpc>
                        <a:spcBef>
                          <a:spcPts val="0"/>
                        </a:spcBef>
                        <a:spcAft>
                          <a:spcPts val="0"/>
                        </a:spcAft>
                      </a:pPr>
                      <a:r>
                        <a:rPr lang="en-US" sz="1400" dirty="0">
                          <a:solidFill>
                            <a:schemeClr val="tx1"/>
                          </a:solidFill>
                          <a:effectLst/>
                        </a:rPr>
                        <a:t>OBSERVATION AND PROPOSED AMENDMENT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51" marR="38451" marT="0" marB="0">
                    <a:solidFill>
                      <a:schemeClr val="accent2">
                        <a:lumMod val="75000"/>
                      </a:schemeClr>
                    </a:solidFill>
                  </a:tcPr>
                </a:tc>
                <a:extLst>
                  <a:ext uri="{0D108BD9-81ED-4DB2-BD59-A6C34878D82A}">
                    <a16:rowId xmlns:a16="http://schemas.microsoft.com/office/drawing/2014/main" val="730692628"/>
                  </a:ext>
                </a:extLst>
              </a:tr>
              <a:tr h="3060340">
                <a:tc>
                  <a:txBody>
                    <a:bodyPr/>
                    <a:lstStyle/>
                    <a:p>
                      <a:pPr marL="0" marR="0" algn="just">
                        <a:lnSpc>
                          <a:spcPct val="107000"/>
                        </a:lnSpc>
                        <a:spcBef>
                          <a:spcPts val="0"/>
                        </a:spcBef>
                        <a:spcAft>
                          <a:spcPts val="0"/>
                        </a:spcAft>
                      </a:pPr>
                      <a:r>
                        <a:rPr lang="en-GB" sz="1400" dirty="0">
                          <a:solidFill>
                            <a:schemeClr val="tx1"/>
                          </a:solidFill>
                          <a:effectLst/>
                        </a:rPr>
                        <a:t>Procurement of subsidised learner transport services </a:t>
                      </a:r>
                      <a:endParaRPr lang="en-US" sz="1400" dirty="0">
                        <a:solidFill>
                          <a:schemeClr val="tx1"/>
                        </a:solidFill>
                        <a:effectLst/>
                      </a:endParaRP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GB" sz="1400" dirty="0">
                          <a:effectLst/>
                        </a:rPr>
                        <a:t>Only authorised operators with approved types of vehicles may be contracted for the learner transport provision. </a:t>
                      </a: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p>
                      <a:pPr marL="342900" marR="0" lvl="0" indent="-342900" algn="just">
                        <a:lnSpc>
                          <a:spcPct val="107000"/>
                        </a:lnSpc>
                        <a:spcBef>
                          <a:spcPts val="0"/>
                        </a:spcBef>
                        <a:spcAft>
                          <a:spcPts val="0"/>
                        </a:spcAft>
                        <a:buFont typeface="Symbol" panose="05050102010706020507" pitchFamily="18" charset="2"/>
                        <a:buChar char=""/>
                      </a:pPr>
                      <a:r>
                        <a:rPr lang="en-ZA" sz="1400" dirty="0">
                          <a:effectLst/>
                        </a:rPr>
                        <a:t>The duration of learner transport contracts should to a large extent be aligned to the one contemplated in the National Land Transport Act, No 05 of 2009. Contract duration may vary from short to long term depending on the merit of the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400" dirty="0">
                          <a:effectLst/>
                        </a:rPr>
                        <a:t>A standard contract, to serve as a guide, shall be </a:t>
                      </a:r>
                      <a:r>
                        <a:rPr lang="en-ZA" sz="1400" dirty="0" smtClean="0">
                          <a:effectLst/>
                        </a:rPr>
                        <a:t>developed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4183616948"/>
                  </a:ext>
                </a:extLst>
              </a:tr>
            </a:tbl>
          </a:graphicData>
        </a:graphic>
      </p:graphicFrame>
    </p:spTree>
    <p:extLst>
      <p:ext uri="{BB962C8B-B14F-4D97-AF65-F5344CB8AC3E}">
        <p14:creationId xmlns:p14="http://schemas.microsoft.com/office/powerpoint/2010/main" val="2998935402"/>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noChangeArrowheads="1"/>
          </p:cNvSpPr>
          <p:nvPr>
            <p:ph type="title"/>
          </p:nvPr>
        </p:nvSpPr>
        <p:spPr>
          <a:xfrm>
            <a:off x="179513" y="116632"/>
            <a:ext cx="8856983" cy="547786"/>
          </a:xfrm>
        </p:spPr>
        <p:txBody>
          <a:bodyPr>
            <a:noAutofit/>
          </a:bodyPr>
          <a:lstStyle/>
          <a:p>
            <a:pPr eaLnBrk="1" hangingPunct="1"/>
            <a:r>
              <a:rPr lang="en-US" altLang="en-US" sz="2400" b="1" dirty="0" smtClean="0"/>
              <a:t>PROJECT PLAN FOR THE REVIEW OF THE NATIONAL LEARNER TRANSPORT POLICY  </a:t>
            </a:r>
          </a:p>
        </p:txBody>
      </p:sp>
      <p:sp>
        <p:nvSpPr>
          <p:cNvPr id="327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7492613-15F6-439E-B44D-62FC9CCD96DE}" type="slidenum">
              <a:rPr lang="en-US" altLang="en-US" sz="1000" smtClean="0">
                <a:latin typeface="Lucida Sans Unicode" panose="020B0602030504020204" pitchFamily="34" charset="0"/>
              </a:rPr>
              <a:pPr>
                <a:spcBef>
                  <a:spcPct val="0"/>
                </a:spcBef>
                <a:buFontTx/>
                <a:buNone/>
              </a:pPr>
              <a:t>17</a:t>
            </a:fld>
            <a:endParaRPr lang="en-US" altLang="en-US" sz="1000" dirty="0" smtClean="0">
              <a:latin typeface="Lucida Sans Unicode" panose="020B0602030504020204" pitchFamily="34" charset="0"/>
            </a:endParaRPr>
          </a:p>
        </p:txBody>
      </p:sp>
      <p:graphicFrame>
        <p:nvGraphicFramePr>
          <p:cNvPr id="2" name="Table 1">
            <a:extLst>
              <a:ext uri="{FF2B5EF4-FFF2-40B4-BE49-F238E27FC236}">
                <a16:creationId xmlns:a16="http://schemas.microsoft.com/office/drawing/2014/main" id="{A474DBA8-585C-43EB-8B14-3FBBDEF666E0}"/>
              </a:ext>
            </a:extLst>
          </p:cNvPr>
          <p:cNvGraphicFramePr>
            <a:graphicFrameLocks noGrp="1"/>
          </p:cNvGraphicFramePr>
          <p:nvPr>
            <p:extLst>
              <p:ext uri="{D42A27DB-BD31-4B8C-83A1-F6EECF244321}">
                <p14:modId xmlns:p14="http://schemas.microsoft.com/office/powerpoint/2010/main" val="3329688528"/>
              </p:ext>
            </p:extLst>
          </p:nvPr>
        </p:nvGraphicFramePr>
        <p:xfrm>
          <a:off x="179513" y="764703"/>
          <a:ext cx="8784974" cy="6048673"/>
        </p:xfrm>
        <a:graphic>
          <a:graphicData uri="http://schemas.openxmlformats.org/drawingml/2006/table">
            <a:tbl>
              <a:tblPr firstRow="1" firstCol="1" bandRow="1">
                <a:tableStyleId>{5C22544A-7EE6-4342-B048-85BDC9FD1C3A}</a:tableStyleId>
              </a:tblPr>
              <a:tblGrid>
                <a:gridCol w="436520">
                  <a:extLst>
                    <a:ext uri="{9D8B030D-6E8A-4147-A177-3AD203B41FA5}">
                      <a16:colId xmlns:a16="http://schemas.microsoft.com/office/drawing/2014/main" val="20000"/>
                    </a:ext>
                  </a:extLst>
                </a:gridCol>
                <a:gridCol w="4256075">
                  <a:extLst>
                    <a:ext uri="{9D8B030D-6E8A-4147-A177-3AD203B41FA5}">
                      <a16:colId xmlns:a16="http://schemas.microsoft.com/office/drawing/2014/main" val="20001"/>
                    </a:ext>
                  </a:extLst>
                </a:gridCol>
                <a:gridCol w="2782818">
                  <a:extLst>
                    <a:ext uri="{9D8B030D-6E8A-4147-A177-3AD203B41FA5}">
                      <a16:colId xmlns:a16="http://schemas.microsoft.com/office/drawing/2014/main" val="20002"/>
                    </a:ext>
                  </a:extLst>
                </a:gridCol>
                <a:gridCol w="1309561">
                  <a:extLst>
                    <a:ext uri="{9D8B030D-6E8A-4147-A177-3AD203B41FA5}">
                      <a16:colId xmlns:a16="http://schemas.microsoft.com/office/drawing/2014/main" val="20003"/>
                    </a:ext>
                  </a:extLst>
                </a:gridCol>
              </a:tblGrid>
              <a:tr h="146180">
                <a:tc>
                  <a:txBody>
                    <a:bodyPr/>
                    <a:lstStyle/>
                    <a:p>
                      <a:pPr marL="0" marR="0" algn="ctr">
                        <a:lnSpc>
                          <a:spcPct val="107000"/>
                        </a:lnSpc>
                        <a:spcBef>
                          <a:spcPts val="0"/>
                        </a:spcBef>
                        <a:spcAft>
                          <a:spcPts val="0"/>
                        </a:spcAft>
                      </a:pPr>
                      <a:r>
                        <a:rPr lang="en-US" sz="1400" dirty="0">
                          <a:effectLst/>
                        </a:rPr>
                        <a:t>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dirty="0">
                          <a:effectLst/>
                        </a:rPr>
                        <a:t>Tasks Description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solidFill>
                  </a:tcPr>
                </a:tc>
                <a:tc>
                  <a:txBody>
                    <a:bodyPr/>
                    <a:lstStyle/>
                    <a:p>
                      <a:pPr marL="0" marR="0">
                        <a:lnSpc>
                          <a:spcPct val="107000"/>
                        </a:lnSpc>
                        <a:spcBef>
                          <a:spcPts val="0"/>
                        </a:spcBef>
                        <a:spcAft>
                          <a:spcPts val="0"/>
                        </a:spcAft>
                      </a:pPr>
                      <a:r>
                        <a:rPr lang="en-US" sz="1400" dirty="0">
                          <a:effectLst/>
                        </a:rPr>
                        <a:t>Target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solidFill>
                  </a:tcPr>
                </a:tc>
                <a:tc>
                  <a:txBody>
                    <a:bodyPr/>
                    <a:lstStyle/>
                    <a:p>
                      <a:pPr marL="0" marR="0">
                        <a:lnSpc>
                          <a:spcPct val="107000"/>
                        </a:lnSpc>
                        <a:spcBef>
                          <a:spcPts val="0"/>
                        </a:spcBef>
                        <a:spcAft>
                          <a:spcPts val="0"/>
                        </a:spcAft>
                      </a:pPr>
                      <a:r>
                        <a:rPr lang="en-US" sz="1400" dirty="0">
                          <a:effectLst/>
                        </a:rPr>
                        <a:t>Timeline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solidFill>
                  </a:tcPr>
                </a:tc>
                <a:extLst>
                  <a:ext uri="{0D108BD9-81ED-4DB2-BD59-A6C34878D82A}">
                    <a16:rowId xmlns:a16="http://schemas.microsoft.com/office/drawing/2014/main" val="10000"/>
                  </a:ext>
                </a:extLst>
              </a:tr>
              <a:tr h="1009815">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0" dirty="0">
                          <a:effectLst/>
                        </a:rPr>
                        <a:t>Collection of the Literature on learner transport including provincial learner transport policies, Parliamentary Reports, Evaluation Report and shareholder inputs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gn="just">
                        <a:lnSpc>
                          <a:spcPct val="107000"/>
                        </a:lnSpc>
                        <a:spcBef>
                          <a:spcPts val="0"/>
                        </a:spcBef>
                        <a:spcAft>
                          <a:spcPts val="0"/>
                        </a:spcAft>
                      </a:pPr>
                      <a:r>
                        <a:rPr lang="en-US" sz="1400" b="0" dirty="0">
                          <a:effectLst/>
                        </a:rPr>
                        <a:t>Data on learner transport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1" dirty="0" smtClean="0">
                          <a:effectLst/>
                        </a:rPr>
                        <a:t>Completed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extLst>
                  <a:ext uri="{0D108BD9-81ED-4DB2-BD59-A6C34878D82A}">
                    <a16:rowId xmlns:a16="http://schemas.microsoft.com/office/drawing/2014/main" val="10001"/>
                  </a:ext>
                </a:extLst>
              </a:tr>
              <a:tr h="505086">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0" dirty="0">
                          <a:effectLst/>
                        </a:rPr>
                        <a:t>Analysis of the data, reports on learner transport and assessment of the stakeholder inputs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gn="just">
                        <a:lnSpc>
                          <a:spcPct val="107000"/>
                        </a:lnSpc>
                        <a:spcBef>
                          <a:spcPts val="0"/>
                        </a:spcBef>
                        <a:spcAft>
                          <a:spcPts val="0"/>
                        </a:spcAft>
                      </a:pPr>
                      <a:r>
                        <a:rPr lang="en-US" sz="1400" b="0" dirty="0">
                          <a:effectLst/>
                        </a:rPr>
                        <a:t>Analysis report of gaps, reports on the NLTP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dirty="0" smtClean="0">
                          <a:effectLst/>
                        </a:rPr>
                        <a:t>Completed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extLst>
                  <a:ext uri="{0D108BD9-81ED-4DB2-BD59-A6C34878D82A}">
                    <a16:rowId xmlns:a16="http://schemas.microsoft.com/office/drawing/2014/main" val="10002"/>
                  </a:ext>
                </a:extLst>
              </a:tr>
              <a:tr h="792785">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0" dirty="0">
                          <a:effectLst/>
                        </a:rPr>
                        <a:t>First Draft Reviewed National Learner Transport Policy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gn="just">
                        <a:lnSpc>
                          <a:spcPct val="107000"/>
                        </a:lnSpc>
                        <a:spcBef>
                          <a:spcPts val="0"/>
                        </a:spcBef>
                        <a:spcAft>
                          <a:spcPts val="0"/>
                        </a:spcAft>
                      </a:pPr>
                      <a:r>
                        <a:rPr lang="en-US" sz="1400" b="0" dirty="0">
                          <a:effectLst/>
                        </a:rPr>
                        <a:t>First reviewed policy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1" dirty="0" smtClean="0">
                          <a:effectLst/>
                        </a:rPr>
                        <a:t>Completed</a:t>
                      </a:r>
                      <a:endParaRPr lang="en-US" sz="1400" b="1" dirty="0">
                        <a:effectLst/>
                      </a:endParaRPr>
                    </a:p>
                    <a:p>
                      <a:pPr marL="0" marR="0">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extLst>
                  <a:ext uri="{0D108BD9-81ED-4DB2-BD59-A6C34878D82A}">
                    <a16:rowId xmlns:a16="http://schemas.microsoft.com/office/drawing/2014/main" val="10003"/>
                  </a:ext>
                </a:extLst>
              </a:tr>
              <a:tr h="505086">
                <a:tc>
                  <a:txBody>
                    <a:bodyPr/>
                    <a:lstStyle/>
                    <a:p>
                      <a:pPr marL="0" marR="0" algn="ct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0" dirty="0">
                          <a:effectLst/>
                        </a:rPr>
                        <a:t>Consultation on the first Draft Reviewed NLTP ( Meeting</a:t>
                      </a:r>
                      <a:r>
                        <a:rPr lang="en-US" sz="1400" b="0" baseline="0" dirty="0">
                          <a:effectLst/>
                        </a:rPr>
                        <a:t> with DBE)</a:t>
                      </a: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gn="just">
                        <a:lnSpc>
                          <a:spcPct val="107000"/>
                        </a:lnSpc>
                        <a:spcBef>
                          <a:spcPts val="0"/>
                        </a:spcBef>
                        <a:spcAft>
                          <a:spcPts val="0"/>
                        </a:spcAft>
                      </a:pPr>
                      <a:r>
                        <a:rPr lang="en-US" sz="1400" b="0" dirty="0">
                          <a:effectLst/>
                        </a:rPr>
                        <a:t>Consultation with stakeholders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dirty="0" smtClean="0">
                          <a:effectLst/>
                        </a:rPr>
                        <a:t>Completed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extLst>
                  <a:ext uri="{0D108BD9-81ED-4DB2-BD59-A6C34878D82A}">
                    <a16:rowId xmlns:a16="http://schemas.microsoft.com/office/drawing/2014/main" val="10004"/>
                  </a:ext>
                </a:extLst>
              </a:tr>
              <a:tr h="491702">
                <a:tc>
                  <a:txBody>
                    <a:bodyPr/>
                    <a:lstStyle/>
                    <a:p>
                      <a:pPr marL="0" marR="0" algn="ctr">
                        <a:lnSpc>
                          <a:spcPct val="107000"/>
                        </a:lnSpc>
                        <a:spcBef>
                          <a:spcPts val="0"/>
                        </a:spcBef>
                        <a:spcAft>
                          <a:spcPts val="0"/>
                        </a:spcAft>
                      </a:pPr>
                      <a:r>
                        <a:rPr lang="en-US" sz="1400" dirty="0">
                          <a:effectLst/>
                          <a:latin typeface="+mn-lt"/>
                          <a:ea typeface="+mn-ea"/>
                          <a:cs typeface="+mn-cs"/>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0" dirty="0">
                          <a:effectLst/>
                        </a:rPr>
                        <a:t>National Workshop on the Draft National Learner Transport Policy </a:t>
                      </a:r>
                      <a:r>
                        <a:rPr lang="en-US" sz="1400" b="0" dirty="0" smtClean="0">
                          <a:effectLst/>
                        </a:rPr>
                        <a:t>with NIDC Members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gn="just">
                        <a:lnSpc>
                          <a:spcPct val="107000"/>
                        </a:lnSpc>
                        <a:spcBef>
                          <a:spcPts val="0"/>
                        </a:spcBef>
                        <a:spcAft>
                          <a:spcPts val="0"/>
                        </a:spcAft>
                      </a:pPr>
                      <a:r>
                        <a:rPr lang="en-US" sz="1400" b="0" dirty="0">
                          <a:effectLst/>
                        </a:rPr>
                        <a:t>Workshop held with stakeholders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1" dirty="0">
                          <a:effectLst/>
                        </a:rPr>
                        <a:t> </a:t>
                      </a:r>
                      <a:r>
                        <a:rPr lang="en-US" sz="1400" b="1" dirty="0" smtClean="0">
                          <a:effectLst/>
                        </a:rPr>
                        <a:t>Completed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extLst>
                  <a:ext uri="{0D108BD9-81ED-4DB2-BD59-A6C34878D82A}">
                    <a16:rowId xmlns:a16="http://schemas.microsoft.com/office/drawing/2014/main" val="10005"/>
                  </a:ext>
                </a:extLst>
              </a:tr>
              <a:tr h="409981">
                <a:tc>
                  <a:txBody>
                    <a:bodyPr/>
                    <a:lstStyle/>
                    <a:p>
                      <a:pPr marL="0" marR="0" algn="ctr">
                        <a:lnSpc>
                          <a:spcPct val="107000"/>
                        </a:lnSpc>
                        <a:spcBef>
                          <a:spcPts val="0"/>
                        </a:spcBef>
                        <a:spcAft>
                          <a:spcPts val="0"/>
                        </a:spcAft>
                      </a:pPr>
                      <a:r>
                        <a:rPr lang="en-US" sz="1400" dirty="0">
                          <a:effectLst/>
                          <a:latin typeface="+mn-lt"/>
                          <a:ea typeface="+mn-ea"/>
                          <a:cs typeface="+mn-cs"/>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0" dirty="0">
                          <a:effectLst/>
                        </a:rPr>
                        <a:t>Second Draft NLTP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gn="just">
                        <a:lnSpc>
                          <a:spcPct val="107000"/>
                        </a:lnSpc>
                        <a:spcBef>
                          <a:spcPts val="0"/>
                        </a:spcBef>
                        <a:spcAft>
                          <a:spcPts val="0"/>
                        </a:spcAft>
                      </a:pPr>
                      <a:r>
                        <a:rPr lang="en-US" sz="1400" b="0" dirty="0">
                          <a:effectLst/>
                        </a:rPr>
                        <a:t>Draft NLTP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dirty="0" smtClean="0">
                          <a:effectLst/>
                        </a:rPr>
                        <a:t>Completed</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extLst>
                  <a:ext uri="{0D108BD9-81ED-4DB2-BD59-A6C34878D82A}">
                    <a16:rowId xmlns:a16="http://schemas.microsoft.com/office/drawing/2014/main" val="10006"/>
                  </a:ext>
                </a:extLst>
              </a:tr>
              <a:tr h="502915">
                <a:tc>
                  <a:txBody>
                    <a:bodyPr/>
                    <a:lstStyle/>
                    <a:p>
                      <a:pPr marL="0" marR="0" algn="ctr">
                        <a:lnSpc>
                          <a:spcPct val="107000"/>
                        </a:lnSpc>
                        <a:spcBef>
                          <a:spcPts val="0"/>
                        </a:spcBef>
                        <a:spcAft>
                          <a:spcPts val="0"/>
                        </a:spcAft>
                      </a:pPr>
                      <a:r>
                        <a:rPr lang="en-US" sz="1400" dirty="0">
                          <a:effectLst/>
                          <a:latin typeface="+mn-lt"/>
                          <a:ea typeface="+mn-ea"/>
                          <a:cs typeface="+mn-cs"/>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0" dirty="0">
                          <a:effectLst/>
                        </a:rPr>
                        <a:t>Presentation of the Policy to EXCO</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gn="just">
                        <a:lnSpc>
                          <a:spcPct val="107000"/>
                        </a:lnSpc>
                        <a:spcBef>
                          <a:spcPts val="0"/>
                        </a:spcBef>
                        <a:spcAft>
                          <a:spcPts val="0"/>
                        </a:spcAft>
                      </a:pPr>
                      <a:r>
                        <a:rPr lang="en-US" sz="1400" b="0" dirty="0">
                          <a:effectLst/>
                        </a:rPr>
                        <a:t>Presentation to EXCO</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1" dirty="0" smtClean="0">
                          <a:effectLst/>
                        </a:rPr>
                        <a:t>June/July 2023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extLst>
                  <a:ext uri="{0D108BD9-81ED-4DB2-BD59-A6C34878D82A}">
                    <a16:rowId xmlns:a16="http://schemas.microsoft.com/office/drawing/2014/main" val="10007"/>
                  </a:ext>
                </a:extLst>
              </a:tr>
              <a:tr h="502915">
                <a:tc>
                  <a:txBody>
                    <a:bodyPr/>
                    <a:lstStyle/>
                    <a:p>
                      <a:pPr marL="0" marR="0" algn="ctr">
                        <a:lnSpc>
                          <a:spcPct val="107000"/>
                        </a:lnSpc>
                        <a:spcBef>
                          <a:spcPts val="0"/>
                        </a:spcBef>
                        <a:spcAft>
                          <a:spcPts val="0"/>
                        </a:spcAft>
                      </a:pPr>
                      <a:r>
                        <a:rPr lang="en-US" sz="1400" dirty="0">
                          <a:effectLst/>
                          <a:latin typeface="+mn-lt"/>
                          <a:ea typeface="+mn-ea"/>
                          <a:cs typeface="+mn-cs"/>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0" dirty="0">
                          <a:effectLst/>
                        </a:rPr>
                        <a:t>Publishing of the Reviewed National Learner Transport </a:t>
                      </a:r>
                      <a:r>
                        <a:rPr lang="en-US" sz="1400" b="0" dirty="0" smtClean="0">
                          <a:effectLst/>
                        </a:rPr>
                        <a:t>Policy for public comment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gn="just">
                        <a:lnSpc>
                          <a:spcPct val="107000"/>
                        </a:lnSpc>
                        <a:spcBef>
                          <a:spcPts val="0"/>
                        </a:spcBef>
                        <a:spcAft>
                          <a:spcPts val="0"/>
                        </a:spcAft>
                      </a:pPr>
                      <a:r>
                        <a:rPr lang="en-US" sz="1400" b="0" dirty="0">
                          <a:effectLst/>
                        </a:rPr>
                        <a:t>Draft NLTP published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dirty="0" smtClean="0">
                          <a:effectLst/>
                        </a:rPr>
                        <a:t>September 2023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extLst>
                  <a:ext uri="{0D108BD9-81ED-4DB2-BD59-A6C34878D82A}">
                    <a16:rowId xmlns:a16="http://schemas.microsoft.com/office/drawing/2014/main" val="10008"/>
                  </a:ext>
                </a:extLst>
              </a:tr>
              <a:tr h="502915">
                <a:tc>
                  <a:txBody>
                    <a:bodyPr/>
                    <a:lstStyle/>
                    <a:p>
                      <a:pPr marL="0" marR="0" algn="ctr">
                        <a:lnSpc>
                          <a:spcPct val="107000"/>
                        </a:lnSpc>
                        <a:spcBef>
                          <a:spcPts val="0"/>
                        </a:spcBef>
                        <a:spcAft>
                          <a:spcPts val="0"/>
                        </a:spcAft>
                      </a:pPr>
                      <a:r>
                        <a:rPr lang="en-US" sz="1400" dirty="0" smtClean="0">
                          <a:effectLst/>
                          <a:latin typeface="+mn-lt"/>
                          <a:ea typeface="+mn-ea"/>
                          <a:cs typeface="+mn-cs"/>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0" dirty="0">
                          <a:effectLst/>
                        </a:rPr>
                        <a:t>Assessment and consolidation of stakeholder inputs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gn="just">
                        <a:lnSpc>
                          <a:spcPct val="107000"/>
                        </a:lnSpc>
                        <a:spcBef>
                          <a:spcPts val="0"/>
                        </a:spcBef>
                        <a:spcAft>
                          <a:spcPts val="0"/>
                        </a:spcAft>
                      </a:pPr>
                      <a:r>
                        <a:rPr lang="en-US" sz="1400" b="0" dirty="0">
                          <a:effectLst/>
                        </a:rPr>
                        <a:t>Inputs consolidated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tc>
                  <a:txBody>
                    <a:bodyPr/>
                    <a:lstStyle/>
                    <a:p>
                      <a:pPr marL="0" marR="0">
                        <a:lnSpc>
                          <a:spcPct val="107000"/>
                        </a:lnSpc>
                        <a:spcBef>
                          <a:spcPts val="0"/>
                        </a:spcBef>
                        <a:spcAft>
                          <a:spcPts val="0"/>
                        </a:spcAft>
                      </a:pPr>
                      <a:r>
                        <a:rPr lang="en-US" sz="1400" b="1" dirty="0" smtClean="0">
                          <a:effectLst/>
                        </a:rPr>
                        <a:t>November 2023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40000"/>
                        <a:lumOff val="60000"/>
                      </a:schemeClr>
                    </a:solidFill>
                  </a:tcPr>
                </a:tc>
                <a:extLst>
                  <a:ext uri="{0D108BD9-81ED-4DB2-BD59-A6C34878D82A}">
                    <a16:rowId xmlns:a16="http://schemas.microsoft.com/office/drawing/2014/main" val="10009"/>
                  </a:ext>
                </a:extLst>
              </a:tr>
              <a:tr h="597190">
                <a:tc>
                  <a:txBody>
                    <a:bodyPr/>
                    <a:lstStyle/>
                    <a:p>
                      <a:pPr marL="0" marR="0" algn="ctr">
                        <a:lnSpc>
                          <a:spcPct val="107000"/>
                        </a:lnSpc>
                        <a:spcBef>
                          <a:spcPts val="0"/>
                        </a:spcBef>
                        <a:spcAft>
                          <a:spcPts val="0"/>
                        </a:spcAft>
                      </a:pPr>
                      <a:r>
                        <a:rPr lang="en-US" sz="1400" dirty="0" smtClean="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0" dirty="0">
                          <a:effectLst/>
                        </a:rPr>
                        <a:t>Final Reviewed National Learner Transport Policy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gn="just">
                        <a:lnSpc>
                          <a:spcPct val="107000"/>
                        </a:lnSpc>
                        <a:spcBef>
                          <a:spcPts val="0"/>
                        </a:spcBef>
                        <a:spcAft>
                          <a:spcPts val="0"/>
                        </a:spcAft>
                      </a:pPr>
                      <a:r>
                        <a:rPr lang="en-US" sz="1400" b="0" dirty="0">
                          <a:effectLst/>
                        </a:rPr>
                        <a:t>Final NLTP</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tc>
                  <a:txBody>
                    <a:bodyPr/>
                    <a:lstStyle/>
                    <a:p>
                      <a:pPr marL="0" marR="0">
                        <a:lnSpc>
                          <a:spcPct val="107000"/>
                        </a:lnSpc>
                        <a:spcBef>
                          <a:spcPts val="0"/>
                        </a:spcBef>
                        <a:spcAft>
                          <a:spcPts val="0"/>
                        </a:spcAft>
                      </a:pPr>
                      <a:r>
                        <a:rPr lang="en-US" sz="1400" b="1" dirty="0">
                          <a:effectLst/>
                        </a:rPr>
                        <a:t>Mar </a:t>
                      </a:r>
                      <a:r>
                        <a:rPr lang="en-US" sz="1400" b="1" dirty="0" smtClean="0">
                          <a:effectLst/>
                        </a:rPr>
                        <a:t>2024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solidFill>
                      <a:schemeClr val="accent2">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41367814"/>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RECOMMENDATION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636912"/>
            <a:ext cx="8229600" cy="4525963"/>
          </a:xfrm>
        </p:spPr>
        <p:txBody>
          <a:bodyPr>
            <a:normAutofit/>
          </a:bodyPr>
          <a:lstStyle/>
          <a:p>
            <a:pPr marL="0" indent="0" algn="ctr">
              <a:buNone/>
            </a:pPr>
            <a:r>
              <a:rPr lang="en-US" dirty="0" smtClean="0">
                <a:latin typeface="Arial" panose="020B0604020202020204" pitchFamily="34" charset="0"/>
                <a:cs typeface="Arial" panose="020B0604020202020204" pitchFamily="34" charset="0"/>
              </a:rPr>
              <a:t>The Portfolio </a:t>
            </a: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ommittee on Basic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ducation to note the </a:t>
            </a:r>
            <a:r>
              <a:rPr lang="en-US" b="1" dirty="0" smtClean="0">
                <a:latin typeface="Arial" panose="020B0604020202020204" pitchFamily="34" charset="0"/>
                <a:cs typeface="Arial" panose="020B0604020202020204" pitchFamily="34" charset="0"/>
              </a:rPr>
              <a:t>progress </a:t>
            </a:r>
            <a:r>
              <a:rPr lang="en-US" dirty="0" smtClean="0">
                <a:latin typeface="Arial" panose="020B0604020202020204" pitchFamily="34" charset="0"/>
                <a:cs typeface="Arial" panose="020B0604020202020204" pitchFamily="34" charset="0"/>
              </a:rPr>
              <a:t>made in the provision of </a:t>
            </a:r>
            <a:r>
              <a:rPr lang="en-US" b="1" dirty="0" smtClean="0">
                <a:latin typeface="Arial" panose="020B0604020202020204" pitchFamily="34" charset="0"/>
                <a:cs typeface="Arial" panose="020B0604020202020204" pitchFamily="34" charset="0"/>
              </a:rPr>
              <a:t>Learner </a:t>
            </a:r>
            <a:r>
              <a:rPr lang="en-US" b="1" dirty="0">
                <a:latin typeface="Arial" panose="020B0604020202020204" pitchFamily="34" charset="0"/>
                <a:cs typeface="Arial" panose="020B0604020202020204" pitchFamily="34" charset="0"/>
              </a:rPr>
              <a:t>T</a:t>
            </a:r>
            <a:r>
              <a:rPr lang="en-US" b="1" dirty="0" smtClean="0">
                <a:latin typeface="Arial" panose="020B0604020202020204" pitchFamily="34" charset="0"/>
                <a:cs typeface="Arial" panose="020B0604020202020204" pitchFamily="34" charset="0"/>
              </a:rPr>
              <a:t>ransport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18</a:t>
            </a:fld>
            <a:endParaRPr lang="en-ZA" dirty="0">
              <a:solidFill>
                <a:prstClr val="black">
                  <a:tint val="75000"/>
                </a:prstClr>
              </a:solidFill>
            </a:endParaRPr>
          </a:p>
        </p:txBody>
      </p:sp>
    </p:spTree>
    <p:extLst>
      <p:ext uri="{BB962C8B-B14F-4D97-AF65-F5344CB8AC3E}">
        <p14:creationId xmlns:p14="http://schemas.microsoft.com/office/powerpoint/2010/main" val="578021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ZA" sz="1200" b="0" i="0" u="none" strike="noStrike" kern="1200" cap="none" spc="0" normalizeH="0" baseline="0" noProof="0" dirty="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773124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1E8487-97B5-4092-B590-D046A73AF99E}"/>
              </a:ext>
            </a:extLst>
          </p:cNvPr>
          <p:cNvSpPr>
            <a:spLocks noGrp="1"/>
          </p:cNvSpPr>
          <p:nvPr>
            <p:ph type="title"/>
          </p:nvPr>
        </p:nvSpPr>
        <p:spPr>
          <a:xfrm>
            <a:off x="0" y="0"/>
            <a:ext cx="9144000" cy="1124744"/>
          </a:xfrm>
        </p:spPr>
        <p:txBody>
          <a:bodyPr>
            <a:normAutofit/>
          </a:bodyPr>
          <a:lstStyle/>
          <a:p>
            <a:pPr>
              <a:lnSpc>
                <a:spcPct val="107000"/>
              </a:lnSpc>
              <a:defRPr/>
            </a:pPr>
            <a:r>
              <a:rPr lang="en-US" sz="3200" b="1" dirty="0" smtClean="0">
                <a:latin typeface="Arial" panose="020B0604020202020204" pitchFamily="34" charset="0"/>
                <a:cs typeface="Arial" panose="020B0604020202020204" pitchFamily="34" charset="0"/>
              </a:rPr>
              <a:t>PURPOSE OF THE PRESENTATION</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539552" y="2420888"/>
            <a:ext cx="7848872" cy="1569660"/>
          </a:xfrm>
          <a:prstGeom prst="rect">
            <a:avLst/>
          </a:prstGeom>
        </p:spPr>
        <p:txBody>
          <a:bodyPr wrap="square">
            <a:spAutoFit/>
          </a:bodyPr>
          <a:lstStyle/>
          <a:p>
            <a:pPr algn="ctr"/>
            <a:r>
              <a:rPr lang="en-ZA" sz="3200" dirty="0" smtClean="0">
                <a:latin typeface="Arial" panose="020B0604020202020204" pitchFamily="34" charset="0"/>
                <a:ea typeface="Calibri" panose="020F0502020204030204" pitchFamily="34" charset="0"/>
                <a:cs typeface="Arial" panose="020B0604020202020204" pitchFamily="34" charset="0"/>
              </a:rPr>
              <a:t>To brief the Portfolio Committee on Basic Education on the Provision of Learner Transport </a:t>
            </a:r>
            <a:endParaRPr lang="en-US" sz="3200" dirty="0">
              <a:latin typeface="Arial" panose="020B0604020202020204" pitchFamily="34" charset="0"/>
              <a:cs typeface="Arial" panose="020B0604020202020204" pitchFamily="34" charset="0"/>
            </a:endParaRPr>
          </a:p>
        </p:txBody>
      </p:sp>
      <p:sp>
        <p:nvSpPr>
          <p:cNvPr id="4" name="Slide Number Placeholder 3"/>
          <p:cNvSpPr txBox="1">
            <a:spLocks/>
          </p:cNvSpPr>
          <p:nvPr/>
        </p:nvSpPr>
        <p:spPr>
          <a:xfrm>
            <a:off x="5580112" y="6112123"/>
            <a:ext cx="1512168" cy="59788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27EF771-2B50-4573-84B4-5C96B4F32DD9}" type="slidenum">
              <a:rPr lang="en-ZA" sz="1050" b="1" smtClean="0">
                <a:solidFill>
                  <a:prstClr val="black">
                    <a:tint val="75000"/>
                  </a:prstClr>
                </a:solidFill>
                <a:latin typeface="Calibri"/>
              </a:rPr>
              <a:pPr>
                <a:defRPr/>
              </a:pPr>
              <a:t>2</a:t>
            </a:fld>
            <a:endParaRPr lang="en-ZA" sz="1050" b="1" dirty="0">
              <a:solidFill>
                <a:prstClr val="black">
                  <a:tint val="75000"/>
                </a:prstClr>
              </a:solidFill>
              <a:latin typeface="Calibri"/>
            </a:endParaRPr>
          </a:p>
        </p:txBody>
      </p:sp>
    </p:spTree>
    <p:extLst>
      <p:ext uri="{BB962C8B-B14F-4D97-AF65-F5344CB8AC3E}">
        <p14:creationId xmlns:p14="http://schemas.microsoft.com/office/powerpoint/2010/main" val="3637630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66951"/>
          </a:xfrm>
        </p:spPr>
        <p:txBody>
          <a:bodyPr>
            <a:normAutofit/>
          </a:bodyPr>
          <a:lstStyle/>
          <a:p>
            <a:r>
              <a:rPr lang="en-US" sz="3200" b="1" dirty="0" smtClean="0">
                <a:latin typeface="Arial" panose="020B0604020202020204" pitchFamily="34" charset="0"/>
                <a:cs typeface="Arial" panose="020B0604020202020204" pitchFamily="34" charset="0"/>
              </a:rPr>
              <a:t>PRESENTATION OUTLINE</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764704"/>
            <a:ext cx="8229600" cy="5361461"/>
          </a:xfrm>
        </p:spPr>
        <p:txBody>
          <a:bodyPr>
            <a:normAutofit fontScale="25000" lnSpcReduction="20000"/>
          </a:bodyPr>
          <a:lstStyle/>
          <a:p>
            <a:pPr algn="just">
              <a:lnSpc>
                <a:spcPct val="250000"/>
              </a:lnSpc>
              <a:buFontTx/>
              <a:buAutoNum type="arabicPeriod"/>
              <a:defRPr/>
            </a:pPr>
            <a:r>
              <a:rPr lang="en-US" altLang="en-US" sz="5500" b="1" dirty="0">
                <a:solidFill>
                  <a:srgbClr val="000000"/>
                </a:solidFill>
                <a:latin typeface="Arial" panose="020B0604020202020204" pitchFamily="34" charset="0"/>
                <a:cs typeface="Arial" panose="020B0604020202020204" pitchFamily="34" charset="0"/>
              </a:rPr>
              <a:t>Introduction </a:t>
            </a:r>
            <a:endParaRPr lang="en-US" altLang="en-US" sz="5500" b="1" dirty="0" smtClean="0">
              <a:solidFill>
                <a:srgbClr val="000000"/>
              </a:solidFill>
              <a:latin typeface="Arial" panose="020B0604020202020204" pitchFamily="34" charset="0"/>
              <a:cs typeface="Arial" panose="020B0604020202020204" pitchFamily="34" charset="0"/>
            </a:endParaRPr>
          </a:p>
          <a:p>
            <a:pPr algn="just">
              <a:lnSpc>
                <a:spcPct val="250000"/>
              </a:lnSpc>
              <a:buFontTx/>
              <a:buAutoNum type="arabicPeriod"/>
              <a:defRPr/>
            </a:pPr>
            <a:r>
              <a:rPr lang="en-US" altLang="en-US" sz="5500" b="1" dirty="0" smtClean="0">
                <a:solidFill>
                  <a:srgbClr val="000000"/>
                </a:solidFill>
                <a:latin typeface="Arial" panose="020B0604020202020204" pitchFamily="34" charset="0"/>
                <a:cs typeface="Arial" panose="020B0604020202020204" pitchFamily="34" charset="0"/>
              </a:rPr>
              <a:t>Background </a:t>
            </a:r>
            <a:endParaRPr lang="en-US" altLang="en-US" sz="5500" b="1" dirty="0">
              <a:solidFill>
                <a:srgbClr val="000000"/>
              </a:solidFill>
              <a:latin typeface="Arial" panose="020B0604020202020204" pitchFamily="34" charset="0"/>
              <a:cs typeface="Arial" panose="020B0604020202020204" pitchFamily="34" charset="0"/>
            </a:endParaRPr>
          </a:p>
          <a:p>
            <a:pPr algn="just">
              <a:lnSpc>
                <a:spcPct val="250000"/>
              </a:lnSpc>
              <a:buFontTx/>
              <a:buAutoNum type="arabicPeriod"/>
              <a:defRPr/>
            </a:pPr>
            <a:r>
              <a:rPr lang="en-US" altLang="en-US" sz="5500" b="1" dirty="0">
                <a:solidFill>
                  <a:srgbClr val="000000"/>
                </a:solidFill>
                <a:latin typeface="Arial" panose="020B0604020202020204" pitchFamily="34" charset="0"/>
                <a:cs typeface="Arial" panose="020B0604020202020204" pitchFamily="34" charset="0"/>
              </a:rPr>
              <a:t>Policy and Legislative Context </a:t>
            </a:r>
            <a:endParaRPr lang="en-US" altLang="en-US" sz="5500" b="1" dirty="0" smtClean="0">
              <a:solidFill>
                <a:srgbClr val="000000"/>
              </a:solidFill>
              <a:latin typeface="Arial" panose="020B0604020202020204" pitchFamily="34" charset="0"/>
              <a:cs typeface="Arial" panose="020B0604020202020204" pitchFamily="34" charset="0"/>
            </a:endParaRPr>
          </a:p>
          <a:p>
            <a:pPr algn="just">
              <a:lnSpc>
                <a:spcPct val="250000"/>
              </a:lnSpc>
              <a:buFontTx/>
              <a:buAutoNum type="arabicPeriod"/>
              <a:defRPr/>
            </a:pPr>
            <a:r>
              <a:rPr lang="en-US" altLang="en-US" sz="5500" b="1" dirty="0" smtClean="0">
                <a:solidFill>
                  <a:srgbClr val="000000"/>
                </a:solidFill>
                <a:latin typeface="Arial" panose="020B0604020202020204" pitchFamily="34" charset="0"/>
                <a:cs typeface="Arial" panose="020B0604020202020204" pitchFamily="34" charset="0"/>
              </a:rPr>
              <a:t>Institutional arrangements</a:t>
            </a:r>
          </a:p>
          <a:p>
            <a:pPr algn="just">
              <a:lnSpc>
                <a:spcPct val="250000"/>
              </a:lnSpc>
              <a:buFontTx/>
              <a:buAutoNum type="arabicPeriod"/>
              <a:defRPr/>
            </a:pPr>
            <a:r>
              <a:rPr lang="en-US" altLang="en-US" sz="5500" b="1" dirty="0" smtClean="0">
                <a:solidFill>
                  <a:srgbClr val="000000"/>
                </a:solidFill>
                <a:latin typeface="Arial" panose="020B0604020202020204" pitchFamily="34" charset="0"/>
                <a:cs typeface="Arial" panose="020B0604020202020204" pitchFamily="34" charset="0"/>
              </a:rPr>
              <a:t>Learners Transported (2019-2023)</a:t>
            </a:r>
          </a:p>
          <a:p>
            <a:pPr algn="just">
              <a:lnSpc>
                <a:spcPct val="250000"/>
              </a:lnSpc>
              <a:buFontTx/>
              <a:buAutoNum type="arabicPeriod"/>
              <a:defRPr/>
            </a:pPr>
            <a:r>
              <a:rPr lang="en-US" altLang="en-US" sz="5500" b="1" dirty="0" smtClean="0">
                <a:solidFill>
                  <a:srgbClr val="000000"/>
                </a:solidFill>
                <a:latin typeface="Arial" panose="020B0604020202020204" pitchFamily="34" charset="0"/>
                <a:cs typeface="Arial" panose="020B0604020202020204" pitchFamily="34" charset="0"/>
              </a:rPr>
              <a:t>Summary and Observations</a:t>
            </a:r>
          </a:p>
          <a:p>
            <a:pPr algn="just">
              <a:lnSpc>
                <a:spcPct val="250000"/>
              </a:lnSpc>
              <a:buFontTx/>
              <a:buAutoNum type="arabicPeriod"/>
              <a:defRPr/>
            </a:pPr>
            <a:r>
              <a:rPr lang="en-US" altLang="en-US" sz="5500" b="1" dirty="0" smtClean="0">
                <a:solidFill>
                  <a:srgbClr val="000000"/>
                </a:solidFill>
                <a:latin typeface="Arial" panose="020B0604020202020204" pitchFamily="34" charset="0"/>
                <a:cs typeface="Arial" panose="020B0604020202020204" pitchFamily="34" charset="0"/>
              </a:rPr>
              <a:t>Challenges and mitigations</a:t>
            </a:r>
            <a:endParaRPr lang="en-US" altLang="en-US" sz="5500" b="1" dirty="0">
              <a:solidFill>
                <a:srgbClr val="000000"/>
              </a:solidFill>
              <a:latin typeface="Arial" panose="020B0604020202020204" pitchFamily="34" charset="0"/>
              <a:cs typeface="Arial" panose="020B0604020202020204" pitchFamily="34" charset="0"/>
            </a:endParaRPr>
          </a:p>
          <a:p>
            <a:pPr algn="just">
              <a:lnSpc>
                <a:spcPct val="250000"/>
              </a:lnSpc>
              <a:buFontTx/>
              <a:buAutoNum type="arabicPeriod"/>
              <a:defRPr/>
            </a:pPr>
            <a:r>
              <a:rPr lang="en-US" altLang="en-US" sz="5500" b="1" dirty="0">
                <a:solidFill>
                  <a:srgbClr val="000000"/>
                </a:solidFill>
                <a:latin typeface="Arial" panose="020B0604020202020204" pitchFamily="34" charset="0"/>
                <a:cs typeface="Arial" panose="020B0604020202020204" pitchFamily="34" charset="0"/>
              </a:rPr>
              <a:t>Issues for consideration in the Review of the Policy</a:t>
            </a:r>
          </a:p>
          <a:p>
            <a:pPr algn="just">
              <a:lnSpc>
                <a:spcPct val="250000"/>
              </a:lnSpc>
              <a:buFontTx/>
              <a:buAutoNum type="arabicPeriod"/>
              <a:defRPr/>
            </a:pPr>
            <a:r>
              <a:rPr lang="en-US" altLang="en-US" sz="5500" b="1" dirty="0">
                <a:solidFill>
                  <a:srgbClr val="000000"/>
                </a:solidFill>
                <a:latin typeface="Arial" panose="020B0604020202020204" pitchFamily="34" charset="0"/>
                <a:cs typeface="Arial" panose="020B0604020202020204" pitchFamily="34" charset="0"/>
              </a:rPr>
              <a:t>Project Plan </a:t>
            </a:r>
          </a:p>
          <a:p>
            <a:endParaRPr lang="en-US" dirty="0"/>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3</a:t>
            </a:fld>
            <a:endParaRPr lang="en-ZA" dirty="0">
              <a:solidFill>
                <a:prstClr val="black">
                  <a:tint val="75000"/>
                </a:prstClr>
              </a:solidFill>
            </a:endParaRPr>
          </a:p>
        </p:txBody>
      </p:sp>
    </p:spTree>
    <p:extLst>
      <p:ext uri="{BB962C8B-B14F-4D97-AF65-F5344CB8AC3E}">
        <p14:creationId xmlns:p14="http://schemas.microsoft.com/office/powerpoint/2010/main" val="845664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274040"/>
          </a:xfrm>
        </p:spPr>
        <p:txBody>
          <a:bodyPr>
            <a:noAutofit/>
          </a:bodyPr>
          <a:lstStyle/>
          <a:p>
            <a:r>
              <a:rPr lang="en-ZA" sz="3200" b="1" dirty="0">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a:xfrm>
            <a:off x="457200" y="692695"/>
            <a:ext cx="8229600" cy="5760641"/>
          </a:xfrm>
        </p:spPr>
        <p:txBody>
          <a:bodyPr>
            <a:noAutofit/>
          </a:bodyPr>
          <a:lstStyle/>
          <a:p>
            <a:pPr algn="just"/>
            <a:r>
              <a:rPr lang="en-ZA" sz="2000" dirty="0">
                <a:latin typeface="Arial" panose="020B0604020202020204" pitchFamily="34" charset="0"/>
                <a:cs typeface="Arial" panose="020B0604020202020204" pitchFamily="34" charset="0"/>
              </a:rPr>
              <a:t>The National Learner Transport Policy was approved by Cabinet in</a:t>
            </a:r>
            <a:r>
              <a:rPr lang="en-ZA" sz="2000" b="1" dirty="0">
                <a:latin typeface="Arial" panose="020B0604020202020204" pitchFamily="34" charset="0"/>
                <a:cs typeface="Arial" panose="020B0604020202020204" pitchFamily="34" charset="0"/>
              </a:rPr>
              <a:t> 2015</a:t>
            </a:r>
            <a:r>
              <a:rPr lang="en-ZA" sz="2000" dirty="0">
                <a:latin typeface="Arial" panose="020B0604020202020204" pitchFamily="34" charset="0"/>
                <a:cs typeface="Arial" panose="020B0604020202020204" pitchFamily="34" charset="0"/>
              </a:rPr>
              <a:t>. The overarching objective of the policy to improve access to quality education by providing safe, decent, effective, integrated and sustainable learner transport. </a:t>
            </a:r>
            <a:endParaRPr lang="en-ZA" sz="2000" dirty="0" smtClean="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Learner transport implementation is a joint responsibility between the Department of Transport and Department of Basic </a:t>
            </a:r>
            <a:r>
              <a:rPr lang="en-ZA" sz="2000" dirty="0" smtClean="0">
                <a:latin typeface="Arial" panose="020B0604020202020204" pitchFamily="34" charset="0"/>
                <a:cs typeface="Arial" panose="020B0604020202020204" pitchFamily="34" charset="0"/>
              </a:rPr>
              <a:t>Education.</a:t>
            </a:r>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The policy provides that national government will oversee the implementation of the policy in consultation with relevant stakeholders, including provinces, municipalities and school governing bodies (SGBs). </a:t>
            </a:r>
          </a:p>
          <a:p>
            <a:pPr algn="just"/>
            <a:r>
              <a:rPr lang="en-ZA" sz="2000" dirty="0">
                <a:latin typeface="Arial" panose="020B0604020202020204" pitchFamily="34" charset="0"/>
                <a:cs typeface="Arial" panose="020B0604020202020204" pitchFamily="34" charset="0"/>
              </a:rPr>
              <a:t>The policy further provides for a National Interdepartmental Committee (NIDC) to be established and oversee the implementation of </a:t>
            </a:r>
            <a:r>
              <a:rPr lang="en-ZA" sz="2000" dirty="0" smtClean="0">
                <a:latin typeface="Arial" panose="020B0604020202020204" pitchFamily="34" charset="0"/>
                <a:cs typeface="Arial" panose="020B0604020202020204" pitchFamily="34" charset="0"/>
              </a:rPr>
              <a:t>the policy particularly the Learner transport Programme.</a:t>
            </a:r>
          </a:p>
          <a:p>
            <a:pPr algn="just"/>
            <a:r>
              <a:rPr lang="en-ZA" sz="2000" dirty="0" smtClean="0">
                <a:latin typeface="Arial" panose="020B0604020202020204" pitchFamily="34" charset="0"/>
                <a:cs typeface="Arial" panose="020B0604020202020204" pitchFamily="34" charset="0"/>
              </a:rPr>
              <a:t>It further provides for the National Departments of Basic Education and Transport to monitor the provisioning of learner transport programme in provinces.</a:t>
            </a:r>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4</a:t>
            </a:fld>
            <a:endParaRPr lang="en-ZA" dirty="0">
              <a:solidFill>
                <a:prstClr val="black">
                  <a:tint val="75000"/>
                </a:prstClr>
              </a:solidFill>
            </a:endParaRPr>
          </a:p>
        </p:txBody>
      </p:sp>
    </p:spTree>
    <p:extLst>
      <p:ext uri="{BB962C8B-B14F-4D97-AF65-F5344CB8AC3E}">
        <p14:creationId xmlns:p14="http://schemas.microsoft.com/office/powerpoint/2010/main" val="242412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75D6212-34D4-4243-9D7F-FED58DEB8511}"/>
              </a:ext>
            </a:extLst>
          </p:cNvPr>
          <p:cNvSpPr>
            <a:spLocks noGrp="1" noChangeArrowheads="1"/>
          </p:cNvSpPr>
          <p:nvPr>
            <p:ph type="title"/>
          </p:nvPr>
        </p:nvSpPr>
        <p:spPr>
          <a:xfrm>
            <a:off x="1676400" y="315913"/>
            <a:ext cx="6324600" cy="304775"/>
          </a:xfrm>
        </p:spPr>
        <p:txBody>
          <a:bodyPr>
            <a:normAutofit fontScale="90000"/>
          </a:bodyPr>
          <a:lstStyle/>
          <a:p>
            <a:pPr>
              <a:defRPr/>
            </a:pPr>
            <a:r>
              <a:rPr lang="en-US" altLang="en-US" sz="3600" b="1" dirty="0" smtClean="0">
                <a:latin typeface="Arial" panose="020B0604020202020204" pitchFamily="34" charset="0"/>
                <a:cs typeface="Arial" panose="020B0604020202020204" pitchFamily="34" charset="0"/>
              </a:rPr>
              <a:t>BACKGROUND</a:t>
            </a:r>
            <a:r>
              <a:rPr lang="en-US" altLang="en-US" sz="3600" dirty="0" smtClean="0">
                <a:latin typeface="Arial" panose="020B0604020202020204" pitchFamily="34" charset="0"/>
                <a:cs typeface="Arial" panose="020B0604020202020204" pitchFamily="34" charset="0"/>
              </a:rPr>
              <a:t> </a:t>
            </a:r>
            <a:endParaRPr lang="en-US" altLang="en-US" sz="3600" dirty="0">
              <a:latin typeface="Arial" panose="020B0604020202020204" pitchFamily="34" charset="0"/>
              <a:cs typeface="Arial" panose="020B0604020202020204" pitchFamily="34" charset="0"/>
            </a:endParaRPr>
          </a:p>
        </p:txBody>
      </p:sp>
      <p:sp>
        <p:nvSpPr>
          <p:cNvPr id="6147" name="Content Placeholder 2"/>
          <p:cNvSpPr>
            <a:spLocks noGrp="1" noChangeArrowheads="1"/>
          </p:cNvSpPr>
          <p:nvPr>
            <p:ph idx="1"/>
          </p:nvPr>
        </p:nvSpPr>
        <p:spPr>
          <a:xfrm>
            <a:off x="395536" y="764705"/>
            <a:ext cx="8596064" cy="5250334"/>
          </a:xfrm>
        </p:spPr>
        <p:txBody>
          <a:bodyPr>
            <a:normAutofit lnSpcReduction="10000"/>
          </a:bodyPr>
          <a:lstStyle/>
          <a:p>
            <a:pPr algn="just">
              <a:lnSpc>
                <a:spcPct val="110000"/>
              </a:lnSpc>
            </a:pPr>
            <a:r>
              <a:rPr lang="en-US" altLang="en-US" sz="1900" dirty="0" smtClean="0">
                <a:latin typeface="Arial" panose="020B0604020202020204" pitchFamily="34" charset="0"/>
                <a:cs typeface="Arial" panose="020B0604020202020204" pitchFamily="34" charset="0"/>
              </a:rPr>
              <a:t>In 2018, an evaluation of the National Learner Transport Programme was undertaken to assess the efficacy and the relevance of the programme and policy </a:t>
            </a:r>
          </a:p>
          <a:p>
            <a:pPr algn="just">
              <a:lnSpc>
                <a:spcPct val="110000"/>
              </a:lnSpc>
            </a:pPr>
            <a:r>
              <a:rPr lang="en-US" altLang="en-US" sz="1900" dirty="0" smtClean="0">
                <a:latin typeface="Arial" panose="020B0604020202020204" pitchFamily="34" charset="0"/>
                <a:cs typeface="Arial" panose="020B0604020202020204" pitchFamily="34" charset="0"/>
              </a:rPr>
              <a:t>The evaluation findings and recommendations:</a:t>
            </a:r>
          </a:p>
          <a:p>
            <a:pPr marL="739775" lvl="2" algn="just">
              <a:lnSpc>
                <a:spcPct val="110000"/>
              </a:lnSpc>
              <a:buFont typeface="Wingdings" panose="05000000000000000000" pitchFamily="2" charset="2"/>
              <a:buChar char="§"/>
            </a:pPr>
            <a:r>
              <a:rPr lang="en-US" altLang="en-US" sz="1900" dirty="0" smtClean="0">
                <a:latin typeface="Arial" panose="020B0604020202020204" pitchFamily="34" charset="0"/>
                <a:cs typeface="Arial" panose="020B0604020202020204" pitchFamily="34" charset="0"/>
              </a:rPr>
              <a:t>As policy instrument Programme is clearly </a:t>
            </a:r>
            <a:r>
              <a:rPr lang="en-US" altLang="en-US" sz="1900" b="1" dirty="0" smtClean="0">
                <a:latin typeface="Arial" panose="020B0604020202020204" pitchFamily="34" charset="0"/>
                <a:cs typeface="Arial" panose="020B0604020202020204" pitchFamily="34" charset="0"/>
              </a:rPr>
              <a:t>pro-poor</a:t>
            </a:r>
            <a:r>
              <a:rPr lang="en-US" altLang="en-US" sz="1900" dirty="0" smtClean="0">
                <a:latin typeface="Arial" panose="020B0604020202020204" pitchFamily="34" charset="0"/>
                <a:cs typeface="Arial" panose="020B0604020202020204" pitchFamily="34" charset="0"/>
              </a:rPr>
              <a:t>, with a </a:t>
            </a:r>
            <a:r>
              <a:rPr lang="en-US" altLang="en-US" sz="1900" b="1" dirty="0" smtClean="0">
                <a:latin typeface="Arial" panose="020B0604020202020204" pitchFamily="34" charset="0"/>
                <a:cs typeface="Arial" panose="020B0604020202020204" pitchFamily="34" charset="0"/>
              </a:rPr>
              <a:t>rural bias</a:t>
            </a:r>
            <a:r>
              <a:rPr lang="en-US" altLang="en-US" sz="1900" dirty="0" smtClean="0">
                <a:latin typeface="Arial" panose="020B0604020202020204" pitchFamily="34" charset="0"/>
                <a:cs typeface="Arial" panose="020B0604020202020204" pitchFamily="34" charset="0"/>
              </a:rPr>
              <a:t>, makes a big difference in lives of 499,350 learners transported (2017/18). </a:t>
            </a:r>
          </a:p>
          <a:p>
            <a:pPr marL="739775" lvl="2" algn="just">
              <a:lnSpc>
                <a:spcPct val="110000"/>
              </a:lnSpc>
              <a:buFont typeface="Wingdings" panose="05000000000000000000" pitchFamily="2" charset="2"/>
              <a:buChar char="§"/>
            </a:pPr>
            <a:r>
              <a:rPr lang="en-ZA" altLang="en-US" sz="1900" dirty="0" smtClean="0">
                <a:latin typeface="Arial" panose="020B0604020202020204" pitchFamily="34" charset="0"/>
                <a:cs typeface="Arial" panose="020B0604020202020204" pitchFamily="34" charset="0"/>
              </a:rPr>
              <a:t>The</a:t>
            </a:r>
            <a:r>
              <a:rPr lang="en-ZA" altLang="en-US" sz="1900" b="1" dirty="0" smtClean="0">
                <a:latin typeface="Arial" panose="020B0604020202020204" pitchFamily="34" charset="0"/>
                <a:cs typeface="Arial" panose="020B0604020202020204" pitchFamily="34" charset="0"/>
              </a:rPr>
              <a:t> </a:t>
            </a:r>
            <a:r>
              <a:rPr lang="en-ZA" altLang="en-US" sz="1900" dirty="0" smtClean="0">
                <a:latin typeface="Arial" panose="020B0604020202020204" pitchFamily="34" charset="0"/>
                <a:cs typeface="Arial" panose="020B0604020202020204" pitchFamily="34" charset="0"/>
              </a:rPr>
              <a:t>Learner Transport Programme design is considered relevant and appropriate in terms of national priorities, education and transport sectors context and policy, and institutional environments. </a:t>
            </a:r>
            <a:r>
              <a:rPr lang="en-US" altLang="en-US" sz="1900" dirty="0" smtClean="0">
                <a:latin typeface="Arial" panose="020B0604020202020204" pitchFamily="34" charset="0"/>
                <a:cs typeface="Arial" panose="020B0604020202020204" pitchFamily="34" charset="0"/>
              </a:rPr>
              <a:t> </a:t>
            </a:r>
          </a:p>
          <a:p>
            <a:pPr lvl="1" algn="just">
              <a:lnSpc>
                <a:spcPct val="110000"/>
              </a:lnSpc>
              <a:buFont typeface="Wingdings" panose="05000000000000000000" pitchFamily="2" charset="2"/>
              <a:buChar char="§"/>
            </a:pPr>
            <a:r>
              <a:rPr lang="en-ZA" altLang="en-US" sz="1900" dirty="0" smtClean="0">
                <a:latin typeface="Arial" panose="020B0604020202020204" pitchFamily="34" charset="0"/>
                <a:cs typeface="Arial" panose="020B0604020202020204" pitchFamily="34" charset="0"/>
              </a:rPr>
              <a:t>Programme eligibility criteria is generally appropriate in terms of beneficiaries’ priorities, and is being applied with a measure of variability to learners who live between 3-10 kilometres away from the nearest school. </a:t>
            </a:r>
          </a:p>
          <a:p>
            <a:pPr lvl="1" algn="just">
              <a:lnSpc>
                <a:spcPct val="110000"/>
              </a:lnSpc>
              <a:buFont typeface="Wingdings" panose="05000000000000000000" pitchFamily="2" charset="2"/>
              <a:buChar char="§"/>
            </a:pPr>
            <a:r>
              <a:rPr lang="en-ZA" altLang="en-US" sz="1900" dirty="0" smtClean="0">
                <a:latin typeface="Arial" panose="020B0604020202020204" pitchFamily="34" charset="0"/>
                <a:cs typeface="Arial" panose="020B0604020202020204" pitchFamily="34" charset="0"/>
              </a:rPr>
              <a:t>There is some vagueness in the Policy (2015) that does not specifically detail the distance threshold for learner eligibility. </a:t>
            </a:r>
          </a:p>
          <a:p>
            <a:pPr lvl="1"/>
            <a:endParaRPr lang="en-US" altLang="en-US" sz="1800" dirty="0" smtClean="0">
              <a:solidFill>
                <a:srgbClr val="0000FF"/>
              </a:solidFill>
            </a:endParaRPr>
          </a:p>
          <a:p>
            <a:pPr lvl="1"/>
            <a:endParaRPr lang="en-US" altLang="en-US" sz="1800" dirty="0" smtClean="0">
              <a:solidFill>
                <a:srgbClr val="0000FF"/>
              </a:solidFill>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682AB0C-DA49-41E6-AFE6-33B9F7294F8E}" type="slidenum">
              <a:rPr lang="en-US" altLang="en-US" sz="1400" smtClean="0"/>
              <a:pPr>
                <a:spcBef>
                  <a:spcPct val="0"/>
                </a:spcBef>
                <a:buFontTx/>
                <a:buNone/>
              </a:pPr>
              <a:t>5</a:t>
            </a:fld>
            <a:endParaRPr lang="en-US" altLang="en-US" sz="1400" dirty="0" smtClean="0"/>
          </a:p>
        </p:txBody>
      </p:sp>
    </p:spTree>
    <p:extLst>
      <p:ext uri="{BB962C8B-B14F-4D97-AF65-F5344CB8AC3E}">
        <p14:creationId xmlns:p14="http://schemas.microsoft.com/office/powerpoint/2010/main" val="1764683539"/>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CFE06E1-2F16-4A88-B8E0-4499F5734392}"/>
              </a:ext>
            </a:extLst>
          </p:cNvPr>
          <p:cNvSpPr>
            <a:spLocks noGrp="1" noChangeArrowheads="1"/>
          </p:cNvSpPr>
          <p:nvPr>
            <p:ph type="title"/>
          </p:nvPr>
        </p:nvSpPr>
        <p:spPr>
          <a:xfrm>
            <a:off x="611560" y="304800"/>
            <a:ext cx="7848872" cy="792163"/>
          </a:xfrm>
        </p:spPr>
        <p:txBody>
          <a:bodyPr>
            <a:normAutofit fontScale="90000"/>
          </a:bodyPr>
          <a:lstStyle/>
          <a:p>
            <a:pPr>
              <a:defRPr/>
            </a:pPr>
            <a:r>
              <a:rPr lang="en-US" altLang="en-US" sz="3600" b="1" dirty="0" smtClean="0">
                <a:latin typeface="Arial" panose="020B0604020202020204" pitchFamily="34" charset="0"/>
                <a:cs typeface="Arial" panose="020B0604020202020204" pitchFamily="34" charset="0"/>
              </a:rPr>
              <a:t>POLICY AND LEGISLATIVE CONTEXT  </a:t>
            </a:r>
            <a:endParaRPr lang="en-US" altLang="en-US" sz="3600" b="1" dirty="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8D06422-B265-466F-B737-7325E38B7278}" type="slidenum">
              <a:rPr lang="en-US" altLang="en-US" sz="1400" smtClean="0"/>
              <a:pPr>
                <a:spcBef>
                  <a:spcPct val="0"/>
                </a:spcBef>
                <a:buFontTx/>
                <a:buNone/>
              </a:pPr>
              <a:t>6</a:t>
            </a:fld>
            <a:endParaRPr lang="en-US" altLang="en-US" sz="1400"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949845"/>
              </p:ext>
            </p:extLst>
          </p:nvPr>
        </p:nvGraphicFramePr>
        <p:xfrm>
          <a:off x="611560" y="980727"/>
          <a:ext cx="8064895" cy="5353892"/>
        </p:xfrm>
        <a:graphic>
          <a:graphicData uri="http://schemas.openxmlformats.org/drawingml/2006/table">
            <a:tbl>
              <a:tblPr firstRow="1" firstCol="1" bandRow="1"/>
              <a:tblGrid>
                <a:gridCol w="2827235">
                  <a:extLst>
                    <a:ext uri="{9D8B030D-6E8A-4147-A177-3AD203B41FA5}">
                      <a16:colId xmlns:a16="http://schemas.microsoft.com/office/drawing/2014/main" val="2399481910"/>
                    </a:ext>
                  </a:extLst>
                </a:gridCol>
                <a:gridCol w="5237660">
                  <a:extLst>
                    <a:ext uri="{9D8B030D-6E8A-4147-A177-3AD203B41FA5}">
                      <a16:colId xmlns:a16="http://schemas.microsoft.com/office/drawing/2014/main" val="4198522675"/>
                    </a:ext>
                  </a:extLst>
                </a:gridCol>
              </a:tblGrid>
              <a:tr h="592688">
                <a:tc>
                  <a:txBody>
                    <a:bodyPr/>
                    <a:lstStyle/>
                    <a:p>
                      <a:pPr marL="0" marR="0" algn="just">
                        <a:lnSpc>
                          <a:spcPct val="107000"/>
                        </a:lnSpc>
                        <a:spcBef>
                          <a:spcPts val="0"/>
                        </a:spcBef>
                        <a:spcAft>
                          <a:spcPts val="0"/>
                        </a:spcAft>
                      </a:pPr>
                      <a:r>
                        <a:rPr lang="en-GB" sz="1200" b="1" dirty="0" smtClean="0">
                          <a:effectLst/>
                          <a:latin typeface="Arial" panose="020B0604020202020204" pitchFamily="34" charset="0"/>
                          <a:ea typeface="Calibri" panose="020F0502020204030204" pitchFamily="34" charset="0"/>
                          <a:cs typeface="Times New Roman" panose="02020603050405020304" pitchFamily="18" charset="0"/>
                        </a:rPr>
                        <a:t>Constitution </a:t>
                      </a:r>
                      <a:r>
                        <a:rPr lang="en-GB" sz="1200" b="1" dirty="0">
                          <a:effectLst/>
                          <a:latin typeface="Arial" panose="020B0604020202020204" pitchFamily="34" charset="0"/>
                          <a:ea typeface="Calibri" panose="020F0502020204030204" pitchFamily="34" charset="0"/>
                          <a:cs typeface="Times New Roman" panose="02020603050405020304" pitchFamily="18" charset="0"/>
                        </a:rPr>
                        <a:t>of the Republic of South Africa, 1996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Section 29(1)(a) “everyone has a right to basic </a:t>
                      </a:r>
                      <a:r>
                        <a:rPr lang="en-ZA" sz="1200" dirty="0" smtClean="0">
                          <a:effectLst/>
                          <a:latin typeface="Arial" panose="020B0604020202020204" pitchFamily="34" charset="0"/>
                          <a:ea typeface="Calibri" panose="020F0502020204030204" pitchFamily="34" charset="0"/>
                          <a:cs typeface="Times New Roman" panose="02020603050405020304" pitchFamily="18" charset="0"/>
                        </a:rPr>
                        <a:t>education”</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ZA" altLang="en-US" sz="1200" dirty="0" smtClean="0">
                          <a:latin typeface="Arial" panose="020B0604020202020204" pitchFamily="34" charset="0"/>
                          <a:cs typeface="Arial" panose="020B0604020202020204" pitchFamily="34" charset="0"/>
                        </a:rPr>
                        <a:t>Section 85 mandates the Department of Transport to develop and implement transport policy</a:t>
                      </a: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755370"/>
                  </a:ext>
                </a:extLst>
              </a:tr>
              <a:tr h="444516">
                <a:tc>
                  <a:txBody>
                    <a:bodyPr/>
                    <a:lstStyle/>
                    <a:p>
                      <a:pPr marL="0" marR="0" algn="just">
                        <a:lnSpc>
                          <a:spcPct val="107000"/>
                        </a:lnSpc>
                        <a:spcBef>
                          <a:spcPts val="0"/>
                        </a:spcBef>
                        <a:spcAft>
                          <a:spcPts val="0"/>
                        </a:spcAft>
                      </a:pPr>
                      <a:r>
                        <a:rPr lang="en-ZA" sz="1200" b="1" dirty="0">
                          <a:effectLst/>
                          <a:latin typeface="Arial" panose="020B0604020202020204" pitchFamily="34" charset="0"/>
                          <a:ea typeface="Calibri" panose="020F0502020204030204" pitchFamily="34" charset="0"/>
                          <a:cs typeface="Times New Roman" panose="02020603050405020304" pitchFamily="18" charset="0"/>
                        </a:rPr>
                        <a:t>White Paper on National Transport Policy, 1996 and 2022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Section 72 provides regulatory environment for the operations of learner transport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580475"/>
                  </a:ext>
                </a:extLst>
              </a:tr>
              <a:tr h="1334621">
                <a:tc>
                  <a:txBody>
                    <a:bodyPr/>
                    <a:lstStyle/>
                    <a:p>
                      <a:pPr marL="0" marR="0" algn="just">
                        <a:lnSpc>
                          <a:spcPct val="107000"/>
                        </a:lnSpc>
                        <a:spcBef>
                          <a:spcPts val="0"/>
                        </a:spcBef>
                        <a:spcAft>
                          <a:spcPts val="0"/>
                        </a:spcAft>
                      </a:pPr>
                      <a:r>
                        <a:rPr lang="en-ZA" sz="1200" b="1" dirty="0">
                          <a:effectLst/>
                          <a:latin typeface="Arial" panose="020B0604020202020204" pitchFamily="34" charset="0"/>
                          <a:ea typeface="Calibri" panose="020F0502020204030204" pitchFamily="34" charset="0"/>
                          <a:cs typeface="Times New Roman" panose="02020603050405020304" pitchFamily="18" charset="0"/>
                        </a:rPr>
                        <a:t>National Land Transport Act of 2009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The purpose of National Land Transport Act, no 05 of 2009 and its regulations is “to prescribe national principles, requirements, guidelines, frameworks and national norms and standards that must be applied uniformly in the provinces and other matters contemplated in section 146(2) of the Constitution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Section 72 provides regulatory environment for the operations of learner transport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5956114"/>
                  </a:ext>
                </a:extLst>
              </a:tr>
              <a:tr h="758501">
                <a:tc>
                  <a:txBody>
                    <a:bodyPr/>
                    <a:lstStyle/>
                    <a:p>
                      <a:pPr marL="0" marR="0" algn="just">
                        <a:lnSpc>
                          <a:spcPct val="107000"/>
                        </a:lnSpc>
                        <a:spcBef>
                          <a:spcPts val="0"/>
                        </a:spcBef>
                        <a:spcAft>
                          <a:spcPts val="0"/>
                        </a:spcAft>
                      </a:pPr>
                      <a:r>
                        <a:rPr lang="en-ZA" sz="1200" b="1" dirty="0">
                          <a:effectLst/>
                          <a:latin typeface="Arial" panose="020B0604020202020204" pitchFamily="34" charset="0"/>
                          <a:ea typeface="Calibri" panose="020F0502020204030204" pitchFamily="34" charset="0"/>
                          <a:cs typeface="Times New Roman" panose="02020603050405020304" pitchFamily="18" charset="0"/>
                        </a:rPr>
                        <a:t>National Road Traffic of 1996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Traffic Act provides for road traffic matters which shall apply uniformly throughout the Republic and for matters connected therewith: Matters concerned refer to registration and licensing of motor vehicles, fitness of drivers and fitness of vehicles.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014485"/>
                  </a:ext>
                </a:extLst>
              </a:tr>
              <a:tr h="566462">
                <a:tc>
                  <a:txBody>
                    <a:bodyPr/>
                    <a:lstStyle/>
                    <a:p>
                      <a:pPr marL="0" marR="0" algn="just">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South African Schools Act, 1996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ZA" sz="1200" dirty="0">
                          <a:effectLst/>
                          <a:latin typeface="Arial" panose="020B0604020202020204" pitchFamily="34" charset="0"/>
                          <a:ea typeface="Calibri" panose="020F0502020204030204" pitchFamily="34" charset="0"/>
                          <a:cs typeface="Times New Roman" panose="02020603050405020304" pitchFamily="18" charset="0"/>
                        </a:rPr>
                        <a:t>Section 3 of the 1996 South Africa Schools Act 1996 (SASA) provides for a compulsory general education phase for ages 7 to 15 or grade 1 to 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426756"/>
                  </a:ext>
                </a:extLst>
              </a:tr>
              <a:tr h="592688">
                <a:tc>
                  <a:txBody>
                    <a:bodyPr/>
                    <a:lstStyle/>
                    <a:p>
                      <a:pPr marL="0" marR="0" algn="just">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National Education Policy Act, 1996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The Act empowers the Minister of Basic Education to determine national norms and standards for educational planning, provision, governance, monitoring and evaluation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19367"/>
                  </a:ext>
                </a:extLst>
              </a:tr>
              <a:tr h="374422">
                <a:tc>
                  <a:txBody>
                    <a:bodyPr/>
                    <a:lstStyle/>
                    <a:p>
                      <a:pPr marL="0" marR="0" algn="just">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Intergovernmental Relations Framework Act, 2005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Principles of Cooperative Governance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4249204"/>
                  </a:ext>
                </a:extLst>
              </a:tr>
              <a:tr h="592688">
                <a:tc>
                  <a:txBody>
                    <a:bodyPr/>
                    <a:lstStyle/>
                    <a:p>
                      <a:pPr marL="0" marR="0" algn="just">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Learner Transport Policy-2015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ensure and protect the rights of learners to access education as entrenched in the Constitution of the Republic of South Africa through a reliable and safe scholar transport system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60" marR="480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464283"/>
                  </a:ext>
                </a:extLst>
              </a:tr>
            </a:tbl>
          </a:graphicData>
        </a:graphic>
      </p:graphicFrame>
    </p:spTree>
    <p:extLst>
      <p:ext uri="{BB962C8B-B14F-4D97-AF65-F5344CB8AC3E}">
        <p14:creationId xmlns:p14="http://schemas.microsoft.com/office/powerpoint/2010/main" val="1393461197"/>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2976" y="39733"/>
            <a:ext cx="9038048" cy="988537"/>
          </a:xfrm>
        </p:spPr>
        <p:txBody>
          <a:bodyPr>
            <a:normAutofit/>
          </a:bodyPr>
          <a:lstStyle/>
          <a:p>
            <a:pPr eaLnBrk="1" hangingPunct="1"/>
            <a:r>
              <a:rPr lang="en-GB" altLang="en-US" sz="3200" b="1" dirty="0" smtClean="0">
                <a:latin typeface="Arial" panose="020B0604020202020204" pitchFamily="34" charset="0"/>
                <a:cs typeface="Arial" panose="020B0604020202020204" pitchFamily="34" charset="0"/>
              </a:rPr>
              <a:t>INSTITUTIONAL FRAMEWORK</a:t>
            </a:r>
          </a:p>
        </p:txBody>
      </p:sp>
      <p:graphicFrame>
        <p:nvGraphicFramePr>
          <p:cNvPr id="3" name="Table 2"/>
          <p:cNvGraphicFramePr>
            <a:graphicFrameLocks noGrp="1"/>
          </p:cNvGraphicFramePr>
          <p:nvPr>
            <p:extLst>
              <p:ext uri="{D42A27DB-BD31-4B8C-83A1-F6EECF244321}">
                <p14:modId xmlns:p14="http://schemas.microsoft.com/office/powerpoint/2010/main" val="1163522004"/>
              </p:ext>
            </p:extLst>
          </p:nvPr>
        </p:nvGraphicFramePr>
        <p:xfrm>
          <a:off x="539552" y="908723"/>
          <a:ext cx="8280920" cy="5112566"/>
        </p:xfrm>
        <a:graphic>
          <a:graphicData uri="http://schemas.openxmlformats.org/drawingml/2006/table">
            <a:tbl>
              <a:tblPr firstRow="1" bandRow="1">
                <a:tableStyleId>{21E4AEA4-8DFA-4A89-87EB-49C32662AFE0}</a:tableStyleId>
              </a:tblPr>
              <a:tblGrid>
                <a:gridCol w="3749851">
                  <a:extLst>
                    <a:ext uri="{9D8B030D-6E8A-4147-A177-3AD203B41FA5}">
                      <a16:colId xmlns:a16="http://schemas.microsoft.com/office/drawing/2014/main" val="20000"/>
                    </a:ext>
                  </a:extLst>
                </a:gridCol>
                <a:gridCol w="4531069">
                  <a:extLst>
                    <a:ext uri="{9D8B030D-6E8A-4147-A177-3AD203B41FA5}">
                      <a16:colId xmlns:a16="http://schemas.microsoft.com/office/drawing/2014/main" val="20001"/>
                    </a:ext>
                  </a:extLst>
                </a:gridCol>
              </a:tblGrid>
              <a:tr h="574801">
                <a:tc>
                  <a:txBody>
                    <a:bodyPr/>
                    <a:lstStyle/>
                    <a:p>
                      <a:r>
                        <a:rPr lang="en-US" sz="2300" dirty="0" smtClean="0"/>
                        <a:t>PROVINCE</a:t>
                      </a:r>
                      <a:endParaRPr lang="en-US" sz="2300" dirty="0"/>
                    </a:p>
                  </a:txBody>
                  <a:tcPr marL="90380" marR="90380" marT="45191" marB="45191">
                    <a:solidFill>
                      <a:schemeClr val="tx2">
                        <a:lumMod val="40000"/>
                        <a:lumOff val="60000"/>
                      </a:schemeClr>
                    </a:solidFill>
                  </a:tcPr>
                </a:tc>
                <a:tc>
                  <a:txBody>
                    <a:bodyPr/>
                    <a:lstStyle/>
                    <a:p>
                      <a:r>
                        <a:rPr lang="en-US" sz="2300" dirty="0" smtClean="0"/>
                        <a:t>IMPLEMENTING DEPARTMENT</a:t>
                      </a:r>
                      <a:endParaRPr lang="en-US" sz="2300" dirty="0"/>
                    </a:p>
                  </a:txBody>
                  <a:tcPr marL="90380" marR="90380" marT="45191" marB="45191">
                    <a:solidFill>
                      <a:schemeClr val="tx2">
                        <a:lumMod val="40000"/>
                        <a:lumOff val="60000"/>
                      </a:schemeClr>
                    </a:solidFill>
                  </a:tcPr>
                </a:tc>
                <a:extLst>
                  <a:ext uri="{0D108BD9-81ED-4DB2-BD59-A6C34878D82A}">
                    <a16:rowId xmlns:a16="http://schemas.microsoft.com/office/drawing/2014/main" val="10000"/>
                  </a:ext>
                </a:extLst>
              </a:tr>
              <a:tr h="501054">
                <a:tc>
                  <a:txBody>
                    <a:bodyPr/>
                    <a:lstStyle/>
                    <a:p>
                      <a:pPr marL="0" marR="0">
                        <a:lnSpc>
                          <a:spcPts val="1400"/>
                        </a:lnSpc>
                        <a:spcBef>
                          <a:spcPts val="0"/>
                        </a:spcBef>
                        <a:spcAft>
                          <a:spcPts val="0"/>
                        </a:spcAft>
                      </a:pPr>
                      <a:r>
                        <a:rPr lang="en-ZA" sz="2300" spc="0" dirty="0">
                          <a:effectLst/>
                        </a:rPr>
                        <a:t>Eastern Cape</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t>Transport</a:t>
                      </a:r>
                      <a:endParaRPr lang="en-US" sz="2300" dirty="0"/>
                    </a:p>
                  </a:txBody>
                  <a:tcPr marL="90380" marR="90380" marT="45191" marB="45191">
                    <a:solidFill>
                      <a:schemeClr val="tx2">
                        <a:lumMod val="40000"/>
                        <a:lumOff val="60000"/>
                      </a:schemeClr>
                    </a:solidFill>
                  </a:tcPr>
                </a:tc>
                <a:extLst>
                  <a:ext uri="{0D108BD9-81ED-4DB2-BD59-A6C34878D82A}">
                    <a16:rowId xmlns:a16="http://schemas.microsoft.com/office/drawing/2014/main" val="10001"/>
                  </a:ext>
                </a:extLst>
              </a:tr>
              <a:tr h="501054">
                <a:tc>
                  <a:txBody>
                    <a:bodyPr/>
                    <a:lstStyle/>
                    <a:p>
                      <a:pPr marL="0" marR="0">
                        <a:lnSpc>
                          <a:spcPts val="1400"/>
                        </a:lnSpc>
                        <a:spcBef>
                          <a:spcPts val="0"/>
                        </a:spcBef>
                        <a:spcAft>
                          <a:spcPts val="0"/>
                        </a:spcAft>
                      </a:pPr>
                      <a:r>
                        <a:rPr lang="en-ZA" sz="2300" spc="0" dirty="0">
                          <a:solidFill>
                            <a:schemeClr val="bg2"/>
                          </a:solidFill>
                          <a:effectLst/>
                        </a:rPr>
                        <a:t>Free State</a:t>
                      </a:r>
                      <a:endParaRPr lang="en-US" sz="2300" spc="3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solidFill>
                            <a:schemeClr val="bg2"/>
                          </a:solidFill>
                        </a:rPr>
                        <a:t>Education </a:t>
                      </a:r>
                      <a:endParaRPr lang="en-US" sz="2300" dirty="0">
                        <a:solidFill>
                          <a:schemeClr val="bg2"/>
                        </a:solidFill>
                      </a:endParaRPr>
                    </a:p>
                  </a:txBody>
                  <a:tcPr marL="90380" marR="90380" marT="45191" marB="45191">
                    <a:solidFill>
                      <a:schemeClr val="tx2">
                        <a:lumMod val="40000"/>
                        <a:lumOff val="60000"/>
                      </a:schemeClr>
                    </a:solidFill>
                  </a:tcPr>
                </a:tc>
                <a:extLst>
                  <a:ext uri="{0D108BD9-81ED-4DB2-BD59-A6C34878D82A}">
                    <a16:rowId xmlns:a16="http://schemas.microsoft.com/office/drawing/2014/main" val="10002"/>
                  </a:ext>
                </a:extLst>
              </a:tr>
              <a:tr h="501054">
                <a:tc>
                  <a:txBody>
                    <a:bodyPr/>
                    <a:lstStyle/>
                    <a:p>
                      <a:pPr marL="0" marR="0">
                        <a:lnSpc>
                          <a:spcPts val="1400"/>
                        </a:lnSpc>
                        <a:spcBef>
                          <a:spcPts val="0"/>
                        </a:spcBef>
                        <a:spcAft>
                          <a:spcPts val="0"/>
                        </a:spcAft>
                      </a:pPr>
                      <a:r>
                        <a:rPr lang="en-ZA" sz="2300" spc="0" dirty="0">
                          <a:solidFill>
                            <a:schemeClr val="bg2"/>
                          </a:solidFill>
                          <a:effectLst/>
                        </a:rPr>
                        <a:t>Gauteng</a:t>
                      </a:r>
                      <a:endParaRPr lang="en-US" sz="2300" spc="3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solidFill>
                            <a:schemeClr val="bg2"/>
                          </a:solidFill>
                        </a:rPr>
                        <a:t>Education</a:t>
                      </a:r>
                      <a:endParaRPr lang="en-US" sz="2300" dirty="0">
                        <a:solidFill>
                          <a:schemeClr val="bg2"/>
                        </a:solidFill>
                      </a:endParaRPr>
                    </a:p>
                  </a:txBody>
                  <a:tcPr marL="90380" marR="90380" marT="45191" marB="45191">
                    <a:solidFill>
                      <a:schemeClr val="tx2">
                        <a:lumMod val="40000"/>
                        <a:lumOff val="60000"/>
                      </a:schemeClr>
                    </a:solidFill>
                  </a:tcPr>
                </a:tc>
                <a:extLst>
                  <a:ext uri="{0D108BD9-81ED-4DB2-BD59-A6C34878D82A}">
                    <a16:rowId xmlns:a16="http://schemas.microsoft.com/office/drawing/2014/main" val="10003"/>
                  </a:ext>
                </a:extLst>
              </a:tr>
              <a:tr h="529333">
                <a:tc>
                  <a:txBody>
                    <a:bodyPr/>
                    <a:lstStyle/>
                    <a:p>
                      <a:pPr marL="0" marR="0">
                        <a:lnSpc>
                          <a:spcPts val="1400"/>
                        </a:lnSpc>
                        <a:spcBef>
                          <a:spcPts val="0"/>
                        </a:spcBef>
                        <a:spcAft>
                          <a:spcPts val="0"/>
                        </a:spcAft>
                      </a:pPr>
                      <a:r>
                        <a:rPr lang="en-ZA" sz="2300" spc="0" dirty="0">
                          <a:effectLst/>
                        </a:rPr>
                        <a:t>KwaZulu-Natal</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t>Transport </a:t>
                      </a:r>
                      <a:endParaRPr lang="en-US" sz="2300" dirty="0"/>
                    </a:p>
                  </a:txBody>
                  <a:tcPr marL="90380" marR="90380" marT="45191" marB="45191">
                    <a:solidFill>
                      <a:schemeClr val="tx2">
                        <a:lumMod val="40000"/>
                        <a:lumOff val="60000"/>
                      </a:schemeClr>
                    </a:solidFill>
                  </a:tcPr>
                </a:tc>
                <a:extLst>
                  <a:ext uri="{0D108BD9-81ED-4DB2-BD59-A6C34878D82A}">
                    <a16:rowId xmlns:a16="http://schemas.microsoft.com/office/drawing/2014/main" val="10004"/>
                  </a:ext>
                </a:extLst>
              </a:tr>
              <a:tr h="501054">
                <a:tc>
                  <a:txBody>
                    <a:bodyPr/>
                    <a:lstStyle/>
                    <a:p>
                      <a:pPr marL="0" marR="0">
                        <a:lnSpc>
                          <a:spcPts val="1400"/>
                        </a:lnSpc>
                        <a:spcBef>
                          <a:spcPts val="0"/>
                        </a:spcBef>
                        <a:spcAft>
                          <a:spcPts val="0"/>
                        </a:spcAft>
                      </a:pPr>
                      <a:r>
                        <a:rPr lang="en-ZA" sz="2300" spc="0" dirty="0">
                          <a:solidFill>
                            <a:schemeClr val="bg2"/>
                          </a:solidFill>
                          <a:effectLst/>
                        </a:rPr>
                        <a:t>Limpopo</a:t>
                      </a:r>
                      <a:endParaRPr lang="en-US" sz="2300" spc="3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solidFill>
                            <a:schemeClr val="bg2"/>
                          </a:solidFill>
                        </a:rPr>
                        <a:t>Education</a:t>
                      </a:r>
                      <a:endParaRPr lang="en-US" sz="2300" dirty="0">
                        <a:solidFill>
                          <a:schemeClr val="bg2"/>
                        </a:solidFill>
                      </a:endParaRPr>
                    </a:p>
                  </a:txBody>
                  <a:tcPr marL="90380" marR="90380" marT="45191" marB="45191">
                    <a:solidFill>
                      <a:schemeClr val="tx2">
                        <a:lumMod val="40000"/>
                        <a:lumOff val="60000"/>
                      </a:schemeClr>
                    </a:solidFill>
                  </a:tcPr>
                </a:tc>
                <a:extLst>
                  <a:ext uri="{0D108BD9-81ED-4DB2-BD59-A6C34878D82A}">
                    <a16:rowId xmlns:a16="http://schemas.microsoft.com/office/drawing/2014/main" val="10005"/>
                  </a:ext>
                </a:extLst>
              </a:tr>
              <a:tr h="501054">
                <a:tc>
                  <a:txBody>
                    <a:bodyPr/>
                    <a:lstStyle/>
                    <a:p>
                      <a:pPr marL="0" marR="0">
                        <a:lnSpc>
                          <a:spcPts val="1400"/>
                        </a:lnSpc>
                        <a:spcBef>
                          <a:spcPts val="0"/>
                        </a:spcBef>
                        <a:spcAft>
                          <a:spcPts val="0"/>
                        </a:spcAft>
                      </a:pPr>
                      <a:r>
                        <a:rPr lang="en-ZA" sz="2300" spc="0" dirty="0">
                          <a:effectLst/>
                        </a:rPr>
                        <a:t>Mpumalanga</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t>Transport</a:t>
                      </a:r>
                      <a:endParaRPr lang="en-US" sz="2300" dirty="0"/>
                    </a:p>
                  </a:txBody>
                  <a:tcPr marL="90380" marR="90380" marT="45191" marB="45191">
                    <a:solidFill>
                      <a:schemeClr val="tx2">
                        <a:lumMod val="40000"/>
                        <a:lumOff val="60000"/>
                      </a:schemeClr>
                    </a:solidFill>
                  </a:tcPr>
                </a:tc>
                <a:extLst>
                  <a:ext uri="{0D108BD9-81ED-4DB2-BD59-A6C34878D82A}">
                    <a16:rowId xmlns:a16="http://schemas.microsoft.com/office/drawing/2014/main" val="10006"/>
                  </a:ext>
                </a:extLst>
              </a:tr>
              <a:tr h="501054">
                <a:tc>
                  <a:txBody>
                    <a:bodyPr/>
                    <a:lstStyle/>
                    <a:p>
                      <a:pPr marL="0" marR="0">
                        <a:lnSpc>
                          <a:spcPts val="1400"/>
                        </a:lnSpc>
                        <a:spcBef>
                          <a:spcPts val="0"/>
                        </a:spcBef>
                        <a:spcAft>
                          <a:spcPts val="0"/>
                        </a:spcAft>
                      </a:pPr>
                      <a:r>
                        <a:rPr lang="en-ZA" sz="2300" spc="0" dirty="0">
                          <a:solidFill>
                            <a:schemeClr val="bg2"/>
                          </a:solidFill>
                          <a:effectLst/>
                        </a:rPr>
                        <a:t>Northern Cape</a:t>
                      </a:r>
                      <a:endParaRPr lang="en-US" sz="2300" spc="3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solidFill>
                            <a:schemeClr val="bg2"/>
                          </a:solidFill>
                        </a:rPr>
                        <a:t>Education </a:t>
                      </a:r>
                      <a:endParaRPr lang="en-US" sz="2300" dirty="0">
                        <a:solidFill>
                          <a:schemeClr val="bg2"/>
                        </a:solidFill>
                      </a:endParaRPr>
                    </a:p>
                  </a:txBody>
                  <a:tcPr marL="90380" marR="90380" marT="45191" marB="45191">
                    <a:solidFill>
                      <a:schemeClr val="tx2">
                        <a:lumMod val="40000"/>
                        <a:lumOff val="60000"/>
                      </a:schemeClr>
                    </a:solidFill>
                  </a:tcPr>
                </a:tc>
                <a:extLst>
                  <a:ext uri="{0D108BD9-81ED-4DB2-BD59-A6C34878D82A}">
                    <a16:rowId xmlns:a16="http://schemas.microsoft.com/office/drawing/2014/main" val="10007"/>
                  </a:ext>
                </a:extLst>
              </a:tr>
              <a:tr h="501054">
                <a:tc>
                  <a:txBody>
                    <a:bodyPr/>
                    <a:lstStyle/>
                    <a:p>
                      <a:pPr marL="0" marR="0">
                        <a:lnSpc>
                          <a:spcPts val="1400"/>
                        </a:lnSpc>
                        <a:spcBef>
                          <a:spcPts val="0"/>
                        </a:spcBef>
                        <a:spcAft>
                          <a:spcPts val="0"/>
                        </a:spcAft>
                      </a:pPr>
                      <a:r>
                        <a:rPr lang="en-ZA" sz="2300" spc="0" dirty="0">
                          <a:effectLst/>
                        </a:rPr>
                        <a:t>North West</a:t>
                      </a:r>
                      <a:endParaRPr lang="en-US" sz="23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t>Transport</a:t>
                      </a:r>
                      <a:endParaRPr lang="en-US" sz="2300" dirty="0"/>
                    </a:p>
                  </a:txBody>
                  <a:tcPr marL="90380" marR="90380" marT="45191" marB="45191">
                    <a:solidFill>
                      <a:schemeClr val="tx2">
                        <a:lumMod val="40000"/>
                        <a:lumOff val="60000"/>
                      </a:schemeClr>
                    </a:solidFill>
                  </a:tcPr>
                </a:tc>
                <a:extLst>
                  <a:ext uri="{0D108BD9-81ED-4DB2-BD59-A6C34878D82A}">
                    <a16:rowId xmlns:a16="http://schemas.microsoft.com/office/drawing/2014/main" val="10008"/>
                  </a:ext>
                </a:extLst>
              </a:tr>
              <a:tr h="501054">
                <a:tc>
                  <a:txBody>
                    <a:bodyPr/>
                    <a:lstStyle/>
                    <a:p>
                      <a:pPr marL="0" marR="0">
                        <a:lnSpc>
                          <a:spcPts val="1400"/>
                        </a:lnSpc>
                        <a:spcBef>
                          <a:spcPts val="0"/>
                        </a:spcBef>
                        <a:spcAft>
                          <a:spcPts val="0"/>
                        </a:spcAft>
                      </a:pPr>
                      <a:r>
                        <a:rPr lang="en-ZA" sz="2300" spc="0" dirty="0">
                          <a:solidFill>
                            <a:schemeClr val="bg2"/>
                          </a:solidFill>
                          <a:effectLst/>
                        </a:rPr>
                        <a:t>Western Cape</a:t>
                      </a:r>
                      <a:endParaRPr lang="en-US" sz="2300" spc="3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7786" marR="67786" marT="0" marB="0" anchor="ctr">
                    <a:solidFill>
                      <a:schemeClr val="tx2">
                        <a:lumMod val="40000"/>
                        <a:lumOff val="60000"/>
                      </a:schemeClr>
                    </a:solidFill>
                  </a:tcPr>
                </a:tc>
                <a:tc>
                  <a:txBody>
                    <a:bodyPr/>
                    <a:lstStyle/>
                    <a:p>
                      <a:r>
                        <a:rPr lang="en-US" sz="2300" dirty="0" smtClean="0">
                          <a:solidFill>
                            <a:schemeClr val="bg2"/>
                          </a:solidFill>
                        </a:rPr>
                        <a:t>Education</a:t>
                      </a:r>
                      <a:endParaRPr lang="en-US" sz="2300" dirty="0">
                        <a:solidFill>
                          <a:schemeClr val="bg2"/>
                        </a:solidFill>
                      </a:endParaRPr>
                    </a:p>
                  </a:txBody>
                  <a:tcPr marL="90380" marR="90380" marT="45191" marB="45191">
                    <a:solidFill>
                      <a:schemeClr val="tx2">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25998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22106"/>
          </a:xfrm>
        </p:spPr>
        <p:txBody>
          <a:bodyPr>
            <a:normAutofit fontScale="90000"/>
          </a:bodyPr>
          <a:lstStyle/>
          <a:p>
            <a:r>
              <a:rPr lang="en-US" sz="3200" b="1" dirty="0" smtClean="0">
                <a:latin typeface="Arial" panose="020B0604020202020204" pitchFamily="34" charset="0"/>
                <a:cs typeface="Arial" panose="020B0604020202020204" pitchFamily="34" charset="0"/>
              </a:rPr>
              <a:t>LEARNERS TRANSPORTED-MAINSTREAM</a:t>
            </a:r>
            <a:endParaRPr lang="en-US"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8</a:t>
            </a:fld>
            <a:endParaRPr lang="en-ZA" dirty="0">
              <a:solidFill>
                <a:prstClr val="black">
                  <a:tint val="75000"/>
                </a:prst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41387109"/>
              </p:ext>
            </p:extLst>
          </p:nvPr>
        </p:nvGraphicFramePr>
        <p:xfrm>
          <a:off x="584200" y="980728"/>
          <a:ext cx="8020253" cy="5184579"/>
        </p:xfrm>
        <a:graphic>
          <a:graphicData uri="http://schemas.openxmlformats.org/drawingml/2006/table">
            <a:tbl>
              <a:tblPr/>
              <a:tblGrid>
                <a:gridCol w="664097">
                  <a:extLst>
                    <a:ext uri="{9D8B030D-6E8A-4147-A177-3AD203B41FA5}">
                      <a16:colId xmlns:a16="http://schemas.microsoft.com/office/drawing/2014/main" val="652512793"/>
                    </a:ext>
                  </a:extLst>
                </a:gridCol>
                <a:gridCol w="613013">
                  <a:extLst>
                    <a:ext uri="{9D8B030D-6E8A-4147-A177-3AD203B41FA5}">
                      <a16:colId xmlns:a16="http://schemas.microsoft.com/office/drawing/2014/main" val="3840922391"/>
                    </a:ext>
                  </a:extLst>
                </a:gridCol>
                <a:gridCol w="613013">
                  <a:extLst>
                    <a:ext uri="{9D8B030D-6E8A-4147-A177-3AD203B41FA5}">
                      <a16:colId xmlns:a16="http://schemas.microsoft.com/office/drawing/2014/main" val="1369204090"/>
                    </a:ext>
                  </a:extLst>
                </a:gridCol>
                <a:gridCol w="613013">
                  <a:extLst>
                    <a:ext uri="{9D8B030D-6E8A-4147-A177-3AD203B41FA5}">
                      <a16:colId xmlns:a16="http://schemas.microsoft.com/office/drawing/2014/main" val="3679163250"/>
                    </a:ext>
                  </a:extLst>
                </a:gridCol>
                <a:gridCol w="613013">
                  <a:extLst>
                    <a:ext uri="{9D8B030D-6E8A-4147-A177-3AD203B41FA5}">
                      <a16:colId xmlns:a16="http://schemas.microsoft.com/office/drawing/2014/main" val="62915927"/>
                    </a:ext>
                  </a:extLst>
                </a:gridCol>
                <a:gridCol w="613013">
                  <a:extLst>
                    <a:ext uri="{9D8B030D-6E8A-4147-A177-3AD203B41FA5}">
                      <a16:colId xmlns:a16="http://schemas.microsoft.com/office/drawing/2014/main" val="1559475641"/>
                    </a:ext>
                  </a:extLst>
                </a:gridCol>
                <a:gridCol w="613013">
                  <a:extLst>
                    <a:ext uri="{9D8B030D-6E8A-4147-A177-3AD203B41FA5}">
                      <a16:colId xmlns:a16="http://schemas.microsoft.com/office/drawing/2014/main" val="1657916204"/>
                    </a:ext>
                  </a:extLst>
                </a:gridCol>
                <a:gridCol w="613013">
                  <a:extLst>
                    <a:ext uri="{9D8B030D-6E8A-4147-A177-3AD203B41FA5}">
                      <a16:colId xmlns:a16="http://schemas.microsoft.com/office/drawing/2014/main" val="2624301640"/>
                    </a:ext>
                  </a:extLst>
                </a:gridCol>
                <a:gridCol w="613013">
                  <a:extLst>
                    <a:ext uri="{9D8B030D-6E8A-4147-A177-3AD203B41FA5}">
                      <a16:colId xmlns:a16="http://schemas.microsoft.com/office/drawing/2014/main" val="270908620"/>
                    </a:ext>
                  </a:extLst>
                </a:gridCol>
                <a:gridCol w="613013">
                  <a:extLst>
                    <a:ext uri="{9D8B030D-6E8A-4147-A177-3AD203B41FA5}">
                      <a16:colId xmlns:a16="http://schemas.microsoft.com/office/drawing/2014/main" val="2770684069"/>
                    </a:ext>
                  </a:extLst>
                </a:gridCol>
                <a:gridCol w="613013">
                  <a:extLst>
                    <a:ext uri="{9D8B030D-6E8A-4147-A177-3AD203B41FA5}">
                      <a16:colId xmlns:a16="http://schemas.microsoft.com/office/drawing/2014/main" val="113599980"/>
                    </a:ext>
                  </a:extLst>
                </a:gridCol>
                <a:gridCol w="613013">
                  <a:extLst>
                    <a:ext uri="{9D8B030D-6E8A-4147-A177-3AD203B41FA5}">
                      <a16:colId xmlns:a16="http://schemas.microsoft.com/office/drawing/2014/main" val="1355700818"/>
                    </a:ext>
                  </a:extLst>
                </a:gridCol>
                <a:gridCol w="613013">
                  <a:extLst>
                    <a:ext uri="{9D8B030D-6E8A-4147-A177-3AD203B41FA5}">
                      <a16:colId xmlns:a16="http://schemas.microsoft.com/office/drawing/2014/main" val="3694750313"/>
                    </a:ext>
                  </a:extLst>
                </a:gridCol>
              </a:tblGrid>
              <a:tr h="348962">
                <a:tc rowSpan="2">
                  <a:txBody>
                    <a:bodyPr/>
                    <a:lstStyle/>
                    <a:p>
                      <a:pPr algn="ctr" fontAlgn="ctr"/>
                      <a:r>
                        <a:rPr lang="en-US" sz="1100" b="1" i="0" u="none" strike="noStrike" dirty="0">
                          <a:solidFill>
                            <a:srgbClr val="000000"/>
                          </a:solidFill>
                          <a:effectLst/>
                          <a:latin typeface="Calibri" panose="020F0502020204030204" pitchFamily="34" charset="0"/>
                        </a:rPr>
                        <a:t>Location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3">
                  <a:txBody>
                    <a:bodyPr/>
                    <a:lstStyle/>
                    <a:p>
                      <a:pPr algn="ctr" fontAlgn="ctr"/>
                      <a:r>
                        <a:rPr lang="en-US" sz="1100" b="1" i="0" u="none" strike="noStrike" dirty="0">
                          <a:solidFill>
                            <a:srgbClr val="000000"/>
                          </a:solidFill>
                          <a:effectLst/>
                          <a:latin typeface="Calibri" panose="020F0502020204030204" pitchFamily="34" charset="0"/>
                        </a:rPr>
                        <a:t>2019/20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2022/23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02680539"/>
                  </a:ext>
                </a:extLst>
              </a:tr>
              <a:tr h="1345997">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3682684426"/>
                  </a:ext>
                </a:extLst>
              </a:tr>
              <a:tr h="348962">
                <a:tc>
                  <a:txBody>
                    <a:bodyPr/>
                    <a:lstStyle/>
                    <a:p>
                      <a:pPr algn="l" fontAlgn="ctr"/>
                      <a:r>
                        <a:rPr lang="en-US" sz="1100" b="1" i="0" u="none" strike="noStrike" dirty="0">
                          <a:solidFill>
                            <a:srgbClr val="000000"/>
                          </a:solidFill>
                          <a:effectLst/>
                          <a:latin typeface="Calibri" panose="020F0502020204030204" pitchFamily="34" charset="0"/>
                        </a:rPr>
                        <a:t>ECDoT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111 127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85567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750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111 127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124727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1118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111 127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125423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1027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139 823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125331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1,007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359844095"/>
                  </a:ext>
                </a:extLst>
              </a:tr>
              <a:tr h="348962">
                <a:tc>
                  <a:txBody>
                    <a:bodyPr/>
                    <a:lstStyle/>
                    <a:p>
                      <a:pPr algn="l" fontAlgn="ctr"/>
                      <a:r>
                        <a:rPr lang="en-US" sz="1100" b="1" i="0" u="none" strike="noStrike" dirty="0">
                          <a:solidFill>
                            <a:srgbClr val="000000"/>
                          </a:solidFill>
                          <a:effectLst/>
                          <a:latin typeface="Calibri" panose="020F0502020204030204" pitchFamily="34" charset="0"/>
                        </a:rPr>
                        <a:t>FSDoE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10 612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8249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190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12 045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8049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9 808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8640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9 933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8513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163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578051560"/>
                  </a:ext>
                </a:extLst>
              </a:tr>
              <a:tr h="348962">
                <a:tc>
                  <a:txBody>
                    <a:bodyPr/>
                    <a:lstStyle/>
                    <a:p>
                      <a:pPr algn="l" fontAlgn="ctr"/>
                      <a:r>
                        <a:rPr lang="en-US" sz="1100" b="1" i="0" u="none" strike="noStrike" dirty="0">
                          <a:solidFill>
                            <a:srgbClr val="000000"/>
                          </a:solidFill>
                          <a:effectLst/>
                          <a:latin typeface="Calibri" panose="020F0502020204030204" pitchFamily="34" charset="0"/>
                        </a:rPr>
                        <a:t>GPDoE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142 895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153942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514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161 375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160439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566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177 010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170889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566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191 021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204060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646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723653489"/>
                  </a:ext>
                </a:extLst>
              </a:tr>
              <a:tr h="348962">
                <a:tc>
                  <a:txBody>
                    <a:bodyPr/>
                    <a:lstStyle/>
                    <a:p>
                      <a:pPr algn="l" fontAlgn="ctr"/>
                      <a:r>
                        <a:rPr lang="en-US" sz="1100" b="1" i="0" u="none" strike="noStrike" dirty="0">
                          <a:solidFill>
                            <a:srgbClr val="000000"/>
                          </a:solidFill>
                          <a:effectLst/>
                          <a:latin typeface="Calibri" panose="020F0502020204030204" pitchFamily="34" charset="0"/>
                        </a:rPr>
                        <a:t>KZNDoT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176 156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58908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326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179 318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62070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367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179 318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73650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402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231 188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76963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403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294947806"/>
                  </a:ext>
                </a:extLst>
              </a:tr>
              <a:tr h="348962">
                <a:tc>
                  <a:txBody>
                    <a:bodyPr/>
                    <a:lstStyle/>
                    <a:p>
                      <a:pPr algn="l" fontAlgn="ctr"/>
                      <a:r>
                        <a:rPr lang="en-US" sz="1100" b="1" i="0" u="none" strike="noStrike" dirty="0">
                          <a:solidFill>
                            <a:srgbClr val="000000"/>
                          </a:solidFill>
                          <a:effectLst/>
                          <a:latin typeface="Calibri" panose="020F0502020204030204" pitchFamily="34" charset="0"/>
                        </a:rPr>
                        <a:t>LPDoE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42 674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38000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414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64 772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48212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64 772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59938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476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69 005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64907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538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974022706"/>
                  </a:ext>
                </a:extLst>
              </a:tr>
              <a:tr h="348962">
                <a:tc>
                  <a:txBody>
                    <a:bodyPr/>
                    <a:lstStyle/>
                    <a:p>
                      <a:pPr algn="l" fontAlgn="ctr"/>
                      <a:r>
                        <a:rPr lang="en-US" sz="1100" b="1" i="0" u="none" strike="noStrike" dirty="0">
                          <a:solidFill>
                            <a:srgbClr val="000000"/>
                          </a:solidFill>
                          <a:effectLst/>
                          <a:latin typeface="Calibri" panose="020F0502020204030204" pitchFamily="34" charset="0"/>
                        </a:rPr>
                        <a:t>MPDoT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60 629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63000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353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63 000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62996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351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62 996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62996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351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64 500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69725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351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193940537"/>
                  </a:ext>
                </a:extLst>
              </a:tr>
              <a:tr h="348962">
                <a:tc>
                  <a:txBody>
                    <a:bodyPr/>
                    <a:lstStyle/>
                    <a:p>
                      <a:pPr algn="l" fontAlgn="ctr"/>
                      <a:r>
                        <a:rPr lang="en-US" sz="1100" b="1" i="0" u="none" strike="noStrike" dirty="0">
                          <a:solidFill>
                            <a:srgbClr val="000000"/>
                          </a:solidFill>
                          <a:effectLst/>
                          <a:latin typeface="Calibri" panose="020F0502020204030204" pitchFamily="34" charset="0"/>
                        </a:rPr>
                        <a:t>NCDoE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72 210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24544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358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72 210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24559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82 050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26431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262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82 050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64833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314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3527224703"/>
                  </a:ext>
                </a:extLst>
              </a:tr>
              <a:tr h="348962">
                <a:tc>
                  <a:txBody>
                    <a:bodyPr/>
                    <a:lstStyle/>
                    <a:p>
                      <a:pPr algn="l" fontAlgn="ctr"/>
                      <a:r>
                        <a:rPr lang="en-US" sz="1100" b="1" i="0" u="none" strike="noStrike" dirty="0">
                          <a:solidFill>
                            <a:srgbClr val="000000"/>
                          </a:solidFill>
                          <a:effectLst/>
                          <a:latin typeface="Calibri" panose="020F0502020204030204" pitchFamily="34" charset="0"/>
                        </a:rPr>
                        <a:t>NWDoT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27 256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65120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381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27 256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63636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376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27 256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64450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389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25 799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26078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272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824798292"/>
                  </a:ext>
                </a:extLst>
              </a:tr>
              <a:tr h="348962">
                <a:tc>
                  <a:txBody>
                    <a:bodyPr/>
                    <a:lstStyle/>
                    <a:p>
                      <a:pPr algn="l" fontAlgn="ctr"/>
                      <a:r>
                        <a:rPr lang="en-US" sz="1100" b="1" i="0" u="none" strike="noStrike" dirty="0">
                          <a:solidFill>
                            <a:srgbClr val="000000"/>
                          </a:solidFill>
                          <a:effectLst/>
                          <a:latin typeface="Calibri" panose="020F0502020204030204" pitchFamily="34" charset="0"/>
                        </a:rPr>
                        <a:t>WCDoE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63 000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0" i="0" u="none" strike="noStrike" dirty="0">
                          <a:solidFill>
                            <a:srgbClr val="000000"/>
                          </a:solidFill>
                          <a:effectLst/>
                          <a:latin typeface="Calibri" panose="020F0502020204030204" pitchFamily="34" charset="0"/>
                        </a:rPr>
                        <a:t>60215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           463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60 215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61777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61 777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63462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0" i="0" u="none" strike="noStrike" dirty="0">
                          <a:solidFill>
                            <a:srgbClr val="000000"/>
                          </a:solidFill>
                          <a:effectLst/>
                          <a:latin typeface="Calibri" panose="020F0502020204030204" pitchFamily="34" charset="0"/>
                        </a:rPr>
                        <a:t>62 666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100" b="1" i="0" u="none" strike="noStrike" dirty="0">
                          <a:solidFill>
                            <a:srgbClr val="000000"/>
                          </a:solidFill>
                          <a:effectLst/>
                          <a:latin typeface="Calibri" panose="020F0502020204030204" pitchFamily="34" charset="0"/>
                        </a:rPr>
                        <a:t>65775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           483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238172633"/>
                  </a:ext>
                </a:extLst>
              </a:tr>
              <a:tr h="348962">
                <a:tc>
                  <a:txBody>
                    <a:bodyPr/>
                    <a:lstStyle/>
                    <a:p>
                      <a:pPr algn="l" fontAlgn="ctr"/>
                      <a:r>
                        <a:rPr lang="en-US" sz="1100" b="1" i="0" u="none" strike="noStrike" dirty="0">
                          <a:solidFill>
                            <a:srgbClr val="000000"/>
                          </a:solidFill>
                          <a:effectLst/>
                          <a:latin typeface="Calibri" panose="020F0502020204030204" pitchFamily="34" charset="0"/>
                        </a:rPr>
                        <a:t>RSA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1" i="0" u="none" strike="noStrike" dirty="0">
                          <a:solidFill>
                            <a:srgbClr val="000000"/>
                          </a:solidFill>
                          <a:effectLst/>
                          <a:latin typeface="Calibri" panose="020F0502020204030204" pitchFamily="34" charset="0"/>
                        </a:rPr>
                        <a:t> 706 559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100" b="1" i="0" u="none" strike="noStrike" dirty="0">
                          <a:solidFill>
                            <a:srgbClr val="000000"/>
                          </a:solidFill>
                          <a:effectLst/>
                          <a:latin typeface="Calibri" panose="020F0502020204030204" pitchFamily="34" charset="0"/>
                        </a:rPr>
                        <a:t>   557,545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1" i="0" u="none" strike="noStrike" dirty="0">
                          <a:solidFill>
                            <a:srgbClr val="000000"/>
                          </a:solidFill>
                          <a:effectLst/>
                          <a:latin typeface="Calibri" panose="020F0502020204030204" pitchFamily="34" charset="0"/>
                        </a:rPr>
                        <a:t>        3,749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1" i="0" u="none" strike="noStrike" dirty="0">
                          <a:solidFill>
                            <a:srgbClr val="000000"/>
                          </a:solidFill>
                          <a:effectLst/>
                          <a:latin typeface="Calibri" panose="020F0502020204030204" pitchFamily="34" charset="0"/>
                        </a:rPr>
                        <a:t>751 318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616465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4169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776 114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1" i="0" u="none" strike="noStrike" dirty="0">
                          <a:solidFill>
                            <a:srgbClr val="000000"/>
                          </a:solidFill>
                          <a:effectLst/>
                          <a:latin typeface="Calibri" panose="020F0502020204030204" pitchFamily="34" charset="0"/>
                        </a:rPr>
                        <a:t>655879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1" i="0" u="none" strike="noStrike" dirty="0">
                          <a:solidFill>
                            <a:srgbClr val="000000"/>
                          </a:solidFill>
                          <a:effectLst/>
                          <a:latin typeface="Calibri" panose="020F0502020204030204" pitchFamily="34" charset="0"/>
                        </a:rPr>
                        <a:t>4091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100" b="1" i="0" u="none" strike="noStrike" dirty="0">
                          <a:solidFill>
                            <a:srgbClr val="000000"/>
                          </a:solidFill>
                          <a:effectLst/>
                          <a:latin typeface="Calibri" panose="020F0502020204030204" pitchFamily="34" charset="0"/>
                        </a:rPr>
                        <a:t>875 985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dirty="0">
                          <a:solidFill>
                            <a:srgbClr val="000000"/>
                          </a:solidFill>
                          <a:effectLst/>
                          <a:latin typeface="Calibri" panose="020F0502020204030204" pitchFamily="34" charset="0"/>
                        </a:rPr>
                        <a:t>   706,185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dirty="0">
                          <a:solidFill>
                            <a:srgbClr val="000000"/>
                          </a:solidFill>
                          <a:effectLst/>
                          <a:latin typeface="Calibri" panose="020F0502020204030204" pitchFamily="34" charset="0"/>
                        </a:rPr>
                        <a:t>        4,177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2734569144"/>
                  </a:ext>
                </a:extLst>
              </a:tr>
            </a:tbl>
          </a:graphicData>
        </a:graphic>
      </p:graphicFrame>
    </p:spTree>
    <p:extLst>
      <p:ext uri="{BB962C8B-B14F-4D97-AF65-F5344CB8AC3E}">
        <p14:creationId xmlns:p14="http://schemas.microsoft.com/office/powerpoint/2010/main" val="310006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16"/>
          </a:xfrm>
        </p:spPr>
        <p:txBody>
          <a:bodyPr>
            <a:normAutofit fontScale="90000"/>
          </a:bodyPr>
          <a:lstStyle/>
          <a:p>
            <a:r>
              <a:rPr lang="en-US" sz="3200" b="1" dirty="0" smtClean="0">
                <a:latin typeface="Arial" panose="020B0604020202020204" pitchFamily="34" charset="0"/>
              </a:rPr>
              <a:t>LEARNERS TRANSPORTED-SPECIAL NEEDS</a:t>
            </a:r>
            <a:endParaRPr lang="en-US" sz="3200" dirty="0"/>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9</a:t>
            </a:fld>
            <a:endParaRPr lang="en-ZA" dirty="0">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5987688"/>
              </p:ext>
            </p:extLst>
          </p:nvPr>
        </p:nvGraphicFramePr>
        <p:xfrm>
          <a:off x="457198" y="1124749"/>
          <a:ext cx="8229605" cy="5040554"/>
        </p:xfrm>
        <a:graphic>
          <a:graphicData uri="http://schemas.openxmlformats.org/drawingml/2006/table">
            <a:tbl>
              <a:tblPr/>
              <a:tblGrid>
                <a:gridCol w="1025573">
                  <a:extLst>
                    <a:ext uri="{9D8B030D-6E8A-4147-A177-3AD203B41FA5}">
                      <a16:colId xmlns:a16="http://schemas.microsoft.com/office/drawing/2014/main" val="4062754444"/>
                    </a:ext>
                  </a:extLst>
                </a:gridCol>
                <a:gridCol w="600336">
                  <a:extLst>
                    <a:ext uri="{9D8B030D-6E8A-4147-A177-3AD203B41FA5}">
                      <a16:colId xmlns:a16="http://schemas.microsoft.com/office/drawing/2014/main" val="2722186669"/>
                    </a:ext>
                  </a:extLst>
                </a:gridCol>
                <a:gridCol w="600336">
                  <a:extLst>
                    <a:ext uri="{9D8B030D-6E8A-4147-A177-3AD203B41FA5}">
                      <a16:colId xmlns:a16="http://schemas.microsoft.com/office/drawing/2014/main" val="3394696820"/>
                    </a:ext>
                  </a:extLst>
                </a:gridCol>
                <a:gridCol w="600336">
                  <a:extLst>
                    <a:ext uri="{9D8B030D-6E8A-4147-A177-3AD203B41FA5}">
                      <a16:colId xmlns:a16="http://schemas.microsoft.com/office/drawing/2014/main" val="3051743074"/>
                    </a:ext>
                  </a:extLst>
                </a:gridCol>
                <a:gridCol w="600336">
                  <a:extLst>
                    <a:ext uri="{9D8B030D-6E8A-4147-A177-3AD203B41FA5}">
                      <a16:colId xmlns:a16="http://schemas.microsoft.com/office/drawing/2014/main" val="1998624311"/>
                    </a:ext>
                  </a:extLst>
                </a:gridCol>
                <a:gridCol w="600336">
                  <a:extLst>
                    <a:ext uri="{9D8B030D-6E8A-4147-A177-3AD203B41FA5}">
                      <a16:colId xmlns:a16="http://schemas.microsoft.com/office/drawing/2014/main" val="1465970534"/>
                    </a:ext>
                  </a:extLst>
                </a:gridCol>
                <a:gridCol w="600336">
                  <a:extLst>
                    <a:ext uri="{9D8B030D-6E8A-4147-A177-3AD203B41FA5}">
                      <a16:colId xmlns:a16="http://schemas.microsoft.com/office/drawing/2014/main" val="2761910048"/>
                    </a:ext>
                  </a:extLst>
                </a:gridCol>
                <a:gridCol w="600336">
                  <a:extLst>
                    <a:ext uri="{9D8B030D-6E8A-4147-A177-3AD203B41FA5}">
                      <a16:colId xmlns:a16="http://schemas.microsoft.com/office/drawing/2014/main" val="3340281905"/>
                    </a:ext>
                  </a:extLst>
                </a:gridCol>
                <a:gridCol w="600336">
                  <a:extLst>
                    <a:ext uri="{9D8B030D-6E8A-4147-A177-3AD203B41FA5}">
                      <a16:colId xmlns:a16="http://schemas.microsoft.com/office/drawing/2014/main" val="805893437"/>
                    </a:ext>
                  </a:extLst>
                </a:gridCol>
                <a:gridCol w="600336">
                  <a:extLst>
                    <a:ext uri="{9D8B030D-6E8A-4147-A177-3AD203B41FA5}">
                      <a16:colId xmlns:a16="http://schemas.microsoft.com/office/drawing/2014/main" val="1147003426"/>
                    </a:ext>
                  </a:extLst>
                </a:gridCol>
                <a:gridCol w="600336">
                  <a:extLst>
                    <a:ext uri="{9D8B030D-6E8A-4147-A177-3AD203B41FA5}">
                      <a16:colId xmlns:a16="http://schemas.microsoft.com/office/drawing/2014/main" val="2376719428"/>
                    </a:ext>
                  </a:extLst>
                </a:gridCol>
                <a:gridCol w="600336">
                  <a:extLst>
                    <a:ext uri="{9D8B030D-6E8A-4147-A177-3AD203B41FA5}">
                      <a16:colId xmlns:a16="http://schemas.microsoft.com/office/drawing/2014/main" val="851893719"/>
                    </a:ext>
                  </a:extLst>
                </a:gridCol>
                <a:gridCol w="600336">
                  <a:extLst>
                    <a:ext uri="{9D8B030D-6E8A-4147-A177-3AD203B41FA5}">
                      <a16:colId xmlns:a16="http://schemas.microsoft.com/office/drawing/2014/main" val="1553863551"/>
                    </a:ext>
                  </a:extLst>
                </a:gridCol>
              </a:tblGrid>
              <a:tr h="339268">
                <a:tc rowSpan="2">
                  <a:txBody>
                    <a:bodyPr/>
                    <a:lstStyle/>
                    <a:p>
                      <a:pPr algn="ctr" fontAlgn="ctr"/>
                      <a:r>
                        <a:rPr lang="en-US" sz="1100" b="1" i="0" u="none" strike="noStrike" dirty="0">
                          <a:solidFill>
                            <a:srgbClr val="000000"/>
                          </a:solidFill>
                          <a:effectLst/>
                          <a:latin typeface="Calibri" panose="020F0502020204030204" pitchFamily="34" charset="0"/>
                        </a:rPr>
                        <a:t>Province</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3">
                  <a:txBody>
                    <a:bodyPr/>
                    <a:lstStyle/>
                    <a:p>
                      <a:pPr algn="ctr" fontAlgn="ctr"/>
                      <a:r>
                        <a:rPr lang="en-US" sz="1100" b="1" i="0" u="none" strike="noStrike" dirty="0">
                          <a:solidFill>
                            <a:srgbClr val="000000"/>
                          </a:solidFill>
                          <a:effectLst/>
                          <a:latin typeface="Calibri" panose="020F0502020204030204" pitchFamily="34" charset="0"/>
                        </a:rPr>
                        <a:t>2019/20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2020/21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2021/22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panose="020F0502020204030204" pitchFamily="34" charset="0"/>
                        </a:rPr>
                        <a:t>2022/23</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5581036"/>
                  </a:ext>
                </a:extLst>
              </a:tr>
              <a:tr h="1308606">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in need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learners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100" b="1" i="0" u="none" strike="noStrike" dirty="0">
                          <a:solidFill>
                            <a:srgbClr val="000000"/>
                          </a:solidFill>
                          <a:effectLst/>
                          <a:latin typeface="Calibri" panose="020F0502020204030204" pitchFamily="34" charset="0"/>
                        </a:rPr>
                        <a:t>Number of schools served</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57738086"/>
                  </a:ext>
                </a:extLst>
              </a:tr>
              <a:tr h="339268">
                <a:tc>
                  <a:txBody>
                    <a:bodyPr/>
                    <a:lstStyle/>
                    <a:p>
                      <a:pPr algn="l" fontAlgn="ctr"/>
                      <a:r>
                        <a:rPr lang="en-US" sz="1100" b="1" i="0" u="none" strike="noStrike" dirty="0">
                          <a:solidFill>
                            <a:srgbClr val="000000"/>
                          </a:solidFill>
                          <a:effectLst/>
                          <a:latin typeface="Calibri" panose="020F0502020204030204" pitchFamily="34" charset="0"/>
                        </a:rPr>
                        <a:t>Eastern Cape</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1482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1411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6</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1482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1951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9</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1482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2601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3696</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4366</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22</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728295696"/>
                  </a:ext>
                </a:extLst>
              </a:tr>
              <a:tr h="339268">
                <a:tc>
                  <a:txBody>
                    <a:bodyPr/>
                    <a:lstStyle/>
                    <a:p>
                      <a:pPr algn="l" fontAlgn="ctr"/>
                      <a:r>
                        <a:rPr lang="en-US" sz="1100" b="1" i="0" u="none" strike="noStrike" dirty="0">
                          <a:solidFill>
                            <a:srgbClr val="000000"/>
                          </a:solidFill>
                          <a:effectLst/>
                          <a:latin typeface="Calibri" panose="020F0502020204030204" pitchFamily="34" charset="0"/>
                        </a:rPr>
                        <a:t>Free State</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1618</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1618</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1220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1220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1220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1220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1220</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1322</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4</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786255106"/>
                  </a:ext>
                </a:extLst>
              </a:tr>
              <a:tr h="339268">
                <a:tc>
                  <a:txBody>
                    <a:bodyPr/>
                    <a:lstStyle/>
                    <a:p>
                      <a:pPr algn="l" fontAlgn="ctr"/>
                      <a:r>
                        <a:rPr lang="en-US" sz="1100" b="1" i="0" u="none" strike="noStrike" dirty="0">
                          <a:solidFill>
                            <a:srgbClr val="000000"/>
                          </a:solidFill>
                          <a:effectLst/>
                          <a:latin typeface="Calibri" panose="020F0502020204030204" pitchFamily="34" charset="0"/>
                        </a:rPr>
                        <a:t>Gauteng</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13262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8356</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33</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11784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4604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11784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4778</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11784</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5798</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30</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949747349"/>
                  </a:ext>
                </a:extLst>
              </a:tr>
              <a:tr h="339268">
                <a:tc>
                  <a:txBody>
                    <a:bodyPr/>
                    <a:lstStyle/>
                    <a:p>
                      <a:pPr algn="l" fontAlgn="ctr"/>
                      <a:r>
                        <a:rPr lang="en-US" sz="1100" b="1" i="0" u="none" strike="noStrike" dirty="0">
                          <a:solidFill>
                            <a:srgbClr val="000000"/>
                          </a:solidFill>
                          <a:effectLst/>
                          <a:latin typeface="Calibri" panose="020F0502020204030204" pitchFamily="34" charset="0"/>
                        </a:rPr>
                        <a:t>KwaZulu Natal</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14853</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6926</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14995</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5783</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74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14673</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7919</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75</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15326</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7532</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75</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631110930"/>
                  </a:ext>
                </a:extLst>
              </a:tr>
              <a:tr h="339268">
                <a:tc>
                  <a:txBody>
                    <a:bodyPr/>
                    <a:lstStyle/>
                    <a:p>
                      <a:pPr algn="l" fontAlgn="ctr"/>
                      <a:r>
                        <a:rPr lang="en-US" sz="1100" b="1" i="0" u="none" strike="noStrike" dirty="0">
                          <a:solidFill>
                            <a:srgbClr val="000000"/>
                          </a:solidFill>
                          <a:effectLst/>
                          <a:latin typeface="Calibri" panose="020F0502020204030204" pitchFamily="34" charset="0"/>
                        </a:rPr>
                        <a:t>Limpopo</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314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163</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314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245</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314</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408</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3</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73101449"/>
                  </a:ext>
                </a:extLst>
              </a:tr>
              <a:tr h="339268">
                <a:tc>
                  <a:txBody>
                    <a:bodyPr/>
                    <a:lstStyle/>
                    <a:p>
                      <a:pPr algn="l" fontAlgn="ctr"/>
                      <a:r>
                        <a:rPr lang="en-US" sz="1100" b="1" i="0" u="none" strike="noStrike" dirty="0">
                          <a:solidFill>
                            <a:srgbClr val="000000"/>
                          </a:solidFill>
                          <a:effectLst/>
                          <a:latin typeface="Calibri" panose="020F0502020204030204" pitchFamily="34" charset="0"/>
                        </a:rPr>
                        <a:t>Mpumalanga</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840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840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840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1004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1004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1004</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1004</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5</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189251226"/>
                  </a:ext>
                </a:extLst>
              </a:tr>
              <a:tr h="339268">
                <a:tc>
                  <a:txBody>
                    <a:bodyPr/>
                    <a:lstStyle/>
                    <a:p>
                      <a:pPr algn="l" fontAlgn="ctr"/>
                      <a:r>
                        <a:rPr lang="en-US" sz="1100" b="1" i="0" u="none" strike="noStrike" dirty="0">
                          <a:solidFill>
                            <a:srgbClr val="000000"/>
                          </a:solidFill>
                          <a:effectLst/>
                          <a:latin typeface="Calibri" panose="020F0502020204030204" pitchFamily="34" charset="0"/>
                        </a:rPr>
                        <a:t>Northern Cape</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139</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96</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508</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508</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5</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262365965"/>
                  </a:ext>
                </a:extLst>
              </a:tr>
              <a:tr h="339268">
                <a:tc>
                  <a:txBody>
                    <a:bodyPr/>
                    <a:lstStyle/>
                    <a:p>
                      <a:pPr algn="l" fontAlgn="ctr"/>
                      <a:r>
                        <a:rPr lang="en-US" sz="1100" b="1" i="0" u="none" strike="noStrike" dirty="0">
                          <a:solidFill>
                            <a:srgbClr val="000000"/>
                          </a:solidFill>
                          <a:effectLst/>
                          <a:latin typeface="Calibri" panose="020F0502020204030204" pitchFamily="34" charset="0"/>
                        </a:rPr>
                        <a:t>North West</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139</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9</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86</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233</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4</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011951819"/>
                  </a:ext>
                </a:extLst>
              </a:tr>
              <a:tr h="339268">
                <a:tc>
                  <a:txBody>
                    <a:bodyPr/>
                    <a:lstStyle/>
                    <a:p>
                      <a:pPr algn="l" fontAlgn="ctr"/>
                      <a:r>
                        <a:rPr lang="en-US" sz="1100" b="1" i="0" u="none" strike="noStrike" dirty="0">
                          <a:solidFill>
                            <a:srgbClr val="000000"/>
                          </a:solidFill>
                          <a:effectLst/>
                          <a:latin typeface="Calibri" panose="020F0502020204030204" pitchFamily="34" charset="0"/>
                        </a:rPr>
                        <a:t>Western Cape</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8991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8991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8991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8991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b"/>
                      <a:r>
                        <a:rPr lang="en-US" sz="1100" b="0" i="0" u="none" strike="noStrike" dirty="0">
                          <a:solidFill>
                            <a:srgbClr val="000000"/>
                          </a:solidFill>
                          <a:effectLst/>
                          <a:latin typeface="Calibri" panose="020F0502020204030204" pitchFamily="34" charset="0"/>
                        </a:rPr>
                        <a:t>6621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6621</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0" i="0" u="none" strike="noStrike" dirty="0">
                          <a:solidFill>
                            <a:srgbClr val="000000"/>
                          </a:solidFill>
                          <a:effectLst/>
                          <a:latin typeface="Calibri" panose="020F0502020204030204" pitchFamily="34" charset="0"/>
                        </a:rPr>
                        <a:t>42</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9244</a:t>
                      </a:r>
                    </a:p>
                  </a:txBody>
                  <a:tcPr marL="9380" marR="9380" marT="93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7749</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dirty="0">
                          <a:solidFill>
                            <a:srgbClr val="000000"/>
                          </a:solidFill>
                          <a:effectLst/>
                          <a:latin typeface="Calibri" panose="020F0502020204030204" pitchFamily="34" charset="0"/>
                        </a:rPr>
                        <a:t>52</a:t>
                      </a:r>
                    </a:p>
                  </a:txBody>
                  <a:tcPr marL="9380" marR="9380" marT="93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198698953"/>
                  </a:ext>
                </a:extLst>
              </a:tr>
              <a:tr h="339268">
                <a:tc>
                  <a:txBody>
                    <a:bodyPr/>
                    <a:lstStyle/>
                    <a:p>
                      <a:pPr algn="l" fontAlgn="ctr"/>
                      <a:r>
                        <a:rPr lang="en-US" sz="1100" b="1" i="0" u="none" strike="noStrike" dirty="0">
                          <a:solidFill>
                            <a:srgbClr val="000000"/>
                          </a:solidFill>
                          <a:effectLst/>
                          <a:latin typeface="Calibri" panose="020F0502020204030204" pitchFamily="34" charset="0"/>
                        </a:rPr>
                        <a:t>RSA</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41424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28421</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174</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39765</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1" i="0" u="none" strike="noStrike" dirty="0">
                          <a:solidFill>
                            <a:srgbClr val="000000"/>
                          </a:solidFill>
                          <a:effectLst/>
                          <a:latin typeface="Calibri" panose="020F0502020204030204" pitchFamily="34" charset="0"/>
                        </a:rPr>
                        <a:t>23648</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1" i="0" u="none" strike="noStrike" dirty="0">
                          <a:solidFill>
                            <a:srgbClr val="000000"/>
                          </a:solidFill>
                          <a:effectLst/>
                          <a:latin typeface="Calibri" panose="020F0502020204030204" pitchFamily="34" charset="0"/>
                        </a:rPr>
                        <a:t>164</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100" b="1" i="0" u="none" strike="noStrike" dirty="0">
                          <a:solidFill>
                            <a:srgbClr val="000000"/>
                          </a:solidFill>
                          <a:effectLst/>
                          <a:latin typeface="Calibri" panose="020F0502020204030204" pitchFamily="34" charset="0"/>
                        </a:rPr>
                        <a:t>37237</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24438</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100" b="1" i="0" u="none" strike="noStrike" dirty="0">
                          <a:solidFill>
                            <a:srgbClr val="000000"/>
                          </a:solidFill>
                          <a:effectLst/>
                          <a:latin typeface="Calibri" panose="020F0502020204030204" pitchFamily="34" charset="0"/>
                        </a:rPr>
                        <a:t>166</a:t>
                      </a:r>
                    </a:p>
                  </a:txBody>
                  <a:tcPr marL="9380" marR="9380" marT="93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r" fontAlgn="b"/>
                      <a:r>
                        <a:rPr lang="en-US" sz="1100" b="1" i="0" u="none" strike="noStrike" dirty="0">
                          <a:solidFill>
                            <a:srgbClr val="000000"/>
                          </a:solidFill>
                          <a:effectLst/>
                          <a:latin typeface="Calibri" panose="020F0502020204030204" pitchFamily="34" charset="0"/>
                        </a:rPr>
                        <a:t>43182</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rPr>
                        <a:t>28920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100" b="1" i="0" u="none" strike="noStrike" dirty="0">
                          <a:solidFill>
                            <a:srgbClr val="000000"/>
                          </a:solidFill>
                          <a:effectLst/>
                          <a:latin typeface="Calibri" panose="020F0502020204030204" pitchFamily="34" charset="0"/>
                        </a:rPr>
                        <a:t>200</a:t>
                      </a:r>
                    </a:p>
                  </a:txBody>
                  <a:tcPr marL="9380" marR="9380" marT="9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245153012"/>
                  </a:ext>
                </a:extLst>
              </a:tr>
            </a:tbl>
          </a:graphicData>
        </a:graphic>
      </p:graphicFrame>
    </p:spTree>
    <p:extLst>
      <p:ext uri="{BB962C8B-B14F-4D97-AF65-F5344CB8AC3E}">
        <p14:creationId xmlns:p14="http://schemas.microsoft.com/office/powerpoint/2010/main" val="336510057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44505</TotalTime>
  <Words>2220</Words>
  <Application>Microsoft Office PowerPoint</Application>
  <PresentationFormat>On-screen Show (4:3)</PresentationFormat>
  <Paragraphs>516</Paragraphs>
  <Slides>19</Slides>
  <Notes>3</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MS PGothic</vt:lpstr>
      <vt:lpstr>Arial</vt:lpstr>
      <vt:lpstr>Calibri</vt:lpstr>
      <vt:lpstr>Calibri Light</vt:lpstr>
      <vt:lpstr>Lucida Sans Unicode</vt:lpstr>
      <vt:lpstr>Symbol</vt:lpstr>
      <vt:lpstr>Times New Roman</vt:lpstr>
      <vt:lpstr>Wingdings</vt:lpstr>
      <vt:lpstr>Custom Design</vt:lpstr>
      <vt:lpstr>1_New DBE Presentation template</vt:lpstr>
      <vt:lpstr> PROVISION OF  LEARNER TRANSPORT   BRIEFING TO THE PORTFOLIO COMMITTEE ON BASIC EDUCATION    16 MAY 2023</vt:lpstr>
      <vt:lpstr>PURPOSE OF THE PRESENTATION</vt:lpstr>
      <vt:lpstr>PRESENTATION OUTLINE</vt:lpstr>
      <vt:lpstr>INTRODUCTION</vt:lpstr>
      <vt:lpstr>BACKGROUND </vt:lpstr>
      <vt:lpstr>POLICY AND LEGISLATIVE CONTEXT  </vt:lpstr>
      <vt:lpstr>INSTITUTIONAL FRAMEWORK</vt:lpstr>
      <vt:lpstr>LEARNERS TRANSPORTED-MAINSTREAM</vt:lpstr>
      <vt:lpstr>LEARNERS TRANSPORTED-SPECIAL NEEDS</vt:lpstr>
      <vt:lpstr>INTEGRATION OF LEARNERS WITH SPECIAL NEEDS</vt:lpstr>
      <vt:lpstr>BUDGET HISTORICAL PERFORMANCE UP TO 4TH-QUARTER OF 2022/2023</vt:lpstr>
      <vt:lpstr>MAJOR LEARNER TRANSPORT CHALLENGES</vt:lpstr>
      <vt:lpstr>KEY CHALLENGES</vt:lpstr>
      <vt:lpstr>KEY ISSUES FOR CONSIDERATION IN THE REVIEW OF THE NLTP</vt:lpstr>
      <vt:lpstr>ISSUES FOR CONSIDERATION </vt:lpstr>
      <vt:lpstr>ISSUES FOR CONSIDERATION </vt:lpstr>
      <vt:lpstr>PROJECT PLAN FOR THE REVIEW OF THE NATIONAL LEARNER TRANSPORT POLICY  </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somgede.f</dc:creator>
  <cp:lastModifiedBy>Llewellyn Brown</cp:lastModifiedBy>
  <cp:revision>751</cp:revision>
  <cp:lastPrinted>2017-02-27T09:53:08Z</cp:lastPrinted>
  <dcterms:created xsi:type="dcterms:W3CDTF">2013-11-04T08:51:01Z</dcterms:created>
  <dcterms:modified xsi:type="dcterms:W3CDTF">2023-05-12T11:01:10Z</dcterms:modified>
</cp:coreProperties>
</file>