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 id="2147483732" r:id="rId3"/>
    <p:sldMasterId id="2147483756" r:id="rId4"/>
    <p:sldMasterId id="2147483804" r:id="rId5"/>
    <p:sldMasterId id="2147483816" r:id="rId6"/>
    <p:sldMasterId id="2147483828" r:id="rId7"/>
  </p:sldMasterIdLst>
  <p:notesMasterIdLst>
    <p:notesMasterId r:id="rId33"/>
  </p:notesMasterIdLst>
  <p:handoutMasterIdLst>
    <p:handoutMasterId r:id="rId34"/>
  </p:handoutMasterIdLst>
  <p:sldIdLst>
    <p:sldId id="256" r:id="rId8"/>
    <p:sldId id="290" r:id="rId9"/>
    <p:sldId id="260" r:id="rId10"/>
    <p:sldId id="265" r:id="rId11"/>
    <p:sldId id="295" r:id="rId12"/>
    <p:sldId id="296" r:id="rId13"/>
    <p:sldId id="301" r:id="rId14"/>
    <p:sldId id="302" r:id="rId15"/>
    <p:sldId id="288" r:id="rId16"/>
    <p:sldId id="289" r:id="rId17"/>
    <p:sldId id="299" r:id="rId18"/>
    <p:sldId id="287" r:id="rId19"/>
    <p:sldId id="300" r:id="rId20"/>
    <p:sldId id="292" r:id="rId21"/>
    <p:sldId id="263" r:id="rId22"/>
    <p:sldId id="266" r:id="rId23"/>
    <p:sldId id="275" r:id="rId24"/>
    <p:sldId id="277" r:id="rId25"/>
    <p:sldId id="279" r:id="rId26"/>
    <p:sldId id="281" r:id="rId27"/>
    <p:sldId id="293" r:id="rId28"/>
    <p:sldId id="294" r:id="rId29"/>
    <p:sldId id="297" r:id="rId30"/>
    <p:sldId id="298"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66"/>
    <a:srgbClr val="0BA580"/>
    <a:srgbClr val="008238"/>
    <a:srgbClr val="005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3" autoAdjust="0"/>
    <p:restoredTop sz="94660"/>
  </p:normalViewPr>
  <p:slideViewPr>
    <p:cSldViewPr snapToGrid="0" showGuides="1">
      <p:cViewPr varScale="1">
        <p:scale>
          <a:sx n="73" d="100"/>
          <a:sy n="73" d="100"/>
        </p:scale>
        <p:origin x="8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Q3</c:v>
                </c:pt>
              </c:strCache>
            </c:strRef>
          </c:tx>
          <c:dPt>
            <c:idx val="0"/>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1-2F37-46A4-A96B-7AAAEA93D46D}"/>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2F37-46A4-A96B-7AAAEA93D46D}"/>
              </c:ext>
            </c:extLst>
          </c:dPt>
          <c:cat>
            <c:strRef>
              <c:f>Sheet1!$A$2:$A$3</c:f>
              <c:strCache>
                <c:ptCount val="2"/>
                <c:pt idx="0">
                  <c:v>64% achieved</c:v>
                </c:pt>
                <c:pt idx="1">
                  <c:v>36% non-achieved</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0-1B1E-4022-97B5-599270FB0F9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solidFill>
            <a:srgbClr val="00B050"/>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1-E4C3-4A2A-B6CE-9E6B50DE3A4E}"/>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E4C3-4A2A-B6CE-9E6B50DE3A4E}"/>
              </c:ext>
            </c:extLst>
          </c:dPt>
          <c:cat>
            <c:strRef>
              <c:f>Sheet1!$A$2:$A$3</c:f>
              <c:strCache>
                <c:ptCount val="2"/>
                <c:pt idx="0">
                  <c:v>73% achieved</c:v>
                </c:pt>
                <c:pt idx="1">
                  <c:v>27% non-achieved</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0-58E5-4FB2-B16A-1FCBF77B9CD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solidFill>
            <a:srgbClr val="00B050"/>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CC6715-62B1-44B4-B7BE-48AE499FA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742C05F5-0828-4A09-A4AD-AF409796D8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FBCE13-60DD-4A9C-BBC9-F28A6E0F6B1F}" type="datetimeFigureOut">
              <a:rPr lang="en-ZA" smtClean="0"/>
              <a:t>2022/08/23</a:t>
            </a:fld>
            <a:endParaRPr lang="en-ZA"/>
          </a:p>
        </p:txBody>
      </p:sp>
      <p:sp>
        <p:nvSpPr>
          <p:cNvPr id="4" name="Footer Placeholder 3">
            <a:extLst>
              <a:ext uri="{FF2B5EF4-FFF2-40B4-BE49-F238E27FC236}">
                <a16:creationId xmlns:a16="http://schemas.microsoft.com/office/drawing/2014/main" id="{A05650F8-051F-43FF-A474-EF5448A018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EE08517-3D9C-4E27-9D56-CF8C3CAD6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B7CE13-1CE6-4249-9C8F-2A12BE236C4B}" type="slidenum">
              <a:rPr lang="en-ZA" smtClean="0"/>
              <a:t>‹#›</a:t>
            </a:fld>
            <a:endParaRPr lang="en-ZA"/>
          </a:p>
        </p:txBody>
      </p:sp>
    </p:spTree>
    <p:extLst>
      <p:ext uri="{BB962C8B-B14F-4D97-AF65-F5344CB8AC3E}">
        <p14:creationId xmlns:p14="http://schemas.microsoft.com/office/powerpoint/2010/main" val="490174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60AB-BBAC-46A5-8D4C-DA4A0A7732AB}" type="datetimeFigureOut">
              <a:rPr lang="en-ZA" smtClean="0"/>
              <a:t>2022/08/23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74A81-4BCB-4692-BB83-42CDE19C2421}" type="slidenum">
              <a:rPr lang="en-ZA" smtClean="0"/>
              <a:t>‹#›</a:t>
            </a:fld>
            <a:endParaRPr lang="en-ZA"/>
          </a:p>
        </p:txBody>
      </p:sp>
    </p:spTree>
    <p:extLst>
      <p:ext uri="{BB962C8B-B14F-4D97-AF65-F5344CB8AC3E}">
        <p14:creationId xmlns:p14="http://schemas.microsoft.com/office/powerpoint/2010/main" val="14515403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schemeClr val="bg1">
                    <a:lumMod val="85000"/>
                  </a:schemeClr>
                </a:solidFill>
              </a:rPr>
              <a:t>department of communications and digital technologies</a:t>
            </a:r>
            <a:endParaRPr lang="en-ZA" sz="12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schemeClr val="bg1">
                    <a:lumMod val="65000"/>
                  </a:schemeClr>
                </a:solidFill>
              </a:rPr>
              <a:t>A leader in enabling a connected and digitally transformed South Africa!</a:t>
            </a:r>
            <a:endParaRPr lang="en-ZA" sz="1200" dirty="0">
              <a:solidFill>
                <a:schemeClr val="bg1">
                  <a:lumMod val="65000"/>
                </a:scheme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1515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56435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209076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val="288155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111209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0583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62179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75092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44852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354680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45259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4045758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223607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592895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327462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val="1812867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55087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759032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67280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252261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280307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68035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898200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75220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163362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442393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58986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val="160805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732803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971180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4172266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480117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9032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529906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629349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51797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149330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924177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81018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val="2570731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119488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122276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389714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54116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4181275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3730492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7145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800306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536476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4035243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668163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val="3329097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969885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128595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75383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1447864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13480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8304668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3261920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435963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846604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78748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571091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3DE510FD-C2BB-4C12-8820-C9EE4E4C5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2074"/>
            <a:ext cx="12174381" cy="5740177"/>
          </a:xfrm>
          <a:prstGeom prst="rect">
            <a:avLst/>
          </a:prstGeom>
        </p:spPr>
      </p:pic>
      <p:sp>
        <p:nvSpPr>
          <p:cNvPr id="2" name="Title 1">
            <a:extLst>
              <a:ext uri="{FF2B5EF4-FFF2-40B4-BE49-F238E27FC236}">
                <a16:creationId xmlns:a16="http://schemas.microsoft.com/office/drawing/2014/main" id="{E9C6AE70-9C6A-4811-BE55-CD65077A49B4}"/>
              </a:ext>
            </a:extLst>
          </p:cNvPr>
          <p:cNvSpPr>
            <a:spLocks noGrp="1"/>
          </p:cNvSpPr>
          <p:nvPr>
            <p:ph type="ctrTitle"/>
          </p:nvPr>
        </p:nvSpPr>
        <p:spPr>
          <a:xfrm>
            <a:off x="4920343" y="1835629"/>
            <a:ext cx="6955969" cy="1746591"/>
          </a:xfrm>
          <a:prstGeom prst="rect">
            <a:avLst/>
          </a:prstGeom>
        </p:spPr>
        <p:txBody>
          <a:bodyPr anchor="b">
            <a:normAutofit/>
          </a:bodyPr>
          <a:lstStyle>
            <a:lvl1pPr algn="ctr">
              <a:lnSpc>
                <a:spcPct val="100000"/>
              </a:lnSpc>
              <a:defRPr sz="540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id="{AF8B6128-A7FC-4239-BC08-667D11122DE4}"/>
              </a:ext>
            </a:extLst>
          </p:cNvPr>
          <p:cNvSpPr>
            <a:spLocks noGrp="1"/>
          </p:cNvSpPr>
          <p:nvPr>
            <p:ph type="subTitle" idx="1"/>
          </p:nvPr>
        </p:nvSpPr>
        <p:spPr>
          <a:xfrm>
            <a:off x="4920343" y="3706839"/>
            <a:ext cx="6955970" cy="92415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id="{4C3D6594-B71B-4308-B614-AB2B17AD219D}"/>
              </a:ext>
            </a:extLst>
          </p:cNvPr>
          <p:cNvSpPr/>
          <p:nvPr userDrawn="1"/>
        </p:nvSpPr>
        <p:spPr>
          <a:xfrm>
            <a:off x="17620" y="1120368"/>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3" name="TextBox 12">
            <a:extLst>
              <a:ext uri="{FF2B5EF4-FFF2-40B4-BE49-F238E27FC236}">
                <a16:creationId xmlns:a16="http://schemas.microsoft.com/office/drawing/2014/main" id="{16C75A5D-1DA1-48C8-816E-3C3DAB500DAC}"/>
              </a:ext>
            </a:extLst>
          </p:cNvPr>
          <p:cNvSpPr txBox="1"/>
          <p:nvPr userDrawn="1"/>
        </p:nvSpPr>
        <p:spPr>
          <a:xfrm>
            <a:off x="4112723" y="1001700"/>
            <a:ext cx="7792095" cy="276999"/>
          </a:xfrm>
          <a:prstGeom prst="rect">
            <a:avLst/>
          </a:prstGeom>
          <a:noFill/>
        </p:spPr>
        <p:txBody>
          <a:bodyPr wrap="square" rtlCol="0">
            <a:spAutoFit/>
          </a:bodyPr>
          <a:lstStyle/>
          <a:p>
            <a:r>
              <a:rPr lang="en-US" sz="1200" dirty="0">
                <a:solidFill>
                  <a:prstClr val="white">
                    <a:lumMod val="85000"/>
                  </a:prstClr>
                </a:solidFill>
              </a:rPr>
              <a:t>department of communications and digital technologies</a:t>
            </a:r>
            <a:endParaRPr lang="en-ZA" sz="1200" dirty="0">
              <a:solidFill>
                <a:prstClr val="white">
                  <a:lumMod val="85000"/>
                </a:prstClr>
              </a:solidFill>
            </a:endParaRPr>
          </a:p>
        </p:txBody>
      </p:sp>
      <p:pic>
        <p:nvPicPr>
          <p:cNvPr id="16" name="Picture 15" descr="Text&#10;&#10;Description automatically generated">
            <a:extLst>
              <a:ext uri="{FF2B5EF4-FFF2-40B4-BE49-F238E27FC236}">
                <a16:creationId xmlns:a16="http://schemas.microsoft.com/office/drawing/2014/main"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sp>
        <p:nvSpPr>
          <p:cNvPr id="20" name="Rectangle 19">
            <a:extLst>
              <a:ext uri="{FF2B5EF4-FFF2-40B4-BE49-F238E27FC236}">
                <a16:creationId xmlns:a16="http://schemas.microsoft.com/office/drawing/2014/main" id="{E23B0F19-FC00-4344-89AF-3742A7C73B6E}"/>
              </a:ext>
            </a:extLst>
          </p:cNvPr>
          <p:cNvSpPr/>
          <p:nvPr userDrawn="1"/>
        </p:nvSpPr>
        <p:spPr>
          <a:xfrm>
            <a:off x="8096897" y="6076285"/>
            <a:ext cx="4095103"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1" name="TextBox 20">
            <a:extLst>
              <a:ext uri="{FF2B5EF4-FFF2-40B4-BE49-F238E27FC236}">
                <a16:creationId xmlns:a16="http://schemas.microsoft.com/office/drawing/2014/main" id="{0FA46FF2-FE79-4A0B-933B-E5A749B6E6EB}"/>
              </a:ext>
            </a:extLst>
          </p:cNvPr>
          <p:cNvSpPr txBox="1"/>
          <p:nvPr userDrawn="1"/>
        </p:nvSpPr>
        <p:spPr>
          <a:xfrm>
            <a:off x="-39388" y="5960644"/>
            <a:ext cx="8055427" cy="276999"/>
          </a:xfrm>
          <a:prstGeom prst="rect">
            <a:avLst/>
          </a:prstGeom>
          <a:noFill/>
        </p:spPr>
        <p:txBody>
          <a:bodyPr wrap="square" rtlCol="0">
            <a:spAutoFit/>
          </a:bodyPr>
          <a:lstStyle/>
          <a:p>
            <a:pPr algn="r"/>
            <a:r>
              <a:rPr lang="en-US" sz="1200" dirty="0">
                <a:solidFill>
                  <a:prstClr val="white">
                    <a:lumMod val="65000"/>
                  </a:prstClr>
                </a:solidFill>
              </a:rPr>
              <a:t>A leader in enabling a connected and digitally transformed South Africa!</a:t>
            </a:r>
            <a:endParaRPr lang="en-ZA" sz="1200" dirty="0">
              <a:solidFill>
                <a:prstClr val="white">
                  <a:lumMod val="65000"/>
                </a:prstClr>
              </a:solidFill>
            </a:endParaRPr>
          </a:p>
        </p:txBody>
      </p:sp>
      <p:sp>
        <p:nvSpPr>
          <p:cNvPr id="22" name="Rectangle 21">
            <a:extLst>
              <a:ext uri="{FF2B5EF4-FFF2-40B4-BE49-F238E27FC236}">
                <a16:creationId xmlns:a16="http://schemas.microsoft.com/office/drawing/2014/main" id="{A5972417-FFF1-4212-8FCA-A2576EDC19F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Tree>
    <p:extLst>
      <p:ext uri="{BB962C8B-B14F-4D97-AF65-F5344CB8AC3E}">
        <p14:creationId xmlns:p14="http://schemas.microsoft.com/office/powerpoint/2010/main" val="6043403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CC0C-BCB1-4C07-A562-AF4C72069F95}"/>
              </a:ext>
            </a:extLst>
          </p:cNvPr>
          <p:cNvSpPr>
            <a:spLocks noGrp="1"/>
          </p:cNvSpPr>
          <p:nvPr>
            <p:ph type="title"/>
          </p:nvPr>
        </p:nvSpPr>
        <p:spPr>
          <a:xfrm>
            <a:off x="838200" y="1121229"/>
            <a:ext cx="10515600" cy="569459"/>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3435B06-EE93-46D0-9167-91B81DFC7C8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id="{F4AF2B11-8239-447D-B777-E8DE3567095E}"/>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3B48304D-E45A-45FC-8B37-6DB4FF5346B9}"/>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6ECAF86F-B443-4A67-A043-D53AF6296DDF}"/>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5D4D0CB9-FFFD-47BB-B72D-9AF99AB85AC8}"/>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3" name="TextBox 12">
            <a:extLst>
              <a:ext uri="{FF2B5EF4-FFF2-40B4-BE49-F238E27FC236}">
                <a16:creationId xmlns:a16="http://schemas.microsoft.com/office/drawing/2014/main" id="{54026153-2E8A-41A1-A2D7-AF279F209F2A}"/>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8330144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BBF2-7ACF-463B-B9A4-B826F59B57B7}"/>
              </a:ext>
            </a:extLst>
          </p:cNvPr>
          <p:cNvSpPr>
            <a:spLocks noGrp="1"/>
          </p:cNvSpPr>
          <p:nvPr>
            <p:ph type="title"/>
          </p:nvPr>
        </p:nvSpPr>
        <p:spPr>
          <a:xfrm>
            <a:off x="814051" y="1228718"/>
            <a:ext cx="10515600" cy="598588"/>
          </a:xfrm>
          <a:prstGeom prst="rect">
            <a:avLst/>
          </a:prstGeom>
        </p:spPr>
        <p:txBody>
          <a:bodyPr anchor="b">
            <a:norm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90A4D7B4-73EE-4DBD-873F-0B575F28C246}"/>
              </a:ext>
            </a:extLst>
          </p:cNvPr>
          <p:cNvSpPr>
            <a:spLocks noGrp="1"/>
          </p:cNvSpPr>
          <p:nvPr>
            <p:ph type="body" idx="1"/>
          </p:nvPr>
        </p:nvSpPr>
        <p:spPr>
          <a:xfrm>
            <a:off x="831850" y="2094316"/>
            <a:ext cx="10515600" cy="3995335"/>
          </a:xfrm>
          <a:prstGeom prst="rect">
            <a:avLst/>
          </a:prstGeo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C432AE33-DFED-4FD8-BE53-7566959F3430}"/>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7C63376A-7D09-4963-A97F-DC05EE7F46F0}"/>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151F598-01DA-4859-AD79-9027333DC507}"/>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2E20BAF7-D1EE-4250-A7E8-0F903FBFD409}"/>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4" name="TextBox 3">
            <a:extLst>
              <a:ext uri="{FF2B5EF4-FFF2-40B4-BE49-F238E27FC236}">
                <a16:creationId xmlns:a16="http://schemas.microsoft.com/office/drawing/2014/main" id="{365B8AA4-93E4-46EB-9A08-6A417D02CD2C}"/>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4350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36740343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D06A-099D-42EB-9E9D-77B90CFDE085}"/>
              </a:ext>
            </a:extLst>
          </p:cNvPr>
          <p:cNvSpPr>
            <a:spLocks noGrp="1"/>
          </p:cNvSpPr>
          <p:nvPr>
            <p:ph type="title"/>
          </p:nvPr>
        </p:nvSpPr>
        <p:spPr>
          <a:xfrm>
            <a:off x="838200" y="1077686"/>
            <a:ext cx="10515600" cy="613002"/>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967A0BE9-B9DD-4672-BD9B-DA227B2BEFF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id="{AE816645-A85D-44CA-BE60-8A2695C0B156}"/>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id="{97635F3E-1E6C-4D41-892F-FDFCC853D1CE}"/>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286ADDE-056B-441F-8B12-5B3F00A21DFF}"/>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D1135F8E-0F5F-4CE6-AE10-B1FCA142F63A}"/>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5" name="Picture 14">
            <a:extLst>
              <a:ext uri="{FF2B5EF4-FFF2-40B4-BE49-F238E27FC236}">
                <a16:creationId xmlns:a16="http://schemas.microsoft.com/office/drawing/2014/main" id="{BA985534-60D3-46E4-95BD-3D3F692058D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D3C6052C-96D4-44E6-83D1-DC748128482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978725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C4AB-9B57-41B3-871A-5A9AA6340718}"/>
              </a:ext>
            </a:extLst>
          </p:cNvPr>
          <p:cNvSpPr>
            <a:spLocks noGrp="1"/>
          </p:cNvSpPr>
          <p:nvPr>
            <p:ph type="title"/>
          </p:nvPr>
        </p:nvSpPr>
        <p:spPr>
          <a:xfrm>
            <a:off x="839788"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C6DFA7C-538B-4F8E-A7F8-D6621AAC04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A80D6E-29EF-47C1-BE0C-EEEEC37FE54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id="{9407547E-760F-4FD3-BD0E-EA034E1E0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A8122-B0B2-4B66-AC1B-607055A4C12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id="{CB56E957-9AE2-4C01-A5BF-E64DDBC18113}"/>
              </a:ext>
            </a:extLst>
          </p:cNvPr>
          <p:cNvGrpSpPr/>
          <p:nvPr userDrawn="1"/>
        </p:nvGrpSpPr>
        <p:grpSpPr>
          <a:xfrm>
            <a:off x="-1" y="84185"/>
            <a:ext cx="12192001" cy="756961"/>
            <a:chOff x="-1" y="84185"/>
            <a:chExt cx="12192001" cy="756961"/>
          </a:xfrm>
        </p:grpSpPr>
        <p:sp>
          <p:nvSpPr>
            <p:cNvPr id="9" name="Rectangle 8">
              <a:extLst>
                <a:ext uri="{FF2B5EF4-FFF2-40B4-BE49-F238E27FC236}">
                  <a16:creationId xmlns:a16="http://schemas.microsoft.com/office/drawing/2014/main"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 name="Picture 9" descr="Text&#10;&#10;Description automatically generated">
              <a:extLst>
                <a:ext uri="{FF2B5EF4-FFF2-40B4-BE49-F238E27FC236}">
                  <a16:creationId xmlns:a16="http://schemas.microsoft.com/office/drawing/2014/main"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id="{7A6309C6-3825-4A2A-8253-C297F190F721}"/>
              </a:ext>
            </a:extLst>
          </p:cNvPr>
          <p:cNvGrpSpPr/>
          <p:nvPr userDrawn="1"/>
        </p:nvGrpSpPr>
        <p:grpSpPr>
          <a:xfrm>
            <a:off x="-1" y="887694"/>
            <a:ext cx="12192002" cy="5916906"/>
            <a:chOff x="-1" y="887694"/>
            <a:chExt cx="12192002" cy="5916906"/>
          </a:xfrm>
        </p:grpSpPr>
        <p:sp>
          <p:nvSpPr>
            <p:cNvPr id="13" name="Rectangle 12">
              <a:extLst>
                <a:ext uri="{FF2B5EF4-FFF2-40B4-BE49-F238E27FC236}">
                  <a16:creationId xmlns:a16="http://schemas.microsoft.com/office/drawing/2014/main"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4" name="TextBox 13">
              <a:extLst>
                <a:ext uri="{FF2B5EF4-FFF2-40B4-BE49-F238E27FC236}">
                  <a16:creationId xmlns:a16="http://schemas.microsoft.com/office/drawing/2014/main" id="{EB507A52-66E3-4081-8B6E-E9EAF6D63F98}"/>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5" name="Rectangle 14">
              <a:extLst>
                <a:ext uri="{FF2B5EF4-FFF2-40B4-BE49-F238E27FC236}">
                  <a16:creationId xmlns:a16="http://schemas.microsoft.com/office/drawing/2014/main"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7" name="Picture 16">
            <a:extLst>
              <a:ext uri="{FF2B5EF4-FFF2-40B4-BE49-F238E27FC236}">
                <a16:creationId xmlns:a16="http://schemas.microsoft.com/office/drawing/2014/main" id="{D577272C-B9AF-477A-A122-9949B2262F8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6" name="TextBox 15">
            <a:extLst>
              <a:ext uri="{FF2B5EF4-FFF2-40B4-BE49-F238E27FC236}">
                <a16:creationId xmlns:a16="http://schemas.microsoft.com/office/drawing/2014/main" id="{E61A8003-7C28-4756-83A2-BA7F8F3E63FE}"/>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8058204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89E-0479-4019-A2C3-6CE442578EB9}"/>
              </a:ext>
            </a:extLst>
          </p:cNvPr>
          <p:cNvSpPr>
            <a:spLocks noGrp="1"/>
          </p:cNvSpPr>
          <p:nvPr>
            <p:ph type="title"/>
          </p:nvPr>
        </p:nvSpPr>
        <p:spPr>
          <a:xfrm>
            <a:off x="838200" y="1066800"/>
            <a:ext cx="10515600" cy="623888"/>
          </a:xfrm>
          <a:prstGeom prst="rect">
            <a:avLst/>
          </a:prstGeom>
        </p:spPr>
        <p:txBody>
          <a:bodyPr>
            <a:noAutofit/>
          </a:bodyPr>
          <a:lstStyle>
            <a:lvl1pPr>
              <a:defRPr sz="4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id="{F3A33D4F-7624-4271-ADF3-FACC2B2A3910}"/>
              </a:ext>
            </a:extLst>
          </p:cNvPr>
          <p:cNvGrpSpPr/>
          <p:nvPr userDrawn="1"/>
        </p:nvGrpSpPr>
        <p:grpSpPr>
          <a:xfrm>
            <a:off x="-1" y="84185"/>
            <a:ext cx="12192001" cy="756961"/>
            <a:chOff x="-1" y="84185"/>
            <a:chExt cx="12192001" cy="756961"/>
          </a:xfrm>
        </p:grpSpPr>
        <p:sp>
          <p:nvSpPr>
            <p:cNvPr id="5" name="Rectangle 4">
              <a:extLst>
                <a:ext uri="{FF2B5EF4-FFF2-40B4-BE49-F238E27FC236}">
                  <a16:creationId xmlns:a16="http://schemas.microsoft.com/office/drawing/2014/main"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6" name="Picture 5" descr="Text&#10;&#10;Description automatically generated">
              <a:extLst>
                <a:ext uri="{FF2B5EF4-FFF2-40B4-BE49-F238E27FC236}">
                  <a16:creationId xmlns:a16="http://schemas.microsoft.com/office/drawing/2014/main"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id="{D42616E5-78CA-4E61-AF8D-9CC8F4DFE6B0}"/>
              </a:ext>
            </a:extLst>
          </p:cNvPr>
          <p:cNvGrpSpPr/>
          <p:nvPr userDrawn="1"/>
        </p:nvGrpSpPr>
        <p:grpSpPr>
          <a:xfrm>
            <a:off x="-1" y="887694"/>
            <a:ext cx="12192002" cy="5916906"/>
            <a:chOff x="-1" y="887694"/>
            <a:chExt cx="12192002" cy="5916906"/>
          </a:xfrm>
        </p:grpSpPr>
        <p:sp>
          <p:nvSpPr>
            <p:cNvPr id="9" name="Rectangle 8">
              <a:extLst>
                <a:ext uri="{FF2B5EF4-FFF2-40B4-BE49-F238E27FC236}">
                  <a16:creationId xmlns:a16="http://schemas.microsoft.com/office/drawing/2014/main"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0" name="TextBox 9">
              <a:extLst>
                <a:ext uri="{FF2B5EF4-FFF2-40B4-BE49-F238E27FC236}">
                  <a16:creationId xmlns:a16="http://schemas.microsoft.com/office/drawing/2014/main" id="{7453204F-E80A-4C0C-882A-CDCFD5519EDE}"/>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1" name="Rectangle 10">
              <a:extLst>
                <a:ext uri="{FF2B5EF4-FFF2-40B4-BE49-F238E27FC236}">
                  <a16:creationId xmlns:a16="http://schemas.microsoft.com/office/drawing/2014/main"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8025C63-1607-4FA9-8EAF-FF749CFB8C65}"/>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3B022DA8-7D16-45D0-A1BA-CACD0FAF621D}"/>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569480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CAB219-600E-42B6-A51E-4ED14FDB5BE2}"/>
              </a:ext>
            </a:extLst>
          </p:cNvPr>
          <p:cNvGrpSpPr/>
          <p:nvPr userDrawn="1"/>
        </p:nvGrpSpPr>
        <p:grpSpPr>
          <a:xfrm>
            <a:off x="-1" y="84185"/>
            <a:ext cx="12192001" cy="756961"/>
            <a:chOff x="-1" y="84185"/>
            <a:chExt cx="12192001" cy="756961"/>
          </a:xfrm>
        </p:grpSpPr>
        <p:sp>
          <p:nvSpPr>
            <p:cNvPr id="4" name="Rectangle 3">
              <a:extLst>
                <a:ext uri="{FF2B5EF4-FFF2-40B4-BE49-F238E27FC236}">
                  <a16:creationId xmlns:a16="http://schemas.microsoft.com/office/drawing/2014/main"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5" name="Picture 4" descr="Text&#10;&#10;Description automatically generated">
              <a:extLst>
                <a:ext uri="{FF2B5EF4-FFF2-40B4-BE49-F238E27FC236}">
                  <a16:creationId xmlns:a16="http://schemas.microsoft.com/office/drawing/2014/main"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id="{A8220575-6F04-42B8-BE22-59F8A506BA10}"/>
              </a:ext>
            </a:extLst>
          </p:cNvPr>
          <p:cNvGrpSpPr/>
          <p:nvPr userDrawn="1"/>
        </p:nvGrpSpPr>
        <p:grpSpPr>
          <a:xfrm>
            <a:off x="-1" y="887694"/>
            <a:ext cx="12192002" cy="5916906"/>
            <a:chOff x="-1" y="887694"/>
            <a:chExt cx="12192002" cy="5916906"/>
          </a:xfrm>
        </p:grpSpPr>
        <p:sp>
          <p:nvSpPr>
            <p:cNvPr id="8" name="Rectangle 7">
              <a:extLst>
                <a:ext uri="{FF2B5EF4-FFF2-40B4-BE49-F238E27FC236}">
                  <a16:creationId xmlns:a16="http://schemas.microsoft.com/office/drawing/2014/main"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9" name="TextBox 8">
              <a:extLst>
                <a:ext uri="{FF2B5EF4-FFF2-40B4-BE49-F238E27FC236}">
                  <a16:creationId xmlns:a16="http://schemas.microsoft.com/office/drawing/2014/main" id="{AC5B2333-2F3F-403D-A138-4E20536BBA19}"/>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0" name="Rectangle 9">
              <a:extLst>
                <a:ext uri="{FF2B5EF4-FFF2-40B4-BE49-F238E27FC236}">
                  <a16:creationId xmlns:a16="http://schemas.microsoft.com/office/drawing/2014/main"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1" name="Picture 10">
            <a:extLst>
              <a:ext uri="{FF2B5EF4-FFF2-40B4-BE49-F238E27FC236}">
                <a16:creationId xmlns:a16="http://schemas.microsoft.com/office/drawing/2014/main" id="{D1F97270-02FE-4D90-B286-2B56B6BB9C93}"/>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2" name="TextBox 11">
            <a:extLst>
              <a:ext uri="{FF2B5EF4-FFF2-40B4-BE49-F238E27FC236}">
                <a16:creationId xmlns:a16="http://schemas.microsoft.com/office/drawing/2014/main" id="{02592557-6380-4D2A-827A-F3372458D369}"/>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19225698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6997619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00800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B69D-2F9C-4DFE-BED6-0CE895EDBC4D}"/>
              </a:ext>
            </a:extLst>
          </p:cNvPr>
          <p:cNvSpPr>
            <a:spLocks noGrp="1"/>
          </p:cNvSpPr>
          <p:nvPr>
            <p:ph type="title"/>
          </p:nvPr>
        </p:nvSpPr>
        <p:spPr>
          <a:xfrm>
            <a:off x="838200" y="1055914"/>
            <a:ext cx="10515600" cy="634774"/>
          </a:xfrm>
          <a:prstGeom prst="rect">
            <a:avLst/>
          </a:prstGeom>
        </p:spPr>
        <p:txBody>
          <a:bodyPr>
            <a:no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CF728CE9-FFF7-4402-8872-62BC4FE85083}"/>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8A0849EC-A302-4946-9A36-38CFF6C49189}"/>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9B6D90AA-A795-4DEC-97CA-5BC0A734C5FB}"/>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F8C889E7-AE45-4285-A319-D219FADBC89D}"/>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A8B530CD-E4DE-4D8B-B104-77BB8B7FE3A6}"/>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E2E12E35-8CCA-499C-93DE-5169309B83F4}"/>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9424179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DE05E-263D-4643-A7FC-7A78FDDB1C2D}"/>
              </a:ext>
            </a:extLst>
          </p:cNvPr>
          <p:cNvSpPr>
            <a:spLocks noGrp="1"/>
          </p:cNvSpPr>
          <p:nvPr>
            <p:ph type="title" orient="vert"/>
          </p:nvPr>
        </p:nvSpPr>
        <p:spPr>
          <a:xfrm>
            <a:off x="8724900" y="1099457"/>
            <a:ext cx="2628900" cy="5077506"/>
          </a:xfrm>
          <a:prstGeom prst="rect">
            <a:avLst/>
          </a:prstGeom>
        </p:spPr>
        <p:txBody>
          <a:bodyPr vert="eaVert">
            <a:normAutofit/>
          </a:bodyPr>
          <a:lstStyle>
            <a:lvl1pPr>
              <a:defRPr sz="4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id="{02F375EC-703E-4C5F-8590-756B942327CA}"/>
              </a:ext>
            </a:extLst>
          </p:cNvPr>
          <p:cNvSpPr>
            <a:spLocks noGrp="1"/>
          </p:cNvSpPr>
          <p:nvPr>
            <p:ph type="body" orient="vert" idx="1"/>
          </p:nvPr>
        </p:nvSpPr>
        <p:spPr>
          <a:xfrm>
            <a:off x="838200" y="1099457"/>
            <a:ext cx="7734300"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id="{467F5F66-0780-4A1F-9E3A-808A7256E576}"/>
              </a:ext>
            </a:extLst>
          </p:cNvPr>
          <p:cNvGrpSpPr/>
          <p:nvPr userDrawn="1"/>
        </p:nvGrpSpPr>
        <p:grpSpPr>
          <a:xfrm>
            <a:off x="-1" y="84185"/>
            <a:ext cx="12192001" cy="756961"/>
            <a:chOff x="-1" y="84185"/>
            <a:chExt cx="12192001" cy="756961"/>
          </a:xfrm>
        </p:grpSpPr>
        <p:sp>
          <p:nvSpPr>
            <p:cNvPr id="6" name="Rectangle 5">
              <a:extLst>
                <a:ext uri="{FF2B5EF4-FFF2-40B4-BE49-F238E27FC236}">
                  <a16:creationId xmlns:a16="http://schemas.microsoft.com/office/drawing/2014/main"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7" name="Picture 6" descr="Text&#10;&#10;Description automatically generated">
              <a:extLst>
                <a:ext uri="{FF2B5EF4-FFF2-40B4-BE49-F238E27FC236}">
                  <a16:creationId xmlns:a16="http://schemas.microsoft.com/office/drawing/2014/main"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id="{F2C6B271-E058-43DE-AE74-D5D6F55D7AA5}"/>
              </a:ext>
            </a:extLst>
          </p:cNvPr>
          <p:cNvGrpSpPr/>
          <p:nvPr userDrawn="1"/>
        </p:nvGrpSpPr>
        <p:grpSpPr>
          <a:xfrm>
            <a:off x="-1" y="887694"/>
            <a:ext cx="12192002" cy="5916906"/>
            <a:chOff x="-1" y="887694"/>
            <a:chExt cx="12192002" cy="5916906"/>
          </a:xfrm>
        </p:grpSpPr>
        <p:sp>
          <p:nvSpPr>
            <p:cNvPr id="10" name="Rectangle 9">
              <a:extLst>
                <a:ext uri="{FF2B5EF4-FFF2-40B4-BE49-F238E27FC236}">
                  <a16:creationId xmlns:a16="http://schemas.microsoft.com/office/drawing/2014/main"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1" name="TextBox 10">
              <a:extLst>
                <a:ext uri="{FF2B5EF4-FFF2-40B4-BE49-F238E27FC236}">
                  <a16:creationId xmlns:a16="http://schemas.microsoft.com/office/drawing/2014/main" id="{0EAA238C-2F06-4AAE-A3A3-516611E5AB1B}"/>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prstClr val="white"/>
                  </a:solidFill>
                </a:rPr>
                <a:t>A leader in enabling a connected and digitally transformed South Africa!</a:t>
              </a:r>
              <a:endParaRPr lang="en-ZA" sz="1200" dirty="0">
                <a:solidFill>
                  <a:prstClr val="white"/>
                </a:solidFill>
              </a:endParaRPr>
            </a:p>
          </p:txBody>
        </p:sp>
        <p:sp>
          <p:nvSpPr>
            <p:cNvPr id="12" name="Rectangle 11">
              <a:extLst>
                <a:ext uri="{FF2B5EF4-FFF2-40B4-BE49-F238E27FC236}">
                  <a16:creationId xmlns:a16="http://schemas.microsoft.com/office/drawing/2014/main"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pic>
        <p:nvPicPr>
          <p:cNvPr id="13" name="Picture 12">
            <a:extLst>
              <a:ext uri="{FF2B5EF4-FFF2-40B4-BE49-F238E27FC236}">
                <a16:creationId xmlns:a16="http://schemas.microsoft.com/office/drawing/2014/main" id="{470CA915-034C-42E4-8D4F-28B7F87A9B2A}"/>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4" name="TextBox 13">
            <a:extLst>
              <a:ext uri="{FF2B5EF4-FFF2-40B4-BE49-F238E27FC236}">
                <a16:creationId xmlns:a16="http://schemas.microsoft.com/office/drawing/2014/main" id="{59E3F3E7-802C-4344-9CBD-BF958404D04B}"/>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prstClr val="white"/>
                </a:solidFill>
              </a:rPr>
              <a:pPr algn="r"/>
              <a:t>‹#›</a:t>
            </a:fld>
            <a:endParaRPr lang="en-ZA" sz="1400" b="1" dirty="0">
              <a:solidFill>
                <a:prstClr val="white"/>
              </a:solidFill>
            </a:endParaRPr>
          </a:p>
        </p:txBody>
      </p:sp>
    </p:spTree>
    <p:extLst>
      <p:ext uri="{BB962C8B-B14F-4D97-AF65-F5344CB8AC3E}">
        <p14:creationId xmlns:p14="http://schemas.microsoft.com/office/powerpoint/2010/main" val="24909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4FFC-8A0D-4DDB-8F7C-33E1F6CF5581}"/>
              </a:ext>
            </a:extLst>
          </p:cNvPr>
          <p:cNvSpPr>
            <a:spLocks noGrp="1"/>
          </p:cNvSpPr>
          <p:nvPr>
            <p:ph type="title"/>
          </p:nvPr>
        </p:nvSpPr>
        <p:spPr>
          <a:xfrm>
            <a:off x="839788" y="1143000"/>
            <a:ext cx="3932237" cy="914400"/>
          </a:xfrm>
          <a:prstGeom prst="rect">
            <a:avLst/>
          </a:prstGeom>
        </p:spPr>
        <p:txBody>
          <a:bodyPr anchor="b"/>
          <a:lstStyle>
            <a:lvl1pPr>
              <a:defRPr sz="32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id="{F7F71E13-520F-4D4E-8689-725B6B777634}"/>
              </a:ext>
            </a:extLst>
          </p:cNvPr>
          <p:cNvSpPr>
            <a:spLocks noGrp="1"/>
          </p:cNvSpPr>
          <p:nvPr>
            <p:ph idx="1"/>
          </p:nvPr>
        </p:nvSpPr>
        <p:spPr>
          <a:xfrm>
            <a:off x="5183188" y="1143000"/>
            <a:ext cx="6172200" cy="47180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id="{D26939E1-06BA-4AA4-900D-E2EAE7A3C5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DA24D47D-9127-4A6A-94BA-E508094B553C}"/>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B17055DF-9A70-4627-A732-79260B519779}"/>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5327EE4F-447F-40AF-A131-1FB74736935C}"/>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99DA2E62-5C26-4559-A205-6B3EA63ED582}"/>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0B46FE9-A7BD-49A3-A5B9-8DC0ECF161B2}"/>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322142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B7FF-0983-4F74-9F00-40CA8CDEDE50}"/>
              </a:ext>
            </a:extLst>
          </p:cNvPr>
          <p:cNvSpPr>
            <a:spLocks noGrp="1"/>
          </p:cNvSpPr>
          <p:nvPr>
            <p:ph type="title"/>
          </p:nvPr>
        </p:nvSpPr>
        <p:spPr>
          <a:xfrm>
            <a:off x="839788" y="1132114"/>
            <a:ext cx="3932237" cy="925286"/>
          </a:xfrm>
          <a:prstGeom prst="rect">
            <a:avLst/>
          </a:prstGeom>
        </p:spPr>
        <p:txBody>
          <a:bodyPr anchor="b"/>
          <a:lstStyle>
            <a:lvl1pPr>
              <a:defRPr sz="32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id="{322E7610-F522-4748-BAAF-B6A8CF795F76}"/>
              </a:ext>
            </a:extLst>
          </p:cNvPr>
          <p:cNvSpPr>
            <a:spLocks noGrp="1"/>
          </p:cNvSpPr>
          <p:nvPr>
            <p:ph type="pic" idx="1"/>
          </p:nvPr>
        </p:nvSpPr>
        <p:spPr>
          <a:xfrm>
            <a:off x="5183188" y="1132114"/>
            <a:ext cx="6172200" cy="47289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ZA"/>
          </a:p>
        </p:txBody>
      </p:sp>
      <p:sp>
        <p:nvSpPr>
          <p:cNvPr id="4" name="Text Placeholder 3">
            <a:extLst>
              <a:ext uri="{FF2B5EF4-FFF2-40B4-BE49-F238E27FC236}">
                <a16:creationId xmlns:a16="http://schemas.microsoft.com/office/drawing/2014/main" id="{3532EC42-0136-4200-9E06-9401E98469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grpSp>
        <p:nvGrpSpPr>
          <p:cNvPr id="6" name="Group 5">
            <a:extLst>
              <a:ext uri="{FF2B5EF4-FFF2-40B4-BE49-F238E27FC236}">
                <a16:creationId xmlns:a16="http://schemas.microsoft.com/office/drawing/2014/main" id="{0EBC7731-29A7-46F7-9529-A344C7DD01B6}"/>
              </a:ext>
            </a:extLst>
          </p:cNvPr>
          <p:cNvGrpSpPr/>
          <p:nvPr userDrawn="1"/>
        </p:nvGrpSpPr>
        <p:grpSpPr>
          <a:xfrm>
            <a:off x="-1" y="84185"/>
            <a:ext cx="12192001" cy="756961"/>
            <a:chOff x="-1" y="84185"/>
            <a:chExt cx="12192001" cy="756961"/>
          </a:xfrm>
        </p:grpSpPr>
        <p:sp>
          <p:nvSpPr>
            <p:cNvPr id="7" name="Rectangle 6">
              <a:extLst>
                <a:ext uri="{FF2B5EF4-FFF2-40B4-BE49-F238E27FC236}">
                  <a16:creationId xmlns:a16="http://schemas.microsoft.com/office/drawing/2014/main"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Text&#10;&#10;Description automatically generated">
              <a:extLst>
                <a:ext uri="{FF2B5EF4-FFF2-40B4-BE49-F238E27FC236}">
                  <a16:creationId xmlns:a16="http://schemas.microsoft.com/office/drawing/2014/main"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id="{D12F7F46-CEA5-4B8F-8522-E0990BC0E71E}"/>
              </a:ext>
            </a:extLst>
          </p:cNvPr>
          <p:cNvGrpSpPr/>
          <p:nvPr userDrawn="1"/>
        </p:nvGrpSpPr>
        <p:grpSpPr>
          <a:xfrm>
            <a:off x="-1" y="887694"/>
            <a:ext cx="12192002" cy="5916906"/>
            <a:chOff x="-1" y="887694"/>
            <a:chExt cx="12192002" cy="5916906"/>
          </a:xfrm>
        </p:grpSpPr>
        <p:sp>
          <p:nvSpPr>
            <p:cNvPr id="11" name="Rectangle 10">
              <a:extLst>
                <a:ext uri="{FF2B5EF4-FFF2-40B4-BE49-F238E27FC236}">
                  <a16:creationId xmlns:a16="http://schemas.microsoft.com/office/drawing/2014/main"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20240E61-4440-4A9F-9A7A-DFCAC84732D2}"/>
                </a:ext>
              </a:extLst>
            </p:cNvPr>
            <p:cNvSpPr txBox="1"/>
            <p:nvPr userDrawn="1"/>
          </p:nvSpPr>
          <p:spPr>
            <a:xfrm>
              <a:off x="315687" y="6519640"/>
              <a:ext cx="11745684" cy="276999"/>
            </a:xfrm>
            <a:prstGeom prst="rect">
              <a:avLst/>
            </a:prstGeom>
            <a:noFill/>
          </p:spPr>
          <p:txBody>
            <a:bodyPr wrap="square" rtlCol="0">
              <a:spAutoFit/>
            </a:bodyPr>
            <a:lstStyle/>
            <a:p>
              <a:pPr algn="ctr"/>
              <a:r>
                <a:rPr lang="en-US" sz="1200" dirty="0">
                  <a:solidFill>
                    <a:schemeClr val="bg1"/>
                  </a:solidFill>
                </a:rPr>
                <a:t>A leader in enabling a connected and digitally transformed South Africa!</a:t>
              </a:r>
              <a:endParaRPr lang="en-ZA" sz="1200" dirty="0">
                <a:solidFill>
                  <a:schemeClr val="bg1"/>
                </a:solidFill>
              </a:endParaRPr>
            </a:p>
          </p:txBody>
        </p:sp>
        <p:sp>
          <p:nvSpPr>
            <p:cNvPr id="13" name="Rectangle 12">
              <a:extLst>
                <a:ext uri="{FF2B5EF4-FFF2-40B4-BE49-F238E27FC236}">
                  <a16:creationId xmlns:a16="http://schemas.microsoft.com/office/drawing/2014/main"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4" name="Picture 13">
            <a:extLst>
              <a:ext uri="{FF2B5EF4-FFF2-40B4-BE49-F238E27FC236}">
                <a16:creationId xmlns:a16="http://schemas.microsoft.com/office/drawing/2014/main" id="{B49EF6E6-AE23-4219-9CC2-823C548779DC}"/>
              </a:ext>
            </a:extLst>
          </p:cNvPr>
          <p:cNvPicPr>
            <a:picLocks noChangeAspect="1"/>
          </p:cNvPicPr>
          <p:nvPr userDrawn="1"/>
        </p:nvPicPr>
        <p:blipFill>
          <a:blip r:embed="rId4">
            <a:alphaModFix amt="40000"/>
          </a:blip>
          <a:stretch>
            <a:fillRect/>
          </a:stretch>
        </p:blipFill>
        <p:spPr>
          <a:xfrm>
            <a:off x="0" y="1429070"/>
            <a:ext cx="12192000" cy="5048151"/>
          </a:xfrm>
          <a:prstGeom prst="rect">
            <a:avLst/>
          </a:prstGeom>
        </p:spPr>
      </p:pic>
      <p:sp>
        <p:nvSpPr>
          <p:cNvPr id="15" name="TextBox 14">
            <a:extLst>
              <a:ext uri="{FF2B5EF4-FFF2-40B4-BE49-F238E27FC236}">
                <a16:creationId xmlns:a16="http://schemas.microsoft.com/office/drawing/2014/main" id="{38B4DD6F-85A5-4194-911B-F4CC5031F767}"/>
              </a:ext>
            </a:extLst>
          </p:cNvPr>
          <p:cNvSpPr txBox="1"/>
          <p:nvPr userDrawn="1"/>
        </p:nvSpPr>
        <p:spPr>
          <a:xfrm>
            <a:off x="11329651" y="6519640"/>
            <a:ext cx="731720" cy="307777"/>
          </a:xfrm>
          <a:prstGeom prst="rect">
            <a:avLst/>
          </a:prstGeom>
          <a:noFill/>
        </p:spPr>
        <p:txBody>
          <a:bodyPr wrap="square" rtlCol="0">
            <a:spAutoFit/>
          </a:bodyPr>
          <a:lstStyle/>
          <a:p>
            <a:pPr algn="r"/>
            <a:fld id="{279ED8FE-4BA5-4EDF-8EAE-5C9367B71FA3}" type="slidenum">
              <a:rPr lang="en-ZA" sz="1400" b="1" smtClean="0">
                <a:solidFill>
                  <a:schemeClr val="bg1"/>
                </a:solidFill>
              </a:rPr>
              <a:pPr algn="r"/>
              <a:t>‹#›</a:t>
            </a:fld>
            <a:endParaRPr lang="en-ZA" sz="1400" b="1" dirty="0">
              <a:solidFill>
                <a:schemeClr val="bg1"/>
              </a:solidFill>
            </a:endParaRPr>
          </a:p>
        </p:txBody>
      </p:sp>
    </p:spTree>
    <p:extLst>
      <p:ext uri="{BB962C8B-B14F-4D97-AF65-F5344CB8AC3E}">
        <p14:creationId xmlns:p14="http://schemas.microsoft.com/office/powerpoint/2010/main" val="262366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60195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2846244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10774202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18224806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76590262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1126128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C9623-75CA-4707-83C7-7C2585FA5A46}"/>
              </a:ext>
            </a:extLst>
          </p:cNvPr>
          <p:cNvSpPr>
            <a:spLocks noGrp="1"/>
          </p:cNvSpPr>
          <p:nvPr>
            <p:ph type="title"/>
          </p:nvPr>
        </p:nvSpPr>
        <p:spPr>
          <a:xfrm>
            <a:off x="838200" y="1107621"/>
            <a:ext cx="105156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id="{D73279EC-35EC-4FA4-8660-CC2BA241C6DF}"/>
              </a:ext>
            </a:extLst>
          </p:cNvPr>
          <p:cNvSpPr>
            <a:spLocks noGrp="1"/>
          </p:cNvSpPr>
          <p:nvPr>
            <p:ph type="body" idx="1"/>
          </p:nvPr>
        </p:nvSpPr>
        <p:spPr>
          <a:xfrm>
            <a:off x="838200" y="2612571"/>
            <a:ext cx="105156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245730823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id="{4FD39DF8-293E-49ED-8B3F-355AE6F6031D}"/>
              </a:ext>
            </a:extLst>
          </p:cNvPr>
          <p:cNvSpPr>
            <a:spLocks noGrp="1"/>
          </p:cNvSpPr>
          <p:nvPr>
            <p:ph type="ctrTitle"/>
          </p:nvPr>
        </p:nvSpPr>
        <p:spPr>
          <a:xfrm>
            <a:off x="5475890" y="2217683"/>
            <a:ext cx="6285186" cy="900089"/>
          </a:xfrm>
          <a:prstGeom prst="rect">
            <a:avLst/>
          </a:prstGeom>
        </p:spPr>
        <p:txBody>
          <a:bodyPr anchor="b">
            <a:noAutofit/>
          </a:bodyPr>
          <a:lstStyle>
            <a:lvl1pPr algn="ctr">
              <a:lnSpc>
                <a:spcPct val="100000"/>
              </a:lnSpc>
              <a:defRPr sz="5400" b="1">
                <a:latin typeface="+mn-lt"/>
              </a:defRPr>
            </a:lvl1pPr>
          </a:lstStyle>
          <a:p>
            <a:r>
              <a:rPr lang="en-US" sz="2000" dirty="0">
                <a:latin typeface="Arial" panose="020B0604020202020204" pitchFamily="34" charset="0"/>
                <a:cs typeface="Arial" panose="020B0604020202020204" pitchFamily="34" charset="0"/>
              </a:rPr>
              <a:t> </a:t>
            </a:r>
            <a:r>
              <a:rPr lang="en-GB" sz="1400" spc="30" dirty="0">
                <a:latin typeface="Arial" panose="020B0604020202020204" pitchFamily="34" charset="0"/>
                <a:ea typeface="Times New Roman" panose="02020603050405020304" pitchFamily="18" charset="0"/>
              </a:rPr>
              <a:t>BRIEFING BY THE DEPARTMENT OF COMMUNICATIONS AND DIGITAL TECHNOLOGIES ON THEIR ENTITIES  2021/22 THIRD AND FOURTH QUARTER PERFORMANCE AND EXPENDITURE REPORTS</a:t>
            </a:r>
            <a:endParaRPr lang="en-ZA" sz="14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49704975-F5C2-4879-ADC8-A8F433D0BB27}"/>
              </a:ext>
            </a:extLst>
          </p:cNvPr>
          <p:cNvSpPr>
            <a:spLocks noGrp="1"/>
          </p:cNvSpPr>
          <p:nvPr>
            <p:ph type="subTitle" idx="1"/>
          </p:nvPr>
        </p:nvSpPr>
        <p:spPr>
          <a:xfrm>
            <a:off x="6086475" y="3429000"/>
            <a:ext cx="6094476" cy="1585478"/>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1600" b="1" dirty="0">
                <a:latin typeface="Arial" panose="020B0604020202020204" pitchFamily="34" charset="0"/>
                <a:cs typeface="Arial" panose="020B0604020202020204" pitchFamily="34" charset="0"/>
              </a:rPr>
              <a:t>AUGUST 2022</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99077C74-D59B-B535-D799-22A78D337081}"/>
              </a:ext>
            </a:extLst>
          </p:cNvPr>
          <p:cNvGraphicFramePr>
            <a:graphicFrameLocks noGrp="1"/>
          </p:cNvGraphicFramePr>
          <p:nvPr/>
        </p:nvGraphicFramePr>
        <p:xfrm>
          <a:off x="844062" y="1402971"/>
          <a:ext cx="10100602" cy="980440"/>
        </p:xfrm>
        <a:graphic>
          <a:graphicData uri="http://schemas.openxmlformats.org/drawingml/2006/table">
            <a:tbl>
              <a:tblPr firstRow="1" bandRow="1">
                <a:tableStyleId>{5C22544A-7EE6-4342-B048-85BDC9FD1C3A}</a:tableStyleId>
              </a:tblPr>
              <a:tblGrid>
                <a:gridCol w="4206806">
                  <a:extLst>
                    <a:ext uri="{9D8B030D-6E8A-4147-A177-3AD203B41FA5}">
                      <a16:colId xmlns:a16="http://schemas.microsoft.com/office/drawing/2014/main" val="4025939027"/>
                    </a:ext>
                  </a:extLst>
                </a:gridCol>
                <a:gridCol w="2365935">
                  <a:extLst>
                    <a:ext uri="{9D8B030D-6E8A-4147-A177-3AD203B41FA5}">
                      <a16:colId xmlns:a16="http://schemas.microsoft.com/office/drawing/2014/main" val="1471676064"/>
                    </a:ext>
                  </a:extLst>
                </a:gridCol>
                <a:gridCol w="3527861">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13</a:t>
                      </a:r>
                      <a:endParaRPr lang="en-ZA" sz="1400" b="1" dirty="0"/>
                    </a:p>
                  </a:txBody>
                  <a:tcPr/>
                </a:tc>
                <a:tc>
                  <a:txBody>
                    <a:bodyPr/>
                    <a:lstStyle/>
                    <a:p>
                      <a:r>
                        <a:rPr lang="en-GB" sz="1400" dirty="0"/>
                        <a:t>12</a:t>
                      </a:r>
                      <a:endParaRPr lang="en-ZA" sz="1400" dirty="0"/>
                    </a:p>
                  </a:txBody>
                  <a:tcPr/>
                </a:tc>
                <a:tc>
                  <a:txBody>
                    <a:bodyPr/>
                    <a:lstStyle/>
                    <a:p>
                      <a:r>
                        <a:rPr lang="en-GB" sz="1400" dirty="0"/>
                        <a:t>1</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92%</a:t>
                      </a:r>
                    </a:p>
                  </a:txBody>
                  <a:tcPr/>
                </a:tc>
                <a:tc>
                  <a:txBody>
                    <a:bodyPr/>
                    <a:lstStyle/>
                    <a:p>
                      <a:r>
                        <a:rPr lang="en-ZA" sz="1400" dirty="0"/>
                        <a:t>8%</a:t>
                      </a:r>
                    </a:p>
                  </a:txBody>
                  <a:tcPr/>
                </a:tc>
                <a:extLst>
                  <a:ext uri="{0D108BD9-81ED-4DB2-BD59-A6C34878D82A}">
                    <a16:rowId xmlns:a16="http://schemas.microsoft.com/office/drawing/2014/main" val="92844636"/>
                  </a:ext>
                </a:extLst>
              </a:tr>
            </a:tbl>
          </a:graphicData>
        </a:graphic>
      </p:graphicFrame>
      <p:sp>
        <p:nvSpPr>
          <p:cNvPr id="9" name="Title 1">
            <a:extLst>
              <a:ext uri="{FF2B5EF4-FFF2-40B4-BE49-F238E27FC236}">
                <a16:creationId xmlns:a16="http://schemas.microsoft.com/office/drawing/2014/main" id="{02C0AE5A-7A4B-540B-D5CE-99CC810C856B}"/>
              </a:ext>
            </a:extLst>
          </p:cNvPr>
          <p:cNvSpPr txBox="1">
            <a:spLocks/>
          </p:cNvSpPr>
          <p:nvPr/>
        </p:nvSpPr>
        <p:spPr>
          <a:xfrm>
            <a:off x="3634251" y="844622"/>
            <a:ext cx="4416424" cy="4956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ZA" sz="2000" dirty="0">
                <a:solidFill>
                  <a:prstClr val="black"/>
                </a:solidFill>
                <a:latin typeface="Arial" panose="020B0604020202020204" pitchFamily="34" charset="0"/>
                <a:cs typeface="Arial" panose="020B0604020202020204" pitchFamily="34" charset="0"/>
              </a:rPr>
              <a:t>ZADNA Q4 PERFORMANCE</a:t>
            </a:r>
          </a:p>
        </p:txBody>
      </p:sp>
      <p:sp>
        <p:nvSpPr>
          <p:cNvPr id="10" name="Text Placeholder 2">
            <a:extLst>
              <a:ext uri="{FF2B5EF4-FFF2-40B4-BE49-F238E27FC236}">
                <a16:creationId xmlns:a16="http://schemas.microsoft.com/office/drawing/2014/main" id="{942EF3F1-795F-611C-4595-62AB903940EB}"/>
              </a:ext>
            </a:extLst>
          </p:cNvPr>
          <p:cNvSpPr txBox="1">
            <a:spLocks/>
          </p:cNvSpPr>
          <p:nvPr/>
        </p:nvSpPr>
        <p:spPr>
          <a:xfrm>
            <a:off x="844062" y="2686929"/>
            <a:ext cx="10100603" cy="1787662"/>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en-ZA" sz="1700" dirty="0">
                <a:solidFill>
                  <a:srgbClr val="000000"/>
                </a:solidFill>
                <a:latin typeface="Arial" panose="020B0604020202020204" pitchFamily="34" charset="0"/>
              </a:rPr>
              <a:t>ZADNA achieved twelve (12) out of the thirteen (13) targets planned for the quarter. This translates to 92% achievement. </a:t>
            </a:r>
          </a:p>
          <a:p>
            <a:pPr marL="285750" indent="-285750" algn="just">
              <a:buFont typeface="Arial" panose="020B0604020202020204" pitchFamily="34" charset="0"/>
              <a:buChar char="•"/>
            </a:pPr>
            <a:r>
              <a:rPr lang="en-ZA" sz="1700" dirty="0">
                <a:solidFill>
                  <a:srgbClr val="000000"/>
                </a:solidFill>
                <a:latin typeface="Arial" panose="020B0604020202020204" pitchFamily="34" charset="0"/>
              </a:rPr>
              <a:t>The target that was not achieved relates to the 0.25% domain names registrations through Companies and Intellectual Property Commission (CIPC) platform.</a:t>
            </a:r>
            <a:endParaRPr lang="en-US" sz="170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ZA" sz="1700" dirty="0">
                <a:solidFill>
                  <a:srgbClr val="000000"/>
                </a:solidFill>
                <a:latin typeface="Arial" panose="020B0604020202020204" pitchFamily="34" charset="0"/>
              </a:rPr>
              <a:t>The non-achievement is as the result of system failures occurred during the quarter.</a:t>
            </a:r>
            <a:endParaRPr lang="en-US" sz="1700" dirty="0">
              <a:solidFill>
                <a:srgbClr val="000000"/>
              </a:solidFill>
              <a:latin typeface="Arial" panose="020B0604020202020204" pitchFamily="34" charset="0"/>
            </a:endParaRPr>
          </a:p>
          <a:p>
            <a:pPr algn="just"/>
            <a:endParaRPr lang="en-ZA" sz="1700" dirty="0">
              <a:solidFill>
                <a:prstClr val="black"/>
              </a:solidFill>
            </a:endParaRPr>
          </a:p>
        </p:txBody>
      </p:sp>
      <p:graphicFrame>
        <p:nvGraphicFramePr>
          <p:cNvPr id="11" name="Table 10">
            <a:extLst>
              <a:ext uri="{FF2B5EF4-FFF2-40B4-BE49-F238E27FC236}">
                <a16:creationId xmlns:a16="http://schemas.microsoft.com/office/drawing/2014/main" id="{DCCE5E2B-98EB-B305-47DB-D6D8711CD5A6}"/>
              </a:ext>
            </a:extLst>
          </p:cNvPr>
          <p:cNvGraphicFramePr>
            <a:graphicFrameLocks noGrp="1"/>
          </p:cNvGraphicFramePr>
          <p:nvPr/>
        </p:nvGraphicFramePr>
        <p:xfrm>
          <a:off x="844061" y="4778109"/>
          <a:ext cx="10100604" cy="1473756"/>
        </p:xfrm>
        <a:graphic>
          <a:graphicData uri="http://schemas.openxmlformats.org/drawingml/2006/table">
            <a:tbl>
              <a:tblPr firstRow="1" bandRow="1">
                <a:tableStyleId>{5C22544A-7EE6-4342-B048-85BDC9FD1C3A}</a:tableStyleId>
              </a:tblPr>
              <a:tblGrid>
                <a:gridCol w="5050302">
                  <a:extLst>
                    <a:ext uri="{9D8B030D-6E8A-4147-A177-3AD203B41FA5}">
                      <a16:colId xmlns:a16="http://schemas.microsoft.com/office/drawing/2014/main" val="374002318"/>
                    </a:ext>
                  </a:extLst>
                </a:gridCol>
                <a:gridCol w="5050302">
                  <a:extLst>
                    <a:ext uri="{9D8B030D-6E8A-4147-A177-3AD203B41FA5}">
                      <a16:colId xmlns:a16="http://schemas.microsoft.com/office/drawing/2014/main" val="3479583449"/>
                    </a:ext>
                  </a:extLst>
                </a:gridCol>
              </a:tblGrid>
              <a:tr h="3684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ZADNA 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68439">
                <a:tc>
                  <a:txBody>
                    <a:bodyPr/>
                    <a:lstStyle/>
                    <a:p>
                      <a:r>
                        <a:rPr lang="en-US" sz="1400" dirty="0"/>
                        <a:t>R</a:t>
                      </a:r>
                      <a:r>
                        <a:rPr lang="en-ZA" sz="1400" dirty="0" err="1"/>
                        <a:t>evenue</a:t>
                      </a:r>
                      <a:endParaRPr lang="en-ZA" sz="1400" dirty="0"/>
                    </a:p>
                  </a:txBody>
                  <a:tcPr/>
                </a:tc>
                <a:tc>
                  <a:txBody>
                    <a:bodyPr/>
                    <a:lstStyle/>
                    <a:p>
                      <a:pPr marL="0" algn="l" defTabSz="914400" rtl="0" eaLnBrk="1" latinLnBrk="0" hangingPunct="1"/>
                      <a:r>
                        <a:rPr lang="en-US" sz="1400" kern="1200" dirty="0">
                          <a:solidFill>
                            <a:schemeClr val="dk1"/>
                          </a:solidFill>
                          <a:latin typeface="+mn-lt"/>
                          <a:ea typeface="+mn-ea"/>
                          <a:cs typeface="+mn-cs"/>
                        </a:rPr>
                        <a:t>R6.286 million</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2060611150"/>
                  </a:ext>
                </a:extLst>
              </a:tr>
              <a:tr h="368439">
                <a:tc>
                  <a:txBody>
                    <a:bodyPr/>
                    <a:lstStyle/>
                    <a:p>
                      <a:r>
                        <a:rPr lang="en-ZA" sz="1400" dirty="0"/>
                        <a:t>Expenditure</a:t>
                      </a:r>
                    </a:p>
                  </a:txBody>
                  <a:tcPr/>
                </a:tc>
                <a:tc>
                  <a:txBody>
                    <a:bodyPr/>
                    <a:lstStyle/>
                    <a:p>
                      <a:pPr marL="0" algn="l" defTabSz="914400" rtl="0" eaLnBrk="1" latinLnBrk="0" hangingPunct="1"/>
                      <a:r>
                        <a:rPr lang="en-US" sz="1400" kern="1200" dirty="0">
                          <a:solidFill>
                            <a:schemeClr val="dk1"/>
                          </a:solidFill>
                          <a:latin typeface="+mn-lt"/>
                          <a:ea typeface="+mn-ea"/>
                          <a:cs typeface="+mn-cs"/>
                        </a:rPr>
                        <a:t>R4.437 </a:t>
                      </a:r>
                      <a:r>
                        <a:rPr lang="en-ZA" sz="1400" kern="1200" dirty="0">
                          <a:solidFill>
                            <a:schemeClr val="dk1"/>
                          </a:solidFill>
                          <a:latin typeface="+mn-lt"/>
                          <a:ea typeface="+mn-ea"/>
                          <a:cs typeface="+mn-cs"/>
                        </a:rPr>
                        <a:t>million </a:t>
                      </a:r>
                    </a:p>
                  </a:txBody>
                  <a:tcPr/>
                </a:tc>
                <a:extLst>
                  <a:ext uri="{0D108BD9-81ED-4DB2-BD59-A6C34878D82A}">
                    <a16:rowId xmlns:a16="http://schemas.microsoft.com/office/drawing/2014/main" val="583030241"/>
                  </a:ext>
                </a:extLst>
              </a:tr>
              <a:tr h="368439">
                <a:tc>
                  <a:txBody>
                    <a:bodyPr/>
                    <a:lstStyle/>
                    <a:p>
                      <a:pPr marL="0" algn="l" defTabSz="914400" rtl="0" eaLnBrk="1" latinLnBrk="0" hangingPunct="1"/>
                      <a:r>
                        <a:rPr lang="en-ZA" sz="1400" kern="1200" dirty="0">
                          <a:solidFill>
                            <a:schemeClr val="dk1"/>
                          </a:solidFill>
                          <a:latin typeface="+mn-lt"/>
                          <a:ea typeface="+mn-ea"/>
                          <a:cs typeface="+mn-cs"/>
                        </a:rPr>
                        <a:t>Surplus</a:t>
                      </a:r>
                    </a:p>
                  </a:txBody>
                  <a:tcPr/>
                </a:tc>
                <a:tc>
                  <a:txBody>
                    <a:bodyPr/>
                    <a:lstStyle/>
                    <a:p>
                      <a:pPr marL="0" algn="l" defTabSz="914400" rtl="0" eaLnBrk="1" latinLnBrk="0" hangingPunct="1"/>
                      <a:r>
                        <a:rPr lang="en-US" sz="1400" kern="1200" dirty="0">
                          <a:solidFill>
                            <a:schemeClr val="dk1"/>
                          </a:solidFill>
                          <a:latin typeface="+mn-lt"/>
                          <a:ea typeface="+mn-ea"/>
                          <a:cs typeface="+mn-cs"/>
                        </a:rPr>
                        <a:t>R1.849 </a:t>
                      </a:r>
                      <a:r>
                        <a:rPr lang="en-ZA" sz="1400" kern="1200" dirty="0">
                          <a:solidFill>
                            <a:schemeClr val="dk1"/>
                          </a:solidFill>
                          <a:latin typeface="+mn-lt"/>
                          <a:ea typeface="+mn-ea"/>
                          <a:cs typeface="+mn-cs"/>
                        </a:rPr>
                        <a:t>million </a:t>
                      </a:r>
                    </a:p>
                  </a:txBody>
                  <a:tcPr/>
                </a:tc>
                <a:extLst>
                  <a:ext uri="{0D108BD9-81ED-4DB2-BD59-A6C34878D82A}">
                    <a16:rowId xmlns:a16="http://schemas.microsoft.com/office/drawing/2014/main" val="619498032"/>
                  </a:ext>
                </a:extLst>
              </a:tr>
            </a:tbl>
          </a:graphicData>
        </a:graphic>
      </p:graphicFrame>
    </p:spTree>
    <p:extLst>
      <p:ext uri="{BB962C8B-B14F-4D97-AF65-F5344CB8AC3E}">
        <p14:creationId xmlns:p14="http://schemas.microsoft.com/office/powerpoint/2010/main" val="50672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3435350" cy="495628"/>
          </a:xfrm>
        </p:spPr>
        <p:txBody>
          <a:bodyPr>
            <a:normAutofit/>
          </a:bodyPr>
          <a:lstStyle/>
          <a:p>
            <a:r>
              <a:rPr lang="en-ZA" sz="2000" dirty="0">
                <a:latin typeface="Arial" panose="020B0604020202020204" pitchFamily="34" charset="0"/>
                <a:cs typeface="Arial" panose="020B0604020202020204" pitchFamily="34" charset="0"/>
              </a:rPr>
              <a:t>USAF Q3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2806876"/>
            <a:ext cx="5597582" cy="1696567"/>
          </a:xfrm>
          <a:ln>
            <a:solidFill>
              <a:schemeClr val="accent1"/>
            </a:solidFill>
          </a:ln>
        </p:spPr>
        <p:txBody>
          <a:bodyPr>
            <a:normAutofit/>
          </a:bodyPr>
          <a:lstStyle/>
          <a:p>
            <a:pPr marL="285750" indent="-285750" algn="just">
              <a:lnSpc>
                <a:spcPct val="100000"/>
              </a:lnSpc>
              <a:spcAft>
                <a:spcPts val="0"/>
              </a:spcAft>
              <a:buFont typeface="Arial" panose="020B0604020202020204" pitchFamily="34" charset="0"/>
              <a:buChar char="•"/>
            </a:pPr>
            <a:r>
              <a:rPr lang="en-GB" sz="1600" b="0" dirty="0">
                <a:solidFill>
                  <a:srgbClr val="000000"/>
                </a:solidFill>
                <a:latin typeface="Arial" panose="020B0604020202020204" pitchFamily="34" charset="0"/>
                <a:ea typeface="Times New Roman" panose="02020603050405020304" pitchFamily="18" charset="0"/>
                <a:cs typeface="Arial" panose="020B0604020202020204" pitchFamily="34" charset="0"/>
              </a:rPr>
              <a:t>The USAF targets that have not been achieved are (</a:t>
            </a:r>
            <a:r>
              <a:rPr lang="en-GB" sz="16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GB" sz="16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ZA"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reduction of wasteful and fruitless expenditure </a:t>
            </a:r>
            <a:r>
              <a:rPr lang="en-ZA" sz="1600" b="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(ii) </a:t>
            </a:r>
            <a:r>
              <a:rPr lang="en-ZA"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reduction of Irregular expenditure.</a:t>
            </a:r>
          </a:p>
          <a:p>
            <a:pPr marL="285750" indent="-285750" algn="just">
              <a:spcAft>
                <a:spcPts val="0"/>
              </a:spcAft>
              <a:buFont typeface="Arial" panose="020B0604020202020204" pitchFamily="34" charset="0"/>
              <a:buChar char="•"/>
            </a:pPr>
            <a:r>
              <a:rPr lang="en-US" sz="1600" b="0" kern="0" spc="10" dirty="0">
                <a:solidFill>
                  <a:srgbClr val="000000"/>
                </a:solidFill>
                <a:latin typeface="Arial" panose="020B0604020202020204" pitchFamily="34" charset="0"/>
                <a:cs typeface="Arial" panose="020B0604020202020204" pitchFamily="34" charset="0"/>
              </a:rPr>
              <a:t>Non-achievement was attributed to delays in the analysis, classification and investigation of irregular expenditure due to capacity constraints.</a:t>
            </a:r>
          </a:p>
          <a:p>
            <a:pPr algn="just"/>
            <a:endParaRPr lang="en-ZA"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700" y="1629103"/>
          <a:ext cx="5521382" cy="98044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val="4025939027"/>
                    </a:ext>
                  </a:extLst>
                </a:gridCol>
                <a:gridCol w="1293313">
                  <a:extLst>
                    <a:ext uri="{9D8B030D-6E8A-4147-A177-3AD203B41FA5}">
                      <a16:colId xmlns:a16="http://schemas.microsoft.com/office/drawing/2014/main" val="1471676064"/>
                    </a:ext>
                  </a:extLst>
                </a:gridCol>
                <a:gridCol w="1928466">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8</a:t>
                      </a:r>
                      <a:endParaRPr lang="en-ZA" sz="1400" b="1" dirty="0"/>
                    </a:p>
                  </a:txBody>
                  <a:tcPr/>
                </a:tc>
                <a:tc>
                  <a:txBody>
                    <a:bodyPr/>
                    <a:lstStyle/>
                    <a:p>
                      <a:r>
                        <a:rPr lang="en-GB" sz="1400" dirty="0"/>
                        <a:t>6</a:t>
                      </a:r>
                      <a:endParaRPr lang="en-ZA" sz="1400" dirty="0"/>
                    </a:p>
                  </a:txBody>
                  <a:tcPr/>
                </a:tc>
                <a:tc>
                  <a:txBody>
                    <a:bodyPr/>
                    <a:lstStyle/>
                    <a:p>
                      <a:r>
                        <a:rPr lang="en-GB" sz="1400" dirty="0"/>
                        <a:t>2</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75%</a:t>
                      </a:r>
                    </a:p>
                  </a:txBody>
                  <a:tcPr/>
                </a:tc>
                <a:tc>
                  <a:txBody>
                    <a:bodyPr/>
                    <a:lstStyle/>
                    <a:p>
                      <a:r>
                        <a:rPr lang="en-ZA" sz="1400" dirty="0"/>
                        <a:t>25%</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258762" y="4686677"/>
          <a:ext cx="5529320" cy="1285240"/>
        </p:xfrm>
        <a:graphic>
          <a:graphicData uri="http://schemas.openxmlformats.org/drawingml/2006/table">
            <a:tbl>
              <a:tblPr firstRow="1" bandRow="1">
                <a:tableStyleId>{5C22544A-7EE6-4342-B048-85BDC9FD1C3A}</a:tableStyleId>
              </a:tblPr>
              <a:tblGrid>
                <a:gridCol w="2764660">
                  <a:extLst>
                    <a:ext uri="{9D8B030D-6E8A-4147-A177-3AD203B41FA5}">
                      <a16:colId xmlns:a16="http://schemas.microsoft.com/office/drawing/2014/main" val="374002318"/>
                    </a:ext>
                  </a:extLst>
                </a:gridCol>
                <a:gridCol w="2764660">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USAF CUMULATIVE 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US" sz="1400" dirty="0"/>
                        <a:t>R</a:t>
                      </a:r>
                      <a:r>
                        <a:rPr lang="en-ZA" sz="1400" dirty="0" err="1"/>
                        <a:t>evenue</a:t>
                      </a:r>
                      <a:endParaRPr lang="en-ZA" sz="1400" dirty="0"/>
                    </a:p>
                  </a:txBody>
                  <a:tcPr/>
                </a:tc>
                <a:tc>
                  <a:txBody>
                    <a:bodyPr/>
                    <a:lstStyle/>
                    <a:p>
                      <a:pPr marL="0" algn="l" defTabSz="914400" rtl="0" eaLnBrk="1" latinLnBrk="0" hangingPunct="1"/>
                      <a:r>
                        <a:rPr lang="en-US" sz="1400" kern="1200" dirty="0">
                          <a:solidFill>
                            <a:schemeClr val="dk1"/>
                          </a:solidFill>
                          <a:latin typeface="+mn-lt"/>
                          <a:ea typeface="+mn-ea"/>
                          <a:cs typeface="+mn-cs"/>
                        </a:rPr>
                        <a:t>R848.649 million</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r>
                        <a:rPr lang="en-ZA" sz="1400" dirty="0"/>
                        <a:t>R22.538 million </a:t>
                      </a:r>
                    </a:p>
                  </a:txBody>
                  <a:tcPr/>
                </a:tc>
                <a:extLst>
                  <a:ext uri="{0D108BD9-81ED-4DB2-BD59-A6C34878D82A}">
                    <a16:rowId xmlns:a16="http://schemas.microsoft.com/office/drawing/2014/main" val="583030241"/>
                  </a:ext>
                </a:extLst>
              </a:tr>
              <a:tr h="370840">
                <a:tc>
                  <a:txBody>
                    <a:bodyPr/>
                    <a:lstStyle/>
                    <a:p>
                      <a:r>
                        <a:rPr lang="en-ZA" sz="1400" dirty="0"/>
                        <a:t>Surplus</a:t>
                      </a:r>
                    </a:p>
                  </a:txBody>
                  <a:tcPr/>
                </a:tc>
                <a:tc>
                  <a:txBody>
                    <a:bodyPr/>
                    <a:lstStyle/>
                    <a:p>
                      <a:r>
                        <a:rPr lang="en-ZA" sz="1400" dirty="0"/>
                        <a:t>R826.111 million </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279354" y="3655160"/>
            <a:ext cx="8347304" cy="369332"/>
          </a:xfrm>
          <a:prstGeom prst="rect">
            <a:avLst/>
          </a:prstGeom>
          <a:noFill/>
        </p:spPr>
        <p:txBody>
          <a:bodyPr wrap="square" rtlCol="0">
            <a:spAutoFit/>
          </a:bodyPr>
          <a:lstStyle/>
          <a:p>
            <a:r>
              <a:rPr lang="en-ZA" dirty="0">
                <a:solidFill>
                  <a:prstClr val="black"/>
                </a:solidFill>
              </a:rPr>
              <a:t> </a:t>
            </a:r>
          </a:p>
        </p:txBody>
      </p:sp>
      <p:graphicFrame>
        <p:nvGraphicFramePr>
          <p:cNvPr id="7" name="Table 4">
            <a:extLst>
              <a:ext uri="{FF2B5EF4-FFF2-40B4-BE49-F238E27FC236}">
                <a16:creationId xmlns:a16="http://schemas.microsoft.com/office/drawing/2014/main" id="{99077C74-D59B-B535-D799-22A78D337081}"/>
              </a:ext>
            </a:extLst>
          </p:cNvPr>
          <p:cNvGraphicFramePr>
            <a:graphicFrameLocks noGrp="1"/>
          </p:cNvGraphicFramePr>
          <p:nvPr/>
        </p:nvGraphicFramePr>
        <p:xfrm>
          <a:off x="6445138" y="1629103"/>
          <a:ext cx="5521381" cy="98044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val="4025939027"/>
                    </a:ext>
                  </a:extLst>
                </a:gridCol>
                <a:gridCol w="1293312">
                  <a:extLst>
                    <a:ext uri="{9D8B030D-6E8A-4147-A177-3AD203B41FA5}">
                      <a16:colId xmlns:a16="http://schemas.microsoft.com/office/drawing/2014/main" val="1471676064"/>
                    </a:ext>
                  </a:extLst>
                </a:gridCol>
                <a:gridCol w="1928466">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6</a:t>
                      </a:r>
                      <a:endParaRPr lang="en-ZA" sz="1400" b="1" dirty="0"/>
                    </a:p>
                  </a:txBody>
                  <a:tcPr/>
                </a:tc>
                <a:tc>
                  <a:txBody>
                    <a:bodyPr/>
                    <a:lstStyle/>
                    <a:p>
                      <a:r>
                        <a:rPr lang="en-GB" sz="1400" dirty="0"/>
                        <a:t>4</a:t>
                      </a:r>
                      <a:endParaRPr lang="en-ZA" sz="1400" dirty="0"/>
                    </a:p>
                  </a:txBody>
                  <a:tcPr/>
                </a:tc>
                <a:tc>
                  <a:txBody>
                    <a:bodyPr/>
                    <a:lstStyle/>
                    <a:p>
                      <a:r>
                        <a:rPr lang="en-GB" sz="1400" dirty="0"/>
                        <a:t>2</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67%</a:t>
                      </a:r>
                    </a:p>
                  </a:txBody>
                  <a:tcPr/>
                </a:tc>
                <a:tc>
                  <a:txBody>
                    <a:bodyPr/>
                    <a:lstStyle/>
                    <a:p>
                      <a:r>
                        <a:rPr lang="en-ZA" sz="1400" dirty="0"/>
                        <a:t>33%</a:t>
                      </a:r>
                    </a:p>
                  </a:txBody>
                  <a:tcPr/>
                </a:tc>
                <a:extLst>
                  <a:ext uri="{0D108BD9-81ED-4DB2-BD59-A6C34878D82A}">
                    <a16:rowId xmlns:a16="http://schemas.microsoft.com/office/drawing/2014/main" val="92844636"/>
                  </a:ext>
                </a:extLst>
              </a:tr>
            </a:tbl>
          </a:graphicData>
        </a:graphic>
      </p:graphicFrame>
      <p:sp>
        <p:nvSpPr>
          <p:cNvPr id="9" name="Title 1">
            <a:extLst>
              <a:ext uri="{FF2B5EF4-FFF2-40B4-BE49-F238E27FC236}">
                <a16:creationId xmlns:a16="http://schemas.microsoft.com/office/drawing/2014/main" id="{02C0AE5A-7A4B-540B-D5CE-99CC810C856B}"/>
              </a:ext>
            </a:extLst>
          </p:cNvPr>
          <p:cNvSpPr txBox="1">
            <a:spLocks/>
          </p:cNvSpPr>
          <p:nvPr/>
        </p:nvSpPr>
        <p:spPr>
          <a:xfrm>
            <a:off x="6813550" y="909605"/>
            <a:ext cx="4416424" cy="4956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ZA" sz="2000" dirty="0">
                <a:solidFill>
                  <a:prstClr val="black"/>
                </a:solidFill>
                <a:latin typeface="Arial" panose="020B0604020202020204" pitchFamily="34" charset="0"/>
                <a:cs typeface="Arial" panose="020B0604020202020204" pitchFamily="34" charset="0"/>
              </a:rPr>
              <a:t>USAASA Q3 PERFORMANCE</a:t>
            </a:r>
          </a:p>
        </p:txBody>
      </p:sp>
      <p:sp>
        <p:nvSpPr>
          <p:cNvPr id="10" name="Text Placeholder 2">
            <a:extLst>
              <a:ext uri="{FF2B5EF4-FFF2-40B4-BE49-F238E27FC236}">
                <a16:creationId xmlns:a16="http://schemas.microsoft.com/office/drawing/2014/main" id="{942EF3F1-795F-611C-4595-62AB903940EB}"/>
              </a:ext>
            </a:extLst>
          </p:cNvPr>
          <p:cNvSpPr txBox="1">
            <a:spLocks/>
          </p:cNvSpPr>
          <p:nvPr/>
        </p:nvSpPr>
        <p:spPr>
          <a:xfrm>
            <a:off x="6445138" y="2806875"/>
            <a:ext cx="5597581" cy="1696567"/>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ZA" sz="1600" kern="0" spc="10" dirty="0">
                <a:solidFill>
                  <a:srgbClr val="000000"/>
                </a:solidFill>
                <a:latin typeface="Arial" panose="020B0604020202020204" pitchFamily="34" charset="0"/>
                <a:cs typeface="Arial" panose="020B0604020202020204" pitchFamily="34" charset="0"/>
              </a:rPr>
              <a:t>Two (2) targets were not achieved namely, (</a:t>
            </a:r>
            <a:r>
              <a:rPr lang="en-ZA" sz="1600" kern="0" spc="10" dirty="0" err="1">
                <a:solidFill>
                  <a:srgbClr val="000000"/>
                </a:solidFill>
                <a:latin typeface="Arial" panose="020B0604020202020204" pitchFamily="34" charset="0"/>
                <a:cs typeface="Arial" panose="020B0604020202020204" pitchFamily="34" charset="0"/>
              </a:rPr>
              <a:t>i</a:t>
            </a:r>
            <a:r>
              <a:rPr lang="en-ZA" sz="1600" kern="0" spc="10" dirty="0">
                <a:solidFill>
                  <a:srgbClr val="000000"/>
                </a:solidFill>
                <a:latin typeface="Arial" panose="020B0604020202020204" pitchFamily="34" charset="0"/>
                <a:cs typeface="Arial" panose="020B0604020202020204" pitchFamily="34" charset="0"/>
              </a:rPr>
              <a:t>) 12% reduction of wasteful and fruitless expenditure, and (ii) 9% reduction of irregular</a:t>
            </a:r>
            <a:r>
              <a:rPr lang="en-US" sz="1600" kern="0" spc="10" dirty="0">
                <a:solidFill>
                  <a:srgbClr val="000000"/>
                </a:solidFill>
                <a:latin typeface="Arial" panose="020B0604020202020204" pitchFamily="34" charset="0"/>
                <a:cs typeface="Arial" panose="020B0604020202020204" pitchFamily="34" charset="0"/>
              </a:rPr>
              <a:t> </a:t>
            </a:r>
            <a:r>
              <a:rPr lang="en-ZA" sz="1600" kern="0" spc="10" dirty="0">
                <a:solidFill>
                  <a:srgbClr val="000000"/>
                </a:solidFill>
                <a:latin typeface="Arial" panose="020B0604020202020204" pitchFamily="34" charset="0"/>
                <a:cs typeface="Arial" panose="020B0604020202020204" pitchFamily="34" charset="0"/>
              </a:rPr>
              <a:t>expenditure.</a:t>
            </a:r>
          </a:p>
          <a:p>
            <a:pPr marL="285750" indent="-285750">
              <a:buFont typeface="Arial" panose="020B0604020202020204" pitchFamily="34" charset="0"/>
              <a:buChar char="•"/>
            </a:pPr>
            <a:r>
              <a:rPr lang="en-US" sz="1600" kern="0" spc="10" dirty="0">
                <a:solidFill>
                  <a:srgbClr val="000000"/>
                </a:solidFill>
                <a:latin typeface="Arial" panose="020B0604020202020204" pitchFamily="34" charset="0"/>
                <a:cs typeface="Arial" panose="020B0604020202020204" pitchFamily="34" charset="0"/>
              </a:rPr>
              <a:t>Non-achievement was attributed to delays in the analysis, classification and investigation of irregular expenditure due to capacity constraints.</a:t>
            </a:r>
          </a:p>
          <a:p>
            <a:pPr algn="just"/>
            <a:endParaRPr lang="en-ZA" dirty="0">
              <a:solidFill>
                <a:prstClr val="black"/>
              </a:solidFill>
            </a:endParaRPr>
          </a:p>
        </p:txBody>
      </p:sp>
      <p:graphicFrame>
        <p:nvGraphicFramePr>
          <p:cNvPr id="11" name="Table 10">
            <a:extLst>
              <a:ext uri="{FF2B5EF4-FFF2-40B4-BE49-F238E27FC236}">
                <a16:creationId xmlns:a16="http://schemas.microsoft.com/office/drawing/2014/main" id="{DCCE5E2B-98EB-B305-47DB-D6D8711CD5A6}"/>
              </a:ext>
            </a:extLst>
          </p:cNvPr>
          <p:cNvGraphicFramePr>
            <a:graphicFrameLocks noGrp="1"/>
          </p:cNvGraphicFramePr>
          <p:nvPr/>
        </p:nvGraphicFramePr>
        <p:xfrm>
          <a:off x="6445137" y="4709107"/>
          <a:ext cx="5597582" cy="1219200"/>
        </p:xfrm>
        <a:graphic>
          <a:graphicData uri="http://schemas.openxmlformats.org/drawingml/2006/table">
            <a:tbl>
              <a:tblPr firstRow="1" bandRow="1">
                <a:tableStyleId>{5C22544A-7EE6-4342-B048-85BDC9FD1C3A}</a:tableStyleId>
              </a:tblPr>
              <a:tblGrid>
                <a:gridCol w="2798791">
                  <a:extLst>
                    <a:ext uri="{9D8B030D-6E8A-4147-A177-3AD203B41FA5}">
                      <a16:colId xmlns:a16="http://schemas.microsoft.com/office/drawing/2014/main" val="374002318"/>
                    </a:ext>
                  </a:extLst>
                </a:gridCol>
                <a:gridCol w="2798791">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USAASA CUMULATIVE 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US" sz="1400" dirty="0"/>
                        <a:t>R</a:t>
                      </a:r>
                      <a:r>
                        <a:rPr lang="en-ZA" sz="1400" dirty="0" err="1"/>
                        <a:t>evenue</a:t>
                      </a:r>
                      <a:endParaRPr lang="en-ZA" sz="1400" dirty="0"/>
                    </a:p>
                  </a:txBody>
                  <a:tcPr/>
                </a:tc>
                <a:tc>
                  <a:txBody>
                    <a:bodyPr/>
                    <a:lstStyle/>
                    <a:p>
                      <a:pPr marL="0" algn="l" defTabSz="914400" rtl="0" eaLnBrk="1" latinLnBrk="0" hangingPunct="1"/>
                      <a:r>
                        <a:rPr lang="en-US" sz="1400" kern="1200" dirty="0">
                          <a:solidFill>
                            <a:schemeClr val="dk1"/>
                          </a:solidFill>
                          <a:latin typeface="+mn-lt"/>
                          <a:ea typeface="+mn-ea"/>
                          <a:cs typeface="+mn-cs"/>
                        </a:rPr>
                        <a:t>R127.470  million</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pPr marL="0" algn="l" defTabSz="914400" rtl="0" eaLnBrk="1" latinLnBrk="0" hangingPunct="1"/>
                      <a:r>
                        <a:rPr lang="en-US" sz="1400" kern="1200" dirty="0">
                          <a:solidFill>
                            <a:schemeClr val="dk1"/>
                          </a:solidFill>
                          <a:latin typeface="+mn-lt"/>
                          <a:ea typeface="+mn-ea"/>
                          <a:cs typeface="+mn-cs"/>
                        </a:rPr>
                        <a:t>R62.442</a:t>
                      </a:r>
                      <a:r>
                        <a:rPr lang="en-ZA" sz="1400" kern="1200" dirty="0">
                          <a:solidFill>
                            <a:schemeClr val="dk1"/>
                          </a:solidFill>
                          <a:latin typeface="+mn-lt"/>
                          <a:ea typeface="+mn-ea"/>
                          <a:cs typeface="+mn-cs"/>
                        </a:rPr>
                        <a:t> million </a:t>
                      </a:r>
                    </a:p>
                  </a:txBody>
                  <a:tcPr/>
                </a:tc>
                <a:extLst>
                  <a:ext uri="{0D108BD9-81ED-4DB2-BD59-A6C34878D82A}">
                    <a16:rowId xmlns:a16="http://schemas.microsoft.com/office/drawing/2014/main" val="583030241"/>
                  </a:ext>
                </a:extLst>
              </a:tr>
              <a:tr h="186743">
                <a:tc>
                  <a:txBody>
                    <a:bodyPr/>
                    <a:lstStyle/>
                    <a:p>
                      <a:pPr marL="0" algn="l" defTabSz="914400" rtl="0" eaLnBrk="1" latinLnBrk="0" hangingPunct="1"/>
                      <a:r>
                        <a:rPr lang="en-ZA" sz="1400" kern="1200" dirty="0">
                          <a:solidFill>
                            <a:schemeClr val="dk1"/>
                          </a:solidFill>
                          <a:latin typeface="+mn-lt"/>
                          <a:ea typeface="+mn-ea"/>
                          <a:cs typeface="+mn-cs"/>
                        </a:rPr>
                        <a:t>Surplus</a:t>
                      </a:r>
                    </a:p>
                  </a:txBody>
                  <a:tcPr/>
                </a:tc>
                <a:tc>
                  <a:txBody>
                    <a:bodyPr/>
                    <a:lstStyle/>
                    <a:p>
                      <a:pPr marL="0" algn="l" defTabSz="914400" rtl="0" eaLnBrk="1" latinLnBrk="0" hangingPunct="1"/>
                      <a:r>
                        <a:rPr lang="en-US" sz="1400" kern="1200" dirty="0">
                          <a:solidFill>
                            <a:schemeClr val="dk1"/>
                          </a:solidFill>
                          <a:latin typeface="+mn-lt"/>
                          <a:ea typeface="+mn-ea"/>
                          <a:cs typeface="+mn-cs"/>
                        </a:rPr>
                        <a:t>R65.028 </a:t>
                      </a:r>
                      <a:r>
                        <a:rPr lang="en-ZA" sz="1400" kern="1200" dirty="0">
                          <a:solidFill>
                            <a:schemeClr val="dk1"/>
                          </a:solidFill>
                          <a:latin typeface="+mn-lt"/>
                          <a:ea typeface="+mn-ea"/>
                          <a:cs typeface="+mn-cs"/>
                        </a:rPr>
                        <a:t> million </a:t>
                      </a:r>
                    </a:p>
                  </a:txBody>
                  <a:tcPr/>
                </a:tc>
                <a:extLst>
                  <a:ext uri="{0D108BD9-81ED-4DB2-BD59-A6C34878D82A}">
                    <a16:rowId xmlns:a16="http://schemas.microsoft.com/office/drawing/2014/main" val="619498032"/>
                  </a:ext>
                </a:extLst>
              </a:tr>
            </a:tbl>
          </a:graphicData>
        </a:graphic>
      </p:graphicFrame>
    </p:spTree>
    <p:extLst>
      <p:ext uri="{BB962C8B-B14F-4D97-AF65-F5344CB8AC3E}">
        <p14:creationId xmlns:p14="http://schemas.microsoft.com/office/powerpoint/2010/main" val="184921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3435350" cy="495628"/>
          </a:xfrm>
        </p:spPr>
        <p:txBody>
          <a:bodyPr>
            <a:normAutofit/>
          </a:bodyPr>
          <a:lstStyle/>
          <a:p>
            <a:r>
              <a:rPr lang="en-ZA" sz="2000" dirty="0">
                <a:latin typeface="Arial" panose="020B0604020202020204" pitchFamily="34" charset="0"/>
                <a:cs typeface="Arial" panose="020B0604020202020204" pitchFamily="34" charset="0"/>
              </a:rPr>
              <a:t>USAF Q4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2806876"/>
            <a:ext cx="5597582" cy="1696567"/>
          </a:xfrm>
          <a:ln>
            <a:solidFill>
              <a:schemeClr val="accent1"/>
            </a:solidFill>
          </a:ln>
        </p:spPr>
        <p:txBody>
          <a:bodyPr>
            <a:normAutofit/>
          </a:bodyPr>
          <a:lstStyle/>
          <a:p>
            <a:pPr marL="285750" indent="-285750" algn="just">
              <a:lnSpc>
                <a:spcPct val="100000"/>
              </a:lnSpc>
              <a:spcAft>
                <a:spcPts val="0"/>
              </a:spcAft>
              <a:buFont typeface="Arial" panose="020B0604020202020204" pitchFamily="34" charset="0"/>
              <a:buChar char="•"/>
            </a:pPr>
            <a:r>
              <a:rPr lang="en-GB" sz="1600" b="0" dirty="0">
                <a:solidFill>
                  <a:srgbClr val="000000"/>
                </a:solidFill>
                <a:latin typeface="Arial" panose="020B0604020202020204" pitchFamily="34" charset="0"/>
                <a:ea typeface="Times New Roman" panose="02020603050405020304" pitchFamily="18" charset="0"/>
                <a:cs typeface="Arial" panose="020B0604020202020204" pitchFamily="34" charset="0"/>
              </a:rPr>
              <a:t>The USAF targets that have not been achieved are (</a:t>
            </a:r>
            <a:r>
              <a:rPr lang="en-GB" sz="16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GB" sz="16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ZA"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reduction of wasteful and fruitless expenditure </a:t>
            </a:r>
            <a:r>
              <a:rPr lang="en-ZA" sz="1600" b="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(ii) </a:t>
            </a:r>
            <a:r>
              <a:rPr lang="en-ZA"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reduction of Irregular expenditure.</a:t>
            </a:r>
          </a:p>
          <a:p>
            <a:pPr marL="285750" indent="-285750" algn="just">
              <a:spcAft>
                <a:spcPts val="0"/>
              </a:spcAft>
              <a:buFont typeface="Arial" panose="020B0604020202020204" pitchFamily="34" charset="0"/>
              <a:buChar char="•"/>
            </a:pPr>
            <a:r>
              <a:rPr lang="en-US" sz="1600" b="0" kern="0" spc="10" dirty="0">
                <a:solidFill>
                  <a:srgbClr val="000000"/>
                </a:solidFill>
                <a:latin typeface="Arial" panose="020B0604020202020204" pitchFamily="34" charset="0"/>
                <a:cs typeface="Arial" panose="020B0604020202020204" pitchFamily="34" charset="0"/>
              </a:rPr>
              <a:t>Non-achievement was attributed to delays in the analysis, classification and investigation of irregular expenditure due to capacity constraints.</a:t>
            </a:r>
          </a:p>
          <a:p>
            <a:pPr algn="just"/>
            <a:endParaRPr lang="en-ZA"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699" y="1629103"/>
          <a:ext cx="5521382" cy="98044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val="4025939027"/>
                    </a:ext>
                  </a:extLst>
                </a:gridCol>
                <a:gridCol w="1293312">
                  <a:extLst>
                    <a:ext uri="{9D8B030D-6E8A-4147-A177-3AD203B41FA5}">
                      <a16:colId xmlns:a16="http://schemas.microsoft.com/office/drawing/2014/main" val="1471676064"/>
                    </a:ext>
                  </a:extLst>
                </a:gridCol>
                <a:gridCol w="1928467">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8</a:t>
                      </a:r>
                      <a:endParaRPr lang="en-ZA" sz="1400" b="1" dirty="0"/>
                    </a:p>
                  </a:txBody>
                  <a:tcPr/>
                </a:tc>
                <a:tc>
                  <a:txBody>
                    <a:bodyPr/>
                    <a:lstStyle/>
                    <a:p>
                      <a:r>
                        <a:rPr lang="en-GB" sz="1400" dirty="0"/>
                        <a:t>6</a:t>
                      </a:r>
                      <a:endParaRPr lang="en-ZA" sz="1400" dirty="0"/>
                    </a:p>
                  </a:txBody>
                  <a:tcPr/>
                </a:tc>
                <a:tc>
                  <a:txBody>
                    <a:bodyPr/>
                    <a:lstStyle/>
                    <a:p>
                      <a:r>
                        <a:rPr lang="en-GB" sz="1400" dirty="0"/>
                        <a:t>2</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75%</a:t>
                      </a:r>
                    </a:p>
                  </a:txBody>
                  <a:tcPr/>
                </a:tc>
                <a:tc>
                  <a:txBody>
                    <a:bodyPr/>
                    <a:lstStyle/>
                    <a:p>
                      <a:r>
                        <a:rPr lang="en-ZA" sz="1400" dirty="0"/>
                        <a:t>25%</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258762" y="4686677"/>
          <a:ext cx="5529320" cy="1285240"/>
        </p:xfrm>
        <a:graphic>
          <a:graphicData uri="http://schemas.openxmlformats.org/drawingml/2006/table">
            <a:tbl>
              <a:tblPr firstRow="1" bandRow="1">
                <a:tableStyleId>{5C22544A-7EE6-4342-B048-85BDC9FD1C3A}</a:tableStyleId>
              </a:tblPr>
              <a:tblGrid>
                <a:gridCol w="2764660">
                  <a:extLst>
                    <a:ext uri="{9D8B030D-6E8A-4147-A177-3AD203B41FA5}">
                      <a16:colId xmlns:a16="http://schemas.microsoft.com/office/drawing/2014/main" val="374002318"/>
                    </a:ext>
                  </a:extLst>
                </a:gridCol>
                <a:gridCol w="2764660">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USAF CUMULATIVE 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US" sz="1400" dirty="0"/>
                        <a:t>R</a:t>
                      </a:r>
                      <a:r>
                        <a:rPr lang="en-ZA" sz="1400" dirty="0" err="1"/>
                        <a:t>evenue</a:t>
                      </a:r>
                      <a:endParaRPr lang="en-ZA" sz="1400" dirty="0"/>
                    </a:p>
                  </a:txBody>
                  <a:tcPr/>
                </a:tc>
                <a:tc>
                  <a:txBody>
                    <a:bodyPr/>
                    <a:lstStyle/>
                    <a:p>
                      <a:pPr marL="0" algn="l" defTabSz="914400" rtl="0" eaLnBrk="1" latinLnBrk="0" hangingPunct="1"/>
                      <a:r>
                        <a:rPr lang="en-US" sz="1400" kern="1200" dirty="0">
                          <a:solidFill>
                            <a:schemeClr val="dk1"/>
                          </a:solidFill>
                          <a:latin typeface="+mn-lt"/>
                          <a:ea typeface="+mn-ea"/>
                          <a:cs typeface="+mn-cs"/>
                        </a:rPr>
                        <a:t>R1 204.356 billion </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pPr marL="0" algn="l" defTabSz="914400" rtl="0" eaLnBrk="1" latinLnBrk="0" hangingPunct="1"/>
                      <a:r>
                        <a:rPr lang="en-US" sz="1400" kern="1200" dirty="0">
                          <a:solidFill>
                            <a:schemeClr val="dk1"/>
                          </a:solidFill>
                          <a:latin typeface="+mn-lt"/>
                          <a:ea typeface="+mn-ea"/>
                          <a:cs typeface="+mn-cs"/>
                        </a:rPr>
                        <a:t>R40.130</a:t>
                      </a:r>
                      <a:r>
                        <a:rPr lang="en-ZA" sz="1400" kern="1200" dirty="0">
                          <a:solidFill>
                            <a:schemeClr val="dk1"/>
                          </a:solidFill>
                          <a:latin typeface="+mn-lt"/>
                          <a:ea typeface="+mn-ea"/>
                          <a:cs typeface="+mn-cs"/>
                        </a:rPr>
                        <a:t> million </a:t>
                      </a:r>
                    </a:p>
                  </a:txBody>
                  <a:tcPr/>
                </a:tc>
                <a:extLst>
                  <a:ext uri="{0D108BD9-81ED-4DB2-BD59-A6C34878D82A}">
                    <a16:rowId xmlns:a16="http://schemas.microsoft.com/office/drawing/2014/main" val="583030241"/>
                  </a:ext>
                </a:extLst>
              </a:tr>
              <a:tr h="370840">
                <a:tc>
                  <a:txBody>
                    <a:bodyPr/>
                    <a:lstStyle/>
                    <a:p>
                      <a:r>
                        <a:rPr lang="en-ZA" sz="1400" dirty="0"/>
                        <a:t>Surplus</a:t>
                      </a:r>
                    </a:p>
                  </a:txBody>
                  <a:tcPr/>
                </a:tc>
                <a:tc>
                  <a:txBody>
                    <a:bodyPr/>
                    <a:lstStyle/>
                    <a:p>
                      <a:r>
                        <a:rPr lang="en-ZA" sz="1400" dirty="0"/>
                        <a:t>R1 164.226 billion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279354" y="3655160"/>
            <a:ext cx="8347304" cy="369332"/>
          </a:xfrm>
          <a:prstGeom prst="rect">
            <a:avLst/>
          </a:prstGeom>
          <a:noFill/>
        </p:spPr>
        <p:txBody>
          <a:bodyPr wrap="square" rtlCol="0">
            <a:spAutoFit/>
          </a:bodyPr>
          <a:lstStyle/>
          <a:p>
            <a:r>
              <a:rPr lang="en-ZA" dirty="0">
                <a:solidFill>
                  <a:prstClr val="black"/>
                </a:solidFill>
              </a:rPr>
              <a:t> </a:t>
            </a:r>
          </a:p>
        </p:txBody>
      </p:sp>
      <p:graphicFrame>
        <p:nvGraphicFramePr>
          <p:cNvPr id="7" name="Table 4">
            <a:extLst>
              <a:ext uri="{FF2B5EF4-FFF2-40B4-BE49-F238E27FC236}">
                <a16:creationId xmlns:a16="http://schemas.microsoft.com/office/drawing/2014/main" id="{99077C74-D59B-B535-D799-22A78D337081}"/>
              </a:ext>
            </a:extLst>
          </p:cNvPr>
          <p:cNvGraphicFramePr>
            <a:graphicFrameLocks noGrp="1"/>
          </p:cNvGraphicFramePr>
          <p:nvPr/>
        </p:nvGraphicFramePr>
        <p:xfrm>
          <a:off x="6445137" y="1629103"/>
          <a:ext cx="5521381" cy="98044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val="4025939027"/>
                    </a:ext>
                  </a:extLst>
                </a:gridCol>
                <a:gridCol w="1293312">
                  <a:extLst>
                    <a:ext uri="{9D8B030D-6E8A-4147-A177-3AD203B41FA5}">
                      <a16:colId xmlns:a16="http://schemas.microsoft.com/office/drawing/2014/main" val="1471676064"/>
                    </a:ext>
                  </a:extLst>
                </a:gridCol>
                <a:gridCol w="1928466">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6</a:t>
                      </a:r>
                      <a:endParaRPr lang="en-ZA" sz="1400" b="1" dirty="0"/>
                    </a:p>
                  </a:txBody>
                  <a:tcPr/>
                </a:tc>
                <a:tc>
                  <a:txBody>
                    <a:bodyPr/>
                    <a:lstStyle/>
                    <a:p>
                      <a:r>
                        <a:rPr lang="en-GB" sz="1400" dirty="0"/>
                        <a:t>3</a:t>
                      </a:r>
                      <a:endParaRPr lang="en-ZA" sz="1400" dirty="0"/>
                    </a:p>
                  </a:txBody>
                  <a:tcPr/>
                </a:tc>
                <a:tc>
                  <a:txBody>
                    <a:bodyPr/>
                    <a:lstStyle/>
                    <a:p>
                      <a:r>
                        <a:rPr lang="en-GB" sz="1400" dirty="0"/>
                        <a:t>3</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50%</a:t>
                      </a:r>
                    </a:p>
                  </a:txBody>
                  <a:tcPr/>
                </a:tc>
                <a:tc>
                  <a:txBody>
                    <a:bodyPr/>
                    <a:lstStyle/>
                    <a:p>
                      <a:r>
                        <a:rPr lang="en-ZA" sz="1400" dirty="0"/>
                        <a:t>50%</a:t>
                      </a:r>
                    </a:p>
                  </a:txBody>
                  <a:tcPr/>
                </a:tc>
                <a:extLst>
                  <a:ext uri="{0D108BD9-81ED-4DB2-BD59-A6C34878D82A}">
                    <a16:rowId xmlns:a16="http://schemas.microsoft.com/office/drawing/2014/main" val="92844636"/>
                  </a:ext>
                </a:extLst>
              </a:tr>
            </a:tbl>
          </a:graphicData>
        </a:graphic>
      </p:graphicFrame>
      <p:sp>
        <p:nvSpPr>
          <p:cNvPr id="9" name="Title 1">
            <a:extLst>
              <a:ext uri="{FF2B5EF4-FFF2-40B4-BE49-F238E27FC236}">
                <a16:creationId xmlns:a16="http://schemas.microsoft.com/office/drawing/2014/main" id="{02C0AE5A-7A4B-540B-D5CE-99CC810C856B}"/>
              </a:ext>
            </a:extLst>
          </p:cNvPr>
          <p:cNvSpPr txBox="1">
            <a:spLocks/>
          </p:cNvSpPr>
          <p:nvPr/>
        </p:nvSpPr>
        <p:spPr>
          <a:xfrm>
            <a:off x="6813550" y="909605"/>
            <a:ext cx="4416424" cy="4956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ZA" sz="2000" dirty="0">
                <a:solidFill>
                  <a:prstClr val="black"/>
                </a:solidFill>
                <a:latin typeface="Arial" panose="020B0604020202020204" pitchFamily="34" charset="0"/>
                <a:cs typeface="Arial" panose="020B0604020202020204" pitchFamily="34" charset="0"/>
              </a:rPr>
              <a:t>USAASA Q4 PERFORMANCE</a:t>
            </a:r>
          </a:p>
        </p:txBody>
      </p:sp>
      <p:sp>
        <p:nvSpPr>
          <p:cNvPr id="10" name="Text Placeholder 2">
            <a:extLst>
              <a:ext uri="{FF2B5EF4-FFF2-40B4-BE49-F238E27FC236}">
                <a16:creationId xmlns:a16="http://schemas.microsoft.com/office/drawing/2014/main" id="{942EF3F1-795F-611C-4595-62AB903940EB}"/>
              </a:ext>
            </a:extLst>
          </p:cNvPr>
          <p:cNvSpPr txBox="1">
            <a:spLocks/>
          </p:cNvSpPr>
          <p:nvPr/>
        </p:nvSpPr>
        <p:spPr>
          <a:xfrm>
            <a:off x="6445138" y="2806875"/>
            <a:ext cx="5597581" cy="1696567"/>
          </a:xfrm>
          <a:prstGeom prst="rect">
            <a:avLst/>
          </a:prstGeom>
          <a:ln>
            <a:solidFill>
              <a:schemeClr val="accent1"/>
            </a:solid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ZA" sz="1600" kern="0" spc="10" dirty="0">
                <a:solidFill>
                  <a:srgbClr val="000000"/>
                </a:solidFill>
                <a:latin typeface="Arial" panose="020B0604020202020204" pitchFamily="34" charset="0"/>
                <a:cs typeface="Arial" panose="020B0604020202020204" pitchFamily="34" charset="0"/>
              </a:rPr>
              <a:t>Three (3) targets were not achieved namely, (</a:t>
            </a:r>
            <a:r>
              <a:rPr lang="en-ZA" sz="1600" kern="0" spc="10" dirty="0" err="1">
                <a:solidFill>
                  <a:srgbClr val="000000"/>
                </a:solidFill>
                <a:latin typeface="Arial" panose="020B0604020202020204" pitchFamily="34" charset="0"/>
                <a:cs typeface="Arial" panose="020B0604020202020204" pitchFamily="34" charset="0"/>
              </a:rPr>
              <a:t>i</a:t>
            </a:r>
            <a:r>
              <a:rPr lang="en-ZA" sz="1600" kern="0" spc="10" dirty="0">
                <a:solidFill>
                  <a:srgbClr val="000000"/>
                </a:solidFill>
                <a:latin typeface="Arial" panose="020B0604020202020204" pitchFamily="34" charset="0"/>
                <a:cs typeface="Arial" panose="020B0604020202020204" pitchFamily="34" charset="0"/>
              </a:rPr>
              <a:t>) 12% reduction of wasteful and fruitless expenditure, (ii) 9% reduction of irregular</a:t>
            </a:r>
            <a:r>
              <a:rPr lang="en-US" sz="1600" kern="0" spc="10" dirty="0">
                <a:solidFill>
                  <a:srgbClr val="000000"/>
                </a:solidFill>
                <a:latin typeface="Arial" panose="020B0604020202020204" pitchFamily="34" charset="0"/>
                <a:cs typeface="Arial" panose="020B0604020202020204" pitchFamily="34" charset="0"/>
              </a:rPr>
              <a:t> </a:t>
            </a:r>
            <a:r>
              <a:rPr lang="en-ZA" sz="1600" kern="0" spc="10" dirty="0">
                <a:solidFill>
                  <a:srgbClr val="000000"/>
                </a:solidFill>
                <a:latin typeface="Arial" panose="020B0604020202020204" pitchFamily="34" charset="0"/>
                <a:cs typeface="Arial" panose="020B0604020202020204" pitchFamily="34" charset="0"/>
              </a:rPr>
              <a:t>expenditure, and (iii) </a:t>
            </a:r>
            <a:r>
              <a:rPr lang="en-ZA" sz="1600" dirty="0">
                <a:solidFill>
                  <a:prstClr val="black"/>
                </a:solidFill>
                <a:latin typeface="Arial" panose="020B0604020202020204" pitchFamily="34" charset="0"/>
                <a:cs typeface="Arial" panose="020B0604020202020204" pitchFamily="34" charset="0"/>
              </a:rPr>
              <a:t>100% of valid invoices paid within 30 days from the date of receipts </a:t>
            </a:r>
            <a:endParaRPr lang="en-ZA" sz="1600" kern="0" spc="1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kern="0" spc="10" dirty="0">
                <a:solidFill>
                  <a:srgbClr val="000000"/>
                </a:solidFill>
                <a:latin typeface="Arial" panose="020B0604020202020204" pitchFamily="34" charset="0"/>
                <a:cs typeface="Arial" panose="020B0604020202020204" pitchFamily="34" charset="0"/>
              </a:rPr>
              <a:t>The latter target was not achieved due to </a:t>
            </a:r>
            <a:r>
              <a:rPr lang="en-ZA" sz="1600" dirty="0">
                <a:solidFill>
                  <a:prstClr val="black"/>
                </a:solidFill>
                <a:latin typeface="Arial" panose="020B0604020202020204" pitchFamily="34" charset="0"/>
                <a:cs typeface="Arial" panose="020B0604020202020204" pitchFamily="34" charset="0"/>
              </a:rPr>
              <a:t>the departure of the Acting Chief Financial Officer (ACFO) in January 2022  which left </a:t>
            </a:r>
            <a:r>
              <a:rPr lang="en-ZA" sz="1600" kern="0" spc="10" dirty="0">
                <a:solidFill>
                  <a:srgbClr val="000000"/>
                </a:solidFill>
                <a:latin typeface="Arial" panose="020B0604020202020204" pitchFamily="34" charset="0"/>
                <a:cs typeface="Arial" panose="020B0604020202020204" pitchFamily="34" charset="0"/>
              </a:rPr>
              <a:t>USAASA with no authorised person to release payments. </a:t>
            </a:r>
          </a:p>
          <a:p>
            <a:pPr marL="285750" indent="-285750">
              <a:buFont typeface="Arial" panose="020B0604020202020204" pitchFamily="34" charset="0"/>
              <a:buChar char="•"/>
            </a:pPr>
            <a:endParaRPr lang="en-US" sz="1600" kern="0" spc="10" dirty="0">
              <a:solidFill>
                <a:srgbClr val="000000"/>
              </a:solidFill>
              <a:latin typeface="Arial" panose="020B0604020202020204" pitchFamily="34" charset="0"/>
              <a:cs typeface="Arial" panose="020B0604020202020204" pitchFamily="34" charset="0"/>
            </a:endParaRPr>
          </a:p>
          <a:p>
            <a:pPr algn="just"/>
            <a:endParaRPr lang="en-ZA" dirty="0">
              <a:solidFill>
                <a:prstClr val="black"/>
              </a:solidFill>
            </a:endParaRPr>
          </a:p>
        </p:txBody>
      </p:sp>
      <p:graphicFrame>
        <p:nvGraphicFramePr>
          <p:cNvPr id="11" name="Table 10">
            <a:extLst>
              <a:ext uri="{FF2B5EF4-FFF2-40B4-BE49-F238E27FC236}">
                <a16:creationId xmlns:a16="http://schemas.microsoft.com/office/drawing/2014/main" id="{DCCE5E2B-98EB-B305-47DB-D6D8711CD5A6}"/>
              </a:ext>
            </a:extLst>
          </p:cNvPr>
          <p:cNvGraphicFramePr>
            <a:graphicFrameLocks noGrp="1"/>
          </p:cNvGraphicFramePr>
          <p:nvPr/>
        </p:nvGraphicFramePr>
        <p:xfrm>
          <a:off x="6445138" y="4709107"/>
          <a:ext cx="5597580" cy="1219200"/>
        </p:xfrm>
        <a:graphic>
          <a:graphicData uri="http://schemas.openxmlformats.org/drawingml/2006/table">
            <a:tbl>
              <a:tblPr firstRow="1" bandRow="1">
                <a:tableStyleId>{5C22544A-7EE6-4342-B048-85BDC9FD1C3A}</a:tableStyleId>
              </a:tblPr>
              <a:tblGrid>
                <a:gridCol w="2798790">
                  <a:extLst>
                    <a:ext uri="{9D8B030D-6E8A-4147-A177-3AD203B41FA5}">
                      <a16:colId xmlns:a16="http://schemas.microsoft.com/office/drawing/2014/main" val="374002318"/>
                    </a:ext>
                  </a:extLst>
                </a:gridCol>
                <a:gridCol w="2798790">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USAASA CUMULATIVE 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400" dirty="0"/>
                        <a:t>Revenue</a:t>
                      </a:r>
                    </a:p>
                  </a:txBody>
                  <a:tcPr/>
                </a:tc>
                <a:tc>
                  <a:txBody>
                    <a:bodyPr/>
                    <a:lstStyle/>
                    <a:p>
                      <a:pPr marL="0" algn="l" defTabSz="914400" rtl="0" eaLnBrk="1" latinLnBrk="0" hangingPunct="1"/>
                      <a:r>
                        <a:rPr lang="en-US" sz="1400" kern="1200" dirty="0">
                          <a:solidFill>
                            <a:schemeClr val="dk1"/>
                          </a:solidFill>
                          <a:latin typeface="+mn-lt"/>
                          <a:ea typeface="+mn-ea"/>
                          <a:cs typeface="+mn-cs"/>
                        </a:rPr>
                        <a:t>R185.415 million </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pPr marL="0" algn="l" defTabSz="914400" rtl="0" eaLnBrk="1" latinLnBrk="0" hangingPunct="1"/>
                      <a:r>
                        <a:rPr lang="en-US" sz="1400" kern="1200" dirty="0">
                          <a:solidFill>
                            <a:schemeClr val="dk1"/>
                          </a:solidFill>
                          <a:latin typeface="+mn-lt"/>
                          <a:ea typeface="+mn-ea"/>
                          <a:cs typeface="+mn-cs"/>
                        </a:rPr>
                        <a:t>R81.715 million</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583030241"/>
                  </a:ext>
                </a:extLst>
              </a:tr>
              <a:tr h="182986">
                <a:tc>
                  <a:txBody>
                    <a:bodyPr/>
                    <a:lstStyle/>
                    <a:p>
                      <a:pPr marL="0" algn="l" defTabSz="914400" rtl="0" eaLnBrk="1" latinLnBrk="0" hangingPunct="1"/>
                      <a:r>
                        <a:rPr lang="en-ZA" sz="1400" kern="1200" dirty="0">
                          <a:solidFill>
                            <a:schemeClr val="dk1"/>
                          </a:solidFill>
                          <a:latin typeface="+mn-lt"/>
                          <a:ea typeface="+mn-ea"/>
                          <a:cs typeface="+mn-cs"/>
                        </a:rPr>
                        <a:t>Surplus</a:t>
                      </a:r>
                    </a:p>
                  </a:txBody>
                  <a:tcPr/>
                </a:tc>
                <a:tc>
                  <a:txBody>
                    <a:bodyPr/>
                    <a:lstStyle/>
                    <a:p>
                      <a:pPr marL="0" algn="l" defTabSz="914400" rtl="0" eaLnBrk="1" latinLnBrk="0" hangingPunct="1"/>
                      <a:r>
                        <a:rPr lang="en-US" sz="1400" kern="1200" dirty="0">
                          <a:solidFill>
                            <a:schemeClr val="dk1"/>
                          </a:solidFill>
                          <a:latin typeface="+mn-lt"/>
                          <a:ea typeface="+mn-ea"/>
                          <a:cs typeface="+mn-cs"/>
                        </a:rPr>
                        <a:t>R103.700 million</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619498032"/>
                  </a:ext>
                </a:extLst>
              </a:tr>
            </a:tbl>
          </a:graphicData>
        </a:graphic>
      </p:graphicFrame>
    </p:spTree>
    <p:extLst>
      <p:ext uri="{BB962C8B-B14F-4D97-AF65-F5344CB8AC3E}">
        <p14:creationId xmlns:p14="http://schemas.microsoft.com/office/powerpoint/2010/main" val="199986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3435350" cy="495628"/>
          </a:xfrm>
        </p:spPr>
        <p:txBody>
          <a:bodyPr>
            <a:normAutofit/>
          </a:bodyPr>
          <a:lstStyle/>
          <a:p>
            <a:r>
              <a:rPr lang="en-ZA" sz="2000" dirty="0">
                <a:latin typeface="Arial" panose="020B0604020202020204" pitchFamily="34" charset="0"/>
                <a:cs typeface="Arial" panose="020B0604020202020204" pitchFamily="34" charset="0"/>
              </a:rPr>
              <a:t>USAF Q4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2806876"/>
            <a:ext cx="5597582" cy="1696567"/>
          </a:xfrm>
          <a:ln>
            <a:solidFill>
              <a:schemeClr val="accent1"/>
            </a:solidFill>
          </a:ln>
        </p:spPr>
        <p:txBody>
          <a:bodyPr>
            <a:normAutofit/>
          </a:bodyPr>
          <a:lstStyle/>
          <a:p>
            <a:pPr marL="285750" indent="-285750" algn="just">
              <a:lnSpc>
                <a:spcPct val="100000"/>
              </a:lnSpc>
              <a:spcAft>
                <a:spcPts val="0"/>
              </a:spcAft>
              <a:buFont typeface="Arial" panose="020B0604020202020204" pitchFamily="34" charset="0"/>
              <a:buChar char="•"/>
            </a:pPr>
            <a:r>
              <a:rPr lang="en-GB" sz="1600" b="0" dirty="0">
                <a:solidFill>
                  <a:srgbClr val="000000"/>
                </a:solidFill>
                <a:latin typeface="Arial" panose="020B0604020202020204" pitchFamily="34" charset="0"/>
                <a:ea typeface="Times New Roman" panose="02020603050405020304" pitchFamily="18" charset="0"/>
                <a:cs typeface="Arial" panose="020B0604020202020204" pitchFamily="34" charset="0"/>
              </a:rPr>
              <a:t>The USAF targets that have not been achieved are (</a:t>
            </a:r>
            <a:r>
              <a:rPr lang="en-GB" sz="16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GB" sz="16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ZA"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reduction of wasteful and fruitless expenditure </a:t>
            </a:r>
            <a:r>
              <a:rPr lang="en-ZA" sz="1600" b="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(ii) </a:t>
            </a:r>
            <a:r>
              <a:rPr lang="en-ZA"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reduction of Irregular expenditure.</a:t>
            </a:r>
          </a:p>
          <a:p>
            <a:pPr marL="285750" indent="-285750" algn="just">
              <a:spcAft>
                <a:spcPts val="0"/>
              </a:spcAft>
              <a:buFont typeface="Arial" panose="020B0604020202020204" pitchFamily="34" charset="0"/>
              <a:buChar char="•"/>
            </a:pPr>
            <a:r>
              <a:rPr lang="en-US" sz="1600" b="0" kern="0" spc="10" dirty="0">
                <a:solidFill>
                  <a:srgbClr val="000000"/>
                </a:solidFill>
                <a:latin typeface="Arial" panose="020B0604020202020204" pitchFamily="34" charset="0"/>
                <a:cs typeface="Arial" panose="020B0604020202020204" pitchFamily="34" charset="0"/>
              </a:rPr>
              <a:t>Non-achievement was attributed to delays in the analysis, classification and investigation of irregular expenditure due to capacity constraints.</a:t>
            </a:r>
          </a:p>
          <a:p>
            <a:pPr algn="just"/>
            <a:endParaRPr lang="en-ZA"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699" y="1629103"/>
          <a:ext cx="5521382" cy="98044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val="4025939027"/>
                    </a:ext>
                  </a:extLst>
                </a:gridCol>
                <a:gridCol w="1293312">
                  <a:extLst>
                    <a:ext uri="{9D8B030D-6E8A-4147-A177-3AD203B41FA5}">
                      <a16:colId xmlns:a16="http://schemas.microsoft.com/office/drawing/2014/main" val="1471676064"/>
                    </a:ext>
                  </a:extLst>
                </a:gridCol>
                <a:gridCol w="1928467">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8</a:t>
                      </a:r>
                      <a:endParaRPr lang="en-ZA" sz="1400" b="1" dirty="0"/>
                    </a:p>
                  </a:txBody>
                  <a:tcPr/>
                </a:tc>
                <a:tc>
                  <a:txBody>
                    <a:bodyPr/>
                    <a:lstStyle/>
                    <a:p>
                      <a:r>
                        <a:rPr lang="en-GB" sz="1400" dirty="0"/>
                        <a:t>6</a:t>
                      </a:r>
                      <a:endParaRPr lang="en-ZA" sz="1400" dirty="0"/>
                    </a:p>
                  </a:txBody>
                  <a:tcPr/>
                </a:tc>
                <a:tc>
                  <a:txBody>
                    <a:bodyPr/>
                    <a:lstStyle/>
                    <a:p>
                      <a:r>
                        <a:rPr lang="en-GB" sz="1400" dirty="0"/>
                        <a:t>2</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75%</a:t>
                      </a:r>
                    </a:p>
                  </a:txBody>
                  <a:tcPr/>
                </a:tc>
                <a:tc>
                  <a:txBody>
                    <a:bodyPr/>
                    <a:lstStyle/>
                    <a:p>
                      <a:r>
                        <a:rPr lang="en-ZA" sz="1400" dirty="0"/>
                        <a:t>25%</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258762" y="4686677"/>
          <a:ext cx="5529320" cy="1285240"/>
        </p:xfrm>
        <a:graphic>
          <a:graphicData uri="http://schemas.openxmlformats.org/drawingml/2006/table">
            <a:tbl>
              <a:tblPr firstRow="1" bandRow="1">
                <a:tableStyleId>{5C22544A-7EE6-4342-B048-85BDC9FD1C3A}</a:tableStyleId>
              </a:tblPr>
              <a:tblGrid>
                <a:gridCol w="2764660">
                  <a:extLst>
                    <a:ext uri="{9D8B030D-6E8A-4147-A177-3AD203B41FA5}">
                      <a16:colId xmlns:a16="http://schemas.microsoft.com/office/drawing/2014/main" val="374002318"/>
                    </a:ext>
                  </a:extLst>
                </a:gridCol>
                <a:gridCol w="2764660">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USAF CUMULATIVE 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US" sz="1400" dirty="0"/>
                        <a:t>R</a:t>
                      </a:r>
                      <a:r>
                        <a:rPr lang="en-ZA" sz="1400" dirty="0" err="1"/>
                        <a:t>evenue</a:t>
                      </a:r>
                      <a:endParaRPr lang="en-ZA" sz="1400" dirty="0"/>
                    </a:p>
                  </a:txBody>
                  <a:tcPr/>
                </a:tc>
                <a:tc>
                  <a:txBody>
                    <a:bodyPr/>
                    <a:lstStyle/>
                    <a:p>
                      <a:pPr marL="0" algn="l" defTabSz="914400" rtl="0" eaLnBrk="1" latinLnBrk="0" hangingPunct="1"/>
                      <a:r>
                        <a:rPr lang="en-US" sz="1400" kern="1200" dirty="0">
                          <a:solidFill>
                            <a:schemeClr val="dk1"/>
                          </a:solidFill>
                          <a:latin typeface="+mn-lt"/>
                          <a:ea typeface="+mn-ea"/>
                          <a:cs typeface="+mn-cs"/>
                        </a:rPr>
                        <a:t>R1.204 billion </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pPr marL="0" algn="l" defTabSz="914400" rtl="0" eaLnBrk="1" latinLnBrk="0" hangingPunct="1"/>
                      <a:r>
                        <a:rPr lang="en-US" sz="1400" kern="1200" dirty="0">
                          <a:solidFill>
                            <a:schemeClr val="dk1"/>
                          </a:solidFill>
                          <a:latin typeface="+mn-lt"/>
                          <a:ea typeface="+mn-ea"/>
                          <a:cs typeface="+mn-cs"/>
                        </a:rPr>
                        <a:t>R40.130</a:t>
                      </a:r>
                      <a:r>
                        <a:rPr lang="en-ZA" sz="1400" kern="1200" dirty="0">
                          <a:solidFill>
                            <a:schemeClr val="dk1"/>
                          </a:solidFill>
                          <a:latin typeface="+mn-lt"/>
                          <a:ea typeface="+mn-ea"/>
                          <a:cs typeface="+mn-cs"/>
                        </a:rPr>
                        <a:t> million </a:t>
                      </a:r>
                    </a:p>
                  </a:txBody>
                  <a:tcPr/>
                </a:tc>
                <a:extLst>
                  <a:ext uri="{0D108BD9-81ED-4DB2-BD59-A6C34878D82A}">
                    <a16:rowId xmlns:a16="http://schemas.microsoft.com/office/drawing/2014/main" val="583030241"/>
                  </a:ext>
                </a:extLst>
              </a:tr>
              <a:tr h="370840">
                <a:tc>
                  <a:txBody>
                    <a:bodyPr/>
                    <a:lstStyle/>
                    <a:p>
                      <a:r>
                        <a:rPr lang="en-ZA" sz="1400" dirty="0"/>
                        <a:t>Surplus</a:t>
                      </a:r>
                    </a:p>
                  </a:txBody>
                  <a:tcPr/>
                </a:tc>
                <a:tc>
                  <a:txBody>
                    <a:bodyPr/>
                    <a:lstStyle/>
                    <a:p>
                      <a:r>
                        <a:rPr lang="en-ZA" sz="1400"/>
                        <a:t>R1.164 </a:t>
                      </a:r>
                      <a:r>
                        <a:rPr lang="en-ZA" sz="1400" dirty="0"/>
                        <a:t>billion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279354" y="3655160"/>
            <a:ext cx="8347304" cy="369332"/>
          </a:xfrm>
          <a:prstGeom prst="rect">
            <a:avLst/>
          </a:prstGeom>
          <a:noFill/>
        </p:spPr>
        <p:txBody>
          <a:bodyPr wrap="square" rtlCol="0">
            <a:spAutoFit/>
          </a:bodyPr>
          <a:lstStyle/>
          <a:p>
            <a:r>
              <a:rPr lang="en-ZA" dirty="0">
                <a:solidFill>
                  <a:prstClr val="black"/>
                </a:solidFill>
              </a:rPr>
              <a:t> </a:t>
            </a:r>
          </a:p>
        </p:txBody>
      </p:sp>
      <p:graphicFrame>
        <p:nvGraphicFramePr>
          <p:cNvPr id="7" name="Table 4">
            <a:extLst>
              <a:ext uri="{FF2B5EF4-FFF2-40B4-BE49-F238E27FC236}">
                <a16:creationId xmlns:a16="http://schemas.microsoft.com/office/drawing/2014/main" id="{99077C74-D59B-B535-D799-22A78D337081}"/>
              </a:ext>
            </a:extLst>
          </p:cNvPr>
          <p:cNvGraphicFramePr>
            <a:graphicFrameLocks noGrp="1"/>
          </p:cNvGraphicFramePr>
          <p:nvPr/>
        </p:nvGraphicFramePr>
        <p:xfrm>
          <a:off x="6445137" y="1629103"/>
          <a:ext cx="5521381" cy="980440"/>
        </p:xfrm>
        <a:graphic>
          <a:graphicData uri="http://schemas.openxmlformats.org/drawingml/2006/table">
            <a:tbl>
              <a:tblPr firstRow="1" bandRow="1">
                <a:tableStyleId>{5C22544A-7EE6-4342-B048-85BDC9FD1C3A}</a:tableStyleId>
              </a:tblPr>
              <a:tblGrid>
                <a:gridCol w="2299603">
                  <a:extLst>
                    <a:ext uri="{9D8B030D-6E8A-4147-A177-3AD203B41FA5}">
                      <a16:colId xmlns:a16="http://schemas.microsoft.com/office/drawing/2014/main" val="4025939027"/>
                    </a:ext>
                  </a:extLst>
                </a:gridCol>
                <a:gridCol w="1293312">
                  <a:extLst>
                    <a:ext uri="{9D8B030D-6E8A-4147-A177-3AD203B41FA5}">
                      <a16:colId xmlns:a16="http://schemas.microsoft.com/office/drawing/2014/main" val="1471676064"/>
                    </a:ext>
                  </a:extLst>
                </a:gridCol>
                <a:gridCol w="1928466">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6</a:t>
                      </a:r>
                      <a:endParaRPr lang="en-ZA" sz="1400" b="1" dirty="0"/>
                    </a:p>
                  </a:txBody>
                  <a:tcPr/>
                </a:tc>
                <a:tc>
                  <a:txBody>
                    <a:bodyPr/>
                    <a:lstStyle/>
                    <a:p>
                      <a:r>
                        <a:rPr lang="en-GB" sz="1400" dirty="0"/>
                        <a:t>3</a:t>
                      </a:r>
                      <a:endParaRPr lang="en-ZA" sz="1400" dirty="0"/>
                    </a:p>
                  </a:txBody>
                  <a:tcPr/>
                </a:tc>
                <a:tc>
                  <a:txBody>
                    <a:bodyPr/>
                    <a:lstStyle/>
                    <a:p>
                      <a:r>
                        <a:rPr lang="en-GB" sz="1400" dirty="0"/>
                        <a:t>3</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50%</a:t>
                      </a:r>
                    </a:p>
                  </a:txBody>
                  <a:tcPr/>
                </a:tc>
                <a:tc>
                  <a:txBody>
                    <a:bodyPr/>
                    <a:lstStyle/>
                    <a:p>
                      <a:r>
                        <a:rPr lang="en-ZA" sz="1400" dirty="0"/>
                        <a:t>50%</a:t>
                      </a:r>
                    </a:p>
                  </a:txBody>
                  <a:tcPr/>
                </a:tc>
                <a:extLst>
                  <a:ext uri="{0D108BD9-81ED-4DB2-BD59-A6C34878D82A}">
                    <a16:rowId xmlns:a16="http://schemas.microsoft.com/office/drawing/2014/main" val="92844636"/>
                  </a:ext>
                </a:extLst>
              </a:tr>
            </a:tbl>
          </a:graphicData>
        </a:graphic>
      </p:graphicFrame>
      <p:sp>
        <p:nvSpPr>
          <p:cNvPr id="9" name="Title 1">
            <a:extLst>
              <a:ext uri="{FF2B5EF4-FFF2-40B4-BE49-F238E27FC236}">
                <a16:creationId xmlns:a16="http://schemas.microsoft.com/office/drawing/2014/main" id="{02C0AE5A-7A4B-540B-D5CE-99CC810C856B}"/>
              </a:ext>
            </a:extLst>
          </p:cNvPr>
          <p:cNvSpPr txBox="1">
            <a:spLocks/>
          </p:cNvSpPr>
          <p:nvPr/>
        </p:nvSpPr>
        <p:spPr>
          <a:xfrm>
            <a:off x="6813550" y="909605"/>
            <a:ext cx="4416424" cy="4956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en-ZA" sz="2000" dirty="0">
                <a:solidFill>
                  <a:prstClr val="black"/>
                </a:solidFill>
                <a:latin typeface="Arial" panose="020B0604020202020204" pitchFamily="34" charset="0"/>
                <a:cs typeface="Arial" panose="020B0604020202020204" pitchFamily="34" charset="0"/>
              </a:rPr>
              <a:t>USAASA Q4 PERFORMANCE</a:t>
            </a:r>
          </a:p>
        </p:txBody>
      </p:sp>
      <p:sp>
        <p:nvSpPr>
          <p:cNvPr id="10" name="Text Placeholder 2">
            <a:extLst>
              <a:ext uri="{FF2B5EF4-FFF2-40B4-BE49-F238E27FC236}">
                <a16:creationId xmlns:a16="http://schemas.microsoft.com/office/drawing/2014/main" id="{942EF3F1-795F-611C-4595-62AB903940EB}"/>
              </a:ext>
            </a:extLst>
          </p:cNvPr>
          <p:cNvSpPr txBox="1">
            <a:spLocks/>
          </p:cNvSpPr>
          <p:nvPr/>
        </p:nvSpPr>
        <p:spPr>
          <a:xfrm>
            <a:off x="6445138" y="2806875"/>
            <a:ext cx="5597581" cy="1696567"/>
          </a:xfrm>
          <a:prstGeom prst="rect">
            <a:avLst/>
          </a:prstGeom>
          <a:ln>
            <a:solidFill>
              <a:schemeClr val="accent1"/>
            </a:solid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ZA" sz="1600" kern="0" spc="10" dirty="0">
                <a:solidFill>
                  <a:srgbClr val="000000"/>
                </a:solidFill>
                <a:latin typeface="Arial" panose="020B0604020202020204" pitchFamily="34" charset="0"/>
                <a:cs typeface="Arial" panose="020B0604020202020204" pitchFamily="34" charset="0"/>
              </a:rPr>
              <a:t>Three (3) targets were not achieved namely, (</a:t>
            </a:r>
            <a:r>
              <a:rPr lang="en-ZA" sz="1600" kern="0" spc="10" dirty="0" err="1">
                <a:solidFill>
                  <a:srgbClr val="000000"/>
                </a:solidFill>
                <a:latin typeface="Arial" panose="020B0604020202020204" pitchFamily="34" charset="0"/>
                <a:cs typeface="Arial" panose="020B0604020202020204" pitchFamily="34" charset="0"/>
              </a:rPr>
              <a:t>i</a:t>
            </a:r>
            <a:r>
              <a:rPr lang="en-ZA" sz="1600" kern="0" spc="10" dirty="0">
                <a:solidFill>
                  <a:srgbClr val="000000"/>
                </a:solidFill>
                <a:latin typeface="Arial" panose="020B0604020202020204" pitchFamily="34" charset="0"/>
                <a:cs typeface="Arial" panose="020B0604020202020204" pitchFamily="34" charset="0"/>
              </a:rPr>
              <a:t>) 12% reduction of wasteful and fruitless expenditure, (ii) 9% reduction of irregular</a:t>
            </a:r>
            <a:r>
              <a:rPr lang="en-US" sz="1600" kern="0" spc="10" dirty="0">
                <a:solidFill>
                  <a:srgbClr val="000000"/>
                </a:solidFill>
                <a:latin typeface="Arial" panose="020B0604020202020204" pitchFamily="34" charset="0"/>
                <a:cs typeface="Arial" panose="020B0604020202020204" pitchFamily="34" charset="0"/>
              </a:rPr>
              <a:t> </a:t>
            </a:r>
            <a:r>
              <a:rPr lang="en-ZA" sz="1600" kern="0" spc="10" dirty="0">
                <a:solidFill>
                  <a:srgbClr val="000000"/>
                </a:solidFill>
                <a:latin typeface="Arial" panose="020B0604020202020204" pitchFamily="34" charset="0"/>
                <a:cs typeface="Arial" panose="020B0604020202020204" pitchFamily="34" charset="0"/>
              </a:rPr>
              <a:t>expenditure, and (iii) </a:t>
            </a:r>
            <a:r>
              <a:rPr lang="en-ZA" sz="1600" dirty="0">
                <a:solidFill>
                  <a:prstClr val="black"/>
                </a:solidFill>
                <a:latin typeface="Arial" panose="020B0604020202020204" pitchFamily="34" charset="0"/>
                <a:cs typeface="Arial" panose="020B0604020202020204" pitchFamily="34" charset="0"/>
              </a:rPr>
              <a:t>100% of valid invoices paid within 30 days from the date of receipts </a:t>
            </a:r>
            <a:endParaRPr lang="en-ZA" sz="1600" kern="0" spc="1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kern="0" spc="10" dirty="0">
                <a:solidFill>
                  <a:srgbClr val="000000"/>
                </a:solidFill>
                <a:latin typeface="Arial" panose="020B0604020202020204" pitchFamily="34" charset="0"/>
                <a:cs typeface="Arial" panose="020B0604020202020204" pitchFamily="34" charset="0"/>
              </a:rPr>
              <a:t>The latter target was not achieved due to </a:t>
            </a:r>
            <a:r>
              <a:rPr lang="en-ZA" sz="1600" dirty="0">
                <a:solidFill>
                  <a:prstClr val="black"/>
                </a:solidFill>
                <a:latin typeface="Arial" panose="020B0604020202020204" pitchFamily="34" charset="0"/>
                <a:cs typeface="Arial" panose="020B0604020202020204" pitchFamily="34" charset="0"/>
              </a:rPr>
              <a:t>the departure of the Acting Chief Financial Officer (ACFO) in January 2022  which left </a:t>
            </a:r>
            <a:r>
              <a:rPr lang="en-ZA" sz="1600" kern="0" spc="10" dirty="0">
                <a:solidFill>
                  <a:srgbClr val="000000"/>
                </a:solidFill>
                <a:latin typeface="Arial" panose="020B0604020202020204" pitchFamily="34" charset="0"/>
                <a:cs typeface="Arial" panose="020B0604020202020204" pitchFamily="34" charset="0"/>
              </a:rPr>
              <a:t>USAASA with no authorised person to release payments. </a:t>
            </a:r>
          </a:p>
          <a:p>
            <a:pPr marL="285750" indent="-285750">
              <a:buFont typeface="Arial" panose="020B0604020202020204" pitchFamily="34" charset="0"/>
              <a:buChar char="•"/>
            </a:pPr>
            <a:endParaRPr lang="en-US" sz="1600" kern="0" spc="10" dirty="0">
              <a:solidFill>
                <a:srgbClr val="000000"/>
              </a:solidFill>
              <a:latin typeface="Arial" panose="020B0604020202020204" pitchFamily="34" charset="0"/>
              <a:cs typeface="Arial" panose="020B0604020202020204" pitchFamily="34" charset="0"/>
            </a:endParaRPr>
          </a:p>
          <a:p>
            <a:pPr algn="just"/>
            <a:endParaRPr lang="en-ZA" dirty="0">
              <a:solidFill>
                <a:prstClr val="black"/>
              </a:solidFill>
            </a:endParaRPr>
          </a:p>
        </p:txBody>
      </p:sp>
      <p:graphicFrame>
        <p:nvGraphicFramePr>
          <p:cNvPr id="11" name="Table 10">
            <a:extLst>
              <a:ext uri="{FF2B5EF4-FFF2-40B4-BE49-F238E27FC236}">
                <a16:creationId xmlns:a16="http://schemas.microsoft.com/office/drawing/2014/main" id="{DCCE5E2B-98EB-B305-47DB-D6D8711CD5A6}"/>
              </a:ext>
            </a:extLst>
          </p:cNvPr>
          <p:cNvGraphicFramePr>
            <a:graphicFrameLocks noGrp="1"/>
          </p:cNvGraphicFramePr>
          <p:nvPr/>
        </p:nvGraphicFramePr>
        <p:xfrm>
          <a:off x="6445138" y="4709107"/>
          <a:ext cx="5597580" cy="1219200"/>
        </p:xfrm>
        <a:graphic>
          <a:graphicData uri="http://schemas.openxmlformats.org/drawingml/2006/table">
            <a:tbl>
              <a:tblPr firstRow="1" bandRow="1">
                <a:tableStyleId>{5C22544A-7EE6-4342-B048-85BDC9FD1C3A}</a:tableStyleId>
              </a:tblPr>
              <a:tblGrid>
                <a:gridCol w="2798790">
                  <a:extLst>
                    <a:ext uri="{9D8B030D-6E8A-4147-A177-3AD203B41FA5}">
                      <a16:colId xmlns:a16="http://schemas.microsoft.com/office/drawing/2014/main" val="374002318"/>
                    </a:ext>
                  </a:extLst>
                </a:gridCol>
                <a:gridCol w="2798790">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USAASA CUMULATIVE 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400" dirty="0"/>
                        <a:t>Revenue</a:t>
                      </a:r>
                    </a:p>
                  </a:txBody>
                  <a:tcPr/>
                </a:tc>
                <a:tc>
                  <a:txBody>
                    <a:bodyPr/>
                    <a:lstStyle/>
                    <a:p>
                      <a:pPr marL="0" algn="l" defTabSz="914400" rtl="0" eaLnBrk="1" latinLnBrk="0" hangingPunct="1"/>
                      <a:r>
                        <a:rPr lang="en-US" sz="1400" kern="1200" dirty="0">
                          <a:solidFill>
                            <a:schemeClr val="dk1"/>
                          </a:solidFill>
                          <a:latin typeface="+mn-lt"/>
                          <a:ea typeface="+mn-ea"/>
                          <a:cs typeface="+mn-cs"/>
                        </a:rPr>
                        <a:t>R185.415 million </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pPr marL="0" algn="l" defTabSz="914400" rtl="0" eaLnBrk="1" latinLnBrk="0" hangingPunct="1"/>
                      <a:r>
                        <a:rPr lang="en-US" sz="1400" kern="1200" dirty="0">
                          <a:solidFill>
                            <a:schemeClr val="dk1"/>
                          </a:solidFill>
                          <a:latin typeface="+mn-lt"/>
                          <a:ea typeface="+mn-ea"/>
                          <a:cs typeface="+mn-cs"/>
                        </a:rPr>
                        <a:t>R81.715 million</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583030241"/>
                  </a:ext>
                </a:extLst>
              </a:tr>
              <a:tr h="182986">
                <a:tc>
                  <a:txBody>
                    <a:bodyPr/>
                    <a:lstStyle/>
                    <a:p>
                      <a:pPr marL="0" algn="l" defTabSz="914400" rtl="0" eaLnBrk="1" latinLnBrk="0" hangingPunct="1"/>
                      <a:r>
                        <a:rPr lang="en-ZA" sz="1400" kern="1200" dirty="0">
                          <a:solidFill>
                            <a:schemeClr val="dk1"/>
                          </a:solidFill>
                          <a:latin typeface="+mn-lt"/>
                          <a:ea typeface="+mn-ea"/>
                          <a:cs typeface="+mn-cs"/>
                        </a:rPr>
                        <a:t>Surplus</a:t>
                      </a:r>
                    </a:p>
                  </a:txBody>
                  <a:tcPr/>
                </a:tc>
                <a:tc>
                  <a:txBody>
                    <a:bodyPr/>
                    <a:lstStyle/>
                    <a:p>
                      <a:pPr marL="0" algn="l" defTabSz="914400" rtl="0" eaLnBrk="1" latinLnBrk="0" hangingPunct="1"/>
                      <a:r>
                        <a:rPr lang="en-US" sz="1400" kern="1200" dirty="0">
                          <a:solidFill>
                            <a:schemeClr val="dk1"/>
                          </a:solidFill>
                          <a:latin typeface="+mn-lt"/>
                          <a:ea typeface="+mn-ea"/>
                          <a:cs typeface="+mn-cs"/>
                        </a:rPr>
                        <a:t>R103.700 million</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619498032"/>
                  </a:ext>
                </a:extLst>
              </a:tr>
            </a:tbl>
          </a:graphicData>
        </a:graphic>
      </p:graphicFrame>
    </p:spTree>
    <p:extLst>
      <p:ext uri="{BB962C8B-B14F-4D97-AF65-F5344CB8AC3E}">
        <p14:creationId xmlns:p14="http://schemas.microsoft.com/office/powerpoint/2010/main" val="233458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14051" y="1011004"/>
            <a:ext cx="10515600" cy="598588"/>
          </a:xfrm>
        </p:spPr>
        <p:txBody>
          <a:bodyPr>
            <a:normAutofit/>
          </a:bodyPr>
          <a:lstStyle/>
          <a:p>
            <a:r>
              <a:rPr lang="en-ZA" sz="1600" dirty="0">
                <a:latin typeface="Arial" panose="020B0604020202020204" pitchFamily="34" charset="0"/>
                <a:cs typeface="Arial" panose="020B0604020202020204" pitchFamily="34" charset="0"/>
              </a:rPr>
              <a:t>SAPO Q4 PERFORMANCE</a:t>
            </a:r>
            <a:endParaRPr lang="en-ZA" sz="1600" dirty="0"/>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887873" y="2126973"/>
            <a:ext cx="10515600" cy="4262941"/>
          </a:xfrm>
        </p:spPr>
        <p:txBody>
          <a:bodyPr/>
          <a:lstStyle/>
          <a:p>
            <a:endParaRPr lang="en-ZA" dirty="0">
              <a:solidFill>
                <a:schemeClr val="tx1"/>
              </a:solidFill>
            </a:endParaRPr>
          </a:p>
          <a:p>
            <a:endParaRPr lang="en-ZA" dirty="0">
              <a:solidFill>
                <a:schemeClr val="tx1"/>
              </a:solidFill>
            </a:endParaRPr>
          </a:p>
        </p:txBody>
      </p:sp>
      <p:graphicFrame>
        <p:nvGraphicFramePr>
          <p:cNvPr id="7" name="Table 7">
            <a:extLst>
              <a:ext uri="{FF2B5EF4-FFF2-40B4-BE49-F238E27FC236}">
                <a16:creationId xmlns:a16="http://schemas.microsoft.com/office/drawing/2014/main" id="{F1E2A021-41CE-2D67-A5B0-8044FF6324AA}"/>
              </a:ext>
            </a:extLst>
          </p:cNvPr>
          <p:cNvGraphicFramePr>
            <a:graphicFrameLocks noGrp="1"/>
          </p:cNvGraphicFramePr>
          <p:nvPr/>
        </p:nvGraphicFramePr>
        <p:xfrm>
          <a:off x="685799" y="1609592"/>
          <a:ext cx="5410201" cy="1186542"/>
        </p:xfrm>
        <a:graphic>
          <a:graphicData uri="http://schemas.openxmlformats.org/drawingml/2006/table">
            <a:tbl>
              <a:tblPr firstRow="1" bandRow="1">
                <a:tableStyleId>{5C22544A-7EE6-4342-B048-85BDC9FD1C3A}</a:tableStyleId>
              </a:tblPr>
              <a:tblGrid>
                <a:gridCol w="1935504">
                  <a:extLst>
                    <a:ext uri="{9D8B030D-6E8A-4147-A177-3AD203B41FA5}">
                      <a16:colId xmlns:a16="http://schemas.microsoft.com/office/drawing/2014/main" val="3841563101"/>
                    </a:ext>
                  </a:extLst>
                </a:gridCol>
                <a:gridCol w="1602355">
                  <a:extLst>
                    <a:ext uri="{9D8B030D-6E8A-4147-A177-3AD203B41FA5}">
                      <a16:colId xmlns:a16="http://schemas.microsoft.com/office/drawing/2014/main" val="1574351688"/>
                    </a:ext>
                  </a:extLst>
                </a:gridCol>
                <a:gridCol w="1872342">
                  <a:extLst>
                    <a:ext uri="{9D8B030D-6E8A-4147-A177-3AD203B41FA5}">
                      <a16:colId xmlns:a16="http://schemas.microsoft.com/office/drawing/2014/main" val="2724290028"/>
                    </a:ext>
                  </a:extLst>
                </a:gridCol>
              </a:tblGrid>
              <a:tr h="395514">
                <a:tc>
                  <a:txBody>
                    <a:bodyPr/>
                    <a:lstStyle/>
                    <a:p>
                      <a:r>
                        <a:rPr lang="en-ZA" sz="1800" dirty="0"/>
                        <a:t>NO of Targets </a:t>
                      </a:r>
                    </a:p>
                  </a:txBody>
                  <a:tcPr/>
                </a:tc>
                <a:tc>
                  <a:txBody>
                    <a:bodyPr/>
                    <a:lstStyle/>
                    <a:p>
                      <a:r>
                        <a:rPr lang="en-ZA" sz="1800" dirty="0"/>
                        <a:t>Achieved </a:t>
                      </a:r>
                    </a:p>
                  </a:txBody>
                  <a:tcPr/>
                </a:tc>
                <a:tc>
                  <a:txBody>
                    <a:bodyPr/>
                    <a:lstStyle/>
                    <a:p>
                      <a:r>
                        <a:rPr lang="en-ZA" sz="1800" dirty="0"/>
                        <a:t>Not Achieved</a:t>
                      </a:r>
                    </a:p>
                  </a:txBody>
                  <a:tcPr/>
                </a:tc>
                <a:extLst>
                  <a:ext uri="{0D108BD9-81ED-4DB2-BD59-A6C34878D82A}">
                    <a16:rowId xmlns:a16="http://schemas.microsoft.com/office/drawing/2014/main" val="2256348492"/>
                  </a:ext>
                </a:extLst>
              </a:tr>
              <a:tr h="395514">
                <a:tc>
                  <a:txBody>
                    <a:bodyPr/>
                    <a:lstStyle/>
                    <a:p>
                      <a:r>
                        <a:rPr lang="en-ZA" dirty="0"/>
                        <a:t>14</a:t>
                      </a:r>
                    </a:p>
                  </a:txBody>
                  <a:tcPr/>
                </a:tc>
                <a:tc>
                  <a:txBody>
                    <a:bodyPr/>
                    <a:lstStyle/>
                    <a:p>
                      <a:r>
                        <a:rPr lang="en-ZA" dirty="0"/>
                        <a:t>3</a:t>
                      </a:r>
                    </a:p>
                  </a:txBody>
                  <a:tcPr/>
                </a:tc>
                <a:tc>
                  <a:txBody>
                    <a:bodyPr/>
                    <a:lstStyle/>
                    <a:p>
                      <a:r>
                        <a:rPr lang="en-ZA" dirty="0"/>
                        <a:t>11</a:t>
                      </a:r>
                    </a:p>
                  </a:txBody>
                  <a:tcPr/>
                </a:tc>
                <a:extLst>
                  <a:ext uri="{0D108BD9-81ED-4DB2-BD59-A6C34878D82A}">
                    <a16:rowId xmlns:a16="http://schemas.microsoft.com/office/drawing/2014/main" val="2986083234"/>
                  </a:ext>
                </a:extLst>
              </a:tr>
              <a:tr h="395514">
                <a:tc>
                  <a:txBody>
                    <a:bodyPr/>
                    <a:lstStyle/>
                    <a:p>
                      <a:r>
                        <a:rPr lang="en-ZA" dirty="0"/>
                        <a:t>% ACHIEVED </a:t>
                      </a:r>
                    </a:p>
                  </a:txBody>
                  <a:tcPr/>
                </a:tc>
                <a:tc>
                  <a:txBody>
                    <a:bodyPr/>
                    <a:lstStyle/>
                    <a:p>
                      <a:r>
                        <a:rPr lang="en-ZA" dirty="0"/>
                        <a:t>21%</a:t>
                      </a:r>
                    </a:p>
                  </a:txBody>
                  <a:tcPr/>
                </a:tc>
                <a:tc>
                  <a:txBody>
                    <a:bodyPr/>
                    <a:lstStyle/>
                    <a:p>
                      <a:r>
                        <a:rPr lang="en-ZA" dirty="0"/>
                        <a:t>79%</a:t>
                      </a:r>
                    </a:p>
                  </a:txBody>
                  <a:tcPr/>
                </a:tc>
                <a:extLst>
                  <a:ext uri="{0D108BD9-81ED-4DB2-BD59-A6C34878D82A}">
                    <a16:rowId xmlns:a16="http://schemas.microsoft.com/office/drawing/2014/main" val="3465439536"/>
                  </a:ext>
                </a:extLst>
              </a:tr>
            </a:tbl>
          </a:graphicData>
        </a:graphic>
      </p:graphicFrame>
      <p:graphicFrame>
        <p:nvGraphicFramePr>
          <p:cNvPr id="5" name="Table 7">
            <a:extLst>
              <a:ext uri="{FF2B5EF4-FFF2-40B4-BE49-F238E27FC236}">
                <a16:creationId xmlns:a16="http://schemas.microsoft.com/office/drawing/2014/main" id="{DBF79A4C-1BD1-86B7-D31B-C05B5219C6DE}"/>
              </a:ext>
            </a:extLst>
          </p:cNvPr>
          <p:cNvGraphicFramePr>
            <a:graphicFrameLocks noGrp="1"/>
          </p:cNvGraphicFramePr>
          <p:nvPr/>
        </p:nvGraphicFramePr>
        <p:xfrm>
          <a:off x="6298074" y="1609592"/>
          <a:ext cx="5410201" cy="1564148"/>
        </p:xfrm>
        <a:graphic>
          <a:graphicData uri="http://schemas.openxmlformats.org/drawingml/2006/table">
            <a:tbl>
              <a:tblPr firstRow="1" bandRow="1">
                <a:tableStyleId>{5C22544A-7EE6-4342-B048-85BDC9FD1C3A}</a:tableStyleId>
              </a:tblPr>
              <a:tblGrid>
                <a:gridCol w="2105697">
                  <a:extLst>
                    <a:ext uri="{9D8B030D-6E8A-4147-A177-3AD203B41FA5}">
                      <a16:colId xmlns:a16="http://schemas.microsoft.com/office/drawing/2014/main" val="3841563101"/>
                    </a:ext>
                  </a:extLst>
                </a:gridCol>
                <a:gridCol w="3304504">
                  <a:extLst>
                    <a:ext uri="{9D8B030D-6E8A-4147-A177-3AD203B41FA5}">
                      <a16:colId xmlns:a16="http://schemas.microsoft.com/office/drawing/2014/main" val="2724290028"/>
                    </a:ext>
                  </a:extLst>
                </a:gridCol>
              </a:tblGrid>
              <a:tr h="395514">
                <a:tc gridSpan="2">
                  <a:txBody>
                    <a:bodyPr/>
                    <a:lstStyle/>
                    <a:p>
                      <a:r>
                        <a:rPr lang="en-ZA" dirty="0"/>
                        <a:t>FINANCIAL PERFORMANCE</a:t>
                      </a:r>
                    </a:p>
                  </a:txBody>
                  <a:tcPr/>
                </a:tc>
                <a:tc hMerge="1">
                  <a:txBody>
                    <a:bodyPr/>
                    <a:lstStyle/>
                    <a:p>
                      <a:r>
                        <a:rPr lang="en-ZA" dirty="0"/>
                        <a:t>Not Achieved</a:t>
                      </a:r>
                    </a:p>
                  </a:txBody>
                  <a:tcPr/>
                </a:tc>
                <a:extLst>
                  <a:ext uri="{0D108BD9-81ED-4DB2-BD59-A6C34878D82A}">
                    <a16:rowId xmlns:a16="http://schemas.microsoft.com/office/drawing/2014/main" val="2256348492"/>
                  </a:ext>
                </a:extLst>
              </a:tr>
              <a:tr h="395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Revenue</a:t>
                      </a:r>
                    </a:p>
                  </a:txBody>
                  <a:tcPr/>
                </a:tc>
                <a:tc>
                  <a:txBody>
                    <a:bodyPr/>
                    <a:lstStyle/>
                    <a:p>
                      <a:r>
                        <a:rPr lang="en-ZA" dirty="0"/>
                        <a:t>R860 million</a:t>
                      </a:r>
                    </a:p>
                  </a:txBody>
                  <a:tcPr/>
                </a:tc>
                <a:extLst>
                  <a:ext uri="{0D108BD9-81ED-4DB2-BD59-A6C34878D82A}">
                    <a16:rowId xmlns:a16="http://schemas.microsoft.com/office/drawing/2014/main" val="2986083234"/>
                  </a:ext>
                </a:extLst>
              </a:tr>
              <a:tr h="377606">
                <a:tc>
                  <a:txBody>
                    <a:bodyPr/>
                    <a:lstStyle/>
                    <a:p>
                      <a:r>
                        <a:rPr lang="en-ZA" dirty="0"/>
                        <a:t>Expenditure</a:t>
                      </a:r>
                    </a:p>
                  </a:txBody>
                  <a:tcPr/>
                </a:tc>
                <a:tc>
                  <a:txBody>
                    <a:bodyPr/>
                    <a:lstStyle/>
                    <a:p>
                      <a:r>
                        <a:rPr lang="en-ZA" dirty="0"/>
                        <a:t>R1, 8 million</a:t>
                      </a:r>
                    </a:p>
                  </a:txBody>
                  <a:tcPr/>
                </a:tc>
                <a:extLst>
                  <a:ext uri="{0D108BD9-81ED-4DB2-BD59-A6C34878D82A}">
                    <a16:rowId xmlns:a16="http://schemas.microsoft.com/office/drawing/2014/main" val="3465439536"/>
                  </a:ext>
                </a:extLst>
              </a:tr>
              <a:tr h="395514">
                <a:tc>
                  <a:txBody>
                    <a:bodyPr/>
                    <a:lstStyle/>
                    <a:p>
                      <a:r>
                        <a:rPr lang="en-ZA" dirty="0"/>
                        <a:t>Net Loss</a:t>
                      </a:r>
                    </a:p>
                  </a:txBody>
                  <a:tcPr/>
                </a:tc>
                <a:tc>
                  <a:txBody>
                    <a:bodyPr/>
                    <a:lstStyle/>
                    <a:p>
                      <a:r>
                        <a:rPr lang="en-ZA" dirty="0"/>
                        <a:t>R830 million</a:t>
                      </a:r>
                    </a:p>
                  </a:txBody>
                  <a:tcPr/>
                </a:tc>
                <a:extLst>
                  <a:ext uri="{0D108BD9-81ED-4DB2-BD59-A6C34878D82A}">
                    <a16:rowId xmlns:a16="http://schemas.microsoft.com/office/drawing/2014/main" val="2521046843"/>
                  </a:ext>
                </a:extLst>
              </a:tr>
            </a:tbl>
          </a:graphicData>
        </a:graphic>
      </p:graphicFrame>
      <p:sp>
        <p:nvSpPr>
          <p:cNvPr id="8" name="TextBox 7">
            <a:extLst>
              <a:ext uri="{FF2B5EF4-FFF2-40B4-BE49-F238E27FC236}">
                <a16:creationId xmlns:a16="http://schemas.microsoft.com/office/drawing/2014/main" id="{26854FA2-F3A8-FD7A-7011-FAEF1CEA3DD4}"/>
              </a:ext>
            </a:extLst>
          </p:cNvPr>
          <p:cNvSpPr txBox="1"/>
          <p:nvPr/>
        </p:nvSpPr>
        <p:spPr>
          <a:xfrm>
            <a:off x="186437" y="3342926"/>
            <a:ext cx="11521838" cy="3262432"/>
          </a:xfrm>
          <a:prstGeom prst="rect">
            <a:avLst/>
          </a:prstGeom>
          <a:noFill/>
        </p:spPr>
        <p:txBody>
          <a:bodyPr wrap="square">
            <a:spAutoFit/>
          </a:bodyPr>
          <a:lstStyle/>
          <a:p>
            <a:pPr marL="285750" indent="-285750" algn="just">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Continued poor revenue performance is the main concern which resulted in the ongoing worsening of the entity’s net loss position to R830 million in Q4 from prior quarter net loss of R591 million against the projected net loss of R368 million for Q4 with a negative variance of R462 (125%).  </a:t>
            </a:r>
          </a:p>
          <a:p>
            <a:pPr marL="285750" indent="-285750" algn="just">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company’s a year-to-date net loss amounts R2,457 billion an increased compared to the prior year net loss of R2,454 billion</a:t>
            </a:r>
            <a:endParaRPr lang="en-ZA" sz="1600"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During the entire 2021/2022 financial year, the company has been operating under severe cash flow shortages and persistent threats of possible near state of collapse. The Department facilitated SAPO’s funding requests and SAPO’s development of the Post Office of Tomorrow’s Strategy (Strategy)</a:t>
            </a:r>
          </a:p>
          <a:p>
            <a:pPr marL="285750" indent="-285750" algn="just">
              <a:buFont typeface="Arial" panose="020B0604020202020204" pitchFamily="34" charset="0"/>
              <a:buChar char="•"/>
            </a:pPr>
            <a:r>
              <a:rPr lang="en-ZA"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Board approved Strategy was subsequently present to Cabinet and  it is vital that the Strategy get funded.</a:t>
            </a:r>
          </a:p>
          <a:p>
            <a:pPr marL="285750" indent="-285750" algn="just">
              <a:buFont typeface="Arial" panose="020B0604020202020204" pitchFamily="34" charset="0"/>
              <a:buChar char="•"/>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As indicated already in the previous quarter it is vital that SAPO’s requests for funding get supported to mitigate against the entity risk of business collapse.  The funding will also go along with in paving the way for the implementation of the Post Office of Tomorrow Strategy. Without the financial assistance SAPO cannot survive.</a:t>
            </a:r>
            <a:endParaRPr lang="en-US"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n-ZA"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115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BBI Q3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460549"/>
          </a:xfrm>
        </p:spPr>
        <p:txBody>
          <a:bodyPr>
            <a:normAutofit fontScale="70000" lnSpcReduction="20000"/>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2000" dirty="0">
                <a:solidFill>
                  <a:schemeClr val="tx1"/>
                </a:solidFill>
              </a:rPr>
              <a:t>In Q3 BBI managed to deliver on thirteen (13) out of the nineteen (19) targets, giving the company an achievement of 68.4% which is a drop when compared to the 78.9% achieved during the same period in the last financial year. </a:t>
            </a:r>
          </a:p>
          <a:p>
            <a:pPr marL="342900" indent="-342900">
              <a:buFont typeface="Arial" panose="020B0604020202020204" pitchFamily="34" charset="0"/>
              <a:buChar char="•"/>
            </a:pPr>
            <a:r>
              <a:rPr lang="en-GB" sz="2000" dirty="0">
                <a:solidFill>
                  <a:schemeClr val="tx1"/>
                </a:solidFill>
              </a:rPr>
              <a:t>BBI indicated that revenue at R31 million was 5% lower when compared to the same period in the previous financial year and was 45% below budget by end of Q3. The organization blames this on allocation of SA Connect sites and anticipated upgrades from a High Data SoC which did not materialize.</a:t>
            </a:r>
          </a:p>
          <a:p>
            <a:pPr marL="342900" indent="-342900">
              <a:buFont typeface="Arial" panose="020B0604020202020204" pitchFamily="34" charset="0"/>
              <a:buChar char="•"/>
            </a:pPr>
            <a:r>
              <a:rPr lang="en-GB" sz="2000" dirty="0">
                <a:solidFill>
                  <a:schemeClr val="tx1"/>
                </a:solidFill>
              </a:rPr>
              <a:t>The Company indicated that it maintained a positive Earnings Before Interest, Tax, Depreciation and Amortization (EBITDA) of R13 million for the year to date. Although this is the case, BBI  remained cash constrained as no new cash upfront deals Indefeasible Right of Use (IRU) were signed or received over the past 24 months. </a:t>
            </a:r>
          </a:p>
          <a:p>
            <a:pPr marL="342900" indent="-342900">
              <a:buFont typeface="Arial" panose="020B0604020202020204" pitchFamily="34" charset="0"/>
              <a:buChar char="•"/>
            </a:pPr>
            <a:r>
              <a:rPr lang="en-GB" sz="2000" dirty="0">
                <a:solidFill>
                  <a:schemeClr val="tx1"/>
                </a:solidFill>
              </a:rPr>
              <a:t>The company reported that it suffered an operational loss of R34 million for the quarter under review compared to a loss of R25 million for the same period in the previous financial year.</a:t>
            </a:r>
          </a:p>
          <a:p>
            <a:pPr marL="342900" indent="-342900">
              <a:buFont typeface="Arial" panose="020B0604020202020204" pitchFamily="34" charset="0"/>
              <a:buChar char="•"/>
            </a:pPr>
            <a:r>
              <a:rPr lang="en-GB" sz="2000" dirty="0">
                <a:solidFill>
                  <a:schemeClr val="tx1"/>
                </a:solidFill>
              </a:rPr>
              <a:t>As at end of Q3 the solvency ratio of the company is at 1.44:1 indicating that BBI is in a healthy financial position to cover for its long-term liabilities whilst the liquidity of 0.16 suggests that BBI would not be able to settle its current liabilities in a short term. </a:t>
            </a:r>
          </a:p>
          <a:p>
            <a:pPr marL="342900" indent="-342900">
              <a:buFont typeface="Arial" panose="020B0604020202020204" pitchFamily="34" charset="0"/>
              <a:buChar char="•"/>
            </a:pPr>
            <a:r>
              <a:rPr lang="en-GB" sz="2000" dirty="0">
                <a:solidFill>
                  <a:schemeClr val="tx1"/>
                </a:solidFill>
              </a:rPr>
              <a:t>The company indicated that it had a total of 8 audit findings for FY2020/21, 3 have been addressed, 1 is partially addressed and 4 are not yet due. </a:t>
            </a:r>
          </a:p>
          <a:p>
            <a:pPr marL="342900" indent="-342900">
              <a:buFont typeface="Arial" panose="020B0604020202020204" pitchFamily="34" charset="0"/>
              <a:buChar char="•"/>
            </a:pPr>
            <a:r>
              <a:rPr lang="en-GB" sz="2000" dirty="0">
                <a:solidFill>
                  <a:schemeClr val="tx1"/>
                </a:solidFill>
              </a:rPr>
              <a:t>Although the shareholder conversion process was concluded, the going concern finding by the Auditor General (AG) is still not resolved, due to the company not able to raise funding. </a:t>
            </a: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extLst>
              <p:ext uri="{D42A27DB-BD31-4B8C-83A1-F6EECF244321}">
                <p14:modId xmlns:p14="http://schemas.microsoft.com/office/powerpoint/2010/main" val="1607785673"/>
              </p:ext>
            </p:extLst>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19</a:t>
                      </a:r>
                      <a:endParaRPr lang="en-ZA" sz="1400" b="1" dirty="0"/>
                    </a:p>
                  </a:txBody>
                  <a:tcPr/>
                </a:tc>
                <a:tc>
                  <a:txBody>
                    <a:bodyPr/>
                    <a:lstStyle/>
                    <a:p>
                      <a:r>
                        <a:rPr lang="en-GB" sz="1400" dirty="0"/>
                        <a:t>13</a:t>
                      </a:r>
                      <a:endParaRPr lang="en-ZA" sz="1400" dirty="0"/>
                    </a:p>
                  </a:txBody>
                  <a:tcPr/>
                </a:tc>
                <a:tc>
                  <a:txBody>
                    <a:bodyPr/>
                    <a:lstStyle/>
                    <a:p>
                      <a:r>
                        <a:rPr lang="en-GB" sz="1400" dirty="0"/>
                        <a:t>6</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68.42%</a:t>
                      </a:r>
                    </a:p>
                  </a:txBody>
                  <a:tcPr/>
                </a:tc>
                <a:tc>
                  <a:txBody>
                    <a:bodyPr/>
                    <a:lstStyle/>
                    <a:p>
                      <a:r>
                        <a:rPr lang="en-ZA" sz="1400" dirty="0"/>
                        <a:t>31.58%</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extLst>
              <p:ext uri="{D42A27DB-BD31-4B8C-83A1-F6EECF244321}">
                <p14:modId xmlns:p14="http://schemas.microsoft.com/office/powerpoint/2010/main" val="96772661"/>
              </p:ext>
            </p:extLst>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GB" sz="1400" dirty="0"/>
                        <a:t>Total Revenue</a:t>
                      </a:r>
                      <a:endParaRPr lang="en-ZA" sz="1400" dirty="0"/>
                    </a:p>
                  </a:txBody>
                  <a:tcPr/>
                </a:tc>
                <a:tc>
                  <a:txBody>
                    <a:bodyPr/>
                    <a:lstStyle/>
                    <a:p>
                      <a:r>
                        <a:rPr lang="en-ZA" sz="1400" dirty="0"/>
                        <a:t>R31 million</a:t>
                      </a:r>
                    </a:p>
                  </a:txBody>
                  <a:tcPr/>
                </a:tc>
                <a:extLst>
                  <a:ext uri="{0D108BD9-81ED-4DB2-BD59-A6C34878D82A}">
                    <a16:rowId xmlns:a16="http://schemas.microsoft.com/office/drawing/2014/main" val="2060611150"/>
                  </a:ext>
                </a:extLst>
              </a:tr>
              <a:tr h="295275">
                <a:tc>
                  <a:txBody>
                    <a:bodyPr/>
                    <a:lstStyle/>
                    <a:p>
                      <a:r>
                        <a:rPr lang="en-ZA" sz="1400" dirty="0"/>
                        <a:t>EBITDA</a:t>
                      </a:r>
                    </a:p>
                  </a:txBody>
                  <a:tcPr/>
                </a:tc>
                <a:tc>
                  <a:txBody>
                    <a:bodyPr/>
                    <a:lstStyle/>
                    <a:p>
                      <a:r>
                        <a:rPr lang="en-ZA" sz="1400" dirty="0"/>
                        <a:t>R13 million</a:t>
                      </a:r>
                    </a:p>
                  </a:txBody>
                  <a:tcPr/>
                </a:tc>
                <a:extLst>
                  <a:ext uri="{0D108BD9-81ED-4DB2-BD59-A6C34878D82A}">
                    <a16:rowId xmlns:a16="http://schemas.microsoft.com/office/drawing/2014/main" val="583030241"/>
                  </a:ext>
                </a:extLst>
              </a:tr>
              <a:tr h="370840">
                <a:tc>
                  <a:txBody>
                    <a:bodyPr/>
                    <a:lstStyle/>
                    <a:p>
                      <a:r>
                        <a:rPr lang="en-ZA" sz="1400" dirty="0"/>
                        <a:t>Operational Loss</a:t>
                      </a:r>
                    </a:p>
                  </a:txBody>
                  <a:tcPr/>
                </a:tc>
                <a:tc>
                  <a:txBody>
                    <a:bodyPr/>
                    <a:lstStyle/>
                    <a:p>
                      <a:r>
                        <a:rPr lang="en-ZA" sz="1400" dirty="0"/>
                        <a:t>R34 million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363437" y="3739242"/>
            <a:ext cx="8347304" cy="369332"/>
          </a:xfrm>
          <a:prstGeom prst="rect">
            <a:avLst/>
          </a:prstGeom>
          <a:noFill/>
        </p:spPr>
        <p:txBody>
          <a:bodyPr wrap="square" rtlCol="0">
            <a:spAutoFit/>
          </a:bodyPr>
          <a:lstStyle/>
          <a:p>
            <a:r>
              <a:rPr lang="en-ZA" dirty="0"/>
              <a:t> </a:t>
            </a:r>
          </a:p>
        </p:txBody>
      </p:sp>
    </p:spTree>
    <p:extLst>
      <p:ext uri="{BB962C8B-B14F-4D97-AF65-F5344CB8AC3E}">
        <p14:creationId xmlns:p14="http://schemas.microsoft.com/office/powerpoint/2010/main" val="277302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BBI Q4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460549"/>
          </a:xfrm>
        </p:spPr>
        <p:txBody>
          <a:bodyPr>
            <a:normAutofit fontScale="70000" lnSpcReduction="20000"/>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2000" dirty="0">
                <a:solidFill>
                  <a:schemeClr val="tx1"/>
                </a:solidFill>
              </a:rPr>
              <a:t>During Q4 BBI managed to deliver on fifteen (15) out of the nineteen (19) targets, giving the company an achievement of 78.9% which is an improvement when compared to the 68.4% attained in the past two quarters</a:t>
            </a:r>
          </a:p>
          <a:p>
            <a:pPr marL="342900" indent="-342900">
              <a:buFont typeface="Arial" panose="020B0604020202020204" pitchFamily="34" charset="0"/>
              <a:buChar char="•"/>
            </a:pPr>
            <a:r>
              <a:rPr lang="en-GB" sz="2000" dirty="0">
                <a:solidFill>
                  <a:schemeClr val="tx1"/>
                </a:solidFill>
              </a:rPr>
              <a:t>BBI indicated that its revenue was 5% lower when compared to the same period in the previous financial year and was 52% below budget by end of Q4. </a:t>
            </a:r>
          </a:p>
          <a:p>
            <a:pPr marL="342900" indent="-342900">
              <a:buFont typeface="Arial" panose="020B0604020202020204" pitchFamily="34" charset="0"/>
              <a:buChar char="•"/>
            </a:pPr>
            <a:r>
              <a:rPr lang="en-GB" sz="2000" dirty="0">
                <a:solidFill>
                  <a:schemeClr val="tx1"/>
                </a:solidFill>
              </a:rPr>
              <a:t>The Company indicated that it maintained a positive Earnings Before Interest, Tax, Depreciation and Amortization (EBITDA) of R37m by end of Q4. As in the past reporting periods BBI indicated that it remained cash constrained as no new cash upfront deals Indefeasible Right of Use (IRU) were signed or received over the past 24 months. </a:t>
            </a:r>
          </a:p>
          <a:p>
            <a:pPr marL="342900" indent="-342900">
              <a:buFont typeface="Arial" panose="020B0604020202020204" pitchFamily="34" charset="0"/>
              <a:buChar char="•"/>
            </a:pPr>
            <a:r>
              <a:rPr lang="en-GB" sz="2000" dirty="0">
                <a:solidFill>
                  <a:schemeClr val="tx1"/>
                </a:solidFill>
              </a:rPr>
              <a:t>The company reported that in Q4 it suffered an operational loss of R43 million compared to the R34 million in the previous quarter and R47 million for the same period in the previous financial year. BBI still blames this on allocation of SA Connect sites and anticipated upgrades from a High Data SoC that did not materialize.</a:t>
            </a:r>
          </a:p>
          <a:p>
            <a:pPr marL="342900" indent="-342900">
              <a:buFont typeface="Arial" panose="020B0604020202020204" pitchFamily="34" charset="0"/>
              <a:buChar char="•"/>
            </a:pPr>
            <a:r>
              <a:rPr lang="en-GB" sz="2000" dirty="0">
                <a:solidFill>
                  <a:schemeClr val="tx1"/>
                </a:solidFill>
              </a:rPr>
              <a:t>As at end of Q4 the solvency ratio of the company is at 1.36:1 indicating that BBI is in a healthy financial position to cover for its long-term liabilities whilst the liquidity of 0.19 suggests that BBI would not be able to settle its current liabilities in a short term. </a:t>
            </a:r>
          </a:p>
          <a:p>
            <a:pPr marL="342900" indent="-342900">
              <a:buFont typeface="Arial" panose="020B0604020202020204" pitchFamily="34" charset="0"/>
              <a:buChar char="•"/>
            </a:pPr>
            <a:r>
              <a:rPr lang="en-GB" sz="2000" dirty="0">
                <a:solidFill>
                  <a:schemeClr val="tx1"/>
                </a:solidFill>
              </a:rPr>
              <a:t>The company indicated that it has a total of 8 audit findings for FY2020/21, 4 have been addressed, 1 is partially addressed and 3 are not yet addressed.</a:t>
            </a:r>
          </a:p>
          <a:p>
            <a:pPr marL="342900" indent="-342900">
              <a:buFont typeface="Arial" panose="020B0604020202020204" pitchFamily="34" charset="0"/>
              <a:buChar char="•"/>
            </a:pPr>
            <a:r>
              <a:rPr lang="en-GB" sz="2000" dirty="0">
                <a:solidFill>
                  <a:schemeClr val="tx1"/>
                </a:solidFill>
              </a:rPr>
              <a:t>The going concern finding by the AG is still not resolved, due to the company not able to raise funding. </a:t>
            </a: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extLst>
              <p:ext uri="{D42A27DB-BD31-4B8C-83A1-F6EECF244321}">
                <p14:modId xmlns:p14="http://schemas.microsoft.com/office/powerpoint/2010/main" val="599630811"/>
              </p:ext>
            </p:extLst>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19</a:t>
                      </a:r>
                      <a:endParaRPr lang="en-ZA" sz="1400" b="1" dirty="0"/>
                    </a:p>
                  </a:txBody>
                  <a:tcPr/>
                </a:tc>
                <a:tc>
                  <a:txBody>
                    <a:bodyPr/>
                    <a:lstStyle/>
                    <a:p>
                      <a:r>
                        <a:rPr lang="en-GB" sz="1400" dirty="0"/>
                        <a:t>15</a:t>
                      </a:r>
                      <a:endParaRPr lang="en-ZA" sz="1400" dirty="0"/>
                    </a:p>
                  </a:txBody>
                  <a:tcPr/>
                </a:tc>
                <a:tc>
                  <a:txBody>
                    <a:bodyPr/>
                    <a:lstStyle/>
                    <a:p>
                      <a:r>
                        <a:rPr lang="en-GB" sz="1400" dirty="0"/>
                        <a:t>4</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78.95%</a:t>
                      </a:r>
                    </a:p>
                  </a:txBody>
                  <a:tcPr/>
                </a:tc>
                <a:tc>
                  <a:txBody>
                    <a:bodyPr/>
                    <a:lstStyle/>
                    <a:p>
                      <a:r>
                        <a:rPr lang="en-ZA" sz="1400" dirty="0"/>
                        <a:t>21.05%</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extLst>
              <p:ext uri="{D42A27DB-BD31-4B8C-83A1-F6EECF244321}">
                <p14:modId xmlns:p14="http://schemas.microsoft.com/office/powerpoint/2010/main" val="271375093"/>
              </p:ext>
            </p:extLst>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GB" sz="1400" dirty="0"/>
                        <a:t>Total Revenue</a:t>
                      </a:r>
                      <a:endParaRPr lang="en-ZA" sz="1400" dirty="0"/>
                    </a:p>
                  </a:txBody>
                  <a:tcPr/>
                </a:tc>
                <a:tc>
                  <a:txBody>
                    <a:bodyPr/>
                    <a:lstStyle/>
                    <a:p>
                      <a:r>
                        <a:rPr lang="en-ZA" sz="1400" dirty="0"/>
                        <a:t>(52%)</a:t>
                      </a:r>
                    </a:p>
                  </a:txBody>
                  <a:tcPr/>
                </a:tc>
                <a:extLst>
                  <a:ext uri="{0D108BD9-81ED-4DB2-BD59-A6C34878D82A}">
                    <a16:rowId xmlns:a16="http://schemas.microsoft.com/office/drawing/2014/main" val="2060611150"/>
                  </a:ext>
                </a:extLst>
              </a:tr>
              <a:tr h="295275">
                <a:tc>
                  <a:txBody>
                    <a:bodyPr/>
                    <a:lstStyle/>
                    <a:p>
                      <a:r>
                        <a:rPr lang="en-ZA" sz="1400" dirty="0"/>
                        <a:t>EBITDA</a:t>
                      </a:r>
                    </a:p>
                  </a:txBody>
                  <a:tcPr/>
                </a:tc>
                <a:tc>
                  <a:txBody>
                    <a:bodyPr/>
                    <a:lstStyle/>
                    <a:p>
                      <a:r>
                        <a:rPr lang="en-ZA" sz="1400" dirty="0"/>
                        <a:t>R37 million</a:t>
                      </a:r>
                    </a:p>
                  </a:txBody>
                  <a:tcPr/>
                </a:tc>
                <a:extLst>
                  <a:ext uri="{0D108BD9-81ED-4DB2-BD59-A6C34878D82A}">
                    <a16:rowId xmlns:a16="http://schemas.microsoft.com/office/drawing/2014/main" val="583030241"/>
                  </a:ext>
                </a:extLst>
              </a:tr>
              <a:tr h="370840">
                <a:tc>
                  <a:txBody>
                    <a:bodyPr/>
                    <a:lstStyle/>
                    <a:p>
                      <a:r>
                        <a:rPr lang="en-ZA" sz="1400" dirty="0"/>
                        <a:t>Operational Loss</a:t>
                      </a:r>
                    </a:p>
                  </a:txBody>
                  <a:tcPr/>
                </a:tc>
                <a:tc>
                  <a:txBody>
                    <a:bodyPr/>
                    <a:lstStyle/>
                    <a:p>
                      <a:r>
                        <a:rPr lang="en-ZA" sz="1400" dirty="0"/>
                        <a:t>R43 million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363437" y="3739242"/>
            <a:ext cx="8347304" cy="369332"/>
          </a:xfrm>
          <a:prstGeom prst="rect">
            <a:avLst/>
          </a:prstGeom>
          <a:noFill/>
        </p:spPr>
        <p:txBody>
          <a:bodyPr wrap="square" rtlCol="0">
            <a:spAutoFit/>
          </a:bodyPr>
          <a:lstStyle/>
          <a:p>
            <a:r>
              <a:rPr lang="en-ZA" dirty="0"/>
              <a:t> </a:t>
            </a:r>
          </a:p>
        </p:txBody>
      </p:sp>
    </p:spTree>
    <p:extLst>
      <p:ext uri="{BB962C8B-B14F-4D97-AF65-F5344CB8AC3E}">
        <p14:creationId xmlns:p14="http://schemas.microsoft.com/office/powerpoint/2010/main" val="406446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A5ACEA-53AB-1640-B9A2-846141EC3BEF}"/>
              </a:ext>
            </a:extLst>
          </p:cNvPr>
          <p:cNvSpPr>
            <a:spLocks noGrp="1"/>
          </p:cNvSpPr>
          <p:nvPr>
            <p:ph type="body" idx="1"/>
          </p:nvPr>
        </p:nvSpPr>
        <p:spPr>
          <a:xfrm>
            <a:off x="688427" y="961295"/>
            <a:ext cx="4040188" cy="639762"/>
          </a:xfrm>
        </p:spPr>
        <p:txBody>
          <a:bodyPr/>
          <a:lstStyle/>
          <a:p>
            <a:r>
              <a:rPr lang="en-ZA" dirty="0"/>
              <a:t>Q3 Performance</a:t>
            </a:r>
          </a:p>
        </p:txBody>
      </p:sp>
      <p:graphicFrame>
        <p:nvGraphicFramePr>
          <p:cNvPr id="13" name="Content Placeholder 12">
            <a:extLst>
              <a:ext uri="{FF2B5EF4-FFF2-40B4-BE49-F238E27FC236}">
                <a16:creationId xmlns:a16="http://schemas.microsoft.com/office/drawing/2014/main" id="{C8F3704C-EC4D-3E46-F761-79AFDC74752D}"/>
              </a:ext>
            </a:extLst>
          </p:cNvPr>
          <p:cNvGraphicFramePr>
            <a:graphicFrameLocks noGrp="1"/>
          </p:cNvGraphicFramePr>
          <p:nvPr>
            <p:ph sz="half" idx="2"/>
          </p:nvPr>
        </p:nvGraphicFramePr>
        <p:xfrm>
          <a:off x="688427" y="1894944"/>
          <a:ext cx="4040188" cy="4237369"/>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5"/>
          <p:cNvSpPr>
            <a:spLocks noGrp="1"/>
          </p:cNvSpPr>
          <p:nvPr>
            <p:ph type="ftr" sz="quarter" idx="4294967295"/>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200" b="0" kern="1200" smtClean="0">
                <a:solidFill>
                  <a:srgbClr val="E15415"/>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en-US"/>
              <a:t>Making South Africa a Global Leader</a:t>
            </a:r>
          </a:p>
          <a:p>
            <a:pPr>
              <a:defRPr/>
            </a:pPr>
            <a:r>
              <a:rPr lang="en-US"/>
              <a:t>in Harnessing ICTs for Socio-economic Development</a:t>
            </a:r>
            <a:endParaRPr lang="en-US" dirty="0">
              <a:solidFill>
                <a:prstClr val="white"/>
              </a:solidFill>
              <a:latin typeface="Arial" pitchFamily="34" charset="0"/>
              <a:cs typeface="Arial" pitchFamily="34" charset="0"/>
            </a:endParaRPr>
          </a:p>
        </p:txBody>
      </p:sp>
      <p:sp>
        <p:nvSpPr>
          <p:cNvPr id="15363" name="Text Box 2"/>
          <p:cNvSpPr txBox="1">
            <a:spLocks noChangeArrowheads="1"/>
          </p:cNvSpPr>
          <p:nvPr/>
        </p:nvSpPr>
        <p:spPr bwMode="auto">
          <a:xfrm>
            <a:off x="4439816" y="235702"/>
            <a:ext cx="6228184" cy="645385"/>
          </a:xfrm>
          <a:prstGeom prst="rect">
            <a:avLst/>
          </a:prstGeom>
          <a:noFill/>
          <a:ln w="9525">
            <a:solidFill>
              <a:schemeClr val="bg1"/>
            </a:solidFill>
            <a:miter lim="800000"/>
            <a:headEnd/>
            <a:tailEnd/>
          </a:ln>
        </p:spPr>
        <p:txBody>
          <a:bodyPr wrap="square" lIns="92075" tIns="46038" rIns="92075" bIns="46038">
            <a:spAutoFit/>
          </a:bodyPr>
          <a:lstStyle/>
          <a:p>
            <a:pPr algn="ctr" eaLnBrk="0" hangingPunct="0">
              <a:spcBef>
                <a:spcPct val="50000"/>
              </a:spcBef>
              <a:buClr>
                <a:srgbClr val="44546A"/>
              </a:buClr>
            </a:pPr>
            <a:r>
              <a:rPr lang="en-GB" dirty="0">
                <a:solidFill>
                  <a:srgbClr val="006600"/>
                </a:solidFill>
                <a:latin typeface="Arial" pitchFamily="34" charset="0"/>
                <a:cs typeface="Arial" pitchFamily="34" charset="0"/>
              </a:rPr>
              <a:t>PERFORMANCE:SENTECH</a:t>
            </a:r>
            <a:r>
              <a:rPr lang="en-GB" sz="3600" dirty="0">
                <a:solidFill>
                  <a:srgbClr val="006600"/>
                </a:solidFill>
                <a:latin typeface="Arial" pitchFamily="34" charset="0"/>
                <a:cs typeface="Arial" pitchFamily="34" charset="0"/>
              </a:rPr>
              <a:t> </a:t>
            </a:r>
          </a:p>
        </p:txBody>
      </p:sp>
      <p:sp>
        <p:nvSpPr>
          <p:cNvPr id="12" name="Text Placeholder 2">
            <a:extLst>
              <a:ext uri="{FF2B5EF4-FFF2-40B4-BE49-F238E27FC236}">
                <a16:creationId xmlns:a16="http://schemas.microsoft.com/office/drawing/2014/main" id="{78EBB6EF-5382-875E-8376-1CD2F0732C09}"/>
              </a:ext>
            </a:extLst>
          </p:cNvPr>
          <p:cNvSpPr txBox="1">
            <a:spLocks/>
          </p:cNvSpPr>
          <p:nvPr/>
        </p:nvSpPr>
        <p:spPr>
          <a:xfrm>
            <a:off x="5749160" y="943798"/>
            <a:ext cx="5381296" cy="54196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15000"/>
              </a:lnSpc>
              <a:tabLst>
                <a:tab pos="540385" algn="l"/>
              </a:tabLst>
            </a:pPr>
            <a:r>
              <a:rPr lang="en-GB"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Non performance and underlying reasons:</a:t>
            </a:r>
          </a:p>
          <a:p>
            <a:pPr marL="342900" indent="-342900" algn="just">
              <a:lnSpc>
                <a:spcPct val="115000"/>
              </a:lnSpc>
              <a:buFont typeface="+mj-lt"/>
              <a:buAutoNum type="alphaLcParenR"/>
              <a:tabLst>
                <a:tab pos="540385" algn="l"/>
              </a:tabLst>
            </a:pPr>
            <a:r>
              <a:rPr lang="en-GB"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150 connected sites (broadband network coverage): </a:t>
            </a:r>
            <a:r>
              <a:rPr lang="en-GB" sz="1250"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no sites connected</a:t>
            </a:r>
            <a:r>
              <a:rPr lang="en-GB"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ZA"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mj-lt"/>
              <a:buAutoNum type="alphaLcParenR"/>
              <a:tabLst>
                <a:tab pos="540385" algn="l"/>
              </a:tabLst>
            </a:pPr>
            <a:r>
              <a:rPr lang="en-GB"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Project closure and draft report developed (480 000 Set Top Box installations):  </a:t>
            </a:r>
            <a:r>
              <a:rPr lang="en-GB" sz="1250"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only 75 916 STBs installed to date therefore, project not closed and report not drafted,</a:t>
            </a:r>
            <a:endParaRPr lang="en-ZA" sz="1250" b="1" dirty="0">
              <a:solidFill>
                <a:prstClr val="black"/>
              </a:solidFill>
              <a:latin typeface="Arial" panose="020B0604020202020204" pitchFamily="34" charset="0"/>
              <a:ea typeface="Times New Roman" panose="02020603050405020304" pitchFamily="18" charset="0"/>
              <a:cs typeface="Courier New" panose="02070309020205020404" pitchFamily="49" charset="0"/>
            </a:endParaRPr>
          </a:p>
          <a:p>
            <a:pPr marL="342900" indent="-342900" algn="just">
              <a:lnSpc>
                <a:spcPct val="115000"/>
              </a:lnSpc>
              <a:buFont typeface="+mj-lt"/>
              <a:buAutoNum type="alphaLcParenR"/>
              <a:tabLst>
                <a:tab pos="540385" algn="l"/>
              </a:tabLst>
            </a:pPr>
            <a:r>
              <a:rPr lang="en-GB"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135 analogue switch off sites: </a:t>
            </a:r>
            <a:r>
              <a:rPr lang="en-GB" sz="1250"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105 sites were switched off</a:t>
            </a:r>
            <a:r>
              <a:rPr lang="en-GB"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a:t>
            </a:r>
            <a:endParaRPr lang="en-ZA"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mj-lt"/>
              <a:buAutoNum type="alphaLcParenR"/>
              <a:tabLst>
                <a:tab pos="540385" algn="l"/>
              </a:tabLst>
            </a:pPr>
            <a:r>
              <a:rPr lang="en-GB"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75% budget spend for Socio-Economic Enterprise Development (ESD):  </a:t>
            </a:r>
            <a:r>
              <a:rPr lang="en-GB" sz="1250"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0% of cumulative budget allocated not spend</a:t>
            </a:r>
            <a:r>
              <a:rPr lang="en-GB" sz="125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p>
          <a:p>
            <a:pPr marL="357188" indent="-357188" algn="just">
              <a:tabLst>
                <a:tab pos="536575" algn="l"/>
              </a:tabLst>
            </a:pPr>
            <a:r>
              <a:rPr lang="en-GB" sz="125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Regarding the 150 connected sites, Sentech noted conflicting      broadband target markets between SITA and Sentech. </a:t>
            </a:r>
          </a:p>
          <a:p>
            <a:pPr marL="357188" indent="-357188" algn="just">
              <a:tabLst>
                <a:tab pos="539750" algn="l"/>
              </a:tabLst>
            </a:pPr>
            <a:r>
              <a:rPr lang="en-GB" sz="125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The Installation of STBs the PMO unit of the DCDT has also confirmed that this target was not achieved due to delays with logistics and distribution of STBs at SAPO as well as to the extension of the initial contract from three (3) provinces to all nine (9) province which required Sentech to increase installer capacity nationally. </a:t>
            </a:r>
          </a:p>
          <a:p>
            <a:pPr marL="357188" indent="-357188" algn="just">
              <a:tabLst>
                <a:tab pos="540385" algn="l"/>
              </a:tabLst>
            </a:pPr>
            <a:r>
              <a:rPr lang="en-GB" sz="125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In terms of the switch off sites, non-achievement of this target was also attributed to delays in logistics and distribution of STBs at SAPO, which impacted the ASO and the remedial plan of target on installations. A remedial plan on the target for 75% spending of the budget on ESD is being implemented.</a:t>
            </a:r>
            <a:endParaRPr lang="en-ZA" sz="125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21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8200" y="210207"/>
            <a:ext cx="10515600" cy="599089"/>
          </a:xfrm>
        </p:spPr>
        <p:txBody>
          <a:bodyPr>
            <a:normAutofit/>
          </a:bodyPr>
          <a:lstStyle/>
          <a:p>
            <a:pPr algn="ctr" eaLnBrk="0" hangingPunct="0">
              <a:spcBef>
                <a:spcPct val="50000"/>
              </a:spcBef>
              <a:buClr>
                <a:schemeClr val="tx2"/>
              </a:buClr>
            </a:pPr>
            <a:r>
              <a:rPr lang="en-GB" sz="2000" dirty="0">
                <a:solidFill>
                  <a:srgbClr val="006600"/>
                </a:solidFill>
                <a:latin typeface="Arial" pitchFamily="34" charset="0"/>
                <a:cs typeface="Arial" pitchFamily="34" charset="0"/>
              </a:rPr>
              <a:t>FINANCIAL PERFORMANCE</a:t>
            </a:r>
          </a:p>
        </p:txBody>
      </p:sp>
      <p:sp>
        <p:nvSpPr>
          <p:cNvPr id="5" name="Text Box 3">
            <a:extLst>
              <a:ext uri="{FF2B5EF4-FFF2-40B4-BE49-F238E27FC236}">
                <a16:creationId xmlns:a16="http://schemas.microsoft.com/office/drawing/2014/main" id="{B6274F5D-6DA4-A7BD-01E2-5C8F33C171C2}"/>
              </a:ext>
            </a:extLst>
          </p:cNvPr>
          <p:cNvSpPr txBox="1">
            <a:spLocks noChangeArrowheads="1"/>
          </p:cNvSpPr>
          <p:nvPr/>
        </p:nvSpPr>
        <p:spPr bwMode="auto">
          <a:xfrm>
            <a:off x="991914" y="1285864"/>
            <a:ext cx="10208172" cy="4617291"/>
          </a:xfrm>
          <a:prstGeom prst="rect">
            <a:avLst/>
          </a:prstGeom>
          <a:noFill/>
          <a:ln w="9525">
            <a:noFill/>
            <a:miter lim="800000"/>
            <a:headEnd/>
            <a:tailEnd/>
          </a:ln>
        </p:spPr>
        <p:txBody>
          <a:bodyPr wrap="square" lIns="92075" tIns="46038" rIns="92075" bIns="46038">
            <a:spAutoFit/>
          </a:bodyPr>
          <a:lstStyle/>
          <a:p>
            <a:pPr marL="177800" indent="-177800">
              <a:spcAft>
                <a:spcPts val="600"/>
              </a:spcAft>
              <a:buFont typeface="Arial" panose="020B0604020202020204" pitchFamily="34" charset="0"/>
              <a:buChar char="•"/>
            </a:pP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Financial performance</a:t>
            </a:r>
          </a:p>
          <a:p>
            <a:pPr marL="361950" lvl="1" indent="-184150" algn="just">
              <a:lnSpc>
                <a:spcPct val="150000"/>
              </a:lnSpc>
              <a:buFont typeface="Courier New" panose="02070309020205020404" pitchFamily="49" charset="0"/>
              <a:buChar char="o"/>
            </a:pPr>
            <a:r>
              <a:rPr lang="en-GB"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Revenue: </a:t>
            </a:r>
            <a:r>
              <a:rPr lang="en-ZA" sz="1200" dirty="0">
                <a:solidFill>
                  <a:prstClr val="black"/>
                </a:solidFill>
                <a:latin typeface="Arial" panose="020B0604020202020204" pitchFamily="34" charset="0"/>
                <a:ea typeface="Times New Roman" panose="02020603050405020304" pitchFamily="18" charset="0"/>
                <a:cs typeface="Courier New" panose="02070309020205020404" pitchFamily="49" charset="0"/>
              </a:rPr>
              <a:t>Sentech generated a total revenue of R304m for Q3 </a:t>
            </a:r>
          </a:p>
          <a:p>
            <a:pPr algn="just"/>
            <a:r>
              <a:rPr lang="en-ZA" sz="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ZA" sz="1200" dirty="0">
              <a:solidFill>
                <a:prstClr val="black"/>
              </a:solidFill>
              <a:latin typeface="Arial" panose="020B0604020202020204" pitchFamily="34" charset="0"/>
              <a:ea typeface="Times New Roman" panose="02020603050405020304" pitchFamily="18" charset="0"/>
              <a:cs typeface="Courier New" panose="02070309020205020404" pitchFamily="49" charset="0"/>
            </a:endParaRPr>
          </a:p>
          <a:p>
            <a:pPr marL="361950" indent="-184150" algn="just">
              <a:lnSpc>
                <a:spcPct val="150000"/>
              </a:lnSpc>
              <a:buFont typeface="Courier New" panose="02070309020205020404" pitchFamily="49" charset="0"/>
              <a:buChar char="o"/>
            </a:pPr>
            <a:r>
              <a:rPr lang="en-ZA" sz="1200" dirty="0">
                <a:solidFill>
                  <a:prstClr val="black"/>
                </a:solidFill>
                <a:latin typeface="Arial" panose="020B0604020202020204" pitchFamily="34" charset="0"/>
                <a:ea typeface="Times New Roman" panose="02020603050405020304" pitchFamily="18" charset="0"/>
                <a:cs typeface="Courier New" panose="02070309020205020404" pitchFamily="49" charset="0"/>
              </a:rPr>
              <a:t>Expenditure: Operating expenditure was 6% above budget (R18m) for Q3 due to cost related to energy, communication, computer, security and including gratuity payments in month of November 2021. </a:t>
            </a:r>
          </a:p>
          <a:p>
            <a:pPr marL="457200" indent="-457200" algn="just"/>
            <a:r>
              <a:rPr lang="en-GB" sz="1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ZA"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61950" indent="-184150" algn="just">
              <a:lnSpc>
                <a:spcPct val="150000"/>
              </a:lnSpc>
              <a:buFont typeface="Courier New" panose="02070309020205020404" pitchFamily="49" charset="0"/>
              <a:buChar char="o"/>
            </a:pPr>
            <a:r>
              <a:rPr lang="en-GB"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Net Profit: </a:t>
            </a:r>
            <a:r>
              <a:rPr lang="en-GB" sz="1200" dirty="0">
                <a:solidFill>
                  <a:prstClr val="black"/>
                </a:solidFill>
                <a:latin typeface="Arial" panose="020B0604020202020204" pitchFamily="34" charset="0"/>
                <a:ea typeface="Times New Roman" panose="02020603050405020304" pitchFamily="18" charset="0"/>
                <a:cs typeface="Arial" panose="020B0604020202020204" pitchFamily="34" charset="0"/>
              </a:rPr>
              <a:t>The entity’s profit for the quarter 3 was R23m below budget owing to higher than budgeted operations. </a:t>
            </a:r>
          </a:p>
          <a:p>
            <a:pPr marL="177800" algn="just">
              <a:lnSpc>
                <a:spcPct val="150000"/>
              </a:lnSpc>
            </a:pPr>
            <a:endParaRPr lang="en-GB"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61950" indent="-184150" algn="just">
              <a:lnSpc>
                <a:spcPct val="150000"/>
              </a:lnSpc>
              <a:buFont typeface="Courier New" panose="02070309020205020404" pitchFamily="49" charset="0"/>
              <a:buChar char="o"/>
            </a:pPr>
            <a:r>
              <a:rPr lang="en-GB"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Statement of Financial Position: the major change to the statement of financial position from prior year for Q3: </a:t>
            </a:r>
          </a:p>
          <a:p>
            <a:pPr marL="819150" lvl="1" indent="-184150" algn="just">
              <a:lnSpc>
                <a:spcPct val="150000"/>
              </a:lnSpc>
              <a:buFont typeface="Courier New" panose="02070309020205020404" pitchFamily="49" charset="0"/>
              <a:buChar char="o"/>
            </a:pPr>
            <a:r>
              <a:rPr lang="en-GB"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Non-current assets: fixed assets movement is mainly due to assets depreciation and amortisation.</a:t>
            </a:r>
          </a:p>
          <a:p>
            <a:pPr marL="819150" lvl="1" indent="-184150" algn="just">
              <a:lnSpc>
                <a:spcPct val="150000"/>
              </a:lnSpc>
              <a:buFont typeface="Courier New" panose="02070309020205020404" pitchFamily="49" charset="0"/>
              <a:buChar char="o"/>
            </a:pPr>
            <a:r>
              <a:rPr lang="en-GB"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Q3 cash and cash equivalents increased by R115m due to business transactions and grants received. Trade and receivables increased by R34m for Q3 due to increase in accounts receivables and bad debt provision.</a:t>
            </a:r>
          </a:p>
          <a:p>
            <a:pPr marL="819150" lvl="1" indent="-184150" algn="just">
              <a:lnSpc>
                <a:spcPct val="150000"/>
              </a:lnSpc>
              <a:buFont typeface="Courier New" panose="02070309020205020404" pitchFamily="49" charset="0"/>
              <a:buChar char="o"/>
            </a:pPr>
            <a:r>
              <a:rPr lang="en-GB"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Current liabilities: deferred income increased due to grant funds received. Trade and other payables decreased owing to payments made in the period. </a:t>
            </a:r>
            <a:endParaRPr lang="en-GB"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77800" algn="just">
              <a:lnSpc>
                <a:spcPct val="150000"/>
              </a:lnSpc>
            </a:pPr>
            <a:endParaRPr lang="en-GB"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ZA"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1">
              <a:spcAft>
                <a:spcPts val="600"/>
              </a:spcAft>
            </a:pPr>
            <a:endParaRPr lang="en-Z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175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6DDAA14-D4C3-1535-02A9-568E1F74F71F}"/>
              </a:ext>
            </a:extLst>
          </p:cNvPr>
          <p:cNvSpPr>
            <a:spLocks noGrp="1"/>
          </p:cNvSpPr>
          <p:nvPr>
            <p:ph type="body" sz="quarter" idx="3"/>
          </p:nvPr>
        </p:nvSpPr>
        <p:spPr>
          <a:xfrm>
            <a:off x="808751" y="889535"/>
            <a:ext cx="4041775" cy="639762"/>
          </a:xfrm>
        </p:spPr>
        <p:txBody>
          <a:bodyPr/>
          <a:lstStyle/>
          <a:p>
            <a:r>
              <a:rPr lang="en-ZA" dirty="0"/>
              <a:t>Q4 Performance</a:t>
            </a:r>
          </a:p>
        </p:txBody>
      </p:sp>
      <p:graphicFrame>
        <p:nvGraphicFramePr>
          <p:cNvPr id="16" name="Content Placeholder 15">
            <a:extLst>
              <a:ext uri="{FF2B5EF4-FFF2-40B4-BE49-F238E27FC236}">
                <a16:creationId xmlns:a16="http://schemas.microsoft.com/office/drawing/2014/main" id="{644D1A8F-0240-3BDF-076C-4A90FA35A1EA}"/>
              </a:ext>
            </a:extLst>
          </p:cNvPr>
          <p:cNvGraphicFramePr>
            <a:graphicFrameLocks noGrp="1"/>
          </p:cNvGraphicFramePr>
          <p:nvPr>
            <p:ph sz="quarter" idx="4"/>
          </p:nvPr>
        </p:nvGraphicFramePr>
        <p:xfrm>
          <a:off x="808751" y="1717139"/>
          <a:ext cx="4175447" cy="4251326"/>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5"/>
          <p:cNvSpPr>
            <a:spLocks noGrp="1"/>
          </p:cNvSpPr>
          <p:nvPr>
            <p:ph type="ftr" sz="quarter" idx="4294967295"/>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200" b="0" kern="1200" smtClean="0">
                <a:solidFill>
                  <a:srgbClr val="E15415"/>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en-US"/>
              <a:t>Making South Africa a Global Leader</a:t>
            </a:r>
          </a:p>
          <a:p>
            <a:pPr>
              <a:defRPr/>
            </a:pPr>
            <a:r>
              <a:rPr lang="en-US"/>
              <a:t>in Harnessing ICTs for Socio-economic Development</a:t>
            </a:r>
            <a:endParaRPr lang="en-US" dirty="0">
              <a:solidFill>
                <a:prstClr val="white"/>
              </a:solidFill>
              <a:latin typeface="Arial" pitchFamily="34" charset="0"/>
              <a:cs typeface="Arial" pitchFamily="34" charset="0"/>
            </a:endParaRPr>
          </a:p>
        </p:txBody>
      </p:sp>
      <p:sp>
        <p:nvSpPr>
          <p:cNvPr id="15363" name="Text Box 2"/>
          <p:cNvSpPr txBox="1">
            <a:spLocks noChangeArrowheads="1"/>
          </p:cNvSpPr>
          <p:nvPr/>
        </p:nvSpPr>
        <p:spPr bwMode="auto">
          <a:xfrm>
            <a:off x="4439816" y="235702"/>
            <a:ext cx="6228184" cy="645385"/>
          </a:xfrm>
          <a:prstGeom prst="rect">
            <a:avLst/>
          </a:prstGeom>
          <a:noFill/>
          <a:ln w="9525">
            <a:solidFill>
              <a:schemeClr val="bg1"/>
            </a:solidFill>
            <a:miter lim="800000"/>
            <a:headEnd/>
            <a:tailEnd/>
          </a:ln>
        </p:spPr>
        <p:txBody>
          <a:bodyPr wrap="square" lIns="92075" tIns="46038" rIns="92075" bIns="46038">
            <a:spAutoFit/>
          </a:bodyPr>
          <a:lstStyle/>
          <a:p>
            <a:pPr algn="ctr" eaLnBrk="0" hangingPunct="0">
              <a:spcBef>
                <a:spcPct val="50000"/>
              </a:spcBef>
              <a:buClr>
                <a:srgbClr val="44546A"/>
              </a:buClr>
            </a:pPr>
            <a:r>
              <a:rPr lang="en-GB" sz="3600" dirty="0">
                <a:solidFill>
                  <a:srgbClr val="006600"/>
                </a:solidFill>
                <a:latin typeface="Arial" pitchFamily="34" charset="0"/>
                <a:cs typeface="Arial" pitchFamily="34" charset="0"/>
              </a:rPr>
              <a:t>PERFORMANCE:SENTECH </a:t>
            </a:r>
          </a:p>
        </p:txBody>
      </p:sp>
      <p:sp>
        <p:nvSpPr>
          <p:cNvPr id="12" name="TextBox 11">
            <a:extLst>
              <a:ext uri="{FF2B5EF4-FFF2-40B4-BE49-F238E27FC236}">
                <a16:creationId xmlns:a16="http://schemas.microsoft.com/office/drawing/2014/main" id="{AC332756-9C10-A04B-BD07-5549A847086A}"/>
              </a:ext>
            </a:extLst>
          </p:cNvPr>
          <p:cNvSpPr txBox="1"/>
          <p:nvPr/>
        </p:nvSpPr>
        <p:spPr>
          <a:xfrm>
            <a:off x="6028512" y="1062941"/>
            <a:ext cx="4996839" cy="5570756"/>
          </a:xfrm>
          <a:prstGeom prst="rect">
            <a:avLst/>
          </a:prstGeom>
          <a:noFill/>
        </p:spPr>
        <p:txBody>
          <a:bodyPr wrap="square">
            <a:spAutoFit/>
          </a:bodyPr>
          <a:lstStyle/>
          <a:p>
            <a:pPr algn="just"/>
            <a:r>
              <a:rPr lang="en-ZA"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Non performance and underlying issues: </a:t>
            </a:r>
          </a:p>
          <a:p>
            <a:pPr marL="228600" indent="-228600" algn="just">
              <a:buFontTx/>
              <a:buAutoNum type="alphaLcParenR"/>
            </a:pPr>
            <a:r>
              <a:rPr lang="en-ZA"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The revenue grew to R1,239 million (Cumulative): </a:t>
            </a:r>
            <a:r>
              <a:rPr lang="en-GB" sz="12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R19 million     below target. </a:t>
            </a:r>
          </a:p>
          <a:p>
            <a:pPr marL="228600" indent="-228600" algn="just">
              <a:buFontTx/>
              <a:buAutoNum type="alphaLcParenR"/>
            </a:pPr>
            <a:r>
              <a:rPr lang="en-GB"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Number of connected sites (200 connected sites): </a:t>
            </a:r>
            <a:r>
              <a:rPr lang="en-GB" sz="12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only eight sites connected.</a:t>
            </a:r>
          </a:p>
          <a:p>
            <a:pPr marL="228600" indent="-228600" algn="just">
              <a:buFontTx/>
              <a:buAutoNum type="alphaLcParenR"/>
            </a:pPr>
            <a:r>
              <a:rPr lang="en-GB"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Number of STBs installations (project closure final report developed and submitted: </a:t>
            </a:r>
            <a:r>
              <a:rPr lang="en-GB" sz="1200" b="1" u="sng" dirty="0">
                <a:solidFill>
                  <a:prstClr val="black"/>
                </a:solidFill>
                <a:latin typeface="Arial" panose="020B0604020202020204" pitchFamily="34" charset="0"/>
                <a:ea typeface="Times New Roman" panose="02020603050405020304" pitchFamily="18" charset="0"/>
                <a:cs typeface="Arial" panose="020B0604020202020204" pitchFamily="34" charset="0"/>
              </a:rPr>
              <a:t>only 106 923 STBs were installed</a:t>
            </a:r>
          </a:p>
          <a:p>
            <a:pPr marL="228600" indent="-228600" algn="just">
              <a:buFont typeface="+mj-lt"/>
              <a:buAutoNum type="arabicPeriod"/>
            </a:pPr>
            <a:r>
              <a:rPr lang="en-GB" sz="1200" dirty="0">
                <a:solidFill>
                  <a:prstClr val="black"/>
                </a:solidFill>
                <a:latin typeface="Arial" panose="020B0604020202020204" pitchFamily="34" charset="0"/>
                <a:ea typeface="Times New Roman" panose="02020603050405020304" pitchFamily="18" charset="0"/>
                <a:cs typeface="Arial" panose="020B0604020202020204" pitchFamily="34" charset="0"/>
              </a:rPr>
              <a:t>The lower revenue growth has been attributed to </a:t>
            </a:r>
            <a:r>
              <a:rPr lang="en-ZA" sz="1200" dirty="0">
                <a:solidFill>
                  <a:prstClr val="black"/>
                </a:solidFill>
                <a:latin typeface="Arial" panose="020B0604020202020204" pitchFamily="34" charset="0"/>
                <a:ea typeface="Times New Roman" panose="02020603050405020304" pitchFamily="18" charset="0"/>
                <a:cs typeface="Arial" panose="020B0604020202020204" pitchFamily="34" charset="0"/>
              </a:rPr>
              <a:t>delays in onboarding of datacentre customers in respect to the Managed Infrastructure Services (MIS).  Sentech indicated that customers are concerned about their contracting period and that resulted in the loss of STRATOSAT’s STP lease contract. </a:t>
            </a:r>
            <a:r>
              <a:rPr lang="en-ZA" sz="1200" dirty="0">
                <a:solidFill>
                  <a:prstClr val="black"/>
                </a:solidFill>
                <a:latin typeface="Arial" panose="020B0604020202020204" pitchFamily="34" charset="0"/>
                <a:ea typeface="Times New Roman" panose="02020603050405020304" pitchFamily="18" charset="0"/>
              </a:rPr>
              <a:t>Broadband revenue that was expected from Dept of Correctional Services and SA Connect project which did not materialise. The SITA mandate challenges and COVID restrictions are highlighted to have delayed the awarding of contracts.</a:t>
            </a:r>
          </a:p>
          <a:p>
            <a:pPr marL="228600" indent="-228600" algn="just">
              <a:buFont typeface="+mj-lt"/>
              <a:buAutoNum type="arabicPeriod"/>
            </a:pPr>
            <a:r>
              <a:rPr lang="en-ZA" sz="1200" dirty="0">
                <a:solidFill>
                  <a:prstClr val="black"/>
                </a:solidFill>
                <a:latin typeface="Arial" panose="020B0604020202020204" pitchFamily="34" charset="0"/>
                <a:ea typeface="Times New Roman" panose="02020603050405020304" pitchFamily="18" charset="0"/>
              </a:rPr>
              <a:t>Sentech is of the view that the allocated 250 VSAT sites and 480 Open Access Base stations through the SDIC to be connected this year, the value of the SENTECH portion estimated at R80m over a 2-year period will be of assistance to their plight.</a:t>
            </a:r>
          </a:p>
          <a:p>
            <a:pPr marL="228600" indent="-228600" algn="just">
              <a:buFont typeface="+mj-lt"/>
              <a:buAutoNum type="arabicPeriod"/>
            </a:pPr>
            <a:r>
              <a:rPr lang="en-GB" sz="1200" dirty="0">
                <a:solidFill>
                  <a:prstClr val="black"/>
                </a:solidFill>
                <a:latin typeface="Arial" panose="020B0604020202020204" pitchFamily="34" charset="0"/>
                <a:ea typeface="Times New Roman" panose="02020603050405020304" pitchFamily="18" charset="0"/>
              </a:rPr>
              <a:t>The non-achievement has been attributed to mainly the challenges with Local Municipalities, SAPO and installer performance.  USAASA has raised serious concerns about Sentech’s performance.  These relate to Sentech’s inability to fully and accurately account on the installation that have been made.  These issues are likely to have a negative impact in the finalisation of the project and when it is audited.  The installations to all qualifying households that were registered by 31 October 2021, set to be achieved by 30 June 2022 is also likely to be adversely affected.</a:t>
            </a:r>
            <a:endParaRPr lang="en-ZA" sz="900" dirty="0">
              <a:solidFill>
                <a:prstClr val="black"/>
              </a:solidFill>
              <a:latin typeface="Arial" panose="020B0604020202020204" pitchFamily="34" charset="0"/>
              <a:ea typeface="Times New Roman" panose="02020603050405020304" pitchFamily="18" charset="0"/>
            </a:endParaRPr>
          </a:p>
          <a:p>
            <a:pPr marL="171450" indent="-171450" algn="just">
              <a:buFont typeface="Arial" panose="020B0604020202020204" pitchFamily="34" charset="0"/>
              <a:buChar char="•"/>
            </a:pPr>
            <a:endParaRPr lang="en-ZA" sz="800" dirty="0">
              <a:solidFill>
                <a:prstClr val="black"/>
              </a:solidFill>
            </a:endParaRPr>
          </a:p>
        </p:txBody>
      </p:sp>
    </p:spTree>
    <p:extLst>
      <p:ext uri="{BB962C8B-B14F-4D97-AF65-F5344CB8AC3E}">
        <p14:creationId xmlns:p14="http://schemas.microsoft.com/office/powerpoint/2010/main" val="406596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04231" y="1024570"/>
            <a:ext cx="10525420" cy="604534"/>
          </a:xfrm>
        </p:spPr>
        <p:txBody>
          <a:bodyPr>
            <a:normAutofit/>
          </a:bodyPr>
          <a:lstStyle/>
          <a:p>
            <a:pPr algn="ctr"/>
            <a:r>
              <a:rPr lang="en-ZA" sz="2000" dirty="0">
                <a:latin typeface="Arial" panose="020B0604020202020204" pitchFamily="34" charset="0"/>
                <a:cs typeface="Arial" panose="020B0604020202020204" pitchFamily="34" charset="0"/>
              </a:rPr>
              <a:t>PRESENTATION OULTINE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814051" y="1818290"/>
            <a:ext cx="10515600" cy="4271362"/>
          </a:xfrm>
        </p:spPr>
        <p:txBody>
          <a:bodyPr>
            <a:normAutofit/>
          </a:bodyPr>
          <a:lstStyle/>
          <a:p>
            <a:pPr marL="228600" indent="-228600">
              <a:spcBef>
                <a:spcPts val="0"/>
              </a:spcBef>
              <a:spcAft>
                <a:spcPts val="600"/>
              </a:spcAft>
              <a:buAutoNum type="arabicPeriod"/>
              <a:tabLst>
                <a:tab pos="361950" algn="l"/>
              </a:tabLst>
            </a:pPr>
            <a:r>
              <a:rPr lang="en-US" sz="1200" dirty="0">
                <a:solidFill>
                  <a:schemeClr val="tx1"/>
                </a:solidFill>
                <a:latin typeface="Arial" pitchFamily="34" charset="0"/>
                <a:cs typeface="Arial" pitchFamily="34" charset="0"/>
              </a:rPr>
              <a:t>SITA</a:t>
            </a:r>
          </a:p>
          <a:p>
            <a:pPr marL="228600" indent="-228600">
              <a:spcBef>
                <a:spcPts val="0"/>
              </a:spcBef>
              <a:spcAft>
                <a:spcPts val="600"/>
              </a:spcAft>
              <a:buAutoNum type="arabicPeriod"/>
              <a:tabLst>
                <a:tab pos="361950" algn="l"/>
              </a:tabLst>
            </a:pPr>
            <a:r>
              <a:rPr lang="en-US" sz="1200" dirty="0">
                <a:solidFill>
                  <a:schemeClr val="tx1"/>
                </a:solidFill>
                <a:latin typeface="Arial" pitchFamily="34" charset="0"/>
                <a:cs typeface="Arial" pitchFamily="34" charset="0"/>
              </a:rPr>
              <a:t>FPB</a:t>
            </a:r>
          </a:p>
          <a:p>
            <a:pPr marL="228600" indent="-228600">
              <a:spcBef>
                <a:spcPts val="0"/>
              </a:spcBef>
              <a:spcAft>
                <a:spcPts val="600"/>
              </a:spcAft>
              <a:buAutoNum type="arabicPeriod"/>
              <a:tabLst>
                <a:tab pos="361950" algn="l"/>
              </a:tabLst>
            </a:pPr>
            <a:r>
              <a:rPr lang="en-US" sz="1200" b="0" i="0" u="none" strike="noStrike" baseline="0" dirty="0">
                <a:solidFill>
                  <a:schemeClr val="tx1"/>
                </a:solidFill>
                <a:latin typeface="Arial" pitchFamily="34" charset="0"/>
                <a:cs typeface="Arial" pitchFamily="34" charset="0"/>
              </a:rPr>
              <a:t>NEMISA</a:t>
            </a:r>
          </a:p>
          <a:p>
            <a:pPr marL="228600" indent="-228600">
              <a:spcBef>
                <a:spcPts val="0"/>
              </a:spcBef>
              <a:spcAft>
                <a:spcPts val="600"/>
              </a:spcAft>
              <a:buAutoNum type="arabicPeriod"/>
              <a:tabLst>
                <a:tab pos="361950" algn="l"/>
              </a:tabLst>
            </a:pPr>
            <a:r>
              <a:rPr lang="en-US" sz="1200" dirty="0">
                <a:solidFill>
                  <a:schemeClr val="tx1"/>
                </a:solidFill>
                <a:latin typeface="Arial" pitchFamily="34" charset="0"/>
                <a:cs typeface="Arial" pitchFamily="34" charset="0"/>
              </a:rPr>
              <a:t>ZADNA</a:t>
            </a:r>
          </a:p>
          <a:p>
            <a:pPr marL="228600" indent="-228600">
              <a:spcBef>
                <a:spcPts val="0"/>
              </a:spcBef>
              <a:spcAft>
                <a:spcPts val="600"/>
              </a:spcAft>
              <a:buAutoNum type="arabicPeriod"/>
              <a:tabLst>
                <a:tab pos="361950" algn="l"/>
              </a:tabLst>
            </a:pPr>
            <a:r>
              <a:rPr lang="en-US" sz="1200" b="0" i="0" u="none" strike="noStrike" baseline="0" dirty="0">
                <a:solidFill>
                  <a:schemeClr val="tx1"/>
                </a:solidFill>
                <a:latin typeface="Arial" pitchFamily="34" charset="0"/>
                <a:cs typeface="Arial" pitchFamily="34" charset="0"/>
              </a:rPr>
              <a:t>USAASA</a:t>
            </a:r>
          </a:p>
          <a:p>
            <a:pPr marL="228600" indent="-228600">
              <a:spcBef>
                <a:spcPts val="0"/>
              </a:spcBef>
              <a:spcAft>
                <a:spcPts val="600"/>
              </a:spcAft>
              <a:buAutoNum type="arabicPeriod"/>
              <a:tabLst>
                <a:tab pos="361950" algn="l"/>
              </a:tabLst>
            </a:pPr>
            <a:r>
              <a:rPr lang="en-US" sz="1200" dirty="0">
                <a:solidFill>
                  <a:schemeClr val="tx1"/>
                </a:solidFill>
                <a:latin typeface="Arial" pitchFamily="34" charset="0"/>
                <a:cs typeface="Arial" pitchFamily="34" charset="0"/>
              </a:rPr>
              <a:t>SAPO</a:t>
            </a:r>
          </a:p>
          <a:p>
            <a:pPr marL="228600" indent="-228600">
              <a:spcBef>
                <a:spcPts val="0"/>
              </a:spcBef>
              <a:spcAft>
                <a:spcPts val="600"/>
              </a:spcAft>
              <a:buAutoNum type="arabicPeriod"/>
              <a:tabLst>
                <a:tab pos="361950" algn="l"/>
              </a:tabLst>
            </a:pPr>
            <a:r>
              <a:rPr lang="en-US" sz="1200" b="0" i="0" u="none" strike="noStrike" baseline="0" dirty="0">
                <a:solidFill>
                  <a:schemeClr val="tx1"/>
                </a:solidFill>
                <a:latin typeface="Arial" pitchFamily="34" charset="0"/>
                <a:cs typeface="Arial" pitchFamily="34" charset="0"/>
              </a:rPr>
              <a:t>BBI</a:t>
            </a:r>
          </a:p>
          <a:p>
            <a:pPr marL="228600" indent="-228600">
              <a:spcBef>
                <a:spcPts val="0"/>
              </a:spcBef>
              <a:spcAft>
                <a:spcPts val="600"/>
              </a:spcAft>
              <a:buAutoNum type="arabicPeriod"/>
              <a:tabLst>
                <a:tab pos="361950" algn="l"/>
              </a:tabLst>
            </a:pPr>
            <a:r>
              <a:rPr lang="en-US" sz="1200" dirty="0">
                <a:solidFill>
                  <a:schemeClr val="tx1"/>
                </a:solidFill>
                <a:latin typeface="Arial" pitchFamily="34" charset="0"/>
                <a:cs typeface="Arial" pitchFamily="34" charset="0"/>
              </a:rPr>
              <a:t>SENTECH</a:t>
            </a:r>
          </a:p>
          <a:p>
            <a:pPr marL="228600" indent="-228600">
              <a:spcBef>
                <a:spcPts val="0"/>
              </a:spcBef>
              <a:spcAft>
                <a:spcPts val="600"/>
              </a:spcAft>
              <a:buAutoNum type="arabicPeriod"/>
              <a:tabLst>
                <a:tab pos="361950" algn="l"/>
              </a:tabLst>
            </a:pPr>
            <a:r>
              <a:rPr lang="en-US" sz="1200" b="0" i="0" u="none" strike="noStrike" baseline="0" dirty="0">
                <a:solidFill>
                  <a:schemeClr val="tx1"/>
                </a:solidFill>
                <a:latin typeface="Arial" pitchFamily="34" charset="0"/>
                <a:cs typeface="Arial" pitchFamily="34" charset="0"/>
              </a:rPr>
              <a:t>SABC</a:t>
            </a:r>
          </a:p>
          <a:p>
            <a:pPr marL="228600" indent="-228600">
              <a:spcBef>
                <a:spcPts val="0"/>
              </a:spcBef>
              <a:spcAft>
                <a:spcPts val="600"/>
              </a:spcAft>
              <a:buAutoNum type="arabicPeriod"/>
              <a:tabLst>
                <a:tab pos="361950" algn="l"/>
              </a:tabLst>
            </a:pPr>
            <a:r>
              <a:rPr lang="en-US" sz="1200" dirty="0">
                <a:solidFill>
                  <a:schemeClr val="tx1"/>
                </a:solidFill>
                <a:latin typeface="Arial" pitchFamily="34" charset="0"/>
                <a:cs typeface="Arial" pitchFamily="34" charset="0"/>
              </a:rPr>
              <a:t>ICASA</a:t>
            </a:r>
            <a:endParaRPr lang="en-US" sz="1200" b="0" i="0" u="none" strike="noStrike" baseline="0" dirty="0">
              <a:solidFill>
                <a:schemeClr val="tx1"/>
              </a:solidFill>
              <a:latin typeface="Arial" panose="020B0604020202020204" pitchFamily="34" charset="0"/>
              <a:cs typeface="Arial" panose="020B0604020202020204" pitchFamily="34" charset="0"/>
            </a:endParaRPr>
          </a:p>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p:txBody>
      </p:sp>
    </p:spTree>
    <p:extLst>
      <p:ext uri="{BB962C8B-B14F-4D97-AF65-F5344CB8AC3E}">
        <p14:creationId xmlns:p14="http://schemas.microsoft.com/office/powerpoint/2010/main" val="11888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8200" y="210207"/>
            <a:ext cx="10515600" cy="599089"/>
          </a:xfrm>
        </p:spPr>
        <p:txBody>
          <a:bodyPr>
            <a:normAutofit/>
          </a:bodyPr>
          <a:lstStyle/>
          <a:p>
            <a:pPr algn="ctr" eaLnBrk="0" hangingPunct="0">
              <a:spcBef>
                <a:spcPct val="50000"/>
              </a:spcBef>
              <a:buClr>
                <a:schemeClr val="tx2"/>
              </a:buClr>
            </a:pPr>
            <a:r>
              <a:rPr lang="en-GB" sz="2000" dirty="0">
                <a:solidFill>
                  <a:srgbClr val="006600"/>
                </a:solidFill>
                <a:latin typeface="Arial" pitchFamily="34" charset="0"/>
                <a:cs typeface="Arial" pitchFamily="34" charset="0"/>
              </a:rPr>
              <a:t>FINANCIAL PERFORMANCE</a:t>
            </a:r>
          </a:p>
        </p:txBody>
      </p:sp>
      <p:sp>
        <p:nvSpPr>
          <p:cNvPr id="5" name="Text Box 3">
            <a:extLst>
              <a:ext uri="{FF2B5EF4-FFF2-40B4-BE49-F238E27FC236}">
                <a16:creationId xmlns:a16="http://schemas.microsoft.com/office/drawing/2014/main" id="{B6274F5D-6DA4-A7BD-01E2-5C8F33C171C2}"/>
              </a:ext>
            </a:extLst>
          </p:cNvPr>
          <p:cNvSpPr txBox="1">
            <a:spLocks noChangeArrowheads="1"/>
          </p:cNvSpPr>
          <p:nvPr/>
        </p:nvSpPr>
        <p:spPr bwMode="auto">
          <a:xfrm>
            <a:off x="991914" y="1285864"/>
            <a:ext cx="10208172" cy="4894290"/>
          </a:xfrm>
          <a:prstGeom prst="rect">
            <a:avLst/>
          </a:prstGeom>
          <a:noFill/>
          <a:ln w="9525">
            <a:noFill/>
            <a:miter lim="800000"/>
            <a:headEnd/>
            <a:tailEnd/>
          </a:ln>
        </p:spPr>
        <p:txBody>
          <a:bodyPr wrap="square" lIns="92075" tIns="46038" rIns="92075" bIns="46038">
            <a:spAutoFit/>
          </a:bodyPr>
          <a:lstStyle/>
          <a:p>
            <a:pPr marL="177800" indent="-177800">
              <a:spcAft>
                <a:spcPts val="600"/>
              </a:spcAft>
              <a:buFont typeface="Arial" panose="020B0604020202020204" pitchFamily="34" charset="0"/>
              <a:buChar char="•"/>
            </a:pPr>
            <a:r>
              <a:rPr lang="en-ZA" dirty="0">
                <a:solidFill>
                  <a:prstClr val="black"/>
                </a:solidFill>
                <a:latin typeface="Arial" panose="020B0604020202020204" pitchFamily="34" charset="0"/>
                <a:ea typeface="Calibri" panose="020F0502020204030204" pitchFamily="34" charset="0"/>
                <a:cs typeface="Arial" panose="020B0604020202020204" pitchFamily="34" charset="0"/>
              </a:rPr>
              <a:t>Financial performance</a:t>
            </a:r>
          </a:p>
          <a:p>
            <a:pPr marL="361950" lvl="1" indent="-184150" algn="just">
              <a:lnSpc>
                <a:spcPct val="150000"/>
              </a:lnSpc>
              <a:buFont typeface="Courier New" panose="02070309020205020404" pitchFamily="49" charset="0"/>
              <a:buChar char="o"/>
            </a:pPr>
            <a:r>
              <a:rPr lang="en-GB"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Revenue: </a:t>
            </a:r>
            <a:r>
              <a:rPr lang="en-ZA" sz="1200" dirty="0">
                <a:solidFill>
                  <a:prstClr val="black"/>
                </a:solidFill>
                <a:latin typeface="Arial" panose="020B0604020202020204" pitchFamily="34" charset="0"/>
                <a:ea typeface="Times New Roman" panose="02020603050405020304" pitchFamily="18" charset="0"/>
                <a:cs typeface="Courier New" panose="02070309020205020404" pitchFamily="49" charset="0"/>
              </a:rPr>
              <a:t>Sentech generated a total revenue of R1,374m for Q4.</a:t>
            </a:r>
          </a:p>
          <a:p>
            <a:pPr algn="just"/>
            <a:r>
              <a:rPr lang="en-ZA" sz="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ZA" sz="1200" dirty="0">
              <a:solidFill>
                <a:prstClr val="black"/>
              </a:solidFill>
              <a:latin typeface="Arial" panose="020B0604020202020204" pitchFamily="34" charset="0"/>
              <a:ea typeface="Times New Roman" panose="02020603050405020304" pitchFamily="18" charset="0"/>
              <a:cs typeface="Courier New" panose="02070309020205020404" pitchFamily="49" charset="0"/>
            </a:endParaRPr>
          </a:p>
          <a:p>
            <a:pPr marL="361950" indent="-184150" algn="just">
              <a:lnSpc>
                <a:spcPct val="150000"/>
              </a:lnSpc>
              <a:buFont typeface="Courier New" panose="02070309020205020404" pitchFamily="49" charset="0"/>
              <a:buChar char="o"/>
            </a:pPr>
            <a:r>
              <a:rPr lang="en-ZA" sz="1200" dirty="0">
                <a:solidFill>
                  <a:prstClr val="black"/>
                </a:solidFill>
                <a:latin typeface="Arial" panose="020B0604020202020204" pitchFamily="34" charset="0"/>
                <a:ea typeface="Times New Roman" panose="02020603050405020304" pitchFamily="18" charset="0"/>
                <a:cs typeface="Courier New" panose="02070309020205020404" pitchFamily="49" charset="0"/>
              </a:rPr>
              <a:t>Expenditure: Operating expenditure was </a:t>
            </a:r>
            <a:r>
              <a:rPr lang="en-ZA" sz="1200" dirty="0" err="1">
                <a:solidFill>
                  <a:prstClr val="black"/>
                </a:solidFill>
                <a:latin typeface="Arial" panose="020B0604020202020204" pitchFamily="34" charset="0"/>
                <a:ea typeface="Times New Roman" panose="02020603050405020304" pitchFamily="18" charset="0"/>
                <a:cs typeface="Courier New" panose="02070309020205020404" pitchFamily="49" charset="0"/>
              </a:rPr>
              <a:t>was</a:t>
            </a:r>
            <a:r>
              <a:rPr lang="en-ZA" sz="1200" dirty="0">
                <a:solidFill>
                  <a:prstClr val="black"/>
                </a:solidFill>
                <a:latin typeface="Arial" panose="020B0604020202020204" pitchFamily="34" charset="0"/>
                <a:ea typeface="Times New Roman" panose="02020603050405020304" pitchFamily="18" charset="0"/>
                <a:cs typeface="Courier New" panose="02070309020205020404" pitchFamily="49" charset="0"/>
              </a:rPr>
              <a:t> 11% below budget (R145m) due to cost related to energy, communication, computer, security and including gratuity payments in month of November 2021. </a:t>
            </a:r>
          </a:p>
          <a:p>
            <a:pPr marL="457200" indent="-457200" algn="just"/>
            <a:r>
              <a:rPr lang="en-GB" sz="1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ZA"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61950" indent="-184150" algn="just">
              <a:lnSpc>
                <a:spcPct val="150000"/>
              </a:lnSpc>
              <a:buFont typeface="Courier New" panose="02070309020205020404" pitchFamily="49" charset="0"/>
              <a:buChar char="o"/>
            </a:pPr>
            <a:r>
              <a:rPr lang="en-GB"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Net Profit: </a:t>
            </a:r>
            <a:r>
              <a:rPr lang="en-GB" sz="1200" dirty="0">
                <a:solidFill>
                  <a:prstClr val="black"/>
                </a:solidFill>
                <a:latin typeface="Arial" panose="020B0604020202020204" pitchFamily="34" charset="0"/>
                <a:ea typeface="Times New Roman" panose="02020603050405020304" pitchFamily="18" charset="0"/>
                <a:cs typeface="Arial" panose="020B0604020202020204" pitchFamily="34" charset="0"/>
              </a:rPr>
              <a:t>The entity’s profit for quarter 4 was above budget R108,3m owing to low expenditure costs.</a:t>
            </a:r>
          </a:p>
          <a:p>
            <a:pPr marL="177800" algn="just">
              <a:lnSpc>
                <a:spcPct val="150000"/>
              </a:lnSpc>
            </a:pPr>
            <a:endParaRPr lang="en-GB"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61950" indent="-184150" algn="just">
              <a:lnSpc>
                <a:spcPct val="150000"/>
              </a:lnSpc>
              <a:buFont typeface="Courier New" panose="02070309020205020404" pitchFamily="49" charset="0"/>
              <a:buChar char="o"/>
            </a:pPr>
            <a:r>
              <a:rPr lang="en-GB"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Statement of Financial Position: the major change to the statement of financial position from prior for Q4: </a:t>
            </a:r>
          </a:p>
          <a:p>
            <a:pPr marL="819150" lvl="1" indent="-184150" algn="just">
              <a:lnSpc>
                <a:spcPct val="150000"/>
              </a:lnSpc>
              <a:buFont typeface="Courier New" panose="02070309020205020404" pitchFamily="49" charset="0"/>
              <a:buChar char="o"/>
            </a:pPr>
            <a:r>
              <a:rPr lang="en-GB"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Non-current assets: fixed assets movement is mainly due to assets depreciation and amortisation for Q4 and the the ROU accounting treatment. </a:t>
            </a:r>
          </a:p>
          <a:p>
            <a:pPr marL="819150" lvl="1" indent="-184150" algn="just">
              <a:lnSpc>
                <a:spcPct val="150000"/>
              </a:lnSpc>
              <a:buFont typeface="Courier New" panose="02070309020205020404" pitchFamily="49" charset="0"/>
              <a:buChar char="o"/>
            </a:pPr>
            <a:r>
              <a:rPr lang="en-GB"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Q4 cash and cash equivalents increased to R151m due to business transactions and grants received. Trade and receivables increased by R31m for Q4 due to increase in accounts receivables and bad debt provision.</a:t>
            </a:r>
          </a:p>
          <a:p>
            <a:pPr marL="819150" lvl="1" indent="-184150" algn="just">
              <a:lnSpc>
                <a:spcPct val="150000"/>
              </a:lnSpc>
              <a:buFont typeface="Courier New" panose="02070309020205020404" pitchFamily="49" charset="0"/>
              <a:buChar char="o"/>
            </a:pPr>
            <a:r>
              <a:rPr lang="en-GB"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Current liabilities: deferred income increased due to grant funds received. Trade and other payables decreased owing to payments made in the period. </a:t>
            </a:r>
            <a:endParaRPr lang="en-GB"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77800" algn="just">
              <a:lnSpc>
                <a:spcPct val="150000"/>
              </a:lnSpc>
            </a:pPr>
            <a:endParaRPr lang="en-GB"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GB" sz="11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ZA"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1">
              <a:spcAft>
                <a:spcPts val="600"/>
              </a:spcAft>
            </a:pPr>
            <a:endParaRPr lang="en-ZA" sz="1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6790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SABC Q3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460549"/>
          </a:xfrm>
        </p:spPr>
        <p:txBody>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1600" dirty="0">
                <a:solidFill>
                  <a:schemeClr val="tx1"/>
                </a:solidFill>
              </a:rPr>
              <a:t>Poor performance driven by capacity constraints in the SCM division and lack of adequate content</a:t>
            </a:r>
          </a:p>
          <a:p>
            <a:pPr marL="342900" indent="-342900">
              <a:buFont typeface="Arial" panose="020B0604020202020204" pitchFamily="34" charset="0"/>
              <a:buChar char="•"/>
            </a:pPr>
            <a:r>
              <a:rPr lang="en-GB" sz="1600" dirty="0">
                <a:solidFill>
                  <a:schemeClr val="tx1"/>
                </a:solidFill>
              </a:rPr>
              <a:t>Commercial revenue performance (advertising) remains a major challenge and concern for DCDT</a:t>
            </a:r>
          </a:p>
          <a:p>
            <a:pPr marL="342900" indent="-342900">
              <a:buFont typeface="Arial" panose="020B0604020202020204" pitchFamily="34" charset="0"/>
              <a:buChar char="•"/>
            </a:pPr>
            <a:r>
              <a:rPr lang="en-GB" sz="1600" dirty="0">
                <a:solidFill>
                  <a:schemeClr val="tx1"/>
                </a:solidFill>
              </a:rPr>
              <a:t>Profit recorded for Q3 was mainly driven by costs savings emanating from savings on COE</a:t>
            </a:r>
          </a:p>
          <a:p>
            <a:pPr marL="342900" indent="-342900">
              <a:buFont typeface="Arial" panose="020B0604020202020204" pitchFamily="34" charset="0"/>
              <a:buChar char="•"/>
            </a:pPr>
            <a:r>
              <a:rPr lang="en-GB" sz="1600" dirty="0">
                <a:solidFill>
                  <a:schemeClr val="tx1"/>
                </a:solidFill>
              </a:rPr>
              <a:t>Cost to income ratio remains unsustainable</a:t>
            </a:r>
          </a:p>
          <a:p>
            <a:pPr marL="342900" indent="-342900">
              <a:buFont typeface="Arial" panose="020B0604020202020204" pitchFamily="34" charset="0"/>
              <a:buChar char="•"/>
            </a:pPr>
            <a:r>
              <a:rPr lang="en-GB" sz="1600" dirty="0">
                <a:solidFill>
                  <a:schemeClr val="tx1"/>
                </a:solidFill>
              </a:rPr>
              <a:t>SABC implemented 96% of activities in the Turnaround Plan.</a:t>
            </a:r>
          </a:p>
          <a:p>
            <a:pPr marL="342900" indent="-342900">
              <a:buFont typeface="Arial" panose="020B0604020202020204" pitchFamily="34" charset="0"/>
              <a:buChar char="•"/>
            </a:pPr>
            <a:r>
              <a:rPr lang="en-GB" sz="1600" dirty="0">
                <a:solidFill>
                  <a:schemeClr val="tx1"/>
                </a:solidFill>
              </a:rPr>
              <a:t>Spent R2.2 billion against R3.2 billion bailout funds resulting in a balance of R1 billion by end of Q3  </a:t>
            </a: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53</a:t>
                      </a:r>
                      <a:endParaRPr lang="en-ZA" sz="1400" b="1" dirty="0"/>
                    </a:p>
                  </a:txBody>
                  <a:tcPr/>
                </a:tc>
                <a:tc>
                  <a:txBody>
                    <a:bodyPr/>
                    <a:lstStyle/>
                    <a:p>
                      <a:r>
                        <a:rPr lang="en-GB" sz="1400" dirty="0"/>
                        <a:t>21</a:t>
                      </a:r>
                      <a:endParaRPr lang="en-ZA" sz="1400" dirty="0"/>
                    </a:p>
                  </a:txBody>
                  <a:tcPr/>
                </a:tc>
                <a:tc>
                  <a:txBody>
                    <a:bodyPr/>
                    <a:lstStyle/>
                    <a:p>
                      <a:r>
                        <a:rPr lang="en-GB" sz="1400" dirty="0"/>
                        <a:t>32</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39.6%</a:t>
                      </a:r>
                    </a:p>
                  </a:txBody>
                  <a:tcPr/>
                </a:tc>
                <a:tc>
                  <a:txBody>
                    <a:bodyPr/>
                    <a:lstStyle/>
                    <a:p>
                      <a:r>
                        <a:rPr lang="en-ZA" sz="1400" dirty="0"/>
                        <a:t>60.4%</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GB" sz="1400" dirty="0"/>
                        <a:t>Revenue</a:t>
                      </a:r>
                      <a:endParaRPr lang="en-ZA" sz="1400" dirty="0"/>
                    </a:p>
                  </a:txBody>
                  <a:tcPr/>
                </a:tc>
                <a:tc>
                  <a:txBody>
                    <a:bodyPr/>
                    <a:lstStyle/>
                    <a:p>
                      <a:r>
                        <a:rPr lang="en-ZA" sz="1400" dirty="0"/>
                        <a:t>R1.4 billion</a:t>
                      </a: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r>
                        <a:rPr lang="en-ZA" sz="1400" dirty="0"/>
                        <a:t>R1.35billion</a:t>
                      </a:r>
                    </a:p>
                  </a:txBody>
                  <a:tcPr/>
                </a:tc>
                <a:extLst>
                  <a:ext uri="{0D108BD9-81ED-4DB2-BD59-A6C34878D82A}">
                    <a16:rowId xmlns:a16="http://schemas.microsoft.com/office/drawing/2014/main" val="583030241"/>
                  </a:ext>
                </a:extLst>
              </a:tr>
              <a:tr h="370840">
                <a:tc>
                  <a:txBody>
                    <a:bodyPr/>
                    <a:lstStyle/>
                    <a:p>
                      <a:r>
                        <a:rPr lang="en-ZA" sz="1400" dirty="0"/>
                        <a:t>Net Profit</a:t>
                      </a:r>
                    </a:p>
                  </a:txBody>
                  <a:tcPr/>
                </a:tc>
                <a:tc>
                  <a:txBody>
                    <a:bodyPr/>
                    <a:lstStyle/>
                    <a:p>
                      <a:r>
                        <a:rPr lang="en-ZA" sz="1400" dirty="0"/>
                        <a:t>R76 million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363437" y="3739242"/>
            <a:ext cx="8347304" cy="369332"/>
          </a:xfrm>
          <a:prstGeom prst="rect">
            <a:avLst/>
          </a:prstGeom>
          <a:noFill/>
        </p:spPr>
        <p:txBody>
          <a:bodyPr wrap="square" rtlCol="0">
            <a:spAutoFit/>
          </a:bodyPr>
          <a:lstStyle/>
          <a:p>
            <a:r>
              <a:rPr lang="en-ZA" dirty="0">
                <a:solidFill>
                  <a:prstClr val="black"/>
                </a:solidFill>
              </a:rPr>
              <a:t> </a:t>
            </a:r>
          </a:p>
        </p:txBody>
      </p:sp>
    </p:spTree>
    <p:extLst>
      <p:ext uri="{BB962C8B-B14F-4D97-AF65-F5344CB8AC3E}">
        <p14:creationId xmlns:p14="http://schemas.microsoft.com/office/powerpoint/2010/main" val="128773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SABC Q4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460549"/>
          </a:xfrm>
        </p:spPr>
        <p:txBody>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1600" dirty="0">
                <a:solidFill>
                  <a:schemeClr val="tx1"/>
                </a:solidFill>
              </a:rPr>
              <a:t>Poor advertising revenue generation, capacity constraints, poor marketing and lack of key local content properties in key slots contributed to poor performance</a:t>
            </a:r>
          </a:p>
          <a:p>
            <a:pPr marL="342900" indent="-342900">
              <a:buFont typeface="Arial" panose="020B0604020202020204" pitchFamily="34" charset="0"/>
              <a:buChar char="•"/>
            </a:pPr>
            <a:r>
              <a:rPr lang="en-GB" sz="1600" dirty="0">
                <a:solidFill>
                  <a:schemeClr val="tx1"/>
                </a:solidFill>
              </a:rPr>
              <a:t>Declining audience share and commercial revenue performance continued to threaten the financial sustainability of the SABC, and this is a concern for DCDT</a:t>
            </a:r>
          </a:p>
          <a:p>
            <a:pPr marL="342900" indent="-342900">
              <a:buFont typeface="Arial" panose="020B0604020202020204" pitchFamily="34" charset="0"/>
              <a:buChar char="•"/>
            </a:pPr>
            <a:r>
              <a:rPr lang="en-GB" sz="1600" dirty="0">
                <a:solidFill>
                  <a:schemeClr val="tx1"/>
                </a:solidFill>
              </a:rPr>
              <a:t>Zero OTT revenue collected at the end of Q4</a:t>
            </a:r>
          </a:p>
          <a:p>
            <a:pPr marL="342900" indent="-342900">
              <a:buFont typeface="Arial" panose="020B0604020202020204" pitchFamily="34" charset="0"/>
              <a:buChar char="•"/>
            </a:pPr>
            <a:r>
              <a:rPr lang="en-GB" sz="1600" dirty="0">
                <a:solidFill>
                  <a:schemeClr val="tx1"/>
                </a:solidFill>
              </a:rPr>
              <a:t>Cost to income ratio remains unsustainable</a:t>
            </a:r>
          </a:p>
          <a:p>
            <a:pPr marL="342900" indent="-342900">
              <a:buFont typeface="Arial" panose="020B0604020202020204" pitchFamily="34" charset="0"/>
              <a:buChar char="•"/>
            </a:pPr>
            <a:r>
              <a:rPr lang="en-GB" sz="1600" dirty="0">
                <a:solidFill>
                  <a:schemeClr val="tx1"/>
                </a:solidFill>
              </a:rPr>
              <a:t>The reported implementation status of Turnaround Plan remained at 96%</a:t>
            </a:r>
          </a:p>
          <a:p>
            <a:pPr marL="342900" indent="-342900">
              <a:buFont typeface="Arial" panose="020B0604020202020204" pitchFamily="34" charset="0"/>
              <a:buChar char="•"/>
            </a:pPr>
            <a:r>
              <a:rPr lang="en-GB" sz="1600" dirty="0">
                <a:solidFill>
                  <a:schemeClr val="tx1"/>
                </a:solidFill>
              </a:rPr>
              <a:t>Spent R2.3 billion against R3.2 billion bailout funds resulting in a balance of R917 million by end of Q4 </a:t>
            </a: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55</a:t>
                      </a:r>
                      <a:endParaRPr lang="en-ZA" sz="1400" b="1" dirty="0"/>
                    </a:p>
                  </a:txBody>
                  <a:tcPr/>
                </a:tc>
                <a:tc>
                  <a:txBody>
                    <a:bodyPr/>
                    <a:lstStyle/>
                    <a:p>
                      <a:r>
                        <a:rPr lang="en-GB" sz="1400" dirty="0"/>
                        <a:t>25</a:t>
                      </a:r>
                      <a:endParaRPr lang="en-ZA" sz="1400" dirty="0"/>
                    </a:p>
                  </a:txBody>
                  <a:tcPr/>
                </a:tc>
                <a:tc>
                  <a:txBody>
                    <a:bodyPr/>
                    <a:lstStyle/>
                    <a:p>
                      <a:r>
                        <a:rPr lang="en-GB" sz="1400" dirty="0"/>
                        <a:t>30</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45.5%</a:t>
                      </a:r>
                    </a:p>
                  </a:txBody>
                  <a:tcPr/>
                </a:tc>
                <a:tc>
                  <a:txBody>
                    <a:bodyPr/>
                    <a:lstStyle/>
                    <a:p>
                      <a:r>
                        <a:rPr lang="en-ZA" sz="1400" dirty="0"/>
                        <a:t>54.5%</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GB" sz="1400" dirty="0"/>
                        <a:t>R</a:t>
                      </a:r>
                      <a:r>
                        <a:rPr lang="en-ZA" sz="1400" dirty="0"/>
                        <a:t>evenue </a:t>
                      </a:r>
                    </a:p>
                  </a:txBody>
                  <a:tcPr/>
                </a:tc>
                <a:tc>
                  <a:txBody>
                    <a:bodyPr/>
                    <a:lstStyle/>
                    <a:p>
                      <a:r>
                        <a:rPr lang="en-ZA" sz="1400" dirty="0"/>
                        <a:t>R1.167 billion</a:t>
                      </a: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r>
                        <a:rPr lang="en-ZA" sz="1400" dirty="0"/>
                        <a:t>R1.46billion</a:t>
                      </a:r>
                    </a:p>
                  </a:txBody>
                  <a:tcPr/>
                </a:tc>
                <a:extLst>
                  <a:ext uri="{0D108BD9-81ED-4DB2-BD59-A6C34878D82A}">
                    <a16:rowId xmlns:a16="http://schemas.microsoft.com/office/drawing/2014/main" val="583030241"/>
                  </a:ext>
                </a:extLst>
              </a:tr>
              <a:tr h="370840">
                <a:tc>
                  <a:txBody>
                    <a:bodyPr/>
                    <a:lstStyle/>
                    <a:p>
                      <a:r>
                        <a:rPr lang="en-ZA" sz="1400" dirty="0"/>
                        <a:t>Net Loss</a:t>
                      </a:r>
                    </a:p>
                  </a:txBody>
                  <a:tcPr/>
                </a:tc>
                <a:tc>
                  <a:txBody>
                    <a:bodyPr/>
                    <a:lstStyle/>
                    <a:p>
                      <a:r>
                        <a:rPr lang="en-ZA" sz="1400" dirty="0">
                          <a:solidFill>
                            <a:schemeClr val="tx1"/>
                          </a:solidFill>
                        </a:rPr>
                        <a:t>R276 million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363437" y="3739242"/>
            <a:ext cx="8347304" cy="369332"/>
          </a:xfrm>
          <a:prstGeom prst="rect">
            <a:avLst/>
          </a:prstGeom>
          <a:noFill/>
        </p:spPr>
        <p:txBody>
          <a:bodyPr wrap="square" rtlCol="0">
            <a:spAutoFit/>
          </a:bodyPr>
          <a:lstStyle/>
          <a:p>
            <a:pPr>
              <a:defRPr/>
            </a:pPr>
            <a:r>
              <a:rPr lang="en-ZA" dirty="0">
                <a:solidFill>
                  <a:prstClr val="black"/>
                </a:solidFill>
              </a:rPr>
              <a:t> </a:t>
            </a:r>
          </a:p>
        </p:txBody>
      </p:sp>
    </p:spTree>
    <p:extLst>
      <p:ext uri="{BB962C8B-B14F-4D97-AF65-F5344CB8AC3E}">
        <p14:creationId xmlns:p14="http://schemas.microsoft.com/office/powerpoint/2010/main" val="3862017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ICASA Q3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499" y="1629103"/>
            <a:ext cx="11539045" cy="4460549"/>
          </a:xfrm>
        </p:spPr>
        <p:txBody>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1600" dirty="0">
                <a:solidFill>
                  <a:schemeClr val="tx1"/>
                </a:solidFill>
              </a:rPr>
              <a:t>Major areas of non-performance were under Policy &amp; Research analysis as well as Engineering &amp; Technology</a:t>
            </a:r>
          </a:p>
          <a:p>
            <a:pPr marL="342900" indent="-342900">
              <a:buFont typeface="Arial" panose="020B0604020202020204" pitchFamily="34" charset="0"/>
              <a:buChar char="•"/>
            </a:pPr>
            <a:r>
              <a:rPr lang="en-GB" sz="1600" dirty="0">
                <a:solidFill>
                  <a:schemeClr val="tx1"/>
                </a:solidFill>
              </a:rPr>
              <a:t>Telkom SA filed an urgent application to interdict ICASA from decommissioning temporary radio frequency licenses. </a:t>
            </a:r>
          </a:p>
          <a:p>
            <a:pPr marL="342900" indent="-342900">
              <a:buFont typeface="Arial" panose="020B0604020202020204" pitchFamily="34" charset="0"/>
              <a:buChar char="•"/>
            </a:pPr>
            <a:r>
              <a:rPr lang="en-GB" sz="1600" dirty="0">
                <a:solidFill>
                  <a:schemeClr val="tx1"/>
                </a:solidFill>
              </a:rPr>
              <a:t>Ongoing litigation matters derailed the auctioning of high demand spectrum during Q3</a:t>
            </a:r>
          </a:p>
          <a:p>
            <a:pPr marL="342900" indent="-342900">
              <a:buFont typeface="Arial" panose="020B0604020202020204" pitchFamily="34" charset="0"/>
              <a:buChar char="•"/>
            </a:pPr>
            <a:r>
              <a:rPr lang="en-GB" sz="1600" dirty="0">
                <a:solidFill>
                  <a:schemeClr val="tx1"/>
                </a:solidFill>
              </a:rPr>
              <a:t>Underspending was mainly driven by savings on operational expenditure items such travelling costs as well as vacant posts. </a:t>
            </a:r>
          </a:p>
          <a:p>
            <a:pPr marL="342900" indent="-342900">
              <a:buFont typeface="Arial" panose="020B0604020202020204" pitchFamily="34" charset="0"/>
              <a:buChar char="•"/>
            </a:pPr>
            <a:r>
              <a:rPr lang="en-GB" sz="1600" dirty="0">
                <a:solidFill>
                  <a:schemeClr val="tx1"/>
                </a:solidFill>
              </a:rPr>
              <a:t>ICASA maintained a satisfactory vacancy rate of 5% with a total headcount of 324 employees by Q3</a:t>
            </a:r>
            <a:endParaRPr lang="en-ZA" sz="1600"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30</a:t>
                      </a:r>
                      <a:endParaRPr lang="en-ZA" sz="1400" b="1" dirty="0"/>
                    </a:p>
                  </a:txBody>
                  <a:tcPr/>
                </a:tc>
                <a:tc>
                  <a:txBody>
                    <a:bodyPr/>
                    <a:lstStyle/>
                    <a:p>
                      <a:r>
                        <a:rPr lang="en-GB" sz="1400" dirty="0"/>
                        <a:t>22</a:t>
                      </a:r>
                      <a:endParaRPr lang="en-ZA" sz="1400" dirty="0"/>
                    </a:p>
                  </a:txBody>
                  <a:tcPr/>
                </a:tc>
                <a:tc>
                  <a:txBody>
                    <a:bodyPr/>
                    <a:lstStyle/>
                    <a:p>
                      <a:r>
                        <a:rPr lang="en-GB" sz="1400" dirty="0"/>
                        <a:t>8</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73%</a:t>
                      </a:r>
                    </a:p>
                  </a:txBody>
                  <a:tcPr/>
                </a:tc>
                <a:tc>
                  <a:txBody>
                    <a:bodyPr/>
                    <a:lstStyle/>
                    <a:p>
                      <a:r>
                        <a:rPr lang="en-ZA" sz="1400" dirty="0"/>
                        <a:t>27%</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400" dirty="0"/>
                        <a:t>Budget</a:t>
                      </a:r>
                    </a:p>
                  </a:txBody>
                  <a:tcPr/>
                </a:tc>
                <a:tc>
                  <a:txBody>
                    <a:bodyPr/>
                    <a:lstStyle/>
                    <a:p>
                      <a:r>
                        <a:rPr lang="en-ZA" sz="1400" dirty="0"/>
                        <a:t>R111.9 million</a:t>
                      </a: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r>
                        <a:rPr lang="en-ZA" sz="1400" dirty="0"/>
                        <a:t>R117.9 million</a:t>
                      </a:r>
                    </a:p>
                  </a:txBody>
                  <a:tcPr/>
                </a:tc>
                <a:extLst>
                  <a:ext uri="{0D108BD9-81ED-4DB2-BD59-A6C34878D82A}">
                    <a16:rowId xmlns:a16="http://schemas.microsoft.com/office/drawing/2014/main" val="583030241"/>
                  </a:ext>
                </a:extLst>
              </a:tr>
              <a:tr h="370840">
                <a:tc>
                  <a:txBody>
                    <a:bodyPr/>
                    <a:lstStyle/>
                    <a:p>
                      <a:r>
                        <a:rPr lang="en-ZA" sz="1400" dirty="0"/>
                        <a:t>Surplus</a:t>
                      </a:r>
                    </a:p>
                  </a:txBody>
                  <a:tcPr/>
                </a:tc>
                <a:tc>
                  <a:txBody>
                    <a:bodyPr/>
                    <a:lstStyle/>
                    <a:p>
                      <a:r>
                        <a:rPr lang="en-ZA" sz="1400" dirty="0"/>
                        <a:t>R5.7 million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363437" y="3739242"/>
            <a:ext cx="8347304" cy="369332"/>
          </a:xfrm>
          <a:prstGeom prst="rect">
            <a:avLst/>
          </a:prstGeom>
          <a:noFill/>
        </p:spPr>
        <p:txBody>
          <a:bodyPr wrap="square" rtlCol="0">
            <a:spAutoFit/>
          </a:bodyPr>
          <a:lstStyle/>
          <a:p>
            <a:r>
              <a:rPr lang="en-ZA" dirty="0">
                <a:solidFill>
                  <a:prstClr val="black"/>
                </a:solidFill>
              </a:rPr>
              <a:t> </a:t>
            </a:r>
          </a:p>
        </p:txBody>
      </p:sp>
    </p:spTree>
    <p:extLst>
      <p:ext uri="{BB962C8B-B14F-4D97-AF65-F5344CB8AC3E}">
        <p14:creationId xmlns:p14="http://schemas.microsoft.com/office/powerpoint/2010/main" val="1744304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ICASA Q4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499" y="1629103"/>
            <a:ext cx="11539045" cy="4460549"/>
          </a:xfrm>
        </p:spPr>
        <p:txBody>
          <a:bodyPr>
            <a:normAutofit/>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Q4 overall performance outcome improved by 15% when compared to Q3 </a:t>
            </a: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Major areas of non-performance were under the Administration, Policy &amp; Research analysis and Engineering &amp; Technology programmes</a:t>
            </a: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Reported a satisfactory vacancy rate of 2.8%</a:t>
            </a: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Completed 90% of action plan to address AGSA findings</a:t>
            </a: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Successfully concluded the spectrum auction process </a:t>
            </a: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Underspending was mainly driven by litigation on spectrum auction process negatively impacted multi-faceted projects linked to the spectrum</a:t>
            </a: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Remained in a healthy liquidity and financial position</a:t>
            </a: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48</a:t>
                      </a:r>
                      <a:endParaRPr lang="en-ZA" sz="1400" b="1" dirty="0"/>
                    </a:p>
                  </a:txBody>
                  <a:tcPr/>
                </a:tc>
                <a:tc>
                  <a:txBody>
                    <a:bodyPr/>
                    <a:lstStyle/>
                    <a:p>
                      <a:r>
                        <a:rPr lang="en-GB" sz="1400" dirty="0"/>
                        <a:t>42</a:t>
                      </a:r>
                      <a:endParaRPr lang="en-ZA" sz="1400" dirty="0"/>
                    </a:p>
                  </a:txBody>
                  <a:tcPr/>
                </a:tc>
                <a:tc>
                  <a:txBody>
                    <a:bodyPr/>
                    <a:lstStyle/>
                    <a:p>
                      <a:r>
                        <a:rPr lang="en-GB" sz="1400" dirty="0"/>
                        <a:t>6</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88%</a:t>
                      </a:r>
                    </a:p>
                  </a:txBody>
                  <a:tcPr/>
                </a:tc>
                <a:tc>
                  <a:txBody>
                    <a:bodyPr/>
                    <a:lstStyle/>
                    <a:p>
                      <a:r>
                        <a:rPr lang="en-ZA" sz="1400" dirty="0"/>
                        <a:t>12%</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400" dirty="0"/>
                        <a:t>Budget</a:t>
                      </a:r>
                    </a:p>
                  </a:txBody>
                  <a:tcPr/>
                </a:tc>
                <a:tc>
                  <a:txBody>
                    <a:bodyPr/>
                    <a:lstStyle/>
                    <a:p>
                      <a:r>
                        <a:rPr lang="en-ZA" sz="1400" dirty="0"/>
                        <a:t>R118.5 million</a:t>
                      </a: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r>
                        <a:rPr lang="en-ZA" sz="1400" dirty="0"/>
                        <a:t>R148. 1million</a:t>
                      </a:r>
                    </a:p>
                  </a:txBody>
                  <a:tcPr/>
                </a:tc>
                <a:extLst>
                  <a:ext uri="{0D108BD9-81ED-4DB2-BD59-A6C34878D82A}">
                    <a16:rowId xmlns:a16="http://schemas.microsoft.com/office/drawing/2014/main" val="583030241"/>
                  </a:ext>
                </a:extLst>
              </a:tr>
              <a:tr h="370840">
                <a:tc>
                  <a:txBody>
                    <a:bodyPr/>
                    <a:lstStyle/>
                    <a:p>
                      <a:r>
                        <a:rPr lang="en-ZA" sz="1400" dirty="0"/>
                        <a:t>Surplus</a:t>
                      </a:r>
                    </a:p>
                  </a:txBody>
                  <a:tcPr/>
                </a:tc>
                <a:tc>
                  <a:txBody>
                    <a:bodyPr/>
                    <a:lstStyle/>
                    <a:p>
                      <a:r>
                        <a:rPr lang="en-ZA" sz="1400" dirty="0"/>
                        <a:t>R29.6 million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363437" y="3739242"/>
            <a:ext cx="8347304" cy="369332"/>
          </a:xfrm>
          <a:prstGeom prst="rect">
            <a:avLst/>
          </a:prstGeom>
          <a:noFill/>
        </p:spPr>
        <p:txBody>
          <a:bodyPr wrap="square" rtlCol="0">
            <a:spAutoFit/>
          </a:bodyPr>
          <a:lstStyle/>
          <a:p>
            <a:pPr>
              <a:defRPr/>
            </a:pPr>
            <a:r>
              <a:rPr lang="en-ZA" dirty="0">
                <a:solidFill>
                  <a:prstClr val="black"/>
                </a:solidFill>
              </a:rPr>
              <a:t> </a:t>
            </a:r>
          </a:p>
        </p:txBody>
      </p:sp>
    </p:spTree>
    <p:extLst>
      <p:ext uri="{BB962C8B-B14F-4D97-AF65-F5344CB8AC3E}">
        <p14:creationId xmlns:p14="http://schemas.microsoft.com/office/powerpoint/2010/main" val="2662867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3C7ECCAC-0AFE-4FA2-B378-C13F574D6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4" y="953911"/>
            <a:ext cx="11669172" cy="5501973"/>
          </a:xfrm>
          <a:prstGeom prst="rect">
            <a:avLst/>
          </a:prstGeom>
        </p:spPr>
      </p:pic>
    </p:spTree>
    <p:extLst>
      <p:ext uri="{BB962C8B-B14F-4D97-AF65-F5344CB8AC3E}">
        <p14:creationId xmlns:p14="http://schemas.microsoft.com/office/powerpoint/2010/main" val="365972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SITA Q3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656083"/>
          </a:xfrm>
        </p:spPr>
        <p:txBody>
          <a:bodyPr>
            <a:normAutofit fontScale="85000" lnSpcReduction="20000"/>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2000" dirty="0">
                <a:solidFill>
                  <a:schemeClr val="tx1"/>
                </a:solidFill>
              </a:rPr>
              <a:t>A total of seventeen (17) targets were planned to be completed for the period under review. SITA achieved 11 of the 17 targets which brings the performance for the quarter to 64.71%.</a:t>
            </a:r>
          </a:p>
          <a:p>
            <a:pPr marL="342900" indent="-342900">
              <a:buFont typeface="Arial" panose="020B0604020202020204" pitchFamily="34" charset="0"/>
              <a:buChar char="•"/>
            </a:pPr>
            <a:r>
              <a:rPr lang="en-GB" sz="2000" dirty="0">
                <a:solidFill>
                  <a:schemeClr val="tx1"/>
                </a:solidFill>
              </a:rPr>
              <a:t>Earnings Before Interest, Tax, Depreciation and Amortisation (EBITDA) year to date target of R35m has been achieved with the actual EBITDA being R376.4m due to effective cost control measures</a:t>
            </a:r>
          </a:p>
          <a:p>
            <a:pPr marL="342900" indent="-342900">
              <a:buFont typeface="Arial" panose="020B0604020202020204" pitchFamily="34" charset="0"/>
              <a:buChar char="•"/>
            </a:pPr>
            <a:r>
              <a:rPr lang="en-GB" sz="2000" dirty="0">
                <a:solidFill>
                  <a:schemeClr val="tx1"/>
                </a:solidFill>
              </a:rPr>
              <a:t>Percentage Net- Collection  Rate at 74% was achieved against the target of 70%, while percentage revenue at R1.41 billion was not achieved against the R1.52 billion due in the main to delays in the implementation of the broadband revenue for both Gauteng and Eastern Cape.</a:t>
            </a:r>
          </a:p>
          <a:p>
            <a:pPr marL="342900" indent="-342900">
              <a:buFont typeface="Arial" panose="020B0604020202020204" pitchFamily="34" charset="0"/>
              <a:buChar char="•"/>
            </a:pPr>
            <a:r>
              <a:rPr lang="en-GB" sz="2000" dirty="0">
                <a:solidFill>
                  <a:schemeClr val="tx1"/>
                </a:solidFill>
              </a:rPr>
              <a:t>The solvency at 3.51:1 and liquidity at 3.29:1 indicates that SITA is in a good and healthy financial position as it can cover both its long-term and short-term liabilities respectively.</a:t>
            </a:r>
          </a:p>
          <a:p>
            <a:pPr marL="342900" indent="-342900">
              <a:buFont typeface="Arial" panose="020B0604020202020204" pitchFamily="34" charset="0"/>
              <a:buChar char="•"/>
            </a:pPr>
            <a:r>
              <a:rPr lang="en-GB" sz="2000" dirty="0">
                <a:solidFill>
                  <a:schemeClr val="tx1"/>
                </a:solidFill>
              </a:rPr>
              <a:t>Following the delays in finalising the </a:t>
            </a:r>
            <a:r>
              <a:rPr lang="en-GB" sz="2000" dirty="0" err="1">
                <a:solidFill>
                  <a:schemeClr val="tx1"/>
                </a:solidFill>
              </a:rPr>
              <a:t>Agenc’s</a:t>
            </a:r>
            <a:r>
              <a:rPr lang="en-GB" sz="2000" dirty="0">
                <a:solidFill>
                  <a:schemeClr val="tx1"/>
                </a:solidFill>
              </a:rPr>
              <a:t> audit, the Auditor General finally released audit results that reflected a financially qualified audit opinion with findings on compliance with applicable legislation for the past two financial years.</a:t>
            </a:r>
          </a:p>
          <a:p>
            <a:pPr marL="342900" indent="-342900">
              <a:buFont typeface="Arial" panose="020B0604020202020204" pitchFamily="34" charset="0"/>
              <a:buChar char="•"/>
            </a:pPr>
            <a:r>
              <a:rPr lang="en-GB" sz="2000" dirty="0">
                <a:solidFill>
                  <a:schemeClr val="tx1"/>
                </a:solidFill>
              </a:rPr>
              <a:t>SITA reported that it is employing additional efforts to undertake comprehensive and critical analysis to the underlying root causes.</a:t>
            </a:r>
          </a:p>
          <a:p>
            <a:endParaRPr lang="en-ZA"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extLst>
              <p:ext uri="{D42A27DB-BD31-4B8C-83A1-F6EECF244321}">
                <p14:modId xmlns:p14="http://schemas.microsoft.com/office/powerpoint/2010/main" val="3048129356"/>
              </p:ext>
            </p:extLst>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17</a:t>
                      </a:r>
                      <a:endParaRPr lang="en-ZA" sz="1400" b="1" dirty="0"/>
                    </a:p>
                  </a:txBody>
                  <a:tcPr/>
                </a:tc>
                <a:tc>
                  <a:txBody>
                    <a:bodyPr/>
                    <a:lstStyle/>
                    <a:p>
                      <a:r>
                        <a:rPr lang="en-GB" sz="1400" dirty="0"/>
                        <a:t>11</a:t>
                      </a:r>
                      <a:endParaRPr lang="en-ZA" sz="1400" dirty="0"/>
                    </a:p>
                  </a:txBody>
                  <a:tcPr/>
                </a:tc>
                <a:tc>
                  <a:txBody>
                    <a:bodyPr/>
                    <a:lstStyle/>
                    <a:p>
                      <a:r>
                        <a:rPr lang="en-GB" sz="1400" dirty="0"/>
                        <a:t>6</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64.71%</a:t>
                      </a:r>
                    </a:p>
                  </a:txBody>
                  <a:tcPr/>
                </a:tc>
                <a:tc>
                  <a:txBody>
                    <a:bodyPr/>
                    <a:lstStyle/>
                    <a:p>
                      <a:r>
                        <a:rPr lang="en-ZA" sz="1400" dirty="0"/>
                        <a:t>35.29%</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extLst>
              <p:ext uri="{D42A27DB-BD31-4B8C-83A1-F6EECF244321}">
                <p14:modId xmlns:p14="http://schemas.microsoft.com/office/powerpoint/2010/main" val="3286332000"/>
              </p:ext>
            </p:extLst>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400" dirty="0"/>
                        <a:t>EBITDA</a:t>
                      </a:r>
                    </a:p>
                  </a:txBody>
                  <a:tcPr/>
                </a:tc>
                <a:tc>
                  <a:txBody>
                    <a:bodyPr/>
                    <a:lstStyle/>
                    <a:p>
                      <a:r>
                        <a:rPr lang="en-ZA" sz="1400" dirty="0"/>
                        <a:t>R376.4 million</a:t>
                      </a:r>
                    </a:p>
                  </a:txBody>
                  <a:tcPr/>
                </a:tc>
                <a:extLst>
                  <a:ext uri="{0D108BD9-81ED-4DB2-BD59-A6C34878D82A}">
                    <a16:rowId xmlns:a16="http://schemas.microsoft.com/office/drawing/2014/main" val="2060611150"/>
                  </a:ext>
                </a:extLst>
              </a:tr>
              <a:tr h="295275">
                <a:tc>
                  <a:txBody>
                    <a:bodyPr/>
                    <a:lstStyle/>
                    <a:p>
                      <a:r>
                        <a:rPr lang="en-ZA" sz="1400" dirty="0"/>
                        <a:t>% Net Collection Rate</a:t>
                      </a:r>
                    </a:p>
                  </a:txBody>
                  <a:tcPr/>
                </a:tc>
                <a:tc>
                  <a:txBody>
                    <a:bodyPr/>
                    <a:lstStyle/>
                    <a:p>
                      <a:r>
                        <a:rPr lang="en-ZA" sz="1400" dirty="0"/>
                        <a:t>74%</a:t>
                      </a:r>
                    </a:p>
                  </a:txBody>
                  <a:tcPr/>
                </a:tc>
                <a:extLst>
                  <a:ext uri="{0D108BD9-81ED-4DB2-BD59-A6C34878D82A}">
                    <a16:rowId xmlns:a16="http://schemas.microsoft.com/office/drawing/2014/main" val="583030241"/>
                  </a:ext>
                </a:extLst>
              </a:tr>
              <a:tr h="370840">
                <a:tc>
                  <a:txBody>
                    <a:bodyPr/>
                    <a:lstStyle/>
                    <a:p>
                      <a:r>
                        <a:rPr lang="en-ZA" sz="1400" dirty="0"/>
                        <a:t>Revenue</a:t>
                      </a:r>
                    </a:p>
                  </a:txBody>
                  <a:tcPr/>
                </a:tc>
                <a:tc>
                  <a:txBody>
                    <a:bodyPr/>
                    <a:lstStyle/>
                    <a:p>
                      <a:r>
                        <a:rPr lang="en-ZA" sz="1400" dirty="0"/>
                        <a:t>R1.41 billion </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279354" y="3655160"/>
            <a:ext cx="8347304" cy="369332"/>
          </a:xfrm>
          <a:prstGeom prst="rect">
            <a:avLst/>
          </a:prstGeom>
          <a:noFill/>
        </p:spPr>
        <p:txBody>
          <a:bodyPr wrap="square" rtlCol="0">
            <a:spAutoFit/>
          </a:bodyPr>
          <a:lstStyle/>
          <a:p>
            <a:r>
              <a:rPr lang="en-ZA" dirty="0"/>
              <a:t> </a:t>
            </a:r>
          </a:p>
        </p:txBody>
      </p:sp>
    </p:spTree>
    <p:extLst>
      <p:ext uri="{BB962C8B-B14F-4D97-AF65-F5344CB8AC3E}">
        <p14:creationId xmlns:p14="http://schemas.microsoft.com/office/powerpoint/2010/main" val="277592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SITA Q4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656083"/>
          </a:xfrm>
        </p:spPr>
        <p:txBody>
          <a:bodyPr>
            <a:normAutofit fontScale="85000" lnSpcReduction="20000"/>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2000" dirty="0">
                <a:solidFill>
                  <a:schemeClr val="tx1"/>
                </a:solidFill>
              </a:rPr>
              <a:t>A total of nineteen (19) targets were planned to be completed for the period under review. SITA achieved 12 of the 19 targets which brings the performance for the quarter to 63.16%.</a:t>
            </a:r>
          </a:p>
          <a:p>
            <a:pPr marL="342900" indent="-342900">
              <a:buFont typeface="Arial" panose="020B0604020202020204" pitchFamily="34" charset="0"/>
              <a:buChar char="•"/>
            </a:pPr>
            <a:r>
              <a:rPr lang="en-GB" sz="2000" dirty="0">
                <a:solidFill>
                  <a:schemeClr val="tx1"/>
                </a:solidFill>
              </a:rPr>
              <a:t>Earnings Before Interest, Tax, Depreciation and Amortisation (EBITDA) year to date target of R42.2m has been achieved with the actual EBITDA being R486.9m. The agency anticipates that this number will decrease after all accruals are considered, however the company does not expect non-achievement of this target.</a:t>
            </a:r>
          </a:p>
          <a:p>
            <a:pPr marL="342900" indent="-342900">
              <a:buFont typeface="Arial" panose="020B0604020202020204" pitchFamily="34" charset="0"/>
              <a:buChar char="•"/>
            </a:pPr>
            <a:r>
              <a:rPr lang="en-GB" sz="2000" dirty="0">
                <a:solidFill>
                  <a:schemeClr val="tx1"/>
                </a:solidFill>
              </a:rPr>
              <a:t>Percentage Net- Collection  Rate at 91% was achieved against the target of 80%, while percentage revenue at R5.75b was not achieved against the R6.2b due to lost business opportunities that were delayed and/or did not occur.</a:t>
            </a:r>
          </a:p>
          <a:p>
            <a:pPr marL="342900" indent="-342900">
              <a:buFont typeface="Arial" panose="020B0604020202020204" pitchFamily="34" charset="0"/>
              <a:buChar char="•"/>
            </a:pPr>
            <a:r>
              <a:rPr lang="en-GB" sz="2000" dirty="0">
                <a:solidFill>
                  <a:schemeClr val="tx1"/>
                </a:solidFill>
              </a:rPr>
              <a:t>The solvency at 4.42:1 and liquidity at 4.65:1 indicates that SITA is in a good and healthy financial position as it can cover both its long-term and short-term liabilities respectively.</a:t>
            </a:r>
          </a:p>
          <a:p>
            <a:pPr marL="342900" indent="-342900">
              <a:buFont typeface="Arial" panose="020B0604020202020204" pitchFamily="34" charset="0"/>
              <a:buChar char="•"/>
            </a:pPr>
            <a:r>
              <a:rPr lang="en-GB" sz="2000" dirty="0">
                <a:solidFill>
                  <a:schemeClr val="tx1"/>
                </a:solidFill>
              </a:rPr>
              <a:t>Based on Auditor General audit, the agency had 151 findings for the FY2020/21SITA reported that it is employing additional efforts to undertake comprehensive and critical analysis to the underlying root causes.</a:t>
            </a:r>
          </a:p>
          <a:p>
            <a:pPr marL="342900" indent="-342900">
              <a:buFont typeface="Arial" panose="020B0604020202020204" pitchFamily="34" charset="0"/>
              <a:buChar char="•"/>
            </a:pPr>
            <a:r>
              <a:rPr lang="en-GB" sz="2000" dirty="0">
                <a:solidFill>
                  <a:schemeClr val="tx1"/>
                </a:solidFill>
              </a:rPr>
              <a:t>SITA reported that it is employing additional efforts to undertake comprehensive and critical analysis to the underlying root causes. They indicated that its internal audit has closed 71 (47%) out of 151 findings by end of Q4.</a:t>
            </a:r>
          </a:p>
          <a:p>
            <a:endParaRPr lang="en-ZA"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extLst>
              <p:ext uri="{D42A27DB-BD31-4B8C-83A1-F6EECF244321}">
                <p14:modId xmlns:p14="http://schemas.microsoft.com/office/powerpoint/2010/main" val="4172789898"/>
              </p:ext>
            </p:extLst>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19</a:t>
                      </a:r>
                      <a:endParaRPr lang="en-ZA" sz="1400" b="1" dirty="0"/>
                    </a:p>
                  </a:txBody>
                  <a:tcPr/>
                </a:tc>
                <a:tc>
                  <a:txBody>
                    <a:bodyPr/>
                    <a:lstStyle/>
                    <a:p>
                      <a:r>
                        <a:rPr lang="en-GB" sz="1400" dirty="0"/>
                        <a:t>12</a:t>
                      </a:r>
                      <a:endParaRPr lang="en-ZA" sz="1400" dirty="0"/>
                    </a:p>
                  </a:txBody>
                  <a:tcPr/>
                </a:tc>
                <a:tc>
                  <a:txBody>
                    <a:bodyPr/>
                    <a:lstStyle/>
                    <a:p>
                      <a:r>
                        <a:rPr lang="en-GB" sz="1400" dirty="0"/>
                        <a:t>7</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63.16%</a:t>
                      </a:r>
                    </a:p>
                  </a:txBody>
                  <a:tcPr/>
                </a:tc>
                <a:tc>
                  <a:txBody>
                    <a:bodyPr/>
                    <a:lstStyle/>
                    <a:p>
                      <a:r>
                        <a:rPr lang="en-ZA" sz="1400" dirty="0"/>
                        <a:t>36.84%</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extLst>
              <p:ext uri="{D42A27DB-BD31-4B8C-83A1-F6EECF244321}">
                <p14:modId xmlns:p14="http://schemas.microsoft.com/office/powerpoint/2010/main" val="3660502041"/>
              </p:ext>
            </p:extLst>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400" dirty="0"/>
                        <a:t>EBITDA</a:t>
                      </a:r>
                    </a:p>
                  </a:txBody>
                  <a:tcPr/>
                </a:tc>
                <a:tc>
                  <a:txBody>
                    <a:bodyPr/>
                    <a:lstStyle/>
                    <a:p>
                      <a:r>
                        <a:rPr lang="en-ZA" sz="1400" dirty="0"/>
                        <a:t>R486.9 million</a:t>
                      </a:r>
                    </a:p>
                  </a:txBody>
                  <a:tcPr/>
                </a:tc>
                <a:extLst>
                  <a:ext uri="{0D108BD9-81ED-4DB2-BD59-A6C34878D82A}">
                    <a16:rowId xmlns:a16="http://schemas.microsoft.com/office/drawing/2014/main" val="2060611150"/>
                  </a:ext>
                </a:extLst>
              </a:tr>
              <a:tr h="295275">
                <a:tc>
                  <a:txBody>
                    <a:bodyPr/>
                    <a:lstStyle/>
                    <a:p>
                      <a:r>
                        <a:rPr lang="en-ZA" sz="1400" dirty="0"/>
                        <a:t>% Net Collection Rate</a:t>
                      </a:r>
                    </a:p>
                  </a:txBody>
                  <a:tcPr/>
                </a:tc>
                <a:tc>
                  <a:txBody>
                    <a:bodyPr/>
                    <a:lstStyle/>
                    <a:p>
                      <a:r>
                        <a:rPr lang="en-ZA" sz="1400" dirty="0"/>
                        <a:t>91%</a:t>
                      </a:r>
                    </a:p>
                  </a:txBody>
                  <a:tcPr/>
                </a:tc>
                <a:extLst>
                  <a:ext uri="{0D108BD9-81ED-4DB2-BD59-A6C34878D82A}">
                    <a16:rowId xmlns:a16="http://schemas.microsoft.com/office/drawing/2014/main" val="583030241"/>
                  </a:ext>
                </a:extLst>
              </a:tr>
              <a:tr h="370840">
                <a:tc>
                  <a:txBody>
                    <a:bodyPr/>
                    <a:lstStyle/>
                    <a:p>
                      <a:r>
                        <a:rPr lang="en-ZA" sz="1400" dirty="0"/>
                        <a:t>Revenue</a:t>
                      </a:r>
                    </a:p>
                  </a:txBody>
                  <a:tcPr/>
                </a:tc>
                <a:tc>
                  <a:txBody>
                    <a:bodyPr/>
                    <a:lstStyle/>
                    <a:p>
                      <a:r>
                        <a:rPr lang="en-ZA" sz="1400" dirty="0"/>
                        <a:t>R5.75 billion </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279354" y="3655160"/>
            <a:ext cx="8347304" cy="369332"/>
          </a:xfrm>
          <a:prstGeom prst="rect">
            <a:avLst/>
          </a:prstGeom>
          <a:noFill/>
        </p:spPr>
        <p:txBody>
          <a:bodyPr wrap="square" rtlCol="0">
            <a:spAutoFit/>
          </a:bodyPr>
          <a:lstStyle/>
          <a:p>
            <a:r>
              <a:rPr lang="en-ZA" dirty="0"/>
              <a:t> </a:t>
            </a:r>
          </a:p>
        </p:txBody>
      </p:sp>
    </p:spTree>
    <p:extLst>
      <p:ext uri="{BB962C8B-B14F-4D97-AF65-F5344CB8AC3E}">
        <p14:creationId xmlns:p14="http://schemas.microsoft.com/office/powerpoint/2010/main" val="402884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FPB Q3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460549"/>
          </a:xfrm>
        </p:spPr>
        <p:txBody>
          <a:bodyPr>
            <a:normAutofit/>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2000" dirty="0">
                <a:solidFill>
                  <a:schemeClr val="tx1"/>
                </a:solidFill>
              </a:rPr>
              <a:t>FPB Amendment Act was signed into law in 2019 </a:t>
            </a:r>
          </a:p>
          <a:p>
            <a:pPr marL="342900" indent="-342900">
              <a:buFont typeface="Arial" panose="020B0604020202020204" pitchFamily="34" charset="0"/>
              <a:buChar char="•"/>
            </a:pPr>
            <a:r>
              <a:rPr lang="en-GB" sz="2000" dirty="0">
                <a:solidFill>
                  <a:schemeClr val="tx1"/>
                </a:solidFill>
              </a:rPr>
              <a:t>Proclaimed by the President to operationalise the Act with effect from 1 March 2022</a:t>
            </a:r>
          </a:p>
          <a:p>
            <a:pPr marL="342900" indent="-342900">
              <a:buFont typeface="Arial" panose="020B0604020202020204" pitchFamily="34" charset="0"/>
              <a:buChar char="•"/>
            </a:pPr>
            <a:r>
              <a:rPr lang="en-GB" sz="2000" dirty="0">
                <a:solidFill>
                  <a:schemeClr val="tx1"/>
                </a:solidFill>
              </a:rPr>
              <a:t>Act seeks to transform the FPB into a fully-fledged content regulator in the new online environment</a:t>
            </a:r>
          </a:p>
          <a:p>
            <a:pPr marL="342900" indent="-342900">
              <a:buFont typeface="Arial" panose="020B0604020202020204" pitchFamily="34" charset="0"/>
              <a:buChar char="•"/>
            </a:pPr>
            <a:r>
              <a:rPr lang="en-GB" sz="2000" dirty="0">
                <a:solidFill>
                  <a:schemeClr val="tx1"/>
                </a:solidFill>
              </a:rPr>
              <a:t>FPB has revised its strategic focus in pursuit of implementing Amendment Act.</a:t>
            </a:r>
          </a:p>
          <a:p>
            <a:pPr marL="342900" indent="-342900">
              <a:buFont typeface="Arial" panose="020B0604020202020204" pitchFamily="34" charset="0"/>
              <a:buChar char="•"/>
            </a:pPr>
            <a:r>
              <a:rPr lang="en-GB" sz="2000" dirty="0">
                <a:solidFill>
                  <a:schemeClr val="tx1"/>
                </a:solidFill>
              </a:rPr>
              <a:t>High staff attrition rate and inadequate capacity (SCM) contributed towards declined performance.</a:t>
            </a:r>
          </a:p>
          <a:p>
            <a:pPr marL="342900" indent="-342900">
              <a:buFont typeface="Arial" panose="020B0604020202020204" pitchFamily="34" charset="0"/>
              <a:buChar char="•"/>
            </a:pPr>
            <a:r>
              <a:rPr lang="en-GB" sz="2000" dirty="0">
                <a:solidFill>
                  <a:schemeClr val="tx1"/>
                </a:solidFill>
              </a:rPr>
              <a:t>FPB must develop initiatives to ensure that its core business areas function optimally.</a:t>
            </a:r>
          </a:p>
          <a:p>
            <a:pPr marL="342900" indent="-342900">
              <a:buFont typeface="Arial" panose="020B0604020202020204" pitchFamily="34" charset="0"/>
              <a:buChar char="•"/>
            </a:pPr>
            <a:r>
              <a:rPr lang="en-GB" sz="2000" dirty="0">
                <a:solidFill>
                  <a:schemeClr val="tx1"/>
                </a:solidFill>
              </a:rPr>
              <a:t>Underspending was driven by lower than anticipated expenditure on operational activities and vacant posts</a:t>
            </a:r>
            <a:endParaRPr lang="en-ZA" sz="2000" dirty="0">
              <a:solidFill>
                <a:schemeClr val="tx1"/>
              </a:solidFill>
            </a:endParaRPr>
          </a:p>
          <a:p>
            <a:endParaRPr lang="en-ZA"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16</a:t>
                      </a:r>
                      <a:endParaRPr lang="en-ZA" sz="1400" b="1" dirty="0"/>
                    </a:p>
                  </a:txBody>
                  <a:tcPr/>
                </a:tc>
                <a:tc>
                  <a:txBody>
                    <a:bodyPr/>
                    <a:lstStyle/>
                    <a:p>
                      <a:r>
                        <a:rPr lang="en-GB" sz="1400" dirty="0"/>
                        <a:t>11</a:t>
                      </a:r>
                      <a:endParaRPr lang="en-ZA" sz="1400" dirty="0"/>
                    </a:p>
                  </a:txBody>
                  <a:tcPr/>
                </a:tc>
                <a:tc>
                  <a:txBody>
                    <a:bodyPr/>
                    <a:lstStyle/>
                    <a:p>
                      <a:r>
                        <a:rPr lang="en-GB" sz="1400" dirty="0"/>
                        <a:t>5</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69%</a:t>
                      </a:r>
                    </a:p>
                  </a:txBody>
                  <a:tcPr/>
                </a:tc>
                <a:tc>
                  <a:txBody>
                    <a:bodyPr/>
                    <a:lstStyle/>
                    <a:p>
                      <a:r>
                        <a:rPr lang="en-ZA" sz="1400" dirty="0"/>
                        <a:t>31%</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400" dirty="0"/>
                        <a:t>Budget</a:t>
                      </a:r>
                    </a:p>
                  </a:txBody>
                  <a:tcPr/>
                </a:tc>
                <a:tc>
                  <a:txBody>
                    <a:bodyPr/>
                    <a:lstStyle/>
                    <a:p>
                      <a:r>
                        <a:rPr lang="en-ZA" sz="1400" dirty="0"/>
                        <a:t>R116.7 million</a:t>
                      </a: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r>
                        <a:rPr lang="en-ZA" sz="1400" dirty="0"/>
                        <a:t>R50.1 million</a:t>
                      </a:r>
                    </a:p>
                  </a:txBody>
                  <a:tcPr/>
                </a:tc>
                <a:extLst>
                  <a:ext uri="{0D108BD9-81ED-4DB2-BD59-A6C34878D82A}">
                    <a16:rowId xmlns:a16="http://schemas.microsoft.com/office/drawing/2014/main" val="583030241"/>
                  </a:ext>
                </a:extLst>
              </a:tr>
              <a:tr h="370840">
                <a:tc>
                  <a:txBody>
                    <a:bodyPr/>
                    <a:lstStyle/>
                    <a:p>
                      <a:r>
                        <a:rPr lang="en-ZA" sz="1400" dirty="0"/>
                        <a:t>Surplus</a:t>
                      </a:r>
                    </a:p>
                  </a:txBody>
                  <a:tcPr/>
                </a:tc>
                <a:tc>
                  <a:txBody>
                    <a:bodyPr/>
                    <a:lstStyle/>
                    <a:p>
                      <a:r>
                        <a:rPr lang="en-ZA" sz="1400" dirty="0"/>
                        <a:t>R69.7 million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279354" y="3655160"/>
            <a:ext cx="8347304" cy="369332"/>
          </a:xfrm>
          <a:prstGeom prst="rect">
            <a:avLst/>
          </a:prstGeom>
          <a:noFill/>
        </p:spPr>
        <p:txBody>
          <a:bodyPr wrap="square" rtlCol="0">
            <a:spAutoFit/>
          </a:bodyPr>
          <a:lstStyle/>
          <a:p>
            <a:r>
              <a:rPr lang="en-ZA" dirty="0">
                <a:solidFill>
                  <a:prstClr val="black"/>
                </a:solidFill>
              </a:rPr>
              <a:t> </a:t>
            </a:r>
          </a:p>
        </p:txBody>
      </p:sp>
    </p:spTree>
    <p:extLst>
      <p:ext uri="{BB962C8B-B14F-4D97-AF65-F5344CB8AC3E}">
        <p14:creationId xmlns:p14="http://schemas.microsoft.com/office/powerpoint/2010/main" val="296683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FPB Q4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460549"/>
          </a:xfrm>
        </p:spPr>
        <p:txBody>
          <a:bodyPr>
            <a:normAutofit fontScale="92500" lnSpcReduction="10000"/>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342900" indent="-342900">
              <a:buFont typeface="Arial" panose="020B0604020202020204" pitchFamily="34" charset="0"/>
              <a:buChar char="•"/>
            </a:pPr>
            <a:r>
              <a:rPr lang="en-GB" sz="2000" dirty="0">
                <a:solidFill>
                  <a:schemeClr val="tx1"/>
                </a:solidFill>
              </a:rPr>
              <a:t>Reported a high vacancy rate of 14% as at 31 March 2022</a:t>
            </a:r>
          </a:p>
          <a:p>
            <a:pPr marL="342900" indent="-342900">
              <a:buFont typeface="Arial" panose="020B0604020202020204" pitchFamily="34" charset="0"/>
              <a:buChar char="•"/>
            </a:pPr>
            <a:r>
              <a:rPr lang="en-GB" sz="2000" dirty="0">
                <a:solidFill>
                  <a:schemeClr val="tx1"/>
                </a:solidFill>
              </a:rPr>
              <a:t>Lack of adequate capacity and procurement delays resulted in poor performance</a:t>
            </a:r>
          </a:p>
          <a:p>
            <a:pPr marL="342900" indent="-342900">
              <a:buFont typeface="Arial" panose="020B0604020202020204" pitchFamily="34" charset="0"/>
              <a:buChar char="•"/>
            </a:pPr>
            <a:r>
              <a:rPr lang="en-GB" sz="2000" dirty="0">
                <a:solidFill>
                  <a:schemeClr val="tx1"/>
                </a:solidFill>
              </a:rPr>
              <a:t>Delays in approval process of the Brand Repositioning Strategy contributed to declined performance.</a:t>
            </a:r>
          </a:p>
          <a:p>
            <a:pPr marL="342900" indent="-342900">
              <a:buFont typeface="Arial" panose="020B0604020202020204" pitchFamily="34" charset="0"/>
              <a:buChar char="•"/>
            </a:pPr>
            <a:r>
              <a:rPr lang="en-GB" sz="2000" dirty="0">
                <a:solidFill>
                  <a:schemeClr val="tx1"/>
                </a:solidFill>
              </a:rPr>
              <a:t>Planned appointment of Enforcement Committee not fulfilled due to delays of operationalising Amendment Act which only came into effect on 1 March 2022</a:t>
            </a:r>
          </a:p>
          <a:p>
            <a:pPr marL="342900" indent="-342900">
              <a:buFont typeface="Arial" panose="020B0604020202020204" pitchFamily="34" charset="0"/>
              <a:buChar char="•"/>
            </a:pPr>
            <a:r>
              <a:rPr lang="en-GB" sz="2000" dirty="0">
                <a:solidFill>
                  <a:schemeClr val="tx1"/>
                </a:solidFill>
              </a:rPr>
              <a:t>FPB is currently in the process of appointing members of the Enforcement Committee</a:t>
            </a:r>
          </a:p>
          <a:p>
            <a:pPr marL="342900" indent="-342900">
              <a:buFont typeface="Arial" panose="020B0604020202020204" pitchFamily="34" charset="0"/>
              <a:buChar char="•"/>
            </a:pPr>
            <a:r>
              <a:rPr lang="en-GB" sz="2000" dirty="0">
                <a:solidFill>
                  <a:schemeClr val="tx1"/>
                </a:solidFill>
              </a:rPr>
              <a:t>DCDT finalising the appointment of the Appeals Tribunal</a:t>
            </a:r>
          </a:p>
          <a:p>
            <a:pPr marL="342900" indent="-342900">
              <a:buFont typeface="Arial" panose="020B0604020202020204" pitchFamily="34" charset="0"/>
              <a:buChar char="•"/>
            </a:pPr>
            <a:r>
              <a:rPr lang="en-GB" sz="2000" dirty="0">
                <a:solidFill>
                  <a:schemeClr val="tx1"/>
                </a:solidFill>
              </a:rPr>
              <a:t>Recorded a healthy liquidity &amp; solvency position</a:t>
            </a:r>
          </a:p>
          <a:p>
            <a:pPr marL="342900" indent="-342900">
              <a:buFont typeface="Arial" panose="020B0604020202020204" pitchFamily="34" charset="0"/>
              <a:buChar char="•"/>
            </a:pPr>
            <a:r>
              <a:rPr lang="en-GB" sz="2000" dirty="0">
                <a:solidFill>
                  <a:schemeClr val="tx1"/>
                </a:solidFill>
              </a:rPr>
              <a:t>Implemented 100% of Audit Action Plan </a:t>
            </a:r>
          </a:p>
          <a:p>
            <a:endParaRPr lang="en-ZA"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700" y="1629103"/>
          <a:ext cx="4581524" cy="98044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16</a:t>
                      </a:r>
                      <a:endParaRPr lang="en-ZA" sz="1400" b="1" dirty="0"/>
                    </a:p>
                  </a:txBody>
                  <a:tcPr/>
                </a:tc>
                <a:tc>
                  <a:txBody>
                    <a:bodyPr/>
                    <a:lstStyle/>
                    <a:p>
                      <a:r>
                        <a:rPr lang="en-GB" sz="1400" dirty="0"/>
                        <a:t>8</a:t>
                      </a:r>
                      <a:endParaRPr lang="en-ZA" sz="1400" dirty="0"/>
                    </a:p>
                  </a:txBody>
                  <a:tcPr/>
                </a:tc>
                <a:tc>
                  <a:txBody>
                    <a:bodyPr/>
                    <a:lstStyle/>
                    <a:p>
                      <a:r>
                        <a:rPr lang="en-GB" sz="1400" dirty="0"/>
                        <a:t>8</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50%</a:t>
                      </a:r>
                    </a:p>
                  </a:txBody>
                  <a:tcPr/>
                </a:tc>
                <a:tc>
                  <a:txBody>
                    <a:bodyPr/>
                    <a:lstStyle/>
                    <a:p>
                      <a:r>
                        <a:rPr lang="en-ZA" sz="1400" dirty="0"/>
                        <a:t>50%</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5129216" y="1629103"/>
          <a:ext cx="4581524" cy="128524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400" dirty="0"/>
                        <a:t>Budget</a:t>
                      </a:r>
                    </a:p>
                  </a:txBody>
                  <a:tcPr/>
                </a:tc>
                <a:tc>
                  <a:txBody>
                    <a:bodyPr/>
                    <a:lstStyle/>
                    <a:p>
                      <a:r>
                        <a:rPr lang="en-ZA" sz="1400" dirty="0"/>
                        <a:t>R114.5 million</a:t>
                      </a:r>
                    </a:p>
                  </a:txBody>
                  <a:tcPr/>
                </a:tc>
                <a:extLst>
                  <a:ext uri="{0D108BD9-81ED-4DB2-BD59-A6C34878D82A}">
                    <a16:rowId xmlns:a16="http://schemas.microsoft.com/office/drawing/2014/main" val="2060611150"/>
                  </a:ext>
                </a:extLst>
              </a:tr>
              <a:tr h="295275">
                <a:tc>
                  <a:txBody>
                    <a:bodyPr/>
                    <a:lstStyle/>
                    <a:p>
                      <a:r>
                        <a:rPr lang="en-ZA" sz="1400" dirty="0"/>
                        <a:t>Expenditure</a:t>
                      </a:r>
                    </a:p>
                  </a:txBody>
                  <a:tcPr/>
                </a:tc>
                <a:tc>
                  <a:txBody>
                    <a:bodyPr/>
                    <a:lstStyle/>
                    <a:p>
                      <a:r>
                        <a:rPr lang="en-ZA" sz="1400" dirty="0"/>
                        <a:t>R101.7 million</a:t>
                      </a:r>
                    </a:p>
                  </a:txBody>
                  <a:tcPr/>
                </a:tc>
                <a:extLst>
                  <a:ext uri="{0D108BD9-81ED-4DB2-BD59-A6C34878D82A}">
                    <a16:rowId xmlns:a16="http://schemas.microsoft.com/office/drawing/2014/main" val="583030241"/>
                  </a:ext>
                </a:extLst>
              </a:tr>
              <a:tr h="370840">
                <a:tc>
                  <a:txBody>
                    <a:bodyPr/>
                    <a:lstStyle/>
                    <a:p>
                      <a:r>
                        <a:rPr lang="en-ZA" sz="1400" dirty="0"/>
                        <a:t>Surplus</a:t>
                      </a:r>
                    </a:p>
                  </a:txBody>
                  <a:tcPr/>
                </a:tc>
                <a:tc>
                  <a:txBody>
                    <a:bodyPr/>
                    <a:lstStyle/>
                    <a:p>
                      <a:r>
                        <a:rPr lang="en-ZA" sz="1400" dirty="0"/>
                        <a:t>R12.8million</a:t>
                      </a:r>
                    </a:p>
                  </a:txBody>
                  <a:tcPr/>
                </a:tc>
                <a:extLst>
                  <a:ext uri="{0D108BD9-81ED-4DB2-BD59-A6C34878D82A}">
                    <a16:rowId xmlns:a16="http://schemas.microsoft.com/office/drawing/2014/main" val="619498032"/>
                  </a:ext>
                </a:extLst>
              </a:tr>
            </a:tbl>
          </a:graphicData>
        </a:graphic>
      </p:graphicFrame>
      <p:sp>
        <p:nvSpPr>
          <p:cNvPr id="5" name="TextBox 4">
            <a:extLst>
              <a:ext uri="{FF2B5EF4-FFF2-40B4-BE49-F238E27FC236}">
                <a16:creationId xmlns:a16="http://schemas.microsoft.com/office/drawing/2014/main" id="{EA28B6AD-5CF1-4243-8A70-5F447DB7B4AD}"/>
              </a:ext>
            </a:extLst>
          </p:cNvPr>
          <p:cNvSpPr txBox="1"/>
          <p:nvPr/>
        </p:nvSpPr>
        <p:spPr>
          <a:xfrm>
            <a:off x="1279354" y="3655160"/>
            <a:ext cx="8347304" cy="369332"/>
          </a:xfrm>
          <a:prstGeom prst="rect">
            <a:avLst/>
          </a:prstGeom>
          <a:noFill/>
        </p:spPr>
        <p:txBody>
          <a:bodyPr wrap="square" rtlCol="0">
            <a:spAutoFit/>
          </a:bodyPr>
          <a:lstStyle/>
          <a:p>
            <a:pPr>
              <a:defRPr/>
            </a:pPr>
            <a:r>
              <a:rPr lang="en-ZA" dirty="0">
                <a:solidFill>
                  <a:prstClr val="black"/>
                </a:solidFill>
              </a:rPr>
              <a:t> </a:t>
            </a:r>
          </a:p>
        </p:txBody>
      </p:sp>
    </p:spTree>
    <p:extLst>
      <p:ext uri="{BB962C8B-B14F-4D97-AF65-F5344CB8AC3E}">
        <p14:creationId xmlns:p14="http://schemas.microsoft.com/office/powerpoint/2010/main" val="311194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NEMISA Q3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460549"/>
          </a:xfrm>
        </p:spPr>
        <p:txBody>
          <a:bodyPr>
            <a:normAutofit fontScale="92500" lnSpcReduction="10000"/>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pPr marL="285750" indent="-285750">
              <a:buFont typeface="Arial" panose="020B0604020202020204" pitchFamily="34" charset="0"/>
              <a:buChar char="•"/>
            </a:pPr>
            <a:r>
              <a:rPr lang="en-US" dirty="0">
                <a:solidFill>
                  <a:schemeClr val="tx1"/>
                </a:solidFill>
              </a:rPr>
              <a:t> </a:t>
            </a:r>
            <a:r>
              <a:rPr lang="en-US" dirty="0" err="1">
                <a:solidFill>
                  <a:schemeClr val="tx1"/>
                </a:solidFill>
              </a:rPr>
              <a:t>NEMISA’s</a:t>
            </a:r>
            <a:r>
              <a:rPr lang="en-US" dirty="0">
                <a:solidFill>
                  <a:schemeClr val="tx1"/>
                </a:solidFill>
              </a:rPr>
              <a:t> skills developmental targets are summarised performance is provided below:</a:t>
            </a:r>
          </a:p>
          <a:p>
            <a:pPr marL="742950" lvl="1" indent="-285750">
              <a:buFont typeface="Arial" panose="020B0604020202020204" pitchFamily="34" charset="0"/>
              <a:buChar char="•"/>
            </a:pPr>
            <a:r>
              <a:rPr lang="en-GB" sz="1900" dirty="0">
                <a:solidFill>
                  <a:schemeClr val="tx1"/>
                </a:solidFill>
              </a:rPr>
              <a:t>84% of the targeted </a:t>
            </a:r>
            <a:r>
              <a:rPr lang="en-US" sz="1900" dirty="0">
                <a:solidFill>
                  <a:schemeClr val="tx1"/>
                </a:solidFill>
              </a:rPr>
              <a:t>90% of interns were retained in the internship</a:t>
            </a:r>
          </a:p>
          <a:p>
            <a:pPr marL="742950" lvl="1" indent="-285750">
              <a:buFont typeface="Arial" panose="020B0604020202020204" pitchFamily="34" charset="0"/>
              <a:buChar char="•"/>
            </a:pPr>
            <a:r>
              <a:rPr lang="en-GB" sz="1900" dirty="0">
                <a:solidFill>
                  <a:schemeClr val="tx1"/>
                </a:solidFill>
              </a:rPr>
              <a:t>12 670 (84%) people were trained, versus the target of 15 000 people set to be trained in Digital Literacy</a:t>
            </a:r>
          </a:p>
          <a:p>
            <a:pPr marL="742950" lvl="1" indent="-285750">
              <a:buFont typeface="Arial" panose="020B0604020202020204" pitchFamily="34" charset="0"/>
              <a:buChar char="•"/>
            </a:pPr>
            <a:r>
              <a:rPr lang="en-GB" sz="1900" dirty="0">
                <a:solidFill>
                  <a:schemeClr val="tx1"/>
                </a:solidFill>
              </a:rPr>
              <a:t>1 029 citizens were trained in specialist technology courses, which is 29 more than the targeted 1 000</a:t>
            </a:r>
          </a:p>
          <a:p>
            <a:pPr marL="742950" lvl="1" indent="-285750">
              <a:buFont typeface="Arial" panose="020B0604020202020204" pitchFamily="34" charset="0"/>
              <a:buChar char="•"/>
            </a:pPr>
            <a:r>
              <a:rPr lang="en-GB" sz="1900" dirty="0">
                <a:solidFill>
                  <a:schemeClr val="tx1"/>
                </a:solidFill>
              </a:rPr>
              <a:t>Furthermore, 112 people are reported to have attended the digital transformation advocacy and awareness campaign</a:t>
            </a:r>
            <a:endParaRPr lang="en-US" sz="1900" dirty="0">
              <a:solidFill>
                <a:schemeClr val="tx1"/>
              </a:solidFill>
            </a:endParaRPr>
          </a:p>
          <a:p>
            <a:pPr marL="285750" indent="-285750">
              <a:buFont typeface="Arial" panose="020B0604020202020204" pitchFamily="34" charset="0"/>
              <a:buChar char="•"/>
            </a:pPr>
            <a:r>
              <a:rPr lang="en-US" dirty="0">
                <a:solidFill>
                  <a:schemeClr val="tx1"/>
                </a:solidFill>
              </a:rPr>
              <a:t>As required, NEMISA increased its digital skills spending during Q3 of FY2021/22,</a:t>
            </a:r>
          </a:p>
          <a:p>
            <a:pPr marL="285750" indent="-285750">
              <a:buFont typeface="Arial" panose="020B0604020202020204" pitchFamily="34" charset="0"/>
              <a:buChar char="•"/>
            </a:pPr>
            <a:r>
              <a:rPr lang="en-US" dirty="0">
                <a:solidFill>
                  <a:schemeClr val="tx1"/>
                </a:solidFill>
              </a:rPr>
              <a:t>This is as a results of the implementation of a catchup plan in the rollout of digital skills training programmes, which fell short in the previous quarters, and  </a:t>
            </a:r>
          </a:p>
          <a:p>
            <a:pPr marL="285750" indent="-285750">
              <a:buFont typeface="Arial" panose="020B0604020202020204" pitchFamily="34" charset="0"/>
              <a:buChar char="•"/>
            </a:pPr>
            <a:r>
              <a:rPr lang="en-US" dirty="0">
                <a:solidFill>
                  <a:schemeClr val="tx1"/>
                </a:solidFill>
              </a:rPr>
              <a:t>The utilization of the unspent funds from Q1 &amp; </a:t>
            </a:r>
            <a:r>
              <a:rPr lang="en-US" dirty="0" err="1">
                <a:solidFill>
                  <a:schemeClr val="tx1"/>
                </a:solidFill>
              </a:rPr>
              <a:t>Q2</a:t>
            </a:r>
            <a:r>
              <a:rPr lang="en-US" dirty="0">
                <a:solidFill>
                  <a:schemeClr val="tx1"/>
                </a:solidFill>
              </a:rPr>
              <a:t> was increased in </a:t>
            </a:r>
            <a:r>
              <a:rPr lang="en-US" dirty="0" err="1">
                <a:solidFill>
                  <a:schemeClr val="tx1"/>
                </a:solidFill>
              </a:rPr>
              <a:t>Q3</a:t>
            </a:r>
            <a:r>
              <a:rPr lang="en-US" dirty="0">
                <a:solidFill>
                  <a:schemeClr val="tx1"/>
                </a:solidFill>
              </a:rPr>
              <a:t>. </a:t>
            </a: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700" y="1629103"/>
          <a:ext cx="4581524" cy="104140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600" dirty="0"/>
                        <a:t>NO. OF TARGETS</a:t>
                      </a:r>
                    </a:p>
                  </a:txBody>
                  <a:tcPr/>
                </a:tc>
                <a:tc>
                  <a:txBody>
                    <a:bodyPr/>
                    <a:lstStyle/>
                    <a:p>
                      <a:r>
                        <a:rPr lang="en-ZA" sz="1600" dirty="0"/>
                        <a:t>ACHIEVED</a:t>
                      </a:r>
                    </a:p>
                  </a:txBody>
                  <a:tcPr/>
                </a:tc>
                <a:tc>
                  <a:txBody>
                    <a:bodyPr/>
                    <a:lstStyle/>
                    <a:p>
                      <a:r>
                        <a:rPr lang="en-ZA" sz="1600" dirty="0"/>
                        <a:t>NOT ACHIEVED</a:t>
                      </a:r>
                    </a:p>
                  </a:txBody>
                  <a:tcPr/>
                </a:tc>
                <a:extLst>
                  <a:ext uri="{0D108BD9-81ED-4DB2-BD59-A6C34878D82A}">
                    <a16:rowId xmlns:a16="http://schemas.microsoft.com/office/drawing/2014/main" val="3330223155"/>
                  </a:ext>
                </a:extLst>
              </a:tr>
              <a:tr h="295254">
                <a:tc>
                  <a:txBody>
                    <a:bodyPr/>
                    <a:lstStyle/>
                    <a:p>
                      <a:r>
                        <a:rPr lang="en-ZA" sz="1600" b="1" dirty="0"/>
                        <a:t>19</a:t>
                      </a:r>
                    </a:p>
                  </a:txBody>
                  <a:tcPr/>
                </a:tc>
                <a:tc>
                  <a:txBody>
                    <a:bodyPr/>
                    <a:lstStyle/>
                    <a:p>
                      <a:r>
                        <a:rPr lang="en-ZA" sz="1600" dirty="0"/>
                        <a:t>16</a:t>
                      </a:r>
                    </a:p>
                  </a:txBody>
                  <a:tcPr/>
                </a:tc>
                <a:tc>
                  <a:txBody>
                    <a:bodyPr/>
                    <a:lstStyle/>
                    <a:p>
                      <a:r>
                        <a:rPr lang="en-ZA" sz="1600" dirty="0"/>
                        <a:t>3</a:t>
                      </a:r>
                    </a:p>
                  </a:txBody>
                  <a:tcPr/>
                </a:tc>
                <a:extLst>
                  <a:ext uri="{0D108BD9-81ED-4DB2-BD59-A6C34878D82A}">
                    <a16:rowId xmlns:a16="http://schemas.microsoft.com/office/drawing/2014/main" val="316275327"/>
                  </a:ext>
                </a:extLst>
              </a:tr>
              <a:tr h="285729">
                <a:tc>
                  <a:txBody>
                    <a:bodyPr/>
                    <a:lstStyle/>
                    <a:p>
                      <a:r>
                        <a:rPr lang="en-ZA" sz="1600" b="1" dirty="0"/>
                        <a:t>% ACHIEVED</a:t>
                      </a:r>
                    </a:p>
                  </a:txBody>
                  <a:tcPr/>
                </a:tc>
                <a:tc>
                  <a:txBody>
                    <a:bodyPr/>
                    <a:lstStyle/>
                    <a:p>
                      <a:r>
                        <a:rPr lang="en-ZA" sz="1600" dirty="0"/>
                        <a:t>84%</a:t>
                      </a:r>
                    </a:p>
                  </a:txBody>
                  <a:tcPr/>
                </a:tc>
                <a:tc>
                  <a:txBody>
                    <a:bodyPr/>
                    <a:lstStyle/>
                    <a:p>
                      <a:r>
                        <a:rPr lang="en-ZA" sz="1600" dirty="0"/>
                        <a:t>16%</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5546905" y="1461463"/>
          <a:ext cx="4581524" cy="137668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600" dirty="0"/>
                        <a:t>Income</a:t>
                      </a:r>
                      <a:r>
                        <a:rPr lang="en-ZA" sz="1600" baseline="0" dirty="0"/>
                        <a:t> </a:t>
                      </a:r>
                      <a:endParaRPr lang="en-ZA" sz="1600" dirty="0"/>
                    </a:p>
                  </a:txBody>
                  <a:tcPr/>
                </a:tc>
                <a:tc>
                  <a:txBody>
                    <a:bodyPr/>
                    <a:lstStyle/>
                    <a:p>
                      <a:r>
                        <a:rPr lang="en-ZA" sz="1600" dirty="0"/>
                        <a:t>R24.617</a:t>
                      </a:r>
                      <a:r>
                        <a:rPr lang="en-ZA" sz="1600" baseline="0" dirty="0"/>
                        <a:t> million</a:t>
                      </a:r>
                      <a:endParaRPr lang="en-ZA" sz="1600" dirty="0"/>
                    </a:p>
                  </a:txBody>
                  <a:tcPr/>
                </a:tc>
                <a:extLst>
                  <a:ext uri="{0D108BD9-81ED-4DB2-BD59-A6C34878D82A}">
                    <a16:rowId xmlns:a16="http://schemas.microsoft.com/office/drawing/2014/main" val="2060611150"/>
                  </a:ext>
                </a:extLst>
              </a:tr>
              <a:tr h="295275">
                <a:tc>
                  <a:txBody>
                    <a:bodyPr/>
                    <a:lstStyle/>
                    <a:p>
                      <a:r>
                        <a:rPr lang="en-ZA" sz="1600" dirty="0"/>
                        <a:t>Expenditure</a:t>
                      </a:r>
                    </a:p>
                  </a:txBody>
                  <a:tcPr/>
                </a:tc>
                <a:tc>
                  <a:txBody>
                    <a:bodyPr/>
                    <a:lstStyle/>
                    <a:p>
                      <a:r>
                        <a:rPr lang="en-ZA" sz="1600" dirty="0"/>
                        <a:t>R33.4</a:t>
                      </a:r>
                      <a:r>
                        <a:rPr lang="en-ZA" sz="1600" baseline="0" dirty="0"/>
                        <a:t> </a:t>
                      </a:r>
                      <a:r>
                        <a:rPr lang="en-ZA" sz="1600" dirty="0"/>
                        <a:t>million</a:t>
                      </a:r>
                    </a:p>
                  </a:txBody>
                  <a:tcPr/>
                </a:tc>
                <a:extLst>
                  <a:ext uri="{0D108BD9-81ED-4DB2-BD59-A6C34878D82A}">
                    <a16:rowId xmlns:a16="http://schemas.microsoft.com/office/drawing/2014/main" val="583030241"/>
                  </a:ext>
                </a:extLst>
              </a:tr>
              <a:tr h="370840">
                <a:tc>
                  <a:txBody>
                    <a:bodyPr/>
                    <a:lstStyle/>
                    <a:p>
                      <a:r>
                        <a:rPr lang="en-ZA" sz="1600" baseline="0" dirty="0"/>
                        <a:t>Savings spent </a:t>
                      </a:r>
                      <a:endParaRPr lang="en-ZA" sz="1600" dirty="0"/>
                    </a:p>
                  </a:txBody>
                  <a:tcPr/>
                </a:tc>
                <a:tc>
                  <a:txBody>
                    <a:bodyPr/>
                    <a:lstStyle/>
                    <a:p>
                      <a:r>
                        <a:rPr lang="en-ZA" sz="1600" baseline="0" dirty="0"/>
                        <a:t>R8.7 million</a:t>
                      </a:r>
                      <a:endParaRPr lang="en-ZA" sz="1600" dirty="0"/>
                    </a:p>
                  </a:txBody>
                  <a:tcPr/>
                </a:tc>
                <a:extLst>
                  <a:ext uri="{0D108BD9-81ED-4DB2-BD59-A6C34878D82A}">
                    <a16:rowId xmlns:a16="http://schemas.microsoft.com/office/drawing/2014/main" val="619498032"/>
                  </a:ext>
                </a:extLst>
              </a:tr>
            </a:tbl>
          </a:graphicData>
        </a:graphic>
      </p:graphicFrame>
    </p:spTree>
    <p:extLst>
      <p:ext uri="{BB962C8B-B14F-4D97-AF65-F5344CB8AC3E}">
        <p14:creationId xmlns:p14="http://schemas.microsoft.com/office/powerpoint/2010/main" val="74877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831850" y="907076"/>
            <a:ext cx="10515600" cy="495628"/>
          </a:xfrm>
        </p:spPr>
        <p:txBody>
          <a:bodyPr>
            <a:normAutofit/>
          </a:bodyPr>
          <a:lstStyle/>
          <a:p>
            <a:pPr algn="ctr"/>
            <a:r>
              <a:rPr lang="en-ZA" sz="2000" dirty="0">
                <a:latin typeface="Arial" panose="020B0604020202020204" pitchFamily="34" charset="0"/>
                <a:cs typeface="Arial" panose="020B0604020202020204" pitchFamily="34" charset="0"/>
              </a:rPr>
              <a:t>NEMISA </a:t>
            </a:r>
            <a:r>
              <a:rPr lang="en-ZA" sz="2000" dirty="0" err="1">
                <a:latin typeface="Arial" panose="020B0604020202020204" pitchFamily="34" charset="0"/>
                <a:cs typeface="Arial" panose="020B0604020202020204" pitchFamily="34" charset="0"/>
              </a:rPr>
              <a:t>Q4</a:t>
            </a:r>
            <a:r>
              <a:rPr lang="en-ZA" sz="2000" dirty="0">
                <a:latin typeface="Arial" panose="020B0604020202020204" pitchFamily="34" charset="0"/>
                <a:cs typeface="Arial" panose="020B0604020202020204" pitchFamily="34" charset="0"/>
              </a:rPr>
              <a:t>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190500" y="1629103"/>
            <a:ext cx="11156950" cy="4862008"/>
          </a:xfrm>
        </p:spPr>
        <p:txBody>
          <a:bodyPr>
            <a:normAutofit fontScale="62500" lnSpcReduction="20000"/>
          </a:bodyPr>
          <a:lstStyle/>
          <a:p>
            <a:pPr marR="0" lvl="0" algn="l" defTabSz="914400" rtl="0" eaLnBrk="1" fontAlgn="base" latinLnBrk="0" hangingPunct="1">
              <a:lnSpc>
                <a:spcPts val="2300"/>
              </a:lnSpc>
              <a:spcBef>
                <a:spcPct val="0"/>
              </a:spcBef>
              <a:spcAft>
                <a:spcPct val="0"/>
              </a:spcAft>
              <a:buClrTx/>
              <a:buSzTx/>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ts val="2300"/>
              </a:lnSpc>
              <a:spcBef>
                <a:spcPct val="0"/>
              </a:spcBef>
              <a:spcAft>
                <a:spcPct val="0"/>
              </a:spcAft>
              <a:buClrTx/>
              <a:buSzTx/>
              <a:buAutoNum type="arabicPeriod"/>
              <a:tabLst/>
              <a:defRPr/>
            </a:pPr>
            <a:endParaRPr lang="en-US" b="0" i="0" u="none" strike="noStrike" baseline="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2300"/>
              </a:lnSpc>
              <a:spcBef>
                <a:spcPct val="0"/>
              </a:spcBef>
              <a:spcAft>
                <a:spcPct val="0"/>
              </a:spcAft>
              <a:buClrTx/>
              <a:buSzTx/>
              <a:buFont typeface="Arial" panose="020B0604020202020204" pitchFamily="34" charset="0"/>
              <a:buChar char="•"/>
              <a:tabLst/>
              <a:defRPr/>
            </a:pPr>
            <a:endParaRPr kumimoji="0" lang="en-US" b="0" kern="1200" cap="none" spc="0" normalizeH="0" noProof="0" dirty="0">
              <a:ln>
                <a:noFill/>
              </a:ln>
              <a:solidFill>
                <a:srgbClr val="000000"/>
              </a:solidFill>
              <a:effectLst/>
              <a:uLnTx/>
              <a:uFillTx/>
              <a:ea typeface="+mn-ea"/>
              <a:cs typeface="Arial" pitchFamily="34" charset="0"/>
            </a:endParaRPr>
          </a:p>
          <a:p>
            <a:r>
              <a:rPr lang="en-ZA" dirty="0">
                <a:solidFill>
                  <a:schemeClr val="tx1"/>
                </a:solidFill>
              </a:rPr>
              <a:t> </a:t>
            </a:r>
          </a:p>
          <a:p>
            <a:r>
              <a:rPr lang="en-US" dirty="0">
                <a:solidFill>
                  <a:schemeClr val="tx1"/>
                </a:solidFill>
              </a:rPr>
              <a:t> </a:t>
            </a:r>
          </a:p>
          <a:p>
            <a:pPr marL="285750" indent="-285750">
              <a:buFont typeface="Arial" panose="020B0604020202020204" pitchFamily="34" charset="0"/>
              <a:buChar char="•"/>
            </a:pPr>
            <a:r>
              <a:rPr lang="en-US" sz="2600" dirty="0">
                <a:solidFill>
                  <a:schemeClr val="tx1"/>
                </a:solidFill>
              </a:rPr>
              <a:t>A summary of their skills developmental target’s performance are provided below: </a:t>
            </a:r>
          </a:p>
          <a:p>
            <a:pPr marL="742950" lvl="1" indent="-285750">
              <a:buFont typeface="Arial" panose="020B0604020202020204" pitchFamily="34" charset="0"/>
              <a:buChar char="•"/>
            </a:pPr>
            <a:r>
              <a:rPr lang="en-GB" sz="2600" dirty="0">
                <a:solidFill>
                  <a:schemeClr val="tx1"/>
                </a:solidFill>
              </a:rPr>
              <a:t>90% of the targeted </a:t>
            </a:r>
            <a:r>
              <a:rPr lang="en-US" sz="2600" dirty="0">
                <a:solidFill>
                  <a:schemeClr val="tx1"/>
                </a:solidFill>
              </a:rPr>
              <a:t>90% of interns were retained in the internship</a:t>
            </a:r>
          </a:p>
          <a:p>
            <a:pPr marL="742950" lvl="1" indent="-285750">
              <a:buFont typeface="Arial" panose="020B0604020202020204" pitchFamily="34" charset="0"/>
              <a:buChar char="•"/>
            </a:pPr>
            <a:r>
              <a:rPr lang="en-GB" sz="2600" dirty="0">
                <a:solidFill>
                  <a:schemeClr val="tx1"/>
                </a:solidFill>
              </a:rPr>
              <a:t>49 565 people were trained in Digital Literacy, versus the set target of 10 000 people to be trained</a:t>
            </a:r>
          </a:p>
          <a:p>
            <a:pPr marL="742950" lvl="1" indent="-285750">
              <a:buFont typeface="Arial" panose="020B0604020202020204" pitchFamily="34" charset="0"/>
              <a:buChar char="•"/>
            </a:pPr>
            <a:r>
              <a:rPr lang="en-GB" sz="2600" dirty="0">
                <a:solidFill>
                  <a:schemeClr val="tx1"/>
                </a:solidFill>
              </a:rPr>
              <a:t>190 learners completed their annual training in creative media courses vs the target of 120</a:t>
            </a:r>
          </a:p>
          <a:p>
            <a:pPr marL="742950" lvl="1" indent="-285750">
              <a:buFont typeface="Arial" panose="020B0604020202020204" pitchFamily="34" charset="0"/>
              <a:buChar char="•"/>
            </a:pPr>
            <a:r>
              <a:rPr lang="en-GB" sz="2600" dirty="0">
                <a:solidFill>
                  <a:schemeClr val="tx1"/>
                </a:solidFill>
              </a:rPr>
              <a:t>2 808 citizens were trained in specialist technology courses, which is 2 558 more than the quarterly target of 250</a:t>
            </a:r>
          </a:p>
          <a:p>
            <a:pPr marL="742950" lvl="1" indent="-285750">
              <a:buFont typeface="Arial" panose="020B0604020202020204" pitchFamily="34" charset="0"/>
              <a:buChar char="•"/>
            </a:pPr>
            <a:r>
              <a:rPr lang="en-GB" sz="2600" dirty="0">
                <a:solidFill>
                  <a:schemeClr val="tx1"/>
                </a:solidFill>
              </a:rPr>
              <a:t>46 people attended the digital transformation advocacy and awareness campaign although there was no quarterly target</a:t>
            </a:r>
            <a:endParaRPr lang="en-US" sz="2600" dirty="0">
              <a:solidFill>
                <a:schemeClr val="tx1"/>
              </a:solidFill>
            </a:endParaRPr>
          </a:p>
          <a:p>
            <a:pPr marL="285750" indent="-285750">
              <a:buFont typeface="Arial" panose="020B0604020202020204" pitchFamily="34" charset="0"/>
              <a:buChar char="•"/>
            </a:pPr>
            <a:r>
              <a:rPr lang="en-US" sz="2600" dirty="0">
                <a:solidFill>
                  <a:schemeClr val="tx1"/>
                </a:solidFill>
              </a:rPr>
              <a:t>As required, NEMISA increased its digital skills spending during </a:t>
            </a:r>
            <a:r>
              <a:rPr lang="en-US" sz="2600" dirty="0" err="1">
                <a:solidFill>
                  <a:schemeClr val="tx1"/>
                </a:solidFill>
              </a:rPr>
              <a:t>Q3</a:t>
            </a:r>
            <a:r>
              <a:rPr lang="en-US" sz="2600" dirty="0">
                <a:solidFill>
                  <a:schemeClr val="tx1"/>
                </a:solidFill>
              </a:rPr>
              <a:t> and </a:t>
            </a:r>
            <a:r>
              <a:rPr lang="en-US" sz="2600" dirty="0" err="1">
                <a:solidFill>
                  <a:schemeClr val="tx1"/>
                </a:solidFill>
              </a:rPr>
              <a:t>Q4</a:t>
            </a:r>
            <a:r>
              <a:rPr lang="en-US" sz="2600" dirty="0">
                <a:solidFill>
                  <a:schemeClr val="tx1"/>
                </a:solidFill>
              </a:rPr>
              <a:t> for the </a:t>
            </a:r>
            <a:r>
              <a:rPr lang="en-US" sz="2600" dirty="0" err="1">
                <a:solidFill>
                  <a:schemeClr val="tx1"/>
                </a:solidFill>
              </a:rPr>
              <a:t>FY2021</a:t>
            </a:r>
            <a:r>
              <a:rPr lang="en-US" sz="2600" dirty="0">
                <a:solidFill>
                  <a:schemeClr val="tx1"/>
                </a:solidFill>
              </a:rPr>
              <a:t>/22,</a:t>
            </a:r>
          </a:p>
          <a:p>
            <a:pPr marL="285750" indent="-285750">
              <a:buFont typeface="Arial" panose="020B0604020202020204" pitchFamily="34" charset="0"/>
              <a:buChar char="•"/>
            </a:pPr>
            <a:r>
              <a:rPr lang="en-US" sz="2600" dirty="0">
                <a:solidFill>
                  <a:schemeClr val="tx1"/>
                </a:solidFill>
              </a:rPr>
              <a:t>This is as a results of the implementation of a catchup plan in the rollout of digital skills training programmes, which fell short in quarters one and two, </a:t>
            </a:r>
          </a:p>
          <a:p>
            <a:pPr marL="285750" indent="-285750">
              <a:buFont typeface="Arial" panose="020B0604020202020204" pitchFamily="34" charset="0"/>
              <a:buChar char="•"/>
            </a:pPr>
            <a:r>
              <a:rPr lang="en-US" sz="2600" dirty="0">
                <a:solidFill>
                  <a:schemeClr val="tx1"/>
                </a:solidFill>
              </a:rPr>
              <a:t>The utilization of the unspent funds from </a:t>
            </a:r>
            <a:r>
              <a:rPr lang="en-US" sz="2600" dirty="0" err="1">
                <a:solidFill>
                  <a:schemeClr val="tx1"/>
                </a:solidFill>
              </a:rPr>
              <a:t>Q1</a:t>
            </a:r>
            <a:r>
              <a:rPr lang="en-US" sz="2600" dirty="0">
                <a:solidFill>
                  <a:schemeClr val="tx1"/>
                </a:solidFill>
              </a:rPr>
              <a:t> &amp; </a:t>
            </a:r>
            <a:r>
              <a:rPr lang="en-US" sz="2600" dirty="0" err="1">
                <a:solidFill>
                  <a:schemeClr val="tx1"/>
                </a:solidFill>
              </a:rPr>
              <a:t>Q2</a:t>
            </a:r>
            <a:r>
              <a:rPr lang="en-US" sz="2600" dirty="0">
                <a:solidFill>
                  <a:schemeClr val="tx1"/>
                </a:solidFill>
              </a:rPr>
              <a:t> was fully utilised in </a:t>
            </a:r>
            <a:r>
              <a:rPr lang="en-US" sz="2600" dirty="0" err="1">
                <a:solidFill>
                  <a:schemeClr val="tx1"/>
                </a:solidFill>
              </a:rPr>
              <a:t>Q4</a:t>
            </a:r>
            <a:r>
              <a:rPr lang="en-US" sz="2600" dirty="0">
                <a:solidFill>
                  <a:schemeClr val="tx1"/>
                </a:solidFill>
              </a:rPr>
              <a:t>, and some of the unspent funds from the previous FY was utilised, and </a:t>
            </a:r>
          </a:p>
          <a:p>
            <a:pPr marL="285750" indent="-285750">
              <a:buFont typeface="Arial" panose="020B0604020202020204" pitchFamily="34" charset="0"/>
              <a:buChar char="•"/>
            </a:pPr>
            <a:r>
              <a:rPr lang="en-US" sz="2600" dirty="0">
                <a:solidFill>
                  <a:schemeClr val="tx1"/>
                </a:solidFill>
              </a:rPr>
              <a:t>NEMISA exceeded all the training targets for the year which is an improvement over the previous 2 years. </a:t>
            </a:r>
            <a:endParaRPr lang="en-ZA" sz="2600"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266700" y="1629103"/>
          <a:ext cx="4581524" cy="1041400"/>
        </p:xfrm>
        <a:graphic>
          <a:graphicData uri="http://schemas.openxmlformats.org/drawingml/2006/table">
            <a:tbl>
              <a:tblPr firstRow="1" bandRow="1">
                <a:tableStyleId>{5C22544A-7EE6-4342-B048-85BDC9FD1C3A}</a:tableStyleId>
              </a:tblPr>
              <a:tblGrid>
                <a:gridCol w="1908161">
                  <a:extLst>
                    <a:ext uri="{9D8B030D-6E8A-4147-A177-3AD203B41FA5}">
                      <a16:colId xmlns:a16="http://schemas.microsoft.com/office/drawing/2014/main" val="4025939027"/>
                    </a:ext>
                  </a:extLst>
                </a:gridCol>
                <a:gridCol w="1073163">
                  <a:extLst>
                    <a:ext uri="{9D8B030D-6E8A-4147-A177-3AD203B41FA5}">
                      <a16:colId xmlns:a16="http://schemas.microsoft.com/office/drawing/2014/main" val="1471676064"/>
                    </a:ext>
                  </a:extLst>
                </a:gridCol>
                <a:gridCol w="1600200">
                  <a:extLst>
                    <a:ext uri="{9D8B030D-6E8A-4147-A177-3AD203B41FA5}">
                      <a16:colId xmlns:a16="http://schemas.microsoft.com/office/drawing/2014/main" val="2508352804"/>
                    </a:ext>
                  </a:extLst>
                </a:gridCol>
              </a:tblGrid>
              <a:tr h="370840">
                <a:tc>
                  <a:txBody>
                    <a:bodyPr/>
                    <a:lstStyle/>
                    <a:p>
                      <a:r>
                        <a:rPr lang="en-ZA" sz="1600" dirty="0"/>
                        <a:t>NO. OF TARGETS</a:t>
                      </a:r>
                    </a:p>
                  </a:txBody>
                  <a:tcPr/>
                </a:tc>
                <a:tc>
                  <a:txBody>
                    <a:bodyPr/>
                    <a:lstStyle/>
                    <a:p>
                      <a:r>
                        <a:rPr lang="en-ZA" sz="1600" dirty="0"/>
                        <a:t>ACHIEVED</a:t>
                      </a:r>
                    </a:p>
                  </a:txBody>
                  <a:tcPr/>
                </a:tc>
                <a:tc>
                  <a:txBody>
                    <a:bodyPr/>
                    <a:lstStyle/>
                    <a:p>
                      <a:r>
                        <a:rPr lang="en-ZA" sz="1600" dirty="0"/>
                        <a:t>NOT ACHIEVED</a:t>
                      </a:r>
                    </a:p>
                  </a:txBody>
                  <a:tcPr/>
                </a:tc>
                <a:extLst>
                  <a:ext uri="{0D108BD9-81ED-4DB2-BD59-A6C34878D82A}">
                    <a16:rowId xmlns:a16="http://schemas.microsoft.com/office/drawing/2014/main" val="3330223155"/>
                  </a:ext>
                </a:extLst>
              </a:tr>
              <a:tr h="295254">
                <a:tc>
                  <a:txBody>
                    <a:bodyPr/>
                    <a:lstStyle/>
                    <a:p>
                      <a:r>
                        <a:rPr lang="en-ZA" sz="1600" b="1" dirty="0"/>
                        <a:t>19</a:t>
                      </a:r>
                    </a:p>
                  </a:txBody>
                  <a:tcPr/>
                </a:tc>
                <a:tc>
                  <a:txBody>
                    <a:bodyPr/>
                    <a:lstStyle/>
                    <a:p>
                      <a:pPr algn="ctr"/>
                      <a:r>
                        <a:rPr lang="en-US" sz="1600" dirty="0"/>
                        <a:t>19</a:t>
                      </a:r>
                      <a:endParaRPr lang="en-ZA" sz="1600" dirty="0"/>
                    </a:p>
                  </a:txBody>
                  <a:tcPr/>
                </a:tc>
                <a:tc>
                  <a:txBody>
                    <a:bodyPr/>
                    <a:lstStyle/>
                    <a:p>
                      <a:pPr marL="0" algn="ctr" defTabSz="914400" rtl="0" eaLnBrk="1" latinLnBrk="0" hangingPunct="1"/>
                      <a:r>
                        <a:rPr lang="en-US" sz="1600" kern="1200" dirty="0">
                          <a:solidFill>
                            <a:schemeClr val="dk1"/>
                          </a:solidFill>
                          <a:latin typeface="+mn-lt"/>
                          <a:ea typeface="+mn-ea"/>
                          <a:cs typeface="+mn-cs"/>
                        </a:rPr>
                        <a:t>0</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316275327"/>
                  </a:ext>
                </a:extLst>
              </a:tr>
              <a:tr h="285729">
                <a:tc>
                  <a:txBody>
                    <a:bodyPr/>
                    <a:lstStyle/>
                    <a:p>
                      <a:r>
                        <a:rPr lang="en-ZA" sz="1600" b="1" dirty="0"/>
                        <a:t>% ACHIEVED</a:t>
                      </a:r>
                    </a:p>
                  </a:txBody>
                  <a:tcPr/>
                </a:tc>
                <a:tc>
                  <a:txBody>
                    <a:bodyPr/>
                    <a:lstStyle/>
                    <a:p>
                      <a:pPr algn="ctr"/>
                      <a:r>
                        <a:rPr lang="en-US" sz="1600" dirty="0"/>
                        <a:t>100%</a:t>
                      </a:r>
                      <a:endParaRPr lang="en-ZA" sz="1600" dirty="0"/>
                    </a:p>
                  </a:txBody>
                  <a:tcPr/>
                </a:tc>
                <a:tc>
                  <a:txBody>
                    <a:bodyPr/>
                    <a:lstStyle/>
                    <a:p>
                      <a:pPr marL="0" algn="ctr" defTabSz="914400" rtl="0" eaLnBrk="1" latinLnBrk="0" hangingPunct="1"/>
                      <a:r>
                        <a:rPr lang="en-US" sz="1600" kern="1200" dirty="0">
                          <a:solidFill>
                            <a:schemeClr val="dk1"/>
                          </a:solidFill>
                          <a:latin typeface="+mn-lt"/>
                          <a:ea typeface="+mn-ea"/>
                          <a:cs typeface="+mn-cs"/>
                        </a:rPr>
                        <a:t>0%</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5129216" y="1629103"/>
          <a:ext cx="4581524" cy="1376680"/>
        </p:xfrm>
        <a:graphic>
          <a:graphicData uri="http://schemas.openxmlformats.org/drawingml/2006/table">
            <a:tbl>
              <a:tblPr firstRow="1" bandRow="1">
                <a:tableStyleId>{5C22544A-7EE6-4342-B048-85BDC9FD1C3A}</a:tableStyleId>
              </a:tblPr>
              <a:tblGrid>
                <a:gridCol w="2290762">
                  <a:extLst>
                    <a:ext uri="{9D8B030D-6E8A-4147-A177-3AD203B41FA5}">
                      <a16:colId xmlns:a16="http://schemas.microsoft.com/office/drawing/2014/main" val="374002318"/>
                    </a:ext>
                  </a:extLst>
                </a:gridCol>
                <a:gridCol w="2290762">
                  <a:extLst>
                    <a:ext uri="{9D8B030D-6E8A-4147-A177-3AD203B41FA5}">
                      <a16:colId xmlns:a16="http://schemas.microsoft.com/office/drawing/2014/main" val="3479583449"/>
                    </a:ext>
                  </a:extLst>
                </a:gridCol>
              </a:tblGrid>
              <a:tr h="219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304800">
                <a:tc>
                  <a:txBody>
                    <a:bodyPr/>
                    <a:lstStyle/>
                    <a:p>
                      <a:r>
                        <a:rPr lang="en-ZA" sz="1600" dirty="0"/>
                        <a:t>Income</a:t>
                      </a:r>
                      <a:r>
                        <a:rPr lang="en-ZA" sz="1600" baseline="0" dirty="0"/>
                        <a:t> </a:t>
                      </a:r>
                      <a:endParaRPr lang="en-ZA" sz="1600" dirty="0"/>
                    </a:p>
                  </a:txBody>
                  <a:tcPr/>
                </a:tc>
                <a:tc>
                  <a:txBody>
                    <a:bodyPr/>
                    <a:lstStyle/>
                    <a:p>
                      <a:pPr marL="0" algn="l" defTabSz="914400" rtl="0" eaLnBrk="1" latinLnBrk="0" hangingPunct="1"/>
                      <a:r>
                        <a:rPr lang="en-US" sz="1600" kern="1200" dirty="0" err="1">
                          <a:solidFill>
                            <a:schemeClr val="dk1"/>
                          </a:solidFill>
                          <a:effectLst/>
                          <a:latin typeface="+mn-lt"/>
                          <a:ea typeface="+mn-ea"/>
                          <a:cs typeface="+mn-cs"/>
                        </a:rPr>
                        <a:t>R34.4</a:t>
                      </a:r>
                      <a:r>
                        <a:rPr lang="en-US" sz="1600" kern="1200" dirty="0">
                          <a:solidFill>
                            <a:schemeClr val="dk1"/>
                          </a:solidFill>
                          <a:effectLst/>
                          <a:latin typeface="+mn-lt"/>
                          <a:ea typeface="+mn-ea"/>
                          <a:cs typeface="+mn-cs"/>
                        </a:rPr>
                        <a:t> million</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2060611150"/>
                  </a:ext>
                </a:extLst>
              </a:tr>
              <a:tr h="295275">
                <a:tc>
                  <a:txBody>
                    <a:bodyPr/>
                    <a:lstStyle/>
                    <a:p>
                      <a:r>
                        <a:rPr lang="en-ZA" sz="1600" dirty="0"/>
                        <a:t>Expenditure</a:t>
                      </a:r>
                    </a:p>
                  </a:txBody>
                  <a:tcPr/>
                </a:tc>
                <a:tc>
                  <a:txBody>
                    <a:bodyPr/>
                    <a:lstStyle/>
                    <a:p>
                      <a:pPr marL="0" algn="l" defTabSz="914400" rtl="0" eaLnBrk="1" latinLnBrk="0" hangingPunct="1"/>
                      <a:r>
                        <a:rPr lang="en-US" sz="1600" kern="1200" dirty="0" err="1">
                          <a:solidFill>
                            <a:schemeClr val="dk1"/>
                          </a:solidFill>
                          <a:effectLst/>
                          <a:latin typeface="+mn-lt"/>
                          <a:ea typeface="+mn-ea"/>
                          <a:cs typeface="+mn-cs"/>
                        </a:rPr>
                        <a:t>R30.7</a:t>
                      </a:r>
                      <a:r>
                        <a:rPr lang="en-US" sz="1600" kern="1200" dirty="0">
                          <a:solidFill>
                            <a:schemeClr val="dk1"/>
                          </a:solidFill>
                          <a:effectLst/>
                          <a:latin typeface="+mn-lt"/>
                          <a:ea typeface="+mn-ea"/>
                          <a:cs typeface="+mn-cs"/>
                        </a:rPr>
                        <a:t> million </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583030241"/>
                  </a:ext>
                </a:extLst>
              </a:tr>
              <a:tr h="370840">
                <a:tc>
                  <a:txBody>
                    <a:bodyPr/>
                    <a:lstStyle/>
                    <a:p>
                      <a:r>
                        <a:rPr lang="en-ZA" sz="1600" baseline="0" dirty="0"/>
                        <a:t>Savings spent </a:t>
                      </a:r>
                      <a:endParaRPr lang="en-ZA" sz="1600" dirty="0"/>
                    </a:p>
                  </a:txBody>
                  <a:tcPr/>
                </a:tc>
                <a:tc>
                  <a:txBody>
                    <a:bodyPr/>
                    <a:lstStyle/>
                    <a:p>
                      <a:pPr marL="0" algn="l" defTabSz="914400" rtl="0" eaLnBrk="1" latinLnBrk="0" hangingPunct="1"/>
                      <a:r>
                        <a:rPr lang="en-US" sz="1600" kern="1200" dirty="0" err="1">
                          <a:solidFill>
                            <a:schemeClr val="dk1"/>
                          </a:solidFill>
                          <a:latin typeface="+mn-lt"/>
                          <a:ea typeface="+mn-ea"/>
                          <a:cs typeface="+mn-cs"/>
                        </a:rPr>
                        <a:t>R6.5</a:t>
                      </a:r>
                      <a:r>
                        <a:rPr lang="en-US" sz="1600" kern="1200" dirty="0">
                          <a:solidFill>
                            <a:schemeClr val="dk1"/>
                          </a:solidFill>
                          <a:latin typeface="+mn-lt"/>
                          <a:ea typeface="+mn-ea"/>
                          <a:cs typeface="+mn-cs"/>
                        </a:rPr>
                        <a:t> million</a:t>
                      </a:r>
                      <a:endParaRPr lang="en-ZA" sz="1600" kern="1200" dirty="0">
                        <a:solidFill>
                          <a:schemeClr val="dk1"/>
                        </a:solidFill>
                        <a:latin typeface="+mn-lt"/>
                        <a:ea typeface="+mn-ea"/>
                        <a:cs typeface="+mn-cs"/>
                      </a:endParaRPr>
                    </a:p>
                  </a:txBody>
                  <a:tcPr/>
                </a:tc>
                <a:extLst>
                  <a:ext uri="{0D108BD9-81ED-4DB2-BD59-A6C34878D82A}">
                    <a16:rowId xmlns:a16="http://schemas.microsoft.com/office/drawing/2014/main" val="619498032"/>
                  </a:ext>
                </a:extLst>
              </a:tr>
            </a:tbl>
          </a:graphicData>
        </a:graphic>
      </p:graphicFrame>
    </p:spTree>
    <p:extLst>
      <p:ext uri="{BB962C8B-B14F-4D97-AF65-F5344CB8AC3E}">
        <p14:creationId xmlns:p14="http://schemas.microsoft.com/office/powerpoint/2010/main" val="130795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2ECF-2A6F-45E6-AB49-8F910ABC5B8B}"/>
              </a:ext>
            </a:extLst>
          </p:cNvPr>
          <p:cNvSpPr>
            <a:spLocks noGrp="1"/>
          </p:cNvSpPr>
          <p:nvPr>
            <p:ph type="title"/>
          </p:nvPr>
        </p:nvSpPr>
        <p:spPr>
          <a:xfrm>
            <a:off x="3660776" y="840208"/>
            <a:ext cx="3435350" cy="495628"/>
          </a:xfrm>
        </p:spPr>
        <p:txBody>
          <a:bodyPr>
            <a:normAutofit fontScale="90000"/>
          </a:bodyPr>
          <a:lstStyle/>
          <a:p>
            <a:r>
              <a:rPr lang="en-ZA" sz="2000" dirty="0">
                <a:latin typeface="Arial" panose="020B0604020202020204" pitchFamily="34" charset="0"/>
                <a:cs typeface="Arial" panose="020B0604020202020204" pitchFamily="34" charset="0"/>
              </a:rPr>
              <a:t>ZADNA Q3 PERFORMANCE</a:t>
            </a:r>
          </a:p>
        </p:txBody>
      </p:sp>
      <p:sp>
        <p:nvSpPr>
          <p:cNvPr id="3" name="Text Placeholder 2">
            <a:extLst>
              <a:ext uri="{FF2B5EF4-FFF2-40B4-BE49-F238E27FC236}">
                <a16:creationId xmlns:a16="http://schemas.microsoft.com/office/drawing/2014/main" id="{9F461B5F-A035-4546-8265-C8FC050FD847}"/>
              </a:ext>
            </a:extLst>
          </p:cNvPr>
          <p:cNvSpPr>
            <a:spLocks noGrp="1"/>
          </p:cNvSpPr>
          <p:nvPr>
            <p:ph type="body" idx="1"/>
          </p:nvPr>
        </p:nvSpPr>
        <p:spPr>
          <a:xfrm>
            <a:off x="731520" y="2658795"/>
            <a:ext cx="10297551" cy="2278966"/>
          </a:xfrm>
          <a:ln>
            <a:solidFill>
              <a:schemeClr val="accent1"/>
            </a:solidFill>
          </a:ln>
        </p:spPr>
        <p:txBody>
          <a:bodyPr>
            <a:normAutofit/>
          </a:bodyPr>
          <a:lstStyle/>
          <a:p>
            <a:pPr marL="285750" indent="-285750" algn="just">
              <a:lnSpc>
                <a:spcPct val="100000"/>
              </a:lnSpc>
              <a:spcAft>
                <a:spcPts val="0"/>
              </a:spcAft>
              <a:buFont typeface="Arial" panose="020B0604020202020204" pitchFamily="34" charset="0"/>
              <a:buChar char="•"/>
            </a:pPr>
            <a:r>
              <a:rPr lang="en-ZA" sz="1700" dirty="0">
                <a:solidFill>
                  <a:srgbClr val="000000"/>
                </a:solidFill>
                <a:effectLst/>
                <a:latin typeface="Arial" panose="020B0604020202020204" pitchFamily="34" charset="0"/>
                <a:ea typeface="Times New Roman" panose="02020603050405020304" pitchFamily="18" charset="0"/>
              </a:rPr>
              <a:t>ZADNA achieved nine (9) out of the twelve (12) targets planned for the quarter. This translates to 75% achievement</a:t>
            </a:r>
            <a:r>
              <a:rPr lang="en-ZA" sz="17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spcAft>
                <a:spcPts val="0"/>
              </a:spcAft>
              <a:buFont typeface="Arial" panose="020B0604020202020204" pitchFamily="34" charset="0"/>
              <a:buChar char="•"/>
            </a:pPr>
            <a:r>
              <a:rPr lang="en-ZA" sz="1700" dirty="0">
                <a:solidFill>
                  <a:srgbClr val="000000"/>
                </a:solidFill>
                <a:latin typeface="Arial" panose="020B0604020202020204" pitchFamily="34" charset="0"/>
              </a:rPr>
              <a:t>The targets that were not achieved relates to the registration of domain names and the promulgation of the registry and registrar license framework.</a:t>
            </a:r>
          </a:p>
          <a:p>
            <a:pPr marL="285750" indent="-285750" algn="just">
              <a:spcAft>
                <a:spcPts val="0"/>
              </a:spcAft>
              <a:buFont typeface="Arial" panose="020B0604020202020204" pitchFamily="34" charset="0"/>
              <a:buChar char="•"/>
            </a:pPr>
            <a:r>
              <a:rPr lang="en-ZA" sz="1700" dirty="0">
                <a:solidFill>
                  <a:srgbClr val="000000"/>
                </a:solidFill>
                <a:latin typeface="Arial" panose="020B0604020202020204" pitchFamily="34" charset="0"/>
              </a:rPr>
              <a:t> </a:t>
            </a: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non-achievement is as the result of high deletions that have been recurring in the past quarters, with regards to the draft regulations the Department has made its inputs and also received a legal opinion from the State Law Advisors. </a:t>
            </a:r>
            <a:endParaRPr lang="en-US" sz="1700" b="0" kern="0" spc="10" dirty="0">
              <a:solidFill>
                <a:srgbClr val="000000"/>
              </a:solidFill>
              <a:latin typeface="Arial" panose="020B0604020202020204" pitchFamily="34" charset="0"/>
              <a:cs typeface="Arial" panose="020B0604020202020204" pitchFamily="34" charset="0"/>
            </a:endParaRPr>
          </a:p>
          <a:p>
            <a:pPr algn="just"/>
            <a:endParaRPr lang="en-ZA" dirty="0">
              <a:solidFill>
                <a:schemeClr val="tx1"/>
              </a:solidFill>
            </a:endParaRPr>
          </a:p>
        </p:txBody>
      </p:sp>
      <p:graphicFrame>
        <p:nvGraphicFramePr>
          <p:cNvPr id="4" name="Table 4">
            <a:extLst>
              <a:ext uri="{FF2B5EF4-FFF2-40B4-BE49-F238E27FC236}">
                <a16:creationId xmlns:a16="http://schemas.microsoft.com/office/drawing/2014/main" id="{46D7ADD2-84D8-42A4-922B-48FF4094CDEB}"/>
              </a:ext>
            </a:extLst>
          </p:cNvPr>
          <p:cNvGraphicFramePr>
            <a:graphicFrameLocks noGrp="1"/>
          </p:cNvGraphicFramePr>
          <p:nvPr/>
        </p:nvGraphicFramePr>
        <p:xfrm>
          <a:off x="731520" y="1365870"/>
          <a:ext cx="10297550" cy="980440"/>
        </p:xfrm>
        <a:graphic>
          <a:graphicData uri="http://schemas.openxmlformats.org/drawingml/2006/table">
            <a:tbl>
              <a:tblPr firstRow="1" bandRow="1">
                <a:tableStyleId>{5C22544A-7EE6-4342-B048-85BDC9FD1C3A}</a:tableStyleId>
              </a:tblPr>
              <a:tblGrid>
                <a:gridCol w="4288832">
                  <a:extLst>
                    <a:ext uri="{9D8B030D-6E8A-4147-A177-3AD203B41FA5}">
                      <a16:colId xmlns:a16="http://schemas.microsoft.com/office/drawing/2014/main" val="4025939027"/>
                    </a:ext>
                  </a:extLst>
                </a:gridCol>
                <a:gridCol w="2412069">
                  <a:extLst>
                    <a:ext uri="{9D8B030D-6E8A-4147-A177-3AD203B41FA5}">
                      <a16:colId xmlns:a16="http://schemas.microsoft.com/office/drawing/2014/main" val="1471676064"/>
                    </a:ext>
                  </a:extLst>
                </a:gridCol>
                <a:gridCol w="3596649">
                  <a:extLst>
                    <a:ext uri="{9D8B030D-6E8A-4147-A177-3AD203B41FA5}">
                      <a16:colId xmlns:a16="http://schemas.microsoft.com/office/drawing/2014/main" val="2508352804"/>
                    </a:ext>
                  </a:extLst>
                </a:gridCol>
              </a:tblGrid>
              <a:tr h="370840">
                <a:tc>
                  <a:txBody>
                    <a:bodyPr/>
                    <a:lstStyle/>
                    <a:p>
                      <a:r>
                        <a:rPr lang="en-ZA" sz="1400" dirty="0"/>
                        <a:t>NO. OF TARGETS</a:t>
                      </a:r>
                    </a:p>
                  </a:txBody>
                  <a:tcPr/>
                </a:tc>
                <a:tc>
                  <a:txBody>
                    <a:bodyPr/>
                    <a:lstStyle/>
                    <a:p>
                      <a:r>
                        <a:rPr lang="en-ZA" sz="1400" dirty="0"/>
                        <a:t>ACHIEVED</a:t>
                      </a:r>
                    </a:p>
                  </a:txBody>
                  <a:tcPr/>
                </a:tc>
                <a:tc>
                  <a:txBody>
                    <a:bodyPr/>
                    <a:lstStyle/>
                    <a:p>
                      <a:r>
                        <a:rPr lang="en-ZA" sz="1400" dirty="0"/>
                        <a:t>NOT ACHIEVED</a:t>
                      </a:r>
                    </a:p>
                  </a:txBody>
                  <a:tcPr/>
                </a:tc>
                <a:extLst>
                  <a:ext uri="{0D108BD9-81ED-4DB2-BD59-A6C34878D82A}">
                    <a16:rowId xmlns:a16="http://schemas.microsoft.com/office/drawing/2014/main" val="3330223155"/>
                  </a:ext>
                </a:extLst>
              </a:tr>
              <a:tr h="295254">
                <a:tc>
                  <a:txBody>
                    <a:bodyPr/>
                    <a:lstStyle/>
                    <a:p>
                      <a:r>
                        <a:rPr lang="en-GB" sz="1400" b="1" dirty="0"/>
                        <a:t>12</a:t>
                      </a:r>
                      <a:endParaRPr lang="en-ZA" sz="1400" b="1" dirty="0"/>
                    </a:p>
                  </a:txBody>
                  <a:tcPr/>
                </a:tc>
                <a:tc>
                  <a:txBody>
                    <a:bodyPr/>
                    <a:lstStyle/>
                    <a:p>
                      <a:r>
                        <a:rPr lang="en-GB" sz="1400" dirty="0"/>
                        <a:t>9</a:t>
                      </a:r>
                      <a:endParaRPr lang="en-ZA" sz="1400" dirty="0"/>
                    </a:p>
                  </a:txBody>
                  <a:tcPr/>
                </a:tc>
                <a:tc>
                  <a:txBody>
                    <a:bodyPr/>
                    <a:lstStyle/>
                    <a:p>
                      <a:r>
                        <a:rPr lang="en-GB" sz="1400" dirty="0"/>
                        <a:t>3</a:t>
                      </a:r>
                      <a:endParaRPr lang="en-ZA" sz="1400" dirty="0"/>
                    </a:p>
                  </a:txBody>
                  <a:tcPr/>
                </a:tc>
                <a:extLst>
                  <a:ext uri="{0D108BD9-81ED-4DB2-BD59-A6C34878D82A}">
                    <a16:rowId xmlns:a16="http://schemas.microsoft.com/office/drawing/2014/main" val="316275327"/>
                  </a:ext>
                </a:extLst>
              </a:tr>
              <a:tr h="285729">
                <a:tc>
                  <a:txBody>
                    <a:bodyPr/>
                    <a:lstStyle/>
                    <a:p>
                      <a:r>
                        <a:rPr lang="en-ZA" sz="1400" b="1" dirty="0"/>
                        <a:t>% ACHIEVED</a:t>
                      </a:r>
                    </a:p>
                  </a:txBody>
                  <a:tcPr/>
                </a:tc>
                <a:tc>
                  <a:txBody>
                    <a:bodyPr/>
                    <a:lstStyle/>
                    <a:p>
                      <a:r>
                        <a:rPr lang="en-ZA" sz="1400" dirty="0"/>
                        <a:t>75%</a:t>
                      </a:r>
                    </a:p>
                  </a:txBody>
                  <a:tcPr/>
                </a:tc>
                <a:tc>
                  <a:txBody>
                    <a:bodyPr/>
                    <a:lstStyle/>
                    <a:p>
                      <a:r>
                        <a:rPr lang="en-ZA" sz="1400" dirty="0"/>
                        <a:t>25%</a:t>
                      </a:r>
                    </a:p>
                  </a:txBody>
                  <a:tcPr/>
                </a:tc>
                <a:extLst>
                  <a:ext uri="{0D108BD9-81ED-4DB2-BD59-A6C34878D82A}">
                    <a16:rowId xmlns:a16="http://schemas.microsoft.com/office/drawing/2014/main" val="92844636"/>
                  </a:ext>
                </a:extLst>
              </a:tr>
            </a:tbl>
          </a:graphicData>
        </a:graphic>
      </p:graphicFrame>
      <p:graphicFrame>
        <p:nvGraphicFramePr>
          <p:cNvPr id="8" name="Table 7">
            <a:extLst>
              <a:ext uri="{FF2B5EF4-FFF2-40B4-BE49-F238E27FC236}">
                <a16:creationId xmlns:a16="http://schemas.microsoft.com/office/drawing/2014/main" id="{A7E8DC0E-FBBD-4998-A30F-CD1F4EE456F8}"/>
              </a:ext>
            </a:extLst>
          </p:cNvPr>
          <p:cNvGraphicFramePr>
            <a:graphicFrameLocks noGrp="1"/>
          </p:cNvGraphicFramePr>
          <p:nvPr/>
        </p:nvGraphicFramePr>
        <p:xfrm>
          <a:off x="731520" y="5106572"/>
          <a:ext cx="10297550" cy="1271597"/>
        </p:xfrm>
        <a:graphic>
          <a:graphicData uri="http://schemas.openxmlformats.org/drawingml/2006/table">
            <a:tbl>
              <a:tblPr firstRow="1" bandRow="1">
                <a:tableStyleId>{5C22544A-7EE6-4342-B048-85BDC9FD1C3A}</a:tableStyleId>
              </a:tblPr>
              <a:tblGrid>
                <a:gridCol w="5148775">
                  <a:extLst>
                    <a:ext uri="{9D8B030D-6E8A-4147-A177-3AD203B41FA5}">
                      <a16:colId xmlns:a16="http://schemas.microsoft.com/office/drawing/2014/main" val="374002318"/>
                    </a:ext>
                  </a:extLst>
                </a:gridCol>
                <a:gridCol w="5148775">
                  <a:extLst>
                    <a:ext uri="{9D8B030D-6E8A-4147-A177-3AD203B41FA5}">
                      <a16:colId xmlns:a16="http://schemas.microsoft.com/office/drawing/2014/main" val="3479583449"/>
                    </a:ext>
                  </a:extLst>
                </a:gridCol>
              </a:tblGrid>
              <a:tr h="29358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ZADNA  FINANCIAL PERFORMANCE</a:t>
                      </a:r>
                    </a:p>
                  </a:txBody>
                  <a:tcPr/>
                </a:tc>
                <a:tc hMerge="1">
                  <a:txBody>
                    <a:bodyPr/>
                    <a:lstStyle/>
                    <a:p>
                      <a:endParaRPr lang="en-ZA" dirty="0"/>
                    </a:p>
                  </a:txBody>
                  <a:tcPr/>
                </a:tc>
                <a:extLst>
                  <a:ext uri="{0D108BD9-81ED-4DB2-BD59-A6C34878D82A}">
                    <a16:rowId xmlns:a16="http://schemas.microsoft.com/office/drawing/2014/main" val="404510937"/>
                  </a:ext>
                </a:extLst>
              </a:tr>
              <a:tr h="293587">
                <a:tc>
                  <a:txBody>
                    <a:bodyPr/>
                    <a:lstStyle/>
                    <a:p>
                      <a:r>
                        <a:rPr lang="en-US" sz="1400" dirty="0"/>
                        <a:t>R</a:t>
                      </a:r>
                      <a:r>
                        <a:rPr lang="en-ZA" sz="1400" dirty="0" err="1"/>
                        <a:t>evenue</a:t>
                      </a:r>
                      <a:endParaRPr lang="en-ZA" sz="1400" dirty="0"/>
                    </a:p>
                  </a:txBody>
                  <a:tcPr/>
                </a:tc>
                <a:tc>
                  <a:txBody>
                    <a:bodyPr/>
                    <a:lstStyle/>
                    <a:p>
                      <a:pPr marL="0" algn="l" defTabSz="914400" rtl="0" eaLnBrk="1" latinLnBrk="0" hangingPunct="1"/>
                      <a:r>
                        <a:rPr lang="en-US" sz="1400" kern="1200" dirty="0">
                          <a:solidFill>
                            <a:schemeClr val="dk1"/>
                          </a:solidFill>
                          <a:latin typeface="+mn-lt"/>
                          <a:ea typeface="+mn-ea"/>
                          <a:cs typeface="+mn-cs"/>
                        </a:rPr>
                        <a:t>R5.185 million</a:t>
                      </a:r>
                      <a:endParaRPr lang="en-ZA" sz="1400" kern="1200" dirty="0">
                        <a:solidFill>
                          <a:schemeClr val="dk1"/>
                        </a:solidFill>
                        <a:latin typeface="+mn-lt"/>
                        <a:ea typeface="+mn-ea"/>
                        <a:cs typeface="+mn-cs"/>
                      </a:endParaRPr>
                    </a:p>
                  </a:txBody>
                  <a:tcPr/>
                </a:tc>
                <a:extLst>
                  <a:ext uri="{0D108BD9-81ED-4DB2-BD59-A6C34878D82A}">
                    <a16:rowId xmlns:a16="http://schemas.microsoft.com/office/drawing/2014/main" val="2060611150"/>
                  </a:ext>
                </a:extLst>
              </a:tr>
              <a:tr h="293587">
                <a:tc>
                  <a:txBody>
                    <a:bodyPr/>
                    <a:lstStyle/>
                    <a:p>
                      <a:r>
                        <a:rPr lang="en-ZA" sz="1400" dirty="0"/>
                        <a:t>Expenditure</a:t>
                      </a:r>
                    </a:p>
                  </a:txBody>
                  <a:tcPr/>
                </a:tc>
                <a:tc>
                  <a:txBody>
                    <a:bodyPr/>
                    <a:lstStyle/>
                    <a:p>
                      <a:r>
                        <a:rPr lang="en-ZA" sz="1400" dirty="0"/>
                        <a:t>R5.394 million </a:t>
                      </a:r>
                    </a:p>
                  </a:txBody>
                  <a:tcPr/>
                </a:tc>
                <a:extLst>
                  <a:ext uri="{0D108BD9-81ED-4DB2-BD59-A6C34878D82A}">
                    <a16:rowId xmlns:a16="http://schemas.microsoft.com/office/drawing/2014/main" val="583030241"/>
                  </a:ext>
                </a:extLst>
              </a:tr>
              <a:tr h="357197">
                <a:tc>
                  <a:txBody>
                    <a:bodyPr/>
                    <a:lstStyle/>
                    <a:p>
                      <a:r>
                        <a:rPr lang="en-ZA" sz="1400" dirty="0"/>
                        <a:t>Deficit</a:t>
                      </a:r>
                    </a:p>
                  </a:txBody>
                  <a:tcPr/>
                </a:tc>
                <a:tc>
                  <a:txBody>
                    <a:bodyPr/>
                    <a:lstStyle/>
                    <a:p>
                      <a:r>
                        <a:rPr lang="en-ZA" sz="1400" dirty="0"/>
                        <a:t>R209 569 </a:t>
                      </a:r>
                    </a:p>
                  </a:txBody>
                  <a:tcPr/>
                </a:tc>
                <a:extLst>
                  <a:ext uri="{0D108BD9-81ED-4DB2-BD59-A6C34878D82A}">
                    <a16:rowId xmlns:a16="http://schemas.microsoft.com/office/drawing/2014/main" val="619498032"/>
                  </a:ext>
                </a:extLst>
              </a:tr>
            </a:tbl>
          </a:graphicData>
        </a:graphic>
      </p:graphicFrame>
      <p:sp>
        <p:nvSpPr>
          <p:cNvPr id="9" name="Title 1">
            <a:extLst>
              <a:ext uri="{FF2B5EF4-FFF2-40B4-BE49-F238E27FC236}">
                <a16:creationId xmlns:a16="http://schemas.microsoft.com/office/drawing/2014/main" id="{02C0AE5A-7A4B-540B-D5CE-99CC810C856B}"/>
              </a:ext>
            </a:extLst>
          </p:cNvPr>
          <p:cNvSpPr txBox="1">
            <a:spLocks/>
          </p:cNvSpPr>
          <p:nvPr/>
        </p:nvSpPr>
        <p:spPr>
          <a:xfrm>
            <a:off x="6813550" y="909605"/>
            <a:ext cx="4416424" cy="4956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endParaRPr lang="en-ZA"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979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PowerPoint Template.potx" id="{8AC94DDC-C30F-47B1-B218-A364C378D60D}" vid="{BFA72B91-51DB-46FD-BF7A-574FBDFF26D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4816</TotalTime>
  <Words>3483</Words>
  <Application>Microsoft Office PowerPoint</Application>
  <PresentationFormat>Widescreen</PresentationFormat>
  <Paragraphs>592</Paragraphs>
  <Slides>25</Slides>
  <Notes>0</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25</vt:i4>
      </vt:variant>
    </vt:vector>
  </HeadingPairs>
  <TitlesOfParts>
    <vt:vector size="36" baseType="lpstr">
      <vt:lpstr>Arial</vt:lpstr>
      <vt:lpstr>Calibri</vt:lpstr>
      <vt:lpstr>Courier New</vt:lpstr>
      <vt:lpstr>Times New Roman</vt:lpstr>
      <vt:lpstr>Office Theme</vt:lpstr>
      <vt:lpstr>1_Office Theme</vt:lpstr>
      <vt:lpstr>7_Office Theme</vt:lpstr>
      <vt:lpstr>9_Office Theme</vt:lpstr>
      <vt:lpstr>13_Office Theme</vt:lpstr>
      <vt:lpstr>14_Office Theme</vt:lpstr>
      <vt:lpstr>15_Office Theme</vt:lpstr>
      <vt:lpstr> BRIEFING BY THE DEPARTMENT OF COMMUNICATIONS AND DIGITAL TECHNOLOGIES ON THEIR ENTITIES  2021/22 THIRD AND FOURTH QUARTER PERFORMANCE AND EXPENDITURE REPORTS</vt:lpstr>
      <vt:lpstr>PRESENTATION OULTINE</vt:lpstr>
      <vt:lpstr>SITA Q3 PERFORMANCE</vt:lpstr>
      <vt:lpstr>SITA Q4 PERFORMANCE</vt:lpstr>
      <vt:lpstr>FPB Q3 PERFORMANCE</vt:lpstr>
      <vt:lpstr>FPB Q4 PERFORMANCE</vt:lpstr>
      <vt:lpstr>NEMISA Q3 PERFORMANCE</vt:lpstr>
      <vt:lpstr>NEMISA Q4 PERFORMANCE</vt:lpstr>
      <vt:lpstr>ZADNA Q3 PERFORMANCE</vt:lpstr>
      <vt:lpstr>PowerPoint Presentation</vt:lpstr>
      <vt:lpstr>USAF Q3 PERFORMANCE</vt:lpstr>
      <vt:lpstr>USAF Q4 PERFORMANCE</vt:lpstr>
      <vt:lpstr>USAF Q4 PERFORMANCE</vt:lpstr>
      <vt:lpstr>SAPO Q4 PERFORMANCE</vt:lpstr>
      <vt:lpstr>BBI Q3 PERFORMANCE</vt:lpstr>
      <vt:lpstr>BBI Q4 PERFORMANCE</vt:lpstr>
      <vt:lpstr>PowerPoint Presentation</vt:lpstr>
      <vt:lpstr>FINANCIAL PERFORMANCE</vt:lpstr>
      <vt:lpstr>PowerPoint Presentation</vt:lpstr>
      <vt:lpstr>FINANCIAL PERFORMANCE</vt:lpstr>
      <vt:lpstr>SABC Q3 PERFORMANCE</vt:lpstr>
      <vt:lpstr>SABC Q4 PERFORMANCE</vt:lpstr>
      <vt:lpstr>ICASA Q3 PERFORMANCE</vt:lpstr>
      <vt:lpstr>ICASA Q4 PERFORMANCE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Space can be sized</dc:title>
  <dc:creator>Microsoft Office User</dc:creator>
  <cp:lastModifiedBy>Hajiera Salie</cp:lastModifiedBy>
  <cp:revision>47</cp:revision>
  <dcterms:created xsi:type="dcterms:W3CDTF">2021-09-28T06:16:35Z</dcterms:created>
  <dcterms:modified xsi:type="dcterms:W3CDTF">2022-08-23T14:12:45Z</dcterms:modified>
</cp:coreProperties>
</file>