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0"/>
  </p:notesMasterIdLst>
  <p:sldIdLst>
    <p:sldId id="276" r:id="rId2"/>
    <p:sldId id="391" r:id="rId3"/>
    <p:sldId id="390" r:id="rId4"/>
    <p:sldId id="407" r:id="rId5"/>
    <p:sldId id="401" r:id="rId6"/>
    <p:sldId id="410" r:id="rId7"/>
    <p:sldId id="412" r:id="rId8"/>
    <p:sldId id="408" r:id="rId9"/>
    <p:sldId id="409" r:id="rId10"/>
    <p:sldId id="411" r:id="rId11"/>
    <p:sldId id="413" r:id="rId12"/>
    <p:sldId id="414" r:id="rId13"/>
    <p:sldId id="415" r:id="rId14"/>
    <p:sldId id="417" r:id="rId15"/>
    <p:sldId id="418" r:id="rId16"/>
    <p:sldId id="419" r:id="rId17"/>
    <p:sldId id="421" r:id="rId18"/>
    <p:sldId id="422" r:id="rId19"/>
    <p:sldId id="423" r:id="rId20"/>
    <p:sldId id="430" r:id="rId21"/>
    <p:sldId id="424" r:id="rId22"/>
    <p:sldId id="425" r:id="rId23"/>
    <p:sldId id="426" r:id="rId24"/>
    <p:sldId id="416" r:id="rId25"/>
    <p:sldId id="427" r:id="rId26"/>
    <p:sldId id="428" r:id="rId27"/>
    <p:sldId id="429" r:id="rId28"/>
    <p:sldId id="406" r:id="rId2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CC00"/>
    <a:srgbClr val="E8B6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32" autoAdjust="0"/>
    <p:restoredTop sz="79221" autoAdjust="0"/>
  </p:normalViewPr>
  <p:slideViewPr>
    <p:cSldViewPr snapToGrid="0" snapToObjects="1">
      <p:cViewPr varScale="1">
        <p:scale>
          <a:sx n="60" d="100"/>
          <a:sy n="60" d="100"/>
        </p:scale>
        <p:origin x="-1302"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7" d="100"/>
          <a:sy n="57" d="100"/>
        </p:scale>
        <p:origin x="917" y="6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11/14/2021</a:t>
            </a:fld>
            <a:endParaRPr lang="en-US" dirty="0"/>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dirty="0"/>
          </a:p>
        </p:txBody>
      </p:sp>
    </p:spTree>
    <p:extLst>
      <p:ext uri="{BB962C8B-B14F-4D97-AF65-F5344CB8AC3E}">
        <p14:creationId xmlns:p14="http://schemas.microsoft.com/office/powerpoint/2010/main" xmlns=""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dirty="0"/>
          </a:p>
        </p:txBody>
      </p:sp>
    </p:spTree>
    <p:extLst>
      <p:ext uri="{BB962C8B-B14F-4D97-AF65-F5344CB8AC3E}">
        <p14:creationId xmlns:p14="http://schemas.microsoft.com/office/powerpoint/2010/main" xmlns="" val="1725024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ZA" b="1" dirty="0" smtClean="0"/>
              <a:t>Reservations:</a:t>
            </a:r>
            <a:r>
              <a:rPr lang="en-ZA" b="1" baseline="0" dirty="0" smtClean="0"/>
              <a:t> </a:t>
            </a:r>
            <a:endParaRPr lang="en-GB" sz="1200" b="1"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1. The President concludes that the Bills have been incorrectly tagged as section 75 Bills. He is of the view that they are section 76 Bills because of </a:t>
            </a:r>
            <a:r>
              <a:rPr lang="en-GB" sz="1200" b="1" kern="1200" dirty="0" smtClean="0">
                <a:solidFill>
                  <a:schemeClr val="tx1"/>
                </a:solidFill>
                <a:effectLst/>
                <a:latin typeface="+mn-lt"/>
                <a:ea typeface="+mn-ea"/>
                <a:cs typeface="+mn-cs"/>
              </a:rPr>
              <a:t>provisions that substantially affect two areas listed in schedule 4 to the Constitution, namely cultural matters and trade</a:t>
            </a:r>
            <a:r>
              <a:rPr lang="en-GB" sz="1200" kern="1200" dirty="0" smtClean="0">
                <a:solidFill>
                  <a:schemeClr val="tx1"/>
                </a:solidFill>
                <a:effectLst/>
                <a:latin typeface="+mn-lt"/>
                <a:ea typeface="+mn-ea"/>
                <a:cs typeface="+mn-cs"/>
              </a:rPr>
              <a:t>. </a:t>
            </a:r>
            <a:endParaRPr lang="en-GB" sz="1000" kern="1200" dirty="0" smtClean="0">
              <a:solidFill>
                <a:schemeClr val="tx1"/>
              </a:solidFill>
              <a:effectLst/>
              <a:latin typeface="+mn-lt"/>
              <a:ea typeface="+mn-ea"/>
              <a:cs typeface="+mn-cs"/>
            </a:endParaRP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In the Copyright AB, sections 6A, 7A, 8A, 39(cG), (cl), 22(3), 7B-F and 22A provide for how copyright may be traded. The Copyright AB further affects cultural matters since indigenous works will become eligible for payment of royalties. The definition of "indigenous work" and the fact that the Copyright AB was referred to the House of Traditional Leaders for comments support the view that the Copyright AB deals with cultural matters.</a:t>
            </a:r>
            <a:endParaRPr lang="en-GB" sz="10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The PPAB affects performances and performers of “traditional works” including cultural expressions or knowledge, and the rights in these performances. It further regulates the manner in which related performances are made and shared.</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200" kern="1200" dirty="0" smtClean="0">
                <a:solidFill>
                  <a:schemeClr val="tx1"/>
                </a:solidFill>
                <a:effectLst/>
                <a:latin typeface="+mn-lt"/>
                <a:ea typeface="+mn-ea"/>
                <a:cs typeface="+mn-cs"/>
              </a:rPr>
              <a:t>2.</a:t>
            </a:r>
            <a:r>
              <a:rPr lang="en-ZA"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president’s reservations specifically relate to clauses 5, 7 and 9 inserting sections 6A(7), 7A(7) and 8A(5) into the Copyright AB. These provisions apply retrospectively resulting in copyright owners being entitled to a lesser share of the fruits of their property than was previously the case. </a:t>
            </a:r>
            <a:r>
              <a:rPr lang="en-GB" sz="1200" b="1" u="none" kern="1200" dirty="0" smtClean="0">
                <a:solidFill>
                  <a:schemeClr val="tx1"/>
                </a:solidFill>
                <a:effectLst/>
                <a:latin typeface="+mn-lt"/>
                <a:ea typeface="+mn-ea"/>
                <a:cs typeface="+mn-cs"/>
              </a:rPr>
              <a:t>The impact of these provisions reaches far beyond the authors it seeks to protect</a:t>
            </a:r>
            <a:r>
              <a:rPr lang="en-GB" sz="1200" kern="1200" dirty="0" smtClean="0">
                <a:solidFill>
                  <a:schemeClr val="tx1"/>
                </a:solidFill>
                <a:effectLst/>
                <a:latin typeface="+mn-lt"/>
                <a:ea typeface="+mn-ea"/>
                <a:cs typeface="+mn-cs"/>
              </a:rPr>
              <a:t> – those that live in poverty as a result of not having been fairly protected in the past. The retrospective provisions </a:t>
            </a:r>
            <a:r>
              <a:rPr lang="en-GB" sz="1200" b="1" kern="1200" dirty="0" smtClean="0">
                <a:solidFill>
                  <a:schemeClr val="tx1"/>
                </a:solidFill>
                <a:effectLst/>
                <a:latin typeface="+mn-lt"/>
                <a:ea typeface="+mn-ea"/>
                <a:cs typeface="+mn-cs"/>
              </a:rPr>
              <a:t>deprive copyright owners of property without sufficient reason and will therefore result in substantial and arbitrary deprivation of property</a:t>
            </a:r>
            <a:r>
              <a:rPr lang="en-GB" sz="1200" kern="1200" dirty="0" smtClean="0">
                <a:solidFill>
                  <a:schemeClr val="tx1"/>
                </a:solidFill>
                <a:effectLst/>
                <a:latin typeface="+mn-lt"/>
                <a:ea typeface="+mn-ea"/>
                <a:cs typeface="+mn-cs"/>
              </a:rPr>
              <a:t>. In addition, the </a:t>
            </a:r>
            <a:r>
              <a:rPr lang="en-GB" sz="1200" b="1" kern="1200" dirty="0" smtClean="0">
                <a:solidFill>
                  <a:schemeClr val="tx1"/>
                </a:solidFill>
                <a:effectLst/>
                <a:latin typeface="+mn-lt"/>
                <a:ea typeface="+mn-ea"/>
                <a:cs typeface="+mn-cs"/>
              </a:rPr>
              <a:t>uncertainty created by its unlimited retrospective operation</a:t>
            </a:r>
            <a:r>
              <a:rPr lang="en-GB" sz="1200" kern="1200" dirty="0" smtClean="0">
                <a:solidFill>
                  <a:schemeClr val="tx1"/>
                </a:solidFill>
                <a:effectLst/>
                <a:latin typeface="+mn-lt"/>
                <a:ea typeface="+mn-ea"/>
                <a:cs typeface="+mn-cs"/>
              </a:rPr>
              <a:t>, how assignment by multiple authors would work or what would happen if the owner of the copyright is a non-profit organisation aggravates the situation. </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r>
              <a:rPr lang="en-ZA" sz="1200" kern="1200" dirty="0" smtClean="0">
                <a:solidFill>
                  <a:schemeClr val="tx1"/>
                </a:solidFill>
                <a:effectLst/>
                <a:latin typeface="+mn-lt"/>
                <a:ea typeface="+mn-ea"/>
                <a:cs typeface="+mn-cs"/>
              </a:rPr>
              <a:t>3. </a:t>
            </a:r>
            <a:r>
              <a:rPr lang="en-GB" sz="1200" kern="1200" dirty="0" smtClean="0">
                <a:solidFill>
                  <a:schemeClr val="tx1"/>
                </a:solidFill>
                <a:effectLst/>
                <a:latin typeface="+mn-lt"/>
                <a:ea typeface="+mn-ea"/>
                <a:cs typeface="+mn-cs"/>
              </a:rPr>
              <a:t>The President refers to the </a:t>
            </a:r>
            <a:r>
              <a:rPr lang="en-GB" sz="1200" b="1" kern="1200" dirty="0" smtClean="0">
                <a:solidFill>
                  <a:schemeClr val="tx1"/>
                </a:solidFill>
                <a:effectLst/>
                <a:latin typeface="+mn-lt"/>
                <a:ea typeface="+mn-ea"/>
                <a:cs typeface="+mn-cs"/>
              </a:rPr>
              <a:t>substantial amendments </a:t>
            </a:r>
            <a:r>
              <a:rPr lang="en-GB" sz="1200" kern="1200" dirty="0" smtClean="0">
                <a:solidFill>
                  <a:schemeClr val="tx1"/>
                </a:solidFill>
                <a:effectLst/>
                <a:latin typeface="+mn-lt"/>
                <a:ea typeface="+mn-ea"/>
                <a:cs typeface="+mn-cs"/>
              </a:rPr>
              <a:t>that were effected to various sections of the Copyright AB following public hearings in August 2017, </a:t>
            </a:r>
            <a:r>
              <a:rPr lang="en-GB" sz="1200" b="1" kern="1200" dirty="0" smtClean="0">
                <a:solidFill>
                  <a:schemeClr val="tx1"/>
                </a:solidFill>
                <a:effectLst/>
                <a:latin typeface="+mn-lt"/>
                <a:ea typeface="+mn-ea"/>
                <a:cs typeface="+mn-cs"/>
              </a:rPr>
              <a:t>including section 12A, which deals with fair use of a work or a performance of a work</a:t>
            </a:r>
            <a:r>
              <a:rPr lang="en-GB" sz="1200" kern="1200" dirty="0" smtClean="0">
                <a:solidFill>
                  <a:schemeClr val="tx1"/>
                </a:solidFill>
                <a:effectLst/>
                <a:latin typeface="+mn-lt"/>
                <a:ea typeface="+mn-ea"/>
                <a:cs typeface="+mn-cs"/>
              </a:rPr>
              <a:t>. These amendments were not put out for public comment before the final version of the Copyright AB was published. The changes made to this particular section were material to the scheme as a whole and the failure to consult, in the face of such materiality of the amendments, could render the provisions constitutionally invalid.</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r>
              <a:rPr lang="en-ZA" sz="1200" kern="1200" dirty="0" smtClean="0">
                <a:solidFill>
                  <a:schemeClr val="tx1"/>
                </a:solidFill>
                <a:effectLst/>
                <a:latin typeface="+mn-lt"/>
                <a:ea typeface="+mn-ea"/>
                <a:cs typeface="+mn-cs"/>
              </a:rPr>
              <a:t>4. </a:t>
            </a:r>
            <a:r>
              <a:rPr lang="en-GB" sz="1200" kern="1200" dirty="0" smtClean="0">
                <a:solidFill>
                  <a:schemeClr val="tx1"/>
                </a:solidFill>
                <a:effectLst/>
                <a:latin typeface="+mn-lt"/>
                <a:ea typeface="+mn-ea"/>
                <a:cs typeface="+mn-cs"/>
              </a:rPr>
              <a:t>The President raises concerns that </a:t>
            </a:r>
            <a:r>
              <a:rPr lang="en-GB" sz="1200" b="1" kern="1200" dirty="0" smtClean="0">
                <a:solidFill>
                  <a:schemeClr val="tx1"/>
                </a:solidFill>
                <a:effectLst/>
                <a:latin typeface="+mn-lt"/>
                <a:ea typeface="+mn-ea"/>
                <a:cs typeface="+mn-cs"/>
              </a:rPr>
              <a:t>sections 6A(7)(b), 7A(7)(b) and 8A(5)(b) confer substantial discretionary powers on the Minister, which may well constitute an impermissible delegation of legislative authority</a:t>
            </a:r>
            <a:r>
              <a:rPr lang="en-GB" sz="1200" kern="1200" dirty="0" smtClean="0">
                <a:solidFill>
                  <a:schemeClr val="tx1"/>
                </a:solidFill>
                <a:effectLst/>
                <a:latin typeface="+mn-lt"/>
                <a:ea typeface="+mn-ea"/>
                <a:cs typeface="+mn-cs"/>
              </a:rPr>
              <a:t>. These sections permit the Minister to make key decisions regarding the deprivation of property (copyright) from those to whom it was assigned in the past. It also has the effect that there is no participation process to which legislation is generally subjected. The Copyright AB in this regard fails to provide for an oversight role by the NCOP. The decision making process in the Copyright AB is in fact within the domain of the National Assembly and is therefore impermissible delegation.</a:t>
            </a: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lvl="0"/>
            <a:r>
              <a:rPr lang="en-ZA" dirty="0" smtClean="0"/>
              <a:t>5. </a:t>
            </a:r>
            <a:r>
              <a:rPr lang="en-GB" sz="1200" kern="1200" dirty="0" smtClean="0">
                <a:solidFill>
                  <a:schemeClr val="tx1"/>
                </a:solidFill>
                <a:effectLst/>
                <a:latin typeface="+mn-lt"/>
                <a:ea typeface="+mn-ea"/>
                <a:cs typeface="+mn-cs"/>
              </a:rPr>
              <a:t>The Copyright AB introduces Copyright exceptions in the new sections 12Ato 12D, 19B and 19C. These sections may encounter constitutional challenges for the following reasons:</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a:t>
            </a:r>
            <a:r>
              <a:rPr lang="en-GB" sz="1200" b="1" kern="1200" dirty="0" smtClean="0">
                <a:solidFill>
                  <a:schemeClr val="tx1"/>
                </a:solidFill>
                <a:effectLst/>
                <a:latin typeface="+mn-lt"/>
                <a:ea typeface="+mn-ea"/>
                <a:cs typeface="+mn-cs"/>
              </a:rPr>
              <a:t>Sections 12A, 12B(1)(a)(i), 12B(1)(c), 12B(1)(e)(i), 12B(1)(f), 12D, 19C(3), 19C(4), 19C(5)(b) and 19C(9) may constitute deprivation of property;</a:t>
            </a:r>
            <a:endParaRPr lang="en-GB" sz="1000" b="1" kern="1200" dirty="0" smtClean="0">
              <a:solidFill>
                <a:schemeClr val="tx1"/>
              </a:solidFill>
              <a:effectLst/>
              <a:latin typeface="+mn-lt"/>
              <a:ea typeface="+mn-ea"/>
              <a:cs typeface="+mn-cs"/>
            </a:endParaRPr>
          </a:p>
          <a:p>
            <a:pPr lvl="1"/>
            <a:r>
              <a:rPr lang="en-GB" sz="1200" b="1" kern="1200" dirty="0" smtClean="0">
                <a:solidFill>
                  <a:schemeClr val="tx1"/>
                </a:solidFill>
                <a:effectLst/>
                <a:latin typeface="+mn-lt"/>
                <a:ea typeface="+mn-ea"/>
                <a:cs typeface="+mn-cs"/>
              </a:rPr>
              <a:t>- Sections 12A and 12D may further violate the right to freedom of trade, occupation and profession</a:t>
            </a:r>
            <a:r>
              <a:rPr lang="en-GB" sz="1200" kern="1200" dirty="0" smtClean="0">
                <a:solidFill>
                  <a:schemeClr val="tx1"/>
                </a:solidFill>
                <a:effectLst/>
                <a:latin typeface="+mn-lt"/>
                <a:ea typeface="+mn-ea"/>
                <a:cs typeface="+mn-cs"/>
              </a:rPr>
              <a:t>.</a:t>
            </a:r>
            <a:endParaRPr lang="en-GB" sz="10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These sections may also be in conflict with the WIPO Copyright Treaty and the WIPO Performance and phonograms Treaty, both of which have been signed by South Africa, although they are yet to be acceded to. There is also a contention that the Copyright AB breaches the </a:t>
            </a:r>
            <a:r>
              <a:rPr lang="en-GB" sz="1200" b="1" kern="1200" dirty="0" smtClean="0">
                <a:solidFill>
                  <a:schemeClr val="tx1"/>
                </a:solidFill>
                <a:effectLst/>
                <a:latin typeface="+mn-lt"/>
                <a:ea typeface="+mn-ea"/>
                <a:cs typeface="+mn-cs"/>
              </a:rPr>
              <a:t>Three-Step test, </a:t>
            </a:r>
            <a:r>
              <a:rPr lang="en-GB" sz="1200" kern="1200" dirty="0" smtClean="0">
                <a:solidFill>
                  <a:schemeClr val="tx1"/>
                </a:solidFill>
                <a:effectLst/>
                <a:latin typeface="+mn-lt"/>
                <a:ea typeface="+mn-ea"/>
                <a:cs typeface="+mn-cs"/>
              </a:rPr>
              <a:t>first established under article 9(2) of the Berne Convention to which South Africa is bound in terms of section 231(5) of the Constitution. This test involves that an exception or limitation shall only cover special cases; shall not conflict with normal exploitation of the work; and shall not unreasonably prejudice the legitimate interests of the rights-holder.</a:t>
            </a:r>
          </a:p>
          <a:p>
            <a:pPr lvl="0"/>
            <a:endParaRPr lang="en-ZA" sz="1200" kern="1200" dirty="0" smtClean="0">
              <a:solidFill>
                <a:schemeClr val="tx1"/>
              </a:solidFill>
              <a:effectLst/>
              <a:latin typeface="+mn-lt"/>
              <a:ea typeface="+mn-ea"/>
              <a:cs typeface="+mn-cs"/>
            </a:endParaRPr>
          </a:p>
          <a:p>
            <a:pPr lvl="0"/>
            <a:r>
              <a:rPr lang="en-ZA" sz="1200" kern="1200" dirty="0" smtClean="0">
                <a:solidFill>
                  <a:schemeClr val="tx1"/>
                </a:solidFill>
                <a:effectLst/>
                <a:latin typeface="+mn-lt"/>
                <a:ea typeface="+mn-ea"/>
                <a:cs typeface="+mn-cs"/>
              </a:rPr>
              <a:t>6. </a:t>
            </a:r>
            <a:r>
              <a:rPr lang="en-GB" sz="1200" kern="1200" dirty="0" smtClean="0">
                <a:solidFill>
                  <a:schemeClr val="tx1"/>
                </a:solidFill>
                <a:effectLst/>
                <a:latin typeface="+mn-lt"/>
                <a:ea typeface="+mn-ea"/>
                <a:cs typeface="+mn-cs"/>
              </a:rPr>
              <a:t>The President refers to the </a:t>
            </a:r>
            <a:r>
              <a:rPr lang="en-GB" sz="1200" b="1" kern="1200" dirty="0" smtClean="0">
                <a:solidFill>
                  <a:schemeClr val="tx1"/>
                </a:solidFill>
                <a:effectLst/>
                <a:latin typeface="+mn-lt"/>
                <a:ea typeface="+mn-ea"/>
                <a:cs typeface="+mn-cs"/>
              </a:rPr>
              <a:t>WIPO Copyright Treaty and the WIPO Performance and Phonograms Treaty</a:t>
            </a:r>
            <a:r>
              <a:rPr lang="en-GB" sz="1200" kern="1200" dirty="0" smtClean="0">
                <a:solidFill>
                  <a:schemeClr val="tx1"/>
                </a:solidFill>
                <a:effectLst/>
                <a:latin typeface="+mn-lt"/>
                <a:ea typeface="+mn-ea"/>
                <a:cs typeface="+mn-cs"/>
              </a:rPr>
              <a:t>, both of which South Africa has signed but not acceded to yet; and the Marrakesh Treaty. The President expresses reservations about whether the Copyright AB and the PPAB comply with these treaties and refers the Bills back in order for the Bills to be considered against South Africa’s International Law obligations. Various submissions to the President expressed concerns about the economic implications of the Bills as they relate to the economic rights of performers. The President indicates that it is not clear that the Bills appropriately consider the implications in regard if the WIPO Performance and Phonograms Treaty.</a:t>
            </a:r>
          </a:p>
          <a:p>
            <a:pPr lvl="0"/>
            <a:endParaRPr lang="en-GB" sz="1000" kern="1200" dirty="0" smtClean="0">
              <a:solidFill>
                <a:schemeClr val="tx1"/>
              </a:solidFill>
              <a:effectLst/>
              <a:latin typeface="+mn-lt"/>
              <a:ea typeface="+mn-ea"/>
              <a:cs typeface="+mn-cs"/>
            </a:endParaRPr>
          </a:p>
          <a:p>
            <a:pPr marL="0" indent="0">
              <a:buFont typeface="Arial" panose="020B0604020202020204" pitchFamily="34" charset="0"/>
              <a:buNone/>
            </a:pPr>
            <a:endParaRPr lang="en-ZA" sz="1200" kern="1200" dirty="0" smtClean="0">
              <a:solidFill>
                <a:schemeClr val="tx1"/>
              </a:solidFill>
              <a:effectLst/>
              <a:latin typeface="+mn-lt"/>
              <a:ea typeface="+mn-ea"/>
              <a:cs typeface="+mn-cs"/>
            </a:endParaRPr>
          </a:p>
          <a:p>
            <a:pPr marL="0" indent="0">
              <a:buFont typeface="Arial" panose="020B0604020202020204" pitchFamily="34" charset="0"/>
              <a:buNone/>
            </a:pPr>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2</a:t>
            </a:fld>
            <a:endParaRPr lang="en-GB" dirty="0"/>
          </a:p>
        </p:txBody>
      </p:sp>
    </p:spTree>
    <p:extLst>
      <p:ext uri="{BB962C8B-B14F-4D97-AF65-F5344CB8AC3E}">
        <p14:creationId xmlns:p14="http://schemas.microsoft.com/office/powerpoint/2010/main" xmlns="" val="39705814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baseline="0" dirty="0" smtClean="0">
                <a:solidFill>
                  <a:schemeClr val="tx1"/>
                </a:solidFill>
                <a:latin typeface="+mn-lt"/>
                <a:ea typeface="+mn-ea"/>
                <a:cs typeface="+mn-cs"/>
              </a:rPr>
              <a:t>Constitution, section 79</a:t>
            </a:r>
          </a:p>
          <a:p>
            <a:r>
              <a:rPr lang="en-ZA" sz="1200" b="1" i="0" u="none" strike="noStrike" kern="1200" baseline="0" dirty="0" smtClean="0">
                <a:solidFill>
                  <a:schemeClr val="tx1"/>
                </a:solidFill>
                <a:latin typeface="+mn-lt"/>
                <a:ea typeface="+mn-ea"/>
                <a:cs typeface="+mn-cs"/>
              </a:rPr>
              <a:t>Assent to Bills</a:t>
            </a:r>
          </a:p>
          <a:p>
            <a:r>
              <a:rPr lang="en-ZA" sz="1200" b="0" i="0" u="none" strike="noStrike" kern="1200" baseline="0" dirty="0" smtClean="0">
                <a:solidFill>
                  <a:schemeClr val="tx1"/>
                </a:solidFill>
                <a:latin typeface="+mn-lt"/>
                <a:ea typeface="+mn-ea"/>
                <a:cs typeface="+mn-cs"/>
              </a:rPr>
              <a:t>(1) The President must either assent to and sign a Bill passed in terms of this Chapter or, if the President has reservations about the constitutionality of the Bill, refer it back to the National Assembly for </a:t>
            </a:r>
            <a:r>
              <a:rPr lang="en-GB" sz="1200" b="0" i="0" u="none" strike="noStrike" kern="1200" baseline="0" dirty="0" smtClean="0">
                <a:solidFill>
                  <a:schemeClr val="tx1"/>
                </a:solidFill>
                <a:latin typeface="+mn-lt"/>
                <a:ea typeface="+mn-ea"/>
                <a:cs typeface="+mn-cs"/>
              </a:rPr>
              <a:t>reconsideration.</a:t>
            </a:r>
          </a:p>
          <a:p>
            <a:r>
              <a:rPr lang="en-ZA" sz="1200" b="0" i="0" u="none" strike="noStrike" kern="1200" baseline="0" dirty="0" smtClean="0">
                <a:solidFill>
                  <a:schemeClr val="tx1"/>
                </a:solidFill>
                <a:latin typeface="+mn-lt"/>
                <a:ea typeface="+mn-ea"/>
                <a:cs typeface="+mn-cs"/>
              </a:rPr>
              <a:t>(2) The joint rules and orders must provide for the procedure for the reconsideration of a Bill by the National Assembly and the participation of the National Council of Provinces in the process.</a:t>
            </a:r>
          </a:p>
          <a:p>
            <a:r>
              <a:rPr lang="en-ZA" sz="1200" b="0" i="0" u="none" strike="noStrike" kern="1200" baseline="0" dirty="0" smtClean="0">
                <a:solidFill>
                  <a:schemeClr val="tx1"/>
                </a:solidFill>
                <a:latin typeface="+mn-lt"/>
                <a:ea typeface="+mn-ea"/>
                <a:cs typeface="+mn-cs"/>
              </a:rPr>
              <a:t>(3) The National Council of Provinces must participate in the reconsideration of a Bill that the President has referred back to the National Assembly if—</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the President’s reservations about the constitutionality of the Bill relate to a procedural matter that </a:t>
            </a:r>
            <a:r>
              <a:rPr lang="en-GB" sz="1200" b="0" i="0" u="none" strike="noStrike" kern="1200" baseline="0" dirty="0" smtClean="0">
                <a:solidFill>
                  <a:schemeClr val="tx1"/>
                </a:solidFill>
                <a:latin typeface="+mn-lt"/>
                <a:ea typeface="+mn-ea"/>
                <a:cs typeface="+mn-cs"/>
              </a:rPr>
              <a:t>involves the Council;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section 74 (1), (2) or (3) (</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or 76 was applicable in the passing of the Bill.</a:t>
            </a:r>
          </a:p>
          <a:p>
            <a:r>
              <a:rPr lang="en-ZA" sz="1200" b="0" i="0" u="none" strike="noStrike" kern="1200" baseline="0" dirty="0" smtClean="0">
                <a:solidFill>
                  <a:schemeClr val="tx1"/>
                </a:solidFill>
                <a:latin typeface="+mn-lt"/>
                <a:ea typeface="+mn-ea"/>
                <a:cs typeface="+mn-cs"/>
              </a:rPr>
              <a:t>(4) If, after reconsideration, a Bill fully accommodates the President’s reservations, the President must assent to and sign the Bill; if not, the President must either—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assent to and sign the Bill;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refer it to the Constitutional Court for a decision on its constitutionality.</a:t>
            </a:r>
          </a:p>
          <a:p>
            <a:r>
              <a:rPr lang="en-ZA" sz="1200" b="0" i="0" u="none" strike="noStrike" kern="1200" baseline="0" dirty="0" smtClean="0">
                <a:solidFill>
                  <a:schemeClr val="tx1"/>
                </a:solidFill>
                <a:latin typeface="+mn-lt"/>
                <a:ea typeface="+mn-ea"/>
                <a:cs typeface="+mn-cs"/>
              </a:rPr>
              <a:t>(5) If the Constitutional Court decides that the Bill is constitutional, the President must assent to and sign it.</a:t>
            </a:r>
          </a:p>
          <a:p>
            <a:endParaRPr lang="en-US" sz="1200" b="0" i="0" u="none" strike="noStrike" kern="1200" baseline="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Joint Rule 203(2)(a) prescribes that the Committee (6</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must confine itself to the President’s reservations. This means that a committee may not consider aspects of the Bill that are not directly connected to reservations of the President. It is not clear which clauses of the Bills must be considered by the Committee (6</a:t>
            </a:r>
            <a:r>
              <a:rPr lang="en-GB" sz="1200" kern="1200" baseline="30000" dirty="0" smtClean="0">
                <a:solidFill>
                  <a:schemeClr val="tx1"/>
                </a:solidFill>
                <a:effectLst/>
                <a:latin typeface="+mn-lt"/>
                <a:ea typeface="+mn-ea"/>
                <a:cs typeface="+mn-cs"/>
              </a:rPr>
              <a:t>th</a:t>
            </a:r>
            <a:r>
              <a:rPr lang="en-GB" sz="1200" kern="1200" dirty="0" smtClean="0">
                <a:solidFill>
                  <a:schemeClr val="tx1"/>
                </a:solidFill>
                <a:effectLst/>
                <a:latin typeface="+mn-lt"/>
                <a:ea typeface="+mn-ea"/>
                <a:cs typeface="+mn-cs"/>
              </a:rPr>
              <a:t>) as the referral letter by the President in the discussion of his concerns, as opposed to the last paragraphs under the heading “Referral”, differ. The NA table may be requested to advise on this.</a:t>
            </a:r>
            <a:endParaRPr lang="en-ZA"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2B5E636E-5096-4378-AE56-0D045EBDE46B}" type="slidenum">
              <a:rPr lang="en-GB" smtClean="0"/>
              <a:pPr/>
              <a:t>3</a:t>
            </a:fld>
            <a:endParaRPr lang="en-GB" dirty="0"/>
          </a:p>
        </p:txBody>
      </p:sp>
    </p:spTree>
    <p:extLst>
      <p:ext uri="{BB962C8B-B14F-4D97-AF65-F5344CB8AC3E}">
        <p14:creationId xmlns:p14="http://schemas.microsoft.com/office/powerpoint/2010/main" xmlns="" val="2703619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baseline="0" dirty="0" smtClean="0">
                <a:solidFill>
                  <a:schemeClr val="tx1"/>
                </a:solidFill>
                <a:latin typeface="+mn-lt"/>
                <a:ea typeface="+mn-ea"/>
                <a:cs typeface="+mn-cs"/>
              </a:rPr>
              <a:t>9. Equality.</a:t>
            </a:r>
            <a:r>
              <a:rPr lang="en-ZA" sz="1200" b="0" i="0" u="none" strike="noStrike" kern="1200" baseline="0" dirty="0" smtClean="0">
                <a:solidFill>
                  <a:schemeClr val="tx1"/>
                </a:solidFill>
                <a:latin typeface="+mn-lt"/>
                <a:ea typeface="+mn-ea"/>
                <a:cs typeface="+mn-cs"/>
              </a:rPr>
              <a:t>—(1) Everyone is equal before the law and has the right to equal protection and benefit of the law.</a:t>
            </a:r>
          </a:p>
          <a:p>
            <a:r>
              <a:rPr lang="en-ZA" sz="1200" b="1" i="0" u="none" strike="noStrike" kern="1200" baseline="0" dirty="0" smtClean="0">
                <a:solidFill>
                  <a:schemeClr val="tx1"/>
                </a:solidFill>
                <a:latin typeface="+mn-lt"/>
                <a:ea typeface="+mn-ea"/>
                <a:cs typeface="+mn-cs"/>
              </a:rPr>
              <a:t>10. Human dignity.</a:t>
            </a:r>
            <a:r>
              <a:rPr lang="en-ZA" sz="1200" b="0" i="0" u="none" strike="noStrike" kern="1200" baseline="0" dirty="0" smtClean="0">
                <a:solidFill>
                  <a:schemeClr val="tx1"/>
                </a:solidFill>
                <a:latin typeface="+mn-lt"/>
                <a:ea typeface="+mn-ea"/>
                <a:cs typeface="+mn-cs"/>
              </a:rPr>
              <a:t>—Everyone has inherent dignity and the right to have their dignity respected and protected.</a:t>
            </a:r>
          </a:p>
          <a:p>
            <a:r>
              <a:rPr lang="en-ZA" sz="1200" b="1" i="0" u="none" strike="noStrike" kern="1200" baseline="0" dirty="0" smtClean="0">
                <a:solidFill>
                  <a:schemeClr val="tx1"/>
                </a:solidFill>
                <a:latin typeface="+mn-lt"/>
                <a:ea typeface="+mn-ea"/>
                <a:cs typeface="+mn-cs"/>
              </a:rPr>
              <a:t>16. Freedom of expression.</a:t>
            </a:r>
            <a:r>
              <a:rPr lang="en-ZA" sz="1200" b="0" i="0" u="none" strike="noStrike" kern="1200" baseline="0" dirty="0" smtClean="0">
                <a:solidFill>
                  <a:schemeClr val="tx1"/>
                </a:solidFill>
                <a:latin typeface="+mn-lt"/>
                <a:ea typeface="+mn-ea"/>
                <a:cs typeface="+mn-cs"/>
              </a:rPr>
              <a:t>—(1) Everyone has the right to freedom of expression, which includes— (</a:t>
            </a:r>
            <a:r>
              <a:rPr lang="en-ZA" sz="1200" b="0" i="1" u="none" strike="noStrike" kern="1200" baseline="0" dirty="0" smtClean="0">
                <a:solidFill>
                  <a:schemeClr val="tx1"/>
                </a:solidFill>
                <a:latin typeface="+mn-lt"/>
                <a:ea typeface="+mn-ea"/>
                <a:cs typeface="+mn-cs"/>
              </a:rPr>
              <a:t>c</a:t>
            </a:r>
            <a:r>
              <a:rPr lang="en-ZA" sz="1200" b="0" i="0" u="none" strike="noStrike" kern="1200" baseline="0" dirty="0" smtClean="0">
                <a:solidFill>
                  <a:schemeClr val="tx1"/>
                </a:solidFill>
                <a:latin typeface="+mn-lt"/>
                <a:ea typeface="+mn-ea"/>
                <a:cs typeface="+mn-cs"/>
              </a:rPr>
              <a:t>) freedom of artistic creativity; and</a:t>
            </a:r>
          </a:p>
          <a:p>
            <a:r>
              <a:rPr lang="en-ZA" sz="1200" b="1" i="0" u="none" strike="noStrike" kern="1200" baseline="0" dirty="0" smtClean="0">
                <a:solidFill>
                  <a:schemeClr val="tx1"/>
                </a:solidFill>
                <a:latin typeface="+mn-lt"/>
                <a:ea typeface="+mn-ea"/>
                <a:cs typeface="+mn-cs"/>
              </a:rPr>
              <a:t>29. Education.</a:t>
            </a:r>
            <a:r>
              <a:rPr lang="en-ZA" sz="1200" b="0" i="0" u="none" strike="noStrike" kern="1200" baseline="0" dirty="0" smtClean="0">
                <a:solidFill>
                  <a:schemeClr val="tx1"/>
                </a:solidFill>
                <a:latin typeface="+mn-lt"/>
                <a:ea typeface="+mn-ea"/>
                <a:cs typeface="+mn-cs"/>
              </a:rPr>
              <a:t>—(1) Everyone has the right—</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to a basic education, including adult basic education; and</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to further education, which the state, through reasonable measures, must make progressively available and accessible.</a:t>
            </a:r>
          </a:p>
          <a:p>
            <a:r>
              <a:rPr lang="en-ZA" sz="1200" b="0" i="0" u="none" strike="noStrike" kern="1200" baseline="0" dirty="0" smtClean="0">
                <a:solidFill>
                  <a:schemeClr val="tx1"/>
                </a:solidFill>
                <a:latin typeface="+mn-lt"/>
                <a:ea typeface="+mn-ea"/>
                <a:cs typeface="+mn-cs"/>
              </a:rPr>
              <a:t>(2) Everyone has the right to receive education in the official language or languages of their choice in public educational institutions where that education is reasonably practicable. In order to ensure the effective access to, and implementation of, this right, the state must consider all reasonable educational alternatives, including single medium institutions, taking into account—</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equity;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practicability; and</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c</a:t>
            </a:r>
            <a:r>
              <a:rPr lang="en-ZA" sz="1200" b="0" i="0" u="none" strike="noStrike" kern="1200" baseline="0" dirty="0" smtClean="0">
                <a:solidFill>
                  <a:schemeClr val="tx1"/>
                </a:solidFill>
                <a:latin typeface="+mn-lt"/>
                <a:ea typeface="+mn-ea"/>
                <a:cs typeface="+mn-cs"/>
              </a:rPr>
              <a:t>) the need to redress the results of past racially discriminatory laws and practices.</a:t>
            </a:r>
            <a:endParaRPr lang="en-US" sz="1200" b="0" i="0" u="none" strike="noStrike" kern="1200" baseline="0" dirty="0" smtClean="0">
              <a:solidFill>
                <a:schemeClr val="tx1"/>
              </a:solidFill>
              <a:latin typeface="+mn-lt"/>
              <a:ea typeface="+mn-ea"/>
              <a:cs typeface="+mn-cs"/>
            </a:endParaRPr>
          </a:p>
          <a:p>
            <a:endParaRPr lang="en-US" b="0" i="0" dirty="0" smtClean="0"/>
          </a:p>
          <a:p>
            <a:r>
              <a:rPr lang="en-ZA" sz="1200" b="0" i="0" kern="1200" dirty="0" smtClean="0">
                <a:solidFill>
                  <a:schemeClr val="tx1"/>
                </a:solidFill>
                <a:effectLst/>
                <a:latin typeface="+mn-lt"/>
                <a:ea typeface="+mn-ea"/>
                <a:cs typeface="+mn-cs"/>
              </a:rPr>
              <a:t>Certification of the Constitution of the  Republic of South Africa 1996 (4) SA 744 (CC) </a:t>
            </a:r>
            <a:endParaRPr lang="en-US" b="0" i="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ZA" sz="1200" b="0" i="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ZA" sz="1200" b="0" i="0" kern="1200" dirty="0" smtClean="0">
                <a:solidFill>
                  <a:schemeClr val="tx1"/>
                </a:solidFill>
                <a:effectLst/>
                <a:latin typeface="+mn-lt"/>
                <a:ea typeface="+mn-ea"/>
                <a:cs typeface="+mn-cs"/>
              </a:rPr>
              <a:t>Laugh It Off Promotions CC v South African Breweries International (Finance) BV t/a Sabmark International and Another (CCT42/04) [2005] ZACC 7; 2006 (1) SA 144 (CC); 2005 (8) BCLR 743 (CC) (27 May 2005)</a:t>
            </a:r>
          </a:p>
        </p:txBody>
      </p:sp>
      <p:sp>
        <p:nvSpPr>
          <p:cNvPr id="4" name="Slide Number Placeholder 3"/>
          <p:cNvSpPr>
            <a:spLocks noGrp="1"/>
          </p:cNvSpPr>
          <p:nvPr>
            <p:ph type="sldNum" sz="quarter" idx="10"/>
          </p:nvPr>
        </p:nvSpPr>
        <p:spPr/>
        <p:txBody>
          <a:bodyPr/>
          <a:lstStyle/>
          <a:p>
            <a:fld id="{2B5E636E-5096-4378-AE56-0D045EBDE46B}" type="slidenum">
              <a:rPr lang="en-GB" smtClean="0"/>
              <a:pPr/>
              <a:t>5</a:t>
            </a:fld>
            <a:endParaRPr lang="en-GB" dirty="0"/>
          </a:p>
        </p:txBody>
      </p:sp>
    </p:spTree>
    <p:extLst>
      <p:ext uri="{BB962C8B-B14F-4D97-AF65-F5344CB8AC3E}">
        <p14:creationId xmlns:p14="http://schemas.microsoft.com/office/powerpoint/2010/main" xmlns="" val="296594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Arbitrary deprivation</a:t>
            </a:r>
          </a:p>
          <a:p>
            <a:pPr lvl="0"/>
            <a:r>
              <a:rPr lang="en-GB" sz="1200" kern="1200" dirty="0" smtClean="0">
                <a:solidFill>
                  <a:schemeClr val="tx1"/>
                </a:solidFill>
                <a:effectLst/>
                <a:latin typeface="+mn-lt"/>
                <a:ea typeface="+mn-ea"/>
                <a:cs typeface="+mn-cs"/>
              </a:rPr>
              <a:t>OCSLA opinion: “</a:t>
            </a:r>
            <a:r>
              <a:rPr lang="en-ZA" sz="1200" kern="1200" dirty="0" smtClean="0">
                <a:solidFill>
                  <a:schemeClr val="tx1"/>
                </a:solidFill>
                <a:effectLst/>
                <a:latin typeface="+mn-lt"/>
                <a:ea typeface="+mn-ea"/>
                <a:cs typeface="+mn-cs"/>
              </a:rPr>
              <a:t>Multilateral agreements have always permitted countries the policy space to move in, regarding matters pertaining to public interest. These clauses have been deliberated on at length.  </a:t>
            </a:r>
            <a:r>
              <a:rPr lang="en-ZA" sz="1200" u="sng" kern="1200" dirty="0" smtClean="0">
                <a:solidFill>
                  <a:schemeClr val="tx1"/>
                </a:solidFill>
                <a:effectLst/>
                <a:latin typeface="+mn-lt"/>
                <a:ea typeface="+mn-ea"/>
                <a:cs typeface="+mn-cs"/>
              </a:rPr>
              <a:t>We must note that the South African Copyright law has always had some form of a limitation or exception from copyright infringement. The exceptions created in the Bill </a:t>
            </a:r>
            <a:r>
              <a:rPr lang="en-ZA" sz="1200" i="1" u="sng" kern="1200" dirty="0" smtClean="0">
                <a:solidFill>
                  <a:schemeClr val="tx1"/>
                </a:solidFill>
                <a:effectLst/>
                <a:latin typeface="+mn-lt"/>
                <a:ea typeface="+mn-ea"/>
                <a:cs typeface="+mn-cs"/>
              </a:rPr>
              <a:t>(</a:t>
            </a:r>
            <a:r>
              <a:rPr lang="en-GB" sz="1200" i="1" u="sng" kern="1200" dirty="0" smtClean="0">
                <a:solidFill>
                  <a:schemeClr val="tx1"/>
                </a:solidFill>
                <a:effectLst/>
                <a:latin typeface="+mn-lt"/>
                <a:ea typeface="+mn-ea"/>
                <a:cs typeface="+mn-cs"/>
              </a:rPr>
              <a:t>Copyright AB</a:t>
            </a:r>
            <a:r>
              <a:rPr lang="en-ZA" sz="1200" i="1" u="sng" kern="1200" dirty="0" smtClean="0">
                <a:solidFill>
                  <a:schemeClr val="tx1"/>
                </a:solidFill>
                <a:effectLst/>
                <a:latin typeface="+mn-lt"/>
                <a:ea typeface="+mn-ea"/>
                <a:cs typeface="+mn-cs"/>
              </a:rPr>
              <a:t>)</a:t>
            </a:r>
            <a:r>
              <a:rPr lang="en-ZA" sz="1200" u="sng" kern="1200" dirty="0" smtClean="0">
                <a:solidFill>
                  <a:schemeClr val="tx1"/>
                </a:solidFill>
                <a:effectLst/>
                <a:latin typeface="+mn-lt"/>
                <a:ea typeface="+mn-ea"/>
                <a:cs typeface="+mn-cs"/>
              </a:rPr>
              <a:t> are not new to international best practice or multilateral fora.</a:t>
            </a:r>
            <a:r>
              <a:rPr lang="en-ZA" sz="1200" kern="1200" dirty="0" smtClean="0">
                <a:solidFill>
                  <a:schemeClr val="tx1"/>
                </a:solidFill>
                <a:effectLst/>
                <a:latin typeface="+mn-lt"/>
                <a:ea typeface="+mn-ea"/>
                <a:cs typeface="+mn-cs"/>
              </a:rPr>
              <a:t> </a:t>
            </a:r>
            <a:r>
              <a:rPr lang="en-ZA" sz="1200" u="sng" kern="1200" dirty="0" smtClean="0">
                <a:solidFill>
                  <a:schemeClr val="tx1"/>
                </a:solidFill>
                <a:effectLst/>
                <a:latin typeface="+mn-lt"/>
                <a:ea typeface="+mn-ea"/>
                <a:cs typeface="+mn-cs"/>
              </a:rPr>
              <a:t>They furthermore relate to matters that are clearly of public interest and are for non-commercial purposes.</a:t>
            </a:r>
            <a:r>
              <a:rPr lang="en-ZA" sz="1200" kern="1200" dirty="0" smtClean="0">
                <a:solidFill>
                  <a:schemeClr val="tx1"/>
                </a:solidFill>
                <a:effectLst/>
                <a:latin typeface="+mn-lt"/>
                <a:ea typeface="+mn-ea"/>
                <a:cs typeface="+mn-cs"/>
              </a:rPr>
              <a:t> </a:t>
            </a:r>
          </a:p>
          <a:p>
            <a:pPr lvl="0"/>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smtClean="0">
                <a:solidFill>
                  <a:schemeClr val="tx1"/>
                </a:solidFill>
                <a:effectLst/>
                <a:latin typeface="+mn-lt"/>
                <a:ea typeface="+mn-ea"/>
                <a:cs typeface="+mn-cs"/>
              </a:rPr>
              <a:t>First National Bank of SA Limited t/a Wesbank v Commissioner for the South African Revenue Services and Another; First National Bank of SA Limited t/a Wesbank v Minister of Finance (CCT19/01) [2002] ZACC 5; 2002 (4) SA 768; 2002 (7) BCLR 702 (16 May 2002)</a:t>
            </a:r>
          </a:p>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kern="1200" dirty="0" smtClean="0">
                <a:solidFill>
                  <a:schemeClr val="tx1"/>
                </a:solidFill>
                <a:effectLst/>
                <a:latin typeface="+mn-lt"/>
                <a:ea typeface="+mn-ea"/>
                <a:cs typeface="+mn-cs"/>
              </a:rPr>
              <a:t>Par</a:t>
            </a:r>
            <a:r>
              <a:rPr lang="en-ZA" sz="1200" b="0" i="0" kern="1200" baseline="0" dirty="0" smtClean="0">
                <a:solidFill>
                  <a:schemeClr val="tx1"/>
                </a:solidFill>
                <a:effectLst/>
                <a:latin typeface="+mn-lt"/>
                <a:ea typeface="+mn-ea"/>
                <a:cs typeface="+mn-cs"/>
              </a:rPr>
              <a:t> 100: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latin typeface="Arial" panose="020B0604020202020204" pitchFamily="34" charset="0"/>
                <a:cs typeface="Arial" panose="020B0604020202020204" pitchFamily="34" charset="0"/>
              </a:rPr>
              <a:t>“…</a:t>
            </a:r>
            <a:r>
              <a:rPr lang="en-ZA" sz="1800" dirty="0" smtClean="0"/>
              <a:t>it is concluded that a deprivation of property is “arbitrary” as meant by section 25 when the “law” referred to in section 25(1) does not provide sufficient reason for the particular deprivation in question or is procedurally unfair. Sufficient reason is to be established as follows: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It is to be determined by evaluating the relationship between means employed, namely the deprivation in question, and ends sought to be achieved, namely the purpose of the law in question.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A complexity of relationships has to be considered.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In evaluating the deprivation in question, regard must be had to the relationship between the purpose for the deprivation and the person whose property is affected.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In addition, regard must be had to the relationship between the purpose of the deprivation and the nature of the property as well as the extent of the deprivation in respect of such property.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Generally speaking, where the property in question is ownership of land or a corporeal moveable, a more compelling purpose will have to be established in order for the depriving law to constitute sufficient reason for the deprivation, than in the case when the property is something different, and the property right something less extensive. This judgment is not concerned at all with incorporeal property.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Generally speaking, when the deprivation in question embraces all the incidents of ownership, the purpose for the deprivation will have to be more compelling than when the deprivation embraces only some incidents of ownership and those incidents only partially.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Depending on such interplay between variable means and ends, the nature of the property in question and the extent of its deprivation, there may be circumstances when sufficient reason is established by, in effect, no more than a mere rational relationship between means and ends; in others this might only be established by a proportionality evaluation closer to that required by section 36(1) of the Constitution. </a:t>
            </a:r>
          </a:p>
          <a:p>
            <a:pPr marL="342900" marR="0" lvl="0" indent="-342900" algn="l" defTabSz="914400" rtl="0" eaLnBrk="1" fontAlgn="auto" latinLnBrk="0" hangingPunct="1">
              <a:lnSpc>
                <a:spcPct val="100000"/>
              </a:lnSpc>
              <a:spcBef>
                <a:spcPts val="0"/>
              </a:spcBef>
              <a:spcAft>
                <a:spcPts val="0"/>
              </a:spcAft>
              <a:buClrTx/>
              <a:buSzTx/>
              <a:buFontTx/>
              <a:buAutoNum type="alphaLcParenBoth"/>
              <a:tabLst/>
              <a:defRPr/>
            </a:pPr>
            <a:r>
              <a:rPr lang="en-ZA" sz="1800" dirty="0" smtClean="0"/>
              <a:t>Whether there is sufficient reason to warrant the deprivation is a matter to be decided on all the relevant facts of each particular case, always bearing in mind that the enquiry is concerned with “arbitrary” in relation to the deprivation of property under section 25.</a:t>
            </a:r>
            <a:endParaRPr lang="en-ZA" sz="1800" dirty="0" smtClean="0">
              <a:latin typeface="Arial" panose="020B0604020202020204" pitchFamily="34" charset="0"/>
              <a:cs typeface="Arial" panose="020B0604020202020204" pitchFamily="34" charset="0"/>
            </a:endParaRPr>
          </a:p>
          <a:p>
            <a:pPr lvl="1" algn="just">
              <a:lnSpc>
                <a:spcPct val="120000"/>
              </a:lnSpc>
            </a:pPr>
            <a:endParaRPr lang="en-ZA" sz="1100" b="1"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i="0" kern="1200" dirty="0" smtClean="0">
              <a:solidFill>
                <a:schemeClr val="tx1"/>
              </a:solidFill>
              <a:effectLst/>
              <a:latin typeface="+mn-lt"/>
              <a:ea typeface="+mn-ea"/>
              <a:cs typeface="+mn-cs"/>
            </a:endParaRPr>
          </a:p>
          <a:p>
            <a:pPr lvl="0"/>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6</a:t>
            </a:fld>
            <a:endParaRPr lang="en-GB" dirty="0"/>
          </a:p>
        </p:txBody>
      </p:sp>
    </p:spTree>
    <p:extLst>
      <p:ext uri="{BB962C8B-B14F-4D97-AF65-F5344CB8AC3E}">
        <p14:creationId xmlns:p14="http://schemas.microsoft.com/office/powerpoint/2010/main" xmlns="" val="980043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ZA"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5E636E-5096-4378-AE56-0D045EBDE46B}" type="slidenum">
              <a:rPr lang="en-GB" smtClean="0"/>
              <a:pPr/>
              <a:t>7</a:t>
            </a:fld>
            <a:endParaRPr lang="en-GB" dirty="0"/>
          </a:p>
        </p:txBody>
      </p:sp>
    </p:spTree>
    <p:extLst>
      <p:ext uri="{BB962C8B-B14F-4D97-AF65-F5344CB8AC3E}">
        <p14:creationId xmlns:p14="http://schemas.microsoft.com/office/powerpoint/2010/main" xmlns="" val="1786017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b="1" dirty="0" smtClean="0"/>
              <a:t>Trade, occupation, profession</a:t>
            </a:r>
          </a:p>
          <a:p>
            <a:r>
              <a:rPr lang="en-ZA" sz="1200" b="1" dirty="0" smtClean="0">
                <a:latin typeface="Arial" panose="020B0604020202020204" pitchFamily="34" charset="0"/>
                <a:cs typeface="Arial" panose="020B0604020202020204" pitchFamily="34" charset="0"/>
              </a:rPr>
              <a:t>Section 22</a:t>
            </a:r>
            <a:r>
              <a:rPr lang="en-ZA" sz="1200" dirty="0" smtClean="0">
                <a:latin typeface="Arial" panose="020B0604020202020204" pitchFamily="34" charset="0"/>
                <a:cs typeface="Arial" panose="020B0604020202020204" pitchFamily="34" charset="0"/>
              </a:rPr>
              <a:t>: </a:t>
            </a:r>
            <a:r>
              <a:rPr lang="en-GB" sz="1200" dirty="0" smtClean="0">
                <a:latin typeface="Arial" panose="020B0604020202020204" pitchFamily="34" charset="0"/>
                <a:cs typeface="Arial" panose="020B0604020202020204" pitchFamily="34" charset="0"/>
              </a:rPr>
              <a:t>“Every citizen has the right to </a:t>
            </a:r>
            <a:r>
              <a:rPr lang="en-GB" sz="1200" u="sng" dirty="0" smtClean="0">
                <a:latin typeface="Arial" panose="020B0604020202020204" pitchFamily="34" charset="0"/>
                <a:cs typeface="Arial" panose="020B0604020202020204" pitchFamily="34" charset="0"/>
              </a:rPr>
              <a:t>choose</a:t>
            </a:r>
            <a:r>
              <a:rPr lang="en-GB" sz="1200" dirty="0" smtClean="0">
                <a:latin typeface="Arial" panose="020B0604020202020204" pitchFamily="34" charset="0"/>
                <a:cs typeface="Arial" panose="020B0604020202020204" pitchFamily="34" charset="0"/>
              </a:rPr>
              <a:t> their trade, occupation or profession (“TOP”) freely. The practice of a trade, occupation or profession may be regulated by law.”</a:t>
            </a:r>
            <a:endParaRPr lang="en-ZA" b="1" dirty="0" smtClean="0"/>
          </a:p>
          <a:p>
            <a:r>
              <a:rPr lang="en-ZA" b="1" dirty="0" smtClean="0"/>
              <a:t>Concerns raised</a:t>
            </a:r>
          </a:p>
          <a:p>
            <a:r>
              <a:rPr lang="en-GB" sz="1200" kern="1200" dirty="0" smtClean="0">
                <a:solidFill>
                  <a:schemeClr val="tx1"/>
                </a:solidFill>
                <a:effectLst/>
                <a:latin typeface="+mn-lt"/>
                <a:ea typeface="+mn-ea"/>
                <a:cs typeface="+mn-cs"/>
              </a:rPr>
              <a:t>These exceptions (fair use and the educational exceptions) make the practice of any activity that relies on the commercial exploitation of copyright (in respect of clause 12D, the provision of academic literature) uncertain and potentially unprofitable. Accordingly, the choice to enter into such an activity becomes limited, which limitation does not comply with section 36. </a:t>
            </a:r>
          </a:p>
          <a:p>
            <a:endParaRPr lang="en-ZA" sz="1200" b="1" kern="1200" dirty="0" smtClean="0">
              <a:solidFill>
                <a:schemeClr val="tx1"/>
              </a:solidFill>
              <a:effectLst/>
              <a:latin typeface="+mn-lt"/>
              <a:ea typeface="+mn-ea"/>
              <a:cs typeface="+mn-cs"/>
            </a:endParaRPr>
          </a:p>
          <a:p>
            <a:r>
              <a:rPr lang="en-ZA" sz="1200" b="1" kern="1200" dirty="0" smtClean="0">
                <a:solidFill>
                  <a:schemeClr val="tx1"/>
                </a:solidFill>
                <a:effectLst/>
                <a:latin typeface="+mn-lt"/>
                <a:ea typeface="+mn-ea"/>
                <a:cs typeface="+mn-cs"/>
              </a:rPr>
              <a:t>Constitutional Court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 </a:t>
            </a:r>
            <a:r>
              <a:rPr lang="en-GB" sz="1200" i="1" kern="1200" dirty="0" smtClean="0">
                <a:solidFill>
                  <a:schemeClr val="tx1"/>
                </a:solidFill>
                <a:effectLst/>
                <a:latin typeface="+mn-lt"/>
                <a:ea typeface="+mn-ea"/>
                <a:cs typeface="+mn-cs"/>
              </a:rPr>
              <a:t>South African Diamond Producers Organisation v Minister of Minerals and Energy N.O. and Others 2017 (6) SA 331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para 65</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(“Diamond Producers”) and in </a:t>
            </a:r>
            <a:r>
              <a:rPr lang="en-GB" sz="1200" i="1" kern="1200" dirty="0" smtClean="0">
                <a:solidFill>
                  <a:schemeClr val="tx1"/>
                </a:solidFill>
                <a:effectLst/>
                <a:latin typeface="+mn-lt"/>
                <a:ea typeface="+mn-ea"/>
                <a:cs typeface="+mn-cs"/>
              </a:rPr>
              <a:t>Affordable Medicines Trust v Minister of Health 2006 (3) SA 247 (CC)</a:t>
            </a:r>
            <a:r>
              <a:rPr lang="en-GB" sz="1200" kern="1200" dirty="0" smtClean="0">
                <a:solidFill>
                  <a:schemeClr val="tx1"/>
                </a:solidFill>
                <a:effectLst/>
                <a:latin typeface="+mn-lt"/>
                <a:ea typeface="+mn-ea"/>
                <a:cs typeface="+mn-cs"/>
              </a:rPr>
              <a:t>,</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at para 63, 93</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(“Affordable Medicines”)</a:t>
            </a:r>
            <a:r>
              <a:rPr lang="en-GB" sz="1200" i="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the Constitutional Court held that legislation limits the choice of trade, occupation or profession if its effect makes the practice of that trade or profession so undesirable, difficult or unprofitable that the choice to enter it is in fact limited.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the Diamond Producers case, the Constitutional Court confirmed that the test related to limitation of the two elements of section 22, differ. If a legislative provision would </a:t>
            </a:r>
            <a:r>
              <a:rPr lang="en-GB" sz="1200" u="sng" kern="1200" dirty="0" smtClean="0">
                <a:solidFill>
                  <a:schemeClr val="tx1"/>
                </a:solidFill>
                <a:effectLst/>
                <a:latin typeface="+mn-lt"/>
                <a:ea typeface="+mn-ea"/>
                <a:cs typeface="+mn-cs"/>
              </a:rPr>
              <a:t>objectively </a:t>
            </a:r>
            <a:r>
              <a:rPr lang="en-GB" sz="1200" kern="1200" dirty="0" smtClean="0">
                <a:solidFill>
                  <a:schemeClr val="tx1"/>
                </a:solidFill>
                <a:effectLst/>
                <a:latin typeface="+mn-lt"/>
                <a:ea typeface="+mn-ea"/>
                <a:cs typeface="+mn-cs"/>
              </a:rPr>
              <a:t>negatively impact on the choice of trade, occupation or profession, that limitation must be tested in terms of the criterion of reasonableness set out in section 36(1). With reference to Affordable Medicines the court would take into account both whether the legislation in issue presented a legal barrier to entry into the trade, occupation or profession, and whether it imposed an </a:t>
            </a:r>
            <a:r>
              <a:rPr lang="en-GB" sz="1200" u="sng" kern="1200" dirty="0" smtClean="0">
                <a:solidFill>
                  <a:schemeClr val="tx1"/>
                </a:solidFill>
                <a:effectLst/>
                <a:latin typeface="+mn-lt"/>
                <a:ea typeface="+mn-ea"/>
                <a:cs typeface="+mn-cs"/>
              </a:rPr>
              <a:t>effective limit on, or an effective bar to, that choice</a:t>
            </a:r>
            <a:r>
              <a:rPr lang="en-GB" sz="1200" kern="1200" dirty="0" smtClean="0">
                <a:solidFill>
                  <a:schemeClr val="tx1"/>
                </a:solidFill>
                <a:effectLst/>
                <a:latin typeface="+mn-lt"/>
                <a:ea typeface="+mn-ea"/>
                <a:cs typeface="+mn-cs"/>
              </a:rPr>
              <a:t> in that it would “deter” persons from entering into that trade, occupation or profession.</a:t>
            </a:r>
            <a:endParaRPr lang="en-GB" sz="1200" kern="1200" baseline="30000" dirty="0" smtClean="0">
              <a:solidFill>
                <a:schemeClr val="tx1"/>
              </a:solidFill>
              <a:effectLst/>
              <a:latin typeface="+mn-lt"/>
              <a:ea typeface="+mn-ea"/>
              <a:cs typeface="+mn-cs"/>
            </a:endParaRPr>
          </a:p>
          <a:p>
            <a:endParaRPr lang="en-ZA" sz="1200" kern="1200" baseline="300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In respect of the </a:t>
            </a:r>
            <a:r>
              <a:rPr lang="en-GB" sz="1200" u="sng" kern="1200" dirty="0" smtClean="0">
                <a:solidFill>
                  <a:schemeClr val="tx1"/>
                </a:solidFill>
                <a:effectLst/>
                <a:latin typeface="+mn-lt"/>
                <a:ea typeface="+mn-ea"/>
                <a:cs typeface="+mn-cs"/>
              </a:rPr>
              <a:t>regulation of the practice of a trade, occupation or profession</a:t>
            </a:r>
            <a:r>
              <a:rPr lang="en-GB" sz="1200" kern="1200" dirty="0" smtClean="0">
                <a:solidFill>
                  <a:schemeClr val="tx1"/>
                </a:solidFill>
                <a:effectLst/>
                <a:latin typeface="+mn-lt"/>
                <a:ea typeface="+mn-ea"/>
                <a:cs typeface="+mn-cs"/>
              </a:rPr>
              <a:t>, the Constitutional Court held in Affordable Medicines that “restrictions on the right to practise a profession are subject to a less stringent test than restrictions on the choice of a profession”. The Court indicated that section 22 accords Parliament “the general power to enact legislation that regulates the practice of a profession.” The Court also noted that the legislature has wide powers - powers that are only subject to constitutional control, as is the case with the exercise of all public power. Two of the constitutional constraints on the exercise of public power is that there must be a rational connection between the legislation and the achievement of a legitimate government purpose. In Diamond Producers, the Constitutional Court indicated that “(t)his means that the question is whether there is a rational basis for section 20A; whether another measure may have been more effective, or less disruptive, is not relevant.”</a:t>
            </a:r>
          </a:p>
        </p:txBody>
      </p:sp>
      <p:sp>
        <p:nvSpPr>
          <p:cNvPr id="4" name="Slide Number Placeholder 3"/>
          <p:cNvSpPr>
            <a:spLocks noGrp="1"/>
          </p:cNvSpPr>
          <p:nvPr>
            <p:ph type="sldNum" sz="quarter" idx="10"/>
          </p:nvPr>
        </p:nvSpPr>
        <p:spPr/>
        <p:txBody>
          <a:bodyPr/>
          <a:lstStyle/>
          <a:p>
            <a:fld id="{2B5E636E-5096-4378-AE56-0D045EBDE46B}" type="slidenum">
              <a:rPr lang="en-GB" smtClean="0"/>
              <a:pPr/>
              <a:t>8</a:t>
            </a:fld>
            <a:endParaRPr lang="en-GB" dirty="0"/>
          </a:p>
        </p:txBody>
      </p:sp>
    </p:spTree>
    <p:extLst>
      <p:ext uri="{BB962C8B-B14F-4D97-AF65-F5344CB8AC3E}">
        <p14:creationId xmlns:p14="http://schemas.microsoft.com/office/powerpoint/2010/main" xmlns="" val="2193726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r>
              <a:rPr lang="en-GB" b="1" u="sng" dirty="0" smtClean="0"/>
              <a:t>Three Step test:</a:t>
            </a:r>
            <a:r>
              <a:rPr lang="en-GB" b="1" dirty="0" smtClean="0"/>
              <a: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As a member of the World Trade Organisation (“WTO”), South Africa is bound by both the Berne Convention for the Protection of Literary and Artistic Works of 1886 (“the Berne Convention”) and the Agreement on Trade-Related Aspects of Intellectual Property Rights (TRIPS) of 1995. Both these conventions contain a mechanism that control the ability of lawmakers to legislate exceptions and limitations, known as the Three-Step Test. It provides an international standard against which national copyright exceptions and limitations must be judged.</a:t>
            </a:r>
          </a:p>
          <a:p>
            <a:pPr lvl="0"/>
            <a:r>
              <a:rPr lang="en-GB" sz="1200" kern="1200" dirty="0" smtClean="0">
                <a:solidFill>
                  <a:schemeClr val="tx1"/>
                </a:solidFill>
                <a:effectLst/>
                <a:latin typeface="+mn-lt"/>
                <a:ea typeface="+mn-ea"/>
                <a:cs typeface="+mn-cs"/>
              </a:rPr>
              <a:t>Although the wording of the two conventions differ, broadly speaking the Three-Step Test can be worded as follows: National copyright exceptions and limitations must—</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a:t>
            </a:r>
            <a:r>
              <a:rPr lang="en-GB" sz="1200" kern="1200" baseline="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be confined to certain special cases;</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conflict with the normal exploitation of the copyright work; and</a:t>
            </a:r>
            <a:endParaRPr lang="en-GB" sz="10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 not unreasonably prejudice the legitimate interests of the rights holder / author. </a:t>
            </a:r>
            <a:endParaRPr lang="en-GB" sz="1000" kern="1200" dirty="0" smtClean="0">
              <a:solidFill>
                <a:schemeClr val="tx1"/>
              </a:solidFill>
              <a:effectLst/>
              <a:latin typeface="+mn-lt"/>
              <a:ea typeface="+mn-ea"/>
              <a:cs typeface="+mn-cs"/>
            </a:endParaRPr>
          </a:p>
          <a:p>
            <a:pPr algn="just"/>
            <a:endParaRPr lang="en-ZA" dirty="0" smtClean="0"/>
          </a:p>
          <a:p>
            <a:pPr algn="just"/>
            <a:r>
              <a:rPr lang="en-GB" sz="1200" kern="1200" dirty="0" smtClean="0">
                <a:solidFill>
                  <a:schemeClr val="tx1"/>
                </a:solidFill>
                <a:effectLst/>
                <a:latin typeface="+mn-lt"/>
                <a:ea typeface="+mn-ea"/>
                <a:cs typeface="+mn-cs"/>
              </a:rPr>
              <a:t>The exceptions will not limit the normal exploitation of the copyright work, nor do they unreasonably prejudice the legitimate interests of the rights holder. In this regard, the argument is similar to the argument regarding the exceptions not constituting arbitrary deprivation. The fair use provision thus complies with the second and third steps. See also the discussion about the limitation of the exceptions by fairness and the four factors informing that in clause 12A(</a:t>
            </a:r>
            <a:r>
              <a:rPr lang="en-GB" sz="1200" i="1" kern="1200" dirty="0" smtClean="0">
                <a:solidFill>
                  <a:schemeClr val="tx1"/>
                </a:solidFill>
                <a:effectLst/>
                <a:latin typeface="+mn-lt"/>
                <a:ea typeface="+mn-ea"/>
                <a:cs typeface="+mn-cs"/>
              </a:rPr>
              <a:t>b</a:t>
            </a:r>
            <a:r>
              <a:rPr lang="en-GB" sz="1200" kern="1200" dirty="0" smtClean="0">
                <a:solidFill>
                  <a:schemeClr val="tx1"/>
                </a:solidFill>
                <a:effectLst/>
                <a:latin typeface="+mn-lt"/>
                <a:ea typeface="+mn-ea"/>
                <a:cs typeface="+mn-cs"/>
              </a:rPr>
              <a:t>)).</a:t>
            </a:r>
          </a:p>
          <a:p>
            <a:pPr algn="just"/>
            <a:endParaRPr lang="en-ZA"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In terms of Article 31(3)(b) of the Vienna Convention on the Law of Treaties 1969 (1969) 8 ILM 679,the subsequent practice of states in applying a treaty can be used to indicate how the states have interpreted the treaty and thus give content to treaty obligations.</a:t>
            </a:r>
          </a:p>
          <a:p>
            <a:r>
              <a:rPr lang="en-GB" sz="1200" i="1" kern="1200" dirty="0" smtClean="0">
                <a:solidFill>
                  <a:schemeClr val="tx1"/>
                </a:solidFill>
                <a:effectLst/>
                <a:latin typeface="+mn-lt"/>
                <a:ea typeface="+mn-ea"/>
                <a:cs typeface="+mn-cs"/>
              </a:rPr>
              <a:t>“General rule of interpretation</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1. A treaty shall be interpreted in good faith in accordance with the ordinary meaning to be given to the terms of the treaty in their context and in the light of its object and purpose.</a:t>
            </a:r>
          </a:p>
          <a:p>
            <a:r>
              <a:rPr lang="en-ZA" sz="1200" kern="120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3. There shall be taken into account, together with the context:</a:t>
            </a:r>
          </a:p>
          <a:p>
            <a:r>
              <a:rPr lang="en-GB" sz="1200" kern="1200" dirty="0" smtClean="0">
                <a:solidFill>
                  <a:schemeClr val="tx1"/>
                </a:solidFill>
                <a:effectLst/>
                <a:latin typeface="+mn-lt"/>
                <a:ea typeface="+mn-ea"/>
                <a:cs typeface="+mn-cs"/>
              </a:rPr>
              <a:t>(b) any subsequent practice in the application of the treaty which establishes the agreement of the parties regarding its interpretation;</a:t>
            </a:r>
          </a:p>
          <a:p>
            <a:pPr algn="just"/>
            <a:r>
              <a:rPr lang="en-ZA" sz="1200" kern="1200" dirty="0" smtClean="0">
                <a:solidFill>
                  <a:schemeClr val="tx1"/>
                </a:solidFill>
                <a:effectLst/>
                <a:latin typeface="+mn-lt"/>
                <a:ea typeface="+mn-ea"/>
                <a:cs typeface="+mn-cs"/>
              </a:rPr>
              <a:t>- Australian Law Reform Commission:</a:t>
            </a:r>
            <a:r>
              <a:rPr lang="en-ZA" sz="1200" kern="1200" baseline="0" dirty="0" smtClean="0">
                <a:solidFill>
                  <a:schemeClr val="tx1"/>
                </a:solidFill>
                <a:effectLst/>
                <a:latin typeface="+mn-lt"/>
                <a:ea typeface="+mn-ea"/>
                <a:cs typeface="+mn-cs"/>
              </a:rPr>
              <a:t> </a:t>
            </a:r>
            <a:r>
              <a:rPr lang="en-ZA" sz="1200" kern="1200" dirty="0" smtClean="0">
                <a:solidFill>
                  <a:schemeClr val="tx1"/>
                </a:solidFill>
                <a:effectLst/>
                <a:latin typeface="+mn-lt"/>
                <a:ea typeface="+mn-ea"/>
                <a:cs typeface="+mn-cs"/>
              </a:rPr>
              <a:t>“</a:t>
            </a:r>
            <a:r>
              <a:rPr lang="en-ZA" sz="1200" b="0" i="0" kern="1200" dirty="0" smtClean="0">
                <a:solidFill>
                  <a:schemeClr val="tx1"/>
                </a:solidFill>
                <a:effectLst/>
                <a:latin typeface="+mn-lt"/>
                <a:ea typeface="+mn-ea"/>
                <a:cs typeface="+mn-cs"/>
              </a:rPr>
              <a:t>The ALRC considers that fair use is consistent with the three-step test. This conclusion is based on an analysis of the history of the test, an analysis of the words of the test itself, and on the absence of any challenge to the US and other countries that have introduced fair use or extended fair dealing exceptions.”</a:t>
            </a:r>
            <a:endParaRPr lang="en-GB" sz="1200" kern="1200" dirty="0" smtClean="0">
              <a:solidFill>
                <a:schemeClr val="tx1"/>
              </a:solidFill>
              <a:effectLst/>
              <a:latin typeface="+mn-lt"/>
              <a:ea typeface="+mn-ea"/>
              <a:cs typeface="+mn-cs"/>
            </a:endParaRPr>
          </a:p>
          <a:p>
            <a:pPr algn="just"/>
            <a:r>
              <a:rPr lang="en-GB" sz="1200" kern="1200" dirty="0" smtClean="0">
                <a:solidFill>
                  <a:schemeClr val="tx1"/>
                </a:solidFill>
                <a:effectLst/>
                <a:latin typeface="+mn-lt"/>
                <a:ea typeface="+mn-ea"/>
                <a:cs typeface="+mn-cs"/>
              </a:rPr>
              <a:t>- A number of countries</a:t>
            </a:r>
            <a:r>
              <a:rPr lang="en-GB" sz="1200" kern="1200" baseline="0" dirty="0" smtClean="0">
                <a:solidFill>
                  <a:schemeClr val="tx1"/>
                </a:solidFill>
                <a:effectLst/>
                <a:latin typeface="+mn-lt"/>
                <a:ea typeface="+mn-ea"/>
                <a:cs typeface="+mn-cs"/>
              </a:rPr>
              <a:t> have switched to fair use after becoming signatories to these conventions. </a:t>
            </a:r>
            <a:endParaRPr lang="en-ZA" dirty="0" smtClean="0"/>
          </a:p>
          <a:p>
            <a:pPr algn="just"/>
            <a:endParaRPr lang="en-GB" dirty="0" smtClean="0"/>
          </a:p>
          <a:p>
            <a:pPr algn="just"/>
            <a:r>
              <a:rPr lang="en-GB" dirty="0" smtClean="0"/>
              <a:t>However, given the economic and social benefits that a fair use exception would bring, our Office is of the view that the South African Courts will require strong and persuasive arguments that fair use does not comply with the Three-Step Test. </a:t>
            </a:r>
          </a:p>
          <a:p>
            <a:pPr algn="just"/>
            <a:r>
              <a:rPr lang="en-GB" dirty="0" smtClean="0"/>
              <a:t>The views of international academics and lawyers, the fact that there is no international case law to guide, and the subsequent practices of other member countries, indicate that our courts would agree that no such arguments exist.</a:t>
            </a:r>
          </a:p>
          <a:p>
            <a:pPr algn="just"/>
            <a:endParaRPr lang="en-GB" dirty="0" smtClean="0"/>
          </a:p>
          <a:p>
            <a:pPr algn="just"/>
            <a:r>
              <a:rPr lang="en-ZA" sz="1200" b="0" i="0" u="none" strike="noStrike" kern="1200" baseline="0" dirty="0" smtClean="0">
                <a:solidFill>
                  <a:schemeClr val="tx1"/>
                </a:solidFill>
                <a:latin typeface="+mn-lt"/>
                <a:ea typeface="+mn-ea"/>
                <a:cs typeface="+mn-cs"/>
              </a:rPr>
              <a:t>Christophe Geiger et al., “Declaration on a Balanced Interpretation of the Three-Step Test in Copyright Law,” 39 </a:t>
            </a:r>
            <a:r>
              <a:rPr lang="en-ZA" sz="1200" b="0" i="1" u="none" strike="noStrike" kern="1200" baseline="0" dirty="0" smtClean="0">
                <a:solidFill>
                  <a:schemeClr val="tx1"/>
                </a:solidFill>
                <a:latin typeface="+mn-lt"/>
                <a:ea typeface="+mn-ea"/>
                <a:cs typeface="+mn-cs"/>
              </a:rPr>
              <a:t>International Review of Intellectual Property and Competition Law </a:t>
            </a:r>
            <a:r>
              <a:rPr lang="en-ZA" sz="1200" b="0" i="0" u="none" strike="noStrike" kern="1200" baseline="0" dirty="0" smtClean="0">
                <a:solidFill>
                  <a:schemeClr val="tx1"/>
                </a:solidFill>
                <a:latin typeface="+mn-lt"/>
                <a:ea typeface="+mn-ea"/>
                <a:cs typeface="+mn-cs"/>
              </a:rPr>
              <a:t>(2008), 707 (own emphases). </a:t>
            </a:r>
            <a:endParaRPr lang="en-GB" dirty="0" smtClean="0"/>
          </a:p>
        </p:txBody>
      </p:sp>
      <p:sp>
        <p:nvSpPr>
          <p:cNvPr id="4" name="Slide Number Placeholder 3"/>
          <p:cNvSpPr>
            <a:spLocks noGrp="1"/>
          </p:cNvSpPr>
          <p:nvPr>
            <p:ph type="sldNum" sz="quarter" idx="10"/>
          </p:nvPr>
        </p:nvSpPr>
        <p:spPr/>
        <p:txBody>
          <a:bodyPr/>
          <a:lstStyle/>
          <a:p>
            <a:fld id="{2B5E636E-5096-4378-AE56-0D045EBDE46B}" type="slidenum">
              <a:rPr lang="en-GB" smtClean="0"/>
              <a:pPr/>
              <a:t>10</a:t>
            </a:fld>
            <a:endParaRPr lang="en-GB" dirty="0"/>
          </a:p>
        </p:txBody>
      </p:sp>
    </p:spTree>
    <p:extLst>
      <p:ext uri="{BB962C8B-B14F-4D97-AF65-F5344CB8AC3E}">
        <p14:creationId xmlns:p14="http://schemas.microsoft.com/office/powerpoint/2010/main" xmlns="" val="3415553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GB" dirty="0" smtClean="0"/>
          </a:p>
        </p:txBody>
      </p:sp>
      <p:sp>
        <p:nvSpPr>
          <p:cNvPr id="4" name="Slide Number Placeholder 3"/>
          <p:cNvSpPr>
            <a:spLocks noGrp="1"/>
          </p:cNvSpPr>
          <p:nvPr>
            <p:ph type="sldNum" sz="quarter" idx="10"/>
          </p:nvPr>
        </p:nvSpPr>
        <p:spPr/>
        <p:txBody>
          <a:bodyPr/>
          <a:lstStyle/>
          <a:p>
            <a:fld id="{2B5E636E-5096-4378-AE56-0D045EBDE46B}" type="slidenum">
              <a:rPr lang="en-GB" smtClean="0"/>
              <a:pPr/>
              <a:t>11</a:t>
            </a:fld>
            <a:endParaRPr lang="en-GB" dirty="0"/>
          </a:p>
        </p:txBody>
      </p:sp>
    </p:spTree>
    <p:extLst>
      <p:ext uri="{BB962C8B-B14F-4D97-AF65-F5344CB8AC3E}">
        <p14:creationId xmlns:p14="http://schemas.microsoft.com/office/powerpoint/2010/main" xmlns="" val="402508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C06C12-7EDA-4359-BDE1-432CB5163A3F}" type="datetime1">
              <a:rPr lang="en-US" smtClean="0"/>
              <a:pPr/>
              <a:t>11/14/2021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4CBAB6-EBBE-4546-A3A9-30D5056FAA32}" type="datetime1">
              <a:rPr lang="en-US" smtClean="0"/>
              <a:pPr/>
              <a:t>11/14/2021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760756-E790-46B3-B5A0-7E9812DA2F22}" type="datetime1">
              <a:rPr lang="en-US" smtClean="0"/>
              <a:pPr/>
              <a:t>11/14/2021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CBFED2-9A9E-444C-857F-D3BBB2EAAED2}" type="datetime1">
              <a:rPr lang="en-US" smtClean="0"/>
              <a:pPr/>
              <a:t>11/14/2021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7153FA-F75B-4D44-BCEA-85D7F8AA10E4}" type="datetime1">
              <a:rPr lang="en-US" smtClean="0"/>
              <a:pPr/>
              <a:t>11/14/2021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502F03F-513B-467D-A915-CE659A9B6503}" type="datetime1">
              <a:rPr lang="en-US" smtClean="0"/>
              <a:pPr/>
              <a:t>11/14/2021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34DF0C-45B5-4062-8ECB-EB325B2441F7}" type="datetime1">
              <a:rPr lang="en-US" smtClean="0"/>
              <a:pPr/>
              <a:t>11/14/2021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2B4C9B-ADD9-403C-8E0D-F6F99E4A73FD}" type="datetime1">
              <a:rPr lang="en-US" smtClean="0"/>
              <a:pPr/>
              <a:t>11/14/2021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B8C72-799E-42A6-A15E-C571E86E2E8B}" type="datetime1">
              <a:rPr lang="en-US" smtClean="0"/>
              <a:pPr/>
              <a:t>11/14/2021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32F31D4-1E81-49EC-90D2-49418CAD5B8A}" type="datetime1">
              <a:rPr lang="en-US" smtClean="0"/>
              <a:pPr/>
              <a:t>11/14/2021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AB11F10-331B-495C-9B20-5896595E3B37}" type="datetime1">
              <a:rPr lang="en-US" smtClean="0"/>
              <a:pPr/>
              <a:t>11/14/2021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768FA3-4AFC-4D14-9E94-B1A72CFC7618}" type="datetime1">
              <a:rPr lang="en-US" smtClean="0"/>
              <a:pPr/>
              <a:t>11/14/2021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dirty="0"/>
          </a:p>
        </p:txBody>
      </p:sp>
    </p:spTree>
    <p:extLst>
      <p:ext uri="{BB962C8B-B14F-4D97-AF65-F5344CB8AC3E}">
        <p14:creationId xmlns:p14="http://schemas.microsoft.com/office/powerpoint/2010/main" xmlns=""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6607403" y="5356749"/>
            <a:ext cx="2884231" cy="1254057"/>
          </a:xfrm>
          <a:prstGeom prst="rect">
            <a:avLst/>
          </a:prstGeom>
        </p:spPr>
        <p:txBody>
          <a:bodyPr vert="horz" lIns="91440" tIns="45720" rIns="91440" bIns="45720" rtlCol="0" anchor="ctr">
            <a:normAutofit fontScale="97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lumMod val="85000"/>
                  </a:schemeClr>
                </a:solidFill>
              </a:rPr>
              <a:t/>
            </a:r>
            <a:br>
              <a:rPr lang="en-US" b="1" dirty="0">
                <a:solidFill>
                  <a:schemeClr val="bg1">
                    <a:lumMod val="85000"/>
                  </a:schemeClr>
                </a:solidFill>
              </a:rPr>
            </a:br>
            <a:endParaRPr lang="en-US" b="1" dirty="0">
              <a:solidFill>
                <a:schemeClr val="bg1">
                  <a:lumMod val="85000"/>
                </a:schemeClr>
              </a:solidFill>
            </a:endParaRPr>
          </a:p>
          <a:p>
            <a:endParaRPr lang="en-US" b="1" dirty="0">
              <a:solidFill>
                <a:schemeClr val="bg1">
                  <a:lumMod val="85000"/>
                </a:schemeClr>
              </a:solidFill>
            </a:endParaRPr>
          </a:p>
        </p:txBody>
      </p:sp>
      <p:sp>
        <p:nvSpPr>
          <p:cNvPr id="4" name="Rectangle 3"/>
          <p:cNvSpPr/>
          <p:nvPr/>
        </p:nvSpPr>
        <p:spPr>
          <a:xfrm>
            <a:off x="1795780" y="2006600"/>
            <a:ext cx="7185660" cy="646331"/>
          </a:xfrm>
          <a:prstGeom prst="rect">
            <a:avLst/>
          </a:prstGeom>
        </p:spPr>
        <p:txBody>
          <a:bodyPr wrap="square">
            <a:spAutoFit/>
          </a:bodyPr>
          <a:lstStyle/>
          <a:p>
            <a:r>
              <a:rPr lang="en-US" b="1" dirty="0" smtClean="0">
                <a:latin typeface="Arial" charset="0"/>
                <a:ea typeface="Arial" charset="0"/>
                <a:cs typeface="Arial" charset="0"/>
              </a:rPr>
              <a:t>Responses to submissions on Copyright Amendment Bill and Performers</a:t>
            </a:r>
            <a:r>
              <a:rPr lang="en-US" b="1" dirty="0">
                <a:latin typeface="Arial" charset="0"/>
                <a:ea typeface="Arial" charset="0"/>
                <a:cs typeface="Arial" charset="0"/>
              </a:rPr>
              <a:t>’ </a:t>
            </a:r>
            <a:r>
              <a:rPr lang="en-US" b="1" dirty="0" smtClean="0">
                <a:latin typeface="Arial" charset="0"/>
                <a:ea typeface="Arial" charset="0"/>
                <a:cs typeface="Arial" charset="0"/>
              </a:rPr>
              <a:t>Protection Amendment Bill</a:t>
            </a:r>
            <a:endParaRPr lang="en-US" b="1" dirty="0">
              <a:latin typeface="Arial" charset="0"/>
              <a:ea typeface="Arial" charset="0"/>
              <a:cs typeface="Arial" charset="0"/>
            </a:endParaRPr>
          </a:p>
        </p:txBody>
      </p:sp>
      <p:sp>
        <p:nvSpPr>
          <p:cNvPr id="5" name="Slide Number Placeholder 4"/>
          <p:cNvSpPr>
            <a:spLocks noGrp="1"/>
          </p:cNvSpPr>
          <p:nvPr>
            <p:ph type="sldNum" sz="quarter" idx="12"/>
          </p:nvPr>
        </p:nvSpPr>
        <p:spPr/>
        <p:txBody>
          <a:bodyPr/>
          <a:lstStyle/>
          <a:p>
            <a:fld id="{BC72CB22-D7A4-7547-B048-02B7C821FF3F}" type="slidenum">
              <a:rPr lang="en-US" smtClean="0"/>
              <a:pPr/>
              <a:t>1</a:t>
            </a:fld>
            <a:endParaRPr lang="en-US" dirty="0"/>
          </a:p>
        </p:txBody>
      </p:sp>
    </p:spTree>
    <p:extLst>
      <p:ext uri="{BB962C8B-B14F-4D97-AF65-F5344CB8AC3E}">
        <p14:creationId xmlns:p14="http://schemas.microsoft.com/office/powerpoint/2010/main" xmlns="" val="1211865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48252"/>
            <a:ext cx="8543925" cy="638173"/>
          </a:xfrm>
        </p:spPr>
        <p:txBody>
          <a:bodyPr>
            <a:normAutofit/>
          </a:bodyPr>
          <a:lstStyle/>
          <a:p>
            <a:r>
              <a:rPr lang="en-GB" sz="2400" b="1" dirty="0" smtClean="0">
                <a:latin typeface="Arial" panose="020B0604020202020204" pitchFamily="34" charset="0"/>
                <a:cs typeface="Arial" panose="020B0604020202020204" pitchFamily="34" charset="0"/>
              </a:rPr>
              <a:t>Exceptions: Three step</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3" y="997527"/>
            <a:ext cx="9302411" cy="5723949"/>
          </a:xfrm>
        </p:spPr>
        <p:txBody>
          <a:bodyPr>
            <a:noAutofit/>
          </a:bodyPr>
          <a:lstStyle/>
          <a:p>
            <a:pPr algn="just">
              <a:lnSpc>
                <a:spcPct val="100000"/>
              </a:lnSpc>
              <a:spcBef>
                <a:spcPts val="0"/>
              </a:spcBef>
              <a:defRPr/>
            </a:pPr>
            <a:r>
              <a:rPr lang="en-GB" sz="1800" dirty="0" smtClean="0">
                <a:latin typeface="Arial" panose="020B0604020202020204" pitchFamily="34" charset="0"/>
                <a:cs typeface="Arial" panose="020B0604020202020204" pitchFamily="34" charset="0"/>
              </a:rPr>
              <a:t>South Africa is a member </a:t>
            </a:r>
            <a:r>
              <a:rPr lang="en-GB" sz="1800" dirty="0">
                <a:latin typeface="Arial" panose="020B0604020202020204" pitchFamily="34" charset="0"/>
                <a:cs typeface="Arial" panose="020B0604020202020204" pitchFamily="34" charset="0"/>
              </a:rPr>
              <a:t>of the World Trade </a:t>
            </a:r>
            <a:r>
              <a:rPr lang="en-GB" sz="1800" dirty="0" smtClean="0">
                <a:latin typeface="Arial" panose="020B0604020202020204" pitchFamily="34" charset="0"/>
                <a:cs typeface="Arial" panose="020B0604020202020204" pitchFamily="34" charset="0"/>
              </a:rPr>
              <a:t>Organisation: Thus bound by the </a:t>
            </a:r>
            <a:r>
              <a:rPr lang="en-GB" sz="1800" dirty="0">
                <a:latin typeface="Arial" panose="020B0604020202020204" pitchFamily="34" charset="0"/>
                <a:cs typeface="Arial" panose="020B0604020202020204" pitchFamily="34" charset="0"/>
              </a:rPr>
              <a:t>Berne </a:t>
            </a:r>
            <a:r>
              <a:rPr lang="en-GB" sz="1800" dirty="0" smtClean="0">
                <a:latin typeface="Arial" panose="020B0604020202020204" pitchFamily="34" charset="0"/>
                <a:cs typeface="Arial" panose="020B0604020202020204" pitchFamily="34" charset="0"/>
              </a:rPr>
              <a:t>Convention + TRIPS. </a:t>
            </a:r>
          </a:p>
          <a:p>
            <a:pPr lvl="1" algn="just">
              <a:lnSpc>
                <a:spcPct val="100000"/>
              </a:lnSpc>
              <a:spcBef>
                <a:spcPts val="0"/>
              </a:spcBef>
              <a:defRPr/>
            </a:pPr>
            <a:r>
              <a:rPr lang="en-GB" sz="1800" dirty="0" smtClean="0">
                <a:latin typeface="Arial" panose="020B0604020202020204" pitchFamily="34" charset="0"/>
                <a:cs typeface="Arial" panose="020B0604020202020204" pitchFamily="34" charset="0"/>
              </a:rPr>
              <a:t>Three-Step Test: provides </a:t>
            </a:r>
            <a:r>
              <a:rPr lang="en-GB" sz="1800" dirty="0">
                <a:latin typeface="Arial" panose="020B0604020202020204" pitchFamily="34" charset="0"/>
                <a:cs typeface="Arial" panose="020B0604020202020204" pitchFamily="34" charset="0"/>
              </a:rPr>
              <a:t>an international standard </a:t>
            </a:r>
            <a:r>
              <a:rPr lang="en-GB" sz="1800" dirty="0" smtClean="0">
                <a:latin typeface="Arial" panose="020B0604020202020204" pitchFamily="34" charset="0"/>
                <a:cs typeface="Arial" panose="020B0604020202020204" pitchFamily="34" charset="0"/>
              </a:rPr>
              <a:t>iro exceptions </a:t>
            </a:r>
            <a:r>
              <a:rPr lang="en-GB" sz="1800" dirty="0">
                <a:latin typeface="Arial" panose="020B0604020202020204" pitchFamily="34" charset="0"/>
                <a:cs typeface="Arial" panose="020B0604020202020204" pitchFamily="34" charset="0"/>
              </a:rPr>
              <a:t>and </a:t>
            </a:r>
            <a:r>
              <a:rPr lang="en-GB" sz="1800" dirty="0" smtClean="0">
                <a:latin typeface="Arial" panose="020B0604020202020204" pitchFamily="34" charset="0"/>
                <a:cs typeface="Arial" panose="020B0604020202020204" pitchFamily="34" charset="0"/>
              </a:rPr>
              <a:t>limitations.</a:t>
            </a:r>
            <a:endParaRPr lang="en-GB" sz="1800" dirty="0">
              <a:latin typeface="Arial" panose="020B0604020202020204" pitchFamily="34" charset="0"/>
              <a:cs typeface="Arial" panose="020B0604020202020204" pitchFamily="34" charset="0"/>
            </a:endParaRPr>
          </a:p>
          <a:p>
            <a:pPr lvl="0"/>
            <a:r>
              <a:rPr lang="en-GB" sz="1800" dirty="0" smtClean="0">
                <a:latin typeface="Arial" panose="020B0604020202020204" pitchFamily="34" charset="0"/>
                <a:cs typeface="Arial" panose="020B0604020202020204" pitchFamily="34" charset="0"/>
              </a:rPr>
              <a:t>Three-Step Test: National </a:t>
            </a:r>
            <a:r>
              <a:rPr lang="en-GB" sz="1800" dirty="0">
                <a:latin typeface="Arial" panose="020B0604020202020204" pitchFamily="34" charset="0"/>
                <a:cs typeface="Arial" panose="020B0604020202020204" pitchFamily="34" charset="0"/>
              </a:rPr>
              <a:t>copyright exceptions and limitations must—</a:t>
            </a:r>
          </a:p>
          <a:p>
            <a:pPr lvl="1"/>
            <a:r>
              <a:rPr lang="en-GB" sz="1800" dirty="0" smtClean="0">
                <a:latin typeface="Arial" panose="020B0604020202020204" pitchFamily="34" charset="0"/>
                <a:cs typeface="Arial" panose="020B0604020202020204" pitchFamily="34" charset="0"/>
              </a:rPr>
              <a:t>be </a:t>
            </a:r>
            <a:r>
              <a:rPr lang="en-GB" sz="1800" dirty="0">
                <a:latin typeface="Arial" panose="020B0604020202020204" pitchFamily="34" charset="0"/>
                <a:cs typeface="Arial" panose="020B0604020202020204" pitchFamily="34" charset="0"/>
              </a:rPr>
              <a:t>confined to certain special cases;</a:t>
            </a:r>
          </a:p>
          <a:p>
            <a:pPr lvl="1"/>
            <a:r>
              <a:rPr lang="en-GB" sz="1800" dirty="0" smtClean="0">
                <a:latin typeface="Arial" panose="020B0604020202020204" pitchFamily="34" charset="0"/>
                <a:cs typeface="Arial" panose="020B0604020202020204" pitchFamily="34" charset="0"/>
              </a:rPr>
              <a:t>not </a:t>
            </a:r>
            <a:r>
              <a:rPr lang="en-GB" sz="1800" dirty="0">
                <a:latin typeface="Arial" panose="020B0604020202020204" pitchFamily="34" charset="0"/>
                <a:cs typeface="Arial" panose="020B0604020202020204" pitchFamily="34" charset="0"/>
              </a:rPr>
              <a:t>conflict with the normal exploitation of the copyright work; and</a:t>
            </a:r>
          </a:p>
          <a:p>
            <a:pPr lvl="1"/>
            <a:r>
              <a:rPr lang="en-GB" sz="1800" dirty="0" smtClean="0">
                <a:latin typeface="Arial" panose="020B0604020202020204" pitchFamily="34" charset="0"/>
                <a:cs typeface="Arial" panose="020B0604020202020204" pitchFamily="34" charset="0"/>
              </a:rPr>
              <a:t>not </a:t>
            </a:r>
            <a:r>
              <a:rPr lang="en-GB" sz="1800" dirty="0">
                <a:latin typeface="Arial" panose="020B0604020202020204" pitchFamily="34" charset="0"/>
                <a:cs typeface="Arial" panose="020B0604020202020204" pitchFamily="34" charset="0"/>
              </a:rPr>
              <a:t>unreasonably prejudice the legitimate interests of the rights holder / author. </a:t>
            </a:r>
          </a:p>
          <a:p>
            <a:r>
              <a:rPr lang="en-ZA" sz="1800" dirty="0" smtClean="0">
                <a:latin typeface="Arial" panose="020B0604020202020204" pitchFamily="34" charset="0"/>
                <a:cs typeface="Arial" panose="020B0604020202020204" pitchFamily="34" charset="0"/>
              </a:rPr>
              <a:t>Declara</a:t>
            </a:r>
            <a:r>
              <a:rPr lang="en-ZA" sz="1800" dirty="0">
                <a:latin typeface="Arial" panose="020B0604020202020204" pitchFamily="34" charset="0"/>
                <a:cs typeface="Arial" panose="020B0604020202020204" pitchFamily="34" charset="0"/>
              </a:rPr>
              <a:t>t</a:t>
            </a:r>
            <a:r>
              <a:rPr lang="en-ZA" sz="1800" dirty="0" smtClean="0">
                <a:latin typeface="Arial" panose="020B0604020202020204" pitchFamily="34" charset="0"/>
                <a:cs typeface="Arial" panose="020B0604020202020204" pitchFamily="34" charset="0"/>
              </a:rPr>
              <a:t>ion </a:t>
            </a:r>
            <a:r>
              <a:rPr lang="en-ZA" sz="1800" dirty="0">
                <a:latin typeface="Arial" panose="020B0604020202020204" pitchFamily="34" charset="0"/>
                <a:cs typeface="Arial" panose="020B0604020202020204" pitchFamily="34" charset="0"/>
              </a:rPr>
              <a:t>on a Balanced Interpretation of the Three-Step Test in Copyright </a:t>
            </a:r>
            <a:r>
              <a:rPr lang="en-ZA" sz="1800" dirty="0" smtClean="0">
                <a:latin typeface="Arial" panose="020B0604020202020204" pitchFamily="34" charset="0"/>
                <a:cs typeface="Arial" panose="020B0604020202020204" pitchFamily="34" charset="0"/>
              </a:rPr>
              <a:t>Law (Max </a:t>
            </a:r>
            <a:r>
              <a:rPr lang="en-ZA" sz="1800" dirty="0">
                <a:latin typeface="Arial" panose="020B0604020202020204" pitchFamily="34" charset="0"/>
                <a:cs typeface="Arial" panose="020B0604020202020204" pitchFamily="34" charset="0"/>
              </a:rPr>
              <a:t>Planck </a:t>
            </a:r>
            <a:r>
              <a:rPr lang="en-ZA" sz="1800" dirty="0" smtClean="0">
                <a:latin typeface="Arial" panose="020B0604020202020204" pitchFamily="34" charset="0"/>
                <a:cs typeface="Arial" panose="020B0604020202020204" pitchFamily="34" charset="0"/>
              </a:rPr>
              <a:t>Institute):</a:t>
            </a:r>
            <a:endParaRPr lang="en-ZA" sz="1800" dirty="0">
              <a:latin typeface="Arial" panose="020B0604020202020204" pitchFamily="34" charset="0"/>
              <a:cs typeface="Arial" panose="020B0604020202020204" pitchFamily="34" charset="0"/>
            </a:endParaRPr>
          </a:p>
          <a:p>
            <a:pPr lvl="1"/>
            <a:r>
              <a:rPr lang="en-ZA" sz="1800" dirty="0" smtClean="0">
                <a:latin typeface="Arial" panose="020B0604020202020204" pitchFamily="34" charset="0"/>
                <a:cs typeface="Arial" panose="020B0604020202020204" pitchFamily="34" charset="0"/>
              </a:rPr>
              <a:t>The </a:t>
            </a:r>
            <a:r>
              <a:rPr lang="en-ZA" sz="1800" dirty="0">
                <a:latin typeface="Arial" panose="020B0604020202020204" pitchFamily="34" charset="0"/>
                <a:cs typeface="Arial" panose="020B0604020202020204" pitchFamily="34" charset="0"/>
              </a:rPr>
              <a:t>three steps </a:t>
            </a:r>
            <a:r>
              <a:rPr lang="en-ZA" sz="1800" dirty="0" smtClean="0">
                <a:latin typeface="Arial" panose="020B0604020202020204" pitchFamily="34" charset="0"/>
                <a:cs typeface="Arial" panose="020B0604020202020204" pitchFamily="34" charset="0"/>
              </a:rPr>
              <a:t>must be considered as a whole when assessing exceptions; </a:t>
            </a:r>
            <a:endParaRPr lang="en-ZA" sz="1800" dirty="0">
              <a:latin typeface="Arial" panose="020B0604020202020204" pitchFamily="34" charset="0"/>
              <a:cs typeface="Arial" panose="020B0604020202020204" pitchFamily="34" charset="0"/>
            </a:endParaRPr>
          </a:p>
          <a:p>
            <a:pPr lvl="1"/>
            <a:r>
              <a:rPr lang="en-ZA" sz="1800" dirty="0" smtClean="0">
                <a:latin typeface="Arial" panose="020B0604020202020204" pitchFamily="34" charset="0"/>
                <a:cs typeface="Arial" panose="020B0604020202020204" pitchFamily="34" charset="0"/>
              </a:rPr>
              <a:t>The test does </a:t>
            </a:r>
            <a:r>
              <a:rPr lang="en-ZA" sz="1800" dirty="0">
                <a:latin typeface="Arial" panose="020B0604020202020204" pitchFamily="34" charset="0"/>
                <a:cs typeface="Arial" panose="020B0604020202020204" pitchFamily="34" charset="0"/>
              </a:rPr>
              <a:t>not require </a:t>
            </a:r>
            <a:r>
              <a:rPr lang="en-ZA" sz="1800" dirty="0" smtClean="0">
                <a:latin typeface="Arial" panose="020B0604020202020204" pitchFamily="34" charset="0"/>
                <a:cs typeface="Arial" panose="020B0604020202020204" pitchFamily="34" charset="0"/>
              </a:rPr>
              <a:t>a narrow interpretation of limitations </a:t>
            </a:r>
            <a:r>
              <a:rPr lang="en-ZA" sz="1800" dirty="0">
                <a:latin typeface="Arial" panose="020B0604020202020204" pitchFamily="34" charset="0"/>
                <a:cs typeface="Arial" panose="020B0604020202020204" pitchFamily="34" charset="0"/>
              </a:rPr>
              <a:t>and exceptions </a:t>
            </a:r>
            <a:r>
              <a:rPr lang="en-ZA" sz="1800" dirty="0" smtClean="0">
                <a:latin typeface="Arial" panose="020B0604020202020204" pitchFamily="34" charset="0"/>
                <a:cs typeface="Arial" panose="020B0604020202020204" pitchFamily="34" charset="0"/>
              </a:rPr>
              <a:t>– the interpretation must take objectives </a:t>
            </a:r>
            <a:r>
              <a:rPr lang="en-ZA" sz="1800" dirty="0">
                <a:latin typeface="Arial" panose="020B0604020202020204" pitchFamily="34" charset="0"/>
                <a:cs typeface="Arial" panose="020B0604020202020204" pitchFamily="34" charset="0"/>
              </a:rPr>
              <a:t>and </a:t>
            </a:r>
            <a:r>
              <a:rPr lang="en-ZA" sz="1800" dirty="0" smtClean="0">
                <a:latin typeface="Arial" panose="020B0604020202020204" pitchFamily="34" charset="0"/>
                <a:cs typeface="Arial" panose="020B0604020202020204" pitchFamily="34" charset="0"/>
              </a:rPr>
              <a:t>purposes into account;</a:t>
            </a:r>
            <a:endParaRPr lang="en-ZA" sz="1800" dirty="0">
              <a:latin typeface="Arial" panose="020B0604020202020204" pitchFamily="34" charset="0"/>
              <a:cs typeface="Arial" panose="020B0604020202020204" pitchFamily="34" charset="0"/>
            </a:endParaRPr>
          </a:p>
          <a:p>
            <a:pPr lvl="1"/>
            <a:r>
              <a:rPr lang="en-ZA" sz="1800" dirty="0">
                <a:latin typeface="Arial" panose="020B0604020202020204" pitchFamily="34" charset="0"/>
                <a:cs typeface="Arial" panose="020B0604020202020204" pitchFamily="34" charset="0"/>
              </a:rPr>
              <a:t>The step related to “certain specific cases does not prevent legislatures from introducing for instance fair use, as long as the scope thereof is reasonably foreseeable (Fair use is </a:t>
            </a:r>
            <a:r>
              <a:rPr lang="en-ZA" sz="1800" dirty="0" smtClean="0">
                <a:latin typeface="Arial" panose="020B0604020202020204" pitchFamily="34" charset="0"/>
                <a:cs typeface="Arial" panose="020B0604020202020204" pitchFamily="34" charset="0"/>
              </a:rPr>
              <a:t>not </a:t>
            </a:r>
            <a:r>
              <a:rPr lang="en-ZA" sz="1800" dirty="0">
                <a:latin typeface="Arial" panose="020B0604020202020204" pitchFamily="34" charset="0"/>
                <a:cs typeface="Arial" panose="020B0604020202020204" pitchFamily="34" charset="0"/>
              </a:rPr>
              <a:t>more or less </a:t>
            </a:r>
            <a:r>
              <a:rPr lang="en-ZA" sz="1800" dirty="0" smtClean="0">
                <a:latin typeface="Arial" panose="020B0604020202020204" pitchFamily="34" charset="0"/>
                <a:cs typeface="Arial" panose="020B0604020202020204" pitchFamily="34" charset="0"/>
              </a:rPr>
              <a:t>foreseeable </a:t>
            </a:r>
            <a:r>
              <a:rPr lang="en-ZA" sz="1800" dirty="0">
                <a:latin typeface="Arial" panose="020B0604020202020204" pitchFamily="34" charset="0"/>
                <a:cs typeface="Arial" panose="020B0604020202020204" pitchFamily="34" charset="0"/>
              </a:rPr>
              <a:t>than fair </a:t>
            </a:r>
            <a:r>
              <a:rPr lang="en-ZA" sz="1800" dirty="0" smtClean="0">
                <a:latin typeface="Arial" panose="020B0604020202020204" pitchFamily="34" charset="0"/>
                <a:cs typeface="Arial" panose="020B0604020202020204" pitchFamily="34" charset="0"/>
              </a:rPr>
              <a:t>dealing);</a:t>
            </a:r>
            <a:endParaRPr lang="en-ZA" sz="1800" dirty="0">
              <a:latin typeface="Arial" panose="020B0604020202020204" pitchFamily="34" charset="0"/>
              <a:cs typeface="Arial" panose="020B0604020202020204" pitchFamily="34" charset="0"/>
            </a:endParaRPr>
          </a:p>
          <a:p>
            <a:pPr lvl="1"/>
            <a:r>
              <a:rPr lang="en-ZA" sz="1800" dirty="0" smtClean="0">
                <a:latin typeface="Arial" panose="020B0604020202020204" pitchFamily="34" charset="0"/>
                <a:cs typeface="Arial" panose="020B0604020202020204" pitchFamily="34" charset="0"/>
              </a:rPr>
              <a:t>The test should </a:t>
            </a:r>
            <a:r>
              <a:rPr lang="en-ZA" sz="1800" dirty="0">
                <a:latin typeface="Arial" panose="020B0604020202020204" pitchFamily="34" charset="0"/>
                <a:cs typeface="Arial" panose="020B0604020202020204" pitchFamily="34" charset="0"/>
              </a:rPr>
              <a:t>be interpreted in a </a:t>
            </a:r>
            <a:r>
              <a:rPr lang="en-ZA" sz="1800" dirty="0" smtClean="0">
                <a:latin typeface="Arial" panose="020B0604020202020204" pitchFamily="34" charset="0"/>
                <a:cs typeface="Arial" panose="020B0604020202020204" pitchFamily="34" charset="0"/>
              </a:rPr>
              <a:t>way that respects </a:t>
            </a:r>
            <a:r>
              <a:rPr lang="en-ZA" sz="1800" dirty="0">
                <a:latin typeface="Arial" panose="020B0604020202020204" pitchFamily="34" charset="0"/>
                <a:cs typeface="Arial" panose="020B0604020202020204" pitchFamily="34" charset="0"/>
              </a:rPr>
              <a:t>the legitimate interests of third parties, including </a:t>
            </a:r>
            <a:r>
              <a:rPr lang="en-ZA" sz="1800" dirty="0" smtClean="0">
                <a:latin typeface="Arial" panose="020B0604020202020204" pitchFamily="34" charset="0"/>
                <a:cs typeface="Arial" panose="020B0604020202020204" pitchFamily="34" charset="0"/>
              </a:rPr>
              <a:t>interests </a:t>
            </a:r>
            <a:r>
              <a:rPr lang="en-ZA" sz="1800" dirty="0">
                <a:latin typeface="Arial" panose="020B0604020202020204" pitchFamily="34" charset="0"/>
                <a:cs typeface="Arial" panose="020B0604020202020204" pitchFamily="34" charset="0"/>
              </a:rPr>
              <a:t>deriving from human rights and fundamental </a:t>
            </a:r>
            <a:r>
              <a:rPr lang="en-ZA" sz="1800" dirty="0" smtClean="0">
                <a:latin typeface="Arial" panose="020B0604020202020204" pitchFamily="34" charset="0"/>
                <a:cs typeface="Arial" panose="020B0604020202020204" pitchFamily="34" charset="0"/>
              </a:rPr>
              <a:t>freedoms.</a:t>
            </a:r>
            <a:endParaRPr lang="en-GB" sz="1800" b="1" dirty="0" smtClean="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10</a:t>
            </a:fld>
            <a:endParaRPr lang="en-US" dirty="0"/>
          </a:p>
        </p:txBody>
      </p:sp>
    </p:spTree>
    <p:extLst>
      <p:ext uri="{BB962C8B-B14F-4D97-AF65-F5344CB8AC3E}">
        <p14:creationId xmlns:p14="http://schemas.microsoft.com/office/powerpoint/2010/main" xmlns="" val="1328244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48252"/>
            <a:ext cx="8543925" cy="638173"/>
          </a:xfrm>
        </p:spPr>
        <p:txBody>
          <a:bodyPr>
            <a:normAutofit/>
          </a:bodyPr>
          <a:lstStyle/>
          <a:p>
            <a:r>
              <a:rPr lang="en-GB" sz="2400" b="1" dirty="0" smtClean="0">
                <a:latin typeface="Arial" panose="020B0604020202020204" pitchFamily="34" charset="0"/>
                <a:cs typeface="Arial" panose="020B0604020202020204" pitchFamily="34" charset="0"/>
              </a:rPr>
              <a:t>Exceptions: Three step</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3" y="997527"/>
            <a:ext cx="9302411" cy="5723949"/>
          </a:xfrm>
        </p:spPr>
        <p:txBody>
          <a:bodyPr>
            <a:noAutofit/>
          </a:bodyPr>
          <a:lstStyle/>
          <a:p>
            <a:pPr algn="just"/>
            <a:r>
              <a:rPr lang="en-GB" sz="1800" b="1" dirty="0" smtClean="0">
                <a:latin typeface="Arial" panose="020B0604020202020204" pitchFamily="34" charset="0"/>
                <a:cs typeface="Arial" panose="020B0604020202020204" pitchFamily="34" charset="0"/>
              </a:rPr>
              <a:t>THE EXCEPTIONS + FAIR USE comply with all three steps.</a:t>
            </a:r>
            <a:endParaRPr lang="en-GB" sz="1800" dirty="0" smtClean="0">
              <a:latin typeface="Arial" panose="020B0604020202020204" pitchFamily="34" charset="0"/>
              <a:cs typeface="Arial" panose="020B0604020202020204" pitchFamily="34" charset="0"/>
            </a:endParaRPr>
          </a:p>
          <a:p>
            <a:pPr algn="just"/>
            <a:r>
              <a:rPr lang="en-GB" sz="1800" b="1" dirty="0" smtClean="0">
                <a:latin typeface="Arial" panose="020B0604020202020204" pitchFamily="34" charset="0"/>
                <a:cs typeface="Arial" panose="020B0604020202020204" pitchFamily="34" charset="0"/>
              </a:rPr>
              <a:t>FAIR USE:</a:t>
            </a:r>
          </a:p>
          <a:p>
            <a:pPr lvl="1" algn="just"/>
            <a:r>
              <a:rPr lang="en-GB" sz="1800" dirty="0" smtClean="0">
                <a:latin typeface="Arial" panose="020B0604020202020204" pitchFamily="34" charset="0"/>
                <a:cs typeface="Arial" panose="020B0604020202020204" pitchFamily="34" charset="0"/>
              </a:rPr>
              <a:t>Vienna Convention: “Any </a:t>
            </a:r>
            <a:r>
              <a:rPr lang="en-GB" sz="1800" dirty="0">
                <a:latin typeface="Arial" panose="020B0604020202020204" pitchFamily="34" charset="0"/>
                <a:cs typeface="Arial" panose="020B0604020202020204" pitchFamily="34" charset="0"/>
              </a:rPr>
              <a:t>subsequent practice in the application of the treaty which establishes the agreement of the parties regarding its </a:t>
            </a:r>
            <a:r>
              <a:rPr lang="en-GB" sz="1800" dirty="0" smtClean="0">
                <a:latin typeface="Arial" panose="020B0604020202020204" pitchFamily="34" charset="0"/>
                <a:cs typeface="Arial" panose="020B0604020202020204" pitchFamily="34" charset="0"/>
              </a:rPr>
              <a:t>interpretation”.</a:t>
            </a:r>
          </a:p>
          <a:p>
            <a:pPr lvl="1" algn="just"/>
            <a:r>
              <a:rPr lang="en-ZA" sz="1800" dirty="0" smtClean="0">
                <a:latin typeface="Arial" panose="020B0604020202020204" pitchFamily="34" charset="0"/>
                <a:cs typeface="Arial" panose="020B0604020202020204" pitchFamily="34" charset="0"/>
              </a:rPr>
              <a:t>Australian </a:t>
            </a:r>
            <a:r>
              <a:rPr lang="en-ZA" sz="1800" dirty="0">
                <a:latin typeface="Arial" panose="020B0604020202020204" pitchFamily="34" charset="0"/>
                <a:cs typeface="Arial" panose="020B0604020202020204" pitchFamily="34" charset="0"/>
              </a:rPr>
              <a:t>Law Reform </a:t>
            </a:r>
            <a:r>
              <a:rPr lang="en-ZA" sz="1800" dirty="0" smtClean="0">
                <a:latin typeface="Arial" panose="020B0604020202020204" pitchFamily="34" charset="0"/>
                <a:cs typeface="Arial" panose="020B0604020202020204" pitchFamily="34" charset="0"/>
              </a:rPr>
              <a:t>Commission reported that it considers fair </a:t>
            </a:r>
            <a:r>
              <a:rPr lang="en-ZA" sz="1800" dirty="0">
                <a:latin typeface="Arial" panose="020B0604020202020204" pitchFamily="34" charset="0"/>
                <a:cs typeface="Arial" panose="020B0604020202020204" pitchFamily="34" charset="0"/>
              </a:rPr>
              <a:t>use </a:t>
            </a:r>
            <a:r>
              <a:rPr lang="en-ZA" sz="1800" dirty="0" smtClean="0">
                <a:latin typeface="Arial" panose="020B0604020202020204" pitchFamily="34" charset="0"/>
                <a:cs typeface="Arial" panose="020B0604020202020204" pitchFamily="34" charset="0"/>
              </a:rPr>
              <a:t>to be consistent </a:t>
            </a:r>
            <a:r>
              <a:rPr lang="en-ZA" sz="1800" dirty="0">
                <a:latin typeface="Arial" panose="020B0604020202020204" pitchFamily="34" charset="0"/>
                <a:cs typeface="Arial" panose="020B0604020202020204" pitchFamily="34" charset="0"/>
              </a:rPr>
              <a:t>with the three-step test</a:t>
            </a:r>
            <a:r>
              <a:rPr lang="en-ZA" sz="1800" dirty="0" smtClean="0">
                <a:latin typeface="Arial" panose="020B0604020202020204" pitchFamily="34" charset="0"/>
                <a:cs typeface="Arial" panose="020B0604020202020204" pitchFamily="34" charset="0"/>
              </a:rPr>
              <a:t>.</a:t>
            </a:r>
          </a:p>
          <a:p>
            <a:pPr lvl="1" algn="just"/>
            <a:r>
              <a:rPr lang="en-GB" sz="1800" dirty="0" smtClean="0">
                <a:latin typeface="Arial" panose="020B0604020202020204" pitchFamily="34" charset="0"/>
                <a:cs typeface="Arial" panose="020B0604020202020204" pitchFamily="34" charset="0"/>
              </a:rPr>
              <a:t>A </a:t>
            </a:r>
            <a:r>
              <a:rPr lang="en-GB" sz="1800" dirty="0">
                <a:latin typeface="Arial" panose="020B0604020202020204" pitchFamily="34" charset="0"/>
                <a:cs typeface="Arial" panose="020B0604020202020204" pitchFamily="34" charset="0"/>
              </a:rPr>
              <a:t>number of countries have switched to fair use after becoming signatories to these conventions. </a:t>
            </a:r>
          </a:p>
          <a:p>
            <a:pPr algn="just"/>
            <a:r>
              <a:rPr lang="en-GB" sz="1800" dirty="0">
                <a:latin typeface="Arial" panose="020B0604020202020204" pitchFamily="34" charset="0"/>
                <a:cs typeface="Arial" panose="020B0604020202020204" pitchFamily="34" charset="0"/>
              </a:rPr>
              <a:t>The views of international academics and lawyers, the fact that there is no international case law to guide, and the subsequent practices of other member countries, indicate that our courts would agree that no such arguments exist.</a:t>
            </a:r>
          </a:p>
          <a:p>
            <a:pPr algn="just"/>
            <a:r>
              <a:rPr lang="en-GB" sz="1800" dirty="0" smtClean="0">
                <a:latin typeface="Arial" panose="020B0604020202020204" pitchFamily="34" charset="0"/>
                <a:cs typeface="Arial" panose="020B0604020202020204" pitchFamily="34" charset="0"/>
              </a:rPr>
              <a:t>Given </a:t>
            </a:r>
            <a:r>
              <a:rPr lang="en-GB" sz="1800" dirty="0">
                <a:latin typeface="Arial" panose="020B0604020202020204" pitchFamily="34" charset="0"/>
                <a:cs typeface="Arial" panose="020B0604020202020204" pitchFamily="34" charset="0"/>
              </a:rPr>
              <a:t>the economic and social benefits that a fair use exception would bring, our Office is of the view that the South African Courts will require strong and persuasive arguments that fair use does not comply with the Three-Step Test. </a:t>
            </a:r>
            <a:endParaRPr lang="en-GB" sz="1800" dirty="0" smtClean="0">
              <a:latin typeface="Arial" panose="020B0604020202020204" pitchFamily="34" charset="0"/>
              <a:cs typeface="Arial" panose="020B0604020202020204" pitchFamily="34" charset="0"/>
            </a:endParaRPr>
          </a:p>
          <a:p>
            <a:pPr algn="just"/>
            <a:r>
              <a:rPr lang="en-US" sz="1800" dirty="0" smtClean="0">
                <a:latin typeface="Arial" panose="020B0604020202020204" pitchFamily="34" charset="0"/>
                <a:cs typeface="Arial" panose="020B0604020202020204" pitchFamily="34" charset="0"/>
              </a:rPr>
              <a:t>Specific exceptions in the Bill can be strengthened / clarified to make compliance more clear</a:t>
            </a:r>
            <a:endParaRPr lang="en-GB" sz="18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11</a:t>
            </a:fld>
            <a:endParaRPr lang="en-US" dirty="0"/>
          </a:p>
        </p:txBody>
      </p:sp>
    </p:spTree>
    <p:extLst>
      <p:ext uri="{BB962C8B-B14F-4D97-AF65-F5344CB8AC3E}">
        <p14:creationId xmlns:p14="http://schemas.microsoft.com/office/powerpoint/2010/main" xmlns="" val="22966897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8515" y="2232212"/>
            <a:ext cx="9069920" cy="4318217"/>
          </a:xfrm>
        </p:spPr>
        <p:txBody>
          <a:bodyPr>
            <a:normAutofit/>
          </a:bodyPr>
          <a:lstStyle/>
          <a:p>
            <a:r>
              <a:rPr lang="en-US" sz="3600" dirty="0"/>
              <a:t>Specific </a:t>
            </a:r>
            <a:r>
              <a:rPr lang="en-US" sz="3600" dirty="0" smtClean="0"/>
              <a:t>clauses iro </a:t>
            </a:r>
            <a:r>
              <a:rPr lang="en-US" sz="3600" dirty="0"/>
              <a:t>which amendments are </a:t>
            </a:r>
            <a:r>
              <a:rPr lang="en-US" sz="3600" dirty="0" smtClean="0"/>
              <a:t>recommended based on inputs from the public:</a:t>
            </a:r>
          </a:p>
          <a:p>
            <a:endParaRPr lang="en-US" sz="3600" dirty="0"/>
          </a:p>
          <a:p>
            <a:r>
              <a:rPr lang="en-US" sz="3600" dirty="0" smtClean="0"/>
              <a:t>Copyright AB, B13B-2017</a:t>
            </a:r>
            <a:endParaRPr lang="en-ZA" sz="3600"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12</a:t>
            </a:fld>
            <a:endParaRPr lang="en-US" dirty="0"/>
          </a:p>
        </p:txBody>
      </p:sp>
    </p:spTree>
    <p:extLst>
      <p:ext uri="{BB962C8B-B14F-4D97-AF65-F5344CB8AC3E}">
        <p14:creationId xmlns:p14="http://schemas.microsoft.com/office/powerpoint/2010/main" xmlns="" val="3805248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6" y="2056"/>
            <a:ext cx="8543925" cy="1325563"/>
          </a:xfrm>
        </p:spPr>
        <p:txBody>
          <a:bodyPr/>
          <a:lstStyle/>
          <a:p>
            <a:r>
              <a:rPr lang="en-US" dirty="0" smtClean="0"/>
              <a:t>Clause 1 - definitions</a:t>
            </a:r>
            <a:endParaRPr lang="en-GB" dirty="0"/>
          </a:p>
        </p:txBody>
      </p:sp>
      <p:sp>
        <p:nvSpPr>
          <p:cNvPr id="3" name="Content Placeholder 2"/>
          <p:cNvSpPr>
            <a:spLocks noGrp="1"/>
          </p:cNvSpPr>
          <p:nvPr>
            <p:ph idx="1"/>
          </p:nvPr>
        </p:nvSpPr>
        <p:spPr>
          <a:xfrm>
            <a:off x="268941" y="1129554"/>
            <a:ext cx="9345706" cy="3375212"/>
          </a:xfrm>
        </p:spPr>
        <p:txBody>
          <a:bodyPr>
            <a:normAutofit fontScale="85000" lnSpcReduction="20000"/>
          </a:bodyPr>
          <a:lstStyle/>
          <a:p>
            <a:pPr algn="just"/>
            <a:r>
              <a:rPr lang="en-ZA" i="1" dirty="0" smtClean="0"/>
              <a:t>(a): </a:t>
            </a:r>
            <a:r>
              <a:rPr lang="en-ZA" dirty="0" smtClean="0"/>
              <a:t>“accessible </a:t>
            </a:r>
            <a:r>
              <a:rPr lang="en-ZA" dirty="0"/>
              <a:t>format </a:t>
            </a:r>
            <a:r>
              <a:rPr lang="en-ZA" dirty="0" smtClean="0"/>
              <a:t>copy“: Align with Marrakesh Treaty – “including to” + additional wording used in treaty</a:t>
            </a:r>
          </a:p>
          <a:p>
            <a:pPr lvl="1" algn="just"/>
            <a:r>
              <a:rPr lang="en-ZA" u="sng" dirty="0">
                <a:solidFill>
                  <a:srgbClr val="0070C0"/>
                </a:solidFill>
              </a:rPr>
              <a:t>Can amend</a:t>
            </a:r>
            <a:r>
              <a:rPr lang="en-ZA" dirty="0">
                <a:solidFill>
                  <a:srgbClr val="0070C0"/>
                </a:solidFill>
              </a:rPr>
              <a:t>: Part of discussions on </a:t>
            </a:r>
            <a:r>
              <a:rPr lang="en-ZA" dirty="0" smtClean="0">
                <a:solidFill>
                  <a:srgbClr val="0070C0"/>
                </a:solidFill>
              </a:rPr>
              <a:t>treaties</a:t>
            </a:r>
            <a:endParaRPr lang="en-GB" dirty="0">
              <a:solidFill>
                <a:srgbClr val="0070C0"/>
              </a:solidFill>
            </a:endParaRPr>
          </a:p>
          <a:p>
            <a:pPr lvl="1" algn="just"/>
            <a:r>
              <a:rPr lang="en-ZA" u="sng" dirty="0" smtClean="0">
                <a:solidFill>
                  <a:srgbClr val="0070C0"/>
                </a:solidFill>
              </a:rPr>
              <a:t>No need to advertise</a:t>
            </a:r>
            <a:r>
              <a:rPr lang="en-ZA" dirty="0" smtClean="0">
                <a:solidFill>
                  <a:srgbClr val="0070C0"/>
                </a:solidFill>
              </a:rPr>
              <a:t>: Inputs from the public + not material.  </a:t>
            </a:r>
          </a:p>
          <a:p>
            <a:pPr lvl="1" algn="just"/>
            <a:r>
              <a:rPr lang="en-ZA" dirty="0" smtClean="0">
                <a:solidFill>
                  <a:srgbClr val="0070C0"/>
                </a:solidFill>
              </a:rPr>
              <a:t>Additional wording – in S19D as definitions may not contain substantive provisions. Depending on the wording, </a:t>
            </a:r>
            <a:r>
              <a:rPr lang="en-ZA" u="sng" dirty="0" smtClean="0">
                <a:solidFill>
                  <a:srgbClr val="0070C0"/>
                </a:solidFill>
              </a:rPr>
              <a:t>this may have to be advertised</a:t>
            </a:r>
            <a:r>
              <a:rPr lang="en-ZA" dirty="0" smtClean="0">
                <a:solidFill>
                  <a:srgbClr val="0070C0"/>
                </a:solidFill>
              </a:rPr>
              <a:t>. </a:t>
            </a:r>
          </a:p>
          <a:p>
            <a:pPr algn="just"/>
            <a:r>
              <a:rPr lang="en-US" i="1" dirty="0" smtClean="0"/>
              <a:t>(i): “</a:t>
            </a:r>
            <a:r>
              <a:rPr lang="en-ZA" dirty="0" smtClean="0"/>
              <a:t>technological </a:t>
            </a:r>
            <a:r>
              <a:rPr lang="en-ZA" dirty="0"/>
              <a:t>protection </a:t>
            </a:r>
            <a:r>
              <a:rPr lang="en-ZA" dirty="0" smtClean="0"/>
              <a:t>measure”, </a:t>
            </a:r>
            <a:r>
              <a:rPr lang="en-ZA" dirty="0"/>
              <a:t>“technological protection measure circumvention device</a:t>
            </a:r>
            <a:r>
              <a:rPr lang="en-ZA" dirty="0" smtClean="0"/>
              <a:t>”, : Align with EU Directive on Copyright, </a:t>
            </a:r>
            <a:r>
              <a:rPr lang="en-ZA" dirty="0"/>
              <a:t>Article 15 of WCT, Article 18 of WPPT and Article 15 of the Beijing Treaty</a:t>
            </a:r>
            <a:endParaRPr lang="en-GB" i="1" dirty="0" smtClean="0"/>
          </a:p>
          <a:p>
            <a:pPr lvl="1" algn="just"/>
            <a:r>
              <a:rPr lang="en-ZA" u="sng" dirty="0">
                <a:solidFill>
                  <a:srgbClr val="0070C0"/>
                </a:solidFill>
              </a:rPr>
              <a:t>Can amend: </a:t>
            </a:r>
            <a:r>
              <a:rPr lang="en-ZA" dirty="0">
                <a:solidFill>
                  <a:srgbClr val="0070C0"/>
                </a:solidFill>
              </a:rPr>
              <a:t>Part of discussions on compliance with treaties.</a:t>
            </a:r>
            <a:endParaRPr lang="en-GB" dirty="0">
              <a:solidFill>
                <a:srgbClr val="0070C0"/>
              </a:solidFill>
            </a:endParaRPr>
          </a:p>
          <a:p>
            <a:pPr lvl="1" algn="just"/>
            <a:r>
              <a:rPr lang="en-ZA" u="sng" dirty="0" smtClean="0">
                <a:solidFill>
                  <a:srgbClr val="0070C0"/>
                </a:solidFill>
              </a:rPr>
              <a:t>No need to advertise:</a:t>
            </a:r>
            <a:r>
              <a:rPr lang="en-ZA" dirty="0">
                <a:solidFill>
                  <a:srgbClr val="0070C0"/>
                </a:solidFill>
              </a:rPr>
              <a:t> Inputs from the public + not material. </a:t>
            </a:r>
            <a:endParaRPr lang="en-GB" dirty="0">
              <a:solidFill>
                <a:srgbClr val="0070C0"/>
              </a:solidFill>
            </a:endParaRPr>
          </a:p>
          <a:p>
            <a:pPr lvl="1"/>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13</a:t>
            </a:fld>
            <a:endParaRPr lang="en-US" dirty="0"/>
          </a:p>
        </p:txBody>
      </p:sp>
      <p:sp>
        <p:nvSpPr>
          <p:cNvPr id="6" name="TextBox 5"/>
          <p:cNvSpPr txBox="1"/>
          <p:nvPr/>
        </p:nvSpPr>
        <p:spPr>
          <a:xfrm>
            <a:off x="268941" y="4537426"/>
            <a:ext cx="4151664" cy="2123658"/>
          </a:xfrm>
          <a:prstGeom prst="rect">
            <a:avLst/>
          </a:prstGeom>
          <a:noFill/>
        </p:spPr>
        <p:txBody>
          <a:bodyPr wrap="square" numCol="1" spcCol="144000" rtlCol="0">
            <a:spAutoFit/>
          </a:bodyPr>
          <a:lstStyle/>
          <a:p>
            <a:pPr marL="285750" indent="-285750" algn="just">
              <a:buFont typeface="Arial" panose="020B0604020202020204" pitchFamily="34" charset="0"/>
              <a:buChar char="•"/>
            </a:pPr>
            <a:r>
              <a:rPr lang="en-US" sz="2400" dirty="0"/>
              <a:t>New definitions:</a:t>
            </a:r>
          </a:p>
          <a:p>
            <a:pPr lvl="1" algn="just"/>
            <a:r>
              <a:rPr lang="en-US" sz="2400" dirty="0"/>
              <a:t>“authorized entity</a:t>
            </a:r>
            <a:r>
              <a:rPr lang="en-US" sz="2400" dirty="0" smtClean="0"/>
              <a:t>”</a:t>
            </a:r>
          </a:p>
          <a:p>
            <a:pPr marL="712788" lvl="1" algn="just"/>
            <a:r>
              <a:rPr lang="en-US" dirty="0" smtClean="0"/>
              <a:t>(linked to Cl 20, S19D)</a:t>
            </a:r>
            <a:endParaRPr lang="en-US" dirty="0"/>
          </a:p>
          <a:p>
            <a:pPr lvl="1" algn="just"/>
            <a:r>
              <a:rPr lang="en-ZA" sz="2400" dirty="0"/>
              <a:t>“broadcast”</a:t>
            </a:r>
          </a:p>
          <a:p>
            <a:pPr lvl="1" algn="just"/>
            <a:r>
              <a:rPr lang="en-ZA" sz="2400" dirty="0"/>
              <a:t>“lawfully acquired</a:t>
            </a:r>
            <a:r>
              <a:rPr lang="en-ZA" sz="2400" dirty="0" smtClean="0"/>
              <a:t>”</a:t>
            </a:r>
          </a:p>
          <a:p>
            <a:pPr marL="712788" lvl="1" algn="just"/>
            <a:r>
              <a:rPr lang="en-ZA" dirty="0" smtClean="0"/>
              <a:t>(linked to CL13, S12B(1)</a:t>
            </a:r>
            <a:r>
              <a:rPr lang="en-ZA" i="1" dirty="0" smtClean="0"/>
              <a:t>(i))</a:t>
            </a:r>
            <a:endParaRPr lang="en-ZA" sz="2400" dirty="0"/>
          </a:p>
        </p:txBody>
      </p:sp>
      <p:sp>
        <p:nvSpPr>
          <p:cNvPr id="7" name="Rectangle 6"/>
          <p:cNvSpPr/>
          <p:nvPr/>
        </p:nvSpPr>
        <p:spPr>
          <a:xfrm>
            <a:off x="3552265" y="4322923"/>
            <a:ext cx="6062382" cy="2215991"/>
          </a:xfrm>
          <a:prstGeom prst="rect">
            <a:avLst/>
          </a:prstGeom>
        </p:spPr>
        <p:txBody>
          <a:bodyPr wrap="square">
            <a:spAutoFit/>
          </a:bodyPr>
          <a:lstStyle/>
          <a:p>
            <a:pPr marL="1362075" lvl="1" indent="-285750" algn="just">
              <a:buFont typeface="Arial" panose="020B0604020202020204" pitchFamily="34" charset="0"/>
              <a:buChar char="•"/>
              <a:tabLst>
                <a:tab pos="1344613" algn="l"/>
              </a:tabLst>
            </a:pPr>
            <a:endParaRPr lang="en-ZA" sz="2000" u="sng" dirty="0"/>
          </a:p>
          <a:p>
            <a:pPr marL="363538" lvl="1" indent="-285750" algn="just">
              <a:buFont typeface="Arial" panose="020B0604020202020204" pitchFamily="34" charset="0"/>
              <a:buChar char="•"/>
            </a:pPr>
            <a:r>
              <a:rPr lang="en-ZA" sz="2000" u="sng" dirty="0">
                <a:solidFill>
                  <a:srgbClr val="0070C0"/>
                </a:solidFill>
              </a:rPr>
              <a:t>Can amend:</a:t>
            </a:r>
            <a:r>
              <a:rPr lang="en-ZA" sz="2000" dirty="0">
                <a:solidFill>
                  <a:srgbClr val="0070C0"/>
                </a:solidFill>
              </a:rPr>
              <a:t> part of public inputs on exceptions.</a:t>
            </a:r>
            <a:endParaRPr lang="en-GB" sz="2000" dirty="0">
              <a:solidFill>
                <a:srgbClr val="0070C0"/>
              </a:solidFill>
            </a:endParaRPr>
          </a:p>
          <a:p>
            <a:pPr marL="363538" lvl="1" indent="-285750" algn="just">
              <a:buFont typeface="Arial" panose="020B0604020202020204" pitchFamily="34" charset="0"/>
              <a:buChar char="•"/>
            </a:pPr>
            <a:r>
              <a:rPr lang="en-ZA" sz="2000" u="sng" dirty="0">
                <a:solidFill>
                  <a:srgbClr val="0070C0"/>
                </a:solidFill>
              </a:rPr>
              <a:t>Have to be advertised:</a:t>
            </a:r>
            <a:r>
              <a:rPr lang="en-ZA" sz="2000" dirty="0">
                <a:solidFill>
                  <a:srgbClr val="0070C0"/>
                </a:solidFill>
              </a:rPr>
              <a:t> new definition – material amendment</a:t>
            </a:r>
            <a:endParaRPr lang="en-ZA" sz="2000" u="sng" dirty="0">
              <a:solidFill>
                <a:srgbClr val="0070C0"/>
              </a:solidFill>
            </a:endParaRPr>
          </a:p>
          <a:p>
            <a:pPr marL="363538" lvl="1" indent="-285750" algn="just">
              <a:buFont typeface="Arial" panose="020B0604020202020204" pitchFamily="34" charset="0"/>
              <a:buChar char="•"/>
            </a:pPr>
            <a:r>
              <a:rPr lang="en-ZA" sz="2000" u="sng" dirty="0">
                <a:solidFill>
                  <a:srgbClr val="0070C0"/>
                </a:solidFill>
              </a:rPr>
              <a:t>Require House permission </a:t>
            </a:r>
            <a:r>
              <a:rPr lang="en-ZA" sz="2000" dirty="0">
                <a:solidFill>
                  <a:srgbClr val="0070C0"/>
                </a:solidFill>
              </a:rPr>
              <a:t>to extend the scope of the Bill.</a:t>
            </a:r>
          </a:p>
          <a:p>
            <a:endParaRPr lang="en-GB" dirty="0"/>
          </a:p>
        </p:txBody>
      </p:sp>
    </p:spTree>
    <p:extLst>
      <p:ext uri="{BB962C8B-B14F-4D97-AF65-F5344CB8AC3E}">
        <p14:creationId xmlns:p14="http://schemas.microsoft.com/office/powerpoint/2010/main" xmlns="" val="24661197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9672" y="436002"/>
            <a:ext cx="8543925" cy="1325563"/>
          </a:xfrm>
        </p:spPr>
        <p:txBody>
          <a:bodyPr/>
          <a:lstStyle/>
          <a:p>
            <a:r>
              <a:rPr lang="en-ZA" dirty="0"/>
              <a:t>New clause – S11A</a:t>
            </a:r>
            <a:endParaRPr lang="en-GB" dirty="0"/>
          </a:p>
        </p:txBody>
      </p:sp>
      <p:sp>
        <p:nvSpPr>
          <p:cNvPr id="3" name="Content Placeholder 2"/>
          <p:cNvSpPr>
            <a:spLocks noGrp="1"/>
          </p:cNvSpPr>
          <p:nvPr>
            <p:ph idx="1"/>
          </p:nvPr>
        </p:nvSpPr>
        <p:spPr>
          <a:xfrm>
            <a:off x="268941" y="1721224"/>
            <a:ext cx="9345706" cy="4840940"/>
          </a:xfrm>
        </p:spPr>
        <p:txBody>
          <a:bodyPr>
            <a:normAutofit/>
          </a:bodyPr>
          <a:lstStyle/>
          <a:p>
            <a:pPr marL="320675" indent="-320675"/>
            <a:r>
              <a:rPr lang="en-ZA" dirty="0"/>
              <a:t>Sections 11A and 11B of the Act to extend the relevant new exclusive rights of ‘communication to the public’, ‘making available’ and ‘distribution’ to published editions and computer programmes. These rights have to be extended to computer programmes to make the Act compliant with WCT</a:t>
            </a:r>
            <a:r>
              <a:rPr lang="en-ZA" dirty="0" smtClean="0"/>
              <a:t>.</a:t>
            </a:r>
          </a:p>
          <a:p>
            <a:pPr lvl="1"/>
            <a:r>
              <a:rPr lang="en-ZA" u="sng" dirty="0">
                <a:solidFill>
                  <a:srgbClr val="0070C0"/>
                </a:solidFill>
              </a:rPr>
              <a:t>Can amend:</a:t>
            </a:r>
            <a:r>
              <a:rPr lang="en-ZA" dirty="0">
                <a:solidFill>
                  <a:srgbClr val="0070C0"/>
                </a:solidFill>
              </a:rPr>
              <a:t> linked to treaty compliance</a:t>
            </a:r>
            <a:endParaRPr lang="en-GB" dirty="0">
              <a:solidFill>
                <a:srgbClr val="0070C0"/>
              </a:solidFill>
            </a:endParaRPr>
          </a:p>
          <a:p>
            <a:pPr lvl="1"/>
            <a:r>
              <a:rPr lang="en-ZA" u="sng" dirty="0" smtClean="0">
                <a:solidFill>
                  <a:srgbClr val="0070C0"/>
                </a:solidFill>
              </a:rPr>
              <a:t>Have </a:t>
            </a:r>
            <a:r>
              <a:rPr lang="en-ZA" u="sng" dirty="0">
                <a:solidFill>
                  <a:srgbClr val="0070C0"/>
                </a:solidFill>
              </a:rPr>
              <a:t>to be advertised:</a:t>
            </a:r>
            <a:r>
              <a:rPr lang="en-ZA" dirty="0">
                <a:solidFill>
                  <a:srgbClr val="0070C0"/>
                </a:solidFill>
              </a:rPr>
              <a:t> It is new and thus a material </a:t>
            </a:r>
            <a:r>
              <a:rPr lang="en-ZA" dirty="0" smtClean="0">
                <a:solidFill>
                  <a:srgbClr val="0070C0"/>
                </a:solidFill>
              </a:rPr>
              <a:t>amendment</a:t>
            </a:r>
            <a:endParaRPr lang="en-GB" dirty="0" smtClean="0">
              <a:solidFill>
                <a:srgbClr val="0070C0"/>
              </a:solidFill>
            </a:endParaRPr>
          </a:p>
          <a:p>
            <a:pPr lvl="1"/>
            <a:r>
              <a:rPr lang="en-ZA" u="sng" dirty="0" smtClean="0">
                <a:solidFill>
                  <a:srgbClr val="0070C0"/>
                </a:solidFill>
              </a:rPr>
              <a:t>Require </a:t>
            </a:r>
            <a:r>
              <a:rPr lang="en-ZA" u="sng" dirty="0">
                <a:solidFill>
                  <a:srgbClr val="0070C0"/>
                </a:solidFill>
              </a:rPr>
              <a:t>House permission </a:t>
            </a:r>
            <a:r>
              <a:rPr lang="en-ZA" dirty="0">
                <a:solidFill>
                  <a:srgbClr val="0070C0"/>
                </a:solidFill>
              </a:rPr>
              <a:t>to extend the scope of the </a:t>
            </a:r>
            <a:r>
              <a:rPr lang="en-ZA" dirty="0" smtClean="0">
                <a:solidFill>
                  <a:srgbClr val="0070C0"/>
                </a:solidFill>
              </a:rPr>
              <a:t>Bill</a:t>
            </a:r>
            <a:endParaRPr lang="en-ZA" dirty="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14</a:t>
            </a:fld>
            <a:endParaRPr lang="en-US" dirty="0"/>
          </a:p>
        </p:txBody>
      </p:sp>
    </p:spTree>
    <p:extLst>
      <p:ext uri="{BB962C8B-B14F-4D97-AF65-F5344CB8AC3E}">
        <p14:creationId xmlns:p14="http://schemas.microsoft.com/office/powerpoint/2010/main" xmlns="" val="3237726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336176"/>
            <a:ext cx="8543925" cy="1325563"/>
          </a:xfrm>
        </p:spPr>
        <p:txBody>
          <a:bodyPr/>
          <a:lstStyle/>
          <a:p>
            <a:r>
              <a:rPr lang="en-ZA" dirty="0" smtClean="0"/>
              <a:t>Clause 13 </a:t>
            </a:r>
            <a:r>
              <a:rPr lang="en-ZA" dirty="0"/>
              <a:t>– </a:t>
            </a:r>
            <a:r>
              <a:rPr lang="en-ZA" dirty="0" smtClean="0"/>
              <a:t>S12A</a:t>
            </a:r>
            <a:endParaRPr lang="en-GB" dirty="0"/>
          </a:p>
        </p:txBody>
      </p:sp>
      <p:sp>
        <p:nvSpPr>
          <p:cNvPr id="3" name="Content Placeholder 2"/>
          <p:cNvSpPr>
            <a:spLocks noGrp="1"/>
          </p:cNvSpPr>
          <p:nvPr>
            <p:ph idx="1"/>
          </p:nvPr>
        </p:nvSpPr>
        <p:spPr>
          <a:xfrm>
            <a:off x="380999" y="1559860"/>
            <a:ext cx="9144000" cy="5196261"/>
          </a:xfrm>
        </p:spPr>
        <p:txBody>
          <a:bodyPr>
            <a:normAutofit fontScale="70000" lnSpcReduction="20000"/>
          </a:bodyPr>
          <a:lstStyle/>
          <a:p>
            <a:r>
              <a:rPr lang="en-US" dirty="0" smtClean="0"/>
              <a:t>The </a:t>
            </a:r>
            <a:r>
              <a:rPr lang="en-US" dirty="0"/>
              <a:t>exceptions in 12B-D need not be repeated in 12A</a:t>
            </a:r>
            <a:r>
              <a:rPr lang="en-US" dirty="0" smtClean="0"/>
              <a:t>.</a:t>
            </a:r>
          </a:p>
          <a:p>
            <a:pPr lvl="0"/>
            <a:r>
              <a:rPr lang="en-GB" dirty="0" smtClean="0"/>
              <a:t>Exceptions that overlap:</a:t>
            </a:r>
          </a:p>
          <a:p>
            <a:pPr lvl="1"/>
            <a:r>
              <a:rPr lang="en-GB" dirty="0" smtClean="0"/>
              <a:t>Research</a:t>
            </a:r>
            <a:r>
              <a:rPr lang="en-GB" dirty="0"/>
              <a:t>, private study, personal use: </a:t>
            </a:r>
            <a:r>
              <a:rPr lang="en-GB" b="1" u="sng" dirty="0"/>
              <a:t>The whole of S12A</a:t>
            </a:r>
            <a:r>
              <a:rPr lang="en-GB" b="1" i="1" u="sng" dirty="0"/>
              <a:t>(a)</a:t>
            </a:r>
            <a:r>
              <a:rPr lang="en-GB" b="1" u="sng" dirty="0"/>
              <a:t>(i) to be deleted</a:t>
            </a:r>
            <a:r>
              <a:rPr lang="en-GB" dirty="0"/>
              <a:t> (Covered in 12B(1)(i) and 12B(2) iro personal use, and 12D iro research and private study). </a:t>
            </a:r>
          </a:p>
          <a:p>
            <a:pPr lvl="1"/>
            <a:r>
              <a:rPr lang="en-GB" b="1" dirty="0"/>
              <a:t>Current events: </a:t>
            </a:r>
            <a:r>
              <a:rPr lang="en-GB" b="1" u="sng" dirty="0"/>
              <a:t>Retain the whole of S12A</a:t>
            </a:r>
            <a:r>
              <a:rPr lang="en-GB" b="1" i="1" u="sng" dirty="0"/>
              <a:t>(a)</a:t>
            </a:r>
            <a:r>
              <a:rPr lang="en-GB" b="1" u="sng" dirty="0"/>
              <a:t>(iii)</a:t>
            </a:r>
            <a:r>
              <a:rPr lang="en-GB" b="1" dirty="0"/>
              <a:t> (12B(1)(e)(i) to be deleted – see discussion at 12B(1)(e)(i))</a:t>
            </a:r>
            <a:endParaRPr lang="en-GB" dirty="0"/>
          </a:p>
          <a:p>
            <a:pPr lvl="1"/>
            <a:r>
              <a:rPr lang="en-GB" dirty="0"/>
              <a:t>Scholarship, teaching and education: </a:t>
            </a:r>
            <a:r>
              <a:rPr lang="en-GB" b="1" u="sng" dirty="0"/>
              <a:t>The whole of S12A</a:t>
            </a:r>
            <a:r>
              <a:rPr lang="en-GB" b="1" i="1" u="sng" dirty="0"/>
              <a:t>(a)</a:t>
            </a:r>
            <a:r>
              <a:rPr lang="en-GB" b="1" u="sng" dirty="0"/>
              <a:t>(iv) to be deleted</a:t>
            </a:r>
            <a:r>
              <a:rPr lang="en-GB" u="sng" dirty="0"/>
              <a:t> </a:t>
            </a:r>
            <a:r>
              <a:rPr lang="en-GB" dirty="0"/>
              <a:t>(Covered in 12D)</a:t>
            </a:r>
          </a:p>
          <a:p>
            <a:pPr lvl="1"/>
            <a:r>
              <a:rPr lang="en-GB" dirty="0"/>
              <a:t>In S12A</a:t>
            </a:r>
            <a:r>
              <a:rPr lang="en-GB" i="1" dirty="0"/>
              <a:t>(a)</a:t>
            </a:r>
            <a:r>
              <a:rPr lang="en-GB" dirty="0"/>
              <a:t>(v) </a:t>
            </a:r>
            <a:r>
              <a:rPr lang="en-GB" b="1" u="sng" dirty="0"/>
              <a:t>RETAIN “illustration”</a:t>
            </a:r>
            <a:r>
              <a:rPr lang="en-GB" dirty="0"/>
              <a:t> even though it is covered in 12B(1)(b) as 12B(1)(b) relates to education specifically. </a:t>
            </a:r>
          </a:p>
          <a:p>
            <a:pPr lvl="1"/>
            <a:r>
              <a:rPr lang="en-GB" dirty="0"/>
              <a:t>Libraries, archives and museums: </a:t>
            </a:r>
            <a:r>
              <a:rPr lang="en-GB" u="sng" dirty="0"/>
              <a:t>The </a:t>
            </a:r>
            <a:r>
              <a:rPr lang="en-GB" b="1" u="sng" dirty="0"/>
              <a:t>whole of S12A</a:t>
            </a:r>
            <a:r>
              <a:rPr lang="en-GB" b="1" i="1" u="sng" dirty="0"/>
              <a:t>(a)</a:t>
            </a:r>
            <a:r>
              <a:rPr lang="en-GB" b="1" u="sng" dirty="0"/>
              <a:t>(vi) to be deleted</a:t>
            </a:r>
            <a:r>
              <a:rPr lang="en-GB" dirty="0"/>
              <a:t> (Covered in S19C)</a:t>
            </a:r>
          </a:p>
          <a:p>
            <a:r>
              <a:rPr lang="en-ZA" dirty="0" smtClean="0"/>
              <a:t>Consequential </a:t>
            </a:r>
            <a:r>
              <a:rPr lang="en-ZA" dirty="0"/>
              <a:t>amendments (Where 12A’s wording should be included in 12B or D, or 19C as it is not 100% covered there).</a:t>
            </a:r>
            <a:endParaRPr lang="en-GB" dirty="0"/>
          </a:p>
          <a:p>
            <a:pPr lvl="1"/>
            <a:r>
              <a:rPr lang="en-GB" dirty="0" smtClean="0"/>
              <a:t>Add </a:t>
            </a:r>
            <a:r>
              <a:rPr lang="en-GB" dirty="0"/>
              <a:t>the aspect of using at a different time or on a different device to 12B(1)(i) and 12D as this is now deleted from 12A</a:t>
            </a:r>
          </a:p>
          <a:p>
            <a:pPr lvl="0"/>
            <a:endParaRPr lang="en-ZA" b="1" u="sng" dirty="0" smtClean="0"/>
          </a:p>
          <a:p>
            <a:pPr lvl="0"/>
            <a:r>
              <a:rPr lang="en-ZA" u="sng" dirty="0" smtClean="0">
                <a:solidFill>
                  <a:srgbClr val="0070C0"/>
                </a:solidFill>
              </a:rPr>
              <a:t>Can </a:t>
            </a:r>
            <a:r>
              <a:rPr lang="en-ZA" u="sng" dirty="0">
                <a:solidFill>
                  <a:srgbClr val="0070C0"/>
                </a:solidFill>
              </a:rPr>
              <a:t>amend</a:t>
            </a:r>
            <a:r>
              <a:rPr lang="en-ZA" dirty="0">
                <a:solidFill>
                  <a:srgbClr val="0070C0"/>
                </a:solidFill>
              </a:rPr>
              <a:t>: part of public inputs on </a:t>
            </a:r>
            <a:r>
              <a:rPr lang="en-ZA" dirty="0" smtClean="0">
                <a:solidFill>
                  <a:srgbClr val="0070C0"/>
                </a:solidFill>
              </a:rPr>
              <a:t>exceptions</a:t>
            </a:r>
            <a:endParaRPr lang="en-GB" dirty="0">
              <a:solidFill>
                <a:srgbClr val="0070C0"/>
              </a:solidFill>
            </a:endParaRPr>
          </a:p>
          <a:p>
            <a:pPr lvl="0"/>
            <a:r>
              <a:rPr lang="en-ZA" u="sng" dirty="0">
                <a:solidFill>
                  <a:srgbClr val="0070C0"/>
                </a:solidFill>
              </a:rPr>
              <a:t>No need to </a:t>
            </a:r>
            <a:r>
              <a:rPr lang="en-ZA" u="sng" dirty="0" smtClean="0">
                <a:solidFill>
                  <a:srgbClr val="0070C0"/>
                </a:solidFill>
              </a:rPr>
              <a:t>advertise:</a:t>
            </a:r>
            <a:r>
              <a:rPr lang="en-ZA" dirty="0" smtClean="0">
                <a:solidFill>
                  <a:srgbClr val="0070C0"/>
                </a:solidFill>
              </a:rPr>
              <a:t> </a:t>
            </a:r>
            <a:r>
              <a:rPr lang="en-ZA" dirty="0">
                <a:solidFill>
                  <a:srgbClr val="0070C0"/>
                </a:solidFill>
              </a:rPr>
              <a:t>It constitutes inputs from the public </a:t>
            </a:r>
            <a:r>
              <a:rPr lang="en-ZA" dirty="0" smtClean="0">
                <a:solidFill>
                  <a:srgbClr val="0070C0"/>
                </a:solidFill>
              </a:rPr>
              <a:t>+ not </a:t>
            </a:r>
            <a:r>
              <a:rPr lang="en-ZA" dirty="0">
                <a:solidFill>
                  <a:srgbClr val="0070C0"/>
                </a:solidFill>
              </a:rPr>
              <a:t>a material aspect </a:t>
            </a:r>
            <a:r>
              <a:rPr lang="en-ZA" dirty="0" smtClean="0">
                <a:solidFill>
                  <a:srgbClr val="0070C0"/>
                </a:solidFill>
              </a:rPr>
              <a:t>(it is to provide clarity and remove duplications)</a:t>
            </a:r>
            <a:endParaRPr lang="en-GB" dirty="0">
              <a:solidFill>
                <a:srgbClr val="0070C0"/>
              </a:solidFill>
            </a:endParaRPr>
          </a:p>
          <a:p>
            <a:endParaRPr lang="en-GB" dirty="0"/>
          </a:p>
          <a:p>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15</a:t>
            </a:fld>
            <a:endParaRPr lang="en-US" dirty="0"/>
          </a:p>
        </p:txBody>
      </p:sp>
    </p:spTree>
    <p:extLst>
      <p:ext uri="{BB962C8B-B14F-4D97-AF65-F5344CB8AC3E}">
        <p14:creationId xmlns:p14="http://schemas.microsoft.com/office/powerpoint/2010/main" xmlns="" val="30842954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2766" y="15503"/>
            <a:ext cx="8543925" cy="1325563"/>
          </a:xfrm>
        </p:spPr>
        <p:txBody>
          <a:bodyPr/>
          <a:lstStyle/>
          <a:p>
            <a:r>
              <a:rPr lang="en-US" dirty="0" smtClean="0"/>
              <a:t>Clause 13 – Section 12A</a:t>
            </a:r>
            <a:endParaRPr lang="en-GB" i="1" dirty="0"/>
          </a:p>
        </p:txBody>
      </p:sp>
      <p:sp>
        <p:nvSpPr>
          <p:cNvPr id="3" name="Content Placeholder 2"/>
          <p:cNvSpPr>
            <a:spLocks noGrp="1"/>
          </p:cNvSpPr>
          <p:nvPr>
            <p:ph idx="1"/>
          </p:nvPr>
        </p:nvSpPr>
        <p:spPr>
          <a:xfrm>
            <a:off x="255494" y="1317812"/>
            <a:ext cx="9278471" cy="5403665"/>
          </a:xfrm>
        </p:spPr>
        <p:txBody>
          <a:bodyPr>
            <a:normAutofit fontScale="85000" lnSpcReduction="20000"/>
          </a:bodyPr>
          <a:lstStyle/>
          <a:p>
            <a:r>
              <a:rPr lang="en-US" dirty="0" smtClean="0"/>
              <a:t>Re moral rights of author:</a:t>
            </a:r>
            <a:endParaRPr lang="en-GB" dirty="0" smtClean="0"/>
          </a:p>
          <a:p>
            <a:pPr lvl="1"/>
            <a:r>
              <a:rPr lang="en-US" dirty="0" smtClean="0"/>
              <a:t>Use wording of section 12(4) “</a:t>
            </a:r>
            <a:r>
              <a:rPr lang="en-ZA" dirty="0"/>
              <a:t>that the source shall be mentioned, as well as the name of </a:t>
            </a:r>
            <a:r>
              <a:rPr lang="en-ZA" dirty="0" smtClean="0"/>
              <a:t>the author </a:t>
            </a:r>
            <a:r>
              <a:rPr lang="en-ZA" dirty="0"/>
              <a:t>if it appears on the </a:t>
            </a:r>
            <a:r>
              <a:rPr lang="en-ZA" dirty="0" smtClean="0"/>
              <a:t>work”</a:t>
            </a:r>
          </a:p>
          <a:p>
            <a:pPr lvl="1"/>
            <a:r>
              <a:rPr lang="en-ZA" dirty="0" smtClean="0"/>
              <a:t>Remove “As far as is practicable”</a:t>
            </a:r>
          </a:p>
          <a:p>
            <a:pPr lvl="1"/>
            <a:r>
              <a:rPr lang="en-ZA" u="sng" dirty="0" smtClean="0">
                <a:solidFill>
                  <a:srgbClr val="0070C0"/>
                </a:solidFill>
              </a:rPr>
              <a:t>Can </a:t>
            </a:r>
            <a:r>
              <a:rPr lang="en-ZA" u="sng" dirty="0">
                <a:solidFill>
                  <a:srgbClr val="0070C0"/>
                </a:solidFill>
              </a:rPr>
              <a:t>amend</a:t>
            </a:r>
            <a:r>
              <a:rPr lang="en-ZA" dirty="0">
                <a:solidFill>
                  <a:srgbClr val="0070C0"/>
                </a:solidFill>
              </a:rPr>
              <a:t>: part of public inputs on </a:t>
            </a:r>
            <a:r>
              <a:rPr lang="en-ZA" dirty="0" smtClean="0">
                <a:solidFill>
                  <a:srgbClr val="0070C0"/>
                </a:solidFill>
              </a:rPr>
              <a:t>exceptions</a:t>
            </a:r>
          </a:p>
          <a:p>
            <a:pPr lvl="1"/>
            <a:r>
              <a:rPr lang="en-ZA" u="sng" dirty="0" smtClean="0">
                <a:solidFill>
                  <a:srgbClr val="0070C0"/>
                </a:solidFill>
              </a:rPr>
              <a:t>No need to advertised</a:t>
            </a:r>
            <a:r>
              <a:rPr lang="en-ZA" dirty="0">
                <a:solidFill>
                  <a:srgbClr val="0070C0"/>
                </a:solidFill>
              </a:rPr>
              <a:t>: </a:t>
            </a:r>
            <a:r>
              <a:rPr lang="en-ZA" dirty="0" smtClean="0">
                <a:solidFill>
                  <a:srgbClr val="0070C0"/>
                </a:solidFill>
              </a:rPr>
              <a:t>Inputs </a:t>
            </a:r>
            <a:r>
              <a:rPr lang="en-ZA" dirty="0">
                <a:solidFill>
                  <a:srgbClr val="0070C0"/>
                </a:solidFill>
              </a:rPr>
              <a:t>from the public </a:t>
            </a:r>
            <a:r>
              <a:rPr lang="en-ZA" dirty="0" smtClean="0">
                <a:solidFill>
                  <a:srgbClr val="0070C0"/>
                </a:solidFill>
              </a:rPr>
              <a:t>+ is not </a:t>
            </a:r>
            <a:r>
              <a:rPr lang="en-ZA" dirty="0">
                <a:solidFill>
                  <a:srgbClr val="0070C0"/>
                </a:solidFill>
              </a:rPr>
              <a:t>a </a:t>
            </a:r>
            <a:r>
              <a:rPr lang="en-ZA" dirty="0" smtClean="0">
                <a:solidFill>
                  <a:srgbClr val="0070C0"/>
                </a:solidFill>
              </a:rPr>
              <a:t>material aspect </a:t>
            </a:r>
          </a:p>
          <a:p>
            <a:pPr lvl="1"/>
            <a:r>
              <a:rPr lang="en-US" dirty="0" smtClean="0"/>
              <a:t>Consequential amendments - same amendments to be made to:</a:t>
            </a:r>
          </a:p>
          <a:p>
            <a:pPr lvl="2"/>
            <a:r>
              <a:rPr lang="en-ZA" sz="2400" dirty="0"/>
              <a:t>12B(1)</a:t>
            </a:r>
            <a:r>
              <a:rPr lang="en-ZA" sz="2400" i="1" dirty="0"/>
              <a:t>(a)</a:t>
            </a:r>
            <a:r>
              <a:rPr lang="en-ZA" sz="2400" dirty="0"/>
              <a:t>(ii</a:t>
            </a:r>
            <a:r>
              <a:rPr lang="en-ZA" sz="2400" dirty="0" smtClean="0"/>
              <a:t>); 			12B(1</a:t>
            </a:r>
            <a:r>
              <a:rPr lang="en-ZA" sz="2400" dirty="0"/>
              <a:t>)</a:t>
            </a:r>
            <a:r>
              <a:rPr lang="en-ZA" sz="2400" i="1" dirty="0"/>
              <a:t>(b</a:t>
            </a:r>
            <a:r>
              <a:rPr lang="en-ZA" sz="2400" i="1" dirty="0" smtClean="0"/>
              <a:t>);	</a:t>
            </a:r>
            <a:r>
              <a:rPr lang="en-ZA" sz="2400" dirty="0" smtClean="0"/>
              <a:t>S12B(1)</a:t>
            </a:r>
            <a:r>
              <a:rPr lang="en-ZA" sz="2400" i="1" dirty="0" smtClean="0"/>
              <a:t>(d)</a:t>
            </a:r>
            <a:r>
              <a:rPr lang="en-ZA" sz="2400" dirty="0" smtClean="0"/>
              <a:t> </a:t>
            </a:r>
            <a:r>
              <a:rPr lang="en-ZA" sz="2400" dirty="0"/>
              <a:t>and </a:t>
            </a:r>
            <a:r>
              <a:rPr lang="en-ZA" sz="2400" i="1" dirty="0"/>
              <a:t>(e</a:t>
            </a:r>
            <a:r>
              <a:rPr lang="en-ZA" sz="2400" i="1" dirty="0" smtClean="0"/>
              <a:t>);</a:t>
            </a:r>
            <a:endParaRPr lang="en-ZA" i="1" dirty="0" smtClean="0"/>
          </a:p>
          <a:p>
            <a:pPr marL="1169988" lvl="1" indent="0">
              <a:buNone/>
            </a:pPr>
            <a:r>
              <a:rPr lang="en-ZA" dirty="0" smtClean="0"/>
              <a:t>12D(2), (3), (6) and (8); </a:t>
            </a:r>
            <a:r>
              <a:rPr lang="en-GB" dirty="0"/>
              <a:t>	</a:t>
            </a:r>
            <a:r>
              <a:rPr lang="en-GB" dirty="0" smtClean="0"/>
              <a:t>	</a:t>
            </a:r>
            <a:r>
              <a:rPr lang="en-ZA" dirty="0" smtClean="0"/>
              <a:t>19D(4).</a:t>
            </a:r>
          </a:p>
          <a:p>
            <a:pPr marL="712788" lvl="1" indent="0">
              <a:buNone/>
            </a:pPr>
            <a:endParaRPr lang="en-ZA" dirty="0" smtClean="0"/>
          </a:p>
          <a:p>
            <a:r>
              <a:rPr lang="en-GB" dirty="0"/>
              <a:t>Section </a:t>
            </a:r>
            <a:r>
              <a:rPr lang="en-ZA" dirty="0"/>
              <a:t>12A has fair use criteria, but this does not apply to the parallel set of specific exceptions (sections 12 B – D) - creates uncertainty and thus 12B-D do not comply with the Three Step Test.</a:t>
            </a:r>
          </a:p>
          <a:p>
            <a:pPr lvl="1"/>
            <a:r>
              <a:rPr lang="en-ZA" dirty="0"/>
              <a:t>The Bill was drafted as a fair use hybrid – fair use should permeate the exceptions.</a:t>
            </a:r>
          </a:p>
          <a:p>
            <a:pPr lvl="1"/>
            <a:r>
              <a:rPr lang="en-ZA" u="sng" dirty="0">
                <a:solidFill>
                  <a:srgbClr val="0070C0"/>
                </a:solidFill>
              </a:rPr>
              <a:t>Can amend</a:t>
            </a:r>
            <a:r>
              <a:rPr lang="en-ZA" dirty="0">
                <a:solidFill>
                  <a:srgbClr val="0070C0"/>
                </a:solidFill>
              </a:rPr>
              <a:t>: linked to treaties and part of public inputs on exceptions </a:t>
            </a:r>
            <a:endParaRPr lang="en-ZA" dirty="0" smtClean="0">
              <a:solidFill>
                <a:srgbClr val="0070C0"/>
              </a:solidFill>
            </a:endParaRPr>
          </a:p>
          <a:p>
            <a:pPr lvl="1"/>
            <a:r>
              <a:rPr lang="en-ZA" dirty="0" smtClean="0">
                <a:solidFill>
                  <a:srgbClr val="0070C0"/>
                </a:solidFill>
              </a:rPr>
              <a:t>It </a:t>
            </a:r>
            <a:r>
              <a:rPr lang="en-ZA" dirty="0">
                <a:solidFill>
                  <a:srgbClr val="0070C0"/>
                </a:solidFill>
              </a:rPr>
              <a:t>is </a:t>
            </a:r>
            <a:r>
              <a:rPr lang="en-ZA" u="sng" dirty="0">
                <a:solidFill>
                  <a:srgbClr val="0070C0"/>
                </a:solidFill>
              </a:rPr>
              <a:t>unlikely that such wording will have to be advertised</a:t>
            </a:r>
            <a:r>
              <a:rPr lang="en-ZA" dirty="0">
                <a:solidFill>
                  <a:srgbClr val="0070C0"/>
                </a:solidFill>
              </a:rPr>
              <a:t>. It depends on the final wording though. </a:t>
            </a:r>
            <a:endParaRPr lang="en-GB" dirty="0">
              <a:solidFill>
                <a:srgbClr val="0070C0"/>
              </a:solidFill>
            </a:endParaRPr>
          </a:p>
          <a:p>
            <a:pPr lvl="1"/>
            <a:endParaRPr lang="en-GB" dirty="0"/>
          </a:p>
          <a:p>
            <a:pPr lvl="1"/>
            <a:endParaRPr lang="en-ZA" i="1" dirty="0" smtClean="0"/>
          </a:p>
          <a:p>
            <a:pPr lvl="1"/>
            <a:endParaRPr lang="en-US" dirty="0" smtClean="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16</a:t>
            </a:fld>
            <a:endParaRPr lang="en-US" dirty="0"/>
          </a:p>
        </p:txBody>
      </p:sp>
    </p:spTree>
    <p:extLst>
      <p:ext uri="{BB962C8B-B14F-4D97-AF65-F5344CB8AC3E}">
        <p14:creationId xmlns:p14="http://schemas.microsoft.com/office/powerpoint/2010/main" xmlns="" val="5291405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908" y="163421"/>
            <a:ext cx="8543925" cy="1325563"/>
          </a:xfrm>
        </p:spPr>
        <p:txBody>
          <a:bodyPr/>
          <a:lstStyle/>
          <a:p>
            <a:r>
              <a:rPr lang="en-US" dirty="0" smtClean="0"/>
              <a:t>Clause 13 – Section 12B</a:t>
            </a:r>
            <a:endParaRPr lang="en-GB" dirty="0"/>
          </a:p>
        </p:txBody>
      </p:sp>
      <p:sp>
        <p:nvSpPr>
          <p:cNvPr id="3" name="Content Placeholder 2"/>
          <p:cNvSpPr>
            <a:spLocks noGrp="1"/>
          </p:cNvSpPr>
          <p:nvPr>
            <p:ph idx="1"/>
          </p:nvPr>
        </p:nvSpPr>
        <p:spPr>
          <a:xfrm>
            <a:off x="363071" y="1250576"/>
            <a:ext cx="9197787" cy="5607424"/>
          </a:xfrm>
        </p:spPr>
        <p:txBody>
          <a:bodyPr>
            <a:normAutofit fontScale="77500" lnSpcReduction="20000"/>
          </a:bodyPr>
          <a:lstStyle/>
          <a:p>
            <a:r>
              <a:rPr lang="en-ZA" dirty="0"/>
              <a:t>12B(1)</a:t>
            </a:r>
            <a:r>
              <a:rPr lang="en-ZA" i="1" dirty="0"/>
              <a:t>(</a:t>
            </a:r>
            <a:r>
              <a:rPr lang="en-ZA" i="1" dirty="0" smtClean="0"/>
              <a:t>a)</a:t>
            </a:r>
            <a:r>
              <a:rPr lang="en-ZA" dirty="0" smtClean="0"/>
              <a:t>(i)</a:t>
            </a:r>
            <a:r>
              <a:rPr lang="en-ZA" i="1" dirty="0" smtClean="0"/>
              <a:t>: </a:t>
            </a:r>
            <a:r>
              <a:rPr lang="en-ZA" dirty="0" smtClean="0"/>
              <a:t>Make the </a:t>
            </a:r>
            <a:r>
              <a:rPr lang="en-ZA" dirty="0"/>
              <a:t>“fair practice” standard </a:t>
            </a:r>
            <a:r>
              <a:rPr lang="en-ZA" dirty="0" smtClean="0"/>
              <a:t>explicit</a:t>
            </a:r>
          </a:p>
          <a:p>
            <a:pPr lvl="1"/>
            <a:r>
              <a:rPr lang="en-ZA" dirty="0"/>
              <a:t>“fair practice” and “extent justified by purpose” (used in the Bill) mean the </a:t>
            </a:r>
            <a:r>
              <a:rPr lang="en-ZA" dirty="0" smtClean="0"/>
              <a:t>same</a:t>
            </a:r>
          </a:p>
          <a:p>
            <a:pPr lvl="1"/>
            <a:r>
              <a:rPr lang="en-ZA" u="sng" dirty="0">
                <a:solidFill>
                  <a:srgbClr val="0070C0"/>
                </a:solidFill>
              </a:rPr>
              <a:t>Can amend</a:t>
            </a:r>
            <a:r>
              <a:rPr lang="en-ZA" dirty="0">
                <a:solidFill>
                  <a:srgbClr val="0070C0"/>
                </a:solidFill>
              </a:rPr>
              <a:t>: linked to treaties and part of public inputs on exceptions </a:t>
            </a:r>
            <a:endParaRPr lang="en-ZA" dirty="0" smtClean="0">
              <a:solidFill>
                <a:srgbClr val="0070C0"/>
              </a:solidFill>
            </a:endParaRPr>
          </a:p>
          <a:p>
            <a:pPr lvl="1"/>
            <a:r>
              <a:rPr lang="en-ZA" u="sng" dirty="0" smtClean="0">
                <a:solidFill>
                  <a:srgbClr val="0070C0"/>
                </a:solidFill>
              </a:rPr>
              <a:t>No need to advertise: </a:t>
            </a:r>
            <a:r>
              <a:rPr lang="en-ZA" dirty="0">
                <a:solidFill>
                  <a:srgbClr val="0070C0"/>
                </a:solidFill>
              </a:rPr>
              <a:t>It constitutes inputs from the public </a:t>
            </a:r>
            <a:r>
              <a:rPr lang="en-ZA" dirty="0" smtClean="0">
                <a:solidFill>
                  <a:srgbClr val="0070C0"/>
                </a:solidFill>
              </a:rPr>
              <a:t>+ is </a:t>
            </a:r>
            <a:r>
              <a:rPr lang="en-ZA" dirty="0">
                <a:solidFill>
                  <a:srgbClr val="0070C0"/>
                </a:solidFill>
              </a:rPr>
              <a:t>not a material </a:t>
            </a:r>
            <a:r>
              <a:rPr lang="en-ZA" dirty="0" smtClean="0">
                <a:solidFill>
                  <a:srgbClr val="0070C0"/>
                </a:solidFill>
              </a:rPr>
              <a:t>aspect</a:t>
            </a:r>
          </a:p>
          <a:p>
            <a:pPr lvl="1"/>
            <a:r>
              <a:rPr lang="en-ZA" dirty="0" smtClean="0"/>
              <a:t>Consequential amendments - </a:t>
            </a:r>
            <a:r>
              <a:rPr lang="en-US" dirty="0" smtClean="0"/>
              <a:t>same </a:t>
            </a:r>
            <a:r>
              <a:rPr lang="en-US" dirty="0"/>
              <a:t>amendments to be </a:t>
            </a:r>
            <a:r>
              <a:rPr lang="en-US" dirty="0" smtClean="0"/>
              <a:t>made to:</a:t>
            </a:r>
          </a:p>
          <a:p>
            <a:pPr lvl="2"/>
            <a:r>
              <a:rPr lang="en-ZA" dirty="0" smtClean="0"/>
              <a:t>12B(1</a:t>
            </a:r>
            <a:r>
              <a:rPr lang="en-ZA" dirty="0"/>
              <a:t>)</a:t>
            </a:r>
            <a:r>
              <a:rPr lang="en-ZA" i="1" dirty="0"/>
              <a:t>(b</a:t>
            </a:r>
            <a:r>
              <a:rPr lang="en-ZA" i="1" dirty="0" smtClean="0"/>
              <a:t>);	</a:t>
            </a:r>
            <a:r>
              <a:rPr lang="en-ZA" dirty="0" smtClean="0"/>
              <a:t>12B(1</a:t>
            </a:r>
            <a:r>
              <a:rPr lang="en-ZA" dirty="0"/>
              <a:t>)</a:t>
            </a:r>
            <a:r>
              <a:rPr lang="en-ZA" i="1" dirty="0"/>
              <a:t>(e)</a:t>
            </a:r>
            <a:r>
              <a:rPr lang="en-ZA" dirty="0"/>
              <a:t>(ii) and (iii</a:t>
            </a:r>
            <a:r>
              <a:rPr lang="en-ZA" dirty="0" smtClean="0"/>
              <a:t>);	12B(1</a:t>
            </a:r>
            <a:r>
              <a:rPr lang="en-ZA" dirty="0"/>
              <a:t>)</a:t>
            </a:r>
            <a:r>
              <a:rPr lang="en-ZA" i="1" dirty="0"/>
              <a:t>(f)</a:t>
            </a:r>
            <a:r>
              <a:rPr lang="en-ZA" dirty="0"/>
              <a:t>(ii</a:t>
            </a:r>
            <a:r>
              <a:rPr lang="en-ZA" dirty="0" smtClean="0"/>
              <a:t>);</a:t>
            </a:r>
          </a:p>
          <a:p>
            <a:pPr marL="1169988" lvl="2" indent="0">
              <a:buNone/>
            </a:pPr>
            <a:r>
              <a:rPr lang="en-ZA" dirty="0" smtClean="0"/>
              <a:t>12B(1</a:t>
            </a:r>
            <a:r>
              <a:rPr lang="en-ZA" dirty="0"/>
              <a:t>)</a:t>
            </a:r>
            <a:r>
              <a:rPr lang="en-ZA" i="1" dirty="0"/>
              <a:t>(i</a:t>
            </a:r>
            <a:r>
              <a:rPr lang="en-ZA" i="1" dirty="0" smtClean="0"/>
              <a:t>);	</a:t>
            </a:r>
            <a:r>
              <a:rPr lang="en-ZA" dirty="0" smtClean="0"/>
              <a:t>12D(1), (2) and (6)</a:t>
            </a:r>
            <a:endParaRPr lang="en-GB" dirty="0"/>
          </a:p>
          <a:p>
            <a:endParaRPr lang="en-ZA" i="1" dirty="0" smtClean="0"/>
          </a:p>
          <a:p>
            <a:r>
              <a:rPr lang="en-ZA" dirty="0" smtClean="0"/>
              <a:t>12B(1)</a:t>
            </a:r>
            <a:r>
              <a:rPr lang="en-ZA" i="1" dirty="0" smtClean="0"/>
              <a:t>(c)</a:t>
            </a:r>
            <a:r>
              <a:rPr lang="en-ZA" dirty="0" smtClean="0"/>
              <a:t>: Reproduction </a:t>
            </a:r>
            <a:r>
              <a:rPr lang="en-ZA" dirty="0"/>
              <a:t>of </a:t>
            </a:r>
            <a:r>
              <a:rPr lang="en-ZA" dirty="0" smtClean="0"/>
              <a:t>a work </a:t>
            </a:r>
            <a:r>
              <a:rPr lang="en-ZA" dirty="0"/>
              <a:t>by a </a:t>
            </a:r>
            <a:r>
              <a:rPr lang="en-ZA" dirty="0" smtClean="0"/>
              <a:t>broadcaster: Use the Canadian Copyright Act’s wording</a:t>
            </a:r>
            <a:r>
              <a:rPr lang="en-ZA" i="1" dirty="0" smtClean="0"/>
              <a:t> re </a:t>
            </a:r>
            <a:r>
              <a:rPr lang="en-ZA" dirty="0"/>
              <a:t>ephemeral provisions </a:t>
            </a:r>
            <a:endParaRPr lang="en-ZA" dirty="0" smtClean="0"/>
          </a:p>
          <a:p>
            <a:pPr lvl="1"/>
            <a:r>
              <a:rPr lang="en-ZA" u="sng" dirty="0">
                <a:solidFill>
                  <a:srgbClr val="0070C0"/>
                </a:solidFill>
              </a:rPr>
              <a:t>Can amend: </a:t>
            </a:r>
            <a:r>
              <a:rPr lang="en-ZA" dirty="0">
                <a:solidFill>
                  <a:srgbClr val="0070C0"/>
                </a:solidFill>
              </a:rPr>
              <a:t>Part of discussions on compliance with treaties and 12B was part of advertisement for public comment</a:t>
            </a:r>
            <a:endParaRPr lang="en-GB" dirty="0">
              <a:solidFill>
                <a:srgbClr val="0070C0"/>
              </a:solidFill>
            </a:endParaRPr>
          </a:p>
          <a:p>
            <a:pPr lvl="1"/>
            <a:r>
              <a:rPr lang="en-ZA" dirty="0">
                <a:solidFill>
                  <a:srgbClr val="0070C0"/>
                </a:solidFill>
              </a:rPr>
              <a:t>The </a:t>
            </a:r>
            <a:r>
              <a:rPr lang="en-ZA" dirty="0" smtClean="0">
                <a:solidFill>
                  <a:srgbClr val="0070C0"/>
                </a:solidFill>
              </a:rPr>
              <a:t>wording of the Canadian Copyright Act is very different from the current wording of </a:t>
            </a:r>
            <a:r>
              <a:rPr lang="en-ZA" i="1" dirty="0" smtClean="0">
                <a:solidFill>
                  <a:srgbClr val="0070C0"/>
                </a:solidFill>
              </a:rPr>
              <a:t>12B(1)(c): </a:t>
            </a:r>
            <a:r>
              <a:rPr lang="en-ZA" u="sng" dirty="0" smtClean="0">
                <a:solidFill>
                  <a:srgbClr val="0070C0"/>
                </a:solidFill>
              </a:rPr>
              <a:t>Need </a:t>
            </a:r>
            <a:r>
              <a:rPr lang="en-ZA" u="sng" dirty="0">
                <a:solidFill>
                  <a:srgbClr val="0070C0"/>
                </a:solidFill>
              </a:rPr>
              <a:t>to be advertised.</a:t>
            </a:r>
            <a:endParaRPr lang="en-ZA" dirty="0" smtClean="0">
              <a:solidFill>
                <a:srgbClr val="0070C0"/>
              </a:solidFill>
            </a:endParaRPr>
          </a:p>
          <a:p>
            <a:endParaRPr lang="en-ZA" dirty="0" smtClean="0"/>
          </a:p>
          <a:p>
            <a:r>
              <a:rPr lang="en-ZA" dirty="0" smtClean="0"/>
              <a:t>12B(1</a:t>
            </a:r>
            <a:r>
              <a:rPr lang="en-ZA" dirty="0"/>
              <a:t>)(e)(i), News of the </a:t>
            </a:r>
            <a:r>
              <a:rPr lang="en-ZA" dirty="0" smtClean="0"/>
              <a:t>day: </a:t>
            </a:r>
            <a:r>
              <a:rPr lang="en-ZA" dirty="0"/>
              <a:t>Any fair use of works for </a:t>
            </a:r>
            <a:r>
              <a:rPr lang="en-ZA" dirty="0" smtClean="0"/>
              <a:t>information </a:t>
            </a:r>
            <a:r>
              <a:rPr lang="en-ZA" dirty="0"/>
              <a:t>purposes </a:t>
            </a:r>
            <a:r>
              <a:rPr lang="en-ZA" dirty="0" smtClean="0"/>
              <a:t>are adequately </a:t>
            </a:r>
            <a:r>
              <a:rPr lang="en-ZA" dirty="0"/>
              <a:t>dealt with under </a:t>
            </a:r>
            <a:r>
              <a:rPr lang="en-ZA" dirty="0" smtClean="0"/>
              <a:t>Section </a:t>
            </a:r>
            <a:r>
              <a:rPr lang="en-ZA" dirty="0"/>
              <a:t>12A</a:t>
            </a:r>
            <a:r>
              <a:rPr lang="en-ZA" dirty="0" smtClean="0"/>
              <a:t>. Section </a:t>
            </a:r>
            <a:r>
              <a:rPr lang="en-ZA" dirty="0"/>
              <a:t>12(B)(1)</a:t>
            </a:r>
            <a:r>
              <a:rPr lang="en-ZA" i="1" dirty="0"/>
              <a:t>(e)</a:t>
            </a:r>
            <a:r>
              <a:rPr lang="en-ZA" dirty="0"/>
              <a:t>(i) may be deleted </a:t>
            </a:r>
            <a:endParaRPr lang="en-ZA" dirty="0" smtClean="0"/>
          </a:p>
          <a:p>
            <a:pPr lvl="1"/>
            <a:r>
              <a:rPr lang="en-ZA" u="sng" dirty="0">
                <a:solidFill>
                  <a:srgbClr val="0070C0"/>
                </a:solidFill>
              </a:rPr>
              <a:t>Can amend</a:t>
            </a:r>
            <a:r>
              <a:rPr lang="en-ZA" dirty="0">
                <a:solidFill>
                  <a:srgbClr val="0070C0"/>
                </a:solidFill>
              </a:rPr>
              <a:t>: </a:t>
            </a:r>
            <a:r>
              <a:rPr lang="en-ZA" dirty="0" smtClean="0">
                <a:solidFill>
                  <a:srgbClr val="0070C0"/>
                </a:solidFill>
              </a:rPr>
              <a:t>part </a:t>
            </a:r>
            <a:r>
              <a:rPr lang="en-ZA" dirty="0">
                <a:solidFill>
                  <a:srgbClr val="0070C0"/>
                </a:solidFill>
              </a:rPr>
              <a:t>of public inputs on </a:t>
            </a:r>
            <a:r>
              <a:rPr lang="en-ZA" dirty="0" smtClean="0">
                <a:solidFill>
                  <a:srgbClr val="0070C0"/>
                </a:solidFill>
              </a:rPr>
              <a:t>exceptions</a:t>
            </a:r>
            <a:endParaRPr lang="en-GB" dirty="0">
              <a:solidFill>
                <a:srgbClr val="0070C0"/>
              </a:solidFill>
            </a:endParaRPr>
          </a:p>
          <a:p>
            <a:pPr lvl="1"/>
            <a:r>
              <a:rPr lang="en-ZA" u="sng" dirty="0">
                <a:solidFill>
                  <a:srgbClr val="0070C0"/>
                </a:solidFill>
              </a:rPr>
              <a:t>No need to advertise</a:t>
            </a:r>
            <a:r>
              <a:rPr lang="en-ZA" dirty="0">
                <a:solidFill>
                  <a:srgbClr val="0070C0"/>
                </a:solidFill>
              </a:rPr>
              <a:t>: It constitutes inputs from the public + is not a material </a:t>
            </a:r>
            <a:r>
              <a:rPr lang="en-ZA" dirty="0" smtClean="0">
                <a:solidFill>
                  <a:srgbClr val="0070C0"/>
                </a:solidFill>
              </a:rPr>
              <a:t>aspect</a:t>
            </a:r>
            <a:endParaRPr lang="en-ZA" dirty="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17</a:t>
            </a:fld>
            <a:endParaRPr lang="en-US" dirty="0"/>
          </a:p>
        </p:txBody>
      </p:sp>
    </p:spTree>
    <p:extLst>
      <p:ext uri="{BB962C8B-B14F-4D97-AF65-F5344CB8AC3E}">
        <p14:creationId xmlns:p14="http://schemas.microsoft.com/office/powerpoint/2010/main" xmlns="" val="34999074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123080"/>
            <a:ext cx="8543925" cy="1325563"/>
          </a:xfrm>
        </p:spPr>
        <p:txBody>
          <a:bodyPr/>
          <a:lstStyle/>
          <a:p>
            <a:r>
              <a:rPr lang="en-US" dirty="0"/>
              <a:t>Clause 13 – Section 12B</a:t>
            </a:r>
            <a:endParaRPr lang="en-GB" dirty="0"/>
          </a:p>
        </p:txBody>
      </p:sp>
      <p:sp>
        <p:nvSpPr>
          <p:cNvPr id="3" name="Content Placeholder 2"/>
          <p:cNvSpPr>
            <a:spLocks noGrp="1"/>
          </p:cNvSpPr>
          <p:nvPr>
            <p:ph idx="1"/>
          </p:nvPr>
        </p:nvSpPr>
        <p:spPr>
          <a:xfrm>
            <a:off x="336176" y="1448643"/>
            <a:ext cx="9211236" cy="5113522"/>
          </a:xfrm>
        </p:spPr>
        <p:txBody>
          <a:bodyPr>
            <a:normAutofit fontScale="92500" lnSpcReduction="10000"/>
          </a:bodyPr>
          <a:lstStyle/>
          <a:p>
            <a:r>
              <a:rPr lang="en-GB" dirty="0"/>
              <a:t>12B(1)</a:t>
            </a:r>
            <a:r>
              <a:rPr lang="en-GB" i="1" dirty="0"/>
              <a:t>(f</a:t>
            </a:r>
            <a:r>
              <a:rPr lang="en-GB" i="1" dirty="0" smtClean="0"/>
              <a:t>) </a:t>
            </a:r>
            <a:r>
              <a:rPr lang="en-GB" dirty="0" smtClean="0"/>
              <a:t>–Translations: to </a:t>
            </a:r>
            <a:r>
              <a:rPr lang="en-GB" dirty="0"/>
              <a:t>promote the Bill of Rights and reflect the full range of purposes for which a lawful translation may be made</a:t>
            </a:r>
            <a:r>
              <a:rPr lang="en-GB" dirty="0" smtClean="0"/>
              <a:t> – add language and culture</a:t>
            </a:r>
          </a:p>
          <a:p>
            <a:pPr lvl="1"/>
            <a:r>
              <a:rPr lang="en-ZA" u="sng" dirty="0">
                <a:solidFill>
                  <a:srgbClr val="0070C0"/>
                </a:solidFill>
              </a:rPr>
              <a:t>Can amend</a:t>
            </a:r>
            <a:r>
              <a:rPr lang="en-ZA" dirty="0">
                <a:solidFill>
                  <a:srgbClr val="0070C0"/>
                </a:solidFill>
              </a:rPr>
              <a:t>: part of public inputs on </a:t>
            </a:r>
            <a:r>
              <a:rPr lang="en-ZA" dirty="0" smtClean="0">
                <a:solidFill>
                  <a:srgbClr val="0070C0"/>
                </a:solidFill>
              </a:rPr>
              <a:t>exceptions</a:t>
            </a:r>
            <a:endParaRPr lang="en-GB" dirty="0">
              <a:solidFill>
                <a:srgbClr val="0070C0"/>
              </a:solidFill>
            </a:endParaRPr>
          </a:p>
          <a:p>
            <a:pPr lvl="1"/>
            <a:r>
              <a:rPr lang="en-ZA" u="sng" dirty="0">
                <a:solidFill>
                  <a:srgbClr val="0070C0"/>
                </a:solidFill>
              </a:rPr>
              <a:t>No need to advertise</a:t>
            </a:r>
            <a:r>
              <a:rPr lang="en-ZA" dirty="0">
                <a:solidFill>
                  <a:srgbClr val="0070C0"/>
                </a:solidFill>
              </a:rPr>
              <a:t>: It constitutes inputs from the public + is not a material aspect</a:t>
            </a:r>
          </a:p>
          <a:p>
            <a:endParaRPr lang="en-ZA" dirty="0" smtClean="0"/>
          </a:p>
          <a:p>
            <a:r>
              <a:rPr lang="en-ZA" dirty="0" smtClean="0"/>
              <a:t>S12B(1</a:t>
            </a:r>
            <a:r>
              <a:rPr lang="en-ZA" dirty="0"/>
              <a:t>)</a:t>
            </a:r>
            <a:r>
              <a:rPr lang="en-ZA" i="1" dirty="0"/>
              <a:t>(i</a:t>
            </a:r>
            <a:r>
              <a:rPr lang="en-ZA" i="1" dirty="0" smtClean="0"/>
              <a:t>) - </a:t>
            </a:r>
            <a:r>
              <a:rPr lang="en-ZA" dirty="0" smtClean="0"/>
              <a:t>A</a:t>
            </a:r>
            <a:r>
              <a:rPr lang="en-US" dirty="0" smtClean="0"/>
              <a:t> </a:t>
            </a:r>
            <a:r>
              <a:rPr lang="en-US" dirty="0"/>
              <a:t>copy should only be allowed for works that were lawfully acquired</a:t>
            </a:r>
            <a:r>
              <a:rPr lang="en-ZA" dirty="0" smtClean="0"/>
              <a:t> </a:t>
            </a:r>
          </a:p>
          <a:p>
            <a:pPr lvl="1"/>
            <a:r>
              <a:rPr lang="en-ZA" dirty="0" smtClean="0"/>
              <a:t>Definition proposed + inclusion of “lawfully acquired” in 12B(1)</a:t>
            </a:r>
            <a:r>
              <a:rPr lang="en-ZA" i="1" dirty="0" smtClean="0"/>
              <a:t>(i)</a:t>
            </a:r>
          </a:p>
          <a:p>
            <a:pPr lvl="1"/>
            <a:r>
              <a:rPr lang="en-ZA" u="sng" dirty="0">
                <a:solidFill>
                  <a:srgbClr val="0070C0"/>
                </a:solidFill>
              </a:rPr>
              <a:t>Can amend</a:t>
            </a:r>
            <a:r>
              <a:rPr lang="en-ZA" dirty="0">
                <a:solidFill>
                  <a:srgbClr val="0070C0"/>
                </a:solidFill>
              </a:rPr>
              <a:t>: part of public inputs on exceptions </a:t>
            </a:r>
            <a:endParaRPr lang="en-ZA" dirty="0" smtClean="0">
              <a:solidFill>
                <a:srgbClr val="0070C0"/>
              </a:solidFill>
            </a:endParaRPr>
          </a:p>
          <a:p>
            <a:pPr lvl="1"/>
            <a:r>
              <a:rPr lang="en-ZA" dirty="0" smtClean="0">
                <a:solidFill>
                  <a:srgbClr val="0070C0"/>
                </a:solidFill>
              </a:rPr>
              <a:t>Adding “acquire lawfully” to </a:t>
            </a:r>
            <a:r>
              <a:rPr lang="en-ZA" i="1" dirty="0" smtClean="0">
                <a:solidFill>
                  <a:srgbClr val="0070C0"/>
                </a:solidFill>
              </a:rPr>
              <a:t>(i)</a:t>
            </a:r>
            <a:r>
              <a:rPr lang="en-ZA" dirty="0" smtClean="0">
                <a:solidFill>
                  <a:srgbClr val="0070C0"/>
                </a:solidFill>
              </a:rPr>
              <a:t>: </a:t>
            </a:r>
            <a:r>
              <a:rPr lang="en-ZA" u="sng" dirty="0" smtClean="0">
                <a:solidFill>
                  <a:srgbClr val="0070C0"/>
                </a:solidFill>
              </a:rPr>
              <a:t>No need to advertise</a:t>
            </a:r>
            <a:r>
              <a:rPr lang="en-ZA" dirty="0" smtClean="0">
                <a:solidFill>
                  <a:srgbClr val="0070C0"/>
                </a:solidFill>
              </a:rPr>
              <a:t> </a:t>
            </a:r>
            <a:r>
              <a:rPr lang="en-ZA" dirty="0">
                <a:solidFill>
                  <a:srgbClr val="0070C0"/>
                </a:solidFill>
              </a:rPr>
              <a:t>– It constitutes inputs from the public + is not a material </a:t>
            </a:r>
            <a:r>
              <a:rPr lang="en-ZA" dirty="0" smtClean="0">
                <a:solidFill>
                  <a:srgbClr val="0070C0"/>
                </a:solidFill>
              </a:rPr>
              <a:t>aspect (it </a:t>
            </a:r>
            <a:r>
              <a:rPr lang="en-ZA" dirty="0">
                <a:solidFill>
                  <a:srgbClr val="0070C0"/>
                </a:solidFill>
              </a:rPr>
              <a:t>is </a:t>
            </a:r>
            <a:r>
              <a:rPr lang="en-ZA" dirty="0" smtClean="0">
                <a:solidFill>
                  <a:srgbClr val="0070C0"/>
                </a:solidFill>
              </a:rPr>
              <a:t>implied)</a:t>
            </a:r>
            <a:endParaRPr lang="en-GB" dirty="0">
              <a:solidFill>
                <a:srgbClr val="0070C0"/>
              </a:solidFill>
            </a:endParaRPr>
          </a:p>
          <a:p>
            <a:pPr lvl="1"/>
            <a:r>
              <a:rPr lang="en-ZA" dirty="0" smtClean="0">
                <a:solidFill>
                  <a:srgbClr val="0070C0"/>
                </a:solidFill>
              </a:rPr>
              <a:t>(The new </a:t>
            </a:r>
            <a:r>
              <a:rPr lang="en-ZA" dirty="0">
                <a:solidFill>
                  <a:srgbClr val="0070C0"/>
                </a:solidFill>
              </a:rPr>
              <a:t>definition will have to be advertised </a:t>
            </a:r>
            <a:r>
              <a:rPr lang="en-ZA" dirty="0" smtClean="0">
                <a:solidFill>
                  <a:srgbClr val="0070C0"/>
                </a:solidFill>
              </a:rPr>
              <a:t>+ House permission is needed, as </a:t>
            </a:r>
            <a:r>
              <a:rPr lang="en-ZA" dirty="0">
                <a:solidFill>
                  <a:srgbClr val="0070C0"/>
                </a:solidFill>
              </a:rPr>
              <a:t>it is a material and new </a:t>
            </a:r>
            <a:r>
              <a:rPr lang="en-ZA" dirty="0" smtClean="0">
                <a:solidFill>
                  <a:srgbClr val="0070C0"/>
                </a:solidFill>
              </a:rPr>
              <a:t>amendment)</a:t>
            </a:r>
            <a:endParaRPr lang="en-GB" dirty="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18</a:t>
            </a:fld>
            <a:endParaRPr lang="en-US" dirty="0"/>
          </a:p>
        </p:txBody>
      </p:sp>
    </p:spTree>
    <p:extLst>
      <p:ext uri="{BB962C8B-B14F-4D97-AF65-F5344CB8AC3E}">
        <p14:creationId xmlns:p14="http://schemas.microsoft.com/office/powerpoint/2010/main" xmlns="" val="42869853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217210"/>
            <a:ext cx="8543925" cy="1325563"/>
          </a:xfrm>
        </p:spPr>
        <p:txBody>
          <a:bodyPr/>
          <a:lstStyle/>
          <a:p>
            <a:r>
              <a:rPr lang="en-US" dirty="0" smtClean="0"/>
              <a:t>Clause 13 – Section 12C and 12D</a:t>
            </a:r>
            <a:endParaRPr lang="en-GB" dirty="0"/>
          </a:p>
        </p:txBody>
      </p:sp>
      <p:sp>
        <p:nvSpPr>
          <p:cNvPr id="3" name="Content Placeholder 2"/>
          <p:cNvSpPr>
            <a:spLocks noGrp="1"/>
          </p:cNvSpPr>
          <p:nvPr>
            <p:ph idx="1"/>
          </p:nvPr>
        </p:nvSpPr>
        <p:spPr>
          <a:xfrm>
            <a:off x="336176" y="1290919"/>
            <a:ext cx="9224683" cy="2481050"/>
          </a:xfrm>
        </p:spPr>
        <p:txBody>
          <a:bodyPr>
            <a:normAutofit fontScale="70000" lnSpcReduction="20000"/>
          </a:bodyPr>
          <a:lstStyle/>
          <a:p>
            <a:pPr algn="just"/>
            <a:r>
              <a:rPr lang="en-ZA" dirty="0" smtClean="0"/>
              <a:t>12C: </a:t>
            </a:r>
          </a:p>
          <a:p>
            <a:pPr lvl="1" algn="just"/>
            <a:r>
              <a:rPr lang="en-ZA" dirty="0" smtClean="0"/>
              <a:t>Layout error: ‘as </a:t>
            </a:r>
            <a:r>
              <a:rPr lang="en-ZA" dirty="0"/>
              <a:t>long as there is no independent, economic significance to these acts’ </a:t>
            </a:r>
            <a:r>
              <a:rPr lang="en-ZA" dirty="0" smtClean="0"/>
              <a:t>applies </a:t>
            </a:r>
            <a:r>
              <a:rPr lang="en-ZA" dirty="0"/>
              <a:t>to </a:t>
            </a:r>
            <a:r>
              <a:rPr lang="en-ZA" i="1" dirty="0" smtClean="0"/>
              <a:t>(a)</a:t>
            </a:r>
            <a:r>
              <a:rPr lang="en-ZA" dirty="0" smtClean="0"/>
              <a:t> and </a:t>
            </a:r>
            <a:r>
              <a:rPr lang="en-ZA" i="1" dirty="0" smtClean="0"/>
              <a:t>(b)</a:t>
            </a:r>
          </a:p>
          <a:p>
            <a:pPr lvl="1" algn="just"/>
            <a:r>
              <a:rPr lang="en-US" dirty="0" smtClean="0"/>
              <a:t>Use “commercial” rather than “economic”</a:t>
            </a:r>
          </a:p>
          <a:p>
            <a:pPr lvl="1" algn="just"/>
            <a:r>
              <a:rPr lang="en-ZA" dirty="0" smtClean="0"/>
              <a:t>It </a:t>
            </a:r>
            <a:r>
              <a:rPr lang="en-ZA" dirty="0"/>
              <a:t>is proposed that t</a:t>
            </a:r>
            <a:r>
              <a:rPr lang="en-US" dirty="0"/>
              <a:t>he three step test be </a:t>
            </a:r>
            <a:r>
              <a:rPr lang="en-US" dirty="0" smtClean="0"/>
              <a:t>added.</a:t>
            </a:r>
          </a:p>
          <a:p>
            <a:pPr lvl="1" algn="just"/>
            <a:r>
              <a:rPr lang="en-ZA" u="sng" dirty="0">
                <a:solidFill>
                  <a:srgbClr val="0070C0"/>
                </a:solidFill>
              </a:rPr>
              <a:t>Recommend correcting </a:t>
            </a:r>
            <a:r>
              <a:rPr lang="en-ZA" u="sng" dirty="0" smtClean="0">
                <a:solidFill>
                  <a:srgbClr val="0070C0"/>
                </a:solidFill>
              </a:rPr>
              <a:t>the </a:t>
            </a:r>
            <a:r>
              <a:rPr lang="en-ZA" u="sng" dirty="0">
                <a:solidFill>
                  <a:srgbClr val="0070C0"/>
                </a:solidFill>
              </a:rPr>
              <a:t>layout error</a:t>
            </a:r>
          </a:p>
          <a:p>
            <a:pPr lvl="1" algn="just"/>
            <a:r>
              <a:rPr lang="en-ZA" u="sng" dirty="0" smtClean="0">
                <a:solidFill>
                  <a:srgbClr val="0070C0"/>
                </a:solidFill>
              </a:rPr>
              <a:t>Can </a:t>
            </a:r>
            <a:r>
              <a:rPr lang="en-ZA" u="sng" dirty="0">
                <a:solidFill>
                  <a:srgbClr val="0070C0"/>
                </a:solidFill>
              </a:rPr>
              <a:t>amend</a:t>
            </a:r>
            <a:r>
              <a:rPr lang="en-ZA" dirty="0">
                <a:solidFill>
                  <a:srgbClr val="0070C0"/>
                </a:solidFill>
              </a:rPr>
              <a:t>: part of public inputs on exceptions </a:t>
            </a:r>
          </a:p>
          <a:p>
            <a:pPr lvl="1"/>
            <a:r>
              <a:rPr lang="en-ZA" dirty="0">
                <a:solidFill>
                  <a:srgbClr val="0070C0"/>
                </a:solidFill>
              </a:rPr>
              <a:t>Although adding the three step test flows from inputs from the public, it is recommended to err on the side of caution and </a:t>
            </a:r>
            <a:r>
              <a:rPr lang="en-ZA" u="sng" dirty="0">
                <a:solidFill>
                  <a:srgbClr val="0070C0"/>
                </a:solidFill>
              </a:rPr>
              <a:t>to </a:t>
            </a:r>
            <a:r>
              <a:rPr lang="en-ZA" u="sng" dirty="0" smtClean="0">
                <a:solidFill>
                  <a:srgbClr val="0070C0"/>
                </a:solidFill>
              </a:rPr>
              <a:t>advertise as the wording would be a new addition</a:t>
            </a:r>
            <a:r>
              <a:rPr lang="en-ZA" dirty="0" smtClean="0">
                <a:solidFill>
                  <a:srgbClr val="0070C0"/>
                </a:solidFill>
              </a:rPr>
              <a:t>.</a:t>
            </a:r>
            <a:endParaRPr lang="en-GB" dirty="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19</a:t>
            </a:fld>
            <a:endParaRPr lang="en-US" dirty="0"/>
          </a:p>
        </p:txBody>
      </p:sp>
      <p:pic>
        <p:nvPicPr>
          <p:cNvPr id="6" name="Picture 5"/>
          <p:cNvPicPr>
            <a:picLocks noChangeAspect="1"/>
          </p:cNvPicPr>
          <p:nvPr/>
        </p:nvPicPr>
        <p:blipFill>
          <a:blip r:embed="rId2"/>
          <a:stretch>
            <a:fillRect/>
          </a:stretch>
        </p:blipFill>
        <p:spPr>
          <a:xfrm>
            <a:off x="3919538" y="3463961"/>
            <a:ext cx="5305425" cy="1809750"/>
          </a:xfrm>
          <a:prstGeom prst="rect">
            <a:avLst/>
          </a:prstGeom>
        </p:spPr>
      </p:pic>
      <p:pic>
        <p:nvPicPr>
          <p:cNvPr id="7" name="Picture 6"/>
          <p:cNvPicPr>
            <a:picLocks noChangeAspect="1"/>
          </p:cNvPicPr>
          <p:nvPr/>
        </p:nvPicPr>
        <p:blipFill>
          <a:blip r:embed="rId3"/>
          <a:stretch>
            <a:fillRect/>
          </a:stretch>
        </p:blipFill>
        <p:spPr>
          <a:xfrm>
            <a:off x="514611" y="5661027"/>
            <a:ext cx="6057639" cy="1060450"/>
          </a:xfrm>
          <a:prstGeom prst="rect">
            <a:avLst/>
          </a:prstGeom>
        </p:spPr>
      </p:pic>
      <p:cxnSp>
        <p:nvCxnSpPr>
          <p:cNvPr id="9" name="Straight Arrow Connector 8"/>
          <p:cNvCxnSpPr/>
          <p:nvPr/>
        </p:nvCxnSpPr>
        <p:spPr>
          <a:xfrm flipH="1">
            <a:off x="681038" y="5004486"/>
            <a:ext cx="4953643" cy="1351866"/>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xmlns="" val="87567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289241"/>
            <a:ext cx="8543925" cy="809627"/>
          </a:xfrm>
        </p:spPr>
        <p:txBody>
          <a:bodyPr>
            <a:normAutofit/>
          </a:bodyPr>
          <a:lstStyle/>
          <a:p>
            <a:r>
              <a:rPr lang="en-ZA" sz="2400" b="1" dirty="0" smtClean="0">
                <a:latin typeface="Arial" panose="020B0604020202020204" pitchFamily="34" charset="0"/>
                <a:cs typeface="Arial" panose="020B0604020202020204" pitchFamily="34" charset="0"/>
              </a:rPr>
              <a:t>The reservations</a:t>
            </a:r>
            <a:endParaRPr lang="en-GB" sz="2400" b="1" dirty="0">
              <a:latin typeface="Arial" panose="020B060402020202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871706194"/>
              </p:ext>
            </p:extLst>
          </p:nvPr>
        </p:nvGraphicFramePr>
        <p:xfrm>
          <a:off x="317500" y="920910"/>
          <a:ext cx="9245600" cy="5613400"/>
        </p:xfrm>
        <a:graphic>
          <a:graphicData uri="http://schemas.openxmlformats.org/drawingml/2006/table">
            <a:tbl>
              <a:tblPr firstRow="1" bandRow="1">
                <a:tableStyleId>{5C22544A-7EE6-4342-B048-85BDC9FD1C3A}</a:tableStyleId>
              </a:tblPr>
              <a:tblGrid>
                <a:gridCol w="5330265">
                  <a:extLst>
                    <a:ext uri="{9D8B030D-6E8A-4147-A177-3AD203B41FA5}">
                      <a16:colId xmlns:a16="http://schemas.microsoft.com/office/drawing/2014/main" xmlns="" val="2333393820"/>
                    </a:ext>
                  </a:extLst>
                </a:gridCol>
                <a:gridCol w="3915335">
                  <a:extLst>
                    <a:ext uri="{9D8B030D-6E8A-4147-A177-3AD203B41FA5}">
                      <a16:colId xmlns:a16="http://schemas.microsoft.com/office/drawing/2014/main" xmlns="" val="2900540336"/>
                    </a:ext>
                  </a:extLst>
                </a:gridCol>
              </a:tblGrid>
              <a:tr h="370840">
                <a:tc>
                  <a:txBody>
                    <a:bodyPr/>
                    <a:lstStyle/>
                    <a:p>
                      <a:pPr algn="ctr"/>
                      <a:r>
                        <a:rPr lang="en-US" sz="1600" dirty="0" smtClean="0"/>
                        <a:t>Reservation</a:t>
                      </a:r>
                      <a:endParaRPr lang="en-ZA" sz="1600" dirty="0"/>
                    </a:p>
                  </a:txBody>
                  <a:tcPr>
                    <a:solidFill>
                      <a:schemeClr val="accent6"/>
                    </a:solidFill>
                  </a:tcPr>
                </a:tc>
                <a:tc>
                  <a:txBody>
                    <a:bodyPr/>
                    <a:lstStyle/>
                    <a:p>
                      <a:pPr algn="ctr"/>
                      <a:r>
                        <a:rPr lang="en-US" sz="1600" dirty="0" smtClean="0"/>
                        <a:t>Outcome</a:t>
                      </a:r>
                      <a:endParaRPr lang="en-ZA" sz="1600" dirty="0"/>
                    </a:p>
                  </a:txBody>
                  <a:tcPr>
                    <a:solidFill>
                      <a:schemeClr val="accent6"/>
                    </a:solidFill>
                  </a:tcPr>
                </a:tc>
                <a:extLst>
                  <a:ext uri="{0D108BD9-81ED-4DB2-BD59-A6C34878D82A}">
                    <a16:rowId xmlns:a16="http://schemas.microsoft.com/office/drawing/2014/main" xmlns="" val="2848479632"/>
                  </a:ext>
                </a:extLst>
              </a:tr>
              <a:tr h="370840">
                <a:tc>
                  <a:txBody>
                    <a:bodyPr/>
                    <a:lstStyle/>
                    <a:p>
                      <a:pPr marL="285750"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Tagging: the Bills should have been classified as section 76 Bills</a:t>
                      </a:r>
                    </a:p>
                  </a:txBody>
                  <a:tcPr>
                    <a:solidFill>
                      <a:schemeClr val="bg1">
                        <a:lumMod val="85000"/>
                      </a:schemeClr>
                    </a:solidFill>
                  </a:tcPr>
                </a:tc>
                <a:tc>
                  <a:txBody>
                    <a:bodyPr/>
                    <a:lstStyle/>
                    <a:p>
                      <a:pPr algn="l"/>
                      <a:r>
                        <a:rPr lang="en-US" sz="1600" b="0" dirty="0" smtClean="0">
                          <a:latin typeface="Arial" panose="020B0604020202020204" pitchFamily="34" charset="0"/>
                          <a:cs typeface="Arial" panose="020B0604020202020204" pitchFamily="34" charset="0"/>
                        </a:rPr>
                        <a:t>Done – ATC 2021.06.18</a:t>
                      </a:r>
                      <a:endParaRPr lang="en-ZA" sz="1600" b="0" dirty="0">
                        <a:latin typeface="Arial" panose="020B0604020202020204" pitchFamily="34"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xmlns="" val="3212571231"/>
                  </a:ext>
                </a:extLst>
              </a:tr>
              <a:tr h="370840">
                <a:tc>
                  <a:txBody>
                    <a:bodyPr/>
                    <a:lstStyle/>
                    <a:p>
                      <a:pPr marL="285750"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Retrospective and arbitrary deprivations of property </a:t>
                      </a:r>
                      <a:r>
                        <a:rPr lang="en-ZA" sz="1600" dirty="0" smtClean="0">
                          <a:latin typeface="Arial" panose="020B0604020202020204" pitchFamily="34" charset="0"/>
                          <a:cs typeface="Arial" panose="020B0604020202020204" pitchFamily="34" charset="0"/>
                          <a:sym typeface="Wingdings" panose="05000000000000000000" pitchFamily="2" charset="2"/>
                        </a:rPr>
                        <a:t></a:t>
                      </a:r>
                      <a:r>
                        <a:rPr lang="en-ZA" sz="1600" dirty="0" smtClean="0">
                          <a:latin typeface="Arial" panose="020B0604020202020204" pitchFamily="34" charset="0"/>
                          <a:cs typeface="Arial" panose="020B0604020202020204" pitchFamily="34" charset="0"/>
                        </a:rPr>
                        <a:t> Clauses 5, 7 and 9 inserting sections 6A(7), 7A(7) and 8A(5) into the Copyright AB. </a:t>
                      </a:r>
                    </a:p>
                    <a:p>
                      <a:pPr marL="285750"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Impermissible delegation of legislative power to the Minister </a:t>
                      </a:r>
                      <a:r>
                        <a:rPr lang="en-ZA" sz="1600" dirty="0" smtClean="0">
                          <a:latin typeface="Arial" panose="020B0604020202020204" pitchFamily="34" charset="0"/>
                          <a:cs typeface="Arial" panose="020B0604020202020204" pitchFamily="34" charset="0"/>
                          <a:sym typeface="Wingdings" panose="05000000000000000000" pitchFamily="2" charset="2"/>
                        </a:rPr>
                        <a:t> Again </a:t>
                      </a:r>
                      <a:r>
                        <a:rPr lang="en-ZA" sz="1600" dirty="0" smtClean="0">
                          <a:latin typeface="Arial" panose="020B0604020202020204" pitchFamily="34" charset="0"/>
                          <a:cs typeface="Arial" panose="020B0604020202020204" pitchFamily="34" charset="0"/>
                        </a:rPr>
                        <a:t>Clauses 5, 7 and 9 of the Copyright AB</a:t>
                      </a:r>
                      <a:endParaRPr lang="en-ZA" sz="1600" dirty="0">
                        <a:latin typeface="Arial" panose="020B0604020202020204" pitchFamily="34" charset="0"/>
                        <a:cs typeface="Arial" panose="020B0604020202020204" pitchFamily="34" charset="0"/>
                      </a:endParaRPr>
                    </a:p>
                  </a:txBody>
                  <a:tcPr>
                    <a:solidFill>
                      <a:schemeClr val="bg1">
                        <a:lumMod val="85000"/>
                      </a:schemeClr>
                    </a:solidFill>
                  </a:tcPr>
                </a:tc>
                <a:tc>
                  <a:txBody>
                    <a:bodyPr/>
                    <a:lstStyle/>
                    <a:p>
                      <a:r>
                        <a:rPr lang="en-US" sz="1600" b="0" dirty="0" smtClean="0">
                          <a:latin typeface="Arial" panose="020B0604020202020204" pitchFamily="34" charset="0"/>
                          <a:cs typeface="Arial" panose="020B0604020202020204" pitchFamily="34" charset="0"/>
                        </a:rPr>
                        <a:t>Agreed to by the Committee:</a:t>
                      </a:r>
                      <a:r>
                        <a:rPr lang="en-US" sz="1600" b="0" baseline="0" dirty="0" smtClean="0">
                          <a:latin typeface="Arial" panose="020B0604020202020204" pitchFamily="34" charset="0"/>
                          <a:cs typeface="Arial" panose="020B0604020202020204" pitchFamily="34" charset="0"/>
                        </a:rPr>
                        <a:t> will be included in the A-list of amendments</a:t>
                      </a:r>
                      <a:endParaRPr lang="en-ZA" sz="1600" b="0" dirty="0">
                        <a:latin typeface="Arial" panose="020B0604020202020204" pitchFamily="34" charset="0"/>
                        <a:cs typeface="Arial" panose="020B0604020202020204" pitchFamily="34" charset="0"/>
                      </a:endParaRPr>
                    </a:p>
                  </a:txBody>
                  <a:tcPr>
                    <a:solidFill>
                      <a:schemeClr val="bg1">
                        <a:lumMod val="85000"/>
                      </a:schemeClr>
                    </a:solidFill>
                  </a:tcPr>
                </a:tc>
                <a:extLst>
                  <a:ext uri="{0D108BD9-81ED-4DB2-BD59-A6C34878D82A}">
                    <a16:rowId xmlns:a16="http://schemas.microsoft.com/office/drawing/2014/main" xmlns="" val="801592050"/>
                  </a:ext>
                </a:extLst>
              </a:tr>
              <a:tr h="370840">
                <a:tc>
                  <a:txBody>
                    <a:bodyPr/>
                    <a:lstStyle/>
                    <a:p>
                      <a:pPr marL="285750" lvl="1"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Lack of public participation related to fair use</a:t>
                      </a:r>
                      <a:r>
                        <a:rPr lang="en-GB" sz="1600" dirty="0" smtClean="0">
                          <a:latin typeface="Arial" panose="020B0604020202020204" pitchFamily="34" charset="0"/>
                          <a:cs typeface="Arial" panose="020B0604020202020204" pitchFamily="34" charset="0"/>
                        </a:rPr>
                        <a:t>.</a:t>
                      </a:r>
                    </a:p>
                    <a:p>
                      <a:pPr marL="285750" lvl="1"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 The copyright exceptions – some clauses may:</a:t>
                      </a:r>
                      <a:r>
                        <a:rPr lang="en-GB" sz="1600" dirty="0" smtClean="0">
                          <a:latin typeface="Arial" panose="020B0604020202020204" pitchFamily="34" charset="0"/>
                          <a:cs typeface="Arial" panose="020B0604020202020204" pitchFamily="34" charset="0"/>
                        </a:rPr>
                        <a:t> </a:t>
                      </a:r>
                    </a:p>
                    <a:p>
                      <a:pPr marL="641350" lvl="1"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Constitute arbitrary deprivation of property;</a:t>
                      </a:r>
                    </a:p>
                    <a:p>
                      <a:pPr marL="641350" lvl="1" indent="-285750" algn="l">
                        <a:buFont typeface="Arial" panose="020B0604020202020204" pitchFamily="34" charset="0"/>
                        <a:buChar char="•"/>
                      </a:pPr>
                      <a:r>
                        <a:rPr lang="en-ZA" sz="1600" dirty="0" smtClean="0">
                          <a:latin typeface="Arial" panose="020B0604020202020204" pitchFamily="34" charset="0"/>
                          <a:cs typeface="Arial" panose="020B0604020202020204" pitchFamily="34" charset="0"/>
                        </a:rPr>
                        <a:t>Affect the right to freedom of trade, occupation and profession.</a:t>
                      </a:r>
                      <a:endParaRPr lang="en-GB" sz="1600" dirty="0" smtClean="0">
                        <a:latin typeface="Arial" panose="020B0604020202020204" pitchFamily="34" charset="0"/>
                        <a:cs typeface="Arial" panose="020B0604020202020204" pitchFamily="34" charset="0"/>
                      </a:endParaRPr>
                    </a:p>
                  </a:txBody>
                  <a:tcPr>
                    <a:solidFill>
                      <a:schemeClr val="accent6">
                        <a:lumMod val="40000"/>
                        <a:lumOff val="60000"/>
                      </a:schemeClr>
                    </a:solidFill>
                  </a:tcPr>
                </a:tc>
                <a:tc>
                  <a:txBody>
                    <a:bodyPr/>
                    <a:lstStyle/>
                    <a:p>
                      <a:r>
                        <a:rPr lang="en-US" sz="1600" dirty="0" smtClean="0">
                          <a:latin typeface="Arial" panose="020B0604020202020204" pitchFamily="34" charset="0"/>
                          <a:cs typeface="Arial" panose="020B0604020202020204" pitchFamily="34" charset="0"/>
                        </a:rPr>
                        <a:t>Addressed now – limited clauses – Committee to deliberate</a:t>
                      </a:r>
                    </a:p>
                    <a:p>
                      <a:pPr marL="285750" indent="-285750">
                        <a:buFontTx/>
                        <a:buChar char="-"/>
                      </a:pPr>
                      <a:r>
                        <a:rPr lang="en-ZA" sz="1600" dirty="0" smtClean="0">
                          <a:latin typeface="Arial" panose="020B0604020202020204" pitchFamily="34" charset="0"/>
                          <a:cs typeface="Arial" panose="020B0604020202020204" pitchFamily="34" charset="0"/>
                        </a:rPr>
                        <a:t>Cl 3 (sections 12A, 12B, 12C and 12D);</a:t>
                      </a:r>
                    </a:p>
                    <a:p>
                      <a:pPr marL="285750" indent="-285750">
                        <a:buFontTx/>
                        <a:buChar char="-"/>
                      </a:pPr>
                      <a:r>
                        <a:rPr lang="en-ZA" sz="1600" dirty="0" smtClean="0">
                          <a:latin typeface="Arial" panose="020B0604020202020204" pitchFamily="34" charset="0"/>
                          <a:cs typeface="Arial" panose="020B0604020202020204" pitchFamily="34" charset="0"/>
                        </a:rPr>
                        <a:t>Cl 19 (section 19B)</a:t>
                      </a:r>
                    </a:p>
                    <a:p>
                      <a:pPr marL="285750" indent="-285750">
                        <a:buFontTx/>
                        <a:buChar char="-"/>
                      </a:pPr>
                      <a:r>
                        <a:rPr lang="en-ZA" sz="1600" dirty="0" smtClean="0">
                          <a:latin typeface="Arial" panose="020B0604020202020204" pitchFamily="34" charset="0"/>
                          <a:cs typeface="Arial" panose="020B0604020202020204" pitchFamily="34" charset="0"/>
                        </a:rPr>
                        <a:t>Cl 20 (section 19C).</a:t>
                      </a:r>
                    </a:p>
                    <a:p>
                      <a:pPr marL="0" indent="0">
                        <a:buFontTx/>
                        <a:buNone/>
                      </a:pPr>
                      <a:r>
                        <a:rPr lang="en-US" sz="1600" b="0" dirty="0" smtClean="0">
                          <a:solidFill>
                            <a:srgbClr val="0070C0"/>
                          </a:solidFill>
                          <a:latin typeface="Arial" panose="020B0604020202020204" pitchFamily="34" charset="0"/>
                          <a:cs typeface="Arial" panose="020B0604020202020204" pitchFamily="34" charset="0"/>
                        </a:rPr>
                        <a:t>(No limit iro discussions on these clauses due to the procedural concern)</a:t>
                      </a:r>
                      <a:endParaRPr lang="en-ZA" sz="1600" b="0" dirty="0">
                        <a:solidFill>
                          <a:srgbClr val="0070C0"/>
                        </a:solidFill>
                        <a:latin typeface="Arial" panose="020B0604020202020204" pitchFamily="34" charset="0"/>
                        <a:cs typeface="Arial" panose="020B0604020202020204" pitchFamily="34" charset="0"/>
                      </a:endParaRPr>
                    </a:p>
                  </a:txBody>
                  <a:tcPr>
                    <a:solidFill>
                      <a:schemeClr val="accent6">
                        <a:lumMod val="40000"/>
                        <a:lumOff val="60000"/>
                      </a:schemeClr>
                    </a:solidFill>
                  </a:tcPr>
                </a:tc>
                <a:extLst>
                  <a:ext uri="{0D108BD9-81ED-4DB2-BD59-A6C34878D82A}">
                    <a16:rowId xmlns:a16="http://schemas.microsoft.com/office/drawing/2014/main" xmlns="" val="1359856213"/>
                  </a:ext>
                </a:extLst>
              </a:tr>
              <a:tr h="370840">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600" dirty="0" smtClean="0">
                          <a:latin typeface="Arial" panose="020B0604020202020204" pitchFamily="34" charset="0"/>
                          <a:cs typeface="Arial" panose="020B0604020202020204" pitchFamily="34" charset="0"/>
                        </a:rPr>
                        <a:t>Do the Bills comply with International Treaty Implications?</a:t>
                      </a:r>
                      <a:endParaRPr lang="en-GB" sz="1600" dirty="0" smtClean="0">
                        <a:latin typeface="Arial" panose="020B0604020202020204" pitchFamily="34" charset="0"/>
                        <a:cs typeface="Arial" panose="020B0604020202020204" pitchFamily="34" charset="0"/>
                      </a:endParaRPr>
                    </a:p>
                  </a:txBody>
                  <a:tcPr>
                    <a:solidFill>
                      <a:schemeClr val="accent6">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Addressed now – Committee to deliberate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0" dirty="0" smtClean="0">
                          <a:solidFill>
                            <a:srgbClr val="0070C0"/>
                          </a:solidFill>
                          <a:latin typeface="Arial" panose="020B0604020202020204" pitchFamily="34" charset="0"/>
                          <a:cs typeface="Arial" panose="020B0604020202020204" pitchFamily="34" charset="0"/>
                        </a:rPr>
                        <a:t>(Discussions may only focus on compliance with the</a:t>
                      </a:r>
                      <a:r>
                        <a:rPr lang="en-US" sz="1600" b="0" baseline="0" dirty="0" smtClean="0">
                          <a:solidFill>
                            <a:srgbClr val="0070C0"/>
                          </a:solidFill>
                          <a:latin typeface="Arial" panose="020B0604020202020204" pitchFamily="34" charset="0"/>
                          <a:cs typeface="Arial" panose="020B0604020202020204" pitchFamily="34" charset="0"/>
                        </a:rPr>
                        <a:t> treaties</a:t>
                      </a:r>
                      <a:r>
                        <a:rPr lang="en-US" sz="1600" b="0" dirty="0" smtClean="0">
                          <a:solidFill>
                            <a:srgbClr val="0070C0"/>
                          </a:solidFill>
                          <a:latin typeface="Arial" panose="020B0604020202020204" pitchFamily="34" charset="0"/>
                          <a:cs typeface="Arial" panose="020B0604020202020204" pitchFamily="34" charset="0"/>
                        </a:rPr>
                        <a:t>)</a:t>
                      </a:r>
                      <a:endParaRPr lang="en-ZA" sz="1600" b="0" dirty="0" smtClean="0">
                        <a:solidFill>
                          <a:srgbClr val="0070C0"/>
                        </a:solidFill>
                        <a:latin typeface="Arial" panose="020B0604020202020204" pitchFamily="34" charset="0"/>
                        <a:cs typeface="Arial" panose="020B0604020202020204" pitchFamily="34" charset="0"/>
                      </a:endParaRPr>
                    </a:p>
                  </a:txBody>
                  <a:tcPr>
                    <a:solidFill>
                      <a:schemeClr val="accent6">
                        <a:lumMod val="20000"/>
                        <a:lumOff val="80000"/>
                      </a:schemeClr>
                    </a:solidFill>
                  </a:tcPr>
                </a:tc>
                <a:extLst>
                  <a:ext uri="{0D108BD9-81ED-4DB2-BD59-A6C34878D82A}">
                    <a16:rowId xmlns:a16="http://schemas.microsoft.com/office/drawing/2014/main" xmlns="" val="3774903841"/>
                  </a:ext>
                </a:extLst>
              </a:tr>
            </a:tbl>
          </a:graphicData>
        </a:graphic>
      </p:graphicFrame>
      <p:sp>
        <p:nvSpPr>
          <p:cNvPr id="4" name="Slide Number Placeholder 3"/>
          <p:cNvSpPr>
            <a:spLocks noGrp="1"/>
          </p:cNvSpPr>
          <p:nvPr>
            <p:ph type="sldNum" sz="quarter" idx="12"/>
          </p:nvPr>
        </p:nvSpPr>
        <p:spPr/>
        <p:txBody>
          <a:bodyPr/>
          <a:lstStyle/>
          <a:p>
            <a:fld id="{D1B91D83-34EB-A744-81D0-D8E8519C4AE3}" type="slidenum">
              <a:rPr lang="en-US" smtClean="0"/>
              <a:pPr/>
              <a:t>2</a:t>
            </a:fld>
            <a:endParaRPr lang="en-US" dirty="0"/>
          </a:p>
        </p:txBody>
      </p:sp>
    </p:spTree>
    <p:extLst>
      <p:ext uri="{BB962C8B-B14F-4D97-AF65-F5344CB8AC3E}">
        <p14:creationId xmlns:p14="http://schemas.microsoft.com/office/powerpoint/2010/main" xmlns="" val="21454526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217210"/>
            <a:ext cx="8543925" cy="1325563"/>
          </a:xfrm>
        </p:spPr>
        <p:txBody>
          <a:bodyPr/>
          <a:lstStyle/>
          <a:p>
            <a:r>
              <a:rPr lang="en-US" dirty="0" smtClean="0"/>
              <a:t>Clause 13 – Section 12D</a:t>
            </a:r>
            <a:endParaRPr lang="en-GB" dirty="0"/>
          </a:p>
        </p:txBody>
      </p:sp>
      <p:sp>
        <p:nvSpPr>
          <p:cNvPr id="3" name="Content Placeholder 2"/>
          <p:cNvSpPr>
            <a:spLocks noGrp="1"/>
          </p:cNvSpPr>
          <p:nvPr>
            <p:ph idx="1"/>
          </p:nvPr>
        </p:nvSpPr>
        <p:spPr>
          <a:xfrm>
            <a:off x="336176" y="1816443"/>
            <a:ext cx="9224683" cy="4718828"/>
          </a:xfrm>
        </p:spPr>
        <p:txBody>
          <a:bodyPr>
            <a:normAutofit/>
          </a:bodyPr>
          <a:lstStyle/>
          <a:p>
            <a:pPr algn="just"/>
            <a:r>
              <a:rPr lang="en-ZA" dirty="0" smtClean="0"/>
              <a:t>12D(1):</a:t>
            </a:r>
            <a:r>
              <a:rPr lang="en-ZA" dirty="0" smtClean="0">
                <a:solidFill>
                  <a:srgbClr val="0070C0"/>
                </a:solidFill>
              </a:rPr>
              <a:t> </a:t>
            </a:r>
            <a:r>
              <a:rPr lang="en-ZA" dirty="0"/>
              <a:t>It is </a:t>
            </a:r>
            <a:r>
              <a:rPr lang="en-ZA" dirty="0" smtClean="0"/>
              <a:t>proposed that t</a:t>
            </a:r>
            <a:r>
              <a:rPr lang="en-US" dirty="0" smtClean="0"/>
              <a:t>he three step test be added</a:t>
            </a:r>
          </a:p>
          <a:p>
            <a:pPr lvl="1" algn="just"/>
            <a:r>
              <a:rPr lang="en-ZA" u="sng" dirty="0">
                <a:solidFill>
                  <a:srgbClr val="0070C0"/>
                </a:solidFill>
              </a:rPr>
              <a:t>Can amend</a:t>
            </a:r>
            <a:r>
              <a:rPr lang="en-ZA" dirty="0">
                <a:solidFill>
                  <a:srgbClr val="0070C0"/>
                </a:solidFill>
              </a:rPr>
              <a:t>: part of public inputs on exceptions </a:t>
            </a:r>
          </a:p>
          <a:p>
            <a:pPr lvl="1"/>
            <a:r>
              <a:rPr lang="en-ZA" dirty="0">
                <a:solidFill>
                  <a:srgbClr val="0070C0"/>
                </a:solidFill>
              </a:rPr>
              <a:t>Although adding the three step test flows from inputs from the public, it is recommended to err on the side of caution and </a:t>
            </a:r>
            <a:r>
              <a:rPr lang="en-ZA" u="sng" dirty="0">
                <a:solidFill>
                  <a:srgbClr val="0070C0"/>
                </a:solidFill>
              </a:rPr>
              <a:t>to </a:t>
            </a:r>
            <a:r>
              <a:rPr lang="en-ZA" u="sng" dirty="0" smtClean="0">
                <a:solidFill>
                  <a:srgbClr val="0070C0"/>
                </a:solidFill>
              </a:rPr>
              <a:t>advertise </a:t>
            </a:r>
            <a:r>
              <a:rPr lang="en-ZA" u="sng" dirty="0">
                <a:solidFill>
                  <a:srgbClr val="0070C0"/>
                </a:solidFill>
              </a:rPr>
              <a:t>as the wording would be a new addition</a:t>
            </a:r>
            <a:r>
              <a:rPr lang="en-ZA" dirty="0" smtClean="0">
                <a:solidFill>
                  <a:srgbClr val="0070C0"/>
                </a:solidFill>
              </a:rPr>
              <a:t>.</a:t>
            </a:r>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20</a:t>
            </a:fld>
            <a:endParaRPr lang="en-US" dirty="0"/>
          </a:p>
        </p:txBody>
      </p:sp>
    </p:spTree>
    <p:extLst>
      <p:ext uri="{BB962C8B-B14F-4D97-AF65-F5344CB8AC3E}">
        <p14:creationId xmlns:p14="http://schemas.microsoft.com/office/powerpoint/2010/main" xmlns="" val="29666446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20 – Section 19C and 19D</a:t>
            </a:r>
            <a:endParaRPr lang="en-GB" dirty="0"/>
          </a:p>
        </p:txBody>
      </p:sp>
      <p:sp>
        <p:nvSpPr>
          <p:cNvPr id="3" name="Content Placeholder 2"/>
          <p:cNvSpPr>
            <a:spLocks noGrp="1"/>
          </p:cNvSpPr>
          <p:nvPr>
            <p:ph idx="1"/>
          </p:nvPr>
        </p:nvSpPr>
        <p:spPr>
          <a:xfrm>
            <a:off x="416860" y="1479176"/>
            <a:ext cx="9117106" cy="5242301"/>
          </a:xfrm>
        </p:spPr>
        <p:txBody>
          <a:bodyPr>
            <a:normAutofit fontScale="77500" lnSpcReduction="20000"/>
          </a:bodyPr>
          <a:lstStyle/>
          <a:p>
            <a:r>
              <a:rPr lang="en-US" dirty="0" smtClean="0"/>
              <a:t>19C: Subsection (4) ends with “</a:t>
            </a:r>
            <a:r>
              <a:rPr lang="en-ZA" dirty="0"/>
              <a:t>, but may not permit a user to make </a:t>
            </a:r>
            <a:r>
              <a:rPr lang="en-ZA" dirty="0" smtClean="0"/>
              <a:t>a copy </a:t>
            </a:r>
            <a:r>
              <a:rPr lang="en-ZA" dirty="0"/>
              <a:t>or </a:t>
            </a:r>
            <a:r>
              <a:rPr lang="en-ZA" dirty="0" smtClean="0"/>
              <a:t>recording </a:t>
            </a:r>
            <a:r>
              <a:rPr lang="en-ZA" dirty="0"/>
              <a:t>of the work for commercial purposes</a:t>
            </a:r>
            <a:r>
              <a:rPr lang="en-ZA" dirty="0" smtClean="0"/>
              <a:t>.</a:t>
            </a:r>
          </a:p>
          <a:p>
            <a:pPr lvl="1"/>
            <a:r>
              <a:rPr lang="en-ZA" dirty="0" smtClean="0"/>
              <a:t>As subsection (1) is applicable to all subsections in 19C, this sentence is superfluous in (4) and can be deleted.</a:t>
            </a:r>
          </a:p>
          <a:p>
            <a:pPr lvl="1"/>
            <a:r>
              <a:rPr lang="en-ZA" u="sng" dirty="0">
                <a:solidFill>
                  <a:srgbClr val="0070C0"/>
                </a:solidFill>
              </a:rPr>
              <a:t>Can amend</a:t>
            </a:r>
            <a:r>
              <a:rPr lang="en-ZA" dirty="0">
                <a:solidFill>
                  <a:srgbClr val="0070C0"/>
                </a:solidFill>
              </a:rPr>
              <a:t>: part of public inputs on exceptions </a:t>
            </a:r>
            <a:endParaRPr lang="en-ZA" dirty="0" smtClean="0">
              <a:solidFill>
                <a:srgbClr val="0070C0"/>
              </a:solidFill>
            </a:endParaRPr>
          </a:p>
          <a:p>
            <a:pPr lvl="1"/>
            <a:r>
              <a:rPr lang="en-ZA" u="sng" dirty="0" smtClean="0">
                <a:solidFill>
                  <a:srgbClr val="0070C0"/>
                </a:solidFill>
              </a:rPr>
              <a:t>No need to advertise:</a:t>
            </a:r>
            <a:r>
              <a:rPr lang="en-ZA" dirty="0" smtClean="0">
                <a:solidFill>
                  <a:srgbClr val="0070C0"/>
                </a:solidFill>
              </a:rPr>
              <a:t> Constitutes </a:t>
            </a:r>
            <a:r>
              <a:rPr lang="en-ZA" dirty="0">
                <a:solidFill>
                  <a:srgbClr val="0070C0"/>
                </a:solidFill>
              </a:rPr>
              <a:t>inputs from the public </a:t>
            </a:r>
            <a:r>
              <a:rPr lang="en-ZA" dirty="0" smtClean="0">
                <a:solidFill>
                  <a:srgbClr val="0070C0"/>
                </a:solidFill>
              </a:rPr>
              <a:t>+ not </a:t>
            </a:r>
            <a:r>
              <a:rPr lang="en-ZA" dirty="0">
                <a:solidFill>
                  <a:srgbClr val="0070C0"/>
                </a:solidFill>
              </a:rPr>
              <a:t>a material </a:t>
            </a:r>
            <a:r>
              <a:rPr lang="en-ZA" dirty="0" smtClean="0">
                <a:solidFill>
                  <a:srgbClr val="0070C0"/>
                </a:solidFill>
              </a:rPr>
              <a:t>aspect</a:t>
            </a:r>
          </a:p>
          <a:p>
            <a:pPr lvl="1"/>
            <a:endParaRPr lang="en-ZA" dirty="0" smtClean="0">
              <a:solidFill>
                <a:srgbClr val="0070C0"/>
              </a:solidFill>
            </a:endParaRPr>
          </a:p>
          <a:p>
            <a:pPr marL="457200" lvl="1" indent="0">
              <a:buNone/>
            </a:pPr>
            <a:endParaRPr lang="en-ZA" dirty="0" smtClean="0">
              <a:solidFill>
                <a:srgbClr val="0070C0"/>
              </a:solidFill>
            </a:endParaRPr>
          </a:p>
          <a:p>
            <a:r>
              <a:rPr lang="en-ZA" dirty="0" smtClean="0"/>
              <a:t>19D(3): include a reference to an authorized entity (new definition proposed)</a:t>
            </a:r>
          </a:p>
          <a:p>
            <a:pPr lvl="1"/>
            <a:r>
              <a:rPr lang="en-ZA" dirty="0" smtClean="0"/>
              <a:t>Recommend that this addition also be added to 19D(2) </a:t>
            </a:r>
          </a:p>
          <a:p>
            <a:r>
              <a:rPr lang="en-US" dirty="0" smtClean="0"/>
              <a:t>19D(3): Add that export / import may only be for purposes of use by a person with a disability</a:t>
            </a:r>
          </a:p>
          <a:p>
            <a:r>
              <a:rPr lang="en-ZA" u="sng" dirty="0">
                <a:solidFill>
                  <a:srgbClr val="0070C0"/>
                </a:solidFill>
              </a:rPr>
              <a:t>Can amend</a:t>
            </a:r>
            <a:r>
              <a:rPr lang="en-ZA" dirty="0">
                <a:solidFill>
                  <a:srgbClr val="0070C0"/>
                </a:solidFill>
              </a:rPr>
              <a:t>: part of public inputs on exceptions </a:t>
            </a:r>
          </a:p>
          <a:p>
            <a:r>
              <a:rPr lang="en-ZA" u="sng" dirty="0">
                <a:solidFill>
                  <a:srgbClr val="0070C0"/>
                </a:solidFill>
              </a:rPr>
              <a:t>No need to advertise:</a:t>
            </a:r>
            <a:r>
              <a:rPr lang="en-ZA" dirty="0">
                <a:solidFill>
                  <a:srgbClr val="0070C0"/>
                </a:solidFill>
              </a:rPr>
              <a:t> Constitutes inputs from the public + not a material </a:t>
            </a:r>
            <a:r>
              <a:rPr lang="en-ZA" dirty="0" smtClean="0">
                <a:solidFill>
                  <a:srgbClr val="0070C0"/>
                </a:solidFill>
              </a:rPr>
              <a:t>aspect</a:t>
            </a:r>
          </a:p>
          <a:p>
            <a:pPr marL="228600" lvl="1">
              <a:spcBef>
                <a:spcPts val="1000"/>
              </a:spcBef>
            </a:pPr>
            <a:r>
              <a:rPr lang="en-ZA" sz="2900" dirty="0" smtClean="0">
                <a:solidFill>
                  <a:srgbClr val="0070C0"/>
                </a:solidFill>
              </a:rPr>
              <a:t>The </a:t>
            </a:r>
            <a:r>
              <a:rPr lang="en-ZA" sz="2900" dirty="0">
                <a:solidFill>
                  <a:srgbClr val="0070C0"/>
                </a:solidFill>
              </a:rPr>
              <a:t>new definition will have to be advertised + House permission is needed, as it is a material and new </a:t>
            </a:r>
            <a:r>
              <a:rPr lang="en-ZA" sz="2900" dirty="0" smtClean="0">
                <a:solidFill>
                  <a:srgbClr val="0070C0"/>
                </a:solidFill>
              </a:rPr>
              <a:t>amendment</a:t>
            </a:r>
            <a:endParaRPr lang="en-GB" sz="2900" dirty="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21</a:t>
            </a:fld>
            <a:endParaRPr lang="en-US" dirty="0"/>
          </a:p>
        </p:txBody>
      </p:sp>
    </p:spTree>
    <p:extLst>
      <p:ext uri="{BB962C8B-B14F-4D97-AF65-F5344CB8AC3E}">
        <p14:creationId xmlns:p14="http://schemas.microsoft.com/office/powerpoint/2010/main" xmlns="" val="21625783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29 – Section 28O and 28P</a:t>
            </a:r>
            <a:endParaRPr lang="en-GB" dirty="0"/>
          </a:p>
        </p:txBody>
      </p:sp>
      <p:sp>
        <p:nvSpPr>
          <p:cNvPr id="3" name="Content Placeholder 2"/>
          <p:cNvSpPr>
            <a:spLocks noGrp="1"/>
          </p:cNvSpPr>
          <p:nvPr>
            <p:ph idx="1"/>
          </p:nvPr>
        </p:nvSpPr>
        <p:spPr/>
        <p:txBody>
          <a:bodyPr>
            <a:normAutofit/>
          </a:bodyPr>
          <a:lstStyle/>
          <a:p>
            <a:r>
              <a:rPr lang="en-ZA" dirty="0"/>
              <a:t>The sections referred to </a:t>
            </a:r>
            <a:r>
              <a:rPr lang="en-ZA" dirty="0" smtClean="0"/>
              <a:t>iro the Electronic Communications and Transactions Act, </a:t>
            </a:r>
            <a:r>
              <a:rPr lang="en-ZA" dirty="0"/>
              <a:t>2002 (Act No. 25 of </a:t>
            </a:r>
            <a:r>
              <a:rPr lang="en-ZA" dirty="0" smtClean="0"/>
              <a:t>2002) have since been deleted </a:t>
            </a:r>
            <a:r>
              <a:rPr lang="en-ZA" dirty="0"/>
              <a:t>by the </a:t>
            </a:r>
            <a:r>
              <a:rPr lang="en-ZA" dirty="0" smtClean="0"/>
              <a:t>Cybercrimes </a:t>
            </a:r>
            <a:r>
              <a:rPr lang="en-ZA" dirty="0"/>
              <a:t>Act, 2020 (Act No. 19 of 2020). </a:t>
            </a:r>
            <a:endParaRPr lang="en-ZA" dirty="0" smtClean="0"/>
          </a:p>
          <a:p>
            <a:pPr lvl="1"/>
            <a:r>
              <a:rPr lang="en-ZA" dirty="0" smtClean="0"/>
              <a:t>This </a:t>
            </a:r>
            <a:r>
              <a:rPr lang="en-ZA" dirty="0"/>
              <a:t>Act is not yet operational, so technically these sections are still on the statute </a:t>
            </a:r>
            <a:r>
              <a:rPr lang="en-ZA" dirty="0" smtClean="0"/>
              <a:t>book </a:t>
            </a:r>
          </a:p>
          <a:p>
            <a:pPr lvl="1"/>
            <a:r>
              <a:rPr lang="en-ZA" dirty="0" smtClean="0"/>
              <a:t>An opportunity to make this technical correction</a:t>
            </a:r>
          </a:p>
          <a:p>
            <a:pPr lvl="1"/>
            <a:r>
              <a:rPr lang="en-ZA" u="sng" dirty="0" smtClean="0">
                <a:solidFill>
                  <a:srgbClr val="0070C0"/>
                </a:solidFill>
              </a:rPr>
              <a:t>Can </a:t>
            </a:r>
            <a:r>
              <a:rPr lang="en-ZA" u="sng" dirty="0">
                <a:solidFill>
                  <a:srgbClr val="0070C0"/>
                </a:solidFill>
              </a:rPr>
              <a:t>amend</a:t>
            </a:r>
            <a:r>
              <a:rPr lang="en-ZA" dirty="0">
                <a:solidFill>
                  <a:srgbClr val="0070C0"/>
                </a:solidFill>
              </a:rPr>
              <a:t>: Opened due to comments iro treaty compliance and technical amendment</a:t>
            </a:r>
            <a:endParaRPr lang="en-GB" dirty="0">
              <a:solidFill>
                <a:srgbClr val="0070C0"/>
              </a:solidFill>
            </a:endParaRPr>
          </a:p>
          <a:p>
            <a:pPr lvl="1"/>
            <a:r>
              <a:rPr lang="en-ZA" dirty="0">
                <a:solidFill>
                  <a:srgbClr val="0070C0"/>
                </a:solidFill>
              </a:rPr>
              <a:t>The amendment </a:t>
            </a:r>
            <a:r>
              <a:rPr lang="en-ZA" u="sng" dirty="0">
                <a:solidFill>
                  <a:srgbClr val="0070C0"/>
                </a:solidFill>
              </a:rPr>
              <a:t>need not be advertised:</a:t>
            </a:r>
            <a:r>
              <a:rPr lang="en-ZA" dirty="0">
                <a:solidFill>
                  <a:srgbClr val="0070C0"/>
                </a:solidFill>
              </a:rPr>
              <a:t> It is technical in nature</a:t>
            </a:r>
            <a:endParaRPr lang="en-GB" dirty="0">
              <a:solidFill>
                <a:srgbClr val="0070C0"/>
              </a:solidFill>
            </a:endParaRPr>
          </a:p>
          <a:p>
            <a:pPr lvl="1"/>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22</a:t>
            </a:fld>
            <a:endParaRPr lang="en-US" dirty="0"/>
          </a:p>
        </p:txBody>
      </p:sp>
    </p:spTree>
    <p:extLst>
      <p:ext uri="{BB962C8B-B14F-4D97-AF65-F5344CB8AC3E}">
        <p14:creationId xmlns:p14="http://schemas.microsoft.com/office/powerpoint/2010/main" xmlns="" val="19797810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33 – Section 39</a:t>
            </a:r>
            <a:endParaRPr lang="en-GB" dirty="0"/>
          </a:p>
        </p:txBody>
      </p:sp>
      <p:sp>
        <p:nvSpPr>
          <p:cNvPr id="3" name="Content Placeholder 2"/>
          <p:cNvSpPr>
            <a:spLocks noGrp="1"/>
          </p:cNvSpPr>
          <p:nvPr>
            <p:ph idx="1"/>
          </p:nvPr>
        </p:nvSpPr>
        <p:spPr/>
        <p:txBody>
          <a:bodyPr/>
          <a:lstStyle/>
          <a:p>
            <a:r>
              <a:rPr lang="en-US" dirty="0"/>
              <a:t>39(cH) </a:t>
            </a:r>
            <a:r>
              <a:rPr lang="en-ZA" dirty="0"/>
              <a:t>cross-refers to Section 28B, but it should be 28P</a:t>
            </a:r>
          </a:p>
          <a:p>
            <a:pPr lvl="1"/>
            <a:r>
              <a:rPr lang="en-ZA" dirty="0"/>
              <a:t>Amendment recommended – need to correct reference</a:t>
            </a:r>
            <a:endParaRPr lang="en-GB" dirty="0"/>
          </a:p>
          <a:p>
            <a:pPr lvl="1"/>
            <a:r>
              <a:rPr lang="en-ZA" u="sng" dirty="0">
                <a:solidFill>
                  <a:srgbClr val="0070C0"/>
                </a:solidFill>
              </a:rPr>
              <a:t>Can amend</a:t>
            </a:r>
            <a:r>
              <a:rPr lang="en-ZA" dirty="0">
                <a:solidFill>
                  <a:srgbClr val="0070C0"/>
                </a:solidFill>
              </a:rPr>
              <a:t>: technical amendment </a:t>
            </a:r>
            <a:endParaRPr lang="en-GB" dirty="0">
              <a:solidFill>
                <a:srgbClr val="0070C0"/>
              </a:solidFill>
            </a:endParaRPr>
          </a:p>
          <a:p>
            <a:pPr lvl="1"/>
            <a:r>
              <a:rPr lang="en-ZA" u="sng" dirty="0">
                <a:solidFill>
                  <a:srgbClr val="0070C0"/>
                </a:solidFill>
              </a:rPr>
              <a:t>No need to advertise: </a:t>
            </a:r>
            <a:r>
              <a:rPr lang="en-ZA" dirty="0">
                <a:solidFill>
                  <a:srgbClr val="0070C0"/>
                </a:solidFill>
              </a:rPr>
              <a:t>Technical amendment iro changing the reference in S39(cH). </a:t>
            </a:r>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23</a:t>
            </a:fld>
            <a:endParaRPr lang="en-US" dirty="0"/>
          </a:p>
        </p:txBody>
      </p:sp>
    </p:spTree>
    <p:extLst>
      <p:ext uri="{BB962C8B-B14F-4D97-AF65-F5344CB8AC3E}">
        <p14:creationId xmlns:p14="http://schemas.microsoft.com/office/powerpoint/2010/main" xmlns="" val="11971684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98515" y="2232212"/>
            <a:ext cx="9069920" cy="4318217"/>
          </a:xfrm>
        </p:spPr>
        <p:txBody>
          <a:bodyPr>
            <a:normAutofit/>
          </a:bodyPr>
          <a:lstStyle/>
          <a:p>
            <a:r>
              <a:rPr lang="en-US" sz="3600" dirty="0"/>
              <a:t>Specific </a:t>
            </a:r>
            <a:r>
              <a:rPr lang="en-US" sz="3600" dirty="0" smtClean="0"/>
              <a:t>clauses iro </a:t>
            </a:r>
            <a:r>
              <a:rPr lang="en-US" sz="3600" dirty="0"/>
              <a:t>which amendments are </a:t>
            </a:r>
            <a:r>
              <a:rPr lang="en-US" sz="3600" dirty="0" smtClean="0"/>
              <a:t>recommended based on inputs from the public:</a:t>
            </a:r>
          </a:p>
          <a:p>
            <a:endParaRPr lang="en-US" sz="3600" dirty="0"/>
          </a:p>
          <a:p>
            <a:r>
              <a:rPr lang="en-US" sz="3600" dirty="0" smtClean="0"/>
              <a:t>Performers Protection AB, B24B-2016</a:t>
            </a:r>
            <a:endParaRPr lang="en-ZA" sz="3600"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24</a:t>
            </a:fld>
            <a:endParaRPr lang="en-US" dirty="0"/>
          </a:p>
        </p:txBody>
      </p:sp>
    </p:spTree>
    <p:extLst>
      <p:ext uri="{BB962C8B-B14F-4D97-AF65-F5344CB8AC3E}">
        <p14:creationId xmlns:p14="http://schemas.microsoft.com/office/powerpoint/2010/main" xmlns="" val="30661296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1 – Definitions</a:t>
            </a:r>
            <a:endParaRPr lang="en-GB" dirty="0"/>
          </a:p>
        </p:txBody>
      </p:sp>
      <p:sp>
        <p:nvSpPr>
          <p:cNvPr id="3" name="Content Placeholder 2"/>
          <p:cNvSpPr>
            <a:spLocks noGrp="1"/>
          </p:cNvSpPr>
          <p:nvPr>
            <p:ph idx="1"/>
          </p:nvPr>
        </p:nvSpPr>
        <p:spPr>
          <a:xfrm>
            <a:off x="416860" y="1573306"/>
            <a:ext cx="9117106" cy="4975411"/>
          </a:xfrm>
        </p:spPr>
        <p:txBody>
          <a:bodyPr>
            <a:normAutofit fontScale="77500" lnSpcReduction="20000"/>
          </a:bodyPr>
          <a:lstStyle/>
          <a:p>
            <a:pPr algn="just"/>
            <a:r>
              <a:rPr lang="en-US" i="1" dirty="0"/>
              <a:t>(b)</a:t>
            </a:r>
            <a:r>
              <a:rPr lang="en-US" dirty="0"/>
              <a:t>: “broadcasting</a:t>
            </a:r>
            <a:r>
              <a:rPr lang="en-US" dirty="0" smtClean="0"/>
              <a:t>”: </a:t>
            </a:r>
            <a:r>
              <a:rPr lang="en-ZA" dirty="0" smtClean="0"/>
              <a:t>remove </a:t>
            </a:r>
            <a:r>
              <a:rPr lang="en-ZA" dirty="0"/>
              <a:t>the reference to transmissions by wire </a:t>
            </a:r>
            <a:endParaRPr lang="en-GB" dirty="0"/>
          </a:p>
          <a:p>
            <a:pPr lvl="1"/>
            <a:r>
              <a:rPr lang="en-ZA" u="sng" dirty="0">
                <a:solidFill>
                  <a:srgbClr val="0070C0"/>
                </a:solidFill>
              </a:rPr>
              <a:t>Can amend</a:t>
            </a:r>
            <a:r>
              <a:rPr lang="en-ZA" dirty="0">
                <a:solidFill>
                  <a:srgbClr val="0070C0"/>
                </a:solidFill>
              </a:rPr>
              <a:t>: part of discussions on compliance with treaties + part of public inputs on exceptions</a:t>
            </a:r>
            <a:endParaRPr lang="en-GB" dirty="0">
              <a:solidFill>
                <a:srgbClr val="0070C0"/>
              </a:solidFill>
            </a:endParaRPr>
          </a:p>
          <a:p>
            <a:pPr lvl="1"/>
            <a:r>
              <a:rPr lang="en-ZA" u="sng" dirty="0">
                <a:solidFill>
                  <a:srgbClr val="0070C0"/>
                </a:solidFill>
              </a:rPr>
              <a:t>No need to advertise:</a:t>
            </a:r>
            <a:r>
              <a:rPr lang="en-ZA" dirty="0">
                <a:solidFill>
                  <a:srgbClr val="0070C0"/>
                </a:solidFill>
              </a:rPr>
              <a:t> Constitutes inputs from the public + not a material aspect</a:t>
            </a:r>
          </a:p>
          <a:p>
            <a:endParaRPr lang="en-US" i="1" dirty="0" smtClean="0"/>
          </a:p>
          <a:p>
            <a:r>
              <a:rPr lang="en-US" i="1" dirty="0" smtClean="0"/>
              <a:t>(j)</a:t>
            </a:r>
            <a:r>
              <a:rPr lang="en-US" dirty="0" smtClean="0"/>
              <a:t>: </a:t>
            </a:r>
            <a:r>
              <a:rPr lang="en-ZA" dirty="0" smtClean="0"/>
              <a:t>“</a:t>
            </a:r>
            <a:r>
              <a:rPr lang="en-ZA" dirty="0"/>
              <a:t>producer</a:t>
            </a:r>
            <a:r>
              <a:rPr lang="en-ZA" dirty="0" smtClean="0"/>
              <a:t>”: add </a:t>
            </a:r>
            <a:r>
              <a:rPr lang="en-ZA" dirty="0"/>
              <a:t>“or the entity which” </a:t>
            </a:r>
            <a:r>
              <a:rPr lang="en-ZA" dirty="0" smtClean="0"/>
              <a:t>to </a:t>
            </a:r>
            <a:r>
              <a:rPr lang="en-ZA" dirty="0"/>
              <a:t>align </a:t>
            </a:r>
            <a:r>
              <a:rPr lang="en-ZA" dirty="0" smtClean="0"/>
              <a:t>with WPPT definition</a:t>
            </a:r>
          </a:p>
          <a:p>
            <a:pPr lvl="1"/>
            <a:r>
              <a:rPr lang="en-ZA" b="1" dirty="0"/>
              <a:t>Do not recommend an amendment</a:t>
            </a:r>
            <a:r>
              <a:rPr lang="en-ZA" dirty="0"/>
              <a:t> – “person” in South African law includes natural and legal persons. </a:t>
            </a:r>
            <a:endParaRPr lang="en-ZA" dirty="0" smtClean="0"/>
          </a:p>
          <a:p>
            <a:pPr lvl="1"/>
            <a:r>
              <a:rPr lang="en-ZA" dirty="0" smtClean="0"/>
              <a:t>Such an implied </a:t>
            </a:r>
            <a:r>
              <a:rPr lang="en-ZA" dirty="0"/>
              <a:t>amendment of the meaning of “person” in this definition affects the definition of “person” throughout the </a:t>
            </a:r>
            <a:r>
              <a:rPr lang="en-ZA" dirty="0" smtClean="0"/>
              <a:t>Act – all sections using “person” will have to be amended to indicate it includes natural and legal persons</a:t>
            </a:r>
          </a:p>
          <a:p>
            <a:pPr lvl="1"/>
            <a:r>
              <a:rPr lang="en-ZA" dirty="0"/>
              <a:t>If </a:t>
            </a:r>
            <a:r>
              <a:rPr lang="en-ZA" dirty="0" smtClean="0"/>
              <a:t>necessary to explicitly show compliance with the </a:t>
            </a:r>
            <a:r>
              <a:rPr lang="en-ZA" dirty="0"/>
              <a:t>Treaty’s wording, </a:t>
            </a:r>
            <a:r>
              <a:rPr lang="en-ZA" dirty="0" smtClean="0"/>
              <a:t>we could define “person” – however, the definition would just repeat what is accepted in law.</a:t>
            </a:r>
          </a:p>
          <a:p>
            <a:pPr lvl="1"/>
            <a:r>
              <a:rPr lang="en-ZA" u="sng" dirty="0">
                <a:solidFill>
                  <a:srgbClr val="0070C0"/>
                </a:solidFill>
              </a:rPr>
              <a:t>Can amend</a:t>
            </a:r>
            <a:r>
              <a:rPr lang="en-ZA" dirty="0">
                <a:solidFill>
                  <a:srgbClr val="0070C0"/>
                </a:solidFill>
              </a:rPr>
              <a:t>: part of discussions on compliance with treaties + part of public inputs on exceptions</a:t>
            </a:r>
            <a:endParaRPr lang="en-GB" dirty="0">
              <a:solidFill>
                <a:srgbClr val="0070C0"/>
              </a:solidFill>
            </a:endParaRPr>
          </a:p>
          <a:p>
            <a:pPr lvl="1"/>
            <a:r>
              <a:rPr lang="en-ZA" u="sng" dirty="0">
                <a:solidFill>
                  <a:srgbClr val="0070C0"/>
                </a:solidFill>
              </a:rPr>
              <a:t>No need to advertise:</a:t>
            </a:r>
            <a:r>
              <a:rPr lang="en-ZA" dirty="0">
                <a:solidFill>
                  <a:srgbClr val="0070C0"/>
                </a:solidFill>
              </a:rPr>
              <a:t> Constitutes inputs from the public + not a material </a:t>
            </a:r>
            <a:r>
              <a:rPr lang="en-ZA" dirty="0" smtClean="0">
                <a:solidFill>
                  <a:srgbClr val="0070C0"/>
                </a:solidFill>
              </a:rPr>
              <a:t>aspect</a:t>
            </a:r>
            <a:endParaRPr lang="en-ZA" dirty="0">
              <a:solidFill>
                <a:srgbClr val="0070C0"/>
              </a:solidFill>
            </a:endParaRPr>
          </a:p>
        </p:txBody>
      </p:sp>
      <p:sp>
        <p:nvSpPr>
          <p:cNvPr id="4" name="Slide Number Placeholder 3"/>
          <p:cNvSpPr>
            <a:spLocks noGrp="1"/>
          </p:cNvSpPr>
          <p:nvPr>
            <p:ph type="sldNum" sz="quarter" idx="12"/>
          </p:nvPr>
        </p:nvSpPr>
        <p:spPr/>
        <p:txBody>
          <a:bodyPr/>
          <a:lstStyle/>
          <a:p>
            <a:fld id="{BC72CB22-D7A4-7547-B048-02B7C821FF3F}" type="slidenum">
              <a:rPr lang="en-US" smtClean="0"/>
              <a:pPr/>
              <a:t>25</a:t>
            </a:fld>
            <a:endParaRPr lang="en-US" dirty="0"/>
          </a:p>
        </p:txBody>
      </p:sp>
    </p:spTree>
    <p:extLst>
      <p:ext uri="{BB962C8B-B14F-4D97-AF65-F5344CB8AC3E}">
        <p14:creationId xmlns:p14="http://schemas.microsoft.com/office/powerpoint/2010/main" xmlns="" val="7004117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3 – section 3A</a:t>
            </a:r>
            <a:endParaRPr lang="en-GB" dirty="0"/>
          </a:p>
        </p:txBody>
      </p:sp>
      <p:sp>
        <p:nvSpPr>
          <p:cNvPr id="3" name="Content Placeholder 2"/>
          <p:cNvSpPr>
            <a:spLocks noGrp="1"/>
          </p:cNvSpPr>
          <p:nvPr>
            <p:ph idx="1"/>
          </p:nvPr>
        </p:nvSpPr>
        <p:spPr/>
        <p:txBody>
          <a:bodyPr>
            <a:normAutofit/>
          </a:bodyPr>
          <a:lstStyle/>
          <a:p>
            <a:r>
              <a:rPr lang="en-ZA" dirty="0" smtClean="0"/>
              <a:t>“…must </a:t>
            </a:r>
            <a:r>
              <a:rPr lang="en-ZA" dirty="0"/>
              <a:t>set out the royalties or equitable remuneration, </a:t>
            </a:r>
            <a:r>
              <a:rPr lang="en-ZA" dirty="0" smtClean="0"/>
              <a:t>whichever </a:t>
            </a:r>
            <a:r>
              <a:rPr lang="en-GB" dirty="0" smtClean="0"/>
              <a:t>applicable” </a:t>
            </a:r>
            <a:r>
              <a:rPr lang="en-ZA" dirty="0" smtClean="0"/>
              <a:t>creates </a:t>
            </a:r>
            <a:r>
              <a:rPr lang="en-ZA" dirty="0"/>
              <a:t>uncertainty. </a:t>
            </a:r>
            <a:endParaRPr lang="en-ZA" dirty="0" smtClean="0"/>
          </a:p>
          <a:p>
            <a:pPr lvl="1"/>
            <a:r>
              <a:rPr lang="en-ZA" dirty="0" smtClean="0"/>
              <a:t>Rome </a:t>
            </a:r>
            <a:r>
              <a:rPr lang="en-ZA" dirty="0"/>
              <a:t>Convention </a:t>
            </a:r>
            <a:r>
              <a:rPr lang="en-ZA" dirty="0" smtClean="0"/>
              <a:t>+ WPPT : for performances </a:t>
            </a:r>
            <a:r>
              <a:rPr lang="en-ZA" dirty="0"/>
              <a:t>embodied in sound recordings, </a:t>
            </a:r>
            <a:r>
              <a:rPr lang="en-ZA" dirty="0" smtClean="0"/>
              <a:t>the </a:t>
            </a:r>
            <a:r>
              <a:rPr lang="en-ZA" dirty="0"/>
              <a:t>system has to be </a:t>
            </a:r>
            <a:r>
              <a:rPr lang="en-ZA" dirty="0" smtClean="0"/>
              <a:t>“equitable remuneration”.</a:t>
            </a:r>
          </a:p>
          <a:p>
            <a:pPr lvl="1"/>
            <a:r>
              <a:rPr lang="en-ZA" dirty="0" smtClean="0"/>
              <a:t>For performances </a:t>
            </a:r>
            <a:r>
              <a:rPr lang="en-ZA" dirty="0"/>
              <a:t>embodied in audiovisual works it can either be a royalties system or an equitable remuneration system. </a:t>
            </a:r>
            <a:endParaRPr lang="en-ZA" dirty="0" smtClean="0"/>
          </a:p>
          <a:p>
            <a:pPr lvl="1"/>
            <a:r>
              <a:rPr lang="en-ZA" u="sng" dirty="0">
                <a:solidFill>
                  <a:srgbClr val="0070C0"/>
                </a:solidFill>
              </a:rPr>
              <a:t>Can amend</a:t>
            </a:r>
            <a:r>
              <a:rPr lang="en-ZA" dirty="0">
                <a:solidFill>
                  <a:srgbClr val="0070C0"/>
                </a:solidFill>
              </a:rPr>
              <a:t>: part of discussions on compliance with treaties + part of public inputs on exceptions</a:t>
            </a:r>
            <a:endParaRPr lang="en-GB" dirty="0">
              <a:solidFill>
                <a:srgbClr val="0070C0"/>
              </a:solidFill>
            </a:endParaRPr>
          </a:p>
          <a:p>
            <a:pPr lvl="1"/>
            <a:r>
              <a:rPr lang="en-ZA" u="sng" dirty="0">
                <a:solidFill>
                  <a:srgbClr val="0070C0"/>
                </a:solidFill>
              </a:rPr>
              <a:t>No need to advertise:</a:t>
            </a:r>
            <a:r>
              <a:rPr lang="en-ZA" dirty="0">
                <a:solidFill>
                  <a:srgbClr val="0070C0"/>
                </a:solidFill>
              </a:rPr>
              <a:t> Constitutes inputs from the public + not a material aspect</a:t>
            </a:r>
          </a:p>
          <a:p>
            <a:pPr lvl="1"/>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26</a:t>
            </a:fld>
            <a:endParaRPr lang="en-US" dirty="0"/>
          </a:p>
        </p:txBody>
      </p:sp>
    </p:spTree>
    <p:extLst>
      <p:ext uri="{BB962C8B-B14F-4D97-AF65-F5344CB8AC3E}">
        <p14:creationId xmlns:p14="http://schemas.microsoft.com/office/powerpoint/2010/main" xmlns="" val="37947561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Clause 6 – Section 8D</a:t>
            </a:r>
            <a:endParaRPr lang="en-GB" dirty="0"/>
          </a:p>
        </p:txBody>
      </p:sp>
      <p:sp>
        <p:nvSpPr>
          <p:cNvPr id="3" name="Content Placeholder 2"/>
          <p:cNvSpPr>
            <a:spLocks noGrp="1"/>
          </p:cNvSpPr>
          <p:nvPr>
            <p:ph idx="1"/>
          </p:nvPr>
        </p:nvSpPr>
        <p:spPr/>
        <p:txBody>
          <a:bodyPr/>
          <a:lstStyle/>
          <a:p>
            <a:r>
              <a:rPr lang="en-ZA" dirty="0"/>
              <a:t>Technical inclusion: Add “into” on page 9, line 5 after “entered</a:t>
            </a:r>
            <a:r>
              <a:rPr lang="en-ZA" dirty="0" smtClean="0"/>
              <a:t>”</a:t>
            </a:r>
          </a:p>
          <a:p>
            <a:pPr marL="185738" indent="185738">
              <a:buNone/>
            </a:pPr>
            <a:r>
              <a:rPr lang="en-ZA" dirty="0" smtClean="0"/>
              <a:t>‘‘(</a:t>
            </a:r>
            <a:r>
              <a:rPr lang="en-ZA" dirty="0"/>
              <a:t>3) The Minister must make regulations prescribing compulsory and </a:t>
            </a:r>
            <a:r>
              <a:rPr lang="en-ZA" dirty="0" smtClean="0"/>
              <a:t>standard contractual </a:t>
            </a:r>
            <a:r>
              <a:rPr lang="en-ZA" dirty="0"/>
              <a:t>terms to be included in agreements to be entered in terms of this </a:t>
            </a:r>
            <a:r>
              <a:rPr lang="en-ZA" dirty="0" smtClean="0"/>
              <a:t>Act”</a:t>
            </a:r>
          </a:p>
          <a:p>
            <a:pPr lvl="1"/>
            <a:r>
              <a:rPr lang="en-ZA" u="sng" dirty="0">
                <a:solidFill>
                  <a:srgbClr val="0070C0"/>
                </a:solidFill>
              </a:rPr>
              <a:t>May amend</a:t>
            </a:r>
            <a:r>
              <a:rPr lang="en-ZA" dirty="0">
                <a:solidFill>
                  <a:srgbClr val="0070C0"/>
                </a:solidFill>
              </a:rPr>
              <a:t>: Technical amendment to correct a missing word</a:t>
            </a:r>
            <a:endParaRPr lang="en-GB" dirty="0">
              <a:solidFill>
                <a:srgbClr val="0070C0"/>
              </a:solidFill>
            </a:endParaRPr>
          </a:p>
          <a:p>
            <a:pPr lvl="1"/>
            <a:r>
              <a:rPr lang="en-ZA" u="sng" dirty="0">
                <a:solidFill>
                  <a:srgbClr val="0070C0"/>
                </a:solidFill>
              </a:rPr>
              <a:t>No need to advertise</a:t>
            </a:r>
            <a:r>
              <a:rPr lang="en-ZA" dirty="0">
                <a:solidFill>
                  <a:srgbClr val="0070C0"/>
                </a:solidFill>
              </a:rPr>
              <a:t>: Technical amendment</a:t>
            </a:r>
            <a:endParaRPr lang="en-GB" dirty="0">
              <a:solidFill>
                <a:srgbClr val="0070C0"/>
              </a:solidFill>
            </a:endParaRPr>
          </a:p>
          <a:p>
            <a:endParaRPr lang="en-GB" dirty="0"/>
          </a:p>
        </p:txBody>
      </p:sp>
      <p:sp>
        <p:nvSpPr>
          <p:cNvPr id="4" name="Slide Number Placeholder 3"/>
          <p:cNvSpPr>
            <a:spLocks noGrp="1"/>
          </p:cNvSpPr>
          <p:nvPr>
            <p:ph type="sldNum" sz="quarter" idx="12"/>
          </p:nvPr>
        </p:nvSpPr>
        <p:spPr/>
        <p:txBody>
          <a:bodyPr/>
          <a:lstStyle/>
          <a:p>
            <a:fld id="{BC72CB22-D7A4-7547-B048-02B7C821FF3F}" type="slidenum">
              <a:rPr lang="en-US" smtClean="0"/>
              <a:pPr/>
              <a:t>27</a:t>
            </a:fld>
            <a:endParaRPr lang="en-US" dirty="0"/>
          </a:p>
        </p:txBody>
      </p:sp>
      <p:cxnSp>
        <p:nvCxnSpPr>
          <p:cNvPr id="6" name="Straight Arrow Connector 5"/>
          <p:cNvCxnSpPr/>
          <p:nvPr/>
        </p:nvCxnSpPr>
        <p:spPr>
          <a:xfrm>
            <a:off x="4967416" y="2162432"/>
            <a:ext cx="1458098" cy="1532238"/>
          </a:xfrm>
          <a:prstGeom prst="straightConnector1">
            <a:avLst/>
          </a:prstGeom>
          <a:ln>
            <a:tailEnd type="triangle"/>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xmlns="" val="247207252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58190" y="2803161"/>
            <a:ext cx="3570208" cy="1200329"/>
          </a:xfrm>
          <a:prstGeom prst="rect">
            <a:avLst/>
          </a:prstGeom>
          <a:noFill/>
        </p:spPr>
        <p:txBody>
          <a:bodyPr wrap="none" rtlCol="0">
            <a:spAutoFit/>
          </a:bodyPr>
          <a:lstStyle/>
          <a:p>
            <a:r>
              <a:rPr lang="en-ZA" sz="7200" dirty="0" smtClean="0">
                <a:latin typeface="Arial" panose="020B0604020202020204" pitchFamily="34" charset="0"/>
                <a:cs typeface="Arial" panose="020B0604020202020204" pitchFamily="34" charset="0"/>
              </a:rPr>
              <a:t>The end</a:t>
            </a:r>
            <a:endParaRPr lang="en-GB" sz="7200" dirty="0">
              <a:latin typeface="Arial" panose="020B0604020202020204" pitchFamily="34" charset="0"/>
              <a:cs typeface="Arial" panose="020B0604020202020204" pitchFamily="34" charset="0"/>
            </a:endParaRPr>
          </a:p>
        </p:txBody>
      </p:sp>
      <p:sp>
        <p:nvSpPr>
          <p:cNvPr id="3" name="Slide Number Placeholder 2"/>
          <p:cNvSpPr>
            <a:spLocks noGrp="1"/>
          </p:cNvSpPr>
          <p:nvPr>
            <p:ph type="sldNum" sz="quarter" idx="12"/>
          </p:nvPr>
        </p:nvSpPr>
        <p:spPr/>
        <p:txBody>
          <a:bodyPr/>
          <a:lstStyle/>
          <a:p>
            <a:fld id="{BC72CB22-D7A4-7547-B048-02B7C821FF3F}" type="slidenum">
              <a:rPr lang="en-US" smtClean="0"/>
              <a:pPr/>
              <a:t>28</a:t>
            </a:fld>
            <a:endParaRPr lang="en-US" dirty="0"/>
          </a:p>
        </p:txBody>
      </p:sp>
    </p:spTree>
    <p:extLst>
      <p:ext uri="{BB962C8B-B14F-4D97-AF65-F5344CB8AC3E}">
        <p14:creationId xmlns:p14="http://schemas.microsoft.com/office/powerpoint/2010/main" xmlns="" val="243072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846" y="0"/>
            <a:ext cx="6858001" cy="1066800"/>
          </a:xfrm>
        </p:spPr>
        <p:txBody>
          <a:bodyPr>
            <a:normAutofit/>
          </a:bodyPr>
          <a:lstStyle/>
          <a:p>
            <a:r>
              <a:rPr lang="en-US" sz="2400" b="1" dirty="0" smtClean="0">
                <a:latin typeface="Arial" panose="020B0604020202020204" pitchFamily="34" charset="0"/>
                <a:cs typeface="Arial" panose="020B0604020202020204" pitchFamily="34" charset="0"/>
              </a:rPr>
              <a:t>Section 79(1) process</a:t>
            </a:r>
            <a:endParaRPr lang="en-US"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203200" y="1135967"/>
            <a:ext cx="9448800" cy="5739842"/>
          </a:xfrm>
        </p:spPr>
        <p:txBody>
          <a:bodyPr>
            <a:normAutofit fontScale="92500" lnSpcReduction="20000"/>
          </a:bodyPr>
          <a:lstStyle/>
          <a:p>
            <a:pPr algn="just"/>
            <a:r>
              <a:rPr lang="en-ZA" sz="2100" dirty="0" smtClean="0">
                <a:latin typeface="Arial" panose="020B0604020202020204" pitchFamily="34" charset="0"/>
                <a:cs typeface="Arial" panose="020B0604020202020204" pitchFamily="34" charset="0"/>
              </a:rPr>
              <a:t>Part 8 of the Joint Rules deal with the procedure to consider these remitted Bills.</a:t>
            </a:r>
          </a:p>
          <a:p>
            <a:pPr lvl="1" algn="just"/>
            <a:r>
              <a:rPr lang="en-ZA" sz="2100" dirty="0" smtClean="0">
                <a:latin typeface="Arial" panose="020B0604020202020204" pitchFamily="34" charset="0"/>
                <a:cs typeface="Arial" panose="020B0604020202020204" pitchFamily="34" charset="0"/>
              </a:rPr>
              <a:t>The Bill is referred to a committee, who must consider the reservations and report on it</a:t>
            </a:r>
          </a:p>
          <a:p>
            <a:pPr lvl="1" algn="just"/>
            <a:r>
              <a:rPr lang="en-ZA" sz="2100" dirty="0" smtClean="0">
                <a:latin typeface="Arial" panose="020B0604020202020204" pitchFamily="34" charset="0"/>
                <a:cs typeface="Arial" panose="020B0604020202020204" pitchFamily="34" charset="0"/>
              </a:rPr>
              <a:t>JR 203(2): “The committee </a:t>
            </a:r>
            <a:r>
              <a:rPr lang="en-ZA" sz="2100" dirty="0">
                <a:latin typeface="Arial" panose="020B0604020202020204" pitchFamily="34" charset="0"/>
                <a:cs typeface="Arial" panose="020B0604020202020204" pitchFamily="34" charset="0"/>
              </a:rPr>
              <a:t>must consider, and confine itself to, the </a:t>
            </a:r>
            <a:r>
              <a:rPr lang="en-ZA" sz="2100" dirty="0" smtClean="0">
                <a:latin typeface="Arial" panose="020B0604020202020204" pitchFamily="34" charset="0"/>
                <a:cs typeface="Arial" panose="020B0604020202020204" pitchFamily="34" charset="0"/>
              </a:rPr>
              <a:t>President’s reservations</a:t>
            </a:r>
          </a:p>
          <a:p>
            <a:pPr lvl="2" algn="just"/>
            <a:r>
              <a:rPr lang="en-ZA" sz="2100" dirty="0" smtClean="0">
                <a:latin typeface="Arial" panose="020B0604020202020204" pitchFamily="34" charset="0"/>
                <a:cs typeface="Arial" panose="020B0604020202020204" pitchFamily="34" charset="0"/>
              </a:rPr>
              <a:t>Procedural concern related to public participation: Cl </a:t>
            </a:r>
            <a:r>
              <a:rPr lang="en-ZA" sz="2100" dirty="0">
                <a:latin typeface="Arial" panose="020B0604020202020204" pitchFamily="34" charset="0"/>
                <a:cs typeface="Arial" panose="020B0604020202020204" pitchFamily="34" charset="0"/>
              </a:rPr>
              <a:t>3 (sections 12A, </a:t>
            </a:r>
            <a:r>
              <a:rPr lang="en-ZA" sz="2100" dirty="0" smtClean="0">
                <a:latin typeface="Arial" panose="020B0604020202020204" pitchFamily="34" charset="0"/>
                <a:cs typeface="Arial" panose="020B0604020202020204" pitchFamily="34" charset="0"/>
              </a:rPr>
              <a:t>12B</a:t>
            </a:r>
            <a:r>
              <a:rPr lang="en-ZA" sz="2100" dirty="0">
                <a:latin typeface="Arial" panose="020B0604020202020204" pitchFamily="34" charset="0"/>
                <a:cs typeface="Arial" panose="020B0604020202020204" pitchFamily="34" charset="0"/>
              </a:rPr>
              <a:t>, 12C and 12D</a:t>
            </a:r>
            <a:r>
              <a:rPr lang="en-ZA" sz="2100" dirty="0" smtClean="0">
                <a:latin typeface="Arial" panose="020B0604020202020204" pitchFamily="34" charset="0"/>
                <a:cs typeface="Arial" panose="020B0604020202020204" pitchFamily="34" charset="0"/>
              </a:rPr>
              <a:t>); Cl </a:t>
            </a:r>
            <a:r>
              <a:rPr lang="en-ZA" sz="2100" dirty="0">
                <a:latin typeface="Arial" panose="020B0604020202020204" pitchFamily="34" charset="0"/>
                <a:cs typeface="Arial" panose="020B0604020202020204" pitchFamily="34" charset="0"/>
              </a:rPr>
              <a:t>19 (section 19B</a:t>
            </a:r>
            <a:r>
              <a:rPr lang="en-ZA" sz="2100" dirty="0" smtClean="0">
                <a:latin typeface="Arial" panose="020B0604020202020204" pitchFamily="34" charset="0"/>
                <a:cs typeface="Arial" panose="020B0604020202020204" pitchFamily="34" charset="0"/>
              </a:rPr>
              <a:t>); Cl </a:t>
            </a:r>
            <a:r>
              <a:rPr lang="en-ZA" sz="2100" dirty="0">
                <a:latin typeface="Arial" panose="020B0604020202020204" pitchFamily="34" charset="0"/>
                <a:cs typeface="Arial" panose="020B0604020202020204" pitchFamily="34" charset="0"/>
              </a:rPr>
              <a:t>20 (section 19C</a:t>
            </a:r>
            <a:r>
              <a:rPr lang="en-ZA" sz="2100" dirty="0" smtClean="0">
                <a:latin typeface="Arial" panose="020B0604020202020204" pitchFamily="34" charset="0"/>
                <a:cs typeface="Arial" panose="020B0604020202020204" pitchFamily="34" charset="0"/>
              </a:rPr>
              <a:t>).</a:t>
            </a:r>
          </a:p>
          <a:p>
            <a:pPr lvl="2" algn="just"/>
            <a:r>
              <a:rPr lang="en-ZA" sz="2100" dirty="0" smtClean="0">
                <a:latin typeface="Arial" panose="020B0604020202020204" pitchFamily="34" charset="0"/>
                <a:cs typeface="Arial" panose="020B0604020202020204" pitchFamily="34" charset="0"/>
              </a:rPr>
              <a:t>Compliance with treaties (can be iro any clause in the Bills)</a:t>
            </a:r>
            <a:endParaRPr lang="en-ZA" sz="2100" dirty="0">
              <a:latin typeface="Arial" panose="020B0604020202020204" pitchFamily="34" charset="0"/>
              <a:cs typeface="Arial" panose="020B0604020202020204" pitchFamily="34" charset="0"/>
            </a:endParaRPr>
          </a:p>
          <a:p>
            <a:pPr lvl="2" algn="just"/>
            <a:r>
              <a:rPr lang="en-ZA" dirty="0" smtClean="0">
                <a:latin typeface="Arial" panose="020B0604020202020204" pitchFamily="34" charset="0"/>
                <a:cs typeface="Arial" panose="020B0604020202020204" pitchFamily="34" charset="0"/>
              </a:rPr>
              <a:t>Only </a:t>
            </a:r>
            <a:r>
              <a:rPr lang="en-ZA" dirty="0">
                <a:latin typeface="Arial" panose="020B0604020202020204" pitchFamily="34" charset="0"/>
                <a:cs typeface="Arial" panose="020B0604020202020204" pitchFamily="34" charset="0"/>
              </a:rPr>
              <a:t>1 proposed amendment affected – Iro </a:t>
            </a:r>
            <a:r>
              <a:rPr lang="en-ZA" dirty="0" smtClean="0">
                <a:latin typeface="Arial" panose="020B0604020202020204" pitchFamily="34" charset="0"/>
                <a:cs typeface="Arial" panose="020B0604020202020204" pitchFamily="34" charset="0"/>
              </a:rPr>
              <a:t>Clause 2, Section </a:t>
            </a:r>
            <a:r>
              <a:rPr lang="en-ZA" dirty="0">
                <a:latin typeface="Arial" panose="020B0604020202020204" pitchFamily="34" charset="0"/>
                <a:cs typeface="Arial" panose="020B0604020202020204" pitchFamily="34" charset="0"/>
              </a:rPr>
              <a:t>2A(1)(b) – not iro treaty compliance, nor was it advertised iro fair use clauses.</a:t>
            </a:r>
            <a:endParaRPr lang="en-ZA" sz="3200" dirty="0">
              <a:latin typeface="Arial" panose="020B0604020202020204" pitchFamily="34" charset="0"/>
              <a:cs typeface="Arial" panose="020B0604020202020204" pitchFamily="34" charset="0"/>
            </a:endParaRPr>
          </a:p>
          <a:p>
            <a:pPr lvl="1" algn="just"/>
            <a:endParaRPr lang="en-ZA" sz="2100" dirty="0" smtClean="0">
              <a:latin typeface="Arial" panose="020B0604020202020204" pitchFamily="34" charset="0"/>
              <a:cs typeface="Arial" panose="020B0604020202020204" pitchFamily="34" charset="0"/>
            </a:endParaRPr>
          </a:p>
          <a:p>
            <a:r>
              <a:rPr lang="en-US" sz="2100" dirty="0" smtClean="0">
                <a:latin typeface="Arial" panose="020B0604020202020204" pitchFamily="34" charset="0"/>
                <a:cs typeface="Arial" panose="020B0604020202020204" pitchFamily="34" charset="0"/>
              </a:rPr>
              <a:t>Way forward – Joint Rule 203(3)(b) or (c): </a:t>
            </a:r>
          </a:p>
          <a:p>
            <a:pPr marL="0" indent="0">
              <a:buNone/>
            </a:pPr>
            <a:r>
              <a:rPr lang="en-US" sz="2100" dirty="0" smtClean="0">
                <a:latin typeface="Arial" panose="020B0604020202020204" pitchFamily="34" charset="0"/>
                <a:cs typeface="Arial" panose="020B0604020202020204" pitchFamily="34" charset="0"/>
              </a:rPr>
              <a:t>“</a:t>
            </a:r>
            <a:r>
              <a:rPr lang="en-ZA" sz="2100" dirty="0">
                <a:latin typeface="Arial" panose="020B0604020202020204" pitchFamily="34" charset="0"/>
                <a:cs typeface="Arial" panose="020B0604020202020204" pitchFamily="34" charset="0"/>
              </a:rPr>
              <a:t>(3) lf the committee agrees with the President’s reservations, </a:t>
            </a:r>
            <a:r>
              <a:rPr lang="en-ZA" sz="2100" dirty="0" smtClean="0">
                <a:latin typeface="Arial" panose="020B0604020202020204" pitchFamily="34" charset="0"/>
                <a:cs typeface="Arial" panose="020B0604020202020204" pitchFamily="34" charset="0"/>
              </a:rPr>
              <a:t>the committee </a:t>
            </a:r>
            <a:r>
              <a:rPr lang="en-ZA" sz="2100" dirty="0">
                <a:latin typeface="Arial" panose="020B0604020202020204" pitchFamily="34" charset="0"/>
                <a:cs typeface="Arial" panose="020B0604020202020204" pitchFamily="34" charset="0"/>
              </a:rPr>
              <a:t>must -</a:t>
            </a:r>
          </a:p>
          <a:p>
            <a:pPr marL="963612" indent="-514350">
              <a:buAutoNum type="alphaLcParenBoth"/>
            </a:pPr>
            <a:r>
              <a:rPr lang="en-ZA" sz="2100" dirty="0" smtClean="0">
                <a:latin typeface="Arial" panose="020B0604020202020204" pitchFamily="34" charset="0"/>
                <a:cs typeface="Arial" panose="020B0604020202020204" pitchFamily="34" charset="0"/>
              </a:rPr>
              <a:t>recommend </a:t>
            </a:r>
            <a:r>
              <a:rPr lang="en-ZA" sz="2100" dirty="0">
                <a:latin typeface="Arial" panose="020B0604020202020204" pitchFamily="34" charset="0"/>
                <a:cs typeface="Arial" panose="020B0604020202020204" pitchFamily="34" charset="0"/>
              </a:rPr>
              <a:t>in its report how any procedural defect </a:t>
            </a:r>
            <a:r>
              <a:rPr lang="en-ZA" sz="2100" dirty="0" smtClean="0">
                <a:latin typeface="Arial" panose="020B0604020202020204" pitchFamily="34" charset="0"/>
                <a:cs typeface="Arial" panose="020B0604020202020204" pitchFamily="34" charset="0"/>
              </a:rPr>
              <a:t>can be </a:t>
            </a:r>
            <a:r>
              <a:rPr lang="en-ZA" sz="2100" dirty="0">
                <a:latin typeface="Arial" panose="020B0604020202020204" pitchFamily="34" charset="0"/>
                <a:cs typeface="Arial" panose="020B0604020202020204" pitchFamily="34" charset="0"/>
              </a:rPr>
              <a:t>corrected, if the reservations relate to a </a:t>
            </a:r>
            <a:r>
              <a:rPr lang="en-ZA" sz="2100" dirty="0" smtClean="0">
                <a:latin typeface="Arial" panose="020B0604020202020204" pitchFamily="34" charset="0"/>
                <a:cs typeface="Arial" panose="020B0604020202020204" pitchFamily="34" charset="0"/>
              </a:rPr>
              <a:t>procedural matter; </a:t>
            </a:r>
            <a:r>
              <a:rPr lang="en-ZA" sz="2100" dirty="0" smtClean="0">
                <a:solidFill>
                  <a:srgbClr val="00CC00"/>
                </a:solidFill>
                <a:latin typeface="Arial" panose="020B0604020202020204" pitchFamily="34" charset="0"/>
                <a:cs typeface="Arial" panose="020B0604020202020204" pitchFamily="34" charset="0"/>
              </a:rPr>
              <a:t>Done</a:t>
            </a:r>
            <a:endParaRPr lang="en-ZA" sz="2100" dirty="0" smtClean="0">
              <a:latin typeface="Arial" panose="020B0604020202020204" pitchFamily="34" charset="0"/>
              <a:cs typeface="Arial" panose="020B0604020202020204" pitchFamily="34" charset="0"/>
            </a:endParaRPr>
          </a:p>
          <a:p>
            <a:pPr marL="963612" indent="-514350">
              <a:buAutoNum type="alphaLcParenBoth"/>
            </a:pPr>
            <a:r>
              <a:rPr lang="en-ZA" sz="2100" dirty="0" smtClean="0">
                <a:latin typeface="Arial" panose="020B0604020202020204" pitchFamily="34" charset="0"/>
                <a:cs typeface="Arial" panose="020B0604020202020204" pitchFamily="34" charset="0"/>
              </a:rPr>
              <a:t>present </a:t>
            </a:r>
            <a:r>
              <a:rPr lang="en-ZA" sz="2100" dirty="0">
                <a:latin typeface="Arial" panose="020B0604020202020204" pitchFamily="34" charset="0"/>
                <a:cs typeface="Arial" panose="020B0604020202020204" pitchFamily="34" charset="0"/>
              </a:rPr>
              <a:t>with its report an amended Bill correcting </a:t>
            </a:r>
            <a:r>
              <a:rPr lang="en-ZA" sz="2100" dirty="0" smtClean="0">
                <a:latin typeface="Arial" panose="020B0604020202020204" pitchFamily="34" charset="0"/>
                <a:cs typeface="Arial" panose="020B0604020202020204" pitchFamily="34" charset="0"/>
              </a:rPr>
              <a:t>any constitutional </a:t>
            </a:r>
            <a:r>
              <a:rPr lang="en-ZA" sz="2100" dirty="0">
                <a:latin typeface="Arial" panose="020B0604020202020204" pitchFamily="34" charset="0"/>
                <a:cs typeface="Arial" panose="020B0604020202020204" pitchFamily="34" charset="0"/>
              </a:rPr>
              <a:t>defect in the substance of the Bill, if </a:t>
            </a:r>
            <a:r>
              <a:rPr lang="en-ZA" sz="2100" dirty="0" smtClean="0">
                <a:latin typeface="Arial" panose="020B0604020202020204" pitchFamily="34" charset="0"/>
                <a:cs typeface="Arial" panose="020B0604020202020204" pitchFamily="34" charset="0"/>
              </a:rPr>
              <a:t>the reservations </a:t>
            </a:r>
            <a:r>
              <a:rPr lang="en-ZA" sz="2100" dirty="0">
                <a:latin typeface="Arial" panose="020B0604020202020204" pitchFamily="34" charset="0"/>
                <a:cs typeface="Arial" panose="020B0604020202020204" pitchFamily="34" charset="0"/>
              </a:rPr>
              <a:t>relate to the substance; </a:t>
            </a:r>
            <a:r>
              <a:rPr lang="en-ZA" sz="2100" dirty="0" smtClean="0">
                <a:latin typeface="Arial" panose="020B0604020202020204" pitchFamily="34" charset="0"/>
                <a:cs typeface="Arial" panose="020B0604020202020204" pitchFamily="34" charset="0"/>
              </a:rPr>
              <a:t>or</a:t>
            </a:r>
          </a:p>
          <a:p>
            <a:pPr marL="963612" indent="-514350">
              <a:buAutoNum type="alphaLcParenBoth"/>
            </a:pPr>
            <a:r>
              <a:rPr lang="en-ZA" sz="2100" dirty="0" smtClean="0">
                <a:latin typeface="Arial" panose="020B0604020202020204" pitchFamily="34" charset="0"/>
                <a:cs typeface="Arial" panose="020B0604020202020204" pitchFamily="34" charset="0"/>
              </a:rPr>
              <a:t>recommend </a:t>
            </a:r>
            <a:r>
              <a:rPr lang="en-ZA" sz="2100" dirty="0">
                <a:latin typeface="Arial" panose="020B0604020202020204" pitchFamily="34" charset="0"/>
                <a:cs typeface="Arial" panose="020B0604020202020204" pitchFamily="34" charset="0"/>
              </a:rPr>
              <a:t>that the Assembly rescind its decision </a:t>
            </a:r>
            <a:r>
              <a:rPr lang="en-ZA" sz="2100" dirty="0" smtClean="0">
                <a:latin typeface="Arial" panose="020B0604020202020204" pitchFamily="34" charset="0"/>
                <a:cs typeface="Arial" panose="020B0604020202020204" pitchFamily="34" charset="0"/>
              </a:rPr>
              <a:t>to pass </a:t>
            </a:r>
            <a:r>
              <a:rPr lang="en-ZA" sz="2100" dirty="0">
                <a:latin typeface="Arial" panose="020B0604020202020204" pitchFamily="34" charset="0"/>
                <a:cs typeface="Arial" panose="020B0604020202020204" pitchFamily="34" charset="0"/>
              </a:rPr>
              <a:t>the Bill and reject the Bill, if it regards the Bill </a:t>
            </a:r>
            <a:r>
              <a:rPr lang="en-ZA" sz="2100" dirty="0" smtClean="0">
                <a:latin typeface="Arial" panose="020B0604020202020204" pitchFamily="34" charset="0"/>
                <a:cs typeface="Arial" panose="020B0604020202020204" pitchFamily="34" charset="0"/>
              </a:rPr>
              <a:t>as being </a:t>
            </a:r>
            <a:r>
              <a:rPr lang="en-ZA" sz="2100" dirty="0">
                <a:latin typeface="Arial" panose="020B0604020202020204" pitchFamily="34" charset="0"/>
                <a:cs typeface="Arial" panose="020B0604020202020204" pitchFamily="34" charset="0"/>
              </a:rPr>
              <a:t>procedurally or substantively so defective that </a:t>
            </a:r>
            <a:r>
              <a:rPr lang="en-ZA" sz="2100" dirty="0" smtClean="0">
                <a:latin typeface="Arial" panose="020B0604020202020204" pitchFamily="34" charset="0"/>
                <a:cs typeface="Arial" panose="020B0604020202020204" pitchFamily="34" charset="0"/>
              </a:rPr>
              <a:t>it cannot </a:t>
            </a:r>
            <a:r>
              <a:rPr lang="en-ZA" sz="2100" dirty="0">
                <a:latin typeface="Arial" panose="020B0604020202020204" pitchFamily="34" charset="0"/>
                <a:cs typeface="Arial" panose="020B0604020202020204" pitchFamily="34" charset="0"/>
              </a:rPr>
              <a:t>be corrected.</a:t>
            </a:r>
            <a:endParaRPr lang="en-US" sz="2100" dirty="0" smtClean="0">
              <a:latin typeface="Arial" panose="020B0604020202020204" pitchFamily="34" charset="0"/>
              <a:cs typeface="Arial" panose="020B0604020202020204" pitchFamily="34" charset="0"/>
            </a:endParaRPr>
          </a:p>
          <a:p>
            <a:pPr lvl="1" algn="just">
              <a:buFontTx/>
              <a:buChar char="-"/>
            </a:pPr>
            <a:endParaRPr lang="en-ZA" sz="2000" dirty="0" smtClean="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3</a:t>
            </a:fld>
            <a:endParaRPr lang="en-US" dirty="0"/>
          </a:p>
        </p:txBody>
      </p:sp>
    </p:spTree>
    <p:extLst>
      <p:ext uri="{BB962C8B-B14F-4D97-AF65-F5344CB8AC3E}">
        <p14:creationId xmlns:p14="http://schemas.microsoft.com/office/powerpoint/2010/main" xmlns="" val="30349220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7" y="95044"/>
            <a:ext cx="8543925" cy="683744"/>
          </a:xfrm>
        </p:spPr>
        <p:txBody>
          <a:bodyPr>
            <a:normAutofit/>
          </a:bodyPr>
          <a:lstStyle/>
          <a:p>
            <a:r>
              <a:rPr lang="en-US" sz="2400" b="1" dirty="0" smtClean="0">
                <a:latin typeface="Arial" panose="020B0604020202020204" pitchFamily="34" charset="0"/>
                <a:cs typeface="Arial" panose="020B0604020202020204" pitchFamily="34" charset="0"/>
              </a:rPr>
              <a:t>General comments: Policy direction</a:t>
            </a:r>
            <a:endParaRPr lang="en-ZA" sz="2400" b="1"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239843" y="617838"/>
            <a:ext cx="9503764" cy="6240162"/>
          </a:xfrm>
        </p:spPr>
        <p:txBody>
          <a:bodyPr>
            <a:noAutofit/>
          </a:bodyPr>
          <a:lstStyle/>
          <a:p>
            <a:pPr>
              <a:lnSpc>
                <a:spcPct val="120000"/>
              </a:lnSpc>
              <a:spcBef>
                <a:spcPts val="0"/>
              </a:spcBef>
            </a:pPr>
            <a:r>
              <a:rPr lang="en-GB" sz="1400" dirty="0" smtClean="0">
                <a:latin typeface="Arial" panose="020B0604020202020204" pitchFamily="34" charset="0"/>
                <a:cs typeface="Arial" panose="020B0604020202020204" pitchFamily="34" charset="0"/>
              </a:rPr>
              <a:t>Two (+) schools of thought iro which policy direction: </a:t>
            </a:r>
          </a:p>
          <a:p>
            <a:pPr lvl="1">
              <a:lnSpc>
                <a:spcPct val="120000"/>
              </a:lnSpc>
              <a:spcBef>
                <a:spcPts val="0"/>
              </a:spcBef>
            </a:pPr>
            <a:r>
              <a:rPr lang="en-GB" sz="1400" dirty="0" smtClean="0">
                <a:latin typeface="Arial" panose="020B0604020202020204" pitchFamily="34" charset="0"/>
                <a:cs typeface="Arial" panose="020B0604020202020204" pitchFamily="34" charset="0"/>
              </a:rPr>
              <a:t>“Fair </a:t>
            </a:r>
            <a:r>
              <a:rPr lang="en-GB" sz="1400" dirty="0">
                <a:latin typeface="Arial" panose="020B0604020202020204" pitchFamily="34" charset="0"/>
                <a:cs typeface="Arial" panose="020B0604020202020204" pitchFamily="34" charset="0"/>
              </a:rPr>
              <a:t>use </a:t>
            </a:r>
            <a:r>
              <a:rPr lang="en-GB" sz="1400" dirty="0" smtClean="0">
                <a:latin typeface="Arial" panose="020B0604020202020204" pitchFamily="34" charset="0"/>
                <a:cs typeface="Arial" panose="020B0604020202020204" pitchFamily="34" charset="0"/>
              </a:rPr>
              <a:t>v fair dealing as the appropriate system for South Africa.”</a:t>
            </a:r>
          </a:p>
          <a:p>
            <a:pPr>
              <a:lnSpc>
                <a:spcPct val="120000"/>
              </a:lnSpc>
              <a:spcBef>
                <a:spcPts val="0"/>
              </a:spcBef>
            </a:pPr>
            <a:endParaRPr lang="en-US" sz="1400" dirty="0" smtClean="0">
              <a:latin typeface="Arial" panose="020B0604020202020204" pitchFamily="34" charset="0"/>
              <a:cs typeface="Arial" panose="020B0604020202020204" pitchFamily="34" charset="0"/>
            </a:endParaRPr>
          </a:p>
          <a:p>
            <a:pPr>
              <a:lnSpc>
                <a:spcPct val="120000"/>
              </a:lnSpc>
              <a:spcBef>
                <a:spcPts val="0"/>
              </a:spcBef>
            </a:pPr>
            <a:r>
              <a:rPr lang="en-US" sz="1400" dirty="0" smtClean="0">
                <a:latin typeface="Arial" panose="020B0604020202020204" pitchFamily="34" charset="0"/>
                <a:cs typeface="Arial" panose="020B0604020202020204" pitchFamily="34" charset="0"/>
              </a:rPr>
              <a:t>Memorandum on objects – speaking to the Bill in its current form:</a:t>
            </a:r>
          </a:p>
          <a:p>
            <a:pPr lvl="1">
              <a:lnSpc>
                <a:spcPct val="120000"/>
              </a:lnSpc>
              <a:spcBef>
                <a:spcPts val="0"/>
              </a:spcBef>
            </a:pPr>
            <a:r>
              <a:rPr lang="en-ZA" sz="1400" dirty="0" smtClean="0">
                <a:latin typeface="Arial" panose="020B0604020202020204" pitchFamily="34" charset="0"/>
                <a:cs typeface="Arial" panose="020B0604020202020204" pitchFamily="34" charset="0"/>
              </a:rPr>
              <a:t>“The </a:t>
            </a:r>
            <a:r>
              <a:rPr lang="en-ZA" sz="1400" dirty="0">
                <a:latin typeface="Arial" panose="020B0604020202020204" pitchFamily="34" charset="0"/>
                <a:cs typeface="Arial" panose="020B0604020202020204" pitchFamily="34" charset="0"/>
              </a:rPr>
              <a:t>purpose </a:t>
            </a:r>
            <a:r>
              <a:rPr lang="en-ZA" sz="1400" dirty="0" smtClean="0">
                <a:latin typeface="Arial" panose="020B0604020202020204" pitchFamily="34" charset="0"/>
                <a:cs typeface="Arial" panose="020B0604020202020204" pitchFamily="34" charset="0"/>
              </a:rPr>
              <a:t>… is </a:t>
            </a:r>
            <a:r>
              <a:rPr lang="en-ZA" sz="1400" dirty="0">
                <a:latin typeface="Arial" panose="020B0604020202020204" pitchFamily="34" charset="0"/>
                <a:cs typeface="Arial" panose="020B0604020202020204" pitchFamily="34" charset="0"/>
              </a:rPr>
              <a:t>to protect the </a:t>
            </a:r>
            <a:r>
              <a:rPr lang="en-ZA" sz="1400" dirty="0" smtClean="0">
                <a:latin typeface="Arial" panose="020B0604020202020204" pitchFamily="34" charset="0"/>
                <a:cs typeface="Arial" panose="020B0604020202020204" pitchFamily="34" charset="0"/>
              </a:rPr>
              <a:t>economic interests </a:t>
            </a:r>
            <a:r>
              <a:rPr lang="en-ZA" sz="1400" dirty="0">
                <a:latin typeface="Arial" panose="020B0604020202020204" pitchFamily="34" charset="0"/>
                <a:cs typeface="Arial" panose="020B0604020202020204" pitchFamily="34" charset="0"/>
              </a:rPr>
              <a:t>of authors and creators of copyright works against infringement </a:t>
            </a:r>
            <a:r>
              <a:rPr lang="en-ZA" sz="1400" dirty="0" smtClean="0">
                <a:latin typeface="Arial" panose="020B0604020202020204" pitchFamily="34" charset="0"/>
                <a:cs typeface="Arial" panose="020B0604020202020204" pitchFamily="34" charset="0"/>
              </a:rPr>
              <a:t>and to </a:t>
            </a:r>
            <a:r>
              <a:rPr lang="en-ZA" sz="1400" dirty="0">
                <a:latin typeface="Arial" panose="020B0604020202020204" pitchFamily="34" charset="0"/>
                <a:cs typeface="Arial" panose="020B0604020202020204" pitchFamily="34" charset="0"/>
              </a:rPr>
              <a:t>promote the progress of science, innovation, and useful creative </a:t>
            </a:r>
            <a:r>
              <a:rPr lang="en-ZA" sz="1400" dirty="0" smtClean="0">
                <a:latin typeface="Arial" panose="020B0604020202020204" pitchFamily="34" charset="0"/>
                <a:cs typeface="Arial" panose="020B0604020202020204" pitchFamily="34" charset="0"/>
              </a:rPr>
              <a:t>activities.”</a:t>
            </a:r>
          </a:p>
          <a:p>
            <a:pPr lvl="1">
              <a:lnSpc>
                <a:spcPct val="120000"/>
              </a:lnSpc>
              <a:spcBef>
                <a:spcPts val="0"/>
              </a:spcBef>
            </a:pPr>
            <a:r>
              <a:rPr lang="en-ZA" sz="1400" dirty="0" smtClean="0">
                <a:latin typeface="Arial" panose="020B0604020202020204" pitchFamily="34" charset="0"/>
                <a:cs typeface="Arial" panose="020B0604020202020204" pitchFamily="34" charset="0"/>
              </a:rPr>
              <a:t>“…will </a:t>
            </a:r>
            <a:r>
              <a:rPr lang="en-ZA" sz="1400" dirty="0">
                <a:latin typeface="Arial" panose="020B0604020202020204" pitchFamily="34" charset="0"/>
                <a:cs typeface="Arial" panose="020B0604020202020204" pitchFamily="34" charset="0"/>
              </a:rPr>
              <a:t>reward and </a:t>
            </a:r>
            <a:r>
              <a:rPr lang="en-ZA" sz="1400" dirty="0" smtClean="0">
                <a:latin typeface="Arial" panose="020B0604020202020204" pitchFamily="34" charset="0"/>
                <a:cs typeface="Arial" panose="020B0604020202020204" pitchFamily="34" charset="0"/>
              </a:rPr>
              <a:t>incentivise authors </a:t>
            </a:r>
            <a:r>
              <a:rPr lang="en-ZA" sz="1400" dirty="0">
                <a:latin typeface="Arial" panose="020B0604020202020204" pitchFamily="34" charset="0"/>
                <a:cs typeface="Arial" panose="020B0604020202020204" pitchFamily="34" charset="0"/>
              </a:rPr>
              <a:t>of knowledge and art</a:t>
            </a:r>
            <a:r>
              <a:rPr lang="en-ZA" sz="1400" dirty="0" smtClean="0">
                <a:latin typeface="Arial" panose="020B0604020202020204" pitchFamily="34" charset="0"/>
                <a:cs typeface="Arial" panose="020B0604020202020204" pitchFamily="34" charset="0"/>
              </a:rPr>
              <a:t>.”</a:t>
            </a:r>
          </a:p>
          <a:p>
            <a:pPr lvl="1">
              <a:lnSpc>
                <a:spcPct val="120000"/>
              </a:lnSpc>
              <a:spcBef>
                <a:spcPts val="0"/>
              </a:spcBef>
            </a:pPr>
            <a:r>
              <a:rPr lang="en-ZA" sz="1400" dirty="0" smtClean="0">
                <a:latin typeface="Arial" panose="020B0604020202020204" pitchFamily="34" charset="0"/>
                <a:cs typeface="Arial" panose="020B0604020202020204" pitchFamily="34" charset="0"/>
              </a:rPr>
              <a:t>“… consistent </a:t>
            </a:r>
            <a:r>
              <a:rPr lang="en-ZA" sz="1400" dirty="0">
                <a:latin typeface="Arial" panose="020B0604020202020204" pitchFamily="34" charset="0"/>
                <a:cs typeface="Arial" panose="020B0604020202020204" pitchFamily="34" charset="0"/>
              </a:rPr>
              <a:t>with the Draft National Policy </a:t>
            </a:r>
            <a:r>
              <a:rPr lang="en-ZA" sz="1400" dirty="0" smtClean="0">
                <a:latin typeface="Arial" panose="020B0604020202020204" pitchFamily="34" charset="0"/>
                <a:cs typeface="Arial" panose="020B0604020202020204" pitchFamily="34" charset="0"/>
              </a:rPr>
              <a:t>… recommendations </a:t>
            </a:r>
            <a:r>
              <a:rPr lang="en-ZA" sz="1400" dirty="0">
                <a:latin typeface="Arial" panose="020B0604020202020204" pitchFamily="34" charset="0"/>
                <a:cs typeface="Arial" panose="020B0604020202020204" pitchFamily="34" charset="0"/>
              </a:rPr>
              <a:t>of the Copyright Review </a:t>
            </a:r>
            <a:r>
              <a:rPr lang="en-ZA" sz="1400" dirty="0" smtClean="0">
                <a:latin typeface="Arial" panose="020B0604020202020204" pitchFamily="34" charset="0"/>
                <a:cs typeface="Arial" panose="020B0604020202020204" pitchFamily="34" charset="0"/>
              </a:rPr>
              <a:t>Commission chaired </a:t>
            </a:r>
            <a:r>
              <a:rPr lang="en-ZA" sz="1400" dirty="0">
                <a:latin typeface="Arial" panose="020B0604020202020204" pitchFamily="34" charset="0"/>
                <a:cs typeface="Arial" panose="020B0604020202020204" pitchFamily="34" charset="0"/>
              </a:rPr>
              <a:t>by retired judge Ian Farlam, and is linked to the </a:t>
            </a:r>
            <a:r>
              <a:rPr lang="en-ZA" sz="1400" dirty="0" smtClean="0">
                <a:latin typeface="Arial" panose="020B0604020202020204" pitchFamily="34" charset="0"/>
                <a:cs typeface="Arial" panose="020B0604020202020204" pitchFamily="34" charset="0"/>
              </a:rPr>
              <a:t>National Development </a:t>
            </a:r>
            <a:r>
              <a:rPr lang="en-ZA" sz="1400" dirty="0">
                <a:latin typeface="Arial" panose="020B0604020202020204" pitchFamily="34" charset="0"/>
                <a:cs typeface="Arial" panose="020B0604020202020204" pitchFamily="34" charset="0"/>
              </a:rPr>
              <a:t>Plan (‘‘NDP’’), in that it seeks to ensure consistency </a:t>
            </a:r>
            <a:r>
              <a:rPr lang="en-ZA" sz="1400" dirty="0" smtClean="0">
                <a:latin typeface="Arial" panose="020B0604020202020204" pitchFamily="34" charset="0"/>
                <a:cs typeface="Arial" panose="020B0604020202020204" pitchFamily="34" charset="0"/>
              </a:rPr>
              <a:t>and coherence </a:t>
            </a:r>
            <a:r>
              <a:rPr lang="en-ZA" sz="1400" dirty="0">
                <a:latin typeface="Arial" panose="020B0604020202020204" pitchFamily="34" charset="0"/>
                <a:cs typeface="Arial" panose="020B0604020202020204" pitchFamily="34" charset="0"/>
              </a:rPr>
              <a:t>in aligning the approach of various Government Departments to </a:t>
            </a:r>
            <a:r>
              <a:rPr lang="en-ZA" sz="1400" dirty="0" smtClean="0">
                <a:latin typeface="Arial" panose="020B0604020202020204" pitchFamily="34" charset="0"/>
                <a:cs typeface="Arial" panose="020B0604020202020204" pitchFamily="34" charset="0"/>
              </a:rPr>
              <a:t>IP matters.”</a:t>
            </a:r>
          </a:p>
          <a:p>
            <a:pPr lvl="1">
              <a:lnSpc>
                <a:spcPct val="120000"/>
              </a:lnSpc>
              <a:spcBef>
                <a:spcPts val="0"/>
              </a:spcBef>
            </a:pPr>
            <a:r>
              <a:rPr lang="en-ZA" sz="1400" dirty="0" smtClean="0">
                <a:latin typeface="Arial" panose="020B0604020202020204" pitchFamily="34" charset="0"/>
                <a:cs typeface="Arial" panose="020B0604020202020204" pitchFamily="34" charset="0"/>
              </a:rPr>
              <a:t>“The </a:t>
            </a:r>
            <a:r>
              <a:rPr lang="en-ZA" sz="1400" dirty="0">
                <a:latin typeface="Arial" panose="020B0604020202020204" pitchFamily="34" charset="0"/>
                <a:cs typeface="Arial" panose="020B0604020202020204" pitchFamily="34" charset="0"/>
              </a:rPr>
              <a:t>alignment is for purposes of incorporation of rights under </a:t>
            </a:r>
            <a:r>
              <a:rPr lang="en-ZA" sz="1400" dirty="0" smtClean="0">
                <a:latin typeface="Arial" panose="020B0604020202020204" pitchFamily="34" charset="0"/>
                <a:cs typeface="Arial" panose="020B0604020202020204" pitchFamily="34" charset="0"/>
              </a:rPr>
              <a:t>international treaties</a:t>
            </a:r>
            <a:r>
              <a:rPr lang="en-ZA" sz="1400" dirty="0">
                <a:latin typeface="Arial" panose="020B0604020202020204" pitchFamily="34" charset="0"/>
                <a:cs typeface="Arial" panose="020B0604020202020204" pitchFamily="34" charset="0"/>
              </a:rPr>
              <a:t>, ensuring effective governance, social protection, employment </a:t>
            </a:r>
            <a:r>
              <a:rPr lang="en-ZA" sz="1400" dirty="0" smtClean="0">
                <a:latin typeface="Arial" panose="020B0604020202020204" pitchFamily="34" charset="0"/>
                <a:cs typeface="Arial" panose="020B0604020202020204" pitchFamily="34" charset="0"/>
              </a:rPr>
              <a:t>creation and </a:t>
            </a:r>
            <a:r>
              <a:rPr lang="en-ZA" sz="1400" dirty="0">
                <a:latin typeface="Arial" panose="020B0604020202020204" pitchFamily="34" charset="0"/>
                <a:cs typeface="Arial" panose="020B0604020202020204" pitchFamily="34" charset="0"/>
              </a:rPr>
              <a:t>reduction of </a:t>
            </a:r>
            <a:r>
              <a:rPr lang="en-ZA" sz="1400" dirty="0" smtClean="0">
                <a:latin typeface="Arial" panose="020B0604020202020204" pitchFamily="34" charset="0"/>
                <a:cs typeface="Arial" panose="020B0604020202020204" pitchFamily="34" charset="0"/>
              </a:rPr>
              <a:t>inequalities”</a:t>
            </a:r>
            <a:endParaRPr lang="en-ZA" sz="1400" dirty="0">
              <a:latin typeface="Arial" panose="020B0604020202020204" pitchFamily="34" charset="0"/>
              <a:cs typeface="Arial" panose="020B0604020202020204" pitchFamily="34" charset="0"/>
            </a:endParaRPr>
          </a:p>
          <a:p>
            <a:pPr>
              <a:lnSpc>
                <a:spcPct val="120000"/>
              </a:lnSpc>
              <a:spcBef>
                <a:spcPts val="0"/>
              </a:spcBef>
            </a:pPr>
            <a:endParaRPr lang="en-GB" sz="1400" dirty="0" smtClean="0">
              <a:latin typeface="Arial" panose="020B0604020202020204" pitchFamily="34" charset="0"/>
              <a:cs typeface="Arial" panose="020B0604020202020204" pitchFamily="34" charset="0"/>
            </a:endParaRPr>
          </a:p>
          <a:p>
            <a:pPr>
              <a:lnSpc>
                <a:spcPct val="120000"/>
              </a:lnSpc>
              <a:spcBef>
                <a:spcPts val="0"/>
              </a:spcBef>
            </a:pPr>
            <a:r>
              <a:rPr lang="en-GB" sz="1400" dirty="0" smtClean="0">
                <a:latin typeface="Arial" panose="020B0604020202020204" pitchFamily="34" charset="0"/>
                <a:cs typeface="Arial" panose="020B0604020202020204" pitchFamily="34" charset="0"/>
              </a:rPr>
              <a:t>Which policy direction, which exceptions to include and what the wording of those should be, are policy decisions</a:t>
            </a:r>
          </a:p>
          <a:p>
            <a:pPr lvl="1">
              <a:lnSpc>
                <a:spcPct val="120000"/>
              </a:lnSpc>
              <a:spcBef>
                <a:spcPts val="0"/>
              </a:spcBef>
            </a:pPr>
            <a:r>
              <a:rPr lang="en-US" sz="1200" dirty="0" smtClean="0">
                <a:latin typeface="Arial" panose="020B0604020202020204" pitchFamily="34" charset="0"/>
                <a:cs typeface="Arial" panose="020B0604020202020204" pitchFamily="34" charset="0"/>
              </a:rPr>
              <a:t>Section 85(2)(b) Constitution: “The President exercises the executive authority, together with the other members of Cabinet, by developing and implementing national policy.</a:t>
            </a:r>
          </a:p>
          <a:p>
            <a:pPr lvl="1">
              <a:lnSpc>
                <a:spcPct val="120000"/>
              </a:lnSpc>
              <a:spcBef>
                <a:spcPts val="0"/>
              </a:spcBef>
            </a:pPr>
            <a:endParaRPr lang="en-GB" sz="1050" dirty="0" smtClean="0">
              <a:latin typeface="Arial" panose="020B0604020202020204" pitchFamily="34" charset="0"/>
              <a:cs typeface="Arial" panose="020B0604020202020204" pitchFamily="34" charset="0"/>
            </a:endParaRPr>
          </a:p>
          <a:p>
            <a:pPr>
              <a:lnSpc>
                <a:spcPct val="120000"/>
              </a:lnSpc>
              <a:spcBef>
                <a:spcPts val="0"/>
              </a:spcBef>
            </a:pPr>
            <a:r>
              <a:rPr lang="en-GB" sz="1400" dirty="0" smtClean="0">
                <a:latin typeface="Arial" panose="020B0604020202020204" pitchFamily="34" charset="0"/>
                <a:cs typeface="Arial" panose="020B0604020202020204" pitchFamily="34" charset="0"/>
              </a:rPr>
              <a:t>SAMPRA: </a:t>
            </a:r>
            <a:r>
              <a:rPr lang="en-ZA" sz="1400" dirty="0" smtClean="0">
                <a:latin typeface="Arial" panose="020B0604020202020204" pitchFamily="34" charset="0"/>
                <a:cs typeface="Arial" panose="020B0604020202020204" pitchFamily="34" charset="0"/>
              </a:rPr>
              <a:t>Why is “fair </a:t>
            </a:r>
            <a:r>
              <a:rPr lang="en-ZA" sz="1400" dirty="0">
                <a:latin typeface="Arial" panose="020B0604020202020204" pitchFamily="34" charset="0"/>
                <a:cs typeface="Arial" panose="020B0604020202020204" pitchFamily="34" charset="0"/>
              </a:rPr>
              <a:t>dealing</a:t>
            </a:r>
            <a:r>
              <a:rPr lang="en-ZA" sz="1400" dirty="0" smtClean="0">
                <a:latin typeface="Arial" panose="020B0604020202020204" pitchFamily="34" charset="0"/>
                <a:cs typeface="Arial" panose="020B0604020202020204" pitchFamily="34" charset="0"/>
              </a:rPr>
              <a:t>”, a South African </a:t>
            </a:r>
            <a:r>
              <a:rPr lang="en-ZA" sz="1400" dirty="0">
                <a:latin typeface="Arial" panose="020B0604020202020204" pitchFamily="34" charset="0"/>
                <a:cs typeface="Arial" panose="020B0604020202020204" pitchFamily="34" charset="0"/>
              </a:rPr>
              <a:t>“common law” </a:t>
            </a:r>
            <a:r>
              <a:rPr lang="en-ZA" sz="1400" dirty="0" smtClean="0">
                <a:latin typeface="Arial" panose="020B0604020202020204" pitchFamily="34" charset="0"/>
                <a:cs typeface="Arial" panose="020B0604020202020204" pitchFamily="34" charset="0"/>
              </a:rPr>
              <a:t>concept, replaced with “</a:t>
            </a:r>
            <a:r>
              <a:rPr lang="en-ZA" sz="1400" dirty="0">
                <a:latin typeface="Arial" panose="020B0604020202020204" pitchFamily="34" charset="0"/>
                <a:cs typeface="Arial" panose="020B0604020202020204" pitchFamily="34" charset="0"/>
              </a:rPr>
              <a:t>fair use</a:t>
            </a:r>
            <a:r>
              <a:rPr lang="en-ZA" sz="1400" dirty="0" smtClean="0">
                <a:latin typeface="Arial" panose="020B0604020202020204" pitchFamily="34" charset="0"/>
                <a:cs typeface="Arial" panose="020B0604020202020204" pitchFamily="34" charset="0"/>
              </a:rPr>
              <a:t>”, which </a:t>
            </a:r>
            <a:r>
              <a:rPr lang="en-ZA" sz="1400" dirty="0">
                <a:latin typeface="Arial" panose="020B0604020202020204" pitchFamily="34" charset="0"/>
                <a:cs typeface="Arial" panose="020B0604020202020204" pitchFamily="34" charset="0"/>
              </a:rPr>
              <a:t>is a defence under US </a:t>
            </a:r>
            <a:r>
              <a:rPr lang="en-ZA" sz="1400" dirty="0" smtClean="0">
                <a:latin typeface="Arial" panose="020B0604020202020204" pitchFamily="34" charset="0"/>
                <a:cs typeface="Arial" panose="020B0604020202020204" pitchFamily="34" charset="0"/>
              </a:rPr>
              <a:t>law?</a:t>
            </a:r>
          </a:p>
          <a:p>
            <a:pPr lvl="1">
              <a:lnSpc>
                <a:spcPct val="120000"/>
              </a:lnSpc>
              <a:spcBef>
                <a:spcPts val="0"/>
              </a:spcBef>
            </a:pPr>
            <a:r>
              <a:rPr lang="en-US" sz="1400" dirty="0" smtClean="0">
                <a:solidFill>
                  <a:srgbClr val="0070C0"/>
                </a:solidFill>
                <a:latin typeface="Arial" panose="020B0604020202020204" pitchFamily="34" charset="0"/>
                <a:cs typeface="Arial" panose="020B0604020202020204" pitchFamily="34" charset="0"/>
              </a:rPr>
              <a:t>“Fair dealing” is statutory in nature (contained in the Copyright Act) – Parliament has plenary legislative power and can amend Acts, as well as common law principles. Plenary power means that Parliament is not bound by any current legal construct</a:t>
            </a:r>
            <a:endParaRPr lang="en-GB" sz="1400" dirty="0" smtClean="0">
              <a:solidFill>
                <a:srgbClr val="0070C0"/>
              </a:solidFill>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BC72CB22-D7A4-7547-B048-02B7C821FF3F}" type="slidenum">
              <a:rPr lang="en-US" smtClean="0"/>
              <a:pPr/>
              <a:t>4</a:t>
            </a:fld>
            <a:endParaRPr lang="en-US" dirty="0"/>
          </a:p>
        </p:txBody>
      </p:sp>
    </p:spTree>
    <p:extLst>
      <p:ext uri="{BB962C8B-B14F-4D97-AF65-F5344CB8AC3E}">
        <p14:creationId xmlns:p14="http://schemas.microsoft.com/office/powerpoint/2010/main" xmlns="" val="29737189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48252"/>
            <a:ext cx="8543925" cy="638173"/>
          </a:xfrm>
        </p:spPr>
        <p:txBody>
          <a:bodyPr>
            <a:normAutofit/>
          </a:bodyPr>
          <a:lstStyle/>
          <a:p>
            <a:r>
              <a:rPr lang="en-ZA" sz="2400" b="1" dirty="0" smtClean="0">
                <a:latin typeface="Arial" panose="020B0604020202020204" pitchFamily="34" charset="0"/>
                <a:cs typeface="Arial" panose="020B0604020202020204" pitchFamily="34" charset="0"/>
              </a:rPr>
              <a:t>General comments: Arbitrary deprivation</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4" y="1023067"/>
            <a:ext cx="9302411" cy="5698410"/>
          </a:xfrm>
        </p:spPr>
        <p:txBody>
          <a:bodyPr>
            <a:noAutofit/>
          </a:bodyPr>
          <a:lstStyle/>
          <a:p>
            <a:pPr algn="just">
              <a:lnSpc>
                <a:spcPct val="120000"/>
              </a:lnSpc>
            </a:pPr>
            <a:r>
              <a:rPr lang="en-US" sz="1800" b="1" dirty="0" smtClean="0">
                <a:latin typeface="Arial" panose="020B0604020202020204" pitchFamily="34" charset="0"/>
                <a:cs typeface="Arial" panose="020B0604020202020204" pitchFamily="34" charset="0"/>
              </a:rPr>
              <a:t>Section 25 </a:t>
            </a:r>
            <a:r>
              <a:rPr lang="en-US" sz="1800" dirty="0" smtClean="0">
                <a:latin typeface="Arial" panose="020B0604020202020204" pitchFamily="34" charset="0"/>
                <a:cs typeface="Arial" panose="020B0604020202020204" pitchFamily="34" charset="0"/>
              </a:rPr>
              <a:t>does not create a positive right to property. </a:t>
            </a:r>
          </a:p>
          <a:p>
            <a:pPr lvl="1" algn="just">
              <a:lnSpc>
                <a:spcPct val="120000"/>
              </a:lnSpc>
            </a:pPr>
            <a:r>
              <a:rPr lang="en-US" sz="1800" dirty="0" smtClean="0">
                <a:latin typeface="Arial" panose="020B0604020202020204" pitchFamily="34" charset="0"/>
                <a:cs typeface="Arial" panose="020B0604020202020204" pitchFamily="34" charset="0"/>
              </a:rPr>
              <a:t>The rights to equality (S9), human dignity (S10), freedom of expression (S16); education (S29) are positive rights. (“has the right to…”)</a:t>
            </a:r>
          </a:p>
          <a:p>
            <a:pPr algn="just">
              <a:lnSpc>
                <a:spcPct val="120000"/>
              </a:lnSpc>
            </a:pPr>
            <a:r>
              <a:rPr lang="en-US" sz="1800" dirty="0" smtClean="0">
                <a:latin typeface="Arial" panose="020B0604020202020204" pitchFamily="34" charset="0"/>
                <a:cs typeface="Arial" panose="020B0604020202020204" pitchFamily="34" charset="0"/>
              </a:rPr>
              <a:t>Requirement of S25(1): “</a:t>
            </a:r>
            <a:r>
              <a:rPr lang="en-ZA" sz="1800" dirty="0" smtClean="0">
                <a:latin typeface="Arial" panose="020B0604020202020204" pitchFamily="34" charset="0"/>
                <a:cs typeface="Arial" panose="020B0604020202020204" pitchFamily="34" charset="0"/>
              </a:rPr>
              <a:t>No </a:t>
            </a:r>
            <a:r>
              <a:rPr lang="en-ZA" sz="1800" dirty="0">
                <a:latin typeface="Arial" panose="020B0604020202020204" pitchFamily="34" charset="0"/>
                <a:cs typeface="Arial" panose="020B0604020202020204" pitchFamily="34" charset="0"/>
              </a:rPr>
              <a:t>one may be deprived of </a:t>
            </a:r>
            <a:r>
              <a:rPr lang="en-ZA" sz="1800" b="1" dirty="0" smtClean="0">
                <a:latin typeface="Arial" panose="020B0604020202020204" pitchFamily="34" charset="0"/>
                <a:cs typeface="Arial" panose="020B0604020202020204" pitchFamily="34" charset="0"/>
              </a:rPr>
              <a:t>(1) </a:t>
            </a:r>
            <a:r>
              <a:rPr lang="en-ZA" sz="1800" u="sng" dirty="0" smtClean="0">
                <a:latin typeface="Arial" panose="020B0604020202020204" pitchFamily="34" charset="0"/>
                <a:cs typeface="Arial" panose="020B0604020202020204" pitchFamily="34" charset="0"/>
              </a:rPr>
              <a:t>property</a:t>
            </a:r>
            <a:r>
              <a:rPr lang="en-ZA" sz="1800" dirty="0" smtClean="0">
                <a:latin typeface="Arial" panose="020B0604020202020204" pitchFamily="34" charset="0"/>
                <a:cs typeface="Arial" panose="020B0604020202020204" pitchFamily="34" charset="0"/>
              </a:rPr>
              <a:t> </a:t>
            </a:r>
            <a:r>
              <a:rPr lang="en-ZA" sz="1800" dirty="0">
                <a:latin typeface="Arial" panose="020B0604020202020204" pitchFamily="34" charset="0"/>
                <a:cs typeface="Arial" panose="020B0604020202020204" pitchFamily="34" charset="0"/>
              </a:rPr>
              <a:t>except in terms of </a:t>
            </a:r>
            <a:r>
              <a:rPr lang="en-ZA" sz="1800" b="1" dirty="0" smtClean="0">
                <a:latin typeface="Arial" panose="020B0604020202020204" pitchFamily="34" charset="0"/>
                <a:cs typeface="Arial" panose="020B0604020202020204" pitchFamily="34" charset="0"/>
              </a:rPr>
              <a:t>(2) </a:t>
            </a:r>
            <a:r>
              <a:rPr lang="en-ZA" sz="1800" u="sng" dirty="0" smtClean="0">
                <a:latin typeface="Arial" panose="020B0604020202020204" pitchFamily="34" charset="0"/>
                <a:cs typeface="Arial" panose="020B0604020202020204" pitchFamily="34" charset="0"/>
              </a:rPr>
              <a:t>law </a:t>
            </a:r>
            <a:r>
              <a:rPr lang="en-ZA" sz="1800" u="sng" dirty="0">
                <a:latin typeface="Arial" panose="020B0604020202020204" pitchFamily="34" charset="0"/>
                <a:cs typeface="Arial" panose="020B0604020202020204" pitchFamily="34" charset="0"/>
              </a:rPr>
              <a:t>of general application</a:t>
            </a:r>
            <a:r>
              <a:rPr lang="en-ZA" sz="1800" dirty="0">
                <a:latin typeface="Arial" panose="020B0604020202020204" pitchFamily="34" charset="0"/>
                <a:cs typeface="Arial" panose="020B0604020202020204" pitchFamily="34" charset="0"/>
              </a:rPr>
              <a:t>, and </a:t>
            </a:r>
            <a:r>
              <a:rPr lang="en-ZA" sz="1800" dirty="0" smtClean="0">
                <a:latin typeface="Arial" panose="020B0604020202020204" pitchFamily="34" charset="0"/>
                <a:cs typeface="Arial" panose="020B0604020202020204" pitchFamily="34" charset="0"/>
              </a:rPr>
              <a:t>no law </a:t>
            </a:r>
            <a:r>
              <a:rPr lang="en-ZA" sz="1800" dirty="0">
                <a:latin typeface="Arial" panose="020B0604020202020204" pitchFamily="34" charset="0"/>
                <a:cs typeface="Arial" panose="020B0604020202020204" pitchFamily="34" charset="0"/>
              </a:rPr>
              <a:t>may permit </a:t>
            </a:r>
            <a:r>
              <a:rPr lang="en-ZA" sz="1800" b="1" dirty="0" smtClean="0">
                <a:latin typeface="Arial" panose="020B0604020202020204" pitchFamily="34" charset="0"/>
                <a:cs typeface="Arial" panose="020B0604020202020204" pitchFamily="34" charset="0"/>
              </a:rPr>
              <a:t>(3) </a:t>
            </a:r>
            <a:r>
              <a:rPr lang="en-ZA" sz="1800" u="sng" dirty="0" smtClean="0">
                <a:latin typeface="Arial" panose="020B0604020202020204" pitchFamily="34" charset="0"/>
                <a:cs typeface="Arial" panose="020B0604020202020204" pitchFamily="34" charset="0"/>
              </a:rPr>
              <a:t>arbitrary </a:t>
            </a:r>
            <a:r>
              <a:rPr lang="en-ZA" sz="1800" u="sng" dirty="0">
                <a:latin typeface="Arial" panose="020B0604020202020204" pitchFamily="34" charset="0"/>
                <a:cs typeface="Arial" panose="020B0604020202020204" pitchFamily="34" charset="0"/>
              </a:rPr>
              <a:t>deprivation</a:t>
            </a:r>
            <a:r>
              <a:rPr lang="en-ZA" sz="1800" dirty="0">
                <a:latin typeface="Arial" panose="020B0604020202020204" pitchFamily="34" charset="0"/>
                <a:cs typeface="Arial" panose="020B0604020202020204" pitchFamily="34" charset="0"/>
              </a:rPr>
              <a:t> of </a:t>
            </a:r>
            <a:r>
              <a:rPr lang="en-ZA" sz="1800" dirty="0" smtClean="0">
                <a:latin typeface="Arial" panose="020B0604020202020204" pitchFamily="34" charset="0"/>
                <a:cs typeface="Arial" panose="020B0604020202020204" pitchFamily="34" charset="0"/>
              </a:rPr>
              <a:t>property.”</a:t>
            </a:r>
          </a:p>
          <a:p>
            <a:pPr marL="0" indent="0" algn="just">
              <a:lnSpc>
                <a:spcPct val="120000"/>
              </a:lnSpc>
              <a:buNone/>
            </a:pPr>
            <a:r>
              <a:rPr lang="en-US" sz="1800" b="1" dirty="0" smtClean="0">
                <a:latin typeface="Arial" panose="020B0604020202020204" pitchFamily="34" charset="0"/>
                <a:cs typeface="Arial" panose="020B0604020202020204" pitchFamily="34" charset="0"/>
              </a:rPr>
              <a:t>(1) Is Intellectual Property, property for purposes of section 25?</a:t>
            </a:r>
          </a:p>
          <a:p>
            <a:pPr algn="just">
              <a:lnSpc>
                <a:spcPct val="120000"/>
              </a:lnSpc>
            </a:pPr>
            <a:r>
              <a:rPr lang="en-US" sz="1800" dirty="0" smtClean="0">
                <a:latin typeface="Arial" panose="020B0604020202020204" pitchFamily="34" charset="0"/>
                <a:cs typeface="Arial" panose="020B0604020202020204" pitchFamily="34" charset="0"/>
              </a:rPr>
              <a:t>Certification judgment – not expressly included</a:t>
            </a:r>
          </a:p>
          <a:p>
            <a:pPr algn="just">
              <a:lnSpc>
                <a:spcPct val="120000"/>
              </a:lnSpc>
            </a:pPr>
            <a:r>
              <a:rPr lang="en-US" sz="1800" dirty="0" smtClean="0">
                <a:latin typeface="Arial" panose="020B0604020202020204" pitchFamily="34" charset="0"/>
                <a:cs typeface="Arial" panose="020B0604020202020204" pitchFamily="34" charset="0"/>
              </a:rPr>
              <a:t>Laugh it off judgment – accepted trademarks to be property</a:t>
            </a:r>
          </a:p>
          <a:p>
            <a:pPr marL="531813" algn="just">
              <a:lnSpc>
                <a:spcPct val="120000"/>
              </a:lnSpc>
            </a:pPr>
            <a:r>
              <a:rPr lang="en-US" sz="1800" dirty="0" smtClean="0">
                <a:latin typeface="Arial" panose="020B0604020202020204" pitchFamily="34" charset="0"/>
                <a:cs typeface="Arial" panose="020B0604020202020204" pitchFamily="34" charset="0"/>
              </a:rPr>
              <a:t>Par 17: “</a:t>
            </a:r>
            <a:r>
              <a:rPr lang="en-ZA" sz="1800" dirty="0"/>
              <a:t>However, the court noted that the protection of trade marks is of importance and that despite a measure of what it calls judicial reluctance their status is that of property albeit </a:t>
            </a:r>
            <a:r>
              <a:rPr lang="en-ZA" sz="1800" dirty="0" smtClean="0"/>
              <a:t>incorporeal. </a:t>
            </a:r>
            <a:r>
              <a:rPr lang="en-ZA" sz="1800" dirty="0"/>
              <a:t>Even so, the court rightly observed, like other property intellectual property does not enjoy special status under the </a:t>
            </a:r>
            <a:r>
              <a:rPr lang="en-ZA" sz="1800" dirty="0" smtClean="0"/>
              <a:t>Constitution. </a:t>
            </a:r>
            <a:r>
              <a:rPr lang="en-ZA" sz="1800" dirty="0"/>
              <a:t>It is not immune from challenge and therefore its enforcement must be constitutionally </a:t>
            </a:r>
            <a:r>
              <a:rPr lang="en-ZA" sz="1800" dirty="0" smtClean="0"/>
              <a:t>tenable.”</a:t>
            </a:r>
            <a:endParaRPr lang="en-US" sz="1800" dirty="0">
              <a:latin typeface="Arial" panose="020B0604020202020204" pitchFamily="34" charset="0"/>
              <a:cs typeface="Arial" panose="020B0604020202020204" pitchFamily="34" charset="0"/>
            </a:endParaRPr>
          </a:p>
          <a:p>
            <a:pPr marL="0" indent="0" algn="just">
              <a:lnSpc>
                <a:spcPct val="120000"/>
              </a:lnSpc>
              <a:buNone/>
            </a:pPr>
            <a:r>
              <a:rPr lang="en-US" sz="1800" b="1" dirty="0" smtClean="0">
                <a:latin typeface="Arial" panose="020B0604020202020204" pitchFamily="34" charset="0"/>
                <a:cs typeface="Arial" panose="020B0604020202020204" pitchFamily="34" charset="0"/>
              </a:rPr>
              <a:t>(</a:t>
            </a:r>
            <a:r>
              <a:rPr lang="en-US" sz="1800" b="1" dirty="0">
                <a:latin typeface="Arial" panose="020B0604020202020204" pitchFamily="34" charset="0"/>
                <a:cs typeface="Arial" panose="020B0604020202020204" pitchFamily="34" charset="0"/>
              </a:rPr>
              <a:t>2) The two Bills are laws of general application</a:t>
            </a:r>
            <a:endParaRPr lang="en-ZA" sz="1800" b="1" dirty="0">
              <a:latin typeface="Arial" panose="020B0604020202020204" pitchFamily="34" charset="0"/>
              <a:cs typeface="Arial" panose="020B0604020202020204" pitchFamily="34" charset="0"/>
            </a:endParaRPr>
          </a:p>
          <a:p>
            <a:pPr marL="303213" indent="0" algn="just">
              <a:lnSpc>
                <a:spcPct val="120000"/>
              </a:lnSpc>
              <a:buNone/>
            </a:pPr>
            <a:endParaRPr lang="en-ZA" sz="1900" dirty="0" smtClean="0"/>
          </a:p>
        </p:txBody>
      </p:sp>
      <p:sp>
        <p:nvSpPr>
          <p:cNvPr id="4" name="Slide Number Placeholder 3"/>
          <p:cNvSpPr>
            <a:spLocks noGrp="1"/>
          </p:cNvSpPr>
          <p:nvPr>
            <p:ph type="sldNum" sz="quarter" idx="12"/>
          </p:nvPr>
        </p:nvSpPr>
        <p:spPr/>
        <p:txBody>
          <a:bodyPr/>
          <a:lstStyle/>
          <a:p>
            <a:fld id="{D1B91D83-34EB-A744-81D0-D8E8519C4AE3}" type="slidenum">
              <a:rPr lang="en-US" smtClean="0"/>
              <a:pPr/>
              <a:t>5</a:t>
            </a:fld>
            <a:endParaRPr lang="en-US" dirty="0"/>
          </a:p>
        </p:txBody>
      </p:sp>
    </p:spTree>
    <p:extLst>
      <p:ext uri="{BB962C8B-B14F-4D97-AF65-F5344CB8AC3E}">
        <p14:creationId xmlns:p14="http://schemas.microsoft.com/office/powerpoint/2010/main" xmlns="" val="129019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24696"/>
            <a:ext cx="8543925" cy="638173"/>
          </a:xfrm>
        </p:spPr>
        <p:txBody>
          <a:bodyPr>
            <a:normAutofit/>
          </a:bodyPr>
          <a:lstStyle/>
          <a:p>
            <a:r>
              <a:rPr lang="en-ZA" sz="2400" b="1" dirty="0" smtClean="0">
                <a:latin typeface="Arial" panose="020B0604020202020204" pitchFamily="34" charset="0"/>
                <a:cs typeface="Arial" panose="020B0604020202020204" pitchFamily="34" charset="0"/>
              </a:rPr>
              <a:t>General comments: Arbitrary deprivation</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4" y="590625"/>
            <a:ext cx="9302411" cy="6183276"/>
          </a:xfrm>
        </p:spPr>
        <p:txBody>
          <a:bodyPr>
            <a:noAutofit/>
          </a:bodyPr>
          <a:lstStyle/>
          <a:p>
            <a:pPr marL="0" indent="0" algn="just">
              <a:lnSpc>
                <a:spcPct val="120000"/>
              </a:lnSpc>
              <a:buNone/>
            </a:pPr>
            <a:r>
              <a:rPr lang="en-US" sz="1600" b="1" dirty="0" smtClean="0">
                <a:latin typeface="Arial" panose="020B0604020202020204" pitchFamily="34" charset="0"/>
                <a:cs typeface="Arial" panose="020B0604020202020204" pitchFamily="34" charset="0"/>
              </a:rPr>
              <a:t>(</a:t>
            </a:r>
            <a:r>
              <a:rPr lang="en-US" sz="1800" b="1" dirty="0" smtClean="0">
                <a:latin typeface="Arial" panose="020B0604020202020204" pitchFamily="34" charset="0"/>
                <a:cs typeface="Arial" panose="020B0604020202020204" pitchFamily="34" charset="0"/>
              </a:rPr>
              <a:t>3) What is “arbitrary deprivation”?</a:t>
            </a:r>
            <a:endParaRPr lang="en-US" sz="1800" b="1" dirty="0">
              <a:latin typeface="Arial" panose="020B0604020202020204" pitchFamily="34" charset="0"/>
              <a:cs typeface="Arial" panose="020B0604020202020204" pitchFamily="34" charset="0"/>
            </a:endParaRPr>
          </a:p>
          <a:p>
            <a:pPr algn="just">
              <a:lnSpc>
                <a:spcPct val="120000"/>
              </a:lnSpc>
            </a:pPr>
            <a:r>
              <a:rPr lang="en-US" sz="1600" b="1" dirty="0" smtClean="0">
                <a:latin typeface="Arial" panose="020B0604020202020204" pitchFamily="34" charset="0"/>
                <a:cs typeface="Arial" panose="020B0604020202020204" pitchFamily="34" charset="0"/>
              </a:rPr>
              <a:t>Expropriation </a:t>
            </a:r>
            <a:r>
              <a:rPr lang="en-US" sz="1600" b="1" dirty="0">
                <a:latin typeface="Arial" panose="020B0604020202020204" pitchFamily="34" charset="0"/>
                <a:cs typeface="Arial" panose="020B0604020202020204" pitchFamily="34" charset="0"/>
              </a:rPr>
              <a:t>vs deprivation</a:t>
            </a:r>
          </a:p>
          <a:p>
            <a:pPr marL="444500" lvl="1" algn="just">
              <a:lnSpc>
                <a:spcPct val="120000"/>
              </a:lnSpc>
            </a:pPr>
            <a:r>
              <a:rPr lang="en-US" sz="1400" dirty="0" smtClean="0">
                <a:latin typeface="Arial" panose="020B0604020202020204" pitchFamily="34" charset="0"/>
                <a:cs typeface="Arial" panose="020B0604020202020204" pitchFamily="34" charset="0"/>
              </a:rPr>
              <a:t>Expropriation </a:t>
            </a:r>
            <a:r>
              <a:rPr lang="en-US" sz="1400" dirty="0">
                <a:latin typeface="Arial" panose="020B0604020202020204" pitchFamily="34" charset="0"/>
                <a:cs typeface="Arial" panose="020B0604020202020204" pitchFamily="34" charset="0"/>
              </a:rPr>
              <a:t>is used where deprivation of property is </a:t>
            </a:r>
            <a:r>
              <a:rPr lang="en-ZA" sz="1400" dirty="0" smtClean="0">
                <a:latin typeface="Arial" panose="020B0604020202020204" pitchFamily="34" charset="0"/>
                <a:cs typeface="Arial" panose="020B0604020202020204" pitchFamily="34" charset="0"/>
              </a:rPr>
              <a:t>for </a:t>
            </a:r>
            <a:r>
              <a:rPr lang="en-ZA" sz="1400" dirty="0">
                <a:latin typeface="Arial" panose="020B0604020202020204" pitchFamily="34" charset="0"/>
                <a:cs typeface="Arial" panose="020B0604020202020204" pitchFamily="34" charset="0"/>
              </a:rPr>
              <a:t>a public purpose or in the public </a:t>
            </a:r>
            <a:r>
              <a:rPr lang="en-ZA" sz="1400" dirty="0" smtClean="0">
                <a:latin typeface="Arial" panose="020B0604020202020204" pitchFamily="34" charset="0"/>
                <a:cs typeface="Arial" panose="020B0604020202020204" pitchFamily="34" charset="0"/>
              </a:rPr>
              <a:t>interest (the property vests in the state)</a:t>
            </a:r>
            <a:r>
              <a:rPr lang="en-US" sz="1400" dirty="0" smtClean="0">
                <a:latin typeface="Arial" panose="020B0604020202020204" pitchFamily="34" charset="0"/>
                <a:cs typeface="Arial" panose="020B0604020202020204" pitchFamily="34" charset="0"/>
              </a:rPr>
              <a:t>.</a:t>
            </a:r>
            <a:endParaRPr lang="en-US" sz="1400" dirty="0">
              <a:latin typeface="Arial" panose="020B0604020202020204" pitchFamily="34" charset="0"/>
              <a:cs typeface="Arial" panose="020B0604020202020204" pitchFamily="34" charset="0"/>
            </a:endParaRPr>
          </a:p>
          <a:p>
            <a:pPr marL="444500" lvl="1" algn="just">
              <a:lnSpc>
                <a:spcPct val="120000"/>
              </a:lnSpc>
            </a:pPr>
            <a:r>
              <a:rPr lang="en-US" sz="1400" dirty="0">
                <a:latin typeface="Arial" panose="020B0604020202020204" pitchFamily="34" charset="0"/>
                <a:cs typeface="Arial" panose="020B0604020202020204" pitchFamily="34" charset="0"/>
              </a:rPr>
              <a:t>What is relevant here is deprivation.</a:t>
            </a:r>
          </a:p>
          <a:p>
            <a:pPr algn="just">
              <a:lnSpc>
                <a:spcPct val="120000"/>
              </a:lnSpc>
            </a:pPr>
            <a:r>
              <a:rPr lang="en-US" sz="1600" b="1" dirty="0" smtClean="0">
                <a:latin typeface="Arial" panose="020B0604020202020204" pitchFamily="34" charset="0"/>
                <a:cs typeface="Arial" panose="020B0604020202020204" pitchFamily="34" charset="0"/>
              </a:rPr>
              <a:t>When is deprivation arbitrary?</a:t>
            </a:r>
          </a:p>
          <a:p>
            <a:pPr marL="444500" lvl="1" algn="just">
              <a:lnSpc>
                <a:spcPct val="120000"/>
              </a:lnSpc>
            </a:pPr>
            <a:r>
              <a:rPr lang="en-ZA" sz="1600" dirty="0">
                <a:latin typeface="Arial" panose="020B0604020202020204" pitchFamily="34" charset="0"/>
                <a:cs typeface="Arial" panose="020B0604020202020204" pitchFamily="34" charset="0"/>
              </a:rPr>
              <a:t>First National </a:t>
            </a:r>
            <a:r>
              <a:rPr lang="en-ZA" sz="1600" dirty="0" smtClean="0">
                <a:latin typeface="Arial" panose="020B0604020202020204" pitchFamily="34" charset="0"/>
                <a:cs typeface="Arial" panose="020B0604020202020204" pitchFamily="34" charset="0"/>
              </a:rPr>
              <a:t>Bank v SARS case:</a:t>
            </a:r>
          </a:p>
          <a:p>
            <a:pPr marL="712788" lvl="2" indent="-258763" algn="just">
              <a:lnSpc>
                <a:spcPct val="120000"/>
              </a:lnSpc>
            </a:pPr>
            <a:r>
              <a:rPr lang="en-ZA" sz="1400" dirty="0" smtClean="0">
                <a:latin typeface="Arial" panose="020B0604020202020204" pitchFamily="34" charset="0"/>
                <a:cs typeface="Arial" panose="020B0604020202020204" pitchFamily="34" charset="0"/>
              </a:rPr>
              <a:t>Test is narrower than S36’s proportionality </a:t>
            </a:r>
            <a:r>
              <a:rPr lang="en-ZA" sz="1400" dirty="0">
                <a:latin typeface="Arial" panose="020B0604020202020204" pitchFamily="34" charset="0"/>
                <a:cs typeface="Arial" panose="020B0604020202020204" pitchFamily="34" charset="0"/>
              </a:rPr>
              <a:t>evaluation </a:t>
            </a:r>
            <a:r>
              <a:rPr lang="en-ZA" sz="1400" dirty="0" smtClean="0">
                <a:latin typeface="Arial" panose="020B0604020202020204" pitchFamily="34" charset="0"/>
                <a:cs typeface="Arial" panose="020B0604020202020204" pitchFamily="34" charset="0"/>
              </a:rPr>
              <a:t>as S36 requires  </a:t>
            </a:r>
            <a:r>
              <a:rPr lang="en-ZA" sz="1400" dirty="0">
                <a:latin typeface="Arial" panose="020B0604020202020204" pitchFamily="34" charset="0"/>
                <a:cs typeface="Arial" panose="020B0604020202020204" pitchFamily="34" charset="0"/>
              </a:rPr>
              <a:t>“reasonableness” and “justifiability</a:t>
            </a:r>
            <a:r>
              <a:rPr lang="en-ZA" sz="1400" dirty="0" smtClean="0">
                <a:latin typeface="Arial" panose="020B0604020202020204" pitchFamily="34" charset="0"/>
                <a:cs typeface="Arial" panose="020B0604020202020204" pitchFamily="34" charset="0"/>
              </a:rPr>
              <a:t>”. If deprivation is not arbitrary, S36 does not come into play (Par 65, 70).</a:t>
            </a:r>
          </a:p>
          <a:p>
            <a:pPr marL="712788" lvl="2" indent="-258763" algn="just">
              <a:lnSpc>
                <a:spcPct val="120000"/>
              </a:lnSpc>
            </a:pPr>
            <a:r>
              <a:rPr lang="en-US" sz="1400" dirty="0" smtClean="0">
                <a:latin typeface="Arial" panose="020B0604020202020204" pitchFamily="34" charset="0"/>
                <a:cs typeface="Arial" panose="020B0604020202020204" pitchFamily="34" charset="0"/>
              </a:rPr>
              <a:t>Par 100: Deprivation in S25 is arbitrary when the law of general application “</a:t>
            </a:r>
            <a:r>
              <a:rPr lang="en-ZA" sz="1400" dirty="0" smtClean="0">
                <a:latin typeface="Arial" panose="020B0604020202020204" pitchFamily="34" charset="0"/>
                <a:cs typeface="Arial" panose="020B0604020202020204" pitchFamily="34" charset="0"/>
              </a:rPr>
              <a:t>does </a:t>
            </a:r>
            <a:r>
              <a:rPr lang="en-ZA" sz="1400" dirty="0">
                <a:latin typeface="Arial" panose="020B0604020202020204" pitchFamily="34" charset="0"/>
                <a:cs typeface="Arial" panose="020B0604020202020204" pitchFamily="34" charset="0"/>
              </a:rPr>
              <a:t>not provide sufficient reason for the particular deprivation in question or is procedurally unfair</a:t>
            </a:r>
            <a:r>
              <a:rPr lang="en-ZA" sz="1400" dirty="0" smtClean="0">
                <a:latin typeface="Arial" panose="020B0604020202020204" pitchFamily="34" charset="0"/>
                <a:cs typeface="Arial" panose="020B0604020202020204" pitchFamily="34" charset="0"/>
              </a:rPr>
              <a:t>.”</a:t>
            </a:r>
          </a:p>
          <a:p>
            <a:pPr marL="712788" lvl="2" indent="-258763" algn="just">
              <a:lnSpc>
                <a:spcPct val="120000"/>
              </a:lnSpc>
            </a:pPr>
            <a:r>
              <a:rPr lang="en-ZA" sz="1400" dirty="0" smtClean="0">
                <a:latin typeface="Arial" panose="020B0604020202020204" pitchFamily="34" charset="0"/>
                <a:cs typeface="Arial" panose="020B0604020202020204" pitchFamily="34" charset="0"/>
              </a:rPr>
              <a:t>Sufficient reason:</a:t>
            </a:r>
          </a:p>
          <a:p>
            <a:pPr marL="901700" lvl="3" indent="-188913" algn="just">
              <a:lnSpc>
                <a:spcPct val="120000"/>
              </a:lnSpc>
            </a:pPr>
            <a:r>
              <a:rPr lang="en-ZA" sz="1400" dirty="0" smtClean="0">
                <a:latin typeface="Arial" panose="020B0604020202020204" pitchFamily="34" charset="0"/>
                <a:cs typeface="Arial" panose="020B0604020202020204" pitchFamily="34" charset="0"/>
              </a:rPr>
              <a:t>Relationships to consider: 1. Deprivation : Purpose </a:t>
            </a:r>
            <a:r>
              <a:rPr lang="en-ZA" sz="1400" dirty="0">
                <a:latin typeface="Arial" panose="020B0604020202020204" pitchFamily="34" charset="0"/>
                <a:cs typeface="Arial" panose="020B0604020202020204" pitchFamily="34" charset="0"/>
              </a:rPr>
              <a:t>of the </a:t>
            </a:r>
            <a:r>
              <a:rPr lang="en-ZA" sz="1400" dirty="0" smtClean="0">
                <a:latin typeface="Arial" panose="020B0604020202020204" pitchFamily="34" charset="0"/>
                <a:cs typeface="Arial" panose="020B0604020202020204" pitchFamily="34" charset="0"/>
              </a:rPr>
              <a:t>law; 2. Purpose </a:t>
            </a:r>
            <a:r>
              <a:rPr lang="en-ZA" sz="1400" dirty="0">
                <a:latin typeface="Arial" panose="020B0604020202020204" pitchFamily="34" charset="0"/>
                <a:cs typeface="Arial" panose="020B0604020202020204" pitchFamily="34" charset="0"/>
              </a:rPr>
              <a:t>for </a:t>
            </a:r>
            <a:r>
              <a:rPr lang="en-ZA" sz="1400" dirty="0" smtClean="0">
                <a:latin typeface="Arial" panose="020B0604020202020204" pitchFamily="34" charset="0"/>
                <a:cs typeface="Arial" panose="020B0604020202020204" pitchFamily="34" charset="0"/>
              </a:rPr>
              <a:t>deprivation : Person affected; 3. Purpose for deprivation : Nature </a:t>
            </a:r>
            <a:r>
              <a:rPr lang="en-ZA" sz="1400" dirty="0">
                <a:latin typeface="Arial" panose="020B0604020202020204" pitchFamily="34" charset="0"/>
                <a:cs typeface="Arial" panose="020B0604020202020204" pitchFamily="34" charset="0"/>
              </a:rPr>
              <a:t>of the </a:t>
            </a:r>
            <a:r>
              <a:rPr lang="en-ZA" sz="1400" dirty="0" smtClean="0">
                <a:latin typeface="Arial" panose="020B0604020202020204" pitchFamily="34" charset="0"/>
                <a:cs typeface="Arial" panose="020B0604020202020204" pitchFamily="34" charset="0"/>
              </a:rPr>
              <a:t>property; 4. Purpose of deprivation : Extend of </a:t>
            </a:r>
            <a:r>
              <a:rPr lang="en-ZA" sz="1400" dirty="0">
                <a:latin typeface="Arial" panose="020B0604020202020204" pitchFamily="34" charset="0"/>
                <a:cs typeface="Arial" panose="020B0604020202020204" pitchFamily="34" charset="0"/>
              </a:rPr>
              <a:t>the </a:t>
            </a:r>
            <a:r>
              <a:rPr lang="en-ZA" sz="1400" dirty="0" smtClean="0">
                <a:latin typeface="Arial" panose="020B0604020202020204" pitchFamily="34" charset="0"/>
                <a:cs typeface="Arial" panose="020B0604020202020204" pitchFamily="34" charset="0"/>
              </a:rPr>
              <a:t>deprivation. </a:t>
            </a:r>
          </a:p>
          <a:p>
            <a:pPr marL="901700" lvl="3" indent="-188913" algn="just">
              <a:lnSpc>
                <a:spcPct val="120000"/>
              </a:lnSpc>
            </a:pPr>
            <a:r>
              <a:rPr lang="en-ZA" sz="1400" dirty="0" smtClean="0">
                <a:latin typeface="Arial" panose="020B0604020202020204" pitchFamily="34" charset="0"/>
                <a:cs typeface="Arial" panose="020B0604020202020204" pitchFamily="34" charset="0"/>
              </a:rPr>
              <a:t>A more compelling purpose </a:t>
            </a:r>
            <a:r>
              <a:rPr lang="en-ZA" sz="1400" dirty="0">
                <a:latin typeface="Arial" panose="020B0604020202020204" pitchFamily="34" charset="0"/>
                <a:cs typeface="Arial" panose="020B0604020202020204" pitchFamily="34" charset="0"/>
              </a:rPr>
              <a:t>will have to be established </a:t>
            </a:r>
            <a:r>
              <a:rPr lang="en-ZA" sz="1400" dirty="0" smtClean="0">
                <a:latin typeface="Arial" panose="020B0604020202020204" pitchFamily="34" charset="0"/>
                <a:cs typeface="Arial" panose="020B0604020202020204" pitchFamily="34" charset="0"/>
              </a:rPr>
              <a:t>iro land </a:t>
            </a:r>
            <a:r>
              <a:rPr lang="en-ZA" sz="1400" dirty="0">
                <a:latin typeface="Arial" panose="020B0604020202020204" pitchFamily="34" charset="0"/>
                <a:cs typeface="Arial" panose="020B0604020202020204" pitchFamily="34" charset="0"/>
              </a:rPr>
              <a:t>or a corporeal </a:t>
            </a:r>
            <a:r>
              <a:rPr lang="en-ZA" sz="1400" dirty="0" smtClean="0">
                <a:latin typeface="Arial" panose="020B0604020202020204" pitchFamily="34" charset="0"/>
                <a:cs typeface="Arial" panose="020B0604020202020204" pitchFamily="34" charset="0"/>
              </a:rPr>
              <a:t>moveable and when </a:t>
            </a:r>
            <a:r>
              <a:rPr lang="en-ZA" sz="1400" dirty="0">
                <a:latin typeface="Arial" panose="020B0604020202020204" pitchFamily="34" charset="0"/>
                <a:cs typeface="Arial" panose="020B0604020202020204" pitchFamily="34" charset="0"/>
              </a:rPr>
              <a:t>the deprivation in question embraces all the incidents of </a:t>
            </a:r>
            <a:r>
              <a:rPr lang="en-ZA" sz="1400" dirty="0" smtClean="0">
                <a:latin typeface="Arial" panose="020B0604020202020204" pitchFamily="34" charset="0"/>
                <a:cs typeface="Arial" panose="020B0604020202020204" pitchFamily="34" charset="0"/>
              </a:rPr>
              <a:t>ownership.</a:t>
            </a:r>
          </a:p>
          <a:p>
            <a:pPr marL="901700" lvl="3" indent="-188913" algn="just">
              <a:lnSpc>
                <a:spcPct val="120000"/>
              </a:lnSpc>
            </a:pPr>
            <a:r>
              <a:rPr lang="en-ZA" sz="1400" dirty="0" smtClean="0">
                <a:latin typeface="Arial" panose="020B0604020202020204" pitchFamily="34" charset="0"/>
                <a:cs typeface="Arial" panose="020B0604020202020204" pitchFamily="34" charset="0"/>
              </a:rPr>
              <a:t>Considering all of these factors, sometimes a </a:t>
            </a:r>
            <a:r>
              <a:rPr lang="en-ZA" sz="1400" dirty="0">
                <a:latin typeface="Arial" panose="020B0604020202020204" pitchFamily="34" charset="0"/>
                <a:cs typeface="Arial" panose="020B0604020202020204" pitchFamily="34" charset="0"/>
              </a:rPr>
              <a:t>mere rational relationship between means and </a:t>
            </a:r>
            <a:r>
              <a:rPr lang="en-ZA" sz="1400" dirty="0" smtClean="0">
                <a:latin typeface="Arial" panose="020B0604020202020204" pitchFamily="34" charset="0"/>
                <a:cs typeface="Arial" panose="020B0604020202020204" pitchFamily="34" charset="0"/>
              </a:rPr>
              <a:t>ends will be enough, sometimes a proportionality </a:t>
            </a:r>
            <a:r>
              <a:rPr lang="en-ZA" sz="1400" dirty="0">
                <a:latin typeface="Arial" panose="020B0604020202020204" pitchFamily="34" charset="0"/>
                <a:cs typeface="Arial" panose="020B0604020202020204" pitchFamily="34" charset="0"/>
              </a:rPr>
              <a:t>evaluation closer to that required by section 36(1) </a:t>
            </a:r>
            <a:r>
              <a:rPr lang="en-ZA" sz="1400" dirty="0" smtClean="0">
                <a:latin typeface="Arial" panose="020B0604020202020204" pitchFamily="34" charset="0"/>
                <a:cs typeface="Arial" panose="020B0604020202020204" pitchFamily="34" charset="0"/>
              </a:rPr>
              <a:t>is required. </a:t>
            </a:r>
          </a:p>
        </p:txBody>
      </p:sp>
      <p:sp>
        <p:nvSpPr>
          <p:cNvPr id="4" name="Slide Number Placeholder 3"/>
          <p:cNvSpPr>
            <a:spLocks noGrp="1"/>
          </p:cNvSpPr>
          <p:nvPr>
            <p:ph type="sldNum" sz="quarter" idx="12"/>
          </p:nvPr>
        </p:nvSpPr>
        <p:spPr/>
        <p:txBody>
          <a:bodyPr/>
          <a:lstStyle/>
          <a:p>
            <a:fld id="{D1B91D83-34EB-A744-81D0-D8E8519C4AE3}" type="slidenum">
              <a:rPr lang="en-US" smtClean="0"/>
              <a:pPr/>
              <a:t>6</a:t>
            </a:fld>
            <a:endParaRPr lang="en-US" dirty="0"/>
          </a:p>
        </p:txBody>
      </p:sp>
    </p:spTree>
    <p:extLst>
      <p:ext uri="{BB962C8B-B14F-4D97-AF65-F5344CB8AC3E}">
        <p14:creationId xmlns:p14="http://schemas.microsoft.com/office/powerpoint/2010/main" xmlns="" val="33439069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4" y="48252"/>
            <a:ext cx="8543925" cy="638173"/>
          </a:xfrm>
        </p:spPr>
        <p:txBody>
          <a:bodyPr>
            <a:normAutofit/>
          </a:bodyPr>
          <a:lstStyle/>
          <a:p>
            <a:r>
              <a:rPr lang="en-ZA" sz="2400" b="1" dirty="0" smtClean="0">
                <a:latin typeface="Arial" panose="020B0604020202020204" pitchFamily="34" charset="0"/>
                <a:cs typeface="Arial" panose="020B0604020202020204" pitchFamily="34" charset="0"/>
              </a:rPr>
              <a:t>General comments: Arbitrary deprivation</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4" y="590868"/>
            <a:ext cx="9302411" cy="6171575"/>
          </a:xfrm>
        </p:spPr>
        <p:txBody>
          <a:bodyPr>
            <a:noAutofit/>
          </a:bodyPr>
          <a:lstStyle/>
          <a:p>
            <a:pPr marL="0" indent="0" algn="just">
              <a:lnSpc>
                <a:spcPct val="100000"/>
              </a:lnSpc>
              <a:buNone/>
            </a:pPr>
            <a:r>
              <a:rPr lang="en-GB" sz="1400" b="1" dirty="0">
                <a:latin typeface="Arial" panose="020B0604020202020204" pitchFamily="34" charset="0"/>
                <a:cs typeface="Arial" panose="020B0604020202020204" pitchFamily="34" charset="0"/>
              </a:rPr>
              <a:t>S</a:t>
            </a:r>
            <a:r>
              <a:rPr lang="en-GB" sz="1400" b="1" dirty="0" smtClean="0">
                <a:latin typeface="Arial" panose="020B0604020202020204" pitchFamily="34" charset="0"/>
                <a:cs typeface="Arial" panose="020B0604020202020204" pitchFamily="34" charset="0"/>
              </a:rPr>
              <a:t>ufficient reason: </a:t>
            </a:r>
          </a:p>
          <a:p>
            <a:pPr algn="just">
              <a:lnSpc>
                <a:spcPct val="100000"/>
              </a:lnSpc>
            </a:pPr>
            <a:r>
              <a:rPr lang="en-GB" sz="1400" dirty="0" smtClean="0">
                <a:latin typeface="Arial" panose="020B0604020202020204" pitchFamily="34" charset="0"/>
                <a:cs typeface="Arial" panose="020B0604020202020204" pitchFamily="34" charset="0"/>
              </a:rPr>
              <a:t>Evaluation - more “</a:t>
            </a:r>
            <a:r>
              <a:rPr lang="en-ZA" sz="1400" dirty="0" smtClean="0">
                <a:latin typeface="Arial" panose="020B0604020202020204" pitchFamily="34" charset="0"/>
                <a:cs typeface="Arial" panose="020B0604020202020204" pitchFamily="34" charset="0"/>
              </a:rPr>
              <a:t>rational </a:t>
            </a:r>
            <a:r>
              <a:rPr lang="en-ZA" sz="1400" dirty="0">
                <a:latin typeface="Arial" panose="020B0604020202020204" pitchFamily="34" charset="0"/>
                <a:cs typeface="Arial" panose="020B0604020202020204" pitchFamily="34" charset="0"/>
              </a:rPr>
              <a:t>relationship between means and </a:t>
            </a:r>
            <a:r>
              <a:rPr lang="en-ZA" sz="1400" dirty="0" smtClean="0">
                <a:latin typeface="Arial" panose="020B0604020202020204" pitchFamily="34" charset="0"/>
                <a:cs typeface="Arial" panose="020B0604020202020204" pitchFamily="34" charset="0"/>
              </a:rPr>
              <a:t>ends”, than proportionality (although three step test in itself provides proportionality and so the Bill would comply even with a strict evaluation):</a:t>
            </a:r>
          </a:p>
          <a:p>
            <a:pPr lvl="1" algn="just">
              <a:lnSpc>
                <a:spcPct val="100000"/>
              </a:lnSpc>
            </a:pPr>
            <a:r>
              <a:rPr lang="en-GB" sz="1300" dirty="0" smtClean="0">
                <a:latin typeface="Arial" panose="020B0604020202020204" pitchFamily="34" charset="0"/>
                <a:cs typeface="Arial" panose="020B0604020202020204" pitchFamily="34" charset="0"/>
              </a:rPr>
              <a:t>Must balance intellectual property with the positive rights </a:t>
            </a:r>
            <a:r>
              <a:rPr lang="en-GB" sz="1300" dirty="0">
                <a:latin typeface="Arial" panose="020B0604020202020204" pitchFamily="34" charset="0"/>
                <a:cs typeface="Arial" panose="020B0604020202020204" pitchFamily="34" charset="0"/>
              </a:rPr>
              <a:t>to education, dignity, equality, trade, and freedom of </a:t>
            </a:r>
            <a:r>
              <a:rPr lang="en-GB" sz="1300" dirty="0" smtClean="0">
                <a:latin typeface="Arial" panose="020B0604020202020204" pitchFamily="34" charset="0"/>
                <a:cs typeface="Arial" panose="020B0604020202020204" pitchFamily="34" charset="0"/>
              </a:rPr>
              <a:t>expression.</a:t>
            </a:r>
          </a:p>
          <a:p>
            <a:pPr lvl="1" algn="just">
              <a:lnSpc>
                <a:spcPct val="100000"/>
              </a:lnSpc>
            </a:pPr>
            <a:r>
              <a:rPr lang="en-GB" sz="1300" dirty="0" smtClean="0">
                <a:latin typeface="Arial" panose="020B0604020202020204" pitchFamily="34" charset="0"/>
                <a:cs typeface="Arial" panose="020B0604020202020204" pitchFamily="34" charset="0"/>
              </a:rPr>
              <a:t>Intellectual property is not land, nor corporeal.</a:t>
            </a:r>
          </a:p>
          <a:p>
            <a:pPr lvl="1" algn="just">
              <a:lnSpc>
                <a:spcPct val="100000"/>
              </a:lnSpc>
            </a:pPr>
            <a:r>
              <a:rPr lang="en-GB" sz="1300" dirty="0" smtClean="0">
                <a:latin typeface="Arial" panose="020B0604020202020204" pitchFamily="34" charset="0"/>
                <a:cs typeface="Arial" panose="020B0604020202020204" pitchFamily="34" charset="0"/>
              </a:rPr>
              <a:t>The exceptions do not deprive the owner of ALL aspects of ownership</a:t>
            </a:r>
            <a:r>
              <a:rPr lang="en-GB" sz="1200" dirty="0" smtClean="0">
                <a:latin typeface="Arial" panose="020B0604020202020204" pitchFamily="34" charset="0"/>
                <a:cs typeface="Arial" panose="020B0604020202020204" pitchFamily="34" charset="0"/>
              </a:rPr>
              <a:t>.</a:t>
            </a:r>
          </a:p>
          <a:p>
            <a:pPr marL="228600" lvl="1" algn="just">
              <a:lnSpc>
                <a:spcPct val="100000"/>
              </a:lnSpc>
              <a:spcBef>
                <a:spcPts val="1000"/>
              </a:spcBef>
            </a:pPr>
            <a:r>
              <a:rPr lang="en-US" sz="1400" dirty="0">
                <a:latin typeface="Arial" panose="020B0604020202020204" pitchFamily="34" charset="0"/>
                <a:cs typeface="Arial" panose="020B0604020202020204" pitchFamily="34" charset="0"/>
              </a:rPr>
              <a:t>Both </a:t>
            </a:r>
            <a:r>
              <a:rPr lang="en-US" sz="1400" dirty="0" smtClean="0">
                <a:latin typeface="Arial" panose="020B0604020202020204" pitchFamily="34" charset="0"/>
                <a:cs typeface="Arial" panose="020B0604020202020204" pitchFamily="34" charset="0"/>
              </a:rPr>
              <a:t>fair use and fair dealing as systems comply </a:t>
            </a:r>
            <a:r>
              <a:rPr lang="en-US" sz="1400" dirty="0">
                <a:latin typeface="Arial" panose="020B0604020202020204" pitchFamily="34" charset="0"/>
                <a:cs typeface="Arial" panose="020B0604020202020204" pitchFamily="34" charset="0"/>
              </a:rPr>
              <a:t>with </a:t>
            </a:r>
            <a:r>
              <a:rPr lang="en-US" sz="1400" dirty="0" smtClean="0">
                <a:latin typeface="Arial" panose="020B0604020202020204" pitchFamily="34" charset="0"/>
                <a:cs typeface="Arial" panose="020B0604020202020204" pitchFamily="34" charset="0"/>
              </a:rPr>
              <a:t>constitutional </a:t>
            </a:r>
            <a:r>
              <a:rPr lang="en-US" sz="1400" dirty="0">
                <a:latin typeface="Arial" panose="020B0604020202020204" pitchFamily="34" charset="0"/>
                <a:cs typeface="Arial" panose="020B0604020202020204" pitchFamily="34" charset="0"/>
              </a:rPr>
              <a:t>principles: The systems provide exceptions to intellectual property rights </a:t>
            </a:r>
            <a:r>
              <a:rPr lang="en-US" sz="1400" dirty="0" smtClean="0">
                <a:latin typeface="Arial" panose="020B0604020202020204" pitchFamily="34" charset="0"/>
                <a:cs typeface="Arial" panose="020B0604020202020204" pitchFamily="34" charset="0"/>
              </a:rPr>
              <a:t>for balance with other </a:t>
            </a:r>
            <a:r>
              <a:rPr lang="en-US" sz="1400" dirty="0">
                <a:latin typeface="Arial" panose="020B0604020202020204" pitchFamily="34" charset="0"/>
                <a:cs typeface="Arial" panose="020B0604020202020204" pitchFamily="34" charset="0"/>
              </a:rPr>
              <a:t>constitutional rights </a:t>
            </a:r>
            <a:endParaRPr lang="en-US" sz="1400" dirty="0" smtClean="0">
              <a:latin typeface="Arial" panose="020B0604020202020204" pitchFamily="34" charset="0"/>
              <a:cs typeface="Arial" panose="020B0604020202020204" pitchFamily="34" charset="0"/>
            </a:endParaRPr>
          </a:p>
          <a:p>
            <a:pPr marL="228600" lvl="1" algn="just">
              <a:lnSpc>
                <a:spcPct val="100000"/>
              </a:lnSpc>
              <a:spcBef>
                <a:spcPts val="1000"/>
              </a:spcBef>
            </a:pPr>
            <a:r>
              <a:rPr lang="en-ZA" sz="1400" dirty="0" smtClean="0">
                <a:latin typeface="Arial" panose="020B0604020202020204" pitchFamily="34" charset="0"/>
                <a:cs typeface="Arial" panose="020B0604020202020204" pitchFamily="34" charset="0"/>
              </a:rPr>
              <a:t>The exceptions:</a:t>
            </a:r>
          </a:p>
          <a:p>
            <a:pPr marL="685800" lvl="2" algn="just">
              <a:lnSpc>
                <a:spcPct val="100000"/>
              </a:lnSpc>
              <a:spcBef>
                <a:spcPts val="1000"/>
              </a:spcBef>
            </a:pPr>
            <a:r>
              <a:rPr lang="en-GB" sz="1300" dirty="0" smtClean="0">
                <a:latin typeface="Arial" panose="020B0604020202020204" pitchFamily="34" charset="0"/>
                <a:cs typeface="Arial" panose="020B0604020202020204" pitchFamily="34" charset="0"/>
              </a:rPr>
              <a:t>align </a:t>
            </a:r>
            <a:r>
              <a:rPr lang="en-GB" sz="1300" dirty="0">
                <a:latin typeface="Arial" panose="020B0604020202020204" pitchFamily="34" charset="0"/>
                <a:cs typeface="Arial" panose="020B0604020202020204" pitchFamily="34" charset="0"/>
              </a:rPr>
              <a:t>copyright with the digital era and promote multilateral </a:t>
            </a:r>
            <a:r>
              <a:rPr lang="en-GB" sz="1300" dirty="0" smtClean="0">
                <a:latin typeface="Arial" panose="020B0604020202020204" pitchFamily="34" charset="0"/>
                <a:cs typeface="Arial" panose="020B0604020202020204" pitchFamily="34" charset="0"/>
              </a:rPr>
              <a:t>development;</a:t>
            </a:r>
          </a:p>
          <a:p>
            <a:pPr marL="685800" lvl="2" algn="just">
              <a:lnSpc>
                <a:spcPct val="100000"/>
              </a:lnSpc>
              <a:spcBef>
                <a:spcPts val="1000"/>
              </a:spcBef>
            </a:pPr>
            <a:r>
              <a:rPr lang="en-GB" sz="1300" dirty="0" smtClean="0">
                <a:latin typeface="Arial" panose="020B0604020202020204" pitchFamily="34" charset="0"/>
                <a:cs typeface="Arial" panose="020B0604020202020204" pitchFamily="34" charset="0"/>
              </a:rPr>
              <a:t>advancing constitutional values and human rights (</a:t>
            </a:r>
            <a:r>
              <a:rPr lang="en-ZA" sz="1300" dirty="0" smtClean="0">
                <a:latin typeface="Arial" panose="020B0604020202020204" pitchFamily="34" charset="0"/>
                <a:cs typeface="Arial" panose="020B0604020202020204" pitchFamily="34" charset="0"/>
              </a:rPr>
              <a:t>equality</a:t>
            </a:r>
            <a:r>
              <a:rPr lang="en-ZA" sz="1300" dirty="0">
                <a:latin typeface="Arial" panose="020B0604020202020204" pitchFamily="34" charset="0"/>
                <a:cs typeface="Arial" panose="020B0604020202020204" pitchFamily="34" charset="0"/>
              </a:rPr>
              <a:t>, facilitating access to knowledge for persons with disabilities, access to education, freedom of expression and access to information and </a:t>
            </a:r>
            <a:r>
              <a:rPr lang="en-ZA" sz="1300" dirty="0" smtClean="0">
                <a:latin typeface="Arial" panose="020B0604020202020204" pitchFamily="34" charset="0"/>
                <a:cs typeface="Arial" panose="020B0604020202020204" pitchFamily="34" charset="0"/>
              </a:rPr>
              <a:t>ideas);</a:t>
            </a:r>
          </a:p>
          <a:p>
            <a:pPr marL="685800" lvl="2" algn="just">
              <a:lnSpc>
                <a:spcPct val="100000"/>
              </a:lnSpc>
              <a:spcBef>
                <a:spcPts val="1000"/>
              </a:spcBef>
            </a:pPr>
            <a:r>
              <a:rPr lang="en-ZA" sz="1300" dirty="0" smtClean="0">
                <a:latin typeface="Arial" panose="020B0604020202020204" pitchFamily="34" charset="0"/>
                <a:cs typeface="Arial" panose="020B0604020202020204" pitchFamily="34" charset="0"/>
              </a:rPr>
              <a:t>relate </a:t>
            </a:r>
            <a:r>
              <a:rPr lang="en-ZA" sz="1300" dirty="0">
                <a:latin typeface="Arial" panose="020B0604020202020204" pitchFamily="34" charset="0"/>
                <a:cs typeface="Arial" panose="020B0604020202020204" pitchFamily="34" charset="0"/>
              </a:rPr>
              <a:t>to matters that are </a:t>
            </a:r>
            <a:r>
              <a:rPr lang="en-ZA" sz="1300" dirty="0" smtClean="0">
                <a:latin typeface="Arial" panose="020B0604020202020204" pitchFamily="34" charset="0"/>
                <a:cs typeface="Arial" panose="020B0604020202020204" pitchFamily="34" charset="0"/>
              </a:rPr>
              <a:t>of </a:t>
            </a:r>
            <a:r>
              <a:rPr lang="en-ZA" sz="1300" dirty="0">
                <a:latin typeface="Arial" panose="020B0604020202020204" pitchFamily="34" charset="0"/>
                <a:cs typeface="Arial" panose="020B0604020202020204" pitchFamily="34" charset="0"/>
              </a:rPr>
              <a:t>public interest and are for non-commercial </a:t>
            </a:r>
            <a:r>
              <a:rPr lang="en-ZA" sz="1300" dirty="0" smtClean="0">
                <a:latin typeface="Arial" panose="020B0604020202020204" pitchFamily="34" charset="0"/>
                <a:cs typeface="Arial" panose="020B0604020202020204" pitchFamily="34" charset="0"/>
              </a:rPr>
              <a:t>purposes</a:t>
            </a:r>
            <a:r>
              <a:rPr lang="en-GB" sz="1300" dirty="0" smtClean="0">
                <a:latin typeface="Arial" panose="020B0604020202020204" pitchFamily="34" charset="0"/>
                <a:cs typeface="Arial" panose="020B0604020202020204" pitchFamily="34" charset="0"/>
              </a:rPr>
              <a:t>.</a:t>
            </a:r>
          </a:p>
          <a:p>
            <a:pPr marL="0" lvl="2" indent="0" algn="just">
              <a:lnSpc>
                <a:spcPct val="100000"/>
              </a:lnSpc>
              <a:spcBef>
                <a:spcPts val="1000"/>
              </a:spcBef>
              <a:buNone/>
            </a:pPr>
            <a:r>
              <a:rPr lang="en-GB" sz="1400" b="1" dirty="0" smtClean="0">
                <a:latin typeface="Arial" panose="020B0604020202020204" pitchFamily="34" charset="0"/>
                <a:cs typeface="Arial" panose="020B0604020202020204" pitchFamily="34" charset="0"/>
              </a:rPr>
              <a:t>There </a:t>
            </a:r>
            <a:r>
              <a:rPr lang="en-GB" sz="1400" b="1" dirty="0">
                <a:latin typeface="Arial" panose="020B0604020202020204" pitchFamily="34" charset="0"/>
                <a:cs typeface="Arial" panose="020B0604020202020204" pitchFamily="34" charset="0"/>
              </a:rPr>
              <a:t>is procedural fairness</a:t>
            </a:r>
            <a:r>
              <a:rPr lang="en-GB" sz="1400" dirty="0">
                <a:latin typeface="Arial" panose="020B0604020202020204" pitchFamily="34" charset="0"/>
                <a:cs typeface="Arial" panose="020B0604020202020204" pitchFamily="34" charset="0"/>
              </a:rPr>
              <a:t>:</a:t>
            </a:r>
          </a:p>
          <a:p>
            <a:pPr algn="just">
              <a:lnSpc>
                <a:spcPct val="100000"/>
              </a:lnSpc>
            </a:pPr>
            <a:r>
              <a:rPr lang="en-ZA" sz="1400" dirty="0" smtClean="0">
                <a:latin typeface="Arial" panose="020B0604020202020204" pitchFamily="34" charset="0"/>
                <a:cs typeface="Arial" panose="020B0604020202020204" pitchFamily="34" charset="0"/>
              </a:rPr>
              <a:t>The </a:t>
            </a:r>
            <a:r>
              <a:rPr lang="en-ZA" sz="1400" dirty="0">
                <a:latin typeface="Arial" panose="020B0604020202020204" pitchFamily="34" charset="0"/>
                <a:cs typeface="Arial" panose="020B0604020202020204" pitchFamily="34" charset="0"/>
              </a:rPr>
              <a:t>exceptions are not open ended </a:t>
            </a:r>
            <a:r>
              <a:rPr lang="en-ZA" sz="1400" dirty="0" smtClean="0">
                <a:latin typeface="Arial" panose="020B0604020202020204" pitchFamily="34" charset="0"/>
                <a:cs typeface="Arial" panose="020B0604020202020204" pitchFamily="34" charset="0"/>
              </a:rPr>
              <a:t>– the fair use section (12A) contains a </a:t>
            </a:r>
            <a:r>
              <a:rPr lang="en-GB" sz="1400" dirty="0" smtClean="0">
                <a:latin typeface="Arial" panose="020B0604020202020204" pitchFamily="34" charset="0"/>
                <a:cs typeface="Arial" panose="020B0604020202020204" pitchFamily="34" charset="0"/>
              </a:rPr>
              <a:t>general </a:t>
            </a:r>
            <a:r>
              <a:rPr lang="en-GB" sz="1400" dirty="0">
                <a:latin typeface="Arial" panose="020B0604020202020204" pitchFamily="34" charset="0"/>
                <a:cs typeface="Arial" panose="020B0604020202020204" pitchFamily="34" charset="0"/>
              </a:rPr>
              <a:t>four-factor </a:t>
            </a:r>
            <a:r>
              <a:rPr lang="en-GB" sz="1400" dirty="0" smtClean="0">
                <a:latin typeface="Arial" panose="020B0604020202020204" pitchFamily="34" charset="0"/>
                <a:cs typeface="Arial" panose="020B0604020202020204" pitchFamily="34" charset="0"/>
              </a:rPr>
              <a:t>test and </a:t>
            </a:r>
            <a:r>
              <a:rPr lang="en-GB" sz="1400" dirty="0">
                <a:latin typeface="Arial" panose="020B0604020202020204" pitchFamily="34" charset="0"/>
                <a:cs typeface="Arial" panose="020B0604020202020204" pitchFamily="34" charset="0"/>
              </a:rPr>
              <a:t>some </a:t>
            </a:r>
            <a:r>
              <a:rPr lang="en-GB" sz="1400" dirty="0" smtClean="0">
                <a:latin typeface="Arial" panose="020B0604020202020204" pitchFamily="34" charset="0"/>
                <a:cs typeface="Arial" panose="020B0604020202020204" pitchFamily="34" charset="0"/>
              </a:rPr>
              <a:t>exceptions have additional </a:t>
            </a:r>
            <a:r>
              <a:rPr lang="en-GB" sz="1400" dirty="0">
                <a:latin typeface="Arial" panose="020B0604020202020204" pitchFamily="34" charset="0"/>
                <a:cs typeface="Arial" panose="020B0604020202020204" pitchFamily="34" charset="0"/>
              </a:rPr>
              <a:t>limits. The limits are clear </a:t>
            </a:r>
            <a:r>
              <a:rPr lang="en-GB" sz="1400" dirty="0" smtClean="0">
                <a:latin typeface="Arial" panose="020B0604020202020204" pitchFamily="34" charset="0"/>
                <a:cs typeface="Arial" panose="020B0604020202020204" pitchFamily="34" charset="0"/>
              </a:rPr>
              <a:t> + international </a:t>
            </a:r>
            <a:r>
              <a:rPr lang="en-GB" sz="1400" dirty="0">
                <a:latin typeface="Arial" panose="020B0604020202020204" pitchFamily="34" charset="0"/>
                <a:cs typeface="Arial" panose="020B0604020202020204" pitchFamily="34" charset="0"/>
              </a:rPr>
              <a:t>comparisons </a:t>
            </a:r>
            <a:r>
              <a:rPr lang="en-GB" sz="1400" dirty="0" smtClean="0">
                <a:latin typeface="Arial" panose="020B0604020202020204" pitchFamily="34" charset="0"/>
                <a:cs typeface="Arial" panose="020B0604020202020204" pitchFamily="34" charset="0"/>
              </a:rPr>
              <a:t>exist</a:t>
            </a:r>
          </a:p>
          <a:p>
            <a:pPr algn="just">
              <a:lnSpc>
                <a:spcPct val="100000"/>
              </a:lnSpc>
            </a:pPr>
            <a:r>
              <a:rPr lang="en-GB" sz="1400" dirty="0">
                <a:latin typeface="Arial" panose="020B0604020202020204" pitchFamily="34" charset="0"/>
                <a:cs typeface="Arial" panose="020B0604020202020204" pitchFamily="34" charset="0"/>
              </a:rPr>
              <a:t>The Bills do not interfere with existing </a:t>
            </a:r>
            <a:r>
              <a:rPr lang="en-GB" sz="1400" dirty="0" smtClean="0">
                <a:latin typeface="Arial" panose="020B0604020202020204" pitchFamily="34" charset="0"/>
                <a:cs typeface="Arial" panose="020B0604020202020204" pitchFamily="34" charset="0"/>
              </a:rPr>
              <a:t>procedures: Any use that does not comply with the fair use test, or internal limits (proved by S12A) can be challenged. </a:t>
            </a:r>
          </a:p>
          <a:p>
            <a:pPr marL="228600" lvl="1" algn="just">
              <a:lnSpc>
                <a:spcPct val="100000"/>
              </a:lnSpc>
              <a:spcBef>
                <a:spcPts val="1000"/>
              </a:spcBef>
            </a:pPr>
            <a:r>
              <a:rPr lang="en-GB" sz="1300" dirty="0">
                <a:latin typeface="Arial" panose="020B0604020202020204" pitchFamily="34" charset="0"/>
                <a:cs typeface="Arial" panose="020B0604020202020204" pitchFamily="34" charset="0"/>
              </a:rPr>
              <a:t>The Bill could be amended to make it clear that all specific exceptions that are linked to the fair use principle are subject to this test, even if not specifically stated + Specific clauses could have limitations applicable further clarified.</a:t>
            </a:r>
          </a:p>
          <a:p>
            <a:pPr algn="just">
              <a:lnSpc>
                <a:spcPct val="100000"/>
              </a:lnSpc>
            </a:pPr>
            <a:endParaRPr lang="en-GB" sz="14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7</a:t>
            </a:fld>
            <a:endParaRPr lang="en-US" dirty="0"/>
          </a:p>
        </p:txBody>
      </p:sp>
    </p:spTree>
    <p:extLst>
      <p:ext uri="{BB962C8B-B14F-4D97-AF65-F5344CB8AC3E}">
        <p14:creationId xmlns:p14="http://schemas.microsoft.com/office/powerpoint/2010/main" xmlns="" val="11103373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1273" y="367338"/>
            <a:ext cx="8543925" cy="638173"/>
          </a:xfrm>
        </p:spPr>
        <p:txBody>
          <a:bodyPr>
            <a:normAutofit fontScale="90000"/>
          </a:bodyPr>
          <a:lstStyle/>
          <a:p>
            <a:r>
              <a:rPr lang="en-ZA" sz="2400" b="1" dirty="0" smtClean="0">
                <a:latin typeface="Arial" panose="020B0604020202020204" pitchFamily="34" charset="0"/>
                <a:cs typeface="Arial" panose="020B0604020202020204" pitchFamily="34" charset="0"/>
              </a:rPr>
              <a:t>Exceptions: </a:t>
            </a:r>
            <a:br>
              <a:rPr lang="en-ZA" sz="2400" b="1" dirty="0" smtClean="0">
                <a:latin typeface="Arial" panose="020B0604020202020204" pitchFamily="34" charset="0"/>
                <a:cs typeface="Arial" panose="020B0604020202020204" pitchFamily="34" charset="0"/>
              </a:rPr>
            </a:br>
            <a:r>
              <a:rPr lang="en-ZA" sz="2400" b="1" dirty="0" smtClean="0">
                <a:latin typeface="Arial" panose="020B0604020202020204" pitchFamily="34" charset="0"/>
                <a:cs typeface="Arial" panose="020B0604020202020204" pitchFamily="34" charset="0"/>
              </a:rPr>
              <a:t>Section 22</a:t>
            </a:r>
            <a:endParaRPr lang="en-GB" sz="24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321273" y="1147155"/>
            <a:ext cx="9302411" cy="5574321"/>
          </a:xfrm>
        </p:spPr>
        <p:txBody>
          <a:bodyPr>
            <a:noAutofit/>
          </a:bodyPr>
          <a:lstStyle/>
          <a:p>
            <a:pPr algn="just">
              <a:lnSpc>
                <a:spcPct val="120000"/>
              </a:lnSpc>
            </a:pPr>
            <a:r>
              <a:rPr lang="en-ZA" sz="1600" b="1" dirty="0" smtClean="0">
                <a:latin typeface="Arial" panose="020B0604020202020204" pitchFamily="34" charset="0"/>
                <a:cs typeface="Arial" panose="020B0604020202020204" pitchFamily="34" charset="0"/>
              </a:rPr>
              <a:t>Not limiting section 22 rights (to choose trade, occupation, profession)</a:t>
            </a:r>
          </a:p>
          <a:p>
            <a:pPr lvl="1" algn="just">
              <a:lnSpc>
                <a:spcPct val="120000"/>
              </a:lnSpc>
            </a:pPr>
            <a:r>
              <a:rPr lang="en-GB" sz="1600" dirty="0" smtClean="0">
                <a:latin typeface="Arial" panose="020B0604020202020204" pitchFamily="34" charset="0"/>
                <a:cs typeface="Arial" panose="020B0604020202020204" pitchFamily="34" charset="0"/>
              </a:rPr>
              <a:t>Constitutional </a:t>
            </a:r>
            <a:r>
              <a:rPr lang="en-GB" sz="1600" dirty="0">
                <a:latin typeface="Arial" panose="020B0604020202020204" pitchFamily="34" charset="0"/>
                <a:cs typeface="Arial" panose="020B0604020202020204" pitchFamily="34" charset="0"/>
              </a:rPr>
              <a:t>Court: Legislation limits the </a:t>
            </a:r>
            <a:r>
              <a:rPr lang="en-GB" sz="1600" u="sng" dirty="0">
                <a:latin typeface="Arial" panose="020B0604020202020204" pitchFamily="34" charset="0"/>
                <a:cs typeface="Arial" panose="020B0604020202020204" pitchFamily="34" charset="0"/>
              </a:rPr>
              <a:t>choice</a:t>
            </a:r>
            <a:r>
              <a:rPr lang="en-GB" sz="1600" dirty="0">
                <a:latin typeface="Arial" panose="020B0604020202020204" pitchFamily="34" charset="0"/>
                <a:cs typeface="Arial" panose="020B0604020202020204" pitchFamily="34" charset="0"/>
              </a:rPr>
              <a:t> of </a:t>
            </a:r>
            <a:r>
              <a:rPr lang="en-ZA" sz="1600" dirty="0">
                <a:latin typeface="Arial" panose="020B0604020202020204" pitchFamily="34" charset="0"/>
                <a:cs typeface="Arial" panose="020B0604020202020204" pitchFamily="34" charset="0"/>
              </a:rPr>
              <a:t>trade, occupation, profession</a:t>
            </a: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if its effect makes the practice of that </a:t>
            </a:r>
            <a:r>
              <a:rPr lang="en-ZA" sz="1600" dirty="0">
                <a:latin typeface="Arial" panose="020B0604020202020204" pitchFamily="34" charset="0"/>
                <a:cs typeface="Arial" panose="020B0604020202020204" pitchFamily="34" charset="0"/>
              </a:rPr>
              <a:t>trade, occupation, profession</a:t>
            </a:r>
            <a:r>
              <a:rPr lang="en-GB" sz="1600" dirty="0" smtClean="0">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so undesirable / difficult / unprofitable that the choice to enter it is </a:t>
            </a:r>
            <a:r>
              <a:rPr lang="en-GB" sz="1600" dirty="0" smtClean="0">
                <a:latin typeface="Arial" panose="020B0604020202020204" pitchFamily="34" charset="0"/>
                <a:cs typeface="Arial" panose="020B0604020202020204" pitchFamily="34" charset="0"/>
              </a:rPr>
              <a:t>limited.</a:t>
            </a:r>
          </a:p>
          <a:p>
            <a:pPr lvl="1" algn="just">
              <a:lnSpc>
                <a:spcPct val="120000"/>
              </a:lnSpc>
            </a:pPr>
            <a:r>
              <a:rPr lang="en-ZA" sz="1600" dirty="0" smtClean="0">
                <a:latin typeface="Arial" panose="020B0604020202020204" pitchFamily="34" charset="0"/>
                <a:cs typeface="Arial" panose="020B0604020202020204" pitchFamily="34" charset="0"/>
              </a:rPr>
              <a:t>Test: </a:t>
            </a:r>
            <a:r>
              <a:rPr lang="en-GB" sz="1600" dirty="0" smtClean="0">
                <a:latin typeface="Arial" panose="020B0604020202020204" pitchFamily="34" charset="0"/>
                <a:cs typeface="Arial" panose="020B0604020202020204" pitchFamily="34" charset="0"/>
              </a:rPr>
              <a:t>Is </a:t>
            </a:r>
            <a:r>
              <a:rPr lang="en-GB" sz="1600" dirty="0">
                <a:latin typeface="Arial" panose="020B0604020202020204" pitchFamily="34" charset="0"/>
                <a:cs typeface="Arial" panose="020B0604020202020204" pitchFamily="34" charset="0"/>
              </a:rPr>
              <a:t>there a legal barrier to </a:t>
            </a:r>
            <a:r>
              <a:rPr lang="en-GB" sz="1600" dirty="0" smtClean="0">
                <a:latin typeface="Arial" panose="020B0604020202020204" pitchFamily="34" charset="0"/>
                <a:cs typeface="Arial" panose="020B0604020202020204" pitchFamily="34" charset="0"/>
              </a:rPr>
              <a:t>entry or </a:t>
            </a:r>
            <a:r>
              <a:rPr lang="en-GB" sz="1600" dirty="0">
                <a:latin typeface="Arial" panose="020B0604020202020204" pitchFamily="34" charset="0"/>
                <a:cs typeface="Arial" panose="020B0604020202020204" pitchFamily="34" charset="0"/>
              </a:rPr>
              <a:t>an </a:t>
            </a:r>
            <a:r>
              <a:rPr lang="en-GB" sz="1600" u="sng" dirty="0">
                <a:latin typeface="Arial" panose="020B0604020202020204" pitchFamily="34" charset="0"/>
                <a:cs typeface="Arial" panose="020B0604020202020204" pitchFamily="34" charset="0"/>
              </a:rPr>
              <a:t>effective</a:t>
            </a:r>
            <a:r>
              <a:rPr lang="en-GB" sz="1600" dirty="0">
                <a:latin typeface="Arial" panose="020B0604020202020204" pitchFamily="34" charset="0"/>
                <a:cs typeface="Arial" panose="020B0604020202020204" pitchFamily="34" charset="0"/>
              </a:rPr>
              <a:t> limit </a:t>
            </a:r>
            <a:r>
              <a:rPr lang="en-GB" sz="1600" dirty="0" smtClean="0">
                <a:latin typeface="Arial" panose="020B0604020202020204" pitchFamily="34" charset="0"/>
                <a:cs typeface="Arial" panose="020B0604020202020204" pitchFamily="34" charset="0"/>
              </a:rPr>
              <a:t>/ bar to “deter</a:t>
            </a:r>
            <a:r>
              <a:rPr lang="en-GB" sz="1600" dirty="0">
                <a:latin typeface="Arial" panose="020B0604020202020204" pitchFamily="34" charset="0"/>
                <a:cs typeface="Arial" panose="020B0604020202020204" pitchFamily="34" charset="0"/>
              </a:rPr>
              <a:t>” persons from entering that trade, occupation or </a:t>
            </a:r>
            <a:r>
              <a:rPr lang="en-GB" sz="1600" dirty="0" smtClean="0">
                <a:latin typeface="Arial" panose="020B0604020202020204" pitchFamily="34" charset="0"/>
                <a:cs typeface="Arial" panose="020B0604020202020204" pitchFamily="34" charset="0"/>
              </a:rPr>
              <a:t>profession?</a:t>
            </a:r>
          </a:p>
          <a:p>
            <a:pPr lvl="1" algn="just">
              <a:lnSpc>
                <a:spcPct val="120000"/>
              </a:lnSpc>
            </a:pPr>
            <a:r>
              <a:rPr lang="en-ZA" sz="1600" dirty="0" smtClean="0">
                <a:latin typeface="Arial" panose="020B0604020202020204" pitchFamily="34" charset="0"/>
                <a:cs typeface="Arial" panose="020B0604020202020204" pitchFamily="34" charset="0"/>
              </a:rPr>
              <a:t>The </a:t>
            </a:r>
            <a:r>
              <a:rPr lang="en-ZA" sz="1600" dirty="0">
                <a:latin typeface="Arial" panose="020B0604020202020204" pitchFamily="34" charset="0"/>
                <a:cs typeface="Arial" panose="020B0604020202020204" pitchFamily="34" charset="0"/>
              </a:rPr>
              <a:t>remitted Bills aims to achieve a shift in the profits towards authors so as to address exploitive </a:t>
            </a:r>
            <a:r>
              <a:rPr lang="en-ZA" sz="1600" dirty="0" smtClean="0">
                <a:latin typeface="Arial" panose="020B0604020202020204" pitchFamily="34" charset="0"/>
                <a:cs typeface="Arial" panose="020B0604020202020204" pitchFamily="34" charset="0"/>
              </a:rPr>
              <a:t>practices: Not </a:t>
            </a:r>
            <a:r>
              <a:rPr lang="en-ZA" sz="1600" dirty="0">
                <a:latin typeface="Arial" panose="020B0604020202020204" pitchFamily="34" charset="0"/>
                <a:cs typeface="Arial" panose="020B0604020202020204" pitchFamily="34" charset="0"/>
              </a:rPr>
              <a:t>an effective limit / </a:t>
            </a:r>
            <a:r>
              <a:rPr lang="en-ZA" sz="1600" dirty="0" smtClean="0">
                <a:latin typeface="Arial" panose="020B0604020202020204" pitchFamily="34" charset="0"/>
                <a:cs typeface="Arial" panose="020B0604020202020204" pitchFamily="34" charset="0"/>
              </a:rPr>
              <a:t>bar, </a:t>
            </a:r>
            <a:r>
              <a:rPr lang="en-ZA" sz="1600" u="sng" dirty="0">
                <a:latin typeface="Arial" panose="020B0604020202020204" pitchFamily="34" charset="0"/>
                <a:cs typeface="Arial" panose="020B0604020202020204" pitchFamily="34" charset="0"/>
              </a:rPr>
              <a:t>alternatively</a:t>
            </a:r>
            <a:r>
              <a:rPr lang="en-ZA" sz="1600" dirty="0">
                <a:latin typeface="Arial" panose="020B0604020202020204" pitchFamily="34" charset="0"/>
                <a:cs typeface="Arial" panose="020B0604020202020204" pitchFamily="34" charset="0"/>
              </a:rPr>
              <a:t> would pass the test set by section 36.</a:t>
            </a:r>
          </a:p>
          <a:p>
            <a:pPr lvl="1" algn="just">
              <a:lnSpc>
                <a:spcPct val="120000"/>
              </a:lnSpc>
            </a:pPr>
            <a:r>
              <a:rPr lang="en-ZA" sz="1600" dirty="0">
                <a:latin typeface="Arial" panose="020B0604020202020204" pitchFamily="34" charset="0"/>
                <a:cs typeface="Arial" panose="020B0604020202020204" pitchFamily="34" charset="0"/>
              </a:rPr>
              <a:t>The remitted Bills will also </a:t>
            </a:r>
            <a:r>
              <a:rPr lang="en-GB" sz="1600" dirty="0">
                <a:latin typeface="Arial" panose="020B0604020202020204" pitchFamily="34" charset="0"/>
                <a:cs typeface="Arial" panose="020B0604020202020204" pitchFamily="34" charset="0"/>
              </a:rPr>
              <a:t>generate new trade, occupational and professional </a:t>
            </a:r>
            <a:r>
              <a:rPr lang="en-GB" sz="1600" dirty="0" smtClean="0">
                <a:latin typeface="Arial" panose="020B0604020202020204" pitchFamily="34" charset="0"/>
                <a:cs typeface="Arial" panose="020B0604020202020204" pitchFamily="34" charset="0"/>
              </a:rPr>
              <a:t>opportunities.</a:t>
            </a:r>
            <a:endParaRPr lang="en-ZA" sz="1600" dirty="0" smtClean="0">
              <a:latin typeface="Arial" panose="020B0604020202020204" pitchFamily="34" charset="0"/>
              <a:cs typeface="Arial" panose="020B0604020202020204" pitchFamily="34" charset="0"/>
            </a:endParaRPr>
          </a:p>
          <a:p>
            <a:pPr lvl="1" algn="just">
              <a:lnSpc>
                <a:spcPct val="120000"/>
              </a:lnSpc>
            </a:pPr>
            <a:r>
              <a:rPr lang="en-ZA" sz="1600" dirty="0" smtClean="0">
                <a:latin typeface="Arial" panose="020B0604020202020204" pitchFamily="34" charset="0"/>
                <a:cs typeface="Arial" panose="020B0604020202020204" pitchFamily="34" charset="0"/>
              </a:rPr>
              <a:t>Regulation </a:t>
            </a:r>
            <a:r>
              <a:rPr lang="en-ZA" sz="1600" dirty="0">
                <a:latin typeface="Arial" panose="020B0604020202020204" pitchFamily="34" charset="0"/>
                <a:cs typeface="Arial" panose="020B0604020202020204" pitchFamily="34" charset="0"/>
              </a:rPr>
              <a:t>trade, occupation, profession</a:t>
            </a:r>
            <a:r>
              <a:rPr lang="en-GB" sz="1600" dirty="0">
                <a:latin typeface="Arial" panose="020B0604020202020204" pitchFamily="34" charset="0"/>
                <a:cs typeface="Arial" panose="020B0604020202020204" pitchFamily="34" charset="0"/>
              </a:rPr>
              <a:t> </a:t>
            </a:r>
            <a:r>
              <a:rPr lang="en-ZA" sz="1600" dirty="0" smtClean="0">
                <a:latin typeface="Arial" panose="020B0604020202020204" pitchFamily="34" charset="0"/>
                <a:cs typeface="Arial" panose="020B0604020202020204" pitchFamily="34" charset="0"/>
              </a:rPr>
              <a:t>: Test: </a:t>
            </a:r>
            <a:r>
              <a:rPr lang="en-GB" sz="1600" dirty="0" smtClean="0">
                <a:latin typeface="Arial" panose="020B0604020202020204" pitchFamily="34" charset="0"/>
                <a:cs typeface="Arial" panose="020B0604020202020204" pitchFamily="34" charset="0"/>
              </a:rPr>
              <a:t>“(t)he </a:t>
            </a:r>
            <a:r>
              <a:rPr lang="en-GB" sz="1600" dirty="0">
                <a:latin typeface="Arial" panose="020B0604020202020204" pitchFamily="34" charset="0"/>
                <a:cs typeface="Arial" panose="020B0604020202020204" pitchFamily="34" charset="0"/>
              </a:rPr>
              <a:t>question is whether there is a rational basis for section 20A; whether another measure may have been more effective, or less disruptive, is not relevant.”</a:t>
            </a:r>
          </a:p>
          <a:p>
            <a:pPr marL="0" indent="0" algn="just">
              <a:lnSpc>
                <a:spcPct val="120000"/>
              </a:lnSpc>
              <a:buNone/>
            </a:pPr>
            <a:endParaRPr lang="en-GB" sz="15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D1B91D83-34EB-A744-81D0-D8E8519C4AE3}" type="slidenum">
              <a:rPr lang="en-US" smtClean="0"/>
              <a:pPr/>
              <a:t>8</a:t>
            </a:fld>
            <a:endParaRPr lang="en-US" dirty="0"/>
          </a:p>
        </p:txBody>
      </p:sp>
    </p:spTree>
    <p:extLst>
      <p:ext uri="{BB962C8B-B14F-4D97-AF65-F5344CB8AC3E}">
        <p14:creationId xmlns:p14="http://schemas.microsoft.com/office/powerpoint/2010/main" xmlns="" val="8530599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136" y="755393"/>
            <a:ext cx="8543925" cy="683744"/>
          </a:xfrm>
        </p:spPr>
        <p:txBody>
          <a:bodyPr>
            <a:normAutofit fontScale="90000"/>
          </a:bodyPr>
          <a:lstStyle/>
          <a:p>
            <a:r>
              <a:rPr lang="en-US" sz="2400" b="1" dirty="0">
                <a:latin typeface="Arial" panose="020B0604020202020204" pitchFamily="34" charset="0"/>
                <a:cs typeface="Arial" panose="020B0604020202020204" pitchFamily="34" charset="0"/>
              </a:rPr>
              <a:t>General comments: Compliance </a:t>
            </a:r>
            <a:r>
              <a:rPr lang="en-US" sz="2400" b="1" dirty="0" smtClean="0">
                <a:latin typeface="Arial" panose="020B0604020202020204" pitchFamily="34" charset="0"/>
                <a:cs typeface="Arial" panose="020B0604020202020204" pitchFamily="34" charset="0"/>
              </a:rPr>
              <a:t>with international treaties</a:t>
            </a:r>
            <a:endParaRPr lang="en-ZA" sz="2400" b="1" dirty="0">
              <a:latin typeface="Arial" panose="020B0604020202020204" pitchFamily="34" charset="0"/>
              <a:cs typeface="Arial" panose="020B0604020202020204" pitchFamily="34" charset="0"/>
            </a:endParaRPr>
          </a:p>
        </p:txBody>
      </p:sp>
      <p:sp>
        <p:nvSpPr>
          <p:cNvPr id="5" name="Content Placeholder 2"/>
          <p:cNvSpPr>
            <a:spLocks noGrp="1"/>
          </p:cNvSpPr>
          <p:nvPr>
            <p:ph idx="1"/>
          </p:nvPr>
        </p:nvSpPr>
        <p:spPr>
          <a:xfrm>
            <a:off x="381000" y="1638933"/>
            <a:ext cx="9144000" cy="5082105"/>
          </a:xfrm>
        </p:spPr>
        <p:txBody>
          <a:bodyPr>
            <a:normAutofit fontScale="92500" lnSpcReduction="20000"/>
          </a:bodyPr>
          <a:lstStyle/>
          <a:p>
            <a:r>
              <a:rPr lang="en-GB" sz="2400" dirty="0" smtClean="0">
                <a:latin typeface="Arial" panose="020B0604020202020204" pitchFamily="34" charset="0"/>
                <a:cs typeface="Arial" panose="020B0604020202020204" pitchFamily="34" charset="0"/>
              </a:rPr>
              <a:t>Two schools of thought iro treaties – comply / do not comply.</a:t>
            </a:r>
            <a:endParaRPr lang="en-US" sz="2000" dirty="0" smtClean="0">
              <a:latin typeface="Arial" panose="020B0604020202020204" pitchFamily="34" charset="0"/>
              <a:cs typeface="Arial" panose="020B0604020202020204" pitchFamily="34" charset="0"/>
            </a:endParaRPr>
          </a:p>
          <a:p>
            <a:pPr lvl="1"/>
            <a:r>
              <a:rPr lang="en-GB" sz="2000" dirty="0" smtClean="0">
                <a:latin typeface="Arial" panose="020B0604020202020204" pitchFamily="34" charset="0"/>
                <a:cs typeface="Arial" panose="020B0604020202020204" pitchFamily="34" charset="0"/>
              </a:rPr>
              <a:t>The Department advised the Committee on this in detail.</a:t>
            </a:r>
          </a:p>
          <a:p>
            <a:endParaRPr lang="en-GB" sz="2400" dirty="0" smtClean="0">
              <a:latin typeface="Arial" panose="020B0604020202020204" pitchFamily="34" charset="0"/>
              <a:cs typeface="Arial" panose="020B0604020202020204" pitchFamily="34" charset="0"/>
            </a:endParaRPr>
          </a:p>
          <a:p>
            <a:r>
              <a:rPr lang="en-GB" sz="2400" dirty="0" smtClean="0">
                <a:latin typeface="Arial" panose="020B0604020202020204" pitchFamily="34" charset="0"/>
                <a:cs typeface="Arial" panose="020B0604020202020204" pitchFamily="34" charset="0"/>
              </a:rPr>
              <a:t>Consultations held by the 5</a:t>
            </a:r>
            <a:r>
              <a:rPr lang="en-GB" sz="2400" baseline="30000" dirty="0" smtClean="0">
                <a:latin typeface="Arial" panose="020B0604020202020204" pitchFamily="34" charset="0"/>
                <a:cs typeface="Arial" panose="020B0604020202020204" pitchFamily="34" charset="0"/>
              </a:rPr>
              <a:t>th</a:t>
            </a:r>
            <a:r>
              <a:rPr lang="en-GB" sz="2400" dirty="0" smtClean="0">
                <a:latin typeface="Arial" panose="020B0604020202020204" pitchFamily="34" charset="0"/>
                <a:cs typeface="Arial" panose="020B0604020202020204" pitchFamily="34" charset="0"/>
              </a:rPr>
              <a:t> Parliament to determine compliance with the treaties:</a:t>
            </a:r>
          </a:p>
          <a:p>
            <a:pPr lvl="1"/>
            <a:r>
              <a:rPr lang="en-ZA" dirty="0" smtClean="0"/>
              <a:t>A technical </a:t>
            </a:r>
            <a:r>
              <a:rPr lang="en-ZA" dirty="0"/>
              <a:t>panel </a:t>
            </a:r>
            <a:r>
              <a:rPr lang="en-ZA" dirty="0" smtClean="0"/>
              <a:t>was established – 7 members.</a:t>
            </a:r>
          </a:p>
          <a:p>
            <a:pPr lvl="1" algn="just"/>
            <a:r>
              <a:rPr lang="en-ZA" dirty="0" smtClean="0"/>
              <a:t>The following members of the panel made inputs: </a:t>
            </a:r>
          </a:p>
          <a:p>
            <a:pPr lvl="2" algn="just"/>
            <a:r>
              <a:rPr lang="en-ZA" dirty="0" smtClean="0"/>
              <a:t>Adv </a:t>
            </a:r>
            <a:r>
              <a:rPr lang="en-ZA" dirty="0"/>
              <a:t>Joel </a:t>
            </a:r>
            <a:r>
              <a:rPr lang="en-ZA" dirty="0" smtClean="0"/>
              <a:t>Baloyi (Senior </a:t>
            </a:r>
            <a:r>
              <a:rPr lang="en-ZA" dirty="0"/>
              <a:t>Lecturer: Commercial Law and Intellectual Law, University of South </a:t>
            </a:r>
            <a:r>
              <a:rPr lang="en-ZA" dirty="0" smtClean="0"/>
              <a:t>Africa; Copyright </a:t>
            </a:r>
            <a:r>
              <a:rPr lang="en-ZA" dirty="0"/>
              <a:t>&amp; </a:t>
            </a:r>
            <a:r>
              <a:rPr lang="en-ZA" dirty="0" smtClean="0"/>
              <a:t>Entertainment </a:t>
            </a:r>
            <a:r>
              <a:rPr lang="en-ZA" dirty="0"/>
              <a:t>Law </a:t>
            </a:r>
            <a:r>
              <a:rPr lang="en-ZA" dirty="0" smtClean="0"/>
              <a:t>Consultant)</a:t>
            </a:r>
          </a:p>
          <a:p>
            <a:pPr lvl="2" algn="just"/>
            <a:r>
              <a:rPr lang="en-ZA" dirty="0" smtClean="0"/>
              <a:t>Mr </a:t>
            </a:r>
            <a:r>
              <a:rPr lang="en-ZA" dirty="0"/>
              <a:t>Andre </a:t>
            </a:r>
            <a:r>
              <a:rPr lang="en-ZA" dirty="0" smtClean="0"/>
              <a:t>Myburgh (Attorney</a:t>
            </a:r>
            <a:r>
              <a:rPr lang="en-ZA" dirty="0"/>
              <a:t>, </a:t>
            </a:r>
            <a:r>
              <a:rPr lang="en-ZA" dirty="0" smtClean="0"/>
              <a:t>Solicitor; Fellow </a:t>
            </a:r>
            <a:r>
              <a:rPr lang="en-ZA" dirty="0"/>
              <a:t>of the South African Institute of Intellectual Property </a:t>
            </a:r>
            <a:r>
              <a:rPr lang="en-ZA" dirty="0" smtClean="0"/>
              <a:t>Lawyers)</a:t>
            </a:r>
          </a:p>
          <a:p>
            <a:pPr lvl="2" algn="just"/>
            <a:r>
              <a:rPr lang="en-ZA" dirty="0" smtClean="0"/>
              <a:t>Mr </a:t>
            </a:r>
            <a:r>
              <a:rPr lang="en-GB" dirty="0"/>
              <a:t>Wiseman Ngubo </a:t>
            </a:r>
            <a:r>
              <a:rPr lang="en-GB" dirty="0" smtClean="0"/>
              <a:t> (</a:t>
            </a:r>
            <a:r>
              <a:rPr lang="en-ZA" dirty="0" smtClean="0"/>
              <a:t>Intellectual </a:t>
            </a:r>
            <a:r>
              <a:rPr lang="en-ZA" dirty="0"/>
              <a:t>Property </a:t>
            </a:r>
            <a:r>
              <a:rPr lang="en-ZA" dirty="0" smtClean="0"/>
              <a:t>Lawyer; Business </a:t>
            </a:r>
            <a:r>
              <a:rPr lang="en-ZA" dirty="0"/>
              <a:t>affairs manager, </a:t>
            </a:r>
            <a:r>
              <a:rPr lang="en-ZA" dirty="0" smtClean="0"/>
              <a:t>CAPASSO)</a:t>
            </a:r>
          </a:p>
          <a:p>
            <a:pPr lvl="2" algn="just"/>
            <a:r>
              <a:rPr lang="en-ZA" dirty="0" smtClean="0"/>
              <a:t>Ms </a:t>
            </a:r>
            <a:r>
              <a:rPr lang="en-ZA" dirty="0"/>
              <a:t>Michelle </a:t>
            </a:r>
            <a:r>
              <a:rPr lang="en-ZA" dirty="0" smtClean="0"/>
              <a:t>Woods (Director</a:t>
            </a:r>
            <a:r>
              <a:rPr lang="en-ZA" dirty="0"/>
              <a:t>, Copyright and Creative Industries Sector, </a:t>
            </a:r>
            <a:r>
              <a:rPr lang="en-ZA" dirty="0" smtClean="0"/>
              <a:t>WIPO)</a:t>
            </a:r>
          </a:p>
          <a:p>
            <a:pPr lvl="1"/>
            <a:r>
              <a:rPr lang="en-ZA" dirty="0" smtClean="0"/>
              <a:t>Advised on technical matters as well as policy. Both were considered to determine whether the wording of the Bill is in fact aligned to the wording of the treaties.</a:t>
            </a:r>
          </a:p>
          <a:p>
            <a:pPr lvl="1"/>
            <a:r>
              <a:rPr lang="en-US" dirty="0" smtClean="0"/>
              <a:t>Some views were accepted, others were considered and not accepted.</a:t>
            </a:r>
            <a:endParaRPr lang="en-ZA" dirty="0" smtClean="0"/>
          </a:p>
          <a:p>
            <a:pPr marL="171450" indent="-171450">
              <a:buFontTx/>
              <a:buChar char="-"/>
            </a:pPr>
            <a:endParaRPr lang="en-ZA" dirty="0"/>
          </a:p>
          <a:p>
            <a:pPr lvl="1"/>
            <a:endParaRPr lang="en-US" sz="2000" dirty="0" smtClean="0">
              <a:latin typeface="Arial" panose="020B0604020202020204" pitchFamily="34" charset="0"/>
              <a:cs typeface="Arial" panose="020B0604020202020204" pitchFamily="34" charset="0"/>
            </a:endParaRPr>
          </a:p>
        </p:txBody>
      </p:sp>
      <p:sp>
        <p:nvSpPr>
          <p:cNvPr id="6" name="Slide Number Placeholder 5"/>
          <p:cNvSpPr>
            <a:spLocks noGrp="1"/>
          </p:cNvSpPr>
          <p:nvPr>
            <p:ph type="sldNum" sz="quarter" idx="12"/>
          </p:nvPr>
        </p:nvSpPr>
        <p:spPr/>
        <p:txBody>
          <a:bodyPr/>
          <a:lstStyle/>
          <a:p>
            <a:fld id="{BC72CB22-D7A4-7547-B048-02B7C821FF3F}" type="slidenum">
              <a:rPr lang="en-US" smtClean="0"/>
              <a:pPr/>
              <a:t>9</a:t>
            </a:fld>
            <a:endParaRPr lang="en-US" dirty="0"/>
          </a:p>
        </p:txBody>
      </p:sp>
    </p:spTree>
    <p:extLst>
      <p:ext uri="{BB962C8B-B14F-4D97-AF65-F5344CB8AC3E}">
        <p14:creationId xmlns:p14="http://schemas.microsoft.com/office/powerpoint/2010/main" xmlns="" val="26956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49068</TotalTime>
  <Words>6978</Words>
  <Application>Microsoft Office PowerPoint</Application>
  <PresentationFormat>A4 Paper (210x297 mm)</PresentationFormat>
  <Paragraphs>401</Paragraphs>
  <Slides>28</Slides>
  <Notes>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vt:lpstr>
      <vt:lpstr>The reservations</vt:lpstr>
      <vt:lpstr>Section 79(1) process</vt:lpstr>
      <vt:lpstr>General comments: Policy direction</vt:lpstr>
      <vt:lpstr>General comments: Arbitrary deprivation</vt:lpstr>
      <vt:lpstr>General comments: Arbitrary deprivation</vt:lpstr>
      <vt:lpstr>General comments: Arbitrary deprivation</vt:lpstr>
      <vt:lpstr>Exceptions:  Section 22</vt:lpstr>
      <vt:lpstr>General comments: Compliance with international treaties</vt:lpstr>
      <vt:lpstr>Exceptions: Three step</vt:lpstr>
      <vt:lpstr>Exceptions: Three step</vt:lpstr>
      <vt:lpstr>Slide 12</vt:lpstr>
      <vt:lpstr>Clause 1 - definitions</vt:lpstr>
      <vt:lpstr>New clause – S11A</vt:lpstr>
      <vt:lpstr>Clause 13 – S12A</vt:lpstr>
      <vt:lpstr>Clause 13 – Section 12A</vt:lpstr>
      <vt:lpstr>Clause 13 – Section 12B</vt:lpstr>
      <vt:lpstr>Clause 13 – Section 12B</vt:lpstr>
      <vt:lpstr>Clause 13 – Section 12C and 12D</vt:lpstr>
      <vt:lpstr>Clause 13 – Section 12D</vt:lpstr>
      <vt:lpstr>Clause 20 – Section 19C and 19D</vt:lpstr>
      <vt:lpstr>Clause 29 – Section 28O and 28P</vt:lpstr>
      <vt:lpstr>Clause 33 – Section 39</vt:lpstr>
      <vt:lpstr>Slide 24</vt:lpstr>
      <vt:lpstr>Clause 1 – Definitions</vt:lpstr>
      <vt:lpstr>Clause 3 – section 3A</vt:lpstr>
      <vt:lpstr>Clause 6 – Section 8D</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455</cp:revision>
  <cp:lastPrinted>2019-01-14T13:21:45Z</cp:lastPrinted>
  <dcterms:created xsi:type="dcterms:W3CDTF">2018-09-19T18:24:14Z</dcterms:created>
  <dcterms:modified xsi:type="dcterms:W3CDTF">2021-11-14T08:53:26Z</dcterms:modified>
</cp:coreProperties>
</file>