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1" r:id="rId1"/>
  </p:sldMasterIdLst>
  <p:sldIdLst>
    <p:sldId id="289" r:id="rId2"/>
    <p:sldId id="291" r:id="rId3"/>
    <p:sldId id="305" r:id="rId4"/>
    <p:sldId id="270" r:id="rId5"/>
    <p:sldId id="297" r:id="rId6"/>
    <p:sldId id="298" r:id="rId7"/>
    <p:sldId id="299" r:id="rId8"/>
    <p:sldId id="300" r:id="rId9"/>
    <p:sldId id="306" r:id="rId10"/>
    <p:sldId id="301" r:id="rId11"/>
    <p:sldId id="304" r:id="rId12"/>
    <p:sldId id="295" r:id="rId13"/>
  </p:sldIdLst>
  <p:sldSz cx="12192000" cy="6858000"/>
  <p:notesSz cx="6794500" cy="9931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40" d="100"/>
          <a:sy n="40" d="100"/>
        </p:scale>
        <p:origin x="749" y="34"/>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FEBE939-ED82-48F0-8DE6-90AB0E16F0A5}" type="datetimeFigureOut">
              <a:rPr lang="en-ZA" smtClean="0"/>
              <a:t>2023/03/06</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C53C2F6C-4014-4A83-B88C-60DF446632A2}" type="slidenum">
              <a:rPr lang="en-ZA" smtClean="0"/>
              <a:t>‹#›</a:t>
            </a:fld>
            <a:endParaRPr lang="en-ZA"/>
          </a:p>
        </p:txBody>
      </p:sp>
    </p:spTree>
    <p:extLst>
      <p:ext uri="{BB962C8B-B14F-4D97-AF65-F5344CB8AC3E}">
        <p14:creationId xmlns:p14="http://schemas.microsoft.com/office/powerpoint/2010/main" val="2887284522"/>
      </p:ext>
    </p:extLst>
  </p:cSld>
  <p:clrMapOvr>
    <a:masterClrMapping/>
  </p:clrMapOvr>
  <p:transition>
    <p:wip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FEBE939-ED82-48F0-8DE6-90AB0E16F0A5}" type="datetimeFigureOut">
              <a:rPr lang="en-ZA" smtClean="0"/>
              <a:t>2023/03/06</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C53C2F6C-4014-4A83-B88C-60DF446632A2}" type="slidenum">
              <a:rPr lang="en-ZA" smtClean="0"/>
              <a:t>‹#›</a:t>
            </a:fld>
            <a:endParaRPr lang="en-ZA"/>
          </a:p>
        </p:txBody>
      </p:sp>
    </p:spTree>
    <p:extLst>
      <p:ext uri="{BB962C8B-B14F-4D97-AF65-F5344CB8AC3E}">
        <p14:creationId xmlns:p14="http://schemas.microsoft.com/office/powerpoint/2010/main" val="1041654175"/>
      </p:ext>
    </p:extLst>
  </p:cSld>
  <p:clrMapOvr>
    <a:masterClrMapping/>
  </p:clrMapOvr>
  <p:transition>
    <p:wip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FEBE939-ED82-48F0-8DE6-90AB0E16F0A5}" type="datetimeFigureOut">
              <a:rPr lang="en-ZA" smtClean="0"/>
              <a:t>2023/03/06</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C53C2F6C-4014-4A83-B88C-60DF446632A2}" type="slidenum">
              <a:rPr lang="en-ZA" smtClean="0"/>
              <a:t>‹#›</a:t>
            </a:fld>
            <a:endParaRPr lang="en-ZA"/>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545020092"/>
      </p:ext>
    </p:extLst>
  </p:cSld>
  <p:clrMapOvr>
    <a:masterClrMapping/>
  </p:clrMapOvr>
  <p:transition>
    <p:wip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FEBE939-ED82-48F0-8DE6-90AB0E16F0A5}" type="datetimeFigureOut">
              <a:rPr lang="en-ZA" smtClean="0"/>
              <a:t>2023/03/06</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C53C2F6C-4014-4A83-B88C-60DF446632A2}" type="slidenum">
              <a:rPr lang="en-ZA" smtClean="0"/>
              <a:t>‹#›</a:t>
            </a:fld>
            <a:endParaRPr lang="en-ZA"/>
          </a:p>
        </p:txBody>
      </p:sp>
    </p:spTree>
    <p:extLst>
      <p:ext uri="{BB962C8B-B14F-4D97-AF65-F5344CB8AC3E}">
        <p14:creationId xmlns:p14="http://schemas.microsoft.com/office/powerpoint/2010/main" val="1144690610"/>
      </p:ext>
    </p:extLst>
  </p:cSld>
  <p:clrMapOvr>
    <a:masterClrMapping/>
  </p:clrMapOvr>
  <p:transition>
    <p:wip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FEBE939-ED82-48F0-8DE6-90AB0E16F0A5}" type="datetimeFigureOut">
              <a:rPr lang="en-ZA" smtClean="0"/>
              <a:t>2023/03/06</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C53C2F6C-4014-4A83-B88C-60DF446632A2}" type="slidenum">
              <a:rPr lang="en-ZA" smtClean="0"/>
              <a:t>‹#›</a:t>
            </a:fld>
            <a:endParaRPr lang="en-ZA"/>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880378594"/>
      </p:ext>
    </p:extLst>
  </p:cSld>
  <p:clrMapOvr>
    <a:masterClrMapping/>
  </p:clrMapOvr>
  <p:transition>
    <p:wip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FEBE939-ED82-48F0-8DE6-90AB0E16F0A5}" type="datetimeFigureOut">
              <a:rPr lang="en-ZA" smtClean="0"/>
              <a:t>2023/03/06</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C53C2F6C-4014-4A83-B88C-60DF446632A2}" type="slidenum">
              <a:rPr lang="en-ZA" smtClean="0"/>
              <a:t>‹#›</a:t>
            </a:fld>
            <a:endParaRPr lang="en-ZA"/>
          </a:p>
        </p:txBody>
      </p:sp>
    </p:spTree>
    <p:extLst>
      <p:ext uri="{BB962C8B-B14F-4D97-AF65-F5344CB8AC3E}">
        <p14:creationId xmlns:p14="http://schemas.microsoft.com/office/powerpoint/2010/main" val="3676462081"/>
      </p:ext>
    </p:extLst>
  </p:cSld>
  <p:clrMapOvr>
    <a:masterClrMapping/>
  </p:clrMapOvr>
  <p:transition>
    <p:wip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FEBE939-ED82-48F0-8DE6-90AB0E16F0A5}" type="datetimeFigureOut">
              <a:rPr lang="en-ZA" smtClean="0"/>
              <a:t>2023/03/06</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C53C2F6C-4014-4A83-B88C-60DF446632A2}" type="slidenum">
              <a:rPr lang="en-ZA" smtClean="0"/>
              <a:t>‹#›</a:t>
            </a:fld>
            <a:endParaRPr lang="en-ZA"/>
          </a:p>
        </p:txBody>
      </p:sp>
    </p:spTree>
    <p:extLst>
      <p:ext uri="{BB962C8B-B14F-4D97-AF65-F5344CB8AC3E}">
        <p14:creationId xmlns:p14="http://schemas.microsoft.com/office/powerpoint/2010/main" val="1808591679"/>
      </p:ext>
    </p:extLst>
  </p:cSld>
  <p:clrMapOvr>
    <a:masterClrMapping/>
  </p:clrMapOvr>
  <p:transition>
    <p:wip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FEBE939-ED82-48F0-8DE6-90AB0E16F0A5}" type="datetimeFigureOut">
              <a:rPr lang="en-ZA" smtClean="0"/>
              <a:t>2023/03/06</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C53C2F6C-4014-4A83-B88C-60DF446632A2}" type="slidenum">
              <a:rPr lang="en-ZA" smtClean="0"/>
              <a:t>‹#›</a:t>
            </a:fld>
            <a:endParaRPr lang="en-ZA"/>
          </a:p>
        </p:txBody>
      </p:sp>
    </p:spTree>
    <p:extLst>
      <p:ext uri="{BB962C8B-B14F-4D97-AF65-F5344CB8AC3E}">
        <p14:creationId xmlns:p14="http://schemas.microsoft.com/office/powerpoint/2010/main" val="1857285022"/>
      </p:ext>
    </p:extLst>
  </p:cSld>
  <p:clrMapOvr>
    <a:masterClrMapping/>
  </p:clrMapOvr>
  <p:transition>
    <p:wip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FEBE939-ED82-48F0-8DE6-90AB0E16F0A5}" type="datetimeFigureOut">
              <a:rPr lang="en-ZA" smtClean="0"/>
              <a:t>2023/03/06</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C53C2F6C-4014-4A83-B88C-60DF446632A2}" type="slidenum">
              <a:rPr lang="en-ZA" smtClean="0"/>
              <a:t>‹#›</a:t>
            </a:fld>
            <a:endParaRPr lang="en-ZA"/>
          </a:p>
        </p:txBody>
      </p:sp>
    </p:spTree>
    <p:extLst>
      <p:ext uri="{BB962C8B-B14F-4D97-AF65-F5344CB8AC3E}">
        <p14:creationId xmlns:p14="http://schemas.microsoft.com/office/powerpoint/2010/main" val="2101515868"/>
      </p:ext>
    </p:extLst>
  </p:cSld>
  <p:clrMapOvr>
    <a:masterClrMapping/>
  </p:clrMapOvr>
  <p:transition>
    <p:wip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FEBE939-ED82-48F0-8DE6-90AB0E16F0A5}" type="datetimeFigureOut">
              <a:rPr lang="en-ZA" smtClean="0"/>
              <a:t>2023/03/06</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C53C2F6C-4014-4A83-B88C-60DF446632A2}" type="slidenum">
              <a:rPr lang="en-ZA" smtClean="0"/>
              <a:t>‹#›</a:t>
            </a:fld>
            <a:endParaRPr lang="en-ZA"/>
          </a:p>
        </p:txBody>
      </p:sp>
    </p:spTree>
    <p:extLst>
      <p:ext uri="{BB962C8B-B14F-4D97-AF65-F5344CB8AC3E}">
        <p14:creationId xmlns:p14="http://schemas.microsoft.com/office/powerpoint/2010/main" val="2168790412"/>
      </p:ext>
    </p:extLst>
  </p:cSld>
  <p:clrMapOvr>
    <a:masterClrMapping/>
  </p:clrMapOvr>
  <p:transition>
    <p:wip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FEBE939-ED82-48F0-8DE6-90AB0E16F0A5}" type="datetimeFigureOut">
              <a:rPr lang="en-ZA" smtClean="0"/>
              <a:t>2023/03/06</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C53C2F6C-4014-4A83-B88C-60DF446632A2}" type="slidenum">
              <a:rPr lang="en-ZA" smtClean="0"/>
              <a:t>‹#›</a:t>
            </a:fld>
            <a:endParaRPr lang="en-ZA"/>
          </a:p>
        </p:txBody>
      </p:sp>
    </p:spTree>
    <p:extLst>
      <p:ext uri="{BB962C8B-B14F-4D97-AF65-F5344CB8AC3E}">
        <p14:creationId xmlns:p14="http://schemas.microsoft.com/office/powerpoint/2010/main" val="268574200"/>
      </p:ext>
    </p:extLst>
  </p:cSld>
  <p:clrMapOvr>
    <a:masterClrMapping/>
  </p:clrMapOvr>
  <p:transition>
    <p:wip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FEBE939-ED82-48F0-8DE6-90AB0E16F0A5}" type="datetimeFigureOut">
              <a:rPr lang="en-ZA" smtClean="0"/>
              <a:t>2023/03/06</a:t>
            </a:fld>
            <a:endParaRPr lang="en-ZA"/>
          </a:p>
        </p:txBody>
      </p:sp>
      <p:sp>
        <p:nvSpPr>
          <p:cNvPr id="8" name="Footer Placeholder 7"/>
          <p:cNvSpPr>
            <a:spLocks noGrp="1"/>
          </p:cNvSpPr>
          <p:nvPr>
            <p:ph type="ftr" sz="quarter" idx="11"/>
          </p:nvPr>
        </p:nvSpPr>
        <p:spPr/>
        <p:txBody>
          <a:bodyPr/>
          <a:lstStyle/>
          <a:p>
            <a:endParaRPr lang="en-ZA"/>
          </a:p>
        </p:txBody>
      </p:sp>
      <p:sp>
        <p:nvSpPr>
          <p:cNvPr id="9" name="Slide Number Placeholder 8"/>
          <p:cNvSpPr>
            <a:spLocks noGrp="1"/>
          </p:cNvSpPr>
          <p:nvPr>
            <p:ph type="sldNum" sz="quarter" idx="12"/>
          </p:nvPr>
        </p:nvSpPr>
        <p:spPr/>
        <p:txBody>
          <a:bodyPr/>
          <a:lstStyle/>
          <a:p>
            <a:fld id="{C53C2F6C-4014-4A83-B88C-60DF446632A2}" type="slidenum">
              <a:rPr lang="en-ZA" smtClean="0"/>
              <a:t>‹#›</a:t>
            </a:fld>
            <a:endParaRPr lang="en-ZA"/>
          </a:p>
        </p:txBody>
      </p:sp>
    </p:spTree>
    <p:extLst>
      <p:ext uri="{BB962C8B-B14F-4D97-AF65-F5344CB8AC3E}">
        <p14:creationId xmlns:p14="http://schemas.microsoft.com/office/powerpoint/2010/main" val="174619082"/>
      </p:ext>
    </p:extLst>
  </p:cSld>
  <p:clrMapOvr>
    <a:masterClrMapping/>
  </p:clrMapOvr>
  <p:transition>
    <p:wip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FEBE939-ED82-48F0-8DE6-90AB0E16F0A5}" type="datetimeFigureOut">
              <a:rPr lang="en-ZA" smtClean="0"/>
              <a:t>2023/03/06</a:t>
            </a:fld>
            <a:endParaRPr lang="en-ZA"/>
          </a:p>
        </p:txBody>
      </p:sp>
      <p:sp>
        <p:nvSpPr>
          <p:cNvPr id="4" name="Footer Placeholder 3"/>
          <p:cNvSpPr>
            <a:spLocks noGrp="1"/>
          </p:cNvSpPr>
          <p:nvPr>
            <p:ph type="ftr" sz="quarter" idx="11"/>
          </p:nvPr>
        </p:nvSpPr>
        <p:spPr/>
        <p:txBody>
          <a:bodyPr/>
          <a:lstStyle/>
          <a:p>
            <a:endParaRPr lang="en-ZA"/>
          </a:p>
        </p:txBody>
      </p:sp>
      <p:sp>
        <p:nvSpPr>
          <p:cNvPr id="5" name="Slide Number Placeholder 4"/>
          <p:cNvSpPr>
            <a:spLocks noGrp="1"/>
          </p:cNvSpPr>
          <p:nvPr>
            <p:ph type="sldNum" sz="quarter" idx="12"/>
          </p:nvPr>
        </p:nvSpPr>
        <p:spPr/>
        <p:txBody>
          <a:bodyPr/>
          <a:lstStyle/>
          <a:p>
            <a:fld id="{C53C2F6C-4014-4A83-B88C-60DF446632A2}" type="slidenum">
              <a:rPr lang="en-ZA" smtClean="0"/>
              <a:t>‹#›</a:t>
            </a:fld>
            <a:endParaRPr lang="en-ZA"/>
          </a:p>
        </p:txBody>
      </p:sp>
    </p:spTree>
    <p:extLst>
      <p:ext uri="{BB962C8B-B14F-4D97-AF65-F5344CB8AC3E}">
        <p14:creationId xmlns:p14="http://schemas.microsoft.com/office/powerpoint/2010/main" val="501043552"/>
      </p:ext>
    </p:extLst>
  </p:cSld>
  <p:clrMapOvr>
    <a:masterClrMapping/>
  </p:clrMapOvr>
  <p:transition>
    <p:wip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FEBE939-ED82-48F0-8DE6-90AB0E16F0A5}" type="datetimeFigureOut">
              <a:rPr lang="en-ZA" smtClean="0"/>
              <a:t>2023/03/06</a:t>
            </a:fld>
            <a:endParaRPr lang="en-ZA"/>
          </a:p>
        </p:txBody>
      </p:sp>
      <p:sp>
        <p:nvSpPr>
          <p:cNvPr id="3" name="Footer Placeholder 2"/>
          <p:cNvSpPr>
            <a:spLocks noGrp="1"/>
          </p:cNvSpPr>
          <p:nvPr>
            <p:ph type="ftr" sz="quarter" idx="11"/>
          </p:nvPr>
        </p:nvSpPr>
        <p:spPr/>
        <p:txBody>
          <a:bodyPr/>
          <a:lstStyle/>
          <a:p>
            <a:endParaRPr lang="en-ZA"/>
          </a:p>
        </p:txBody>
      </p:sp>
      <p:sp>
        <p:nvSpPr>
          <p:cNvPr id="4" name="Slide Number Placeholder 3"/>
          <p:cNvSpPr>
            <a:spLocks noGrp="1"/>
          </p:cNvSpPr>
          <p:nvPr>
            <p:ph type="sldNum" sz="quarter" idx="12"/>
          </p:nvPr>
        </p:nvSpPr>
        <p:spPr/>
        <p:txBody>
          <a:bodyPr/>
          <a:lstStyle/>
          <a:p>
            <a:fld id="{C53C2F6C-4014-4A83-B88C-60DF446632A2}" type="slidenum">
              <a:rPr lang="en-ZA" smtClean="0"/>
              <a:t>‹#›</a:t>
            </a:fld>
            <a:endParaRPr lang="en-ZA"/>
          </a:p>
        </p:txBody>
      </p:sp>
    </p:spTree>
    <p:extLst>
      <p:ext uri="{BB962C8B-B14F-4D97-AF65-F5344CB8AC3E}">
        <p14:creationId xmlns:p14="http://schemas.microsoft.com/office/powerpoint/2010/main" val="948750504"/>
      </p:ext>
    </p:extLst>
  </p:cSld>
  <p:clrMapOvr>
    <a:masterClrMapping/>
  </p:clrMapOvr>
  <p:transition>
    <p:wip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8FEBE939-ED82-48F0-8DE6-90AB0E16F0A5}" type="datetimeFigureOut">
              <a:rPr lang="en-ZA" smtClean="0"/>
              <a:t>2023/03/06</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C53C2F6C-4014-4A83-B88C-60DF446632A2}" type="slidenum">
              <a:rPr lang="en-ZA" smtClean="0"/>
              <a:t>‹#›</a:t>
            </a:fld>
            <a:endParaRPr lang="en-ZA"/>
          </a:p>
        </p:txBody>
      </p:sp>
    </p:spTree>
    <p:extLst>
      <p:ext uri="{BB962C8B-B14F-4D97-AF65-F5344CB8AC3E}">
        <p14:creationId xmlns:p14="http://schemas.microsoft.com/office/powerpoint/2010/main" val="3068317762"/>
      </p:ext>
    </p:extLst>
  </p:cSld>
  <p:clrMapOvr>
    <a:masterClrMapping/>
  </p:clrMapOvr>
  <p:transition>
    <p:wip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C53C2F6C-4014-4A83-B88C-60DF446632A2}" type="slidenum">
              <a:rPr lang="en-ZA" smtClean="0"/>
              <a:t>‹#›</a:t>
            </a:fld>
            <a:endParaRPr lang="en-ZA"/>
          </a:p>
        </p:txBody>
      </p:sp>
      <p:sp>
        <p:nvSpPr>
          <p:cNvPr id="5" name="Date Placeholder 4"/>
          <p:cNvSpPr>
            <a:spLocks noGrp="1"/>
          </p:cNvSpPr>
          <p:nvPr>
            <p:ph type="dt" sz="half" idx="10"/>
          </p:nvPr>
        </p:nvSpPr>
        <p:spPr/>
        <p:txBody>
          <a:bodyPr/>
          <a:lstStyle/>
          <a:p>
            <a:fld id="{8FEBE939-ED82-48F0-8DE6-90AB0E16F0A5}" type="datetimeFigureOut">
              <a:rPr lang="en-ZA" smtClean="0"/>
              <a:t>2023/03/06</a:t>
            </a:fld>
            <a:endParaRPr lang="en-ZA"/>
          </a:p>
        </p:txBody>
      </p:sp>
    </p:spTree>
    <p:extLst>
      <p:ext uri="{BB962C8B-B14F-4D97-AF65-F5344CB8AC3E}">
        <p14:creationId xmlns:p14="http://schemas.microsoft.com/office/powerpoint/2010/main" val="1998472501"/>
      </p:ext>
    </p:extLst>
  </p:cSld>
  <p:clrMapOvr>
    <a:masterClrMapping/>
  </p:clrMapOvr>
  <p:transition>
    <p:wip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8FEBE939-ED82-48F0-8DE6-90AB0E16F0A5}" type="datetimeFigureOut">
              <a:rPr lang="en-ZA" smtClean="0"/>
              <a:t>2023/03/06</a:t>
            </a:fld>
            <a:endParaRPr lang="en-ZA"/>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ZA"/>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C53C2F6C-4014-4A83-B88C-60DF446632A2}" type="slidenum">
              <a:rPr lang="en-ZA" smtClean="0"/>
              <a:t>‹#›</a:t>
            </a:fld>
            <a:endParaRPr lang="en-ZA"/>
          </a:p>
        </p:txBody>
      </p:sp>
    </p:spTree>
    <p:extLst>
      <p:ext uri="{BB962C8B-B14F-4D97-AF65-F5344CB8AC3E}">
        <p14:creationId xmlns:p14="http://schemas.microsoft.com/office/powerpoint/2010/main" val="1351233676"/>
      </p:ext>
    </p:extLst>
  </p:cSld>
  <p:clrMap bg1="lt1" tx1="dk1" bg2="lt2" tx2="dk2" accent1="accent1" accent2="accent2" accent3="accent3" accent4="accent4" accent5="accent5" accent6="accent6" hlink="hlink" folHlink="folHlink"/>
  <p:sldLayoutIdLst>
    <p:sldLayoutId id="2147483702" r:id="rId1"/>
    <p:sldLayoutId id="2147483703" r:id="rId2"/>
    <p:sldLayoutId id="2147483704" r:id="rId3"/>
    <p:sldLayoutId id="2147483705" r:id="rId4"/>
    <p:sldLayoutId id="2147483706" r:id="rId5"/>
    <p:sldLayoutId id="2147483707" r:id="rId6"/>
    <p:sldLayoutId id="2147483708" r:id="rId7"/>
    <p:sldLayoutId id="2147483709" r:id="rId8"/>
    <p:sldLayoutId id="2147483710" r:id="rId9"/>
    <p:sldLayoutId id="2147483711" r:id="rId10"/>
    <p:sldLayoutId id="2147483712" r:id="rId11"/>
    <p:sldLayoutId id="2147483713" r:id="rId12"/>
    <p:sldLayoutId id="2147483714" r:id="rId13"/>
    <p:sldLayoutId id="2147483715" r:id="rId14"/>
    <p:sldLayoutId id="2147483716" r:id="rId15"/>
    <p:sldLayoutId id="2147483717" r:id="rId16"/>
  </p:sldLayoutIdLst>
  <p:transition>
    <p:wipe/>
  </p:transition>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rgbClr val="0070C0"/>
            </a:gs>
            <a:gs pos="74000">
              <a:schemeClr val="accent1">
                <a:lumMod val="45000"/>
                <a:lumOff val="55000"/>
              </a:schemeClr>
            </a:gs>
            <a:gs pos="83000">
              <a:schemeClr val="accent1">
                <a:lumMod val="45000"/>
                <a:lumOff val="55000"/>
              </a:schemeClr>
            </a:gs>
            <a:gs pos="100000">
              <a:srgbClr val="0070C0"/>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273570" y="799055"/>
            <a:ext cx="5218199" cy="1533832"/>
          </a:xfrm>
          <a:noFill/>
          <a:ln>
            <a:noFill/>
          </a:ln>
        </p:spPr>
        <p:style>
          <a:lnRef idx="2">
            <a:schemeClr val="dk1"/>
          </a:lnRef>
          <a:fillRef idx="1">
            <a:schemeClr val="lt1"/>
          </a:fillRef>
          <a:effectRef idx="0">
            <a:schemeClr val="dk1"/>
          </a:effectRef>
          <a:fontRef idx="minor">
            <a:schemeClr val="dk1"/>
          </a:fontRef>
        </p:style>
        <p:txBody>
          <a:bodyPr>
            <a:scene3d>
              <a:camera prst="orthographicFront"/>
              <a:lightRig rig="soft" dir="t">
                <a:rot lat="0" lon="0" rev="15600000"/>
              </a:lightRig>
            </a:scene3d>
            <a:sp3d extrusionH="57150" prstMaterial="softEdge">
              <a:bevelT w="25400" h="38100"/>
            </a:sp3d>
          </a:bodyPr>
          <a:lstStyle/>
          <a:p>
            <a:pPr algn="ctr"/>
            <a:r>
              <a:rPr lang="en-ZA" b="1" dirty="0" smtClean="0">
                <a:ln w="12700">
                  <a:solidFill>
                    <a:schemeClr val="tx2">
                      <a:lumMod val="75000"/>
                    </a:schemeClr>
                  </a:solidFill>
                  <a:prstDash val="solid"/>
                </a:ln>
                <a:solidFill>
                  <a:schemeClr val="bg1"/>
                </a:solidFill>
                <a:effectLst>
                  <a:outerShdw dist="38100" dir="2640000" algn="bl" rotWithShape="0">
                    <a:schemeClr val="tx2">
                      <a:lumMod val="75000"/>
                    </a:schemeClr>
                  </a:outerShdw>
                </a:effectLst>
              </a:rPr>
              <a:t>BLIND SA</a:t>
            </a:r>
            <a:endParaRPr lang="en-ZA" b="1" dirty="0">
              <a:ln/>
              <a:solidFill>
                <a:schemeClr val="bg1"/>
              </a:solidFill>
            </a:endParaRPr>
          </a:p>
        </p:txBody>
      </p:sp>
      <p:sp>
        <p:nvSpPr>
          <p:cNvPr id="3" name="Subtitle 2"/>
          <p:cNvSpPr>
            <a:spLocks noGrp="1"/>
          </p:cNvSpPr>
          <p:nvPr>
            <p:ph type="subTitle" idx="1"/>
          </p:nvPr>
        </p:nvSpPr>
        <p:spPr>
          <a:xfrm>
            <a:off x="1507066" y="3343701"/>
            <a:ext cx="9303502" cy="1214651"/>
          </a:xfrm>
        </p:spPr>
        <p:txBody>
          <a:bodyPr>
            <a:normAutofit fontScale="77500" lnSpcReduction="20000"/>
          </a:bodyPr>
          <a:lstStyle/>
          <a:p>
            <a:pPr algn="ctr"/>
            <a:r>
              <a:rPr lang="en-US" sz="3600" b="1" dirty="0">
                <a:ln w="12700">
                  <a:solidFill>
                    <a:schemeClr val="tx2">
                      <a:lumMod val="75000"/>
                    </a:schemeClr>
                  </a:solidFill>
                  <a:prstDash val="solid"/>
                </a:ln>
                <a:solidFill>
                  <a:schemeClr val="bg1"/>
                </a:solidFill>
                <a:latin typeface="Arial Black" panose="020B0A04020102020204" pitchFamily="34" charset="0"/>
              </a:rPr>
              <a:t>Western Cape CAB provincial hearing Tuesday </a:t>
            </a:r>
            <a:endParaRPr lang="en-US" sz="3600" b="1" dirty="0" smtClean="0">
              <a:ln w="12700">
                <a:solidFill>
                  <a:schemeClr val="tx2">
                    <a:lumMod val="75000"/>
                  </a:schemeClr>
                </a:solidFill>
                <a:prstDash val="solid"/>
              </a:ln>
              <a:solidFill>
                <a:schemeClr val="bg1"/>
              </a:solidFill>
              <a:latin typeface="Arial Black" panose="020B0A04020102020204" pitchFamily="34" charset="0"/>
            </a:endParaRPr>
          </a:p>
          <a:p>
            <a:pPr algn="ctr"/>
            <a:r>
              <a:rPr lang="en-US" sz="3600" b="1" dirty="0">
                <a:ln w="12700">
                  <a:solidFill>
                    <a:schemeClr val="tx2">
                      <a:lumMod val="75000"/>
                    </a:schemeClr>
                  </a:solidFill>
                  <a:prstDash val="solid"/>
                </a:ln>
                <a:solidFill>
                  <a:schemeClr val="bg1"/>
                </a:solidFill>
                <a:latin typeface="Arial Black" panose="020B0A04020102020204" pitchFamily="34" charset="0"/>
              </a:rPr>
              <a:t>0</a:t>
            </a:r>
            <a:r>
              <a:rPr lang="en-US" sz="3600" b="1" dirty="0" smtClean="0">
                <a:ln w="12700">
                  <a:solidFill>
                    <a:schemeClr val="tx2">
                      <a:lumMod val="75000"/>
                    </a:schemeClr>
                  </a:solidFill>
                  <a:prstDash val="solid"/>
                </a:ln>
                <a:solidFill>
                  <a:schemeClr val="bg1"/>
                </a:solidFill>
                <a:latin typeface="Arial Black" panose="020B0A04020102020204" pitchFamily="34" charset="0"/>
              </a:rPr>
              <a:t>7 </a:t>
            </a:r>
            <a:r>
              <a:rPr lang="en-US" sz="3600" b="1" dirty="0">
                <a:ln w="12700">
                  <a:solidFill>
                    <a:schemeClr val="tx2">
                      <a:lumMod val="75000"/>
                    </a:schemeClr>
                  </a:solidFill>
                  <a:prstDash val="solid"/>
                </a:ln>
                <a:solidFill>
                  <a:schemeClr val="bg1"/>
                </a:solidFill>
                <a:latin typeface="Arial Black" panose="020B0A04020102020204" pitchFamily="34" charset="0"/>
              </a:rPr>
              <a:t>March </a:t>
            </a:r>
            <a:r>
              <a:rPr lang="en-US" sz="3600" b="1" dirty="0" smtClean="0">
                <a:ln w="12700">
                  <a:solidFill>
                    <a:schemeClr val="tx2">
                      <a:lumMod val="75000"/>
                    </a:schemeClr>
                  </a:solidFill>
                  <a:prstDash val="solid"/>
                </a:ln>
                <a:solidFill>
                  <a:schemeClr val="bg1"/>
                </a:solidFill>
                <a:latin typeface="Arial Black" panose="020B0A04020102020204" pitchFamily="34" charset="0"/>
              </a:rPr>
              <a:t>2023</a:t>
            </a:r>
          </a:p>
        </p:txBody>
      </p:sp>
      <p:pic>
        <p:nvPicPr>
          <p:cNvPr id="4" name="Picture 3"/>
          <p:cNvPicPr>
            <a:picLocks noChangeAspect="1"/>
          </p:cNvPicPr>
          <p:nvPr/>
        </p:nvPicPr>
        <p:blipFill>
          <a:blip r:embed="rId2"/>
          <a:stretch>
            <a:fillRect/>
          </a:stretch>
        </p:blipFill>
        <p:spPr>
          <a:xfrm>
            <a:off x="3986601" y="1397338"/>
            <a:ext cx="4218798" cy="1249788"/>
          </a:xfrm>
          <a:prstGeom prst="rect">
            <a:avLst/>
          </a:prstGeom>
        </p:spPr>
      </p:pic>
    </p:spTree>
    <p:extLst>
      <p:ext uri="{BB962C8B-B14F-4D97-AF65-F5344CB8AC3E}">
        <p14:creationId xmlns:p14="http://schemas.microsoft.com/office/powerpoint/2010/main" val="231786970"/>
      </p:ext>
    </p:extLst>
  </p:cSld>
  <p:clrMapOvr>
    <a:masterClrMapping/>
  </p:clrMapOvr>
  <p:transition>
    <p:wip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a:latin typeface="Arial Black" panose="020B0A04020102020204" pitchFamily="34" charset="0"/>
              </a:rPr>
              <a:t>Recommendations</a:t>
            </a:r>
          </a:p>
        </p:txBody>
      </p:sp>
      <p:sp>
        <p:nvSpPr>
          <p:cNvPr id="3" name="Content Placeholder 2"/>
          <p:cNvSpPr>
            <a:spLocks noGrp="1"/>
          </p:cNvSpPr>
          <p:nvPr>
            <p:ph idx="1"/>
          </p:nvPr>
        </p:nvSpPr>
        <p:spPr/>
        <p:txBody>
          <a:bodyPr>
            <a:normAutofit fontScale="92500" lnSpcReduction="10000"/>
          </a:bodyPr>
          <a:lstStyle/>
          <a:p>
            <a:r>
              <a:rPr lang="en-US" dirty="0" smtClean="0">
                <a:latin typeface="Arial Black" panose="020B0A04020102020204" pitchFamily="34" charset="0"/>
              </a:rPr>
              <a:t>Technical </a:t>
            </a:r>
            <a:r>
              <a:rPr lang="en-US" dirty="0">
                <a:latin typeface="Arial Black" panose="020B0A04020102020204" pitchFamily="34" charset="0"/>
              </a:rPr>
              <a:t>Protective Measures TPM</a:t>
            </a:r>
          </a:p>
          <a:p>
            <a:pPr marL="0" indent="0">
              <a:buNone/>
            </a:pPr>
            <a:r>
              <a:rPr lang="en-US" dirty="0">
                <a:latin typeface="Arial Black" panose="020B0A04020102020204" pitchFamily="34" charset="0"/>
              </a:rPr>
              <a:t>Accessible format shifting requires the conversion of works into formats other than the format in which it was published. For instance, running a software to read e-books aloud or printing an e-book in Braille. Often, the computer on which the e-book is accessed, say a library computer, does not have a Braille printer attached to it. What would then be required is for the e-book to be emailed / transferred on a flash drive to a computer that is connected to a Braille printer for us to access the e-book. However, technological protection measures (TPMs) that ‘lock’ e-books to a single device, for instance, prevent us from doing this entirely. </a:t>
            </a:r>
          </a:p>
          <a:p>
            <a:endParaRPr lang="en-US" dirty="0">
              <a:latin typeface="Arial Black" panose="020B0A04020102020204" pitchFamily="34" charset="0"/>
            </a:endParaRPr>
          </a:p>
          <a:p>
            <a:r>
              <a:rPr lang="en-US" dirty="0" smtClean="0">
                <a:latin typeface="Arial Black" panose="020B0A04020102020204" pitchFamily="34" charset="0"/>
              </a:rPr>
              <a:t>We </a:t>
            </a:r>
            <a:r>
              <a:rPr lang="en-US" dirty="0">
                <a:latin typeface="Arial Black" panose="020B0A04020102020204" pitchFamily="34" charset="0"/>
              </a:rPr>
              <a:t>recommend CAB S28P is amended and we suggest language in our written submission.</a:t>
            </a:r>
          </a:p>
          <a:p>
            <a:endParaRPr lang="en-ZA" dirty="0"/>
          </a:p>
        </p:txBody>
      </p:sp>
    </p:spTree>
    <p:extLst>
      <p:ext uri="{BB962C8B-B14F-4D97-AF65-F5344CB8AC3E}">
        <p14:creationId xmlns:p14="http://schemas.microsoft.com/office/powerpoint/2010/main" val="3086599503"/>
      </p:ext>
    </p:extLst>
  </p:cSld>
  <p:clrMapOvr>
    <a:masterClrMapping/>
  </p:clrMapOvr>
  <p:transition>
    <p:wip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latin typeface="Arial Black" panose="020B0A04020102020204" pitchFamily="34" charset="0"/>
              </a:rPr>
              <a:t>Thank you</a:t>
            </a:r>
            <a:endParaRPr lang="en-ZA" dirty="0">
              <a:latin typeface="Arial Black" panose="020B0A04020102020204" pitchFamily="34" charset="0"/>
            </a:endParaRP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035300" y="1466001"/>
            <a:ext cx="4508500" cy="4508500"/>
          </a:xfrm>
        </p:spPr>
      </p:pic>
    </p:spTree>
    <p:extLst>
      <p:ext uri="{BB962C8B-B14F-4D97-AF65-F5344CB8AC3E}">
        <p14:creationId xmlns:p14="http://schemas.microsoft.com/office/powerpoint/2010/main" val="1802908810"/>
      </p:ext>
    </p:extLst>
  </p:cSld>
  <p:clrMapOvr>
    <a:masterClrMapping/>
  </p:clrMapOvr>
  <p:transition>
    <p:wip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79341" y="1299028"/>
            <a:ext cx="5109316" cy="2033517"/>
          </a:xfrm>
        </p:spPr>
        <p:txBody>
          <a:bodyPr/>
          <a:lstStyle/>
          <a:p>
            <a:pPr algn="ctr"/>
            <a:r>
              <a:rPr lang="en-ZA" b="1" dirty="0" smtClean="0">
                <a:latin typeface="Arial Black" panose="020B0A04020102020204" pitchFamily="34" charset="0"/>
              </a:rPr>
              <a:t>THANKING YOU…</a:t>
            </a:r>
            <a:endParaRPr lang="en-ZA" b="1" dirty="0">
              <a:latin typeface="Arial Black" panose="020B0A04020102020204" pitchFamily="34" charset="0"/>
            </a:endParaRPr>
          </a:p>
        </p:txBody>
      </p:sp>
      <p:pic>
        <p:nvPicPr>
          <p:cNvPr id="3" name="Picture 2"/>
          <p:cNvPicPr>
            <a:picLocks noChangeAspect="1"/>
          </p:cNvPicPr>
          <p:nvPr/>
        </p:nvPicPr>
        <p:blipFill>
          <a:blip r:embed="rId2"/>
          <a:stretch>
            <a:fillRect/>
          </a:stretch>
        </p:blipFill>
        <p:spPr>
          <a:xfrm>
            <a:off x="9859846" y="6189146"/>
            <a:ext cx="2326288" cy="689146"/>
          </a:xfrm>
          <a:prstGeom prst="rect">
            <a:avLst/>
          </a:prstGeom>
        </p:spPr>
      </p:pic>
      <p:sp>
        <p:nvSpPr>
          <p:cNvPr id="4" name="Rectangle 3"/>
          <p:cNvSpPr/>
          <p:nvPr/>
        </p:nvSpPr>
        <p:spPr>
          <a:xfrm>
            <a:off x="2467706" y="3088167"/>
            <a:ext cx="6096000" cy="1754326"/>
          </a:xfrm>
          <a:prstGeom prst="rect">
            <a:avLst/>
          </a:prstGeom>
        </p:spPr>
        <p:txBody>
          <a:bodyPr>
            <a:spAutoFit/>
          </a:bodyPr>
          <a:lstStyle/>
          <a:p>
            <a:pPr algn="ctr"/>
            <a:r>
              <a:rPr lang="en-US" dirty="0" smtClean="0">
                <a:latin typeface="Arial Black" panose="020B0A04020102020204" pitchFamily="34" charset="0"/>
              </a:rPr>
              <a:t>Christo De Klerk</a:t>
            </a:r>
          </a:p>
          <a:p>
            <a:pPr algn="ctr"/>
            <a:r>
              <a:rPr lang="en-US" dirty="0" smtClean="0">
                <a:latin typeface="Arial Black" panose="020B0A04020102020204" pitchFamily="34" charset="0"/>
              </a:rPr>
              <a:t>Vice President</a:t>
            </a:r>
            <a:endParaRPr lang="en-ZA" dirty="0">
              <a:latin typeface="Arial Black" panose="020B0A04020102020204" pitchFamily="34" charset="0"/>
            </a:endParaRPr>
          </a:p>
          <a:p>
            <a:pPr algn="ctr"/>
            <a:r>
              <a:rPr lang="en-ZA" dirty="0">
                <a:latin typeface="Arial Black" panose="020B0A04020102020204" pitchFamily="34" charset="0"/>
              </a:rPr>
              <a:t>Blind SA</a:t>
            </a:r>
          </a:p>
          <a:p>
            <a:pPr algn="ctr"/>
            <a:r>
              <a:rPr lang="en-ZA" dirty="0" smtClean="0">
                <a:latin typeface="Arial Black" panose="020B0A04020102020204" pitchFamily="34" charset="0"/>
              </a:rPr>
              <a:t>07 MARCH 2023</a:t>
            </a:r>
            <a:endParaRPr lang="en-ZA" dirty="0">
              <a:latin typeface="Arial Black" panose="020B0A04020102020204" pitchFamily="34" charset="0"/>
            </a:endParaRPr>
          </a:p>
          <a:p>
            <a:pPr algn="ctr"/>
            <a:r>
              <a:rPr lang="en-ZA" dirty="0">
                <a:latin typeface="Arial Black" panose="020B0A04020102020204" pitchFamily="34" charset="0"/>
              </a:rPr>
              <a:t>#</a:t>
            </a:r>
            <a:r>
              <a:rPr lang="en-ZA" dirty="0" err="1">
                <a:latin typeface="Arial Black" panose="020B0A04020102020204" pitchFamily="34" charset="0"/>
              </a:rPr>
              <a:t>Endthebookfamine</a:t>
            </a:r>
            <a:endParaRPr lang="en-ZA" dirty="0">
              <a:latin typeface="Arial Black" panose="020B0A04020102020204" pitchFamily="34" charset="0"/>
            </a:endParaRPr>
          </a:p>
          <a:p>
            <a:pPr algn="ctr"/>
            <a:r>
              <a:rPr lang="en-ZA" dirty="0">
                <a:latin typeface="Arial Black" panose="020B0A04020102020204" pitchFamily="34" charset="0"/>
              </a:rPr>
              <a:t>#</a:t>
            </a:r>
            <a:r>
              <a:rPr lang="en-ZA" dirty="0" err="1">
                <a:latin typeface="Arial Black" panose="020B0A04020102020204" pitchFamily="34" charset="0"/>
              </a:rPr>
              <a:t>Brailleisnocrime</a:t>
            </a:r>
            <a:endParaRPr lang="en-ZA" dirty="0">
              <a:latin typeface="Arial Black" panose="020B0A04020102020204" pitchFamily="34" charset="0"/>
            </a:endParaRPr>
          </a:p>
        </p:txBody>
      </p:sp>
    </p:spTree>
    <p:extLst>
      <p:ext uri="{BB962C8B-B14F-4D97-AF65-F5344CB8AC3E}">
        <p14:creationId xmlns:p14="http://schemas.microsoft.com/office/powerpoint/2010/main" val="161882790"/>
      </p:ext>
    </p:extLst>
  </p:cSld>
  <p:clrMapOvr>
    <a:masterClrMapping/>
  </p:clrMapOvr>
  <p:transition>
    <p:wip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9859846" y="6189146"/>
            <a:ext cx="2326288" cy="689146"/>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847012" y="3219103"/>
            <a:ext cx="2497975" cy="419793"/>
          </a:xfrm>
          <a:prstGeom prst="rect">
            <a:avLst/>
          </a:prstGeom>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596055" y="929055"/>
            <a:ext cx="5260092" cy="5260092"/>
          </a:xfrm>
          <a:prstGeom prst="rect">
            <a:avLst/>
          </a:prstGeom>
        </p:spPr>
      </p:pic>
    </p:spTree>
    <p:extLst>
      <p:ext uri="{BB962C8B-B14F-4D97-AF65-F5344CB8AC3E}">
        <p14:creationId xmlns:p14="http://schemas.microsoft.com/office/powerpoint/2010/main" val="2301625207"/>
      </p:ext>
    </p:extLst>
  </p:cSld>
  <p:clrMapOvr>
    <a:masterClrMapping/>
  </p:clrMapOvr>
  <p:transition>
    <p:wip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23702" y="1134854"/>
            <a:ext cx="9683931" cy="5078313"/>
          </a:xfrm>
          <a:prstGeom prst="rect">
            <a:avLst/>
          </a:prstGeom>
        </p:spPr>
        <p:txBody>
          <a:bodyPr wrap="square">
            <a:spAutoFit/>
          </a:bodyPr>
          <a:lstStyle/>
          <a:p>
            <a:pPr defTabSz="457200">
              <a:lnSpc>
                <a:spcPct val="150000"/>
              </a:lnSpc>
              <a:spcBef>
                <a:spcPct val="0"/>
              </a:spcBef>
            </a:pPr>
            <a:r>
              <a:rPr lang="en-US" sz="2400" dirty="0">
                <a:latin typeface="Arial Black" panose="020B0A04020102020204" pitchFamily="34" charset="0"/>
              </a:rPr>
              <a:t>We are generally strongly in favour of the sections of the CAB that relate to our work and our participation in society, but in order to make these sections fully workable and to bring them in line with certain constitutional requirements, as recently clarified by the Constitutional Court, certain small but critical amendments have to be made. Our written submission set out what these critical amendments with recommended languages are.</a:t>
            </a:r>
          </a:p>
        </p:txBody>
      </p:sp>
      <p:pic>
        <p:nvPicPr>
          <p:cNvPr id="3" name="Picture 2"/>
          <p:cNvPicPr>
            <a:picLocks noChangeAspect="1"/>
          </p:cNvPicPr>
          <p:nvPr/>
        </p:nvPicPr>
        <p:blipFill>
          <a:blip r:embed="rId2"/>
          <a:stretch>
            <a:fillRect/>
          </a:stretch>
        </p:blipFill>
        <p:spPr>
          <a:xfrm>
            <a:off x="1426085" y="401424"/>
            <a:ext cx="8730229" cy="969348"/>
          </a:xfrm>
          <a:prstGeom prst="rect">
            <a:avLst/>
          </a:prstGeom>
        </p:spPr>
      </p:pic>
    </p:spTree>
    <p:extLst>
      <p:ext uri="{BB962C8B-B14F-4D97-AF65-F5344CB8AC3E}">
        <p14:creationId xmlns:p14="http://schemas.microsoft.com/office/powerpoint/2010/main" val="3173599456"/>
      </p:ext>
    </p:extLst>
  </p:cSld>
  <p:clrMapOvr>
    <a:masterClrMapping/>
  </p:clrMapOvr>
  <p:transition>
    <p:wip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77334" y="652761"/>
            <a:ext cx="8596668" cy="646331"/>
          </a:xfrm>
          <a:prstGeom prst="rect">
            <a:avLst/>
          </a:prstGeom>
          <a:noFill/>
        </p:spPr>
        <p:txBody>
          <a:bodyPr wrap="square" lIns="91440" tIns="45720" rIns="91440" bIns="45720">
            <a:spAutoFit/>
            <a:scene3d>
              <a:camera prst="orthographicFront"/>
              <a:lightRig rig="harsh" dir="t"/>
            </a:scene3d>
            <a:sp3d extrusionH="57150" prstMaterial="matte">
              <a:bevelT w="63500" h="12700" prst="angle"/>
              <a:contourClr>
                <a:schemeClr val="bg1">
                  <a:lumMod val="65000"/>
                </a:schemeClr>
              </a:contourClr>
            </a:sp3d>
          </a:bodyPr>
          <a:lstStyle/>
          <a:p>
            <a:r>
              <a:rPr lang="en-ZA" sz="3600" dirty="0" smtClean="0">
                <a:solidFill>
                  <a:srgbClr val="5FCBEF"/>
                </a:solidFill>
                <a:latin typeface="Arial Black" panose="020B0A04020102020204" pitchFamily="34" charset="0"/>
                <a:ea typeface="+mj-ea"/>
                <a:cs typeface="+mj-cs"/>
              </a:rPr>
              <a:t>Instruments</a:t>
            </a:r>
            <a:endParaRPr lang="en-US" sz="3600" b="1" cap="none" spc="0" dirty="0">
              <a:ln/>
              <a:solidFill>
                <a:srgbClr val="0070C0"/>
              </a:solidFill>
              <a:effectLst/>
              <a:latin typeface="Arial Black" panose="020B0A04020102020204" pitchFamily="34" charset="0"/>
            </a:endParaRPr>
          </a:p>
        </p:txBody>
      </p:sp>
      <p:pic>
        <p:nvPicPr>
          <p:cNvPr id="5" name="Picture 4"/>
          <p:cNvPicPr>
            <a:picLocks noChangeAspect="1"/>
          </p:cNvPicPr>
          <p:nvPr/>
        </p:nvPicPr>
        <p:blipFill>
          <a:blip r:embed="rId2"/>
          <a:stretch>
            <a:fillRect/>
          </a:stretch>
        </p:blipFill>
        <p:spPr>
          <a:xfrm>
            <a:off x="9859846" y="6189146"/>
            <a:ext cx="2326288" cy="689146"/>
          </a:xfrm>
          <a:prstGeom prst="rect">
            <a:avLst/>
          </a:prstGeom>
        </p:spPr>
      </p:pic>
      <p:sp>
        <p:nvSpPr>
          <p:cNvPr id="2" name="Rectangle 1"/>
          <p:cNvSpPr/>
          <p:nvPr/>
        </p:nvSpPr>
        <p:spPr>
          <a:xfrm>
            <a:off x="753210" y="1814808"/>
            <a:ext cx="6096000" cy="3836435"/>
          </a:xfrm>
          <a:prstGeom prst="rect">
            <a:avLst/>
          </a:prstGeom>
        </p:spPr>
        <p:txBody>
          <a:bodyPr>
            <a:spAutoFit/>
          </a:bodyPr>
          <a:lstStyle/>
          <a:p>
            <a:pPr>
              <a:lnSpc>
                <a:spcPct val="107000"/>
              </a:lnSpc>
              <a:spcAft>
                <a:spcPts val="800"/>
              </a:spcAft>
            </a:pPr>
            <a:r>
              <a:rPr lang="en-US" sz="1600" dirty="0">
                <a:latin typeface="Arial Black" panose="020B0A04020102020204" pitchFamily="34" charset="0"/>
                <a:ea typeface="Calibri" panose="020F0502020204030204" pitchFamily="34" charset="0"/>
                <a:cs typeface="Times New Roman" panose="02020603050405020304" pitchFamily="18" charset="0"/>
              </a:rPr>
              <a:t>Blind SA and Section27 focuses the submission on:-</a:t>
            </a:r>
            <a:endParaRPr lang="en-ZA" sz="1600" dirty="0">
              <a:latin typeface="Arial Black" panose="020B0A04020102020204" pitchFamily="34" charset="0"/>
              <a:ea typeface="Calibri" panose="020F0502020204030204" pitchFamily="34" charset="0"/>
              <a:cs typeface="Times New Roman" panose="02020603050405020304" pitchFamily="18" charset="0"/>
            </a:endParaRPr>
          </a:p>
          <a:p>
            <a:pPr marL="342900" lvl="0" indent="-342900" algn="just">
              <a:lnSpc>
                <a:spcPct val="200000"/>
              </a:lnSpc>
              <a:spcAft>
                <a:spcPts val="0"/>
              </a:spcAft>
              <a:buFont typeface="Symbol" panose="05050102010706020507" pitchFamily="18" charset="2"/>
              <a:buChar char=""/>
            </a:pPr>
            <a:r>
              <a:rPr lang="en-US" sz="1600" dirty="0">
                <a:latin typeface="Arial Black" panose="020B0A04020102020204" pitchFamily="34" charset="0"/>
                <a:ea typeface="Calibri" panose="020F0502020204030204" pitchFamily="34" charset="0"/>
                <a:cs typeface="Times New Roman" panose="02020603050405020304" pitchFamily="18" charset="0"/>
              </a:rPr>
              <a:t>Copyright Amendment Bill </a:t>
            </a:r>
            <a:r>
              <a:rPr lang="en-GB" sz="1600" dirty="0">
                <a:latin typeface="Arial Black" panose="020B0A04020102020204" pitchFamily="34" charset="0"/>
                <a:ea typeface="Calibri" panose="020F0502020204030204" pitchFamily="34" charset="0"/>
                <a:cs typeface="Times New Roman" panose="02020603050405020304" pitchFamily="18" charset="0"/>
              </a:rPr>
              <a:t>[B13D-2017] {CAB}: </a:t>
            </a:r>
            <a:r>
              <a:rPr lang="en-US" sz="1600" dirty="0">
                <a:latin typeface="Arial Black" panose="020B0A04020102020204" pitchFamily="34" charset="0"/>
                <a:ea typeface="Calibri" panose="020F0502020204030204" pitchFamily="34" charset="0"/>
                <a:cs typeface="Times New Roman" panose="02020603050405020304" pitchFamily="18" charset="0"/>
              </a:rPr>
              <a:t>  </a:t>
            </a:r>
            <a:endParaRPr lang="en-ZA" sz="1600" dirty="0">
              <a:latin typeface="Arial Black" panose="020B0A04020102020204" pitchFamily="34" charset="0"/>
              <a:ea typeface="Calibri" panose="020F0502020204030204" pitchFamily="34" charset="0"/>
              <a:cs typeface="Times New Roman" panose="02020603050405020304" pitchFamily="18" charset="0"/>
            </a:endParaRPr>
          </a:p>
          <a:p>
            <a:pPr marL="342900" lvl="0" indent="-342900" algn="just">
              <a:lnSpc>
                <a:spcPct val="200000"/>
              </a:lnSpc>
              <a:spcAft>
                <a:spcPts val="0"/>
              </a:spcAft>
              <a:buFont typeface="Symbol" panose="05050102010706020507" pitchFamily="18" charset="2"/>
              <a:buChar char=""/>
            </a:pPr>
            <a:r>
              <a:rPr lang="en-US" sz="1600" dirty="0">
                <a:latin typeface="Arial Black" panose="020B0A04020102020204" pitchFamily="34" charset="0"/>
                <a:ea typeface="Calibri" panose="020F0502020204030204" pitchFamily="34" charset="0"/>
                <a:cs typeface="Times New Roman" panose="02020603050405020304" pitchFamily="18" charset="0"/>
              </a:rPr>
              <a:t> Constitutional Court Judgement 21 September 2022 </a:t>
            </a:r>
            <a:endParaRPr lang="en-ZA" sz="1600" dirty="0">
              <a:latin typeface="Arial Black" panose="020B0A04020102020204" pitchFamily="34" charset="0"/>
              <a:ea typeface="Calibri" panose="020F0502020204030204" pitchFamily="34" charset="0"/>
              <a:cs typeface="Times New Roman" panose="02020603050405020304" pitchFamily="18" charset="0"/>
            </a:endParaRPr>
          </a:p>
          <a:p>
            <a:pPr marL="342900" lvl="0" indent="-342900">
              <a:lnSpc>
                <a:spcPct val="200000"/>
              </a:lnSpc>
              <a:spcAft>
                <a:spcPts val="600"/>
              </a:spcAft>
              <a:buFont typeface="Symbol" panose="05050102010706020507" pitchFamily="18" charset="2"/>
              <a:buChar char=""/>
            </a:pPr>
            <a:r>
              <a:rPr lang="en-US" sz="1600" dirty="0">
                <a:latin typeface="Arial Black" panose="020B0A04020102020204" pitchFamily="34" charset="0"/>
                <a:ea typeface="Calibri" panose="020F0502020204030204" pitchFamily="34" charset="0"/>
                <a:cs typeface="Times New Roman" panose="02020603050405020304" pitchFamily="18" charset="0"/>
              </a:rPr>
              <a:t>Marrakesh Treaty to facilitate access to published works for blind, visually impaired and other print disable persons 2013] {Marrakesh Treaty}. </a:t>
            </a:r>
            <a:endParaRPr lang="en-ZA" sz="1600" dirty="0">
              <a:latin typeface="Arial Black" panose="020B0A040201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497617494"/>
      </p:ext>
    </p:extLst>
  </p:cSld>
  <p:clrMapOvr>
    <a:masterClrMapping/>
  </p:clrMapOvr>
  <p:transition>
    <p:wip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a:latin typeface="Arial Black" panose="020B0A04020102020204" pitchFamily="34" charset="0"/>
              </a:rPr>
              <a:t>Constitutional Court Judgement 21 September 2022 </a:t>
            </a:r>
          </a:p>
        </p:txBody>
      </p:sp>
      <p:sp>
        <p:nvSpPr>
          <p:cNvPr id="3" name="Content Placeholder 2"/>
          <p:cNvSpPr>
            <a:spLocks noGrp="1"/>
          </p:cNvSpPr>
          <p:nvPr>
            <p:ph idx="1"/>
          </p:nvPr>
        </p:nvSpPr>
        <p:spPr/>
        <p:txBody>
          <a:bodyPr>
            <a:normAutofit fontScale="47500" lnSpcReduction="20000"/>
          </a:bodyPr>
          <a:lstStyle/>
          <a:p>
            <a:r>
              <a:rPr lang="en-US" sz="2900" dirty="0">
                <a:latin typeface="Arial Black" panose="020B0A04020102020204" pitchFamily="34" charset="0"/>
              </a:rPr>
              <a:t>The Constitutional Court )21 September 2022) confirmed the High Court’s (21 September 2021) finding that the Copyright Act 1978 was unconstitutional to the extent that it discriminated against people with visual and print disabilities and violated our rights  to equality, dignity, and participation in cultural life. Importantly, the judgment </a:t>
            </a:r>
            <a:r>
              <a:rPr lang="en-US" sz="2900" dirty="0" err="1">
                <a:latin typeface="Arial Black" panose="020B0A04020102020204" pitchFamily="34" charset="0"/>
              </a:rPr>
              <a:t>centred</a:t>
            </a:r>
            <a:r>
              <a:rPr lang="en-US" sz="2900" dirty="0">
                <a:latin typeface="Arial Black" panose="020B0A04020102020204" pitchFamily="34" charset="0"/>
              </a:rPr>
              <a:t> upon the specific requirement of </a:t>
            </a:r>
            <a:r>
              <a:rPr lang="en-US" sz="2900" dirty="0" err="1">
                <a:latin typeface="Arial Black" panose="020B0A04020102020204" pitchFamily="34" charset="0"/>
              </a:rPr>
              <a:t>authorisation</a:t>
            </a:r>
            <a:r>
              <a:rPr lang="en-US" sz="2900" dirty="0">
                <a:latin typeface="Arial Black" panose="020B0A04020102020204" pitchFamily="34" charset="0"/>
              </a:rPr>
              <a:t> by the copyright owner. The Court was sensitive to the fact that the CAB continues to be debated in Parliament. Its declaration of constitutional invalidity was thus suspended for a period of two years to give Parliament time to legislate to fix this unconstitutionality. However, in order to provide us with immediate redress and to ensure that our rights do not continue to be violated, the Constitutional Court read in its own, court-crafted remedy, s 13A, for that interim period. Section 13A thus provides a baseline (an absolute minimum) which Parliament must meet in its formulation of provisions that impact people with disability, in order to rectify the unconstitutionality of the Copyright Act 1978 and fulfil its constitutional obligations.</a:t>
            </a:r>
          </a:p>
          <a:p>
            <a:r>
              <a:rPr lang="en-US" sz="2900" dirty="0">
                <a:latin typeface="Arial Black" panose="020B0A04020102020204" pitchFamily="34" charset="0"/>
              </a:rPr>
              <a:t>We submit that s 13A does not function as a ceiling or a prescription: Parliament’s proposed legislative protection for our rights cannot go lower than s 13A, but it certainly can and, we submit, should go higher in view of South Africa’s concurrent constitutional and international human rights obligations to ensure that people with disabilities do not experience discrimination.</a:t>
            </a:r>
          </a:p>
          <a:p>
            <a:endParaRPr lang="en-ZA" dirty="0"/>
          </a:p>
        </p:txBody>
      </p:sp>
    </p:spTree>
    <p:extLst>
      <p:ext uri="{BB962C8B-B14F-4D97-AF65-F5344CB8AC3E}">
        <p14:creationId xmlns:p14="http://schemas.microsoft.com/office/powerpoint/2010/main" val="3764861312"/>
      </p:ext>
    </p:extLst>
  </p:cSld>
  <p:clrMapOvr>
    <a:masterClrMapping/>
  </p:clrMapOvr>
  <p:transition>
    <p:wip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a:latin typeface="Arial Black" panose="020B0A04020102020204" pitchFamily="34" charset="0"/>
              </a:rPr>
              <a:t>Recommendations</a:t>
            </a:r>
          </a:p>
        </p:txBody>
      </p:sp>
      <p:sp>
        <p:nvSpPr>
          <p:cNvPr id="3" name="Content Placeholder 2"/>
          <p:cNvSpPr>
            <a:spLocks noGrp="1"/>
          </p:cNvSpPr>
          <p:nvPr>
            <p:ph idx="1"/>
          </p:nvPr>
        </p:nvSpPr>
        <p:spPr/>
        <p:txBody>
          <a:bodyPr/>
          <a:lstStyle/>
          <a:p>
            <a:r>
              <a:rPr lang="en-US" dirty="0" smtClean="0">
                <a:latin typeface="Arial Black" panose="020B0A04020102020204" pitchFamily="34" charset="0"/>
              </a:rPr>
              <a:t>Accessible </a:t>
            </a:r>
            <a:r>
              <a:rPr lang="en-US" dirty="0">
                <a:latin typeface="Arial Black" panose="020B0A04020102020204" pitchFamily="34" charset="0"/>
              </a:rPr>
              <a:t>Formats </a:t>
            </a:r>
            <a:endParaRPr lang="en-US" dirty="0" smtClean="0">
              <a:latin typeface="Arial Black" panose="020B0A04020102020204" pitchFamily="34" charset="0"/>
            </a:endParaRPr>
          </a:p>
          <a:p>
            <a:pPr marL="0" indent="0">
              <a:buNone/>
            </a:pPr>
            <a:r>
              <a:rPr lang="en-US" dirty="0" smtClean="0">
                <a:latin typeface="Arial Black" panose="020B0A04020102020204" pitchFamily="34" charset="0"/>
              </a:rPr>
              <a:t>Accessible </a:t>
            </a:r>
            <a:r>
              <a:rPr lang="en-US" dirty="0">
                <a:latin typeface="Arial Black" panose="020B0A04020102020204" pitchFamily="34" charset="0"/>
              </a:rPr>
              <a:t>formats refers to braille, large print, Audio and Daisy materials. </a:t>
            </a:r>
          </a:p>
          <a:p>
            <a:endParaRPr lang="en-US" dirty="0">
              <a:latin typeface="Arial Black" panose="020B0A04020102020204" pitchFamily="34" charset="0"/>
            </a:endParaRPr>
          </a:p>
          <a:p>
            <a:r>
              <a:rPr lang="en-US" dirty="0" smtClean="0">
                <a:latin typeface="Arial Black" panose="020B0A04020102020204" pitchFamily="34" charset="0"/>
              </a:rPr>
              <a:t>We </a:t>
            </a:r>
            <a:r>
              <a:rPr lang="en-US" dirty="0">
                <a:latin typeface="Arial Black" panose="020B0A04020102020204" pitchFamily="34" charset="0"/>
              </a:rPr>
              <a:t>recommend that the Select Committee amends the CAB’s definition of accessible format copy to that of the Constitutional Court judgement for coherence with Blind SA CC  and in conformity with the Marrakesh Treaty. </a:t>
            </a:r>
          </a:p>
          <a:p>
            <a:endParaRPr lang="en-ZA" dirty="0"/>
          </a:p>
        </p:txBody>
      </p:sp>
    </p:spTree>
    <p:extLst>
      <p:ext uri="{BB962C8B-B14F-4D97-AF65-F5344CB8AC3E}">
        <p14:creationId xmlns:p14="http://schemas.microsoft.com/office/powerpoint/2010/main" val="1149193568"/>
      </p:ext>
    </p:extLst>
  </p:cSld>
  <p:clrMapOvr>
    <a:masterClrMapping/>
  </p:clrMapOvr>
  <p:transition>
    <p:wip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a:latin typeface="Arial Black" panose="020B0A04020102020204" pitchFamily="34" charset="0"/>
              </a:rPr>
              <a:t>Recommendations</a:t>
            </a:r>
          </a:p>
        </p:txBody>
      </p:sp>
      <p:sp>
        <p:nvSpPr>
          <p:cNvPr id="3" name="Content Placeholder 2"/>
          <p:cNvSpPr>
            <a:spLocks noGrp="1"/>
          </p:cNvSpPr>
          <p:nvPr>
            <p:ph idx="1"/>
          </p:nvPr>
        </p:nvSpPr>
        <p:spPr/>
        <p:txBody>
          <a:bodyPr>
            <a:normAutofit fontScale="92500" lnSpcReduction="10000"/>
          </a:bodyPr>
          <a:lstStyle/>
          <a:p>
            <a:r>
              <a:rPr lang="en-US" dirty="0" smtClean="0">
                <a:latin typeface="Arial Black" panose="020B0A04020102020204" pitchFamily="34" charset="0"/>
              </a:rPr>
              <a:t>beneficiary </a:t>
            </a:r>
            <a:r>
              <a:rPr lang="en-US" dirty="0">
                <a:latin typeface="Arial Black" panose="020B0A04020102020204" pitchFamily="34" charset="0"/>
              </a:rPr>
              <a:t>person</a:t>
            </a:r>
          </a:p>
          <a:p>
            <a:r>
              <a:rPr lang="en-US" dirty="0">
                <a:latin typeface="Arial Black" panose="020B0A04020102020204" pitchFamily="34" charset="0"/>
              </a:rPr>
              <a:t>The CAB defines ‘person with a disability’ broadly to include physical, intellectual, neurological, or sensory disabilities. The definition </a:t>
            </a:r>
            <a:r>
              <a:rPr lang="en-US" dirty="0" err="1">
                <a:latin typeface="Arial Black" panose="020B0A04020102020204" pitchFamily="34" charset="0"/>
              </a:rPr>
              <a:t>centres</a:t>
            </a:r>
            <a:r>
              <a:rPr lang="en-US" dirty="0">
                <a:latin typeface="Arial Black" panose="020B0A04020102020204" pitchFamily="34" charset="0"/>
              </a:rPr>
              <a:t> upon the constitutional guarantee of non-discrimination in describing how accessible format shifting should work ‘to enable that person to access and use the work in the same manner as a person without a disability’. The CAB’s definition provides for access for people with disabilities across the spectrum and is in line with s 9 of the Constitution as well as South Africa’s international obligations under the UN Convention on the Rights of Persons with Disabilities and the recently ratified AU Protocol on the rights of persons with disability</a:t>
            </a:r>
          </a:p>
          <a:p>
            <a:endParaRPr lang="en-US" dirty="0">
              <a:latin typeface="Arial Black" panose="020B0A04020102020204" pitchFamily="34" charset="0"/>
            </a:endParaRPr>
          </a:p>
          <a:p>
            <a:r>
              <a:rPr lang="en-US" dirty="0" smtClean="0">
                <a:latin typeface="Arial Black" panose="020B0A04020102020204" pitchFamily="34" charset="0"/>
              </a:rPr>
              <a:t>No </a:t>
            </a:r>
            <a:r>
              <a:rPr lang="en-US" dirty="0">
                <a:latin typeface="Arial Black" panose="020B0A04020102020204" pitchFamily="34" charset="0"/>
              </a:rPr>
              <a:t>change to the CAB is required. </a:t>
            </a:r>
          </a:p>
        </p:txBody>
      </p:sp>
    </p:spTree>
    <p:extLst>
      <p:ext uri="{BB962C8B-B14F-4D97-AF65-F5344CB8AC3E}">
        <p14:creationId xmlns:p14="http://schemas.microsoft.com/office/powerpoint/2010/main" val="397461181"/>
      </p:ext>
    </p:extLst>
  </p:cSld>
  <p:clrMapOvr>
    <a:masterClrMapping/>
  </p:clrMapOvr>
  <p:transition>
    <p:wip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a:latin typeface="Arial Black" panose="020B0A04020102020204" pitchFamily="34" charset="0"/>
              </a:rPr>
              <a:t>Recommendations</a:t>
            </a:r>
          </a:p>
        </p:txBody>
      </p:sp>
      <p:sp>
        <p:nvSpPr>
          <p:cNvPr id="3" name="Content Placeholder 2"/>
          <p:cNvSpPr>
            <a:spLocks noGrp="1"/>
          </p:cNvSpPr>
          <p:nvPr>
            <p:ph idx="1"/>
          </p:nvPr>
        </p:nvSpPr>
        <p:spPr/>
        <p:txBody>
          <a:bodyPr/>
          <a:lstStyle/>
          <a:p>
            <a:r>
              <a:rPr lang="en-US" dirty="0" smtClean="0">
                <a:latin typeface="Arial Black" panose="020B0A04020102020204" pitchFamily="34" charset="0"/>
              </a:rPr>
              <a:t>Permitted </a:t>
            </a:r>
            <a:r>
              <a:rPr lang="en-US" dirty="0">
                <a:latin typeface="Arial Black" panose="020B0A04020102020204" pitchFamily="34" charset="0"/>
              </a:rPr>
              <a:t>Entity</a:t>
            </a:r>
          </a:p>
          <a:p>
            <a:pPr marL="0" indent="0">
              <a:buNone/>
            </a:pPr>
            <a:r>
              <a:rPr lang="en-US" dirty="0">
                <a:latin typeface="Arial Black" panose="020B0A04020102020204" pitchFamily="34" charset="0"/>
              </a:rPr>
              <a:t>The Constitutional court-crafted s 13A adopts the Marrakesh Treaty inclusive definition with government and NGOs as examples of </a:t>
            </a:r>
            <a:r>
              <a:rPr lang="en-US" dirty="0" err="1">
                <a:latin typeface="Arial Black" panose="020B0A04020102020204" pitchFamily="34" charset="0"/>
              </a:rPr>
              <a:t>organisations</a:t>
            </a:r>
            <a:r>
              <a:rPr lang="en-US" dirty="0">
                <a:latin typeface="Arial Black" panose="020B0A04020102020204" pitchFamily="34" charset="0"/>
              </a:rPr>
              <a:t> that could be considered permitted entities. The CAB’s restrictive definition, ’</a:t>
            </a:r>
            <a:r>
              <a:rPr lang="en-US" dirty="0" err="1">
                <a:latin typeface="Arial Black" panose="020B0A04020102020204" pitchFamily="34" charset="0"/>
              </a:rPr>
              <a:t>Authorised</a:t>
            </a:r>
            <a:r>
              <a:rPr lang="en-US" dirty="0">
                <a:latin typeface="Arial Black" panose="020B0A04020102020204" pitchFamily="34" charset="0"/>
              </a:rPr>
              <a:t> Entity’ could limit libraries, associations and private schools and universities.</a:t>
            </a:r>
          </a:p>
          <a:p>
            <a:endParaRPr lang="en-US" dirty="0">
              <a:latin typeface="Arial Black" panose="020B0A04020102020204" pitchFamily="34" charset="0"/>
            </a:endParaRPr>
          </a:p>
          <a:p>
            <a:r>
              <a:rPr lang="en-US" dirty="0" smtClean="0">
                <a:latin typeface="Arial Black" panose="020B0A04020102020204" pitchFamily="34" charset="0"/>
              </a:rPr>
              <a:t>The </a:t>
            </a:r>
            <a:r>
              <a:rPr lang="en-US" dirty="0">
                <a:latin typeface="Arial Black" panose="020B0A04020102020204" pitchFamily="34" charset="0"/>
              </a:rPr>
              <a:t>recommendation is for the CAB to be amended to adopt the Constitutional Court-crafted definition of Permitted Entities. </a:t>
            </a:r>
          </a:p>
          <a:p>
            <a:endParaRPr lang="en-ZA" dirty="0"/>
          </a:p>
        </p:txBody>
      </p:sp>
    </p:spTree>
    <p:extLst>
      <p:ext uri="{BB962C8B-B14F-4D97-AF65-F5344CB8AC3E}">
        <p14:creationId xmlns:p14="http://schemas.microsoft.com/office/powerpoint/2010/main" val="1267310506"/>
      </p:ext>
    </p:extLst>
  </p:cSld>
  <p:clrMapOvr>
    <a:masterClrMapping/>
  </p:clrMapOvr>
  <p:transition>
    <p:wip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a:t>Artistic and Literary Works</a:t>
            </a:r>
            <a:br>
              <a:rPr lang="en-ZA" dirty="0"/>
            </a:br>
            <a:endParaRPr lang="en-ZA" dirty="0"/>
          </a:p>
        </p:txBody>
      </p:sp>
      <p:sp>
        <p:nvSpPr>
          <p:cNvPr id="3" name="Content Placeholder 2"/>
          <p:cNvSpPr>
            <a:spLocks noGrp="1"/>
          </p:cNvSpPr>
          <p:nvPr>
            <p:ph idx="1"/>
          </p:nvPr>
        </p:nvSpPr>
        <p:spPr/>
        <p:txBody>
          <a:bodyPr/>
          <a:lstStyle/>
          <a:p>
            <a:r>
              <a:rPr lang="en-US" b="1" dirty="0" smtClean="0"/>
              <a:t>•</a:t>
            </a:r>
            <a:r>
              <a:rPr lang="en-US" b="1" dirty="0"/>
              <a:t>	no change</a:t>
            </a:r>
          </a:p>
          <a:p>
            <a:endParaRPr lang="en-ZA" dirty="0"/>
          </a:p>
        </p:txBody>
      </p:sp>
    </p:spTree>
    <p:extLst>
      <p:ext uri="{BB962C8B-B14F-4D97-AF65-F5344CB8AC3E}">
        <p14:creationId xmlns:p14="http://schemas.microsoft.com/office/powerpoint/2010/main" val="4033297515"/>
      </p:ext>
    </p:extLst>
  </p:cSld>
  <p:clrMapOvr>
    <a:masterClrMapping/>
  </p:clrMapOvr>
  <p:transition>
    <p:wipe/>
  </p:transition>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1075</TotalTime>
  <Words>817</Words>
  <Application>Microsoft Office PowerPoint</Application>
  <PresentationFormat>Widescreen</PresentationFormat>
  <Paragraphs>42</Paragraphs>
  <Slides>12</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12</vt:i4>
      </vt:variant>
    </vt:vector>
  </HeadingPairs>
  <TitlesOfParts>
    <vt:vector size="20" baseType="lpstr">
      <vt:lpstr>Arial</vt:lpstr>
      <vt:lpstr>Arial Black</vt:lpstr>
      <vt:lpstr>Calibri</vt:lpstr>
      <vt:lpstr>Symbol</vt:lpstr>
      <vt:lpstr>Times New Roman</vt:lpstr>
      <vt:lpstr>Trebuchet MS</vt:lpstr>
      <vt:lpstr>Wingdings 3</vt:lpstr>
      <vt:lpstr>Facet</vt:lpstr>
      <vt:lpstr>BLIND SA</vt:lpstr>
      <vt:lpstr>PowerPoint Presentation</vt:lpstr>
      <vt:lpstr>PowerPoint Presentation</vt:lpstr>
      <vt:lpstr>PowerPoint Presentation</vt:lpstr>
      <vt:lpstr>Constitutional Court Judgement 21 September 2022 </vt:lpstr>
      <vt:lpstr>Recommendations</vt:lpstr>
      <vt:lpstr>Recommendations</vt:lpstr>
      <vt:lpstr>Recommendations</vt:lpstr>
      <vt:lpstr>Artistic and Literary Works </vt:lpstr>
      <vt:lpstr>Recommendations</vt:lpstr>
      <vt:lpstr>Thank you</vt:lpstr>
      <vt:lpstr>THANKING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BLIND SA</dc:title>
  <dc:creator>Economic Empowerment Officer</dc:creator>
  <cp:lastModifiedBy>Busi Mokhari</cp:lastModifiedBy>
  <cp:revision>83</cp:revision>
  <cp:lastPrinted>2022-09-20T05:30:05Z</cp:lastPrinted>
  <dcterms:created xsi:type="dcterms:W3CDTF">2022-09-13T13:13:48Z</dcterms:created>
  <dcterms:modified xsi:type="dcterms:W3CDTF">2023-03-06T12:01:53Z</dcterms:modified>
</cp:coreProperties>
</file>