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7" r:id="rId2"/>
  </p:sldMasterIdLst>
  <p:notesMasterIdLst>
    <p:notesMasterId r:id="rId49"/>
  </p:notesMasterIdLst>
  <p:sldIdLst>
    <p:sldId id="272" r:id="rId3"/>
    <p:sldId id="285" r:id="rId4"/>
    <p:sldId id="378" r:id="rId5"/>
    <p:sldId id="379" r:id="rId6"/>
    <p:sldId id="294" r:id="rId7"/>
    <p:sldId id="354" r:id="rId8"/>
    <p:sldId id="357" r:id="rId9"/>
    <p:sldId id="355" r:id="rId10"/>
    <p:sldId id="375" r:id="rId11"/>
    <p:sldId id="377" r:id="rId12"/>
    <p:sldId id="376"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ick Percy" initials="W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4" autoAdjust="0"/>
    <p:restoredTop sz="94637"/>
  </p:normalViewPr>
  <p:slideViewPr>
    <p:cSldViewPr snapToGrid="0" snapToObjects="1">
      <p:cViewPr varScale="1">
        <p:scale>
          <a:sx n="71" d="100"/>
          <a:sy n="71" d="100"/>
        </p:scale>
        <p:origin x="68" y="1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0D3E1-A6B3-45B5-A7E3-352917BB27BE}"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US"/>
        </a:p>
      </dgm:t>
    </dgm:pt>
    <dgm:pt modelId="{B0D6B758-225D-40A6-B3A3-89D474379F4D}">
      <dgm:prSet/>
      <dgm:spPr/>
      <dgm:t>
        <a:bodyPr/>
        <a:lstStyle/>
        <a:p>
          <a:r>
            <a:rPr lang="en-ZA" u="sng"/>
            <a:t>Background </a:t>
          </a:r>
          <a:endParaRPr lang="en-US"/>
        </a:p>
      </dgm:t>
    </dgm:pt>
    <dgm:pt modelId="{8D23B3C2-23A4-44F7-BD8B-300E3514035E}" type="parTrans" cxnId="{A494FDB1-92FC-484D-BC5F-B245E723239D}">
      <dgm:prSet/>
      <dgm:spPr/>
      <dgm:t>
        <a:bodyPr/>
        <a:lstStyle/>
        <a:p>
          <a:endParaRPr lang="en-US"/>
        </a:p>
      </dgm:t>
    </dgm:pt>
    <dgm:pt modelId="{0E38783E-A32A-4F34-9411-C76A27AF4F8A}" type="sibTrans" cxnId="{A494FDB1-92FC-484D-BC5F-B245E723239D}">
      <dgm:prSet/>
      <dgm:spPr/>
      <dgm:t>
        <a:bodyPr/>
        <a:lstStyle/>
        <a:p>
          <a:endParaRPr lang="en-US"/>
        </a:p>
      </dgm:t>
    </dgm:pt>
    <dgm:pt modelId="{BAD46F89-71BA-4867-9561-1087F38B9EB0}">
      <dgm:prSet/>
      <dgm:spPr/>
      <dgm:t>
        <a:bodyPr/>
        <a:lstStyle/>
        <a:p>
          <a:r>
            <a:rPr lang="en-ZA"/>
            <a:t>Digitisation saw the recorded music industry lose 43% of its revenues within a 18-year period, mostly as a result of digital piracy/ infringement (see figure below). Such developments continue to challenge authors and copyrights owners and their CMOs such as CAPASSO  require revisiting the remedies available to them. </a:t>
          </a:r>
          <a:endParaRPr lang="en-US"/>
        </a:p>
      </dgm:t>
    </dgm:pt>
    <dgm:pt modelId="{EDC3FDA2-93D0-4619-87F9-95FAAFAF4E99}" type="parTrans" cxnId="{F4A8D7C8-C857-431E-AD1F-BE4AB618E379}">
      <dgm:prSet/>
      <dgm:spPr/>
      <dgm:t>
        <a:bodyPr/>
        <a:lstStyle/>
        <a:p>
          <a:endParaRPr lang="en-US"/>
        </a:p>
      </dgm:t>
    </dgm:pt>
    <dgm:pt modelId="{02D8520E-B8C8-4FC0-BDE0-BDCE5350D5BF}" type="sibTrans" cxnId="{F4A8D7C8-C857-431E-AD1F-BE4AB618E379}">
      <dgm:prSet/>
      <dgm:spPr/>
      <dgm:t>
        <a:bodyPr/>
        <a:lstStyle/>
        <a:p>
          <a:endParaRPr lang="en-US"/>
        </a:p>
      </dgm:t>
    </dgm:pt>
    <dgm:pt modelId="{02D8683C-00D4-4094-8D2D-89AA13930874}">
      <dgm:prSet/>
      <dgm:spPr/>
      <dgm:t>
        <a:bodyPr/>
        <a:lstStyle/>
        <a:p>
          <a:r>
            <a:rPr lang="en-ZA"/>
            <a:t>Digital exploitation of music has spotlighted the shortcomings of the current remedies thus necessitating additional remedies to have prospected.</a:t>
          </a:r>
          <a:endParaRPr lang="en-US"/>
        </a:p>
      </dgm:t>
    </dgm:pt>
    <dgm:pt modelId="{6466FAFA-32B7-45E0-A975-DF3C09565579}" type="parTrans" cxnId="{99D80411-8F51-471A-B55E-9BD103F71BBC}">
      <dgm:prSet/>
      <dgm:spPr/>
      <dgm:t>
        <a:bodyPr/>
        <a:lstStyle/>
        <a:p>
          <a:endParaRPr lang="en-US"/>
        </a:p>
      </dgm:t>
    </dgm:pt>
    <dgm:pt modelId="{37C8D531-EB9B-4624-94B9-6B2EF5E390B9}" type="sibTrans" cxnId="{99D80411-8F51-471A-B55E-9BD103F71BBC}">
      <dgm:prSet/>
      <dgm:spPr/>
      <dgm:t>
        <a:bodyPr/>
        <a:lstStyle/>
        <a:p>
          <a:endParaRPr lang="en-US"/>
        </a:p>
      </dgm:t>
    </dgm:pt>
    <dgm:pt modelId="{6773C66A-E61F-4D41-901C-888373E55A00}">
      <dgm:prSet/>
      <dgm:spPr/>
      <dgm:t>
        <a:bodyPr/>
        <a:lstStyle/>
        <a:p>
          <a:r>
            <a:rPr lang="en-ZA" u="sng"/>
            <a:t>Current </a:t>
          </a:r>
          <a:endParaRPr lang="en-US"/>
        </a:p>
      </dgm:t>
    </dgm:pt>
    <dgm:pt modelId="{E3CD74E0-4820-44DF-90EA-49C29713E7F2}" type="parTrans" cxnId="{0AAA9E96-4C91-4870-989A-9F548B690C49}">
      <dgm:prSet/>
      <dgm:spPr/>
      <dgm:t>
        <a:bodyPr/>
        <a:lstStyle/>
        <a:p>
          <a:endParaRPr lang="en-US"/>
        </a:p>
      </dgm:t>
    </dgm:pt>
    <dgm:pt modelId="{5B3F6576-6C69-4715-88FF-C9C6B5234237}" type="sibTrans" cxnId="{0AAA9E96-4C91-4870-989A-9F548B690C49}">
      <dgm:prSet/>
      <dgm:spPr/>
      <dgm:t>
        <a:bodyPr/>
        <a:lstStyle/>
        <a:p>
          <a:endParaRPr lang="en-US"/>
        </a:p>
      </dgm:t>
    </dgm:pt>
    <dgm:pt modelId="{0B83D104-DDB6-488F-86F8-CB03FCAA775A}">
      <dgm:prSet/>
      <dgm:spPr/>
      <dgm:t>
        <a:bodyPr/>
        <a:lstStyle/>
        <a:p>
          <a:r>
            <a:rPr lang="en-ZA"/>
            <a:t>Section 24 of the Act grants the authors and copyrights owners one of two options as far as damages are concerned; to either prove actual damages or rely on a reasonable royalty. The actual damages contemplated in section 24 generally take the form of compensation for the loss of profit arising from the infringing action</a:t>
          </a:r>
          <a:endParaRPr lang="en-US"/>
        </a:p>
      </dgm:t>
    </dgm:pt>
    <dgm:pt modelId="{60276556-0D84-4A7A-A36A-EEFFC2E46A65}" type="parTrans" cxnId="{E6EF6CB3-B041-43C0-95A5-2E8446508F65}">
      <dgm:prSet/>
      <dgm:spPr/>
      <dgm:t>
        <a:bodyPr/>
        <a:lstStyle/>
        <a:p>
          <a:endParaRPr lang="en-US"/>
        </a:p>
      </dgm:t>
    </dgm:pt>
    <dgm:pt modelId="{A2509999-7B79-4AFE-9060-492F8400A513}" type="sibTrans" cxnId="{E6EF6CB3-B041-43C0-95A5-2E8446508F65}">
      <dgm:prSet/>
      <dgm:spPr/>
      <dgm:t>
        <a:bodyPr/>
        <a:lstStyle/>
        <a:p>
          <a:endParaRPr lang="en-US"/>
        </a:p>
      </dgm:t>
    </dgm:pt>
    <dgm:pt modelId="{81F768AD-A2DA-4F47-8928-183965AEE08F}">
      <dgm:prSet/>
      <dgm:spPr/>
      <dgm:t>
        <a:bodyPr/>
        <a:lstStyle/>
        <a:p>
          <a:r>
            <a:rPr lang="en-ZA"/>
            <a:t>Digitisation has made that computation a very difficult task for musicians as a whole. As exemplified in Figure A above, between 1999 and 2017, recorded music lost 43% of its value due to digitization. That macro assessment is easy to illustrate with hindsight, but an individual author or copyright owner would be hard-pressed to showcase that on a single-song basis due to audience preferences and consumption patterns. </a:t>
          </a:r>
          <a:endParaRPr lang="en-US"/>
        </a:p>
      </dgm:t>
    </dgm:pt>
    <dgm:pt modelId="{8CCD69F8-07A9-47AC-A291-1EDA38B4B73B}" type="parTrans" cxnId="{D8B276BB-077C-414E-9737-9B685DF10827}">
      <dgm:prSet/>
      <dgm:spPr/>
      <dgm:t>
        <a:bodyPr/>
        <a:lstStyle/>
        <a:p>
          <a:endParaRPr lang="en-US"/>
        </a:p>
      </dgm:t>
    </dgm:pt>
    <dgm:pt modelId="{6D4BB76E-9634-47C0-9E80-29332EDA646C}" type="sibTrans" cxnId="{D8B276BB-077C-414E-9737-9B685DF10827}">
      <dgm:prSet/>
      <dgm:spPr/>
      <dgm:t>
        <a:bodyPr/>
        <a:lstStyle/>
        <a:p>
          <a:endParaRPr lang="en-US"/>
        </a:p>
      </dgm:t>
    </dgm:pt>
    <dgm:pt modelId="{0039EC6E-6CD9-FE4A-9F9E-A0D87173D029}" type="pres">
      <dgm:prSet presAssocID="{04C0D3E1-A6B3-45B5-A7E3-352917BB27BE}" presName="linearFlow" presStyleCnt="0">
        <dgm:presLayoutVars>
          <dgm:dir/>
          <dgm:animLvl val="lvl"/>
          <dgm:resizeHandles val="exact"/>
        </dgm:presLayoutVars>
      </dgm:prSet>
      <dgm:spPr/>
    </dgm:pt>
    <dgm:pt modelId="{0180A676-A22F-C444-A616-698AA81CDBB6}" type="pres">
      <dgm:prSet presAssocID="{B0D6B758-225D-40A6-B3A3-89D474379F4D}" presName="composite" presStyleCnt="0"/>
      <dgm:spPr/>
    </dgm:pt>
    <dgm:pt modelId="{263219EC-B608-524A-BDF8-9A4D8A1A345D}" type="pres">
      <dgm:prSet presAssocID="{B0D6B758-225D-40A6-B3A3-89D474379F4D}" presName="parentText" presStyleLbl="alignNode1" presStyleIdx="0" presStyleCnt="2">
        <dgm:presLayoutVars>
          <dgm:chMax val="1"/>
          <dgm:bulletEnabled val="1"/>
        </dgm:presLayoutVars>
      </dgm:prSet>
      <dgm:spPr/>
    </dgm:pt>
    <dgm:pt modelId="{4E319071-1BCF-E445-9305-F148B200A36E}" type="pres">
      <dgm:prSet presAssocID="{B0D6B758-225D-40A6-B3A3-89D474379F4D}" presName="descendantText" presStyleLbl="alignAcc1" presStyleIdx="0" presStyleCnt="2">
        <dgm:presLayoutVars>
          <dgm:bulletEnabled val="1"/>
        </dgm:presLayoutVars>
      </dgm:prSet>
      <dgm:spPr/>
    </dgm:pt>
    <dgm:pt modelId="{F3A60CB3-DF91-264C-AA19-F1D66F10BE84}" type="pres">
      <dgm:prSet presAssocID="{0E38783E-A32A-4F34-9411-C76A27AF4F8A}" presName="sp" presStyleCnt="0"/>
      <dgm:spPr/>
    </dgm:pt>
    <dgm:pt modelId="{31FF3608-1A57-EA4E-97F2-99D475BD47EB}" type="pres">
      <dgm:prSet presAssocID="{6773C66A-E61F-4D41-901C-888373E55A00}" presName="composite" presStyleCnt="0"/>
      <dgm:spPr/>
    </dgm:pt>
    <dgm:pt modelId="{89D2B0B6-7F27-AA41-ACE8-9DA308D68812}" type="pres">
      <dgm:prSet presAssocID="{6773C66A-E61F-4D41-901C-888373E55A00}" presName="parentText" presStyleLbl="alignNode1" presStyleIdx="1" presStyleCnt="2">
        <dgm:presLayoutVars>
          <dgm:chMax val="1"/>
          <dgm:bulletEnabled val="1"/>
        </dgm:presLayoutVars>
      </dgm:prSet>
      <dgm:spPr/>
    </dgm:pt>
    <dgm:pt modelId="{9EF44A3E-8A9F-EB4E-860E-81D7152ADE9F}" type="pres">
      <dgm:prSet presAssocID="{6773C66A-E61F-4D41-901C-888373E55A00}" presName="descendantText" presStyleLbl="alignAcc1" presStyleIdx="1" presStyleCnt="2">
        <dgm:presLayoutVars>
          <dgm:bulletEnabled val="1"/>
        </dgm:presLayoutVars>
      </dgm:prSet>
      <dgm:spPr/>
    </dgm:pt>
  </dgm:ptLst>
  <dgm:cxnLst>
    <dgm:cxn modelId="{40C98505-E19C-9D42-87C8-4335154ED55F}" type="presOf" srcId="{0B83D104-DDB6-488F-86F8-CB03FCAA775A}" destId="{9EF44A3E-8A9F-EB4E-860E-81D7152ADE9F}" srcOrd="0" destOrd="0" presId="urn:microsoft.com/office/officeart/2005/8/layout/chevron2"/>
    <dgm:cxn modelId="{99D80411-8F51-471A-B55E-9BD103F71BBC}" srcId="{B0D6B758-225D-40A6-B3A3-89D474379F4D}" destId="{02D8683C-00D4-4094-8D2D-89AA13930874}" srcOrd="1" destOrd="0" parTransId="{6466FAFA-32B7-45E0-A975-DF3C09565579}" sibTransId="{37C8D531-EB9B-4624-94B9-6B2EF5E390B9}"/>
    <dgm:cxn modelId="{462C1643-F9C8-FF47-A1A2-F2EA9632019F}" type="presOf" srcId="{04C0D3E1-A6B3-45B5-A7E3-352917BB27BE}" destId="{0039EC6E-6CD9-FE4A-9F9E-A0D87173D029}" srcOrd="0" destOrd="0" presId="urn:microsoft.com/office/officeart/2005/8/layout/chevron2"/>
    <dgm:cxn modelId="{FB2CCC52-4AB3-084C-B516-CB10ADE64422}" type="presOf" srcId="{02D8683C-00D4-4094-8D2D-89AA13930874}" destId="{4E319071-1BCF-E445-9305-F148B200A36E}" srcOrd="0" destOrd="1" presId="urn:microsoft.com/office/officeart/2005/8/layout/chevron2"/>
    <dgm:cxn modelId="{8E4BD088-C36A-F940-9AF7-47793D1E5CB2}" type="presOf" srcId="{81F768AD-A2DA-4F47-8928-183965AEE08F}" destId="{9EF44A3E-8A9F-EB4E-860E-81D7152ADE9F}" srcOrd="0" destOrd="1" presId="urn:microsoft.com/office/officeart/2005/8/layout/chevron2"/>
    <dgm:cxn modelId="{0AAA9E96-4C91-4870-989A-9F548B690C49}" srcId="{04C0D3E1-A6B3-45B5-A7E3-352917BB27BE}" destId="{6773C66A-E61F-4D41-901C-888373E55A00}" srcOrd="1" destOrd="0" parTransId="{E3CD74E0-4820-44DF-90EA-49C29713E7F2}" sibTransId="{5B3F6576-6C69-4715-88FF-C9C6B5234237}"/>
    <dgm:cxn modelId="{EAD4F996-3660-304B-9286-246FE7B656C2}" type="presOf" srcId="{6773C66A-E61F-4D41-901C-888373E55A00}" destId="{89D2B0B6-7F27-AA41-ACE8-9DA308D68812}" srcOrd="0" destOrd="0" presId="urn:microsoft.com/office/officeart/2005/8/layout/chevron2"/>
    <dgm:cxn modelId="{A494FDB1-92FC-484D-BC5F-B245E723239D}" srcId="{04C0D3E1-A6B3-45B5-A7E3-352917BB27BE}" destId="{B0D6B758-225D-40A6-B3A3-89D474379F4D}" srcOrd="0" destOrd="0" parTransId="{8D23B3C2-23A4-44F7-BD8B-300E3514035E}" sibTransId="{0E38783E-A32A-4F34-9411-C76A27AF4F8A}"/>
    <dgm:cxn modelId="{E6EF6CB3-B041-43C0-95A5-2E8446508F65}" srcId="{6773C66A-E61F-4D41-901C-888373E55A00}" destId="{0B83D104-DDB6-488F-86F8-CB03FCAA775A}" srcOrd="0" destOrd="0" parTransId="{60276556-0D84-4A7A-A36A-EEFFC2E46A65}" sibTransId="{A2509999-7B79-4AFE-9060-492F8400A513}"/>
    <dgm:cxn modelId="{D8B276BB-077C-414E-9737-9B685DF10827}" srcId="{6773C66A-E61F-4D41-901C-888373E55A00}" destId="{81F768AD-A2DA-4F47-8928-183965AEE08F}" srcOrd="1" destOrd="0" parTransId="{8CCD69F8-07A9-47AC-A291-1EDA38B4B73B}" sibTransId="{6D4BB76E-9634-47C0-9E80-29332EDA646C}"/>
    <dgm:cxn modelId="{F4A8D7C8-C857-431E-AD1F-BE4AB618E379}" srcId="{B0D6B758-225D-40A6-B3A3-89D474379F4D}" destId="{BAD46F89-71BA-4867-9561-1087F38B9EB0}" srcOrd="0" destOrd="0" parTransId="{EDC3FDA2-93D0-4619-87F9-95FAAFAF4E99}" sibTransId="{02D8520E-B8C8-4FC0-BDE0-BDCE5350D5BF}"/>
    <dgm:cxn modelId="{1AB86FEA-2290-0A48-BC87-6E055CB525EA}" type="presOf" srcId="{B0D6B758-225D-40A6-B3A3-89D474379F4D}" destId="{263219EC-B608-524A-BDF8-9A4D8A1A345D}" srcOrd="0" destOrd="0" presId="urn:microsoft.com/office/officeart/2005/8/layout/chevron2"/>
    <dgm:cxn modelId="{AAC9C9F6-47C9-0848-A8CB-34F25404ED7A}" type="presOf" srcId="{BAD46F89-71BA-4867-9561-1087F38B9EB0}" destId="{4E319071-1BCF-E445-9305-F148B200A36E}" srcOrd="0" destOrd="0" presId="urn:microsoft.com/office/officeart/2005/8/layout/chevron2"/>
    <dgm:cxn modelId="{867C1E52-CFD2-1B42-99B7-803301B52327}" type="presParOf" srcId="{0039EC6E-6CD9-FE4A-9F9E-A0D87173D029}" destId="{0180A676-A22F-C444-A616-698AA81CDBB6}" srcOrd="0" destOrd="0" presId="urn:microsoft.com/office/officeart/2005/8/layout/chevron2"/>
    <dgm:cxn modelId="{E9F89ADB-E643-1C4E-AE29-61B47EAE715D}" type="presParOf" srcId="{0180A676-A22F-C444-A616-698AA81CDBB6}" destId="{263219EC-B608-524A-BDF8-9A4D8A1A345D}" srcOrd="0" destOrd="0" presId="urn:microsoft.com/office/officeart/2005/8/layout/chevron2"/>
    <dgm:cxn modelId="{3CD78EEA-E1C5-C14C-93ED-CB6059141973}" type="presParOf" srcId="{0180A676-A22F-C444-A616-698AA81CDBB6}" destId="{4E319071-1BCF-E445-9305-F148B200A36E}" srcOrd="1" destOrd="0" presId="urn:microsoft.com/office/officeart/2005/8/layout/chevron2"/>
    <dgm:cxn modelId="{A9678E11-C246-B543-865B-17ADED7EFBCA}" type="presParOf" srcId="{0039EC6E-6CD9-FE4A-9F9E-A0D87173D029}" destId="{F3A60CB3-DF91-264C-AA19-F1D66F10BE84}" srcOrd="1" destOrd="0" presId="urn:microsoft.com/office/officeart/2005/8/layout/chevron2"/>
    <dgm:cxn modelId="{B1BF03DF-FC4B-B946-9AF3-C2FBC1F3D797}" type="presParOf" srcId="{0039EC6E-6CD9-FE4A-9F9E-A0D87173D029}" destId="{31FF3608-1A57-EA4E-97F2-99D475BD47EB}" srcOrd="2" destOrd="0" presId="urn:microsoft.com/office/officeart/2005/8/layout/chevron2"/>
    <dgm:cxn modelId="{007552CC-2F54-604D-AF9E-C485DD83A0D9}" type="presParOf" srcId="{31FF3608-1A57-EA4E-97F2-99D475BD47EB}" destId="{89D2B0B6-7F27-AA41-ACE8-9DA308D68812}" srcOrd="0" destOrd="0" presId="urn:microsoft.com/office/officeart/2005/8/layout/chevron2"/>
    <dgm:cxn modelId="{74B1957B-58FC-7248-9BB8-DBDB34F7E542}" type="presParOf" srcId="{31FF3608-1A57-EA4E-97F2-99D475BD47EB}" destId="{9EF44A3E-8A9F-EB4E-860E-81D7152ADE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19EC-B608-524A-BDF8-9A4D8A1A345D}">
      <dsp:nvSpPr>
        <dsp:cNvPr id="0" name=""/>
        <dsp:cNvSpPr/>
      </dsp:nvSpPr>
      <dsp:spPr>
        <a:xfrm rot="5400000">
          <a:off x="-372146" y="372535"/>
          <a:ext cx="2480979" cy="17366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ZA" sz="2700" u="sng" kern="1200"/>
            <a:t>Background </a:t>
          </a:r>
          <a:endParaRPr lang="en-US" sz="2700" kern="1200"/>
        </a:p>
      </dsp:txBody>
      <dsp:txXfrm rot="-5400000">
        <a:off x="2" y="868731"/>
        <a:ext cx="1736685" cy="744294"/>
      </dsp:txXfrm>
    </dsp:sp>
    <dsp:sp modelId="{4E319071-1BCF-E445-9305-F148B200A36E}">
      <dsp:nvSpPr>
        <dsp:cNvPr id="0" name=""/>
        <dsp:cNvSpPr/>
      </dsp:nvSpPr>
      <dsp:spPr>
        <a:xfrm rot="5400000">
          <a:off x="4458764" y="-2721689"/>
          <a:ext cx="1612636" cy="70567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ZA" sz="1200" kern="1200"/>
            <a:t>Digitisation saw the recorded music industry lose 43% of its revenues within a 18-year period, mostly as a result of digital piracy/ infringement (see figure below). Such developments continue to challenge authors and copyrights owners and their CMOs such as CAPASSO  require revisiting the remedies available to them. </a:t>
          </a:r>
          <a:endParaRPr lang="en-US" sz="1200" kern="1200"/>
        </a:p>
        <a:p>
          <a:pPr marL="114300" lvl="1" indent="-114300" algn="l" defTabSz="533400">
            <a:lnSpc>
              <a:spcPct val="90000"/>
            </a:lnSpc>
            <a:spcBef>
              <a:spcPct val="0"/>
            </a:spcBef>
            <a:spcAft>
              <a:spcPct val="15000"/>
            </a:spcAft>
            <a:buChar char="•"/>
          </a:pPr>
          <a:r>
            <a:rPr lang="en-ZA" sz="1200" kern="1200"/>
            <a:t>Digital exploitation of music has spotlighted the shortcomings of the current remedies thus necessitating additional remedies to have prospected.</a:t>
          </a:r>
          <a:endParaRPr lang="en-US" sz="1200" kern="1200"/>
        </a:p>
      </dsp:txBody>
      <dsp:txXfrm rot="-5400000">
        <a:off x="1736685" y="79112"/>
        <a:ext cx="6978072" cy="1455192"/>
      </dsp:txXfrm>
    </dsp:sp>
    <dsp:sp modelId="{89D2B0B6-7F27-AA41-ACE8-9DA308D68812}">
      <dsp:nvSpPr>
        <dsp:cNvPr id="0" name=""/>
        <dsp:cNvSpPr/>
      </dsp:nvSpPr>
      <dsp:spPr>
        <a:xfrm rot="5400000">
          <a:off x="-372146" y="2569458"/>
          <a:ext cx="2480979" cy="17366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ZA" sz="2700" u="sng" kern="1200"/>
            <a:t>Current </a:t>
          </a:r>
          <a:endParaRPr lang="en-US" sz="2700" kern="1200"/>
        </a:p>
      </dsp:txBody>
      <dsp:txXfrm rot="-5400000">
        <a:off x="2" y="3065654"/>
        <a:ext cx="1736685" cy="744294"/>
      </dsp:txXfrm>
    </dsp:sp>
    <dsp:sp modelId="{9EF44A3E-8A9F-EB4E-860E-81D7152ADE9F}">
      <dsp:nvSpPr>
        <dsp:cNvPr id="0" name=""/>
        <dsp:cNvSpPr/>
      </dsp:nvSpPr>
      <dsp:spPr>
        <a:xfrm rot="5400000">
          <a:off x="4458764" y="-524767"/>
          <a:ext cx="1612636" cy="70567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ZA" sz="1200" kern="1200"/>
            <a:t>Section 24 of the Act grants the authors and copyrights owners one of two options as far as damages are concerned; to either prove actual damages or rely on a reasonable royalty. The actual damages contemplated in section 24 generally take the form of compensation for the loss of profit arising from the infringing action</a:t>
          </a:r>
          <a:endParaRPr lang="en-US" sz="1200" kern="1200"/>
        </a:p>
        <a:p>
          <a:pPr marL="114300" lvl="1" indent="-114300" algn="l" defTabSz="533400">
            <a:lnSpc>
              <a:spcPct val="90000"/>
            </a:lnSpc>
            <a:spcBef>
              <a:spcPct val="0"/>
            </a:spcBef>
            <a:spcAft>
              <a:spcPct val="15000"/>
            </a:spcAft>
            <a:buChar char="•"/>
          </a:pPr>
          <a:r>
            <a:rPr lang="en-ZA" sz="1200" kern="1200"/>
            <a:t>Digitisation has made that computation a very difficult task for musicians as a whole. As exemplified in Figure A above, between 1999 and 2017, recorded music lost 43% of its value due to digitization. That macro assessment is easy to illustrate with hindsight, but an individual author or copyright owner would be hard-pressed to showcase that on a single-song basis due to audience preferences and consumption patterns. </a:t>
          </a:r>
          <a:endParaRPr lang="en-US" sz="1200" kern="1200"/>
        </a:p>
      </dsp:txBody>
      <dsp:txXfrm rot="-5400000">
        <a:off x="1736685" y="2276034"/>
        <a:ext cx="6978072" cy="14551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C13B870-6058-4458-BD7A-A91149ACD889}" type="datetimeFigureOut">
              <a:rPr lang="en-US"/>
              <a:pPr>
                <a:defRPr/>
              </a:pPr>
              <a:t>3/6/2023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1BC915A-0E46-4AE3-A38A-4277F089E958}" type="slidenum">
              <a:rPr lang="en-US"/>
              <a:pPr>
                <a:defRPr/>
              </a:pPr>
              <a:t>‹#›</a:t>
            </a:fld>
            <a:endParaRPr lang="en-US" dirty="0"/>
          </a:p>
        </p:txBody>
      </p:sp>
    </p:spTree>
    <p:extLst>
      <p:ext uri="{BB962C8B-B14F-4D97-AF65-F5344CB8AC3E}">
        <p14:creationId xmlns:p14="http://schemas.microsoft.com/office/powerpoint/2010/main" val="1900876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397BB8-5B88-4A2A-BA45-3F09F93971D3}" type="slidenum">
              <a:rPr lang="en-US" altLang="en-US" smtClean="0"/>
              <a:pPr/>
              <a:t>2</a:t>
            </a:fld>
            <a:endParaRPr lang="en-US" altLang="en-US" dirty="0"/>
          </a:p>
        </p:txBody>
      </p:sp>
    </p:spTree>
    <p:extLst>
      <p:ext uri="{BB962C8B-B14F-4D97-AF65-F5344CB8AC3E}">
        <p14:creationId xmlns:p14="http://schemas.microsoft.com/office/powerpoint/2010/main" val="340276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27</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28</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29</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30</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31</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32</a:t>
            </a:fld>
            <a:endParaRPr lang="en-US"/>
          </a:p>
        </p:txBody>
      </p:sp>
    </p:spTree>
    <p:extLst>
      <p:ext uri="{BB962C8B-B14F-4D97-AF65-F5344CB8AC3E}">
        <p14:creationId xmlns:p14="http://schemas.microsoft.com/office/powerpoint/2010/main" val="281608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33</a:t>
            </a:fld>
            <a:endParaRPr lang="en-US"/>
          </a:p>
        </p:txBody>
      </p:sp>
    </p:spTree>
    <p:extLst>
      <p:ext uri="{BB962C8B-B14F-4D97-AF65-F5344CB8AC3E}">
        <p14:creationId xmlns:p14="http://schemas.microsoft.com/office/powerpoint/2010/main" val="281608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34</a:t>
            </a:fld>
            <a:endParaRPr lang="en-US"/>
          </a:p>
        </p:txBody>
      </p:sp>
    </p:spTree>
    <p:extLst>
      <p:ext uri="{BB962C8B-B14F-4D97-AF65-F5344CB8AC3E}">
        <p14:creationId xmlns:p14="http://schemas.microsoft.com/office/powerpoint/2010/main" val="15533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35</a:t>
            </a:fld>
            <a:endParaRPr lang="en-US"/>
          </a:p>
        </p:txBody>
      </p:sp>
    </p:spTree>
    <p:extLst>
      <p:ext uri="{BB962C8B-B14F-4D97-AF65-F5344CB8AC3E}">
        <p14:creationId xmlns:p14="http://schemas.microsoft.com/office/powerpoint/2010/main" val="150886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36</a:t>
            </a:fld>
            <a:endParaRPr lang="en-US"/>
          </a:p>
        </p:txBody>
      </p:sp>
    </p:spTree>
    <p:extLst>
      <p:ext uri="{BB962C8B-B14F-4D97-AF65-F5344CB8AC3E}">
        <p14:creationId xmlns:p14="http://schemas.microsoft.com/office/powerpoint/2010/main" val="126291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14</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37</a:t>
            </a:fld>
            <a:endParaRPr lang="en-US"/>
          </a:p>
        </p:txBody>
      </p:sp>
    </p:spTree>
    <p:extLst>
      <p:ext uri="{BB962C8B-B14F-4D97-AF65-F5344CB8AC3E}">
        <p14:creationId xmlns:p14="http://schemas.microsoft.com/office/powerpoint/2010/main" val="192421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38</a:t>
            </a:fld>
            <a:endParaRPr lang="en-US"/>
          </a:p>
        </p:txBody>
      </p:sp>
    </p:spTree>
    <p:extLst>
      <p:ext uri="{BB962C8B-B14F-4D97-AF65-F5344CB8AC3E}">
        <p14:creationId xmlns:p14="http://schemas.microsoft.com/office/powerpoint/2010/main" val="120490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39</a:t>
            </a:fld>
            <a:endParaRPr lang="en-US"/>
          </a:p>
        </p:txBody>
      </p:sp>
    </p:spTree>
    <p:extLst>
      <p:ext uri="{BB962C8B-B14F-4D97-AF65-F5344CB8AC3E}">
        <p14:creationId xmlns:p14="http://schemas.microsoft.com/office/powerpoint/2010/main" val="3493658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40</a:t>
            </a:fld>
            <a:endParaRPr lang="en-US"/>
          </a:p>
        </p:txBody>
      </p:sp>
    </p:spTree>
    <p:extLst>
      <p:ext uri="{BB962C8B-B14F-4D97-AF65-F5344CB8AC3E}">
        <p14:creationId xmlns:p14="http://schemas.microsoft.com/office/powerpoint/2010/main" val="244541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dirty="0"/>
              <a:t>Phonograms/sound recordings laws extended to audiovisual fixations (actors) – Beijing Convention. A </a:t>
            </a:r>
            <a:r>
              <a:rPr lang="en-US" dirty="0" err="1"/>
              <a:t>needletime</a:t>
            </a:r>
            <a:r>
              <a:rPr lang="en-US" dirty="0"/>
              <a:t> for actors.</a:t>
            </a:r>
            <a:br>
              <a:rPr lang="en-US" dirty="0"/>
            </a:br>
            <a:endParaRPr lang="en-US" dirty="0"/>
          </a:p>
          <a:p>
            <a:pPr marL="285750" indent="-285750">
              <a:buFontTx/>
              <a:buChar char="-"/>
            </a:pPr>
            <a:r>
              <a:rPr lang="en-US" dirty="0"/>
              <a:t>Performer’s consent required for every use. But by performing, he is deemed to have given his consent in the absence of an agreement to the contrary. Includes broadcasting and rebroadcasting (important for actors). Quantum finally addressed for musicians but not actors. Producer must pay and on payment being received, is absolved.</a:t>
            </a:r>
            <a:br>
              <a:rPr lang="en-US" dirty="0"/>
            </a:br>
            <a:endParaRPr lang="en-US" dirty="0"/>
          </a:p>
          <a:p>
            <a:pPr marL="285750" indent="-285750">
              <a:buFontTx/>
              <a:buChar char="-"/>
            </a:pPr>
            <a:r>
              <a:rPr lang="en-US" dirty="0"/>
              <a:t>Fair use/dealing exceptions extended to performers. Also contravention of protection measures (removing CA info and metadata).</a:t>
            </a:r>
            <a:br>
              <a:rPr lang="en-US" dirty="0"/>
            </a:br>
            <a:endParaRPr lang="en-US" dirty="0"/>
          </a:p>
          <a:p>
            <a:pPr marL="285750" indent="-285750">
              <a:buFontTx/>
              <a:buChar char="-"/>
            </a:pPr>
            <a:r>
              <a:rPr lang="en-US" dirty="0"/>
              <a:t>Producer still gets right to receive.</a:t>
            </a:r>
            <a:br>
              <a:rPr lang="en-US" dirty="0"/>
            </a:br>
            <a:endParaRPr lang="en-US" dirty="0"/>
          </a:p>
          <a:p>
            <a:pPr marL="285750" indent="-285750">
              <a:buFontTx/>
              <a:buChar char="-"/>
            </a:pPr>
            <a:r>
              <a:rPr lang="en-US" dirty="0"/>
              <a:t>Moral rights now extended to performers</a:t>
            </a:r>
          </a:p>
        </p:txBody>
      </p:sp>
      <p:sp>
        <p:nvSpPr>
          <p:cNvPr id="4" name="Slide Number Placeholder 3"/>
          <p:cNvSpPr>
            <a:spLocks noGrp="1"/>
          </p:cNvSpPr>
          <p:nvPr>
            <p:ph type="sldNum" sz="quarter" idx="10"/>
          </p:nvPr>
        </p:nvSpPr>
        <p:spPr/>
        <p:txBody>
          <a:bodyPr/>
          <a:lstStyle/>
          <a:p>
            <a:fld id="{5DA7E143-FED7-064B-978A-5A6B8C8F772B}" type="slidenum">
              <a:rPr lang="en-US" smtClean="0"/>
              <a:t>41</a:t>
            </a:fld>
            <a:endParaRPr lang="en-US"/>
          </a:p>
        </p:txBody>
      </p:sp>
    </p:spTree>
    <p:extLst>
      <p:ext uri="{BB962C8B-B14F-4D97-AF65-F5344CB8AC3E}">
        <p14:creationId xmlns:p14="http://schemas.microsoft.com/office/powerpoint/2010/main" val="231512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42</a:t>
            </a:fld>
            <a:endParaRPr lang="en-US"/>
          </a:p>
        </p:txBody>
      </p:sp>
    </p:spTree>
    <p:extLst>
      <p:ext uri="{BB962C8B-B14F-4D97-AF65-F5344CB8AC3E}">
        <p14:creationId xmlns:p14="http://schemas.microsoft.com/office/powerpoint/2010/main" val="11119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43</a:t>
            </a:fld>
            <a:endParaRPr lang="en-US"/>
          </a:p>
        </p:txBody>
      </p:sp>
    </p:spTree>
    <p:extLst>
      <p:ext uri="{BB962C8B-B14F-4D97-AF65-F5344CB8AC3E}">
        <p14:creationId xmlns:p14="http://schemas.microsoft.com/office/powerpoint/2010/main" val="82617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45</a:t>
            </a:fld>
            <a:endParaRPr lang="en-US"/>
          </a:p>
        </p:txBody>
      </p:sp>
    </p:spTree>
    <p:extLst>
      <p:ext uri="{BB962C8B-B14F-4D97-AF65-F5344CB8AC3E}">
        <p14:creationId xmlns:p14="http://schemas.microsoft.com/office/powerpoint/2010/main" val="82617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15</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16</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17</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18</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19</a:t>
            </a:fld>
            <a:endParaRPr lang="en-US"/>
          </a:p>
        </p:txBody>
      </p:sp>
    </p:spTree>
    <p:extLst>
      <p:ext uri="{BB962C8B-B14F-4D97-AF65-F5344CB8AC3E}">
        <p14:creationId xmlns:p14="http://schemas.microsoft.com/office/powerpoint/2010/main" val="235933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24</a:t>
            </a:fld>
            <a:endParaRPr lang="en-US"/>
          </a:p>
        </p:txBody>
      </p:sp>
    </p:spTree>
    <p:extLst>
      <p:ext uri="{BB962C8B-B14F-4D97-AF65-F5344CB8AC3E}">
        <p14:creationId xmlns:p14="http://schemas.microsoft.com/office/powerpoint/2010/main" val="247050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7E143-FED7-064B-978A-5A6B8C8F772B}" type="slidenum">
              <a:rPr lang="en-US" smtClean="0"/>
              <a:t>25</a:t>
            </a:fld>
            <a:endParaRPr lang="en-US"/>
          </a:p>
        </p:txBody>
      </p:sp>
    </p:spTree>
    <p:extLst>
      <p:ext uri="{BB962C8B-B14F-4D97-AF65-F5344CB8AC3E}">
        <p14:creationId xmlns:p14="http://schemas.microsoft.com/office/powerpoint/2010/main" val="24705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D9A7E39-07EB-45F6-8BDB-B414E2665489}"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B92DE-26F3-4D8E-9D40-3ABBD2806521}" type="slidenum">
              <a:rPr lang="en-US"/>
              <a:pPr>
                <a:defRPr/>
              </a:pPr>
              <a:t>‹#›</a:t>
            </a:fld>
            <a:endParaRPr lang="en-US" dirty="0"/>
          </a:p>
        </p:txBody>
      </p:sp>
    </p:spTree>
    <p:extLst>
      <p:ext uri="{BB962C8B-B14F-4D97-AF65-F5344CB8AC3E}">
        <p14:creationId xmlns:p14="http://schemas.microsoft.com/office/powerpoint/2010/main" val="34333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397913-92D6-49E4-BD92-65F6964AF542}"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41076C9-C45F-41D5-9B57-919162008011}" type="slidenum">
              <a:rPr lang="en-US"/>
              <a:pPr>
                <a:defRPr/>
              </a:pPr>
              <a:t>‹#›</a:t>
            </a:fld>
            <a:endParaRPr lang="en-US" dirty="0"/>
          </a:p>
        </p:txBody>
      </p:sp>
    </p:spTree>
    <p:extLst>
      <p:ext uri="{BB962C8B-B14F-4D97-AF65-F5344CB8AC3E}">
        <p14:creationId xmlns:p14="http://schemas.microsoft.com/office/powerpoint/2010/main" val="174535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8C2F08-F0B2-449D-822C-228D6543E91C}"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A06AB3-2494-4BC1-9CA7-E539C5279EE9}" type="slidenum">
              <a:rPr lang="en-US"/>
              <a:pPr>
                <a:defRPr/>
              </a:pPr>
              <a:t>‹#›</a:t>
            </a:fld>
            <a:endParaRPr lang="en-US" dirty="0"/>
          </a:p>
        </p:txBody>
      </p:sp>
    </p:spTree>
    <p:extLst>
      <p:ext uri="{BB962C8B-B14F-4D97-AF65-F5344CB8AC3E}">
        <p14:creationId xmlns:p14="http://schemas.microsoft.com/office/powerpoint/2010/main" val="237436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33473278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6590946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1350353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7EF06-E80C-4905-93EC-4F85877BD4B7}" type="datetimeFigureOut">
              <a:rPr lang="en-US" smtClean="0"/>
              <a:pPr/>
              <a:t>3/6/2023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857787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7EF06-E80C-4905-93EC-4F85877BD4B7}" type="datetimeFigureOut">
              <a:rPr lang="en-US" smtClean="0"/>
              <a:pPr/>
              <a:t>3/6/2023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2563568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7EF06-E80C-4905-93EC-4F85877BD4B7}" type="datetimeFigureOut">
              <a:rPr lang="en-US" smtClean="0"/>
              <a:pPr/>
              <a:t>3/6/2023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4054233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EF06-E80C-4905-93EC-4F85877BD4B7}" type="datetimeFigureOut">
              <a:rPr lang="en-US" smtClean="0"/>
              <a:pPr/>
              <a:t>3/6/2023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1046219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7EF06-E80C-4905-93EC-4F85877BD4B7}" type="datetimeFigureOut">
              <a:rPr lang="en-US" smtClean="0"/>
              <a:pPr/>
              <a:t>3/6/2023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090012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A8B89E-D22D-490A-82A3-7C21E9ED88BE}"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4AB264-201B-4467-817F-C8892FD2D1DE}" type="slidenum">
              <a:rPr lang="en-US"/>
              <a:pPr>
                <a:defRPr/>
              </a:pPr>
              <a:t>‹#›</a:t>
            </a:fld>
            <a:endParaRPr lang="en-US" dirty="0"/>
          </a:p>
        </p:txBody>
      </p:sp>
    </p:spTree>
    <p:extLst>
      <p:ext uri="{BB962C8B-B14F-4D97-AF65-F5344CB8AC3E}">
        <p14:creationId xmlns:p14="http://schemas.microsoft.com/office/powerpoint/2010/main" val="26819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7EF06-E80C-4905-93EC-4F85877BD4B7}" type="datetimeFigureOut">
              <a:rPr lang="en-US" smtClean="0"/>
              <a:pPr/>
              <a:t>3/6/2023</a:t>
            </a:fld>
            <a:endParaRPr lang="en-ZA"/>
          </a:p>
        </p:txBody>
      </p:sp>
      <p:sp>
        <p:nvSpPr>
          <p:cNvPr id="6" name="Footer Placeholder 5"/>
          <p:cNvSpPr>
            <a:spLocks noGrp="1"/>
          </p:cNvSpPr>
          <p:nvPr>
            <p:ph type="ftr" sz="quarter" idx="11"/>
          </p:nvPr>
        </p:nvSpPr>
        <p:spPr>
          <a:xfrm>
            <a:off x="711200" y="6172201"/>
            <a:ext cx="7748965" cy="365125"/>
          </a:xfrm>
        </p:spPr>
        <p:txBody>
          <a:bodyPr/>
          <a:lstStyle/>
          <a:p>
            <a:endParaRPr lang="en-ZA"/>
          </a:p>
        </p:txBody>
      </p:sp>
      <p:sp>
        <p:nvSpPr>
          <p:cNvPr id="7" name="Slide Number Placeholder 6"/>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38880245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037EF06-E80C-4905-93EC-4F85877BD4B7}" type="datetimeFigureOut">
              <a:rPr lang="en-US" smtClean="0"/>
              <a:pPr/>
              <a:t>3/6/2023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2775747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2038034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10074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32341563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186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40329641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782834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7EF06-E80C-4905-93EC-4F85877BD4B7}" type="datetimeFigureOut">
              <a:rPr lang="en-US" smtClean="0"/>
              <a:pPr/>
              <a:t>3/6/2023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484494-B9D6-4A7F-801B-8232213AE2C5}" type="slidenum">
              <a:rPr lang="en-ZA" smtClean="0"/>
              <a:pPr/>
              <a:t>‹#›</a:t>
            </a:fld>
            <a:endParaRPr lang="en-ZA"/>
          </a:p>
        </p:txBody>
      </p:sp>
    </p:spTree>
    <p:extLst>
      <p:ext uri="{BB962C8B-B14F-4D97-AF65-F5344CB8AC3E}">
        <p14:creationId xmlns:p14="http://schemas.microsoft.com/office/powerpoint/2010/main" val="17002384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FCED8C-781F-4B17-8766-0225E3261A78}"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EE4695-80DD-49FF-8A5B-0DF0F108A562}" type="slidenum">
              <a:rPr lang="en-US"/>
              <a:pPr>
                <a:defRPr/>
              </a:pPr>
              <a:t>‹#›</a:t>
            </a:fld>
            <a:endParaRPr lang="en-US" dirty="0"/>
          </a:p>
        </p:txBody>
      </p:sp>
    </p:spTree>
    <p:extLst>
      <p:ext uri="{BB962C8B-B14F-4D97-AF65-F5344CB8AC3E}">
        <p14:creationId xmlns:p14="http://schemas.microsoft.com/office/powerpoint/2010/main" val="201815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2EE77D-0FE7-47EB-ABD2-C0B61AE8F939}" type="datetimeFigureOut">
              <a:rPr lang="en-US"/>
              <a:pPr>
                <a:defRPr/>
              </a:pPr>
              <a:t>3/6/2023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4878293-68D5-4C04-BBC1-F2BA04749523}" type="slidenum">
              <a:rPr lang="en-US"/>
              <a:pPr>
                <a:defRPr/>
              </a:pPr>
              <a:t>‹#›</a:t>
            </a:fld>
            <a:endParaRPr lang="en-US" dirty="0"/>
          </a:p>
        </p:txBody>
      </p:sp>
    </p:spTree>
    <p:extLst>
      <p:ext uri="{BB962C8B-B14F-4D97-AF65-F5344CB8AC3E}">
        <p14:creationId xmlns:p14="http://schemas.microsoft.com/office/powerpoint/2010/main" val="268020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FDA4F7-EA1D-4F2D-A187-4E3F6A9A38D4}" type="datetimeFigureOut">
              <a:rPr lang="en-US"/>
              <a:pPr>
                <a:defRPr/>
              </a:pPr>
              <a:t>3/6/2023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C16757A-802C-4243-B585-2742482FECD2}" type="slidenum">
              <a:rPr lang="en-US"/>
              <a:pPr>
                <a:defRPr/>
              </a:pPr>
              <a:t>‹#›</a:t>
            </a:fld>
            <a:endParaRPr lang="en-US" dirty="0"/>
          </a:p>
        </p:txBody>
      </p:sp>
    </p:spTree>
    <p:extLst>
      <p:ext uri="{BB962C8B-B14F-4D97-AF65-F5344CB8AC3E}">
        <p14:creationId xmlns:p14="http://schemas.microsoft.com/office/powerpoint/2010/main" val="321019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4FCF79-6E37-4EAD-97F3-2B7FEEEDB23B}" type="datetimeFigureOut">
              <a:rPr lang="en-US"/>
              <a:pPr>
                <a:defRPr/>
              </a:pPr>
              <a:t>3/6/2023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A7CCDB0-D327-460C-B95E-596BF5890B6E}" type="slidenum">
              <a:rPr lang="en-US"/>
              <a:pPr>
                <a:defRPr/>
              </a:pPr>
              <a:t>‹#›</a:t>
            </a:fld>
            <a:endParaRPr lang="en-US" dirty="0"/>
          </a:p>
        </p:txBody>
      </p:sp>
    </p:spTree>
    <p:extLst>
      <p:ext uri="{BB962C8B-B14F-4D97-AF65-F5344CB8AC3E}">
        <p14:creationId xmlns:p14="http://schemas.microsoft.com/office/powerpoint/2010/main" val="374379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44D945-88B1-4D03-BE6F-FBE146DA4794}" type="datetimeFigureOut">
              <a:rPr lang="en-US"/>
              <a:pPr>
                <a:defRPr/>
              </a:pPr>
              <a:t>3/6/2023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8CA0CE-A854-4B87-9580-75FD081161A6}" type="slidenum">
              <a:rPr lang="en-US"/>
              <a:pPr>
                <a:defRPr/>
              </a:pPr>
              <a:t>‹#›</a:t>
            </a:fld>
            <a:endParaRPr lang="en-US" dirty="0"/>
          </a:p>
        </p:txBody>
      </p:sp>
    </p:spTree>
    <p:extLst>
      <p:ext uri="{BB962C8B-B14F-4D97-AF65-F5344CB8AC3E}">
        <p14:creationId xmlns:p14="http://schemas.microsoft.com/office/powerpoint/2010/main" val="323625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9011D9-7254-4F97-A459-DFAC09421978}" type="datetimeFigureOut">
              <a:rPr lang="en-US"/>
              <a:pPr>
                <a:defRPr/>
              </a:pPr>
              <a:t>3/6/2023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4F02F2-BC67-45E3-997E-F430AB11918C}" type="slidenum">
              <a:rPr lang="en-US"/>
              <a:pPr>
                <a:defRPr/>
              </a:pPr>
              <a:t>‹#›</a:t>
            </a:fld>
            <a:endParaRPr lang="en-US" dirty="0"/>
          </a:p>
        </p:txBody>
      </p:sp>
    </p:spTree>
    <p:extLst>
      <p:ext uri="{BB962C8B-B14F-4D97-AF65-F5344CB8AC3E}">
        <p14:creationId xmlns:p14="http://schemas.microsoft.com/office/powerpoint/2010/main" val="151653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2D2FB3-4063-4A2D-B969-4B8DE55D6CCD}" type="datetimeFigureOut">
              <a:rPr lang="en-US"/>
              <a:pPr>
                <a:defRPr/>
              </a:pPr>
              <a:t>3/6/2023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E81BC27-0171-49DE-93D7-F59B50B760DA}" type="slidenum">
              <a:rPr lang="en-US"/>
              <a:pPr>
                <a:defRPr/>
              </a:pPr>
              <a:t>‹#›</a:t>
            </a:fld>
            <a:endParaRPr lang="en-US" dirty="0"/>
          </a:p>
        </p:txBody>
      </p:sp>
    </p:spTree>
    <p:extLst>
      <p:ext uri="{BB962C8B-B14F-4D97-AF65-F5344CB8AC3E}">
        <p14:creationId xmlns:p14="http://schemas.microsoft.com/office/powerpoint/2010/main" val="417804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22398EF-54D7-4618-9048-31D934312257}" type="datetimeFigureOut">
              <a:rPr lang="en-US"/>
              <a:pPr>
                <a:defRPr/>
              </a:pPr>
              <a:t>3/6/2023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5B3D676-EEB7-4810-899E-66A0208101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037EF06-E80C-4905-93EC-4F85877BD4B7}" type="datetimeFigureOut">
              <a:rPr lang="en-US" smtClean="0"/>
              <a:pPr/>
              <a:t>3/6/2023</a:t>
            </a:fld>
            <a:endParaRPr lang="en-ZA"/>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ZA"/>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A484494-B9D6-4A7F-801B-8232213AE2C5}" type="slidenum">
              <a:rPr lang="en-ZA" smtClean="0"/>
              <a:pPr/>
              <a:t>‹#›</a:t>
            </a:fld>
            <a:endParaRPr lang="en-ZA"/>
          </a:p>
        </p:txBody>
      </p:sp>
    </p:spTree>
    <p:extLst>
      <p:ext uri="{BB962C8B-B14F-4D97-AF65-F5344CB8AC3E}">
        <p14:creationId xmlns:p14="http://schemas.microsoft.com/office/powerpoint/2010/main" val="13048385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CAPASSO PPT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5195889"/>
            <a:ext cx="4927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E68A57D-8570-5B50-5EA4-470C114F72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772930-0B69-BCE8-6567-80854F8DEC9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Western Cape Provincial Parliament’s Standing Committee on Finance, Economic Opportunities and Tourism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317749" y="421914"/>
            <a:ext cx="814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ZA" sz="3200" b="1">
                <a:solidFill>
                  <a:srgbClr val="17375E"/>
                </a:solidFill>
              </a:rPr>
              <a:t>General Exceptions and Private Copy Compensation</a:t>
            </a:r>
            <a:endParaRPr lang="en-US" altLang="en-US" sz="3200" b="1" dirty="0">
              <a:solidFill>
                <a:srgbClr val="17375E"/>
              </a:solidFill>
            </a:endParaRPr>
          </a:p>
        </p:txBody>
      </p:sp>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7A4D4BC3-96A8-9CDF-2CC8-96F01A944EAF}"/>
              </a:ext>
            </a:extLst>
          </p:cNvPr>
          <p:cNvSpPr>
            <a:spLocks noGrp="1"/>
          </p:cNvSpPr>
          <p:nvPr>
            <p:ph sz="half" idx="1"/>
          </p:nvPr>
        </p:nvSpPr>
        <p:spPr>
          <a:xfrm>
            <a:off x="609600" y="1493521"/>
            <a:ext cx="11338560" cy="46326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a:t>Recommendation </a:t>
            </a:r>
          </a:p>
          <a:p>
            <a:pPr lvl="1"/>
            <a:r>
              <a:rPr lang="en-ZA" sz="1600"/>
              <a:t>The Bill introduces many provisions relating to exceptions and limitations to the copyright owner’s exclusive rights. In order to balance this situation, there is a strong persuasion for South Africa to follow the example of other jurisdictions (including the likes of Botswana, Alegria, France etc.), by introducing a system of private copy compensation, to compensate rights-holders for the loss of income as a result of the wide exceptions and limitations that the Bill introduces, such a 12 system would be good for rights holders as it would provide them with an important alternative source of income This is only a fair way to ensure that rights-holders are not detrimentally affected by the changes proposed in the Bill.</a:t>
            </a:r>
            <a:endParaRPr lang="en-US" sz="1600" dirty="0"/>
          </a:p>
        </p:txBody>
      </p:sp>
    </p:spTree>
    <p:extLst>
      <p:ext uri="{BB962C8B-B14F-4D97-AF65-F5344CB8AC3E}">
        <p14:creationId xmlns:p14="http://schemas.microsoft.com/office/powerpoint/2010/main" val="3840686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528911" y="377825"/>
            <a:ext cx="814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ZA" altLang="en-US" sz="3200" b="1" dirty="0">
                <a:solidFill>
                  <a:srgbClr val="17375E"/>
                </a:solidFill>
              </a:rPr>
              <a:t>ROYALTY DEFINITION : 6A  </a:t>
            </a:r>
            <a:endParaRPr lang="en-US" altLang="en-US" sz="3200" b="1" dirty="0">
              <a:solidFill>
                <a:srgbClr val="17375E"/>
              </a:solidFill>
            </a:endParaRPr>
          </a:p>
        </p:txBody>
      </p:sp>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400D238C-AEA0-4AE1-9F38-0F2BD6026CEB}"/>
              </a:ext>
            </a:extLst>
          </p:cNvPr>
          <p:cNvSpPr>
            <a:spLocks noGrp="1"/>
          </p:cNvSpPr>
          <p:nvPr>
            <p:ph sz="half" idx="1"/>
          </p:nvPr>
        </p:nvSpPr>
        <p:spPr>
          <a:xfrm>
            <a:off x="609600" y="1280161"/>
            <a:ext cx="11216640" cy="48460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endParaRPr lang="en-US" sz="1600" dirty="0"/>
          </a:p>
          <a:p>
            <a:pPr algn="just"/>
            <a:r>
              <a:rPr lang="en-US" dirty="0"/>
              <a:t>Current </a:t>
            </a:r>
          </a:p>
          <a:p>
            <a:pPr lvl="1" algn="just"/>
            <a:r>
              <a:rPr lang="en-ZA" sz="1600" dirty="0"/>
              <a:t>The definition of “royalty” to mean “gross profit made on the exploitation of a work” which is employed in section 6A of the Bill is highly prejudicial to the very people it seeks to protect.</a:t>
            </a:r>
          </a:p>
          <a:p>
            <a:pPr lvl="1" algn="just"/>
            <a:r>
              <a:rPr lang="en-ZA" sz="1600" dirty="0"/>
              <a:t>As far as musical works are concerned, this definition has the potential to affect the royalty flow of authors and composers. In the contemporary music publishing environment authors, and composers of musical works earn a share of royalties that are calculated as a percentage of the total turnover.</a:t>
            </a:r>
            <a:endParaRPr lang="en-US" dirty="0"/>
          </a:p>
          <a:p>
            <a:pPr algn="just"/>
            <a:r>
              <a:rPr lang="en-US" dirty="0"/>
              <a:t>Recommendation </a:t>
            </a:r>
          </a:p>
          <a:p>
            <a:pPr lvl="1" algn="just"/>
            <a:r>
              <a:rPr lang="en-ZA" sz="1600" dirty="0"/>
              <a:t>It is noteworthy to state that royalties are shared from the first cent which any work generates. This practice guarantees that the composer’s royalties are payable even if the publisher or the musical work is not turning a profit. The new definition has the potential to be interpreted to authorize publishers to deduct their costs from the royalty provision, prior to distributing to composers and authors. </a:t>
            </a:r>
          </a:p>
          <a:p>
            <a:pPr lvl="1" algn="just"/>
            <a:r>
              <a:rPr lang="en-ZA" sz="1600" dirty="0"/>
              <a:t>Thus, royalty should be defined as a percentage of the total turnover/ revenue generated by the musical work.</a:t>
            </a:r>
            <a:endParaRPr lang="en-US" sz="1600" dirty="0"/>
          </a:p>
        </p:txBody>
      </p:sp>
    </p:spTree>
    <p:extLst>
      <p:ext uri="{BB962C8B-B14F-4D97-AF65-F5344CB8AC3E}">
        <p14:creationId xmlns:p14="http://schemas.microsoft.com/office/powerpoint/2010/main" val="2956542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3F9B54-4F68-11E1-B5EF-913FC0DD5B22}"/>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SECTION 22A, 22C, 22F </a:t>
            </a:r>
          </a:p>
        </p:txBody>
      </p:sp>
      <p:sp>
        <p:nvSpPr>
          <p:cNvPr id="3" name="Content Placeholder 2">
            <a:extLst>
              <a:ext uri="{FF2B5EF4-FFF2-40B4-BE49-F238E27FC236}">
                <a16:creationId xmlns:a16="http://schemas.microsoft.com/office/drawing/2014/main" id="{D3A04B56-40A3-8F68-C171-3F81D1CEF8F9}"/>
              </a:ext>
            </a:extLst>
          </p:cNvPr>
          <p:cNvSpPr>
            <a:spLocks noGrp="1"/>
          </p:cNvSpPr>
          <p:nvPr>
            <p:ph sz="half" idx="1"/>
          </p:nvPr>
        </p:nvSpPr>
        <p:spPr>
          <a:xfrm>
            <a:off x="4380855" y="1412489"/>
            <a:ext cx="3427283" cy="4363844"/>
          </a:xfrm>
        </p:spPr>
        <p:txBody>
          <a:bodyPr>
            <a:normAutofit/>
          </a:bodyPr>
          <a:lstStyle/>
          <a:p>
            <a:pPr>
              <a:lnSpc>
                <a:spcPct val="90000"/>
              </a:lnSpc>
            </a:pPr>
            <a:r>
              <a:rPr lang="en-US" sz="1300" b="1" u="sng"/>
              <a:t>SECTION 22A </a:t>
            </a:r>
          </a:p>
          <a:p>
            <a:pPr lvl="1">
              <a:lnSpc>
                <a:spcPct val="90000"/>
              </a:lnSpc>
            </a:pPr>
            <a:r>
              <a:rPr lang="en-US" sz="1300"/>
              <a:t>Proposing the licensing of orphan works </a:t>
            </a:r>
          </a:p>
          <a:p>
            <a:pPr lvl="1">
              <a:lnSpc>
                <a:spcPct val="90000"/>
              </a:lnSpc>
            </a:pPr>
            <a:r>
              <a:rPr lang="en-US" sz="1300"/>
              <a:t>CMOs already have mechanisms in place for orphan works by constantly improving databases accessed by users and research for the identification of songwriters. </a:t>
            </a:r>
          </a:p>
          <a:p>
            <a:pPr lvl="1">
              <a:lnSpc>
                <a:spcPct val="90000"/>
              </a:lnSpc>
            </a:pPr>
            <a:r>
              <a:rPr lang="en-US" sz="1300"/>
              <a:t>For the music industry, the process of seeking a license for unidentifiable rightsholders is one that is fairly within control. The process contemplated in the Bill would frustrate rather than assist. </a:t>
            </a:r>
          </a:p>
          <a:p>
            <a:pPr lvl="1">
              <a:lnSpc>
                <a:spcPct val="90000"/>
              </a:lnSpc>
            </a:pPr>
            <a:r>
              <a:rPr lang="en-US" sz="1300"/>
              <a:t>Recommend that the music industry should be exempted from the orphan works regime. </a:t>
            </a:r>
          </a:p>
          <a:p>
            <a:pPr lvl="1">
              <a:lnSpc>
                <a:spcPct val="90000"/>
              </a:lnSpc>
            </a:pPr>
            <a:r>
              <a:rPr lang="en-US" sz="1300"/>
              <a:t>Recommend further that CMOs be empowered to have an extended repertoire system as done in the Nordic countries and like to MLC in America. </a:t>
            </a:r>
          </a:p>
          <a:p>
            <a:pPr lvl="1">
              <a:lnSpc>
                <a:spcPct val="90000"/>
              </a:lnSpc>
            </a:pPr>
            <a:endParaRPr lang="en-US" sz="13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4E42CAF-EFA9-0C16-AC81-6F58DE56DE19}"/>
              </a:ext>
            </a:extLst>
          </p:cNvPr>
          <p:cNvSpPr>
            <a:spLocks noGrp="1"/>
          </p:cNvSpPr>
          <p:nvPr>
            <p:ph sz="half" idx="2"/>
          </p:nvPr>
        </p:nvSpPr>
        <p:spPr>
          <a:xfrm>
            <a:off x="8451604" y="1412489"/>
            <a:ext cx="3197701" cy="4363844"/>
          </a:xfrm>
        </p:spPr>
        <p:txBody>
          <a:bodyPr>
            <a:normAutofit/>
          </a:bodyPr>
          <a:lstStyle/>
          <a:p>
            <a:pPr>
              <a:lnSpc>
                <a:spcPct val="90000"/>
              </a:lnSpc>
            </a:pPr>
            <a:r>
              <a:rPr lang="en-US" sz="1100" b="1" u="sng"/>
              <a:t>SECTION 22C </a:t>
            </a:r>
          </a:p>
          <a:p>
            <a:pPr lvl="1">
              <a:lnSpc>
                <a:spcPct val="90000"/>
              </a:lnSpc>
            </a:pPr>
            <a:r>
              <a:rPr lang="en-US" sz="1100"/>
              <a:t>This clause generally contains provisions that seek to ensure that CMOs are accountable and work to serve the interests of their members. However, there is a need to guard against the pitfalls of the “one size fits all” approach which tends to plague parts of the Bill.</a:t>
            </a:r>
          </a:p>
          <a:p>
            <a:pPr lvl="1">
              <a:lnSpc>
                <a:spcPct val="90000"/>
              </a:lnSpc>
            </a:pPr>
            <a:r>
              <a:rPr lang="en-US" sz="1100"/>
              <a:t>It is not always feasible nor financially prudent for local CMOs to enter into “bilateral” agreements with foreign CMOs. In fact, it may, at times, prove strategic to enter to unilateral agreements with foreign CMOs in the interest of local authors and copyrights owners. By way of illustration, certain territories may have more than one CMO who all enter into varying types of agreements (some bilateral others unilateral) with a South African CMO.</a:t>
            </a:r>
          </a:p>
          <a:p>
            <a:pPr lvl="1">
              <a:lnSpc>
                <a:spcPct val="90000"/>
              </a:lnSpc>
            </a:pPr>
            <a:r>
              <a:rPr lang="en-US" sz="1100"/>
              <a:t>It is suggested that the clause simply read that the remittance of royalties is subject to </a:t>
            </a:r>
            <a:r>
              <a:rPr lang="en-US" sz="1100" b="1"/>
              <a:t>a reasonable and valid agreement</a:t>
            </a:r>
            <a:r>
              <a:rPr lang="en-US" sz="1100"/>
              <a:t> between the foreign CMO and the local one.</a:t>
            </a:r>
          </a:p>
          <a:p>
            <a:pPr lvl="1">
              <a:lnSpc>
                <a:spcPct val="90000"/>
              </a:lnSpc>
            </a:pPr>
            <a:endParaRPr lang="en-US" sz="1100" b="1" u="sng"/>
          </a:p>
        </p:txBody>
      </p:sp>
    </p:spTree>
    <p:extLst>
      <p:ext uri="{BB962C8B-B14F-4D97-AF65-F5344CB8AC3E}">
        <p14:creationId xmlns:p14="http://schemas.microsoft.com/office/powerpoint/2010/main" val="3748636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5CA8-80A3-A193-90C1-B899451A9835}"/>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C2643AAA-69DB-F15C-CA40-4F7705F6C259}"/>
              </a:ext>
            </a:extLst>
          </p:cNvPr>
          <p:cNvSpPr>
            <a:spLocks noGrp="1"/>
          </p:cNvSpPr>
          <p:nvPr>
            <p:ph sz="half" idx="1"/>
          </p:nvPr>
        </p:nvSpPr>
        <p:spPr/>
        <p:txBody>
          <a:bodyPr/>
          <a:lstStyle/>
          <a:p>
            <a:r>
              <a:rPr lang="en-US" b="1" u="sng" dirty="0"/>
              <a:t>SECTION 22F </a:t>
            </a:r>
          </a:p>
          <a:p>
            <a:pPr lvl="1" algn="just"/>
            <a:r>
              <a:rPr lang="en-US" sz="1600" dirty="0"/>
              <a:t>The provisions of the section tend to empower the Commission, even at the expense of the best interests of members of the CMO which is being regulated.</a:t>
            </a:r>
          </a:p>
          <a:p>
            <a:pPr lvl="1" algn="just"/>
            <a:r>
              <a:rPr lang="en-US" sz="1600" dirty="0"/>
              <a:t>Given the fact that the Commission will oversee the functioning of CMOs, it is ill-advisable for it to also have the ability to usurp the very same function it seeks to regulate. This will effectively usurp the control of the CMOs from members and in turn prejudice the members it seeks to protect. </a:t>
            </a:r>
          </a:p>
          <a:p>
            <a:pPr lvl="1" algn="just"/>
            <a:r>
              <a:rPr lang="en-US" sz="1600" dirty="0"/>
              <a:t>Prior to applying to the Tribunal, the Commission must be required to consult members and empower them to run the affairs of their organization.</a:t>
            </a:r>
          </a:p>
          <a:p>
            <a:pPr lvl="1" algn="just"/>
            <a:r>
              <a:rPr lang="en-US" sz="1600" dirty="0"/>
              <a:t>This can be done by reading the following wording into subsection 5:</a:t>
            </a:r>
          </a:p>
        </p:txBody>
      </p:sp>
      <p:sp>
        <p:nvSpPr>
          <p:cNvPr id="4" name="Content Placeholder 3">
            <a:extLst>
              <a:ext uri="{FF2B5EF4-FFF2-40B4-BE49-F238E27FC236}">
                <a16:creationId xmlns:a16="http://schemas.microsoft.com/office/drawing/2014/main" id="{79DDB3EB-A49A-A85E-D7A7-9CE2EA6188CE}"/>
              </a:ext>
            </a:extLst>
          </p:cNvPr>
          <p:cNvSpPr>
            <a:spLocks noGrp="1"/>
          </p:cNvSpPr>
          <p:nvPr>
            <p:ph sz="half" idx="2"/>
          </p:nvPr>
        </p:nvSpPr>
        <p:spPr>
          <a:xfrm>
            <a:off x="6146800" y="1600201"/>
            <a:ext cx="5435600" cy="4983161"/>
          </a:xfrm>
        </p:spPr>
        <p:txBody>
          <a:bodyPr/>
          <a:lstStyle/>
          <a:p>
            <a:r>
              <a:rPr lang="en-US" b="1" u="sng" dirty="0"/>
              <a:t>SECTION 22 F CONTINUED </a:t>
            </a:r>
          </a:p>
          <a:p>
            <a:pPr lvl="1" algn="just"/>
            <a:r>
              <a:rPr lang="en-US" sz="1200" i="1" dirty="0"/>
              <a:t>(5) Following the suspension or the cancellation of the accreditation of any Collective Management </a:t>
            </a:r>
            <a:r>
              <a:rPr lang="en-US" sz="1200" i="1" dirty="0" err="1"/>
              <a:t>Organisation</a:t>
            </a:r>
            <a:r>
              <a:rPr lang="en-US" sz="1200" i="1" dirty="0"/>
              <a:t>, the Commission shall as soon as reasonably practicable, convene an emergency meeting of the members during which members shall elect a suitable person to be responsible for the administration and discharging of the functions of that Collective Management </a:t>
            </a:r>
            <a:r>
              <a:rPr lang="en-US" sz="1200" i="1" dirty="0" err="1"/>
              <a:t>Organisation</a:t>
            </a:r>
            <a:r>
              <a:rPr lang="en-US" sz="1200" i="1" dirty="0"/>
              <a:t>. The person so elected shall be skilled in one or more of the following</a:t>
            </a:r>
          </a:p>
          <a:p>
            <a:pPr lvl="1" algn="just"/>
            <a:r>
              <a:rPr lang="en-US" sz="1200" i="1" dirty="0"/>
              <a:t>(a) Collective management and general administration of rights under this Act;</a:t>
            </a:r>
          </a:p>
          <a:p>
            <a:pPr lvl="1" algn="just"/>
            <a:r>
              <a:rPr lang="en-US" sz="1200" i="1" dirty="0"/>
              <a:t>(b) business rescue, administration, or liquidation; or</a:t>
            </a:r>
          </a:p>
          <a:p>
            <a:pPr lvl="1" algn="just"/>
            <a:r>
              <a:rPr lang="en-US" sz="1200" i="1" dirty="0"/>
              <a:t>(c) other skills deemed appropriate by the Commission and Tribunal.”</a:t>
            </a:r>
          </a:p>
          <a:p>
            <a:pPr lvl="1" algn="just"/>
            <a:r>
              <a:rPr lang="en-US" sz="1200" dirty="0"/>
              <a:t>Should the AGM be unsuccessful in appointing a suitably qualified person to be responsible for the administration and discharging of the functions of the CMO, the Commission may then apply to the Tribunal to appoint such a person.</a:t>
            </a:r>
          </a:p>
          <a:p>
            <a:pPr marL="457200" lvl="1" indent="0">
              <a:buNone/>
            </a:pPr>
            <a:endParaRPr lang="en-US" sz="1600" i="1" dirty="0"/>
          </a:p>
        </p:txBody>
      </p:sp>
      <p:pic>
        <p:nvPicPr>
          <p:cNvPr id="5" name="Picture 4" descr="CAPASSO PPT cover footer.jpg">
            <a:extLst>
              <a:ext uri="{FF2B5EF4-FFF2-40B4-BE49-F238E27FC236}">
                <a16:creationId xmlns:a16="http://schemas.microsoft.com/office/drawing/2014/main" id="{0664C5FF-0DA9-5AE7-CB5B-5480488B3A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86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THE COPYRIGHT AMENDMENT BILL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1" descr="Screen Shot 2020-11-13 at 12.13.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373" y="1590725"/>
            <a:ext cx="4010025" cy="4555181"/>
          </a:xfrm>
          <a:prstGeom prst="rect">
            <a:avLst/>
          </a:prstGeom>
          <a:ln>
            <a:noFill/>
          </a:ln>
          <a:effectLst>
            <a:softEdge rad="112500"/>
          </a:effectLst>
        </p:spPr>
      </p:pic>
      <p:pic>
        <p:nvPicPr>
          <p:cNvPr id="4" name="Picture 2" descr="CAPASSO PPT logo.png">
            <a:extLst>
              <a:ext uri="{FF2B5EF4-FFF2-40B4-BE49-F238E27FC236}">
                <a16:creationId xmlns:a16="http://schemas.microsoft.com/office/drawing/2014/main" id="{2F499617-1AF4-F96E-AA26-2AC55B40F40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4" y="6145905"/>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363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pPr algn="ctr"/>
            <a:r>
              <a:rPr lang="en-US" dirty="0"/>
              <a:t>THE COPYRIGHT AMENDMENT BILL – IT’S NOT JUST A FLESH WOUND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3" name="Picture 2" descr="Monty-Python-and-The-Holy-Gra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709" y="1746316"/>
            <a:ext cx="6091058" cy="4214218"/>
          </a:xfrm>
          <a:prstGeom prst="rect">
            <a:avLst/>
          </a:prstGeom>
          <a:ln>
            <a:noFill/>
          </a:ln>
          <a:effectLst>
            <a:softEdge rad="112500"/>
          </a:effectLst>
        </p:spPr>
      </p:pic>
      <p:pic>
        <p:nvPicPr>
          <p:cNvPr id="2" name="Picture 2" descr="CAPASSO PPT logo.png">
            <a:extLst>
              <a:ext uri="{FF2B5EF4-FFF2-40B4-BE49-F238E27FC236}">
                <a16:creationId xmlns:a16="http://schemas.microsoft.com/office/drawing/2014/main" id="{665D6E45-8959-36FA-8559-D7C0786E3DD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4" y="613244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44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r>
              <a:rPr lang="en-US" dirty="0"/>
              <a:t>THE COPYRIGHT AMENDMENT BILL13 OF 2017 (as at 3 </a:t>
            </a:r>
            <a:r>
              <a:rPr lang="en-US" dirty="0" err="1"/>
              <a:t>sept</a:t>
            </a:r>
            <a:r>
              <a:rPr lang="en-US" dirty="0"/>
              <a:t> 2018)- REJECTED BY STATE PRESIDENT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3" name="Picture 2" descr="IMG_157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66755" y="1912713"/>
            <a:ext cx="3328778" cy="4729845"/>
          </a:xfrm>
          <a:prstGeom prst="rect">
            <a:avLst/>
          </a:prstGeom>
        </p:spPr>
      </p:pic>
      <p:pic>
        <p:nvPicPr>
          <p:cNvPr id="2" name="Picture 2" descr="CAPASSO PPT logo.png">
            <a:extLst>
              <a:ext uri="{FF2B5EF4-FFF2-40B4-BE49-F238E27FC236}">
                <a16:creationId xmlns:a16="http://schemas.microsoft.com/office/drawing/2014/main" id="{F52D9907-B7B9-D368-170D-AE800CB64BCA}"/>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5" y="6132440"/>
            <a:ext cx="2525851"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419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THE COPYRIGHT AMENDMENT BILL</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1" descr="IMG_157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2982" y="1634067"/>
            <a:ext cx="2512639" cy="5008490"/>
          </a:xfrm>
          <a:prstGeom prst="rect">
            <a:avLst/>
          </a:prstGeom>
        </p:spPr>
      </p:pic>
      <p:pic>
        <p:nvPicPr>
          <p:cNvPr id="3" name="Picture 2" descr="CAPASSO PPT logo.png">
            <a:extLst>
              <a:ext uri="{FF2B5EF4-FFF2-40B4-BE49-F238E27FC236}">
                <a16:creationId xmlns:a16="http://schemas.microsoft.com/office/drawing/2014/main" id="{E784A578-4A3A-D52B-72DE-C2DD83D7225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4"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394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THE COPYRIGHT AMENDMENT BILL</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3" name="Picture 2" descr="IMG_1577.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48518" y="1912712"/>
            <a:ext cx="3714683" cy="4616306"/>
          </a:xfrm>
          <a:prstGeom prst="rect">
            <a:avLst/>
          </a:prstGeom>
        </p:spPr>
      </p:pic>
      <p:pic>
        <p:nvPicPr>
          <p:cNvPr id="2" name="Picture 2" descr="CAPASSO PPT logo.png">
            <a:extLst>
              <a:ext uri="{FF2B5EF4-FFF2-40B4-BE49-F238E27FC236}">
                <a16:creationId xmlns:a16="http://schemas.microsoft.com/office/drawing/2014/main" id="{0BA3A7E1-5BF9-5193-B15E-9A169E61B7E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5" y="6195955"/>
            <a:ext cx="2391165"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14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90975" y="-125220"/>
            <a:ext cx="7429499" cy="1905000"/>
          </a:xfrm>
        </p:spPr>
        <p:txBody>
          <a:bodyPr/>
          <a:lstStyle/>
          <a:p>
            <a:pPr algn="ctr"/>
            <a:r>
              <a:rPr lang="en-US" dirty="0"/>
              <a:t>THE COPYRIGHT AMENDMENT BILL</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1" descr="IMG_157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8949" y="1651000"/>
            <a:ext cx="2565692" cy="5021964"/>
          </a:xfrm>
          <a:prstGeom prst="rect">
            <a:avLst/>
          </a:prstGeom>
        </p:spPr>
      </p:pic>
      <p:pic>
        <p:nvPicPr>
          <p:cNvPr id="3" name="Picture 2" descr="CAPASSO PPT logo.png">
            <a:extLst>
              <a:ext uri="{FF2B5EF4-FFF2-40B4-BE49-F238E27FC236}">
                <a16:creationId xmlns:a16="http://schemas.microsoft.com/office/drawing/2014/main" id="{7A20E856-AD2E-0EFD-950B-76EEA4209CE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0904" y="6240162"/>
            <a:ext cx="2565692"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61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379923" y="449428"/>
            <a:ext cx="7893050" cy="276225"/>
          </a:xfrm>
        </p:spPr>
        <p:txBody>
          <a:bodyPr/>
          <a:lstStyle/>
          <a:p>
            <a:pPr algn="l" eaLnBrk="1" hangingPunct="1">
              <a:defRPr/>
            </a:pPr>
            <a:r>
              <a:rPr lang="en-ZA" sz="3200" b="1" dirty="0">
                <a:solidFill>
                  <a:srgbClr val="17375E"/>
                </a:solidFill>
              </a:rPr>
              <a:t>Contents</a:t>
            </a:r>
            <a:endParaRPr lang="en-US" sz="3200" b="1" dirty="0">
              <a:solidFill>
                <a:srgbClr val="17375E"/>
              </a:solidFill>
            </a:endParaRPr>
          </a:p>
        </p:txBody>
      </p:sp>
      <p:pic>
        <p:nvPicPr>
          <p:cNvPr id="12291" name="Content Placeholder 1" descr="CAPASSO PPT presentation slide header.png"/>
          <p:cNvPicPr>
            <a:picLocks noGrp="1" noChangeAspect="1"/>
          </p:cNvPicPr>
          <p:nvPr>
            <p:ph idx="1"/>
          </p:nvPr>
        </p:nvPicPr>
        <p:blipFill>
          <a:blip r:embed="rId3">
            <a:extLst>
              <a:ext uri="{28A0092B-C50C-407E-A947-70E740481C1C}">
                <a14:useLocalDpi xmlns:a14="http://schemas.microsoft.com/office/drawing/2010/main" val="0"/>
              </a:ext>
            </a:extLst>
          </a:blip>
          <a:srcRect t="5424" b="5424"/>
          <a:stretch>
            <a:fillRect/>
          </a:stretch>
        </p:blipFill>
        <p:spPr>
          <a:xfrm>
            <a:off x="1514476" y="377825"/>
            <a:ext cx="625475" cy="342900"/>
          </a:xfrm>
        </p:spPr>
      </p:pic>
      <p:pic>
        <p:nvPicPr>
          <p:cNvPr id="12292" name="Picture 4" descr="CAPASSO PPT cover 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72685" y="720725"/>
            <a:ext cx="8202730" cy="6894195"/>
          </a:xfrm>
          <a:prstGeom prst="rect">
            <a:avLst/>
          </a:prstGeom>
          <a:noFill/>
        </p:spPr>
        <p:txBody>
          <a:bodyPr wrap="square">
            <a:spAutoFit/>
          </a:bodyPr>
          <a:lstStyle/>
          <a:p>
            <a:pPr marL="457200" indent="-457200">
              <a:lnSpc>
                <a:spcPct val="200000"/>
              </a:lnSpc>
              <a:buFont typeface="+mj-lt"/>
              <a:buAutoNum type="arabicPeriod"/>
            </a:pPr>
            <a:r>
              <a:rPr lang="en-ZA" sz="2400" dirty="0"/>
              <a:t>CAPASSO </a:t>
            </a:r>
          </a:p>
          <a:p>
            <a:pPr marL="457200" indent="-457200">
              <a:lnSpc>
                <a:spcPct val="200000"/>
              </a:lnSpc>
              <a:buFont typeface="+mj-lt"/>
              <a:buAutoNum type="arabicPeriod"/>
            </a:pPr>
            <a:r>
              <a:rPr lang="en-ZA" sz="2400" dirty="0"/>
              <a:t>Statutory Damages </a:t>
            </a:r>
          </a:p>
          <a:p>
            <a:pPr marL="457200" indent="-457200">
              <a:lnSpc>
                <a:spcPct val="200000"/>
              </a:lnSpc>
              <a:buFont typeface="+mj-lt"/>
              <a:buAutoNum type="arabicPeriod"/>
            </a:pPr>
            <a:r>
              <a:rPr lang="en-ZA" sz="2400" dirty="0"/>
              <a:t>General Exception (Libraries, Archies, and Museums) and Private Copy Compensation</a:t>
            </a:r>
          </a:p>
          <a:p>
            <a:pPr marL="457200" indent="-457200">
              <a:lnSpc>
                <a:spcPct val="200000"/>
              </a:lnSpc>
              <a:buFont typeface="+mj-lt"/>
              <a:buAutoNum type="arabicPeriod"/>
            </a:pPr>
            <a:r>
              <a:rPr lang="en-ZA" sz="2400" dirty="0"/>
              <a:t>SECTION 6A (ROYALTY DEFINITION) </a:t>
            </a:r>
          </a:p>
          <a:p>
            <a:pPr marL="457200" indent="-457200">
              <a:lnSpc>
                <a:spcPct val="200000"/>
              </a:lnSpc>
              <a:buFont typeface="+mj-lt"/>
              <a:buAutoNum type="arabicPeriod"/>
            </a:pPr>
            <a:r>
              <a:rPr lang="en-ZA" sz="2400" dirty="0"/>
              <a:t>CMO (SECTION 22A: 22C: 22F ) </a:t>
            </a:r>
          </a:p>
          <a:p>
            <a:pPr marL="457200" indent="-457200">
              <a:lnSpc>
                <a:spcPct val="200000"/>
              </a:lnSpc>
              <a:buFont typeface="+mj-lt"/>
              <a:buAutoNum type="arabicPeriod"/>
            </a:pPr>
            <a:endParaRPr lang="en-ZA" sz="2400" dirty="0"/>
          </a:p>
          <a:p>
            <a:pPr>
              <a:lnSpc>
                <a:spcPct val="200000"/>
              </a:lnSpc>
            </a:pPr>
            <a:endParaRPr lang="en-ZA" sz="2400" dirty="0"/>
          </a:p>
          <a:p>
            <a:pPr>
              <a:defRPr/>
            </a:pPr>
            <a:endParaRPr lang="en-US" sz="2000" dirty="0"/>
          </a:p>
          <a:p>
            <a:pPr marL="285750" indent="-285750">
              <a:buFontTx/>
              <a:buChar char="-"/>
              <a:defRPr/>
            </a:pPr>
            <a:endParaRPr lang="en-US" sz="2000" dirty="0"/>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pPr algn="ctr"/>
            <a:r>
              <a:rPr lang="en-US" b="1" dirty="0">
                <a:solidFill>
                  <a:srgbClr val="FFFFFF"/>
                </a:solidFill>
              </a:rPr>
              <a:t>Fair Dealing – a Closed and Defined </a:t>
            </a:r>
            <a:br>
              <a:rPr lang="en-US" b="1" dirty="0">
                <a:solidFill>
                  <a:srgbClr val="FFFFFF"/>
                </a:solidFill>
              </a:rPr>
            </a:br>
            <a:r>
              <a:rPr lang="en-US" b="1" dirty="0">
                <a:solidFill>
                  <a:srgbClr val="FFFFFF"/>
                </a:solidFill>
              </a:rPr>
              <a:t>List of Exceptions</a:t>
            </a:r>
          </a:p>
        </p:txBody>
      </p:sp>
      <p:sp>
        <p:nvSpPr>
          <p:cNvPr id="8" name="Content Placeholder 2"/>
          <p:cNvSpPr>
            <a:spLocks noGrp="1"/>
          </p:cNvSpPr>
          <p:nvPr>
            <p:ph idx="1"/>
          </p:nvPr>
        </p:nvSpPr>
        <p:spPr>
          <a:xfrm>
            <a:off x="2380061" y="1543052"/>
            <a:ext cx="7429499" cy="4540757"/>
          </a:xfrm>
        </p:spPr>
        <p:txBody>
          <a:bodyPr>
            <a:normAutofit fontScale="77500" lnSpcReduction="20000"/>
          </a:bodyPr>
          <a:lstStyle/>
          <a:p>
            <a:pPr marL="0" indent="0">
              <a:buNone/>
            </a:pPr>
            <a:r>
              <a:rPr lang="en-US" b="1" dirty="0">
                <a:solidFill>
                  <a:schemeClr val="bg1"/>
                </a:solidFill>
                <a:effectLst/>
              </a:rPr>
              <a:t>Section 12(1) allows reproduction for the following purposes:- </a:t>
            </a:r>
            <a:endParaRPr lang="en-US" b="1" dirty="0">
              <a:solidFill>
                <a:schemeClr val="bg1"/>
              </a:solidFill>
            </a:endParaRPr>
          </a:p>
          <a:p>
            <a:r>
              <a:rPr lang="en-US" dirty="0">
                <a:solidFill>
                  <a:schemeClr val="bg1"/>
                </a:solidFill>
                <a:effectLst/>
              </a:rPr>
              <a:t>Research or private study</a:t>
            </a:r>
            <a:endParaRPr lang="en-US" dirty="0">
              <a:solidFill>
                <a:schemeClr val="bg1"/>
              </a:solidFill>
            </a:endParaRPr>
          </a:p>
          <a:p>
            <a:r>
              <a:rPr lang="en-US" dirty="0">
                <a:solidFill>
                  <a:schemeClr val="bg1"/>
                </a:solidFill>
                <a:effectLst/>
              </a:rPr>
              <a:t>Personal or private use (</a:t>
            </a:r>
            <a:r>
              <a:rPr lang="en-US" dirty="0" err="1">
                <a:solidFill>
                  <a:schemeClr val="bg1"/>
                </a:solidFill>
                <a:effectLst/>
              </a:rPr>
              <a:t>eg</a:t>
            </a:r>
            <a:r>
              <a:rPr lang="en-US" dirty="0">
                <a:solidFill>
                  <a:schemeClr val="bg1"/>
                </a:solidFill>
                <a:effectLst/>
              </a:rPr>
              <a:t> format-shifting)</a:t>
            </a:r>
            <a:endParaRPr lang="en-US" dirty="0">
              <a:solidFill>
                <a:schemeClr val="bg1"/>
              </a:solidFill>
            </a:endParaRPr>
          </a:p>
          <a:p>
            <a:r>
              <a:rPr lang="en-US" dirty="0">
                <a:solidFill>
                  <a:schemeClr val="bg1"/>
                </a:solidFill>
                <a:effectLst/>
              </a:rPr>
              <a:t>Criticism or review</a:t>
            </a:r>
            <a:endParaRPr lang="en-US" dirty="0">
              <a:solidFill>
                <a:schemeClr val="bg1"/>
              </a:solidFill>
            </a:endParaRPr>
          </a:p>
          <a:p>
            <a:r>
              <a:rPr lang="en-US" dirty="0">
                <a:solidFill>
                  <a:schemeClr val="bg1"/>
                </a:solidFill>
                <a:effectLst/>
              </a:rPr>
              <a:t>Reporting current events (e.g. in a newspaper or broadcast)</a:t>
            </a:r>
            <a:endParaRPr lang="en-US" dirty="0">
              <a:solidFill>
                <a:schemeClr val="bg1"/>
              </a:solidFill>
            </a:endParaRPr>
          </a:p>
          <a:p>
            <a:r>
              <a:rPr lang="en-US" dirty="0">
                <a:solidFill>
                  <a:schemeClr val="bg1"/>
                </a:solidFill>
                <a:effectLst/>
              </a:rPr>
              <a:t>Judicial proceedings or a report of judicial proceedings</a:t>
            </a:r>
          </a:p>
          <a:p>
            <a:endParaRPr lang="en-US" dirty="0">
              <a:solidFill>
                <a:schemeClr val="bg1"/>
              </a:solidFill>
              <a:effectLst/>
            </a:endParaRPr>
          </a:p>
          <a:p>
            <a:pPr marL="0" indent="0">
              <a:buNone/>
            </a:pPr>
            <a:r>
              <a:rPr lang="en-US" b="1" dirty="0">
                <a:solidFill>
                  <a:schemeClr val="bg1"/>
                </a:solidFill>
                <a:effectLst/>
              </a:rPr>
              <a:t>Section 12 (2-4) allow the following:</a:t>
            </a:r>
            <a:endParaRPr lang="en-US" b="1" dirty="0">
              <a:solidFill>
                <a:schemeClr val="bg1"/>
              </a:solidFill>
            </a:endParaRPr>
          </a:p>
          <a:p>
            <a:r>
              <a:rPr lang="en-US" dirty="0">
                <a:solidFill>
                  <a:schemeClr val="bg1"/>
                </a:solidFill>
                <a:effectLst/>
              </a:rPr>
              <a:t>Quotation (a fair portion)</a:t>
            </a:r>
            <a:endParaRPr lang="en-US" dirty="0">
              <a:solidFill>
                <a:schemeClr val="bg1"/>
              </a:solidFill>
            </a:endParaRPr>
          </a:p>
          <a:p>
            <a:r>
              <a:rPr lang="en-US" dirty="0">
                <a:solidFill>
                  <a:schemeClr val="bg1"/>
                </a:solidFill>
                <a:effectLst/>
              </a:rPr>
              <a:t>'By way of illustration' for teaching purposes (e.g. in a PowerPoint presentation).   However, if you want to circulate the PPT slides or music to students, you will need to clear copyright for those copyright works used in the PPT, or exclude them before circulating the slides. </a:t>
            </a:r>
            <a:endParaRPr lang="en-US" dirty="0">
              <a:solidFill>
                <a:schemeClr val="bg1"/>
              </a:solidFill>
            </a:endParaRPr>
          </a:p>
          <a:p>
            <a:endParaRPr lang="en-US" dirty="0">
              <a:solidFill>
                <a:schemeClr val="bg1"/>
              </a:solidFill>
            </a:endParaRPr>
          </a:p>
          <a:p>
            <a:pPr lvl="0"/>
            <a:r>
              <a:rPr lang="en-US" b="1" dirty="0">
                <a:solidFill>
                  <a:schemeClr val="bg1"/>
                </a:solidFill>
              </a:rPr>
              <a:t>CERTAINTY!!!</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1" descr="Screen Shot 2022-11-11 at 2.2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382" y="7712"/>
            <a:ext cx="1176618" cy="1049278"/>
          </a:xfrm>
          <a:prstGeom prst="rect">
            <a:avLst/>
          </a:prstGeom>
        </p:spPr>
      </p:pic>
      <p:pic>
        <p:nvPicPr>
          <p:cNvPr id="3" name="Picture 2" descr="CAPASSO PPT logo.png">
            <a:extLst>
              <a:ext uri="{FF2B5EF4-FFF2-40B4-BE49-F238E27FC236}">
                <a16:creationId xmlns:a16="http://schemas.microsoft.com/office/drawing/2014/main" id="{98219E99-2CCE-0EFC-F2AD-8E904FDBC05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5" y="6179388"/>
            <a:ext cx="2608879"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911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pPr algn="ctr"/>
            <a:r>
              <a:rPr lang="en-US" b="1" dirty="0"/>
              <a:t>Fair use – an Open-ended and </a:t>
            </a:r>
            <a:br>
              <a:rPr lang="en-US" b="1" dirty="0"/>
            </a:br>
            <a:r>
              <a:rPr lang="en-US" b="1" dirty="0"/>
              <a:t>vague concept – even in its home, the USA</a:t>
            </a:r>
          </a:p>
        </p:txBody>
      </p:sp>
      <p:sp>
        <p:nvSpPr>
          <p:cNvPr id="8" name="Content Placeholder 2"/>
          <p:cNvSpPr>
            <a:spLocks noGrp="1"/>
          </p:cNvSpPr>
          <p:nvPr>
            <p:ph idx="1"/>
          </p:nvPr>
        </p:nvSpPr>
        <p:spPr>
          <a:xfrm>
            <a:off x="2380061" y="1543052"/>
            <a:ext cx="7429499" cy="4540757"/>
          </a:xfrm>
        </p:spPr>
        <p:txBody>
          <a:bodyPr>
            <a:normAutofit fontScale="92500"/>
          </a:bodyPr>
          <a:lstStyle/>
          <a:p>
            <a:pPr lvl="0"/>
            <a:r>
              <a:rPr lang="en-US" b="1" dirty="0">
                <a:solidFill>
                  <a:schemeClr val="bg1"/>
                </a:solidFill>
              </a:rPr>
              <a:t>UNCERTAINTY</a:t>
            </a:r>
          </a:p>
          <a:p>
            <a:pPr lvl="0"/>
            <a:r>
              <a:rPr lang="en-US" b="1" dirty="0">
                <a:solidFill>
                  <a:schemeClr val="bg1"/>
                </a:solidFill>
              </a:rPr>
              <a:t>JUDGE-MADE LAW. PARLIAMENT SHOULD BE DECIDING WHAT IS FAIR – NOT THE COURTS THROUGH LITIGATION (NEITHER LITIGANT WILL KNOW UNTIL THE END OF THE CASE)</a:t>
            </a:r>
          </a:p>
          <a:p>
            <a:pPr lvl="0"/>
            <a:r>
              <a:rPr lang="en-US" b="1" dirty="0">
                <a:solidFill>
                  <a:schemeClr val="bg1"/>
                </a:solidFill>
              </a:rPr>
              <a:t>DIFFERENT COURTS WILL REACH DIFFERENT CONCLUSIONS</a:t>
            </a:r>
          </a:p>
          <a:p>
            <a:pPr lvl="0"/>
            <a:r>
              <a:rPr lang="en-US" b="1" dirty="0">
                <a:solidFill>
                  <a:schemeClr val="bg1"/>
                </a:solidFill>
              </a:rPr>
              <a:t>SOFA Entertainment v Dodger Productions—30sec clip of “Four Seasons” on Ed Sullivan Show in Jersey Boys = fair use: used for historical significance, imbued it with new meaning, and did so without usurping existing demand for the clip</a:t>
            </a:r>
          </a:p>
          <a:p>
            <a:pPr lvl="0"/>
            <a:r>
              <a:rPr lang="en-US" b="1" dirty="0">
                <a:solidFill>
                  <a:schemeClr val="bg1"/>
                </a:solidFill>
              </a:rPr>
              <a:t>Campbell v. </a:t>
            </a:r>
            <a:r>
              <a:rPr lang="en-US" b="1" dirty="0" err="1">
                <a:solidFill>
                  <a:schemeClr val="bg1"/>
                </a:solidFill>
              </a:rPr>
              <a:t>Acuff</a:t>
            </a:r>
            <a:r>
              <a:rPr lang="en-US" b="1" dirty="0">
                <a:solidFill>
                  <a:schemeClr val="bg1"/>
                </a:solidFill>
              </a:rPr>
              <a:t>-Rose Music 2 Live Crew parodied “Oh Pretty Woman” and got away with it despite the fact that big money was made. What a pity for Roy Orbison’s family.</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3" name="Picture 2" descr="Screen Shot 2022-11-11 at 2.27.5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79324" y="7714"/>
            <a:ext cx="1288676" cy="896069"/>
          </a:xfrm>
          <a:prstGeom prst="rect">
            <a:avLst/>
          </a:prstGeom>
        </p:spPr>
      </p:pic>
      <p:pic>
        <p:nvPicPr>
          <p:cNvPr id="2" name="Picture 2" descr="CAPASSO PPT logo.png">
            <a:extLst>
              <a:ext uri="{FF2B5EF4-FFF2-40B4-BE49-F238E27FC236}">
                <a16:creationId xmlns:a16="http://schemas.microsoft.com/office/drawing/2014/main" id="{0001FE64-E296-190F-8014-11BF90FF256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5" y="6232450"/>
            <a:ext cx="2558563"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761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507999"/>
            <a:ext cx="7429499" cy="1905000"/>
          </a:xfrm>
        </p:spPr>
        <p:txBody>
          <a:bodyPr/>
          <a:lstStyle/>
          <a:p>
            <a:pPr algn="ctr"/>
            <a:r>
              <a:rPr lang="en-US" b="1" dirty="0">
                <a:solidFill>
                  <a:schemeClr val="tx1"/>
                </a:solidFill>
              </a:rPr>
              <a:t>The Three Step Test</a:t>
            </a:r>
          </a:p>
        </p:txBody>
      </p:sp>
      <p:sp>
        <p:nvSpPr>
          <p:cNvPr id="3" name="Content Placeholder 2"/>
          <p:cNvSpPr>
            <a:spLocks noGrp="1"/>
          </p:cNvSpPr>
          <p:nvPr>
            <p:ph idx="1"/>
          </p:nvPr>
        </p:nvSpPr>
        <p:spPr>
          <a:xfrm>
            <a:off x="2213530" y="2406735"/>
            <a:ext cx="7680443" cy="4235823"/>
          </a:xfrm>
        </p:spPr>
        <p:txBody>
          <a:bodyPr>
            <a:normAutofit fontScale="25000" lnSpcReduction="20000"/>
          </a:bodyPr>
          <a:lstStyle/>
          <a:p>
            <a:r>
              <a:rPr lang="en-ZA" sz="7200" b="1" dirty="0">
                <a:solidFill>
                  <a:schemeClr val="bg1"/>
                </a:solidFill>
                <a:effectLst/>
              </a:rPr>
              <a:t>Fair Use entails the court being given a discretion when passing judgment in a copyright infringement case to decide whether the </a:t>
            </a:r>
            <a:r>
              <a:rPr lang="en-ZA" sz="7200" b="1" i="1" dirty="0">
                <a:solidFill>
                  <a:schemeClr val="bg1"/>
                </a:solidFill>
                <a:effectLst/>
              </a:rPr>
              <a:t>prima facie</a:t>
            </a:r>
            <a:r>
              <a:rPr lang="en-ZA" sz="7200" b="1" dirty="0">
                <a:solidFill>
                  <a:schemeClr val="bg1"/>
                </a:solidFill>
                <a:effectLst/>
              </a:rPr>
              <a:t> infringement by the defendant should be excused or exempted because she was making “fair use” of the work in the particular circumstances of the case. In evaluating the “fairness” of the defendant’s infringing conduct, the court should take account, inter alia, of the following factors:</a:t>
            </a:r>
          </a:p>
          <a:p>
            <a:pPr lvl="0"/>
            <a:r>
              <a:rPr lang="en-ZA" sz="7200" b="1" dirty="0">
                <a:solidFill>
                  <a:schemeClr val="bg1"/>
                </a:solidFill>
                <a:effectLst/>
              </a:rPr>
              <a:t>The purpose and character of the use;</a:t>
            </a:r>
          </a:p>
          <a:p>
            <a:pPr lvl="0"/>
            <a:r>
              <a:rPr lang="en-ZA" sz="7200" b="1" dirty="0">
                <a:solidFill>
                  <a:schemeClr val="bg1"/>
                </a:solidFill>
                <a:effectLst/>
              </a:rPr>
              <a:t>The nature of the copyright work;</a:t>
            </a:r>
          </a:p>
          <a:p>
            <a:pPr lvl="0"/>
            <a:r>
              <a:rPr lang="en-ZA" sz="7200" b="1" dirty="0">
                <a:solidFill>
                  <a:schemeClr val="bg1"/>
                </a:solidFill>
                <a:effectLst/>
              </a:rPr>
              <a:t>The amount and substantiality of the portion used; and</a:t>
            </a:r>
          </a:p>
          <a:p>
            <a:pPr marL="0" lvl="0" indent="0">
              <a:buNone/>
            </a:pPr>
            <a:endParaRPr lang="en-ZA" dirty="0">
              <a:effectLst/>
            </a:endParaRP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sp>
        <p:nvSpPr>
          <p:cNvPr id="4" name="Rectangle 3"/>
          <p:cNvSpPr/>
          <p:nvPr/>
        </p:nvSpPr>
        <p:spPr>
          <a:xfrm>
            <a:off x="2120102" y="729953"/>
            <a:ext cx="7922867" cy="1169551"/>
          </a:xfrm>
          <a:prstGeom prst="rect">
            <a:avLst/>
          </a:prstGeom>
        </p:spPr>
        <p:txBody>
          <a:bodyPr wrap="square">
            <a:spAutoFit/>
          </a:bodyPr>
          <a:lstStyle/>
          <a:p>
            <a:r>
              <a:rPr lang="en-ZA" sz="1400" dirty="0">
                <a:solidFill>
                  <a:srgbClr val="FFFFFF"/>
                </a:solidFill>
              </a:rPr>
              <a:t>In terms of the three-step test an exception can only be granted if:</a:t>
            </a:r>
          </a:p>
          <a:p>
            <a:pPr lvl="0"/>
            <a:r>
              <a:rPr lang="en-ZA" sz="1400" dirty="0">
                <a:solidFill>
                  <a:srgbClr val="FFFFFF"/>
                </a:solidFill>
              </a:rPr>
              <a:t>It amounts to a certain special case;</a:t>
            </a:r>
          </a:p>
          <a:p>
            <a:pPr lvl="0"/>
            <a:r>
              <a:rPr lang="en-ZA" sz="1400" dirty="0">
                <a:solidFill>
                  <a:srgbClr val="FFFFFF"/>
                </a:solidFill>
              </a:rPr>
              <a:t>It does not conflict with a normal exploitation of the work; and</a:t>
            </a:r>
          </a:p>
          <a:p>
            <a:pPr lvl="0"/>
            <a:r>
              <a:rPr lang="en-ZA" sz="1400" dirty="0">
                <a:solidFill>
                  <a:srgbClr val="FFFFFF"/>
                </a:solidFill>
              </a:rPr>
              <a:t>It does not unreasonably prejudice the legitimate interests of the rights holder.</a:t>
            </a:r>
          </a:p>
          <a:p>
            <a:r>
              <a:rPr lang="en-ZA" sz="1400" dirty="0">
                <a:solidFill>
                  <a:srgbClr val="FFFFFF"/>
                </a:solidFill>
              </a:rPr>
              <a:t>These tests are applied consecutively. </a:t>
            </a:r>
            <a:endParaRPr lang="en-US" sz="1400" dirty="0">
              <a:solidFill>
                <a:srgbClr val="FFFFFF"/>
              </a:solidFill>
            </a:endParaRPr>
          </a:p>
        </p:txBody>
      </p:sp>
      <p:pic>
        <p:nvPicPr>
          <p:cNvPr id="2" name="Picture 2" descr="CAPASSO PPT logo.png">
            <a:extLst>
              <a:ext uri="{FF2B5EF4-FFF2-40B4-BE49-F238E27FC236}">
                <a16:creationId xmlns:a16="http://schemas.microsoft.com/office/drawing/2014/main" id="{5F25B292-F0B0-B825-0BED-A85AD5843B7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0904" y="6195713"/>
            <a:ext cx="255269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42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BC2E-69A2-6FF1-9C2C-8F465DAF7798}"/>
              </a:ext>
            </a:extLst>
          </p:cNvPr>
          <p:cNvSpPr>
            <a:spLocks noGrp="1"/>
          </p:cNvSpPr>
          <p:nvPr>
            <p:ph type="title"/>
          </p:nvPr>
        </p:nvSpPr>
        <p:spPr/>
        <p:txBody>
          <a:bodyPr>
            <a:normAutofit fontScale="90000"/>
          </a:bodyPr>
          <a:lstStyle/>
          <a:p>
            <a:r>
              <a:rPr lang="en-ZA" b="1" dirty="0">
                <a:solidFill>
                  <a:srgbClr val="FFFFFF"/>
                </a:solidFill>
              </a:rPr>
              <a:t>The onus of proof is on the copyright-owner. That’s you </a:t>
            </a:r>
            <a:br>
              <a:rPr lang="en-ZA" b="1" dirty="0">
                <a:solidFill>
                  <a:srgbClr val="FFFFFF"/>
                </a:solidFill>
              </a:rPr>
            </a:br>
            <a:endParaRPr lang="en-US" dirty="0"/>
          </a:p>
        </p:txBody>
      </p:sp>
      <p:sp>
        <p:nvSpPr>
          <p:cNvPr id="3" name="Content Placeholder 2">
            <a:extLst>
              <a:ext uri="{FF2B5EF4-FFF2-40B4-BE49-F238E27FC236}">
                <a16:creationId xmlns:a16="http://schemas.microsoft.com/office/drawing/2014/main" id="{D22D235A-0360-D93E-0C54-B300E63AAA8A}"/>
              </a:ext>
            </a:extLst>
          </p:cNvPr>
          <p:cNvSpPr>
            <a:spLocks noGrp="1"/>
          </p:cNvSpPr>
          <p:nvPr>
            <p:ph idx="1"/>
          </p:nvPr>
        </p:nvSpPr>
        <p:spPr/>
        <p:txBody>
          <a:bodyPr>
            <a:normAutofit/>
          </a:bodyPr>
          <a:lstStyle/>
          <a:p>
            <a:pPr lvl="0"/>
            <a:endParaRPr lang="en-ZA" sz="2000" b="1" dirty="0">
              <a:solidFill>
                <a:srgbClr val="FFFFFF"/>
              </a:solidFill>
              <a:effectLst/>
            </a:endParaRPr>
          </a:p>
          <a:p>
            <a:pPr lvl="0"/>
            <a:endParaRPr lang="en-ZA" sz="2000" b="1" dirty="0">
              <a:solidFill>
                <a:srgbClr val="FFFFFF"/>
              </a:solidFill>
              <a:effectLst/>
            </a:endParaRPr>
          </a:p>
          <a:p>
            <a:pPr lvl="0"/>
            <a:r>
              <a:rPr lang="en-ZA" sz="2000" b="1" dirty="0">
                <a:solidFill>
                  <a:schemeClr val="bg1"/>
                </a:solidFill>
                <a:effectLst/>
              </a:rPr>
              <a:t>The effect on the plaintiff’s potential market.</a:t>
            </a:r>
            <a:endParaRPr lang="en-ZA" sz="2000" b="1" dirty="0">
              <a:solidFill>
                <a:schemeClr val="bg1"/>
              </a:solidFill>
            </a:endParaRPr>
          </a:p>
          <a:p>
            <a:pPr lvl="0"/>
            <a:r>
              <a:rPr lang="en-ZA" sz="2000" b="1" dirty="0">
                <a:solidFill>
                  <a:schemeClr val="bg1"/>
                </a:solidFill>
                <a:effectLst/>
              </a:rPr>
              <a:t>In adopting this approach the court can decide for itself what actions ought to qualify as potential exceptions. In this respect, the system is in sharp contrast to the Fair Dealing system where the actions to which exceptions can be applied are determined and specified in the legislation. The court is free to regard any act of whatsoever nature as being capable of being exempted.</a:t>
            </a:r>
          </a:p>
          <a:p>
            <a:endParaRPr lang="en-US" dirty="0"/>
          </a:p>
        </p:txBody>
      </p:sp>
    </p:spTree>
    <p:extLst>
      <p:ext uri="{BB962C8B-B14F-4D97-AF65-F5344CB8AC3E}">
        <p14:creationId xmlns:p14="http://schemas.microsoft.com/office/powerpoint/2010/main" val="1464347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4"/>
            <a:ext cx="2057694" cy="617839"/>
          </a:xfrm>
          <a:prstGeom prst="rect">
            <a:avLst/>
          </a:prstGeom>
        </p:spPr>
      </p:pic>
      <p:sp>
        <p:nvSpPr>
          <p:cNvPr id="6" name="TextBox 5"/>
          <p:cNvSpPr txBox="1"/>
          <p:nvPr/>
        </p:nvSpPr>
        <p:spPr>
          <a:xfrm>
            <a:off x="4967623" y="6642557"/>
            <a:ext cx="2018497" cy="338552"/>
          </a:xfrm>
          <a:prstGeom prst="rect">
            <a:avLst/>
          </a:prstGeom>
          <a:noFill/>
        </p:spPr>
        <p:txBody>
          <a:bodyPr wrap="square" lIns="91438" tIns="45719" rIns="91438" bIns="45719"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sp>
        <p:nvSpPr>
          <p:cNvPr id="16" name="Title 1">
            <a:extLst>
              <a:ext uri="{FF2B5EF4-FFF2-40B4-BE49-F238E27FC236}">
                <a16:creationId xmlns:a16="http://schemas.microsoft.com/office/drawing/2014/main" id="{E9C4FDE0-A6C7-F442-9D64-7F9A2E488AE9}"/>
              </a:ext>
            </a:extLst>
          </p:cNvPr>
          <p:cNvSpPr txBox="1">
            <a:spLocks/>
          </p:cNvSpPr>
          <p:nvPr/>
        </p:nvSpPr>
        <p:spPr>
          <a:xfrm>
            <a:off x="2380062" y="0"/>
            <a:ext cx="7429499" cy="1905000"/>
          </a:xfrm>
          <a:prstGeom prst="rect">
            <a:avLst/>
          </a:prstGeom>
        </p:spPr>
        <p:txBody>
          <a:bodyPr vert="horz" lIns="91438" tIns="45719" rIns="91438" bIns="45719"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chemeClr val="tx1"/>
                </a:solidFill>
              </a:rPr>
              <a:t>Who Wants this???</a:t>
            </a:r>
          </a:p>
          <a:p>
            <a:pPr algn="l"/>
            <a:endParaRPr lang="en-US" sz="3200" dirty="0"/>
          </a:p>
        </p:txBody>
      </p:sp>
      <p:sp>
        <p:nvSpPr>
          <p:cNvPr id="8" name="TextBox 7"/>
          <p:cNvSpPr txBox="1"/>
          <p:nvPr/>
        </p:nvSpPr>
        <p:spPr>
          <a:xfrm>
            <a:off x="2380060" y="5498354"/>
            <a:ext cx="184666" cy="369332"/>
          </a:xfrm>
          <a:prstGeom prst="rect">
            <a:avLst/>
          </a:prstGeom>
          <a:noFill/>
        </p:spPr>
        <p:txBody>
          <a:bodyPr wrap="square" rtlCol="0">
            <a:spAutoFit/>
          </a:bodyPr>
          <a:lstStyle/>
          <a:p>
            <a:endParaRPr lang="en-US" sz="1800" dirty="0"/>
          </a:p>
        </p:txBody>
      </p:sp>
      <p:sp>
        <p:nvSpPr>
          <p:cNvPr id="5" name="Rectangle 4"/>
          <p:cNvSpPr/>
          <p:nvPr/>
        </p:nvSpPr>
        <p:spPr>
          <a:xfrm>
            <a:off x="2290413" y="1650806"/>
            <a:ext cx="7133734" cy="4585871"/>
          </a:xfrm>
          <a:prstGeom prst="rect">
            <a:avLst/>
          </a:prstGeom>
        </p:spPr>
        <p:txBody>
          <a:bodyPr wrap="square">
            <a:spAutoFit/>
          </a:bodyPr>
          <a:lstStyle/>
          <a:p>
            <a:r>
              <a:rPr lang="en-ZA" sz="1800" dirty="0">
                <a:solidFill>
                  <a:schemeClr val="bg1"/>
                </a:solidFill>
              </a:rPr>
              <a:t>In the words of Owen Dean: “in general companies that operate vast databases of easily accessible digital information where copyright is a hindrance to their operations, argue that any action that is fair on the part of a user of a work constitutes a certain special case. It is submitted that this proposition defies logic and common sense and is untenable.”</a:t>
            </a:r>
          </a:p>
          <a:p>
            <a:endParaRPr lang="en-ZA" sz="1800" dirty="0"/>
          </a:p>
          <a:p>
            <a:endParaRPr lang="en-ZA" sz="1800" dirty="0"/>
          </a:p>
          <a:p>
            <a:r>
              <a:rPr lang="en-ZA" sz="2400" dirty="0">
                <a:solidFill>
                  <a:srgbClr val="FFFFFF"/>
                </a:solidFill>
                <a:latin typeface="Century Gothic"/>
                <a:cs typeface="Century Gothic"/>
              </a:rPr>
              <a:t>DO WE NEED THIS INCREASED FLEXIBILITY OF COPYRIGHT TO “FUTURE PROOF” OURSELVES? </a:t>
            </a:r>
          </a:p>
          <a:p>
            <a:endParaRPr lang="en-ZA" sz="2800" b="1" dirty="0">
              <a:latin typeface="Century Gothic"/>
              <a:cs typeface="Century Gothic"/>
            </a:endParaRPr>
          </a:p>
          <a:p>
            <a:r>
              <a:rPr lang="en-ZA" sz="1800" dirty="0">
                <a:solidFill>
                  <a:schemeClr val="bg1"/>
                </a:solidFill>
              </a:rPr>
              <a:t>Not at all. Section 13 of the current Act empowers the minister of trade and industry to make new exemptions in regulations, provided they comply with the Three-step Test. New exceptions can thus be created in the short term. </a:t>
            </a:r>
          </a:p>
        </p:txBody>
      </p:sp>
      <p:pic>
        <p:nvPicPr>
          <p:cNvPr id="2" name="Picture 2" descr="CAPASSO PPT logo.png">
            <a:extLst>
              <a:ext uri="{FF2B5EF4-FFF2-40B4-BE49-F238E27FC236}">
                <a16:creationId xmlns:a16="http://schemas.microsoft.com/office/drawing/2014/main" id="{B4950734-2838-EE5A-62E5-0B6992FA495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5" y="6216822"/>
            <a:ext cx="2533163" cy="6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605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4"/>
            <a:ext cx="2057694" cy="617839"/>
          </a:xfrm>
          <a:prstGeom prst="rect">
            <a:avLst/>
          </a:prstGeom>
        </p:spPr>
      </p:pic>
      <p:sp>
        <p:nvSpPr>
          <p:cNvPr id="6" name="TextBox 5"/>
          <p:cNvSpPr txBox="1"/>
          <p:nvPr/>
        </p:nvSpPr>
        <p:spPr>
          <a:xfrm>
            <a:off x="4967623" y="6642557"/>
            <a:ext cx="2018497" cy="338552"/>
          </a:xfrm>
          <a:prstGeom prst="rect">
            <a:avLst/>
          </a:prstGeom>
          <a:noFill/>
        </p:spPr>
        <p:txBody>
          <a:bodyPr wrap="square" lIns="91438" tIns="45719" rIns="91438" bIns="45719"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sp>
        <p:nvSpPr>
          <p:cNvPr id="16" name="Title 1">
            <a:extLst>
              <a:ext uri="{FF2B5EF4-FFF2-40B4-BE49-F238E27FC236}">
                <a16:creationId xmlns:a16="http://schemas.microsoft.com/office/drawing/2014/main" id="{E9C4FDE0-A6C7-F442-9D64-7F9A2E488AE9}"/>
              </a:ext>
            </a:extLst>
          </p:cNvPr>
          <p:cNvSpPr txBox="1">
            <a:spLocks/>
          </p:cNvSpPr>
          <p:nvPr/>
        </p:nvSpPr>
        <p:spPr>
          <a:xfrm>
            <a:off x="2380062" y="0"/>
            <a:ext cx="7429499" cy="1905000"/>
          </a:xfrm>
          <a:prstGeom prst="rect">
            <a:avLst/>
          </a:prstGeom>
        </p:spPr>
        <p:txBody>
          <a:bodyPr vert="horz" lIns="91438" tIns="45719" rIns="91438" bIns="45719"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chemeClr val="tx1"/>
                </a:solidFill>
              </a:rPr>
              <a:t>Who Wants this???</a:t>
            </a:r>
          </a:p>
          <a:p>
            <a:pPr algn="l"/>
            <a:endParaRPr lang="en-US" sz="3200" dirty="0"/>
          </a:p>
        </p:txBody>
      </p:sp>
      <p:pic>
        <p:nvPicPr>
          <p:cNvPr id="2" name="Picture 1" descr="Screen Shot 2022-11-11 at 2.44.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72" y="2602753"/>
            <a:ext cx="2266950" cy="2235200"/>
          </a:xfrm>
          <a:prstGeom prst="rect">
            <a:avLst/>
          </a:prstGeom>
          <a:ln>
            <a:noFill/>
          </a:ln>
          <a:effectLst>
            <a:softEdge rad="112500"/>
          </a:effectLst>
        </p:spPr>
      </p:pic>
      <p:pic>
        <p:nvPicPr>
          <p:cNvPr id="3" name="Picture 2" descr="Screen Shot 2022-11-11 at 2.45.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752" y="2602753"/>
            <a:ext cx="2531942" cy="2235200"/>
          </a:xfrm>
          <a:prstGeom prst="rect">
            <a:avLst/>
          </a:prstGeom>
          <a:ln>
            <a:noFill/>
          </a:ln>
          <a:effectLst>
            <a:softEdge rad="112500"/>
          </a:effectLst>
        </p:spPr>
      </p:pic>
      <p:sp>
        <p:nvSpPr>
          <p:cNvPr id="8" name="TextBox 7"/>
          <p:cNvSpPr txBox="1"/>
          <p:nvPr/>
        </p:nvSpPr>
        <p:spPr>
          <a:xfrm>
            <a:off x="2380061" y="5498354"/>
            <a:ext cx="2923659" cy="646331"/>
          </a:xfrm>
          <a:prstGeom prst="rect">
            <a:avLst/>
          </a:prstGeom>
          <a:noFill/>
        </p:spPr>
        <p:txBody>
          <a:bodyPr wrap="square" rtlCol="0">
            <a:spAutoFit/>
          </a:bodyPr>
          <a:lstStyle/>
          <a:p>
            <a:r>
              <a:rPr lang="en-US" sz="1800" dirty="0"/>
              <a:t>Draw your own conclusions</a:t>
            </a:r>
            <a:r>
              <a:rPr lang="is-IS" sz="1800" dirty="0"/>
              <a:t>…</a:t>
            </a:r>
            <a:endParaRPr lang="en-US" sz="1800" dirty="0"/>
          </a:p>
        </p:txBody>
      </p:sp>
    </p:spTree>
    <p:extLst>
      <p:ext uri="{BB962C8B-B14F-4D97-AF65-F5344CB8AC3E}">
        <p14:creationId xmlns:p14="http://schemas.microsoft.com/office/powerpoint/2010/main" val="1922706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b="1" dirty="0"/>
              <a:t>IT GETS EVEN WORSE</a:t>
            </a:r>
            <a:r>
              <a:rPr lang="is-IS" b="1" dirty="0"/>
              <a:t>…</a:t>
            </a:r>
            <a:endParaRPr lang="en-US" b="1" dirty="0"/>
          </a:p>
        </p:txBody>
      </p:sp>
      <p:sp>
        <p:nvSpPr>
          <p:cNvPr id="3" name="Content Placeholder 2"/>
          <p:cNvSpPr>
            <a:spLocks noGrp="1"/>
          </p:cNvSpPr>
          <p:nvPr>
            <p:ph idx="1"/>
          </p:nvPr>
        </p:nvSpPr>
        <p:spPr>
          <a:xfrm>
            <a:off x="2252384" y="1397003"/>
            <a:ext cx="7680443" cy="4235823"/>
          </a:xfrm>
        </p:spPr>
        <p:txBody>
          <a:bodyPr>
            <a:normAutofit fontScale="55000" lnSpcReduction="20000"/>
          </a:bodyPr>
          <a:lstStyle/>
          <a:p>
            <a:pPr marL="0" indent="0" algn="ctr">
              <a:buNone/>
            </a:pPr>
            <a:endParaRPr lang="en-ZA" b="1" dirty="0">
              <a:effectLst/>
            </a:endParaRPr>
          </a:p>
          <a:p>
            <a:pPr marL="0" lvl="0" indent="0">
              <a:buNone/>
            </a:pPr>
            <a:endParaRPr lang="en-ZA" dirty="0">
              <a:effectLst/>
            </a:endParaRPr>
          </a:p>
          <a:p>
            <a:r>
              <a:rPr lang="en-US" sz="2300" b="1" dirty="0"/>
              <a:t>IT IS A BREACH OF OUR INTERNATIONAL TREATIES (</a:t>
            </a:r>
            <a:r>
              <a:rPr lang="en-ZA" sz="2300" b="1" dirty="0">
                <a:effectLst/>
              </a:rPr>
              <a:t>the Berne Convention and the Trips Agreement) THE CONSTITUTION REQUIRES US TO ADHERE TO THESE. Fair Dealing does adhere. FU does not (it was created before the US joined Berne &amp; Trips.)</a:t>
            </a:r>
            <a:endParaRPr lang="en-US" sz="2300" b="1" dirty="0"/>
          </a:p>
          <a:p>
            <a:r>
              <a:rPr lang="en-ZA" sz="2300" b="1" dirty="0">
                <a:effectLst/>
              </a:rPr>
              <a:t>It is underpinned by the peculiarities and tenets of American copyright law and the American law and procedures in general, which are significantly different to our own.</a:t>
            </a:r>
          </a:p>
          <a:p>
            <a:r>
              <a:rPr lang="en-US" sz="2300" b="1" dirty="0"/>
              <a:t>FU HAS GAINED VIRTUALLY NO CURRENCY IN OTHER JURISDICTIONS</a:t>
            </a:r>
          </a:p>
          <a:p>
            <a:r>
              <a:rPr lang="en-ZA" sz="2300" b="1" dirty="0">
                <a:effectLst/>
              </a:rPr>
              <a:t>FU prevails in the US and in six other countries, out of nearly 200 countries in the world that are members of the conventions. It has been considered and found to be wanting and unacceptable, inter alia, in Europe, the UK, Australia and New Zealand, despite being urged by American business interests. </a:t>
            </a:r>
          </a:p>
          <a:p>
            <a:r>
              <a:rPr lang="en-ZA" sz="2300" b="1" dirty="0">
                <a:effectLst/>
              </a:rPr>
              <a:t>It has also not been taken up into the Copyright Model Law adopted by the African Regional Intellectual Property Office (Aripo) in 2019.</a:t>
            </a:r>
            <a:endParaRPr lang="en-US" sz="2300" b="1" dirty="0"/>
          </a:p>
          <a:p>
            <a:r>
              <a:rPr lang="en-US" sz="2300" b="1" dirty="0"/>
              <a:t>No other country has a hybrid</a:t>
            </a:r>
          </a:p>
          <a:p>
            <a:r>
              <a:rPr lang="en-US" sz="2300" b="1" dirty="0"/>
              <a:t>The Court has all the discretion. Do YOU want to be the test case that decides what Google can do with music?</a:t>
            </a:r>
          </a:p>
          <a:p>
            <a:r>
              <a:rPr lang="en-US" sz="2300" b="1" dirty="0"/>
              <a:t>No-one does, therefore they will have a field day with SA music</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AA1004D6-5A2E-F79E-AB50-E5989037092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0905" y="6213401"/>
            <a:ext cx="2558563"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278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Copyright Amendment Bill </a:t>
            </a:r>
            <a:br>
              <a:rPr lang="en-US" dirty="0"/>
            </a:br>
            <a:r>
              <a:rPr lang="en-US" dirty="0"/>
              <a:t>FAIR USE</a:t>
            </a:r>
          </a:p>
        </p:txBody>
      </p:sp>
      <p:sp>
        <p:nvSpPr>
          <p:cNvPr id="8" name="Content Placeholder 2"/>
          <p:cNvSpPr>
            <a:spLocks noGrp="1"/>
          </p:cNvSpPr>
          <p:nvPr>
            <p:ph idx="1"/>
          </p:nvPr>
        </p:nvSpPr>
        <p:spPr>
          <a:xfrm>
            <a:off x="2380061" y="1371601"/>
            <a:ext cx="7429499" cy="5270957"/>
          </a:xfrm>
        </p:spPr>
        <p:txBody>
          <a:bodyPr>
            <a:normAutofit fontScale="85000" lnSpcReduction="10000"/>
          </a:bodyPr>
          <a:lstStyle/>
          <a:p>
            <a:pPr>
              <a:lnSpc>
                <a:spcPct val="90000"/>
              </a:lnSpc>
            </a:pPr>
            <a:r>
              <a:rPr lang="en-US" dirty="0"/>
              <a:t>22 Open List – ‘such as’</a:t>
            </a:r>
          </a:p>
          <a:p>
            <a:pPr>
              <a:lnSpc>
                <a:spcPct val="90000"/>
              </a:lnSpc>
            </a:pPr>
            <a:r>
              <a:rPr lang="en-US" dirty="0"/>
              <a:t>No punitive damages</a:t>
            </a:r>
          </a:p>
          <a:p>
            <a:pPr>
              <a:lnSpc>
                <a:spcPct val="90000"/>
              </a:lnSpc>
            </a:pPr>
            <a:r>
              <a:rPr lang="en-US" dirty="0">
                <a:effectLst/>
              </a:rPr>
              <a:t>Permitted purposes in S.12A and not in Section 107 of the US Copyright Act are “personal use, including the use of a lawful copy of the work at a different time or with a different device; scholarship, teaching and education; illustration, parody, satire, caricature, cartoon, tribute, homage or pastiche; preservation of and access to the collections of libraries, archives and museums; ensuring proper performance of public administration.”</a:t>
            </a:r>
            <a:r>
              <a:rPr lang="en-ZA" dirty="0">
                <a:effectLst/>
              </a:rPr>
              <a:t> </a:t>
            </a:r>
          </a:p>
          <a:p>
            <a:pPr>
              <a:lnSpc>
                <a:spcPct val="90000"/>
              </a:lnSpc>
            </a:pPr>
            <a:r>
              <a:rPr lang="en-ZA" dirty="0">
                <a:effectLst/>
              </a:rPr>
              <a:t>US Case Law</a:t>
            </a:r>
          </a:p>
          <a:p>
            <a:pPr>
              <a:lnSpc>
                <a:spcPct val="90000"/>
              </a:lnSpc>
            </a:pPr>
            <a:r>
              <a:rPr lang="en-US" dirty="0">
                <a:effectLst/>
              </a:rPr>
              <a:t>S.12B encapsulates all the specific provisions that were previously ‘fair dealing’ exceptions, but removing the qualification of “fair practice” from them, thereby leaving them non-compliant with the Three-Step Test for copyright exceptions laid down in the Berne Convention, TRIPS and WCT. </a:t>
            </a:r>
          </a:p>
          <a:p>
            <a:pPr>
              <a:lnSpc>
                <a:spcPct val="90000"/>
              </a:lnSpc>
            </a:pPr>
            <a:r>
              <a:rPr lang="en-US" dirty="0">
                <a:effectLst/>
              </a:rPr>
              <a:t>S.12D allows educational institutions to make </a:t>
            </a:r>
            <a:r>
              <a:rPr lang="en-US" dirty="0" err="1">
                <a:effectLst/>
              </a:rPr>
              <a:t>coursepacks</a:t>
            </a:r>
            <a:r>
              <a:rPr lang="en-US" dirty="0">
                <a:effectLst/>
              </a:rPr>
              <a:t> compiled of extracts from copyright works of others, without permission or remuneration, a form of product substitution that is not even allowed under ‘fair use’, as is clear from the history of the US case </a:t>
            </a:r>
            <a:endParaRPr lang="en-ZA" dirty="0">
              <a:effectLst/>
            </a:endParaRPr>
          </a:p>
          <a:p>
            <a:pPr>
              <a:lnSpc>
                <a:spcPct val="90000"/>
              </a:lnSpc>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F6846E8A-2167-3C58-5DA1-A9894CF456B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4" y="6294023"/>
            <a:ext cx="2733610"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088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Copyright Amendment Bill </a:t>
            </a:r>
            <a:br>
              <a:rPr lang="en-US" dirty="0"/>
            </a:br>
            <a:r>
              <a:rPr lang="en-US" dirty="0"/>
              <a:t>FAIR USE</a:t>
            </a:r>
          </a:p>
        </p:txBody>
      </p:sp>
      <p:sp>
        <p:nvSpPr>
          <p:cNvPr id="8" name="Content Placeholder 2"/>
          <p:cNvSpPr>
            <a:spLocks noGrp="1"/>
          </p:cNvSpPr>
          <p:nvPr>
            <p:ph idx="1"/>
          </p:nvPr>
        </p:nvSpPr>
        <p:spPr>
          <a:xfrm>
            <a:off x="2380061" y="1413933"/>
            <a:ext cx="7429499" cy="5228624"/>
          </a:xfrm>
        </p:spPr>
        <p:txBody>
          <a:bodyPr>
            <a:normAutofit lnSpcReduction="10000"/>
          </a:bodyPr>
          <a:lstStyle/>
          <a:p>
            <a:r>
              <a:rPr lang="en-GB" dirty="0">
                <a:effectLst/>
              </a:rPr>
              <a:t>In determining whether an act done in relation to a work constitutes fair use, all relevant factors shall be taken into account, including but not limited to—</a:t>
            </a:r>
            <a:endParaRPr lang="en-ZA" dirty="0">
              <a:effectLst/>
            </a:endParaRPr>
          </a:p>
          <a:p>
            <a:r>
              <a:rPr lang="en-GB" dirty="0">
                <a:effectLst/>
              </a:rPr>
              <a:t>(</a:t>
            </a:r>
            <a:r>
              <a:rPr lang="en-GB" dirty="0" err="1">
                <a:effectLst/>
              </a:rPr>
              <a:t>i</a:t>
            </a:r>
            <a:r>
              <a:rPr lang="en-GB" dirty="0">
                <a:effectLst/>
              </a:rPr>
              <a:t>) 	the nature of the work in question;</a:t>
            </a:r>
            <a:endParaRPr lang="en-ZA" dirty="0">
              <a:effectLst/>
            </a:endParaRPr>
          </a:p>
          <a:p>
            <a:r>
              <a:rPr lang="en-GB" dirty="0">
                <a:effectLst/>
              </a:rPr>
              <a:t>(ii) 	the amount and substantiality of the part of the work affected by the act in relation to the whole of the work;</a:t>
            </a:r>
            <a:endParaRPr lang="en-ZA" dirty="0">
              <a:effectLst/>
            </a:endParaRPr>
          </a:p>
          <a:p>
            <a:r>
              <a:rPr lang="en-GB" dirty="0">
                <a:effectLst/>
              </a:rPr>
              <a:t>(iii) 	the purpose and character of the use, including whether—</a:t>
            </a:r>
            <a:endParaRPr lang="en-ZA" dirty="0">
              <a:effectLst/>
            </a:endParaRPr>
          </a:p>
          <a:p>
            <a:r>
              <a:rPr lang="en-GB" i="1" dirty="0">
                <a:effectLst/>
              </a:rPr>
              <a:t>(</a:t>
            </a:r>
            <a:r>
              <a:rPr lang="en-GB" i="1" dirty="0" err="1">
                <a:effectLst/>
              </a:rPr>
              <a:t>aa</a:t>
            </a:r>
            <a:r>
              <a:rPr lang="en-GB" i="1" dirty="0">
                <a:effectLst/>
              </a:rPr>
              <a:t>) 	</a:t>
            </a:r>
            <a:r>
              <a:rPr lang="en-GB" dirty="0">
                <a:effectLst/>
              </a:rPr>
              <a:t>such use serves a purpose different from that of the work affected; and</a:t>
            </a:r>
            <a:endParaRPr lang="en-ZA" dirty="0">
              <a:effectLst/>
            </a:endParaRPr>
          </a:p>
          <a:p>
            <a:r>
              <a:rPr lang="en-GB" i="1" dirty="0">
                <a:effectLst/>
              </a:rPr>
              <a:t>(bb) 	</a:t>
            </a:r>
            <a:r>
              <a:rPr lang="en-GB" dirty="0">
                <a:effectLst/>
              </a:rPr>
              <a:t>it is of a commercial nature or for non-profit research, library or educational purposes; and</a:t>
            </a:r>
            <a:endParaRPr lang="en-ZA" dirty="0">
              <a:effectLst/>
            </a:endParaRPr>
          </a:p>
          <a:p>
            <a:r>
              <a:rPr lang="en-GB" dirty="0">
                <a:effectLst/>
              </a:rPr>
              <a:t>(iv) 	the substitution effect of the act upon the potential market for the work in question.</a:t>
            </a:r>
            <a:endParaRPr lang="en-ZA" dirty="0">
              <a:effectLst/>
            </a:endParaRPr>
          </a:p>
          <a:p>
            <a:pPr>
              <a:lnSpc>
                <a:spcPct val="90000"/>
              </a:lnSpc>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85AF3C07-3137-0A59-22DD-C73C4832F59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4" y="6294968"/>
            <a:ext cx="2733610"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483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pPr algn="ctr"/>
            <a:r>
              <a:rPr lang="en-US" dirty="0"/>
              <a:t>Copyright Amendment Bill </a:t>
            </a:r>
            <a:br>
              <a:rPr lang="en-US" dirty="0"/>
            </a:br>
            <a:r>
              <a:rPr lang="en-US" dirty="0"/>
              <a:t>s23 – ASSIGNMENT ‘UP TO’ 25 </a:t>
            </a:r>
            <a:r>
              <a:rPr lang="en-US" dirty="0" err="1"/>
              <a:t>yrS</a:t>
            </a:r>
            <a:endParaRPr lang="en-US" dirty="0"/>
          </a:p>
        </p:txBody>
      </p:sp>
      <p:sp>
        <p:nvSpPr>
          <p:cNvPr id="8" name="Content Placeholder 2"/>
          <p:cNvSpPr>
            <a:spLocks noGrp="1"/>
          </p:cNvSpPr>
          <p:nvPr>
            <p:ph idx="1"/>
          </p:nvPr>
        </p:nvSpPr>
        <p:spPr>
          <a:xfrm>
            <a:off x="2380061" y="1103359"/>
            <a:ext cx="7429499" cy="5539199"/>
          </a:xfrm>
        </p:spPr>
        <p:txBody>
          <a:bodyPr>
            <a:normAutofit/>
          </a:bodyPr>
          <a:lstStyle/>
          <a:p>
            <a:pPr>
              <a:lnSpc>
                <a:spcPct val="90000"/>
              </a:lnSpc>
            </a:pPr>
            <a:r>
              <a:rPr lang="en-US" dirty="0">
                <a:effectLst/>
              </a:rPr>
              <a:t>not a reversionary right as one finds in relation to musical works in Section 203 of the United States Copyright Act, and not what the Copyright Review Commission intended. This provision, to be added to the current provisions relating to the formalities of assignments, simply states that every assignment of copyright in a literary or musical work shall only be valid for up to  25 years.  This is irrespective of whether the publisher is marketing the work or not; even irrespective of whether the assignment is made by an author or a successor-in-title.</a:t>
            </a:r>
            <a:endParaRPr lang="en-ZA" dirty="0">
              <a:effectLst/>
            </a:endParaRPr>
          </a:p>
          <a:p>
            <a:pPr>
              <a:lnSpc>
                <a:spcPct val="90000"/>
              </a:lnSpc>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17BA7D9F-D749-BA22-494A-81F54DBBD8B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4"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434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077E13F-01D7-958A-FEFF-DAAC682ECCA9}"/>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CAPASSO  REPRESENTS </a:t>
            </a:r>
          </a:p>
        </p:txBody>
      </p:sp>
      <p:sp>
        <p:nvSpPr>
          <p:cNvPr id="3" name="Content Placeholder 2">
            <a:extLst>
              <a:ext uri="{FF2B5EF4-FFF2-40B4-BE49-F238E27FC236}">
                <a16:creationId xmlns:a16="http://schemas.microsoft.com/office/drawing/2014/main" id="{D0EA63DD-9C8B-305A-44FF-C24307FB7F70}"/>
              </a:ext>
            </a:extLst>
          </p:cNvPr>
          <p:cNvSpPr>
            <a:spLocks noGrp="1"/>
          </p:cNvSpPr>
          <p:nvPr>
            <p:ph idx="1"/>
          </p:nvPr>
        </p:nvSpPr>
        <p:spPr>
          <a:xfrm>
            <a:off x="1424904" y="2378076"/>
            <a:ext cx="8811626" cy="3679533"/>
          </a:xfrm>
        </p:spPr>
        <p:txBody>
          <a:bodyPr>
            <a:normAutofit/>
          </a:bodyPr>
          <a:lstStyle/>
          <a:p>
            <a:pPr algn="just"/>
            <a:r>
              <a:rPr lang="en-US" sz="2400" dirty="0"/>
              <a:t>CAPASSO represents over </a:t>
            </a:r>
            <a:r>
              <a:rPr lang="en-US" sz="2400" b="1" dirty="0"/>
              <a:t>10 000 (ten thousand)  </a:t>
            </a:r>
            <a:r>
              <a:rPr lang="en-US" sz="2400" dirty="0"/>
              <a:t>composers, authors, and publishers </a:t>
            </a:r>
          </a:p>
          <a:p>
            <a:pPr algn="just"/>
            <a:r>
              <a:rPr lang="en-US" sz="2400" dirty="0"/>
              <a:t>Over </a:t>
            </a:r>
            <a:r>
              <a:rPr lang="en-US" sz="2400" b="1" dirty="0"/>
              <a:t>9 million </a:t>
            </a:r>
            <a:r>
              <a:rPr lang="en-US" sz="2400" dirty="0"/>
              <a:t>musical works locally and over </a:t>
            </a:r>
            <a:r>
              <a:rPr lang="en-US" sz="2400" b="1" dirty="0"/>
              <a:t>100 thousand </a:t>
            </a:r>
            <a:r>
              <a:rPr lang="en-US" sz="2400" dirty="0"/>
              <a:t>musical works within Africa </a:t>
            </a:r>
          </a:p>
          <a:p>
            <a:pPr algn="just"/>
            <a:r>
              <a:rPr lang="en-US" sz="2400" dirty="0"/>
              <a:t>Licenses over </a:t>
            </a:r>
            <a:r>
              <a:rPr lang="en-US" sz="2400" b="1" dirty="0"/>
              <a:t>200 </a:t>
            </a:r>
            <a:r>
              <a:rPr lang="en-US" sz="2400" dirty="0"/>
              <a:t>music users 	ranging from multibillion-dollar entities to much smaller platforms. 	</a:t>
            </a:r>
          </a:p>
          <a:p>
            <a:pPr marL="0" indent="0" algn="just">
              <a:buNone/>
            </a:pPr>
            <a:r>
              <a:rPr lang="en-US" sz="2400" dirty="0"/>
              <a:t>								</a:t>
            </a:r>
          </a:p>
          <a:p>
            <a:endParaRPr lang="en-US" sz="2400" dirty="0"/>
          </a:p>
        </p:txBody>
      </p:sp>
      <p:pic>
        <p:nvPicPr>
          <p:cNvPr id="4" name="Picture 3">
            <a:extLst>
              <a:ext uri="{FF2B5EF4-FFF2-40B4-BE49-F238E27FC236}">
                <a16:creationId xmlns:a16="http://schemas.microsoft.com/office/drawing/2014/main" id="{DCA5019C-0993-F8A7-3267-E57B684E4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4476" y="5838093"/>
            <a:ext cx="4802404" cy="384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346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pPr algn="ctr"/>
            <a:r>
              <a:rPr lang="en-US" dirty="0"/>
              <a:t>Copyright Amendment Bill </a:t>
            </a:r>
            <a:br>
              <a:rPr lang="en-US" dirty="0"/>
            </a:br>
            <a:endParaRPr lang="en-US" dirty="0"/>
          </a:p>
        </p:txBody>
      </p:sp>
      <p:sp>
        <p:nvSpPr>
          <p:cNvPr id="8" name="Content Placeholder 2"/>
          <p:cNvSpPr>
            <a:spLocks noGrp="1"/>
          </p:cNvSpPr>
          <p:nvPr>
            <p:ph idx="1"/>
          </p:nvPr>
        </p:nvSpPr>
        <p:spPr>
          <a:xfrm>
            <a:off x="2922253" y="302282"/>
            <a:ext cx="7429499" cy="5539199"/>
          </a:xfrm>
        </p:spPr>
        <p:txBody>
          <a:bodyPr>
            <a:normAutofit/>
          </a:bodyPr>
          <a:lstStyle/>
          <a:p>
            <a:pPr>
              <a:lnSpc>
                <a:spcPct val="90000"/>
              </a:lnSpc>
            </a:pPr>
            <a:r>
              <a:rPr lang="en-US" dirty="0">
                <a:solidFill>
                  <a:schemeClr val="bg1"/>
                </a:solidFill>
                <a:effectLst/>
              </a:rPr>
              <a:t>ONGOING RIGHT TO EARN ROYALTIES AND SHARE IN ‘GROSS PROFITS’</a:t>
            </a:r>
            <a:br>
              <a:rPr lang="en-US" dirty="0">
                <a:solidFill>
                  <a:schemeClr val="bg1"/>
                </a:solidFill>
                <a:effectLst/>
              </a:rPr>
            </a:br>
            <a:endParaRPr lang="en-US" dirty="0">
              <a:solidFill>
                <a:schemeClr val="bg1"/>
              </a:solidFill>
              <a:effectLst/>
            </a:endParaRPr>
          </a:p>
          <a:p>
            <a:pPr>
              <a:lnSpc>
                <a:spcPct val="90000"/>
              </a:lnSpc>
            </a:pPr>
            <a:r>
              <a:rPr lang="en-US" dirty="0">
                <a:solidFill>
                  <a:schemeClr val="bg1"/>
                </a:solidFill>
                <a:effectLst/>
              </a:rPr>
              <a:t>CONTRACT OVERRIDE PROVISIONS</a:t>
            </a:r>
            <a:br>
              <a:rPr lang="en-US" dirty="0">
                <a:solidFill>
                  <a:schemeClr val="bg1"/>
                </a:solidFill>
                <a:effectLst/>
              </a:rPr>
            </a:br>
            <a:endParaRPr lang="en-US" dirty="0">
              <a:solidFill>
                <a:schemeClr val="bg1"/>
              </a:solidFill>
              <a:effectLst/>
            </a:endParaRPr>
          </a:p>
          <a:p>
            <a:pPr>
              <a:lnSpc>
                <a:spcPct val="90000"/>
              </a:lnSpc>
            </a:pPr>
            <a:r>
              <a:rPr lang="en-US" dirty="0">
                <a:solidFill>
                  <a:schemeClr val="bg1"/>
                </a:solidFill>
                <a:effectLst/>
              </a:rPr>
              <a:t>MINISTER TO DRAW UP CONTRACTUAL TERMS</a:t>
            </a:r>
            <a:endParaRPr lang="en-US" dirty="0">
              <a:solidFill>
                <a:schemeClr val="bg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5EF7707C-DF13-76FC-B043-5548B01689A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55447" y="6191197"/>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348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—Old problems addressed ?</a:t>
            </a:r>
          </a:p>
        </p:txBody>
      </p:sp>
      <p:sp>
        <p:nvSpPr>
          <p:cNvPr id="8" name="Content Placeholder 2"/>
          <p:cNvSpPr>
            <a:spLocks noGrp="1"/>
          </p:cNvSpPr>
          <p:nvPr>
            <p:ph idx="1"/>
          </p:nvPr>
        </p:nvSpPr>
        <p:spPr>
          <a:xfrm>
            <a:off x="2380061" y="1543052"/>
            <a:ext cx="7429499" cy="4540757"/>
          </a:xfrm>
        </p:spPr>
        <p:txBody>
          <a:bodyPr>
            <a:normAutofit/>
          </a:bodyPr>
          <a:lstStyle/>
          <a:p>
            <a:pPr>
              <a:lnSpc>
                <a:spcPct val="90000"/>
              </a:lnSpc>
            </a:pPr>
            <a:r>
              <a:rPr lang="en-US" dirty="0"/>
              <a:t>Dickens Clause is back— but not</a:t>
            </a:r>
          </a:p>
          <a:p>
            <a:pPr>
              <a:lnSpc>
                <a:spcPct val="90000"/>
              </a:lnSpc>
            </a:pPr>
            <a:r>
              <a:rPr lang="en-US" dirty="0"/>
              <a:t>Audio-visual fixation same as cinematograph film?</a:t>
            </a:r>
          </a:p>
          <a:p>
            <a:pPr>
              <a:lnSpc>
                <a:spcPct val="90000"/>
              </a:lnSpc>
            </a:pPr>
            <a:r>
              <a:rPr lang="en-US" dirty="0"/>
              <a:t>“Commission” = CIPC</a:t>
            </a:r>
          </a:p>
          <a:p>
            <a:pPr>
              <a:lnSpc>
                <a:spcPct val="90000"/>
              </a:lnSpc>
            </a:pPr>
            <a:r>
              <a:rPr lang="en-US" dirty="0"/>
              <a:t>Streaming – communicating to the public by wire or wireless means. Says ‘interactive/non interactive’ on my advice. Making available to the public also now covered.</a:t>
            </a:r>
          </a:p>
          <a:p>
            <a:pPr>
              <a:lnSpc>
                <a:spcPct val="90000"/>
              </a:lnSpc>
            </a:pPr>
            <a:r>
              <a:rPr lang="en-US" dirty="0"/>
              <a:t>Creator/author</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56A80FBC-2D5C-6099-8F92-EE9A5582D68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4"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871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—Old problems addressed ?</a:t>
            </a:r>
          </a:p>
        </p:txBody>
      </p:sp>
      <p:sp>
        <p:nvSpPr>
          <p:cNvPr id="8" name="Content Placeholder 2"/>
          <p:cNvSpPr>
            <a:spLocks noGrp="1"/>
          </p:cNvSpPr>
          <p:nvPr>
            <p:ph idx="1"/>
          </p:nvPr>
        </p:nvSpPr>
        <p:spPr>
          <a:xfrm>
            <a:off x="2380061" y="1543052"/>
            <a:ext cx="7429499" cy="4540757"/>
          </a:xfrm>
        </p:spPr>
        <p:txBody>
          <a:bodyPr>
            <a:normAutofit/>
          </a:bodyPr>
          <a:lstStyle/>
          <a:p>
            <a:r>
              <a:rPr lang="en-US" dirty="0">
                <a:solidFill>
                  <a:schemeClr val="bg1"/>
                </a:solidFill>
              </a:rPr>
              <a:t>Users must approach ‘copyright owner, author, collecting society or indigenous community’ before playing, or then go to Tribunal – lengthy and will discourage music use. </a:t>
            </a:r>
          </a:p>
          <a:p>
            <a:r>
              <a:rPr lang="en-US" dirty="0">
                <a:solidFill>
                  <a:schemeClr val="bg1"/>
                </a:solidFill>
              </a:rPr>
              <a:t>creators will continue to earn even after sale or assignment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8511A104-D917-F16D-ABC2-6461186B062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170996"/>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930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normAutofit/>
          </a:bodyPr>
          <a:lstStyle/>
          <a:p>
            <a:r>
              <a:rPr lang="en-US" dirty="0"/>
              <a:t>Copyright Amendment Bill —Old problems addressed ? TREATY OBLIGATIONS</a:t>
            </a:r>
          </a:p>
        </p:txBody>
      </p:sp>
      <p:sp>
        <p:nvSpPr>
          <p:cNvPr id="8" name="Content Placeholder 2"/>
          <p:cNvSpPr>
            <a:spLocks noGrp="1"/>
          </p:cNvSpPr>
          <p:nvPr>
            <p:ph idx="1"/>
          </p:nvPr>
        </p:nvSpPr>
        <p:spPr>
          <a:xfrm>
            <a:off x="2380061" y="1761068"/>
            <a:ext cx="7429499" cy="4322741"/>
          </a:xfrm>
        </p:spPr>
        <p:txBody>
          <a:bodyPr>
            <a:normAutofit fontScale="55000" lnSpcReduction="20000"/>
          </a:bodyPr>
          <a:lstStyle/>
          <a:p>
            <a:r>
              <a:rPr lang="en-US" b="1" dirty="0">
                <a:solidFill>
                  <a:schemeClr val="bg1"/>
                </a:solidFill>
                <a:effectLst/>
              </a:rPr>
              <a:t>The following are in breach of South Africa’s treaty obligations under the Berne Convention and the Trade-Related Aspects of Intellectual Property Rights Agreement, to which South Africa is a party, and/or will obstruct South Africa’s accession to the WIPO Copyright Treaty, the WIPO Performances and Phonograms Treaty, the Beijing Treaty on Audiovisual Performances and/or the Marrakesh Treaty to Facilitate Access to Published Works for Persons Who Are Blind, Visually Impaired or Otherwise Print Disabled: </a:t>
            </a:r>
            <a:endParaRPr lang="en-US" b="1" dirty="0">
              <a:solidFill>
                <a:schemeClr val="bg1"/>
              </a:solidFill>
            </a:endParaRPr>
          </a:p>
          <a:p>
            <a:r>
              <a:rPr lang="en-US" b="1" dirty="0">
                <a:solidFill>
                  <a:schemeClr val="bg1"/>
                </a:solidFill>
                <a:effectLst/>
              </a:rPr>
              <a:t>The entire framework for exceptions in Clauses 13 (inserting sections 12A, 12B, 12C(1)(b) and 12D), 19 and 20 (inserting Sections 19B and 19C), coupled with the contract override provision in Clause 34. </a:t>
            </a:r>
          </a:p>
          <a:p>
            <a:r>
              <a:rPr lang="en-US" b="1" dirty="0">
                <a:solidFill>
                  <a:schemeClr val="bg1"/>
                </a:solidFill>
                <a:effectLst/>
              </a:rPr>
              <a:t>There is no definitive assessment whether the Act, the relevant provisions of which are Section 23(2), as it stands, and Sections 45 and 45A (neither of which are in operation, despite having been on the statute books since 1978 and 1983 respectively), meets the requirements of WCT in respect of the right of distribution. </a:t>
            </a:r>
          </a:p>
          <a:p>
            <a:r>
              <a:rPr lang="en-US" b="1" dirty="0">
                <a:solidFill>
                  <a:schemeClr val="bg1"/>
                </a:solidFill>
                <a:effectLst/>
              </a:rPr>
              <a:t>The repeal of Section 23(2)(b) will not be compliant with the WIPO Copyright Treaty and means that South Africa will not be able to ratify the WIPO Copyright Treaty. </a:t>
            </a:r>
          </a:p>
          <a:p>
            <a:r>
              <a:rPr lang="en-US" b="1" dirty="0">
                <a:solidFill>
                  <a:schemeClr val="bg1"/>
                </a:solidFill>
                <a:effectLst/>
              </a:rPr>
              <a:t>The WIPO Copyright Treaty requires the ‘digital rights’ to be extended at least to computer </a:t>
            </a:r>
            <a:r>
              <a:rPr lang="en-US" b="1" dirty="0" err="1">
                <a:solidFill>
                  <a:schemeClr val="bg1"/>
                </a:solidFill>
                <a:effectLst/>
              </a:rPr>
              <a:t>programmes</a:t>
            </a:r>
            <a:r>
              <a:rPr lang="en-US" b="1" dirty="0">
                <a:solidFill>
                  <a:schemeClr val="bg1"/>
                </a:solidFill>
                <a:effectLst/>
              </a:rPr>
              <a:t>. </a:t>
            </a:r>
          </a:p>
          <a:p>
            <a:r>
              <a:rPr lang="en-US" b="1" dirty="0">
                <a:solidFill>
                  <a:schemeClr val="bg1"/>
                </a:solidFill>
                <a:effectLst/>
              </a:rPr>
              <a:t>Clause 11. Section 9A(1)(a)(iv) is contrary to the requirements of Article 14 of the WIPO Performances and Phonograms Treaty. </a:t>
            </a:r>
          </a:p>
          <a:p>
            <a:r>
              <a:rPr lang="en-US" b="1" dirty="0">
                <a:solidFill>
                  <a:schemeClr val="bg1"/>
                </a:solidFill>
                <a:effectLst/>
              </a:rPr>
              <a:t>Clause 9. Section 8A, to the extent that the acts initiating its grounds for remuneration are more than the acts referred to in Articles 10 and 11 of the Beijing Treaty on Audiovisual Performances, would not be complaint with that Treaty. </a:t>
            </a:r>
          </a:p>
          <a:p>
            <a:r>
              <a:rPr lang="en-US" b="1" dirty="0">
                <a:solidFill>
                  <a:schemeClr val="bg1"/>
                </a:solidFill>
                <a:effectLst/>
              </a:rPr>
              <a:t>The requirement in Section 22C(3)(c) of concluding bilateral agreements between South Africa and other countries to permit payment of royalties is not compliant with South Africa’s National Treatment obligations under the Berne Convention and the Trade- Related Aspects of Intellectual Property Rights Agreement inasmuch as “that country” is also a member of those treaties. </a:t>
            </a:r>
          </a:p>
          <a:p>
            <a:pPr marL="0"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634F7CA1-A833-36EE-3E94-8314745AF2F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0904" y="6294023"/>
            <a:ext cx="2733610"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792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—New concepts introduced 1</a:t>
            </a:r>
          </a:p>
        </p:txBody>
      </p:sp>
      <p:sp>
        <p:nvSpPr>
          <p:cNvPr id="8" name="Content Placeholder 2"/>
          <p:cNvSpPr>
            <a:spLocks noGrp="1"/>
          </p:cNvSpPr>
          <p:nvPr>
            <p:ph idx="1"/>
          </p:nvPr>
        </p:nvSpPr>
        <p:spPr>
          <a:xfrm>
            <a:off x="2380061" y="1727200"/>
            <a:ext cx="7429499" cy="4356608"/>
          </a:xfrm>
        </p:spPr>
        <p:txBody>
          <a:bodyPr>
            <a:noAutofit/>
          </a:bodyPr>
          <a:lstStyle/>
          <a:p>
            <a:r>
              <a:rPr lang="en-US" sz="1600" dirty="0">
                <a:solidFill>
                  <a:schemeClr val="bg1"/>
                </a:solidFill>
              </a:rPr>
              <a:t>Copyright vests in State in perpetuity where author can’t  be located or is dead</a:t>
            </a:r>
          </a:p>
          <a:p>
            <a:r>
              <a:rPr lang="en-US" sz="1600" dirty="0">
                <a:solidFill>
                  <a:schemeClr val="bg1"/>
                </a:solidFill>
              </a:rPr>
              <a:t>Orphan works</a:t>
            </a:r>
          </a:p>
          <a:p>
            <a:r>
              <a:rPr lang="en-US" sz="1600" dirty="0">
                <a:solidFill>
                  <a:schemeClr val="bg1"/>
                </a:solidFill>
              </a:rPr>
              <a:t>One right one society came and went</a:t>
            </a:r>
            <a:br>
              <a:rPr lang="en-US" sz="1600" dirty="0">
                <a:solidFill>
                  <a:schemeClr val="bg1"/>
                </a:solidFill>
              </a:rPr>
            </a:br>
            <a:r>
              <a:rPr lang="en-US" sz="1600" dirty="0">
                <a:solidFill>
                  <a:schemeClr val="bg1"/>
                </a:solidFill>
              </a:rPr>
              <a:t>Contracts Outside collecting societies to be prescribed by Minister. How?</a:t>
            </a:r>
            <a:br>
              <a:rPr lang="en-US" sz="1600" dirty="0">
                <a:solidFill>
                  <a:schemeClr val="bg1"/>
                </a:solidFill>
              </a:rPr>
            </a:br>
            <a:r>
              <a:rPr lang="en-US" sz="1600" dirty="0">
                <a:solidFill>
                  <a:schemeClr val="bg1"/>
                </a:solidFill>
              </a:rPr>
              <a:t>Assignment to collecting societies should include non-exclusive – James Stewart</a:t>
            </a:r>
          </a:p>
          <a:p>
            <a:r>
              <a:rPr lang="en-US" sz="1600" dirty="0">
                <a:solidFill>
                  <a:schemeClr val="bg1"/>
                </a:solidFill>
              </a:rPr>
              <a:t>Quotas?</a:t>
            </a:r>
          </a:p>
          <a:p>
            <a:r>
              <a:rPr lang="en-US" sz="1600" dirty="0">
                <a:solidFill>
                  <a:schemeClr val="bg1"/>
                </a:solidFill>
              </a:rPr>
              <a:t>Fair Use added to Fair Dealing – US concept.  Rely on US case law? Lawyers will get rich. Adds to it rather than replacing. Limited and restricted in SA. General in US. Napster etc. Onus of proof on owner. Jersey Boys will now apply to SA. </a:t>
            </a:r>
            <a:r>
              <a:rPr lang="en-US" sz="1600" dirty="0" err="1">
                <a:solidFill>
                  <a:schemeClr val="bg1"/>
                </a:solidFill>
              </a:rPr>
              <a:t>Criticised</a:t>
            </a:r>
            <a:r>
              <a:rPr lang="en-US" sz="1600" dirty="0">
                <a:solidFill>
                  <a:schemeClr val="bg1"/>
                </a:solidFill>
              </a:rPr>
              <a:t> in US, why bring to SA? Not for financial gain (so if failure, fair use). Endless copies of textbooks for classroom use (with 13(5)a. Authors will stop writing. Should be left alone and just add parody, teaching (not </a:t>
            </a:r>
            <a:r>
              <a:rPr lang="en-US" sz="1600" dirty="0" err="1">
                <a:solidFill>
                  <a:schemeClr val="bg1"/>
                </a:solidFill>
              </a:rPr>
              <a:t>copyying</a:t>
            </a:r>
            <a:r>
              <a:rPr lang="en-US" sz="1600" dirty="0">
                <a:solidFill>
                  <a:schemeClr val="bg1"/>
                </a:solidFill>
              </a:rPr>
              <a:t>) and format shifting (once)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87853C5C-D9F4-5FC4-20B9-2B9C5598211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10301"/>
            <a:ext cx="2733610" cy="61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5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—New concepts introduced 2</a:t>
            </a:r>
          </a:p>
        </p:txBody>
      </p:sp>
      <p:sp>
        <p:nvSpPr>
          <p:cNvPr id="8" name="Content Placeholder 2"/>
          <p:cNvSpPr>
            <a:spLocks noGrp="1"/>
          </p:cNvSpPr>
          <p:nvPr>
            <p:ph idx="1"/>
          </p:nvPr>
        </p:nvSpPr>
        <p:spPr>
          <a:xfrm>
            <a:off x="2380061" y="1543052"/>
            <a:ext cx="7429499" cy="4540757"/>
          </a:xfrm>
        </p:spPr>
        <p:txBody>
          <a:bodyPr>
            <a:noAutofit/>
          </a:bodyPr>
          <a:lstStyle/>
          <a:p>
            <a:r>
              <a:rPr lang="en-US" dirty="0">
                <a:solidFill>
                  <a:schemeClr val="bg1"/>
                </a:solidFill>
              </a:rPr>
              <a:t>Caching.  But too broad - “transiently and temporarily as an essential part of the technical process” SABC? DSP’s should not be exempt – only the public. Can CAPASSO now not collect for internet radio? </a:t>
            </a:r>
          </a:p>
          <a:p>
            <a:r>
              <a:rPr lang="en-US" dirty="0">
                <a:solidFill>
                  <a:schemeClr val="bg1"/>
                </a:solidFill>
              </a:rPr>
              <a:t>13(5)b and 12A allow textbooks to be copied</a:t>
            </a:r>
          </a:p>
          <a:p>
            <a:r>
              <a:rPr lang="en-US" dirty="0">
                <a:solidFill>
                  <a:schemeClr val="bg1"/>
                </a:solidFill>
              </a:rPr>
              <a:t>19D Accessibility for persons with disability</a:t>
            </a:r>
          </a:p>
          <a:p>
            <a:r>
              <a:rPr lang="en-US" dirty="0">
                <a:solidFill>
                  <a:schemeClr val="bg1"/>
                </a:solidFill>
              </a:rPr>
              <a:t>20(4) – right to ongoing income despite outright transfer in film, TV, radio, photo or artwork. Couched as a “moral right”. It’s not a moral right, it’s an economic right. A new performance right. Erodes free market principle.</a:t>
            </a:r>
          </a:p>
          <a:p>
            <a:r>
              <a:rPr lang="en-US" dirty="0">
                <a:solidFill>
                  <a:schemeClr val="bg1"/>
                </a:solidFill>
              </a:rPr>
              <a:t>Definition of “reproduction” watered down</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914A4C03-4220-5D59-E57A-7C1EF33DCB8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153721"/>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649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—New concepts introduced 3</a:t>
            </a:r>
          </a:p>
        </p:txBody>
      </p:sp>
      <p:sp>
        <p:nvSpPr>
          <p:cNvPr id="8" name="Content Placeholder 2"/>
          <p:cNvSpPr>
            <a:spLocks noGrp="1"/>
          </p:cNvSpPr>
          <p:nvPr>
            <p:ph idx="1"/>
          </p:nvPr>
        </p:nvSpPr>
        <p:spPr>
          <a:xfrm>
            <a:off x="2380061" y="1543052"/>
            <a:ext cx="7429499" cy="4540757"/>
          </a:xfrm>
        </p:spPr>
        <p:txBody>
          <a:bodyPr>
            <a:noAutofit/>
          </a:bodyPr>
          <a:lstStyle/>
          <a:p>
            <a:pPr>
              <a:lnSpc>
                <a:spcPct val="90000"/>
              </a:lnSpc>
            </a:pPr>
            <a:r>
              <a:rPr lang="en-US" dirty="0">
                <a:solidFill>
                  <a:schemeClr val="bg1"/>
                </a:solidFill>
              </a:rPr>
              <a:t>State ownership</a:t>
            </a:r>
          </a:p>
          <a:p>
            <a:pPr>
              <a:lnSpc>
                <a:spcPct val="90000"/>
              </a:lnSpc>
            </a:pPr>
            <a:r>
              <a:rPr lang="en-US" dirty="0">
                <a:solidFill>
                  <a:schemeClr val="bg1"/>
                </a:solidFill>
              </a:rPr>
              <a:t>Dickens Clause, but wrong.</a:t>
            </a:r>
          </a:p>
          <a:p>
            <a:pPr>
              <a:lnSpc>
                <a:spcPct val="90000"/>
              </a:lnSpc>
            </a:pPr>
            <a:r>
              <a:rPr lang="en-US" dirty="0">
                <a:solidFill>
                  <a:schemeClr val="bg1"/>
                </a:solidFill>
              </a:rPr>
              <a:t>Orphan Works – process too onerous. Users won’t use them. What if co-authored, or copyright disputed, or partly assigned to publisher. Where does </a:t>
            </a:r>
            <a:r>
              <a:rPr lang="en-US" dirty="0" err="1">
                <a:solidFill>
                  <a:schemeClr val="bg1"/>
                </a:solidFill>
              </a:rPr>
              <a:t>undoc</a:t>
            </a:r>
            <a:r>
              <a:rPr lang="en-US" dirty="0">
                <a:solidFill>
                  <a:schemeClr val="bg1"/>
                </a:solidFill>
              </a:rPr>
              <a:t> end and orphan start? Should be managed by CR Societies, not Commission – they report into the Commission anyway. 50 years rule?</a:t>
            </a:r>
          </a:p>
          <a:p>
            <a:pPr>
              <a:lnSpc>
                <a:spcPct val="90000"/>
              </a:lnSpc>
            </a:pPr>
            <a:r>
              <a:rPr lang="en-US" dirty="0">
                <a:solidFill>
                  <a:schemeClr val="bg1"/>
                </a:solidFill>
              </a:rPr>
              <a:t>23(4)(d) criminal offence to refuse another person permission?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4C58B659-C62F-9885-E9FD-4B6F76F5A66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9526" y="613244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168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—New concepts introduced 4</a:t>
            </a:r>
          </a:p>
        </p:txBody>
      </p:sp>
      <p:sp>
        <p:nvSpPr>
          <p:cNvPr id="8" name="Content Placeholder 2"/>
          <p:cNvSpPr>
            <a:spLocks noGrp="1"/>
          </p:cNvSpPr>
          <p:nvPr>
            <p:ph idx="1"/>
          </p:nvPr>
        </p:nvSpPr>
        <p:spPr>
          <a:xfrm>
            <a:off x="2380061" y="1543052"/>
            <a:ext cx="7429499" cy="4540757"/>
          </a:xfrm>
        </p:spPr>
        <p:txBody>
          <a:bodyPr>
            <a:normAutofit fontScale="92500" lnSpcReduction="20000"/>
          </a:bodyPr>
          <a:lstStyle/>
          <a:p>
            <a:r>
              <a:rPr lang="en-US" dirty="0">
                <a:solidFill>
                  <a:schemeClr val="bg1"/>
                </a:solidFill>
              </a:rPr>
              <a:t>26 Onus of proof dealt with, but not in regard to performers’ </a:t>
            </a:r>
            <a:r>
              <a:rPr lang="en-US" dirty="0" err="1">
                <a:solidFill>
                  <a:schemeClr val="bg1"/>
                </a:solidFill>
              </a:rPr>
              <a:t>neighbouring</a:t>
            </a:r>
            <a:r>
              <a:rPr lang="en-US" dirty="0">
                <a:solidFill>
                  <a:schemeClr val="bg1"/>
                </a:solidFill>
              </a:rPr>
              <a:t> rights</a:t>
            </a:r>
          </a:p>
          <a:p>
            <a:r>
              <a:rPr lang="en-US" dirty="0">
                <a:solidFill>
                  <a:schemeClr val="bg1"/>
                </a:solidFill>
              </a:rPr>
              <a:t>Circumvention of DRM &amp; CR information an offence. Where modification of meta-data, onus should be on user to take steps. VALUE GAP NOT CLOSED</a:t>
            </a:r>
          </a:p>
          <a:p>
            <a:r>
              <a:rPr lang="en-US" dirty="0">
                <a:solidFill>
                  <a:schemeClr val="bg1"/>
                </a:solidFill>
              </a:rPr>
              <a:t>Copyright Tribunal (was IP Tribunal) given broad powers</a:t>
            </a:r>
          </a:p>
          <a:p>
            <a:r>
              <a:rPr lang="en-US" dirty="0">
                <a:solidFill>
                  <a:schemeClr val="bg1"/>
                </a:solidFill>
              </a:rPr>
              <a:t>Void contracts: a) it is a contractual term; and either</a:t>
            </a:r>
            <a:br>
              <a:rPr lang="en-US" dirty="0">
                <a:solidFill>
                  <a:schemeClr val="bg1"/>
                </a:solidFill>
              </a:rPr>
            </a:br>
            <a:r>
              <a:rPr lang="en-US" dirty="0">
                <a:solidFill>
                  <a:schemeClr val="bg1"/>
                </a:solidFill>
              </a:rPr>
              <a:t>b) it purports to prevent or restrict the doing of any thing that does not infringe copyright; or</a:t>
            </a:r>
            <a:r>
              <a:rPr lang="en-ZA" dirty="0">
                <a:solidFill>
                  <a:schemeClr val="bg1"/>
                </a:solidFill>
              </a:rPr>
              <a:t> </a:t>
            </a:r>
            <a:r>
              <a:rPr lang="en-US" dirty="0">
                <a:solidFill>
                  <a:schemeClr val="bg1"/>
                </a:solidFill>
              </a:rPr>
              <a:t>c) it renounces a right or protection afforded by the Act. outright sale, assignment, agreement wherein a performer alienates his </a:t>
            </a:r>
            <a:r>
              <a:rPr lang="en-US" dirty="0" err="1">
                <a:solidFill>
                  <a:schemeClr val="bg1"/>
                </a:solidFill>
              </a:rPr>
              <a:t>neighbouring</a:t>
            </a:r>
            <a:r>
              <a:rPr lang="en-US" dirty="0">
                <a:solidFill>
                  <a:schemeClr val="bg1"/>
                </a:solidFill>
              </a:rPr>
              <a:t> right to needle time, staff-writer agreements </a:t>
            </a:r>
            <a:r>
              <a:rPr lang="en-US" dirty="0" err="1">
                <a:solidFill>
                  <a:schemeClr val="bg1"/>
                </a:solidFill>
              </a:rPr>
              <a:t>etc</a:t>
            </a:r>
            <a:r>
              <a:rPr lang="en-US" dirty="0">
                <a:solidFill>
                  <a:schemeClr val="bg1"/>
                </a:solidFill>
              </a:rPr>
              <a:t>?</a:t>
            </a:r>
            <a:r>
              <a:rPr lang="en-ZA" dirty="0">
                <a:solidFill>
                  <a:schemeClr val="bg1"/>
                </a:solidFill>
              </a:rPr>
              <a:t> </a:t>
            </a:r>
            <a:r>
              <a:rPr lang="en-ZA" i="1" dirty="0">
                <a:solidFill>
                  <a:schemeClr val="bg1"/>
                </a:solidFill>
              </a:rPr>
              <a:t>Pacta sunt </a:t>
            </a:r>
            <a:r>
              <a:rPr lang="en-ZA" i="1" dirty="0" err="1">
                <a:solidFill>
                  <a:schemeClr val="bg1"/>
                </a:solidFill>
              </a:rPr>
              <a:t>servanda</a:t>
            </a:r>
            <a:r>
              <a:rPr lang="en-ZA" dirty="0">
                <a:solidFill>
                  <a:schemeClr val="bg1"/>
                </a:solidFill>
              </a:rPr>
              <a:t>? Should be rewritten to nullify exclusion of reversion, commissioned work excluding MR, PR or </a:t>
            </a:r>
            <a:r>
              <a:rPr lang="en-ZA" dirty="0" err="1">
                <a:solidFill>
                  <a:schemeClr val="bg1"/>
                </a:solidFill>
              </a:rPr>
              <a:t>needletime</a:t>
            </a:r>
            <a:r>
              <a:rPr lang="en-ZA" dirty="0">
                <a:solidFill>
                  <a:schemeClr val="bg1"/>
                </a:solidFill>
              </a:rPr>
              <a:t>, future works, future technologies, ambiguities</a:t>
            </a:r>
            <a:endParaRPr lang="en-US" dirty="0">
              <a:solidFill>
                <a:schemeClr val="bg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0B473459-EFBD-24D1-5438-7C11BDF1C8B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854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—New concepts introduced 5</a:t>
            </a:r>
          </a:p>
        </p:txBody>
      </p:sp>
      <p:sp>
        <p:nvSpPr>
          <p:cNvPr id="8" name="Content Placeholder 2"/>
          <p:cNvSpPr>
            <a:spLocks noGrp="1"/>
          </p:cNvSpPr>
          <p:nvPr>
            <p:ph idx="1"/>
          </p:nvPr>
        </p:nvSpPr>
        <p:spPr>
          <a:xfrm>
            <a:off x="2380061" y="1543052"/>
            <a:ext cx="7429499" cy="4540757"/>
          </a:xfrm>
        </p:spPr>
        <p:txBody>
          <a:bodyPr>
            <a:normAutofit/>
          </a:bodyPr>
          <a:lstStyle/>
          <a:p>
            <a:pPr>
              <a:lnSpc>
                <a:spcPct val="90000"/>
              </a:lnSpc>
            </a:pPr>
            <a:r>
              <a:rPr lang="en-US" dirty="0">
                <a:solidFill>
                  <a:schemeClr val="bg1"/>
                </a:solidFill>
              </a:rPr>
              <a:t>20C Definition of Producer of a Phonogram—not precise enough</a:t>
            </a:r>
          </a:p>
          <a:p>
            <a:pPr>
              <a:lnSpc>
                <a:spcPct val="90000"/>
              </a:lnSpc>
            </a:pPr>
            <a:r>
              <a:rPr lang="en-US" dirty="0">
                <a:solidFill>
                  <a:schemeClr val="bg1"/>
                </a:solidFill>
              </a:rPr>
              <a:t>Compulsory mechanical licenses don’t sit well in the Reproduction Licensing section. “Systemic educational use” a compulsory </a:t>
            </a:r>
            <a:r>
              <a:rPr lang="en-US" dirty="0" err="1">
                <a:solidFill>
                  <a:schemeClr val="bg1"/>
                </a:solidFill>
              </a:rPr>
              <a:t>licence</a:t>
            </a:r>
            <a:r>
              <a:rPr lang="en-US" dirty="0">
                <a:solidFill>
                  <a:schemeClr val="bg1"/>
                </a:solidFill>
              </a:rPr>
              <a:t>?</a:t>
            </a:r>
          </a:p>
          <a:p>
            <a:pPr>
              <a:lnSpc>
                <a:spcPct val="90000"/>
              </a:lnSpc>
            </a:pPr>
            <a:r>
              <a:rPr lang="en-US" dirty="0">
                <a:solidFill>
                  <a:schemeClr val="bg1"/>
                </a:solidFill>
              </a:rPr>
              <a:t>Ongoing right of commissioned writers to earn mechanicals and performance royalties there but not clearly drafted</a:t>
            </a:r>
          </a:p>
          <a:p>
            <a:pPr>
              <a:lnSpc>
                <a:spcPct val="90000"/>
              </a:lnSpc>
            </a:pPr>
            <a:r>
              <a:rPr lang="en-US" dirty="0">
                <a:solidFill>
                  <a:schemeClr val="bg1"/>
                </a:solidFill>
              </a:rPr>
              <a:t>Translation compulsory</a:t>
            </a:r>
          </a:p>
          <a:p>
            <a:pPr>
              <a:lnSpc>
                <a:spcPct val="90000"/>
              </a:lnSpc>
            </a:pPr>
            <a:r>
              <a:rPr lang="en-US" dirty="0">
                <a:solidFill>
                  <a:schemeClr val="bg1"/>
                </a:solidFill>
              </a:rPr>
              <a:t>Actors now get a </a:t>
            </a:r>
            <a:r>
              <a:rPr lang="en-US" dirty="0" err="1">
                <a:solidFill>
                  <a:schemeClr val="bg1"/>
                </a:solidFill>
              </a:rPr>
              <a:t>needletime</a:t>
            </a:r>
            <a:r>
              <a:rPr lang="en-US" dirty="0">
                <a:solidFill>
                  <a:schemeClr val="bg1"/>
                </a:solidFill>
              </a:rPr>
              <a:t>-like royalty for audiovisual productions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10371469-748B-313B-497A-DEB72CCD939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153721"/>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008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—Required Changes Ignored </a:t>
            </a:r>
          </a:p>
        </p:txBody>
      </p:sp>
      <p:sp>
        <p:nvSpPr>
          <p:cNvPr id="8" name="Content Placeholder 2"/>
          <p:cNvSpPr>
            <a:spLocks noGrp="1"/>
          </p:cNvSpPr>
          <p:nvPr>
            <p:ph idx="1"/>
          </p:nvPr>
        </p:nvSpPr>
        <p:spPr>
          <a:xfrm>
            <a:off x="2380061" y="1543052"/>
            <a:ext cx="7429499" cy="4540757"/>
          </a:xfrm>
        </p:spPr>
        <p:txBody>
          <a:bodyPr>
            <a:normAutofit/>
          </a:bodyPr>
          <a:lstStyle/>
          <a:p>
            <a:pPr>
              <a:lnSpc>
                <a:spcPct val="90000"/>
              </a:lnSpc>
            </a:pPr>
            <a:r>
              <a:rPr lang="en-US" dirty="0">
                <a:solidFill>
                  <a:schemeClr val="bg1"/>
                </a:solidFill>
              </a:rPr>
              <a:t>VPL should be treated like </a:t>
            </a:r>
            <a:r>
              <a:rPr lang="en-US" dirty="0" err="1">
                <a:solidFill>
                  <a:schemeClr val="bg1"/>
                </a:solidFill>
              </a:rPr>
              <a:t>needletime</a:t>
            </a:r>
            <a:r>
              <a:rPr lang="en-US" dirty="0">
                <a:solidFill>
                  <a:schemeClr val="bg1"/>
                </a:solidFill>
              </a:rPr>
              <a:t>. 50/50 split not mandated</a:t>
            </a:r>
          </a:p>
          <a:p>
            <a:pPr>
              <a:lnSpc>
                <a:spcPct val="90000"/>
              </a:lnSpc>
            </a:pPr>
            <a:r>
              <a:rPr lang="en-US" dirty="0">
                <a:solidFill>
                  <a:schemeClr val="bg1"/>
                </a:solidFill>
              </a:rPr>
              <a:t>20C Definition of Producer of a Phonogram </a:t>
            </a:r>
          </a:p>
          <a:p>
            <a:pPr>
              <a:lnSpc>
                <a:spcPct val="90000"/>
              </a:lnSpc>
            </a:pPr>
            <a:r>
              <a:rPr lang="en-US" dirty="0">
                <a:solidFill>
                  <a:schemeClr val="bg1"/>
                </a:solidFill>
              </a:rPr>
              <a:t>Streaming and downloads licenses</a:t>
            </a:r>
          </a:p>
          <a:p>
            <a:pPr>
              <a:lnSpc>
                <a:spcPct val="90000"/>
              </a:lnSpc>
            </a:pPr>
            <a:r>
              <a:rPr lang="en-US" dirty="0">
                <a:solidFill>
                  <a:schemeClr val="bg1"/>
                </a:solidFill>
              </a:rPr>
              <a:t>Private Copy Levy</a:t>
            </a:r>
          </a:p>
          <a:p>
            <a:pPr>
              <a:lnSpc>
                <a:spcPct val="90000"/>
              </a:lnSpc>
            </a:pPr>
            <a:r>
              <a:rPr lang="en-US" dirty="0">
                <a:solidFill>
                  <a:schemeClr val="bg1"/>
                </a:solidFill>
              </a:rPr>
              <a:t>Churches</a:t>
            </a:r>
          </a:p>
          <a:p>
            <a:pPr>
              <a:lnSpc>
                <a:spcPct val="90000"/>
              </a:lnSpc>
            </a:pPr>
            <a:r>
              <a:rPr lang="en-US" dirty="0">
                <a:solidFill>
                  <a:schemeClr val="bg1"/>
                </a:solidFill>
              </a:rPr>
              <a:t>No mechanicals for labels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CD4881B7-6566-ACE6-0760-37FB8753227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699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C99C64-D6B9-DB5E-7592-3AA5809088F3}"/>
              </a:ext>
            </a:extLst>
          </p:cNvPr>
          <p:cNvSpPr>
            <a:spLocks noGrp="1"/>
          </p:cNvSpPr>
          <p:nvPr>
            <p:ph type="title"/>
          </p:nvPr>
        </p:nvSpPr>
        <p:spPr>
          <a:xfrm>
            <a:off x="1286932" y="1204109"/>
            <a:ext cx="10023398" cy="857894"/>
          </a:xfrm>
        </p:spPr>
        <p:txBody>
          <a:bodyPr>
            <a:normAutofit/>
          </a:bodyPr>
          <a:lstStyle/>
          <a:p>
            <a:r>
              <a:rPr lang="en-US" sz="4000" dirty="0">
                <a:solidFill>
                  <a:srgbClr val="FFFFFF"/>
                </a:solidFill>
              </a:rPr>
              <a:t>CAPASSO COLLECTION AND DISTRIBUTION</a:t>
            </a:r>
          </a:p>
        </p:txBody>
      </p:sp>
      <p:pic>
        <p:nvPicPr>
          <p:cNvPr id="4" name="Picture 4" descr="CAPASSO PPT cover footer.jpg">
            <a:extLst>
              <a:ext uri="{FF2B5EF4-FFF2-40B4-BE49-F238E27FC236}">
                <a16:creationId xmlns:a16="http://schemas.microsoft.com/office/drawing/2014/main" id="{4C094E3E-3FF5-B061-8BA7-BBCFE77BE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18632" y="6322665"/>
            <a:ext cx="6691698" cy="5353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25">
            <a:extLst>
              <a:ext uri="{FF2B5EF4-FFF2-40B4-BE49-F238E27FC236}">
                <a16:creationId xmlns:a16="http://schemas.microsoft.com/office/drawing/2014/main" id="{43E9FA25-00C5-7D1A-9579-85E3994D491D}"/>
              </a:ext>
            </a:extLst>
          </p:cNvPr>
          <p:cNvSpPr>
            <a:spLocks noGrp="1"/>
          </p:cNvSpPr>
          <p:nvPr>
            <p:ph idx="1"/>
          </p:nvPr>
        </p:nvSpPr>
        <p:spPr>
          <a:xfrm>
            <a:off x="832230" y="2892399"/>
            <a:ext cx="10750170" cy="3233765"/>
          </a:xfrm>
        </p:spPr>
        <p:txBody>
          <a:bodyPr/>
          <a:lstStyle/>
          <a:p>
            <a:r>
              <a:rPr lang="en-US" dirty="0"/>
              <a:t>CAPASSO currently collects over R200 million for composers, authors and publishers. </a:t>
            </a:r>
          </a:p>
          <a:p>
            <a:r>
              <a:rPr lang="en-US" dirty="0"/>
              <a:t>Over 75% of </a:t>
            </a:r>
            <a:r>
              <a:rPr lang="en-ZA" sz="3200" dirty="0"/>
              <a:t>collections are from digital services licensed for reproducing works. </a:t>
            </a:r>
          </a:p>
          <a:p>
            <a:r>
              <a:rPr lang="en-ZA" sz="3200" dirty="0"/>
              <a:t>For the past 4 years, we have seen an increase of 103% in distribution. </a:t>
            </a:r>
          </a:p>
          <a:p>
            <a:endParaRPr lang="en-ZA" sz="3200" dirty="0"/>
          </a:p>
          <a:p>
            <a:endParaRPr lang="en-ZA" sz="3200" dirty="0"/>
          </a:p>
          <a:p>
            <a:endParaRPr lang="en-US" dirty="0"/>
          </a:p>
        </p:txBody>
      </p:sp>
    </p:spTree>
    <p:extLst>
      <p:ext uri="{BB962C8B-B14F-4D97-AF65-F5344CB8AC3E}">
        <p14:creationId xmlns:p14="http://schemas.microsoft.com/office/powerpoint/2010/main" val="137915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Copyright Amendment Bill —Required Changes Ignored 2</a:t>
            </a:r>
          </a:p>
        </p:txBody>
      </p:sp>
      <p:sp>
        <p:nvSpPr>
          <p:cNvPr id="8" name="Content Placeholder 2"/>
          <p:cNvSpPr>
            <a:spLocks noGrp="1"/>
          </p:cNvSpPr>
          <p:nvPr>
            <p:ph idx="1"/>
          </p:nvPr>
        </p:nvSpPr>
        <p:spPr>
          <a:xfrm>
            <a:off x="2380061" y="1543052"/>
            <a:ext cx="7429499" cy="4540757"/>
          </a:xfrm>
        </p:spPr>
        <p:txBody>
          <a:bodyPr>
            <a:normAutofit/>
          </a:bodyPr>
          <a:lstStyle/>
          <a:p>
            <a:pPr>
              <a:lnSpc>
                <a:spcPct val="90000"/>
              </a:lnSpc>
            </a:pPr>
            <a:r>
              <a:rPr lang="en-US" dirty="0">
                <a:solidFill>
                  <a:schemeClr val="bg1"/>
                </a:solidFill>
              </a:rPr>
              <a:t>User information enforcement—task team</a:t>
            </a:r>
          </a:p>
          <a:p>
            <a:pPr>
              <a:lnSpc>
                <a:spcPct val="90000"/>
              </a:lnSpc>
            </a:pPr>
            <a:r>
              <a:rPr lang="en-US" dirty="0">
                <a:solidFill>
                  <a:schemeClr val="bg1"/>
                </a:solidFill>
              </a:rPr>
              <a:t>Needle Time for foreign companies s 4(1) of PPA should have been repealed</a:t>
            </a:r>
          </a:p>
          <a:p>
            <a:pPr>
              <a:lnSpc>
                <a:spcPct val="90000"/>
              </a:lnSpc>
            </a:pPr>
            <a:r>
              <a:rPr lang="en-US" dirty="0">
                <a:solidFill>
                  <a:schemeClr val="bg1"/>
                </a:solidFill>
              </a:rPr>
              <a:t>Unallocated revenues—75% accuracy, distribute</a:t>
            </a:r>
          </a:p>
          <a:p>
            <a:pPr>
              <a:lnSpc>
                <a:spcPct val="90000"/>
              </a:lnSpc>
            </a:pPr>
            <a:r>
              <a:rPr lang="en-US" dirty="0">
                <a:solidFill>
                  <a:schemeClr val="bg1"/>
                </a:solidFill>
              </a:rPr>
              <a:t>NRR and Pensions</a:t>
            </a:r>
          </a:p>
          <a:p>
            <a:pPr>
              <a:lnSpc>
                <a:spcPct val="90000"/>
              </a:lnSpc>
            </a:pPr>
            <a:r>
              <a:rPr lang="en-US" dirty="0">
                <a:solidFill>
                  <a:schemeClr val="bg1"/>
                </a:solidFill>
              </a:rPr>
              <a:t>Collecting Society Membership Voluntary</a:t>
            </a:r>
          </a:p>
          <a:p>
            <a:pPr>
              <a:lnSpc>
                <a:spcPct val="90000"/>
              </a:lnSpc>
            </a:pPr>
            <a:r>
              <a:rPr lang="en-US" dirty="0">
                <a:solidFill>
                  <a:schemeClr val="bg1"/>
                </a:solidFill>
              </a:rPr>
              <a:t>Ephemeral Exemption still there</a:t>
            </a:r>
          </a:p>
          <a:p>
            <a:pPr>
              <a:lnSpc>
                <a:spcPct val="90000"/>
              </a:lnSpc>
            </a:pPr>
            <a:r>
              <a:rPr lang="en-US" dirty="0">
                <a:solidFill>
                  <a:schemeClr val="bg1"/>
                </a:solidFill>
              </a:rPr>
              <a:t>Proof of Copyright</a:t>
            </a:r>
          </a:p>
          <a:p>
            <a:pPr>
              <a:lnSpc>
                <a:spcPct val="90000"/>
              </a:lnSpc>
            </a:pPr>
            <a:r>
              <a:rPr lang="en-US" dirty="0">
                <a:solidFill>
                  <a:schemeClr val="bg1"/>
                </a:solidFill>
              </a:rPr>
              <a:t>IPLAB still there, stronger than ever</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FE0A4736-B2C5-C4BA-DA48-8EEB6B21D0E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073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0061" y="7712"/>
            <a:ext cx="7429499" cy="1905000"/>
          </a:xfrm>
        </p:spPr>
        <p:txBody>
          <a:bodyPr/>
          <a:lstStyle/>
          <a:p>
            <a:r>
              <a:rPr lang="en-US" dirty="0"/>
              <a:t>Performers Protection AMENDMENT BILL</a:t>
            </a:r>
          </a:p>
        </p:txBody>
      </p:sp>
      <p:sp>
        <p:nvSpPr>
          <p:cNvPr id="8" name="Content Placeholder 2"/>
          <p:cNvSpPr>
            <a:spLocks noGrp="1"/>
          </p:cNvSpPr>
          <p:nvPr>
            <p:ph idx="1"/>
          </p:nvPr>
        </p:nvSpPr>
        <p:spPr>
          <a:xfrm>
            <a:off x="2380061" y="1543052"/>
            <a:ext cx="7429499" cy="4540757"/>
          </a:xfrm>
        </p:spPr>
        <p:txBody>
          <a:bodyPr>
            <a:normAutofit fontScale="92500" lnSpcReduction="10000"/>
          </a:bodyPr>
          <a:lstStyle/>
          <a:p>
            <a:r>
              <a:rPr lang="en-US" dirty="0">
                <a:solidFill>
                  <a:schemeClr val="bg1"/>
                </a:solidFill>
              </a:rPr>
              <a:t>Phonograms/sound recordings laws extended to audiovisual fixations (actors)—Beijing Convention. A </a:t>
            </a:r>
            <a:r>
              <a:rPr lang="en-US" dirty="0" err="1">
                <a:solidFill>
                  <a:schemeClr val="bg1"/>
                </a:solidFill>
              </a:rPr>
              <a:t>needletime</a:t>
            </a:r>
            <a:r>
              <a:rPr lang="en-US" dirty="0">
                <a:solidFill>
                  <a:schemeClr val="bg1"/>
                </a:solidFill>
              </a:rPr>
              <a:t> for actors</a:t>
            </a:r>
          </a:p>
          <a:p>
            <a:r>
              <a:rPr lang="en-US" dirty="0">
                <a:solidFill>
                  <a:schemeClr val="bg1"/>
                </a:solidFill>
              </a:rPr>
              <a:t>Performer’s consent required for every use. But by performing, he is deemed to have given his consent in the absence of an agreement to the contrary. Includes broadcasting and rebroadcasting (important for actors). Quantum finally addressed for musicians but not actors. Producer must pay and on payment being received, is absolved</a:t>
            </a:r>
          </a:p>
          <a:p>
            <a:r>
              <a:rPr lang="en-US" dirty="0">
                <a:solidFill>
                  <a:schemeClr val="bg1"/>
                </a:solidFill>
              </a:rPr>
              <a:t>Fair use/dealing exceptions extended to performers. Also contravention of protection measures (removing CA info and metadata)</a:t>
            </a:r>
          </a:p>
          <a:p>
            <a:r>
              <a:rPr lang="en-US" dirty="0">
                <a:solidFill>
                  <a:schemeClr val="bg1"/>
                </a:solidFill>
              </a:rPr>
              <a:t>Producer still gets right to receive</a:t>
            </a:r>
          </a:p>
          <a:p>
            <a:r>
              <a:rPr lang="en-US" dirty="0">
                <a:solidFill>
                  <a:schemeClr val="bg1"/>
                </a:solidFill>
              </a:rPr>
              <a:t>Moral rights now extended to performers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2" name="Picture 2" descr="CAPASSO PPT logo.png">
            <a:extLst>
              <a:ext uri="{FF2B5EF4-FFF2-40B4-BE49-F238E27FC236}">
                <a16:creationId xmlns:a16="http://schemas.microsoft.com/office/drawing/2014/main" id="{578C409E-E855-B983-B645-5E86229CF2B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451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061" y="7712"/>
            <a:ext cx="7429499" cy="1905000"/>
          </a:xfrm>
        </p:spPr>
        <p:txBody>
          <a:bodyPr/>
          <a:lstStyle/>
          <a:p>
            <a:r>
              <a:rPr lang="en-US" dirty="0"/>
              <a:t>SUMMATIVE Assessment - </a:t>
            </a:r>
            <a:r>
              <a:rPr lang="en-US" dirty="0" err="1"/>
              <a:t>Morgen</a:t>
            </a:r>
            <a:endParaRPr lang="en-US" dirty="0"/>
          </a:p>
        </p:txBody>
      </p:sp>
      <p:pic>
        <p:nvPicPr>
          <p:cNvPr id="3" name="Content Placeholder 2" descr="shutterstock_654070106325044308-e1449783241193.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83380" y="1676400"/>
            <a:ext cx="6278563" cy="3767138"/>
          </a:xfr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pic>
        <p:nvPicPr>
          <p:cNvPr id="4" name="Picture 2" descr="CAPASSO PPT logo.png">
            <a:extLst>
              <a:ext uri="{FF2B5EF4-FFF2-40B4-BE49-F238E27FC236}">
                <a16:creationId xmlns:a16="http://schemas.microsoft.com/office/drawing/2014/main" id="{C7324A3F-EE89-47CF-78D0-EECC12B610BE}"/>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45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061" y="7712"/>
            <a:ext cx="7429499" cy="1905000"/>
          </a:xfrm>
        </p:spPr>
        <p:txBody>
          <a:bodyPr/>
          <a:lstStyle/>
          <a:p>
            <a:r>
              <a:rPr lang="en-US" dirty="0"/>
              <a:t>Assignment 01—5% Weighting</a:t>
            </a:r>
          </a:p>
        </p:txBody>
      </p:sp>
      <p:sp>
        <p:nvSpPr>
          <p:cNvPr id="5" name="Content Placeholder 2"/>
          <p:cNvSpPr>
            <a:spLocks noGrp="1"/>
          </p:cNvSpPr>
          <p:nvPr>
            <p:ph idx="1"/>
          </p:nvPr>
        </p:nvSpPr>
        <p:spPr>
          <a:xfrm>
            <a:off x="2248176" y="1230669"/>
            <a:ext cx="7429499" cy="4572782"/>
          </a:xfrm>
        </p:spPr>
        <p:txBody>
          <a:bodyPr>
            <a:normAutofit/>
          </a:bodyPr>
          <a:lstStyle/>
          <a:p>
            <a:r>
              <a:rPr lang="en-US" dirty="0"/>
              <a:t>Find &amp; research a copyright infringement case</a:t>
            </a:r>
          </a:p>
          <a:p>
            <a:r>
              <a:rPr lang="en-US" dirty="0"/>
              <a:t>NB: the case must not be in the textbook, the slides, or must not have been discussed in class!</a:t>
            </a:r>
          </a:p>
          <a:p>
            <a:r>
              <a:rPr lang="en-US" dirty="0"/>
              <a:t>For more info, go to LMS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pic>
        <p:nvPicPr>
          <p:cNvPr id="3" name="Picture 2" descr="CAPASSO PPT logo.png">
            <a:extLst>
              <a:ext uri="{FF2B5EF4-FFF2-40B4-BE49-F238E27FC236}">
                <a16:creationId xmlns:a16="http://schemas.microsoft.com/office/drawing/2014/main" id="{33B825BF-3992-5641-5C28-EC91BD9E80C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6232450"/>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659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061" y="9516"/>
            <a:ext cx="7429499" cy="1905000"/>
          </a:xfrm>
        </p:spPr>
        <p:txBody>
          <a:bodyPr/>
          <a:lstStyle/>
          <a:p>
            <a:pPr algn="ctr"/>
            <a:r>
              <a:rPr lang="en-US" b="1" dirty="0"/>
              <a:t>Next up… </a:t>
            </a:r>
            <a:r>
              <a:rPr lang="en-US" b="1" dirty="0" err="1"/>
              <a:t>MusiC</a:t>
            </a:r>
            <a:r>
              <a:rPr lang="en-US" b="1" dirty="0"/>
              <a:t> INDUSTRY Contracts!</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sp>
        <p:nvSpPr>
          <p:cNvPr id="7" name="TextBox 6">
            <a:extLst>
              <a:ext uri="{FF2B5EF4-FFF2-40B4-BE49-F238E27FC236}">
                <a16:creationId xmlns:a16="http://schemas.microsoft.com/office/drawing/2014/main" id="{A6FA9079-C156-5649-8EB1-BA7E0701C975}"/>
              </a:ext>
            </a:extLst>
          </p:cNvPr>
          <p:cNvSpPr txBox="1"/>
          <p:nvPr/>
        </p:nvSpPr>
        <p:spPr>
          <a:xfrm>
            <a:off x="4967623" y="6642556"/>
            <a:ext cx="2018501" cy="338554"/>
          </a:xfrm>
          <a:prstGeom prst="rect">
            <a:avLst/>
          </a:prstGeom>
          <a:noFill/>
        </p:spPr>
        <p:txBody>
          <a:bodyPr wrap="square" rtlCol="0">
            <a:spAutoFit/>
          </a:bodyPr>
          <a:lstStyle/>
          <a:p>
            <a:r>
              <a:rPr lang="en-US" sz="800" dirty="0"/>
              <a:t>Copyright </a:t>
            </a:r>
            <a:r>
              <a:rPr lang="de-DE" sz="800" dirty="0"/>
              <a:t>© Academy </a:t>
            </a:r>
            <a:r>
              <a:rPr lang="de-DE" sz="800" dirty="0" err="1"/>
              <a:t>of</a:t>
            </a:r>
            <a:r>
              <a:rPr lang="de-DE" sz="800" dirty="0"/>
              <a:t> Sound Engineering</a:t>
            </a:r>
            <a:endParaRPr lang="en-US" sz="800" dirty="0"/>
          </a:p>
        </p:txBody>
      </p:sp>
      <p:pic>
        <p:nvPicPr>
          <p:cNvPr id="3" name="Picture 2" descr="and-now-for-something-completely-differe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1308" y="1451977"/>
            <a:ext cx="2989384" cy="5034792"/>
          </a:xfrm>
          <a:prstGeom prst="rect">
            <a:avLst/>
          </a:prstGeom>
          <a:ln>
            <a:noFill/>
          </a:ln>
          <a:effectLst>
            <a:softEdge rad="112500"/>
          </a:effectLst>
        </p:spPr>
      </p:pic>
      <p:pic>
        <p:nvPicPr>
          <p:cNvPr id="4" name="Picture 2" descr="CAPASSO PPT logo.png">
            <a:extLst>
              <a:ext uri="{FF2B5EF4-FFF2-40B4-BE49-F238E27FC236}">
                <a16:creationId xmlns:a16="http://schemas.microsoft.com/office/drawing/2014/main" id="{4F1475EE-5CF7-51B0-18C4-E64E123660D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195" y="6195297"/>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127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306" y="6240162"/>
            <a:ext cx="2057694" cy="617838"/>
          </a:xfrm>
          <a:prstGeom prst="rect">
            <a:avLst/>
          </a:prstGeom>
        </p:spPr>
      </p:pic>
      <p:pic>
        <p:nvPicPr>
          <p:cNvPr id="4" name="Content Placeholder 3" descr="images.jpe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15582" y="1550194"/>
            <a:ext cx="4508919" cy="2962539"/>
          </a:xfrm>
          <a:prstGeom prst="rect">
            <a:avLst/>
          </a:prstGeom>
          <a:ln>
            <a:noFill/>
          </a:ln>
          <a:effectLst>
            <a:softEdge rad="112500"/>
          </a:effectLst>
        </p:spPr>
      </p:pic>
      <p:pic>
        <p:nvPicPr>
          <p:cNvPr id="2" name="Picture 2" descr="CAPASSO PPT logo.png">
            <a:extLst>
              <a:ext uri="{FF2B5EF4-FFF2-40B4-BE49-F238E27FC236}">
                <a16:creationId xmlns:a16="http://schemas.microsoft.com/office/drawing/2014/main" id="{BC9204D4-7DD6-3DF8-B8EF-2436FD3A023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6240162"/>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684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24DDD-3E3D-D7FA-D6FE-A89B17976309}"/>
              </a:ext>
            </a:extLst>
          </p:cNvPr>
          <p:cNvSpPr>
            <a:spLocks noGrp="1"/>
          </p:cNvSpPr>
          <p:nvPr>
            <p:ph type="title"/>
          </p:nvPr>
        </p:nvSpPr>
        <p:spPr>
          <a:xfrm>
            <a:off x="838200" y="365125"/>
            <a:ext cx="10515600" cy="1325563"/>
          </a:xfrm>
        </p:spPr>
        <p:txBody>
          <a:bodyPr>
            <a:normAutofit/>
          </a:bodyPr>
          <a:lstStyle/>
          <a:p>
            <a:endParaRPr lang="en-US" sz="4600">
              <a:solidFill>
                <a:srgbClr val="FFFFFF"/>
              </a:solidFill>
            </a:endParaRPr>
          </a:p>
        </p:txBody>
      </p:sp>
      <p:sp>
        <p:nvSpPr>
          <p:cNvPr id="3" name="Content Placeholder 2">
            <a:extLst>
              <a:ext uri="{FF2B5EF4-FFF2-40B4-BE49-F238E27FC236}">
                <a16:creationId xmlns:a16="http://schemas.microsoft.com/office/drawing/2014/main" id="{C9E774DC-8ACF-8DD6-E114-FEE54340997B}"/>
              </a:ext>
            </a:extLst>
          </p:cNvPr>
          <p:cNvSpPr>
            <a:spLocks noGrp="1"/>
          </p:cNvSpPr>
          <p:nvPr>
            <p:ph idx="1"/>
          </p:nvPr>
        </p:nvSpPr>
        <p:spPr>
          <a:xfrm>
            <a:off x="838200" y="2438400"/>
            <a:ext cx="10515600" cy="3738562"/>
          </a:xfrm>
        </p:spPr>
        <p:txBody>
          <a:bodyPr>
            <a:normAutofit/>
          </a:bodyPr>
          <a:lstStyle/>
          <a:p>
            <a:pPr marL="0" indent="0">
              <a:buNone/>
            </a:pPr>
            <a:r>
              <a:rPr lang="en-ZA" sz="2600" dirty="0"/>
              <a:t>									</a:t>
            </a:r>
            <a:r>
              <a:rPr lang="en-ZA" sz="2800" b="1" dirty="0"/>
              <a:t>THANK YOU </a:t>
            </a:r>
          </a:p>
          <a:p>
            <a:pPr marL="0" indent="0">
              <a:buNone/>
            </a:pPr>
            <a:endParaRPr lang="en-ZA" sz="2600" dirty="0"/>
          </a:p>
          <a:p>
            <a:pPr marL="0" indent="0">
              <a:buNone/>
            </a:pPr>
            <a:r>
              <a:rPr lang="en-ZA" sz="2600" dirty="0"/>
              <a:t>Presented By:  Thando </a:t>
            </a:r>
            <a:r>
              <a:rPr lang="en-ZA" sz="2600" dirty="0" err="1"/>
              <a:t>Philison</a:t>
            </a:r>
            <a:r>
              <a:rPr lang="en-ZA" sz="2600" dirty="0"/>
              <a:t> (General Counsel) and Nick </a:t>
            </a:r>
            <a:r>
              <a:rPr lang="en-ZA" sz="2600" dirty="0" err="1"/>
              <a:t>Matzukis</a:t>
            </a:r>
            <a:endParaRPr lang="en-ZA" sz="2600" dirty="0"/>
          </a:p>
          <a:p>
            <a:endParaRPr lang="en-US" sz="2600" dirty="0"/>
          </a:p>
        </p:txBody>
      </p:sp>
      <p:pic>
        <p:nvPicPr>
          <p:cNvPr id="4" name="Picture 2" descr="CAPASSO PPT logo.png">
            <a:extLst>
              <a:ext uri="{FF2B5EF4-FFF2-40B4-BE49-F238E27FC236}">
                <a16:creationId xmlns:a16="http://schemas.microsoft.com/office/drawing/2014/main" id="{1D9517BE-564C-1C10-D694-19F4C7F75C1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652" y="6183956"/>
            <a:ext cx="2733610" cy="6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C1AE1C5-AF4D-70BC-C424-406AB0E134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4306" y="6226704"/>
            <a:ext cx="2057694" cy="617838"/>
          </a:xfrm>
          <a:prstGeom prst="rect">
            <a:avLst/>
          </a:prstGeom>
        </p:spPr>
      </p:pic>
    </p:spTree>
    <p:extLst>
      <p:ext uri="{BB962C8B-B14F-4D97-AF65-F5344CB8AC3E}">
        <p14:creationId xmlns:p14="http://schemas.microsoft.com/office/powerpoint/2010/main" val="327559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7A32F7A5-25C5-E675-6A02-E284D0DAD5A7}"/>
              </a:ext>
            </a:extLst>
          </p:cNvPr>
          <p:cNvGraphicFramePr>
            <a:graphicFrameLocks noGrp="1"/>
          </p:cNvGraphicFramePr>
          <p:nvPr>
            <p:ph sz="half" idx="1"/>
          </p:nvPr>
        </p:nvGraphicFramePr>
        <p:xfrm>
          <a:off x="807720" y="1341120"/>
          <a:ext cx="8793480" cy="467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2317750" y="444500"/>
            <a:ext cx="789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GB" sz="2800" b="1" dirty="0"/>
              <a:t>STATUTORY DAMAGES </a:t>
            </a:r>
            <a:r>
              <a:rPr lang="en-ZA" sz="2800" dirty="0"/>
              <a:t> </a:t>
            </a:r>
            <a:endParaRPr lang="en-US" altLang="en-US" sz="2800" b="1" dirty="0">
              <a:solidFill>
                <a:srgbClr val="17375E"/>
              </a:solidFill>
            </a:endParaRPr>
          </a:p>
        </p:txBody>
      </p:sp>
      <p:pic>
        <p:nvPicPr>
          <p:cNvPr id="8" name="Content Placeholder 1" descr="CAPASSO PPT presentation slide header.png"/>
          <p:cNvPicPr>
            <a:picLocks noChangeAspect="1"/>
          </p:cNvPicPr>
          <p:nvPr/>
        </p:nvPicPr>
        <p:blipFill>
          <a:blip r:embed="rId7">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63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A4ADC1C5-3582-5F90-2DC8-57D513AE1E9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514476" y="943362"/>
            <a:ext cx="8803004" cy="408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0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30167" y="1153932"/>
            <a:ext cx="10997726" cy="49591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1" algn="just"/>
            <a:r>
              <a:rPr lang="en-ZA" sz="1600" dirty="0"/>
              <a:t>the reasonable royalty claim is a substitute for the erstwhile profit accounts claim, it is plagued by the same problems the account for profit would be in the digital era.</a:t>
            </a:r>
          </a:p>
          <a:p>
            <a:pPr lvl="1" algn="just"/>
            <a:r>
              <a:rPr lang="en-ZA" sz="1600" dirty="0"/>
              <a:t>In the case of CMOs such as CAPASSO, reasonable royalty also relates to an amount that a potential licensee would have paid, meaning that infringers can persist with their illegal actions bearing the risk of only ever having to pay the royalties they would have paid in the first place had they been bona fide, despite requiring authors and copyrights owners to go through the trouble of instituting proceedings. Mass users of musical works escape damage claims by circumventing the procedure of obtaining authority prior to usage, and thereafter demanding that CMOs “prove their copyright” as a method to delay making necessary payments, such proof relies on access to data that the infringers themselves have or control. </a:t>
            </a:r>
          </a:p>
          <a:p>
            <a:pPr lvl="1" algn="just"/>
            <a:r>
              <a:rPr lang="en-ZA" sz="1600" dirty="0"/>
              <a:t>Currently, the author and/ or copyright owner is burdened with funding the assessment despite it just not being financially viable to sue.</a:t>
            </a:r>
            <a:endParaRPr lang="en-ZA" sz="2000" dirty="0"/>
          </a:p>
        </p:txBody>
      </p:sp>
      <p:sp>
        <p:nvSpPr>
          <p:cNvPr id="7" name="Title 1"/>
          <p:cNvSpPr txBox="1">
            <a:spLocks/>
          </p:cNvSpPr>
          <p:nvPr/>
        </p:nvSpPr>
        <p:spPr bwMode="auto">
          <a:xfrm>
            <a:off x="2317749" y="421914"/>
            <a:ext cx="814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ZA" sz="3200" b="1" dirty="0">
                <a:solidFill>
                  <a:srgbClr val="17375E"/>
                </a:solidFill>
              </a:rPr>
              <a:t>STATUTORY DAMAGES CONTINUED </a:t>
            </a:r>
            <a:endParaRPr lang="en-US" altLang="en-US" sz="3200" b="1" dirty="0">
              <a:solidFill>
                <a:srgbClr val="17375E"/>
              </a:solidFill>
            </a:endParaRPr>
          </a:p>
        </p:txBody>
      </p:sp>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013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67640" y="1153932"/>
            <a:ext cx="11734800" cy="55669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just"/>
            <a:r>
              <a:rPr lang="en-ZA" sz="2400" dirty="0"/>
              <a:t>RECOMMENDATION </a:t>
            </a:r>
          </a:p>
          <a:p>
            <a:pPr lvl="1" algn="just"/>
            <a:r>
              <a:rPr lang="en-ZA" sz="1600" dirty="0"/>
              <a:t>The averment is thus that it is imperative that defined statutory damages be introduced via the Bill over and above the reasonable royalty contemplated in section 24 of the Act. </a:t>
            </a:r>
          </a:p>
          <a:p>
            <a:pPr lvl="1" algn="just"/>
            <a:r>
              <a:rPr lang="en-ZA" sz="1600" dirty="0"/>
              <a:t>This is particularly important if the view is to introduce general exceptions such as fair use. Statutory damages are a crucial function of how these general exceptions work due to the fact that they allow successful plaintiffs to recover substantial monetary damages without any proof that (1) the plaintiff suffered any actual harm from the infringement or (2) the defendant profited from the infringement. This is a crucial weapon for CMOs, authors, and copyrights owners in the digital era given the sheer amount of music consumed. Without statutory damages, they are left without much of an effective recourse. </a:t>
            </a:r>
            <a:endParaRPr lang="en-ZA" sz="2000" dirty="0"/>
          </a:p>
          <a:p>
            <a:pPr algn="just"/>
            <a:r>
              <a:rPr lang="en-ZA" sz="2400" dirty="0"/>
              <a:t>STATUTORY DAMAGE IN FAIR USE EXCEPTION (12A)</a:t>
            </a:r>
          </a:p>
          <a:p>
            <a:pPr lvl="1" algn="just"/>
            <a:r>
              <a:rPr lang="en-ZA" sz="1600" dirty="0"/>
              <a:t>The incorporation of a Fair Use exception alongside that of Fair Dealing raises fundamental problems as the two are jurisprudentially incompatible. Fair Use is a wide and general exception whereas Fair Dealing is a closed and more specific list of exceptions. </a:t>
            </a:r>
            <a:endParaRPr lang="en-ZA" sz="2000" dirty="0"/>
          </a:p>
          <a:p>
            <a:pPr lvl="1" algn="just"/>
            <a:r>
              <a:rPr lang="en-ZA" sz="1600" dirty="0"/>
              <a:t>Regarding Fair Use, it is pertinent to note that a crucial part of the proper functioning of this doctrine is that it requires frequent and continuous litigation to develop jurisprudence and norms. By default, authors and rightsholders are the ones burdened with the task of instituting and developing the much-needed jurisprudence around Fair Use.</a:t>
            </a:r>
          </a:p>
          <a:p>
            <a:pPr lvl="1" algn="just"/>
            <a:r>
              <a:rPr lang="en-ZA" sz="1600" dirty="0"/>
              <a:t>Should the Committee be steadfast in the need to introduce the Fair Use doctrine into South African law, there would be even more of a need for the introduction of the Statutory Damages mentioned above. These are a fundamental part of the functioning of any general exceptions legal framework. Without statutory damages, author and copyright owners would be unduly prejudiced </a:t>
            </a:r>
          </a:p>
          <a:p>
            <a:pPr lvl="1" algn="just"/>
            <a:endParaRPr lang="en-ZA" sz="2000" dirty="0"/>
          </a:p>
          <a:p>
            <a:pPr algn="just"/>
            <a:endParaRPr lang="en-ZA" sz="2400" dirty="0"/>
          </a:p>
          <a:p>
            <a:pPr algn="just"/>
            <a:endParaRPr lang="en-ZA" sz="2400" dirty="0"/>
          </a:p>
        </p:txBody>
      </p:sp>
      <p:sp>
        <p:nvSpPr>
          <p:cNvPr id="7" name="Title 1"/>
          <p:cNvSpPr txBox="1">
            <a:spLocks/>
          </p:cNvSpPr>
          <p:nvPr/>
        </p:nvSpPr>
        <p:spPr bwMode="auto">
          <a:xfrm>
            <a:off x="2317749" y="421914"/>
            <a:ext cx="814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ZA" altLang="en-US" sz="3200" b="1" dirty="0">
                <a:solidFill>
                  <a:srgbClr val="17375E"/>
                </a:solidFill>
              </a:rPr>
              <a:t>STATUTORY DAMAGES : </a:t>
            </a:r>
            <a:endParaRPr lang="en-US" altLang="en-US" sz="3200" b="1" dirty="0">
              <a:solidFill>
                <a:srgbClr val="17375E"/>
              </a:solidFill>
            </a:endParaRPr>
          </a:p>
        </p:txBody>
      </p:sp>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736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153932"/>
            <a:ext cx="11535770" cy="49591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just"/>
            <a:r>
              <a:rPr lang="en-ZA" sz="2400" dirty="0"/>
              <a:t>Background </a:t>
            </a:r>
          </a:p>
          <a:p>
            <a:pPr lvl="1" algn="just"/>
            <a:r>
              <a:rPr lang="en-ZA" sz="1600" dirty="0"/>
              <a:t>Exceptions for libraries and archives are born out of the Bangui Agreement under Annexure 8. The Agreement places a number of conditions in the implementation of this exception namely;</a:t>
            </a:r>
          </a:p>
          <a:p>
            <a:pPr lvl="1" algn="just"/>
            <a:r>
              <a:rPr lang="en-ZA" sz="1600" dirty="0"/>
              <a:t>1. The reproduction should not be for commercial purposes either direct or indirectly</a:t>
            </a:r>
          </a:p>
          <a:p>
            <a:pPr lvl="1" algn="just"/>
            <a:r>
              <a:rPr lang="en-ZA" sz="1600" dirty="0"/>
              <a:t>2. Should be to meet the request of a natural person</a:t>
            </a:r>
          </a:p>
          <a:p>
            <a:pPr lvl="1" algn="just"/>
            <a:r>
              <a:rPr lang="en-ZA" sz="1600" dirty="0"/>
              <a:t>3. For preservation, replacement or archiving</a:t>
            </a:r>
            <a:endParaRPr lang="en-ZA" sz="2400" dirty="0"/>
          </a:p>
          <a:p>
            <a:pPr algn="just"/>
            <a:r>
              <a:rPr lang="en-ZA" sz="2400" dirty="0"/>
              <a:t>Current </a:t>
            </a:r>
          </a:p>
          <a:p>
            <a:pPr lvl="1" algn="just"/>
            <a:r>
              <a:rPr lang="en-ZA" sz="1600" dirty="0"/>
              <a:t>The current articulation seeks to extend this exception to include lending or granting access in digital means and to include other libraries or archives as beneficiaries. Due to the exceptions that are in Bangui Agreement, the agreement also expressly states that: “The authors of literary and artistic works, performers in respect of their performances fixed on phonograms and phonogram producers shall be entitled to remuneration for the reproduction of such works, performances and phonograms intended for strictly personal and private use and made in accordance with the provisions”</a:t>
            </a:r>
          </a:p>
          <a:p>
            <a:pPr lvl="1" algn="just"/>
            <a:r>
              <a:rPr lang="en-ZA" sz="1600" dirty="0"/>
              <a:t>Additionally, the extension into the digital space further requires that the libraries that benefit from the exception put in place protection measures to ensure that the work is not subsequently used for other purposes, especially infringement.</a:t>
            </a:r>
            <a:endParaRPr lang="en-ZA" sz="2000" dirty="0"/>
          </a:p>
          <a:p>
            <a:pPr lvl="1" algn="just"/>
            <a:endParaRPr lang="en-ZA" sz="1200" dirty="0"/>
          </a:p>
          <a:p>
            <a:pPr lvl="1" algn="just">
              <a:buFont typeface="Arial" panose="020B0604020202020204" pitchFamily="34" charset="0"/>
              <a:buChar char="•"/>
            </a:pPr>
            <a:endParaRPr lang="en-ZA" sz="1600" dirty="0"/>
          </a:p>
          <a:p>
            <a:pPr marL="457200" lvl="1" indent="0" algn="just">
              <a:buNone/>
            </a:pPr>
            <a:endParaRPr lang="en-ZA" sz="1200" dirty="0"/>
          </a:p>
          <a:p>
            <a:pPr marL="457200" lvl="1" indent="0" algn="just">
              <a:buNone/>
            </a:pPr>
            <a:endParaRPr lang="en-ZA" sz="1200" dirty="0"/>
          </a:p>
        </p:txBody>
      </p:sp>
      <p:sp>
        <p:nvSpPr>
          <p:cNvPr id="7" name="Title 1"/>
          <p:cNvSpPr txBox="1">
            <a:spLocks/>
          </p:cNvSpPr>
          <p:nvPr/>
        </p:nvSpPr>
        <p:spPr bwMode="auto">
          <a:xfrm>
            <a:off x="2317749" y="421914"/>
            <a:ext cx="814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ZA" sz="3200" b="1" dirty="0">
                <a:solidFill>
                  <a:srgbClr val="17375E"/>
                </a:solidFill>
              </a:rPr>
              <a:t>General Exceptions and Private Copy Compensation</a:t>
            </a:r>
            <a:endParaRPr lang="en-US" altLang="en-US" sz="3200" b="1" dirty="0">
              <a:solidFill>
                <a:srgbClr val="17375E"/>
              </a:solidFill>
            </a:endParaRPr>
          </a:p>
        </p:txBody>
      </p:sp>
      <p:pic>
        <p:nvPicPr>
          <p:cNvPr id="8" name="Content Placeholder 1" descr="CAPASSO PPT presentation slide header.png"/>
          <p:cNvPicPr>
            <a:picLocks noChangeAspect="1"/>
          </p:cNvPicPr>
          <p:nvPr/>
        </p:nvPicPr>
        <p:blipFill>
          <a:blip r:embed="rId2">
            <a:extLst>
              <a:ext uri="{28A0092B-C50C-407E-A947-70E740481C1C}">
                <a14:useLocalDpi xmlns:a14="http://schemas.microsoft.com/office/drawing/2010/main" val="0"/>
              </a:ext>
            </a:extLst>
          </a:blip>
          <a:srcRect t="5424" b="5424"/>
          <a:stretch>
            <a:fillRect/>
          </a:stretch>
        </p:blipFill>
        <p:spPr bwMode="auto">
          <a:xfrm>
            <a:off x="1514476" y="377825"/>
            <a:ext cx="625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PASSO PPT cover 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35688"/>
            <a:ext cx="9144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369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48320</TotalTime>
  <Words>5050</Words>
  <Application>Microsoft Office PowerPoint</Application>
  <PresentationFormat>Widescreen</PresentationFormat>
  <Paragraphs>308</Paragraphs>
  <Slides>46</Slides>
  <Notes>27</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Century Gothic</vt:lpstr>
      <vt:lpstr>Wingdings 3</vt:lpstr>
      <vt:lpstr>Office Theme</vt:lpstr>
      <vt:lpstr>Slice</vt:lpstr>
      <vt:lpstr>PowerPoint Presentation</vt:lpstr>
      <vt:lpstr>Contents</vt:lpstr>
      <vt:lpstr>CAPASSO  REPRESENTS </vt:lpstr>
      <vt:lpstr>CAPASSO COLLECTION AND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22A, 22C, 22F </vt:lpstr>
      <vt:lpstr>CONTINUED </vt:lpstr>
      <vt:lpstr>THE COPYRIGHT AMENDMENT BILL </vt:lpstr>
      <vt:lpstr>THE COPYRIGHT AMENDMENT BILL – IT’S NOT JUST A FLESH WOUND </vt:lpstr>
      <vt:lpstr>THE COPYRIGHT AMENDMENT BILL13 OF 2017 (as at 3 sept 2018)- REJECTED BY STATE PRESIDENT</vt:lpstr>
      <vt:lpstr>THE COPYRIGHT AMENDMENT BILL</vt:lpstr>
      <vt:lpstr>THE COPYRIGHT AMENDMENT BILL</vt:lpstr>
      <vt:lpstr>THE COPYRIGHT AMENDMENT BILL</vt:lpstr>
      <vt:lpstr>Fair Dealing – a Closed and Defined  List of Exceptions</vt:lpstr>
      <vt:lpstr>Fair use – an Open-ended and  vague concept – even in its home, the USA</vt:lpstr>
      <vt:lpstr>The Three Step Test</vt:lpstr>
      <vt:lpstr>The onus of proof is on the copyright-owner. That’s you  </vt:lpstr>
      <vt:lpstr>PowerPoint Presentation</vt:lpstr>
      <vt:lpstr>PowerPoint Presentation</vt:lpstr>
      <vt:lpstr>IT GETS EVEN WORSE…</vt:lpstr>
      <vt:lpstr>Copyright Amendment Bill  FAIR USE</vt:lpstr>
      <vt:lpstr>Copyright Amendment Bill  FAIR USE</vt:lpstr>
      <vt:lpstr>Copyright Amendment Bill  s23 – ASSIGNMENT ‘UP TO’ 25 yrS</vt:lpstr>
      <vt:lpstr>Copyright Amendment Bill  </vt:lpstr>
      <vt:lpstr>Copyright Amendment Bill —Old problems addressed ?</vt:lpstr>
      <vt:lpstr>Copyright Amendment Bill —Old problems addressed ?</vt:lpstr>
      <vt:lpstr>Copyright Amendment Bill —Old problems addressed ? TREATY OBLIGATIONS</vt:lpstr>
      <vt:lpstr>Copyright Amendment Bill —New concepts introduced 1</vt:lpstr>
      <vt:lpstr>Copyright Amendment Bill —New concepts introduced 2</vt:lpstr>
      <vt:lpstr>Copyright Amendment Bill —New concepts introduced 3</vt:lpstr>
      <vt:lpstr>Copyright Amendment Bill —New concepts introduced 4</vt:lpstr>
      <vt:lpstr>Copyright Amendment Bill —New concepts introduced 5</vt:lpstr>
      <vt:lpstr>Copyright Amendment Bill —Required Changes Ignored </vt:lpstr>
      <vt:lpstr>Copyright Amendment Bill —Required Changes Ignored 2</vt:lpstr>
      <vt:lpstr>Performers Protection AMENDMENT BILL</vt:lpstr>
      <vt:lpstr>SUMMATIVE Assessment - Morgen</vt:lpstr>
      <vt:lpstr>Assignment 01—5% Weighting</vt:lpstr>
      <vt:lpstr>Next up… MusiC INDUSTRY Contracts!</vt:lpstr>
      <vt:lpstr>PowerPoint Presentation</vt:lpstr>
      <vt:lpstr>PowerPoint Presentation</vt:lpstr>
    </vt:vector>
  </TitlesOfParts>
  <Company>Mr Price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CAPASSO</dc:creator>
  <cp:keywords>SAMA XXI;CAPASSO</cp:keywords>
  <cp:lastModifiedBy>licensing</cp:lastModifiedBy>
  <cp:revision>279</cp:revision>
  <dcterms:created xsi:type="dcterms:W3CDTF">2014-03-04T07:01:57Z</dcterms:created>
  <dcterms:modified xsi:type="dcterms:W3CDTF">2023-03-06T09:29:08Z</dcterms:modified>
</cp:coreProperties>
</file>