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60" r:id="rId3"/>
    <p:sldId id="257" r:id="rId4"/>
    <p:sldId id="258" r:id="rId5"/>
    <p:sldId id="259"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57"/>
    <p:restoredTop sz="83537"/>
  </p:normalViewPr>
  <p:slideViewPr>
    <p:cSldViewPr snapToGrid="0">
      <p:cViewPr varScale="1">
        <p:scale>
          <a:sx n="106" d="100"/>
          <a:sy n="106" d="100"/>
        </p:scale>
        <p:origin x="4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A473B-79D3-654F-845E-C0563088EC81}" type="datetimeFigureOut">
              <a:rPr lang="en-US" smtClean="0"/>
              <a:t>2/22/23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303D4A-FF8F-BE42-BDAA-74B8D8205C87}" type="slidenum">
              <a:rPr lang="en-US" smtClean="0"/>
              <a:t>‹#›</a:t>
            </a:fld>
            <a:endParaRPr lang="en-US"/>
          </a:p>
        </p:txBody>
      </p:sp>
    </p:spTree>
    <p:extLst>
      <p:ext uri="{BB962C8B-B14F-4D97-AF65-F5344CB8AC3E}">
        <p14:creationId xmlns:p14="http://schemas.microsoft.com/office/powerpoint/2010/main" val="2231352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303D4A-FF8F-BE42-BDAA-74B8D8205C87}" type="slidenum">
              <a:rPr lang="en-US" smtClean="0"/>
              <a:t>1</a:t>
            </a:fld>
            <a:endParaRPr lang="en-US"/>
          </a:p>
        </p:txBody>
      </p:sp>
    </p:spTree>
    <p:extLst>
      <p:ext uri="{BB962C8B-B14F-4D97-AF65-F5344CB8AC3E}">
        <p14:creationId xmlns:p14="http://schemas.microsoft.com/office/powerpoint/2010/main" val="97034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303D4A-FF8F-BE42-BDAA-74B8D8205C87}" type="slidenum">
              <a:rPr lang="en-US" smtClean="0"/>
              <a:t>2</a:t>
            </a:fld>
            <a:endParaRPr lang="en-US"/>
          </a:p>
        </p:txBody>
      </p:sp>
    </p:spTree>
    <p:extLst>
      <p:ext uri="{BB962C8B-B14F-4D97-AF65-F5344CB8AC3E}">
        <p14:creationId xmlns:p14="http://schemas.microsoft.com/office/powerpoint/2010/main" val="1568381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Long process of reform – 14 years, since 2009. This iteration of the Bill itself has taken six years to get to this stage. </a:t>
            </a:r>
          </a:p>
          <a:p>
            <a:pPr marL="228600" indent="-228600">
              <a:buAutoNum type="arabicPeriod"/>
            </a:pPr>
            <a:r>
              <a:rPr lang="en-US" dirty="0"/>
              <a:t>CC noted that it is imperative that people with disabilities, people with disabilities living in poverty, people with disabilities seeking education must not wait any longer for redress – copyright reform to ensure that people with disabilities can fully participate in society is urgent. The court gave parliament 24 months from September 2022 to fix the act. There are only 20 months left. </a:t>
            </a:r>
          </a:p>
          <a:p>
            <a:pPr marL="228600" indent="-228600">
              <a:buAutoNum type="arabicPeriod"/>
            </a:pPr>
            <a:r>
              <a:rPr lang="en-US" dirty="0" err="1"/>
              <a:t>Farlam</a:t>
            </a:r>
            <a:r>
              <a:rPr lang="en-US" dirty="0"/>
              <a:t> Commission report documented the full extent of how iconic south </a:t>
            </a:r>
            <a:r>
              <a:rPr lang="en-US" dirty="0" err="1"/>
              <a:t>african</a:t>
            </a:r>
            <a:r>
              <a:rPr lang="en-US" dirty="0"/>
              <a:t> artists are dying in poverty like Brenda Fassie and</a:t>
            </a:r>
            <a:r>
              <a:rPr lang="en-GB" b="0" i="0" u="none" strike="noStrike" dirty="0">
                <a:solidFill>
                  <a:srgbClr val="BDC1C6"/>
                </a:solidFill>
                <a:effectLst/>
                <a:latin typeface="arial" panose="020B0604020202020204" pitchFamily="34" charset="0"/>
              </a:rPr>
              <a:t> Solomon Linda due to the lack of regulation of collecting societies and copyright management organisations due to obsolete and apartheid era copyright laws –we submit that the CAB seeks to fix this by regulating collecting societies in ss 22B-F and ensuring that artists get fair remuneration for their work by providing protection regarding unenforceable contractual terms in s 39B and succeeds in doing so </a:t>
            </a:r>
          </a:p>
          <a:p>
            <a:pPr marL="228600" indent="-228600">
              <a:buAutoNum type="arabicPeriod"/>
            </a:pPr>
            <a:r>
              <a:rPr lang="en-GB" b="0" i="0" u="none" strike="noStrike" dirty="0">
                <a:solidFill>
                  <a:srgbClr val="BDC1C6"/>
                </a:solidFill>
                <a:effectLst/>
                <a:latin typeface="arial" panose="020B0604020202020204" pitchFamily="34" charset="0"/>
              </a:rPr>
              <a:t>Covid-19 has exacerbated existing inequalities and the digital divide – living in the aftermath of almost two years of lockdown with inadequate access to educational materials and internet infrastructure has delayed the realisation of the right to education. The Bill fixes that as well as preservation of cultural heritage (UCT Fires) </a:t>
            </a:r>
          </a:p>
          <a:p>
            <a:pPr marL="228600" indent="-228600">
              <a:buAutoNum type="arabicPeriod"/>
            </a:pPr>
            <a:r>
              <a:rPr lang="en-GB" b="0" i="0" u="none" strike="noStrike" dirty="0">
                <a:solidFill>
                  <a:srgbClr val="BDC1C6"/>
                </a:solidFill>
                <a:effectLst/>
                <a:latin typeface="arial" panose="020B0604020202020204" pitchFamily="34" charset="0"/>
              </a:rPr>
              <a:t>South Africa is seeking to enter the 4th industrial revolution but cannot do so with copyright laws that refer to obsolete technologies like facsimiles and continue to prevent the use of new technologies like data mining. The CAB promotes innovation and future proofs the law. </a:t>
            </a:r>
          </a:p>
        </p:txBody>
      </p:sp>
      <p:sp>
        <p:nvSpPr>
          <p:cNvPr id="4" name="Slide Number Placeholder 3"/>
          <p:cNvSpPr>
            <a:spLocks noGrp="1"/>
          </p:cNvSpPr>
          <p:nvPr>
            <p:ph type="sldNum" sz="quarter" idx="5"/>
          </p:nvPr>
        </p:nvSpPr>
        <p:spPr/>
        <p:txBody>
          <a:bodyPr/>
          <a:lstStyle/>
          <a:p>
            <a:fld id="{5C303D4A-FF8F-BE42-BDAA-74B8D8205C87}" type="slidenum">
              <a:rPr lang="en-US" smtClean="0"/>
              <a:t>3</a:t>
            </a:fld>
            <a:endParaRPr lang="en-US"/>
          </a:p>
        </p:txBody>
      </p:sp>
    </p:spTree>
    <p:extLst>
      <p:ext uri="{BB962C8B-B14F-4D97-AF65-F5344CB8AC3E}">
        <p14:creationId xmlns:p14="http://schemas.microsoft.com/office/powerpoint/2010/main" val="3292602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Helvetica" pitchFamily="2" charset="0"/>
              </a:rPr>
              <a:t>In our submission, we are mindful of the constitutional imperative that all organs of State must respect, protect, promote and fulfil the rights in the Bill of Rights. This extends to Parliament’s law-making function across all subject matter, including copyright. At the same time, we understand that the Bill of Rights is not absolute and that Parliament may limit rights through a law of general application under certain conditions. Where Parliament exercises its discretion to legislate to limit rights, it must ensure that these limitations are reasonable and justifiable in an open and democratic society and can thus pass constitutional muster.11 We submit that this approach - one that considers the impact of statutory copyright on the Bill of Rights - has been correctly taken by the National Assembly and that, considered as a whole, an appropriate balance has been struck between users and creators in the Act as the Bill proposes to amend it. We adopt the same approach in our submissions.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Helvetica" pitchFamily="2" charset="0"/>
              </a:rPr>
              <a:t>For eg., ss 12A-D fulfil the rights to dignity, freedom of expression, education, culture and language for 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Helvetica" pitchFamily="2" charset="0"/>
              </a:rPr>
              <a:t>s 19C fulfils the right to cultural heritage by preserving it in libraries archives museums and galleries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Helvetica" pitchFamily="2" charset="0"/>
              </a:rPr>
              <a:t>S 19D with minor changes we suggest fulfils the right to equality for people with disabilities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effectLst/>
                <a:latin typeface="Helvetica" pitchFamily="2" charset="0"/>
              </a:rPr>
              <a:t>Ss 6A,7A-F, 8A, 9A fulfil creators’ rights to an adequate standard of living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latin typeface="Helvetica"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latin typeface="Helvetica" pitchFamily="2" charset="0"/>
            </a:endParaRPr>
          </a:p>
          <a:p>
            <a:endParaRPr lang="en-US" dirty="0"/>
          </a:p>
        </p:txBody>
      </p:sp>
      <p:sp>
        <p:nvSpPr>
          <p:cNvPr id="4" name="Slide Number Placeholder 3"/>
          <p:cNvSpPr>
            <a:spLocks noGrp="1"/>
          </p:cNvSpPr>
          <p:nvPr>
            <p:ph type="sldNum" sz="quarter" idx="5"/>
          </p:nvPr>
        </p:nvSpPr>
        <p:spPr/>
        <p:txBody>
          <a:bodyPr/>
          <a:lstStyle/>
          <a:p>
            <a:fld id="{5C303D4A-FF8F-BE42-BDAA-74B8D8205C87}" type="slidenum">
              <a:rPr lang="en-US" smtClean="0"/>
              <a:t>4</a:t>
            </a:fld>
            <a:endParaRPr lang="en-US"/>
          </a:p>
        </p:txBody>
      </p:sp>
    </p:spTree>
    <p:extLst>
      <p:ext uri="{BB962C8B-B14F-4D97-AF65-F5344CB8AC3E}">
        <p14:creationId xmlns:p14="http://schemas.microsoft.com/office/powerpoint/2010/main" val="2271882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effectLst/>
                <a:latin typeface="Helvetica" pitchFamily="2" charset="0"/>
              </a:rPr>
              <a:t>We propose that, in order to avoid any interpretation that could lead to its unconstitutionality, s 19D be amended to comply with the Constitutional Court’s judgement in </a:t>
            </a:r>
            <a:r>
              <a:rPr lang="en-GB" i="1" dirty="0">
                <a:effectLst/>
                <a:latin typeface="Helvetica" pitchFamily="2" charset="0"/>
              </a:rPr>
              <a:t>Blind SA v Minister of Trade, Industry and Competition.</a:t>
            </a:r>
          </a:p>
          <a:p>
            <a:r>
              <a:rPr lang="en-US" dirty="0"/>
              <a:t>In that case, the court held that the apartheid era copyright act 1978 was unconstitutional to the extent that it discriminated against people with disabilities and violated their rights to equality, dignity, education, culture and language. The court’s ruling turned on the fact that people with visual disabilities had to ask for permission from the copyright holder while people without disabilities did not. To fix this, the court read in s 13A in effect removing this requirement and permitting format shifting. Our submissions on s 19D aim to align the CAB with the court crafted remedy and therefore ensure the CAB’s constitutionality.</a:t>
            </a:r>
          </a:p>
        </p:txBody>
      </p:sp>
      <p:sp>
        <p:nvSpPr>
          <p:cNvPr id="4" name="Slide Number Placeholder 3"/>
          <p:cNvSpPr>
            <a:spLocks noGrp="1"/>
          </p:cNvSpPr>
          <p:nvPr>
            <p:ph type="sldNum" sz="quarter" idx="5"/>
          </p:nvPr>
        </p:nvSpPr>
        <p:spPr/>
        <p:txBody>
          <a:bodyPr/>
          <a:lstStyle/>
          <a:p>
            <a:fld id="{5C303D4A-FF8F-BE42-BDAA-74B8D8205C87}" type="slidenum">
              <a:rPr lang="en-US" smtClean="0"/>
              <a:t>5</a:t>
            </a:fld>
            <a:endParaRPr lang="en-US"/>
          </a:p>
        </p:txBody>
      </p:sp>
    </p:spTree>
    <p:extLst>
      <p:ext uri="{BB962C8B-B14F-4D97-AF65-F5344CB8AC3E}">
        <p14:creationId xmlns:p14="http://schemas.microsoft.com/office/powerpoint/2010/main" val="235166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303D4A-FF8F-BE42-BDAA-74B8D8205C87}" type="slidenum">
              <a:rPr lang="en-US" smtClean="0"/>
              <a:t>6</a:t>
            </a:fld>
            <a:endParaRPr lang="en-US"/>
          </a:p>
        </p:txBody>
      </p:sp>
    </p:spTree>
    <p:extLst>
      <p:ext uri="{BB962C8B-B14F-4D97-AF65-F5344CB8AC3E}">
        <p14:creationId xmlns:p14="http://schemas.microsoft.com/office/powerpoint/2010/main" val="954634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Rather than being a drain on the economy, experts estimate that in the US context industries that rely on fair use contributed approximately 16% to the US GDP in 2014 (or 2.8 trillion USD). Study conducted by the Computer and Communications Industry and Association titled ‘Fair Use in the US Economy’ (2017) available at: &lt;https://</a:t>
            </a:r>
            <a:r>
              <a:rPr lang="en-US" dirty="0" err="1"/>
              <a:t>ccianet.org</a:t>
            </a:r>
            <a:r>
              <a:rPr lang="en-US" dirty="0"/>
              <a:t>/wp-content/uploads/2017/06/Fair-Use-in-the-U.S.-Economy-2017.pdf&gt; </a:t>
            </a:r>
          </a:p>
          <a:p>
            <a:endParaRPr lang="en-US" dirty="0"/>
          </a:p>
          <a:p>
            <a:endParaRPr lang="en-US" dirty="0"/>
          </a:p>
          <a:p>
            <a:r>
              <a:rPr lang="en-US" dirty="0"/>
              <a:t>Keep the rest of 12A-D as it is. But include an additional example of ‘informational analysis’ alongside ‘research’ in s 12A(a)(</a:t>
            </a:r>
            <a:r>
              <a:rPr lang="en-US" dirty="0" err="1"/>
              <a:t>i</a:t>
            </a:r>
            <a:r>
              <a:rPr lang="en-US" dirty="0"/>
              <a:t>).</a:t>
            </a:r>
          </a:p>
          <a:p>
            <a:endParaRPr lang="en-US" dirty="0"/>
          </a:p>
          <a:p>
            <a:r>
              <a:rPr lang="en-US" dirty="0"/>
              <a:t>The VC of UP Prof Tawana Kupe and UJ Prof </a:t>
            </a:r>
            <a:r>
              <a:rPr lang="en-US" dirty="0" err="1"/>
              <a:t>Tshilidzi</a:t>
            </a:r>
            <a:r>
              <a:rPr lang="en-US" dirty="0"/>
              <a:t> </a:t>
            </a:r>
            <a:r>
              <a:rPr lang="en-US" dirty="0" err="1"/>
              <a:t>Marwala</a:t>
            </a:r>
            <a:r>
              <a:rPr lang="en-US" dirty="0"/>
              <a:t> have both recently publicly explained the importance of data science and text and data mining for research in the form of public lectures and published books. </a:t>
            </a:r>
          </a:p>
          <a:p>
            <a:endParaRPr lang="en-US" dirty="0"/>
          </a:p>
          <a:p>
            <a:r>
              <a:rPr lang="en-US" dirty="0"/>
              <a:t>Reminder: in the CAB fair use is NOT entirely open ended. There are examples that are specifically listed in s 12A-D. Fair use only comes in as a residual aspect to include uses that are similar to the examples </a:t>
            </a:r>
            <a:r>
              <a:rPr lang="en-US" dirty="0" err="1"/>
              <a:t>listd</a:t>
            </a:r>
            <a:r>
              <a:rPr lang="en-US" dirty="0"/>
              <a:t>. The CC has already developed criteria for fairness. </a:t>
            </a:r>
          </a:p>
        </p:txBody>
      </p:sp>
      <p:sp>
        <p:nvSpPr>
          <p:cNvPr id="4" name="Slide Number Placeholder 3"/>
          <p:cNvSpPr>
            <a:spLocks noGrp="1"/>
          </p:cNvSpPr>
          <p:nvPr>
            <p:ph type="sldNum" sz="quarter" idx="5"/>
          </p:nvPr>
        </p:nvSpPr>
        <p:spPr/>
        <p:txBody>
          <a:bodyPr/>
          <a:lstStyle/>
          <a:p>
            <a:fld id="{5C303D4A-FF8F-BE42-BDAA-74B8D8205C87}" type="slidenum">
              <a:rPr lang="en-US" smtClean="0"/>
              <a:t>7</a:t>
            </a:fld>
            <a:endParaRPr lang="en-US"/>
          </a:p>
        </p:txBody>
      </p:sp>
    </p:spTree>
    <p:extLst>
      <p:ext uri="{BB962C8B-B14F-4D97-AF65-F5344CB8AC3E}">
        <p14:creationId xmlns:p14="http://schemas.microsoft.com/office/powerpoint/2010/main" val="3064930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Constitutional Court has found criminal punishment to be disproportionate in many recent instances, and has made a point of substituting civil liability provisions instead with a move towards rehabilitation rather than retribution – in the case of protests and the possession of cannabis by children. Criminal liability must not be the default rather if Parliament wants to retain criminal liability it must be able to justify why circumvention of TPMs requires the deprivation of liberty through detention. Should Parliament be able to justify this, it must ensure that it includes a clear standard of criminal intent. </a:t>
            </a:r>
          </a:p>
          <a:p>
            <a:endParaRPr lang="en-US" dirty="0"/>
          </a:p>
          <a:p>
            <a:r>
              <a:rPr lang="en-US" dirty="0"/>
              <a:t>Finally, we propose that s 29P(1) be amended to include all lawful uses instead of simply exceptions to avoid a highly technical debate.</a:t>
            </a:r>
          </a:p>
        </p:txBody>
      </p:sp>
      <p:sp>
        <p:nvSpPr>
          <p:cNvPr id="4" name="Slide Number Placeholder 3"/>
          <p:cNvSpPr>
            <a:spLocks noGrp="1"/>
          </p:cNvSpPr>
          <p:nvPr>
            <p:ph type="sldNum" sz="quarter" idx="5"/>
          </p:nvPr>
        </p:nvSpPr>
        <p:spPr/>
        <p:txBody>
          <a:bodyPr/>
          <a:lstStyle/>
          <a:p>
            <a:fld id="{5C303D4A-FF8F-BE42-BDAA-74B8D8205C87}" type="slidenum">
              <a:rPr lang="en-US" smtClean="0"/>
              <a:t>8</a:t>
            </a:fld>
            <a:endParaRPr lang="en-US"/>
          </a:p>
        </p:txBody>
      </p:sp>
    </p:spTree>
    <p:extLst>
      <p:ext uri="{BB962C8B-B14F-4D97-AF65-F5344CB8AC3E}">
        <p14:creationId xmlns:p14="http://schemas.microsoft.com/office/powerpoint/2010/main" val="1447944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303D4A-FF8F-BE42-BDAA-74B8D8205C87}" type="slidenum">
              <a:rPr lang="en-US" smtClean="0"/>
              <a:t>9</a:t>
            </a:fld>
            <a:endParaRPr lang="en-US"/>
          </a:p>
        </p:txBody>
      </p:sp>
    </p:spTree>
    <p:extLst>
      <p:ext uri="{BB962C8B-B14F-4D97-AF65-F5344CB8AC3E}">
        <p14:creationId xmlns:p14="http://schemas.microsoft.com/office/powerpoint/2010/main" val="78499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2/22/23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2/22/23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2/22/23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2/22/23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r>
              <a:rPr lang="en-US" dirty="0"/>
              <a:t>WCPP</a:t>
            </a: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r>
              <a:rPr lang="en-US" dirty="0" err="1"/>
              <a:t>Sanya.samtani@wits.ac.za</a:t>
            </a: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A7D097-F1A4-6F1B-0C82-7EBC6B2BBBF3}"/>
              </a:ext>
            </a:extLst>
          </p:cNvPr>
          <p:cNvSpPr>
            <a:spLocks noGrp="1"/>
          </p:cNvSpPr>
          <p:nvPr>
            <p:ph type="ctrTitle"/>
          </p:nvPr>
        </p:nvSpPr>
        <p:spPr>
          <a:xfrm>
            <a:off x="760681" y="4641270"/>
            <a:ext cx="10720685" cy="936769"/>
          </a:xfrm>
        </p:spPr>
        <p:txBody>
          <a:bodyPr>
            <a:normAutofit/>
          </a:bodyPr>
          <a:lstStyle/>
          <a:p>
            <a:r>
              <a:rPr lang="en-US" sz="4400" dirty="0"/>
              <a:t>Joint academic Opinion on the CAB</a:t>
            </a:r>
          </a:p>
        </p:txBody>
      </p:sp>
      <p:sp>
        <p:nvSpPr>
          <p:cNvPr id="3" name="Subtitle 2">
            <a:extLst>
              <a:ext uri="{FF2B5EF4-FFF2-40B4-BE49-F238E27FC236}">
                <a16:creationId xmlns:a16="http://schemas.microsoft.com/office/drawing/2014/main" id="{AF7DCF81-6200-D5D1-CC8C-0DFA5EF3E3A3}"/>
              </a:ext>
            </a:extLst>
          </p:cNvPr>
          <p:cNvSpPr>
            <a:spLocks noGrp="1"/>
          </p:cNvSpPr>
          <p:nvPr>
            <p:ph type="subTitle" idx="1"/>
          </p:nvPr>
        </p:nvSpPr>
        <p:spPr>
          <a:xfrm>
            <a:off x="434937" y="5585634"/>
            <a:ext cx="11181458" cy="813802"/>
          </a:xfrm>
        </p:spPr>
        <p:txBody>
          <a:bodyPr>
            <a:normAutofit/>
          </a:bodyPr>
          <a:lstStyle/>
          <a:p>
            <a:pPr>
              <a:spcAft>
                <a:spcPts val="600"/>
              </a:spcAft>
            </a:pPr>
            <a:r>
              <a:rPr lang="en-US" sz="1300" dirty="0"/>
              <a:t>Western Cape Provincial Parliament’s Standing Committee on Finance, Economic Opportunities and Tourism, Stellenbosch Town Hall, 21 February 2023</a:t>
            </a:r>
          </a:p>
          <a:p>
            <a:pPr>
              <a:spcAft>
                <a:spcPts val="600"/>
              </a:spcAft>
            </a:pPr>
            <a:r>
              <a:rPr lang="en-US" sz="1300" dirty="0"/>
              <a:t>Presented by: Dr Sanya Samtani, University of the Witwatersrand</a:t>
            </a:r>
          </a:p>
        </p:txBody>
      </p:sp>
      <p:pic>
        <p:nvPicPr>
          <p:cNvPr id="7" name="Picture 6" descr="Logo&#10;&#10;Description automatically generated">
            <a:extLst>
              <a:ext uri="{FF2B5EF4-FFF2-40B4-BE49-F238E27FC236}">
                <a16:creationId xmlns:a16="http://schemas.microsoft.com/office/drawing/2014/main" id="{EDCF5AD8-D390-6C83-A67B-CDE7551622D1}"/>
              </a:ext>
            </a:extLst>
          </p:cNvPr>
          <p:cNvPicPr>
            <a:picLocks noChangeAspect="1"/>
          </p:cNvPicPr>
          <p:nvPr/>
        </p:nvPicPr>
        <p:blipFill>
          <a:blip r:embed="rId3"/>
          <a:stretch>
            <a:fillRect/>
          </a:stretch>
        </p:blipFill>
        <p:spPr>
          <a:xfrm>
            <a:off x="297410" y="1039957"/>
            <a:ext cx="1784384" cy="1846369"/>
          </a:xfrm>
          <a:prstGeom prst="rect">
            <a:avLst/>
          </a:prstGeom>
        </p:spPr>
      </p:pic>
      <p:pic>
        <p:nvPicPr>
          <p:cNvPr id="5" name="Graphic 4">
            <a:extLst>
              <a:ext uri="{FF2B5EF4-FFF2-40B4-BE49-F238E27FC236}">
                <a16:creationId xmlns:a16="http://schemas.microsoft.com/office/drawing/2014/main" id="{C07D3899-DB88-B7EE-45E5-232E4763EDE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371107" y="1039957"/>
            <a:ext cx="1839148" cy="1866735"/>
          </a:xfrm>
          <a:prstGeom prst="rect">
            <a:avLst/>
          </a:prstGeom>
        </p:spPr>
      </p:pic>
      <p:pic>
        <p:nvPicPr>
          <p:cNvPr id="15" name="Picture 14" descr="A picture containing company name&#10;&#10;Description automatically generated">
            <a:extLst>
              <a:ext uri="{FF2B5EF4-FFF2-40B4-BE49-F238E27FC236}">
                <a16:creationId xmlns:a16="http://schemas.microsoft.com/office/drawing/2014/main" id="{1D0979B3-8BC9-7A12-75A3-C6941389EE0E}"/>
              </a:ext>
            </a:extLst>
          </p:cNvPr>
          <p:cNvPicPr>
            <a:picLocks noChangeAspect="1"/>
          </p:cNvPicPr>
          <p:nvPr/>
        </p:nvPicPr>
        <p:blipFill>
          <a:blip r:embed="rId6"/>
          <a:stretch>
            <a:fillRect/>
          </a:stretch>
        </p:blipFill>
        <p:spPr>
          <a:xfrm>
            <a:off x="4076806" y="966887"/>
            <a:ext cx="2151167" cy="2151167"/>
          </a:xfrm>
          <a:prstGeom prst="rect">
            <a:avLst/>
          </a:prstGeom>
        </p:spPr>
      </p:pic>
      <p:pic>
        <p:nvPicPr>
          <p:cNvPr id="9" name="Picture 8" descr="Icon&#10;&#10;Description automatically generated">
            <a:extLst>
              <a:ext uri="{FF2B5EF4-FFF2-40B4-BE49-F238E27FC236}">
                <a16:creationId xmlns:a16="http://schemas.microsoft.com/office/drawing/2014/main" id="{DCA1D785-A5E4-FD6B-32AD-E91093B0C649}"/>
              </a:ext>
            </a:extLst>
          </p:cNvPr>
          <p:cNvPicPr>
            <a:picLocks noChangeAspect="1"/>
          </p:cNvPicPr>
          <p:nvPr/>
        </p:nvPicPr>
        <p:blipFill>
          <a:blip r:embed="rId7"/>
          <a:stretch>
            <a:fillRect/>
          </a:stretch>
        </p:blipFill>
        <p:spPr>
          <a:xfrm>
            <a:off x="7931356" y="865465"/>
            <a:ext cx="2178850" cy="2178850"/>
          </a:xfrm>
          <a:prstGeom prst="rect">
            <a:avLst/>
          </a:prstGeom>
        </p:spPr>
      </p:pic>
      <p:sp>
        <p:nvSpPr>
          <p:cNvPr id="26" name="Freeform: Shape 25">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34936" y="4446551"/>
            <a:ext cx="1957171"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sp>
      <p:sp>
        <p:nvSpPr>
          <p:cNvPr id="28" name="Freeform: Shape 27">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96837" y="5311230"/>
            <a:ext cx="2042265"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sp>
      <p:pic>
        <p:nvPicPr>
          <p:cNvPr id="21" name="Picture 20" descr="Logo&#10;&#10;Description automatically generated">
            <a:extLst>
              <a:ext uri="{FF2B5EF4-FFF2-40B4-BE49-F238E27FC236}">
                <a16:creationId xmlns:a16="http://schemas.microsoft.com/office/drawing/2014/main" id="{91AA92EB-659F-8E86-B06C-88A7BB6C584B}"/>
              </a:ext>
            </a:extLst>
          </p:cNvPr>
          <p:cNvPicPr>
            <a:picLocks noChangeAspect="1"/>
          </p:cNvPicPr>
          <p:nvPr/>
        </p:nvPicPr>
        <p:blipFill>
          <a:blip r:embed="rId8"/>
          <a:stretch>
            <a:fillRect/>
          </a:stretch>
        </p:blipFill>
        <p:spPr>
          <a:xfrm>
            <a:off x="6232079" y="1000687"/>
            <a:ext cx="1796334" cy="1778370"/>
          </a:xfrm>
          <a:prstGeom prst="rect">
            <a:avLst/>
          </a:prstGeom>
        </p:spPr>
      </p:pic>
      <p:pic>
        <p:nvPicPr>
          <p:cNvPr id="23" name="Picture 22" descr="A picture containing icon&#10;&#10;Description automatically generated">
            <a:extLst>
              <a:ext uri="{FF2B5EF4-FFF2-40B4-BE49-F238E27FC236}">
                <a16:creationId xmlns:a16="http://schemas.microsoft.com/office/drawing/2014/main" id="{449B2C05-1B06-8670-6D68-2D1EB28D5BA4}"/>
              </a:ext>
            </a:extLst>
          </p:cNvPr>
          <p:cNvPicPr>
            <a:picLocks noChangeAspect="1"/>
          </p:cNvPicPr>
          <p:nvPr/>
        </p:nvPicPr>
        <p:blipFill>
          <a:blip r:embed="rId9"/>
          <a:stretch>
            <a:fillRect/>
          </a:stretch>
        </p:blipFill>
        <p:spPr>
          <a:xfrm>
            <a:off x="10110206" y="1021522"/>
            <a:ext cx="1866736" cy="1866736"/>
          </a:xfrm>
          <a:prstGeom prst="rect">
            <a:avLst/>
          </a:prstGeom>
        </p:spPr>
      </p:pic>
      <p:sp>
        <p:nvSpPr>
          <p:cNvPr id="25" name="Subtitle 2">
            <a:extLst>
              <a:ext uri="{FF2B5EF4-FFF2-40B4-BE49-F238E27FC236}">
                <a16:creationId xmlns:a16="http://schemas.microsoft.com/office/drawing/2014/main" id="{62407491-2601-D12C-D3C1-893859928BA4}"/>
              </a:ext>
            </a:extLst>
          </p:cNvPr>
          <p:cNvSpPr txBox="1">
            <a:spLocks/>
          </p:cNvSpPr>
          <p:nvPr/>
        </p:nvSpPr>
        <p:spPr>
          <a:xfrm>
            <a:off x="839551" y="3143407"/>
            <a:ext cx="10776844" cy="726233"/>
          </a:xfrm>
          <a:prstGeom prst="rect">
            <a:avLst/>
          </a:prstGeom>
        </p:spPr>
        <p:txBody>
          <a:bodyPr vert="horz" lIns="91440" tIns="45720" rIns="91440" bIns="45720" rtlCol="0">
            <a:norm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pPr>
              <a:spcAft>
                <a:spcPts val="600"/>
              </a:spcAft>
            </a:pPr>
            <a:r>
              <a:rPr lang="en-US" sz="1800" dirty="0"/>
              <a:t>Submitted jointly by Dr Sanya Samtani, Prof Klaus D </a:t>
            </a:r>
            <a:r>
              <a:rPr lang="en-US" sz="1800" dirty="0" err="1"/>
              <a:t>Beiter</a:t>
            </a:r>
            <a:r>
              <a:rPr lang="en-US" sz="1800" dirty="0"/>
              <a:t>, Prof Sean M </a:t>
            </a:r>
            <a:r>
              <a:rPr lang="en-US" sz="1800" dirty="0" err="1"/>
              <a:t>Fiil</a:t>
            </a:r>
            <a:r>
              <a:rPr lang="en-US" sz="1800" dirty="0"/>
              <a:t> Flynn, Prof Jonathan </a:t>
            </a:r>
            <a:r>
              <a:rPr lang="en-US" sz="1800" dirty="0" err="1"/>
              <a:t>Klaaren</a:t>
            </a:r>
            <a:r>
              <a:rPr lang="en-US" sz="1800" dirty="0"/>
              <a:t>, Prof Caroline Ncube, Dr </a:t>
            </a:r>
            <a:r>
              <a:rPr lang="en-US" sz="1800" dirty="0" err="1"/>
              <a:t>Chijioke</a:t>
            </a:r>
            <a:r>
              <a:rPr lang="en-US" sz="1800" dirty="0"/>
              <a:t> Okorie, Dr Desmond </a:t>
            </a:r>
            <a:r>
              <a:rPr lang="en-US" sz="1800" dirty="0" err="1"/>
              <a:t>Oriakhogba</a:t>
            </a:r>
            <a:r>
              <a:rPr lang="en-US" sz="1800" dirty="0"/>
              <a:t>, Dr Andrew </a:t>
            </a:r>
            <a:r>
              <a:rPr lang="en-US" sz="1800" dirty="0" err="1"/>
              <a:t>Rens</a:t>
            </a:r>
            <a:r>
              <a:rPr lang="en-US" sz="1800" dirty="0"/>
              <a:t>, Prof Tobias </a:t>
            </a:r>
            <a:r>
              <a:rPr lang="en-US" sz="1800" dirty="0" err="1"/>
              <a:t>Schonwetter</a:t>
            </a:r>
            <a:endParaRPr lang="en-US" sz="1800" dirty="0"/>
          </a:p>
        </p:txBody>
      </p:sp>
    </p:spTree>
    <p:extLst>
      <p:ext uri="{BB962C8B-B14F-4D97-AF65-F5344CB8AC3E}">
        <p14:creationId xmlns:p14="http://schemas.microsoft.com/office/powerpoint/2010/main" val="36983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496F2-24A1-EFE2-862E-E20BF6672DDF}"/>
              </a:ext>
            </a:extLst>
          </p:cNvPr>
          <p:cNvSpPr>
            <a:spLocks noGrp="1"/>
          </p:cNvSpPr>
          <p:nvPr>
            <p:ph type="title"/>
          </p:nvPr>
        </p:nvSpPr>
        <p:spPr/>
        <p:txBody>
          <a:bodyPr>
            <a:noAutofit/>
          </a:bodyPr>
          <a:lstStyle/>
          <a:p>
            <a:r>
              <a:rPr lang="en-GB" sz="2800" dirty="0">
                <a:effectLst/>
              </a:rPr>
              <a:t>Our submissions build on our previous two Opinions which were submitted to the National Assembly Portfolio Committee on Trade, Industry and Competition. </a:t>
            </a:r>
            <a:br>
              <a:rPr lang="en-GB" sz="2800" dirty="0">
                <a:effectLst/>
              </a:rPr>
            </a:br>
            <a:br>
              <a:rPr lang="en-GB" sz="2800" dirty="0">
                <a:effectLst/>
              </a:rPr>
            </a:br>
            <a:r>
              <a:rPr lang="en-GB" sz="2800" dirty="0">
                <a:effectLst/>
              </a:rPr>
              <a:t>Those Opinions have been published and can be accessed at: </a:t>
            </a:r>
            <a:r>
              <a:rPr lang="en-GB" sz="2800" dirty="0" err="1">
                <a:effectLst/>
              </a:rPr>
              <a:t>Beiter</a:t>
            </a:r>
            <a:r>
              <a:rPr lang="en-GB" sz="2800" dirty="0">
                <a:effectLst/>
              </a:rPr>
              <a:t>, K. D., </a:t>
            </a:r>
            <a:r>
              <a:rPr lang="en-GB" sz="2800" dirty="0" err="1">
                <a:effectLst/>
              </a:rPr>
              <a:t>Fiil</a:t>
            </a:r>
            <a:r>
              <a:rPr lang="en-GB" sz="2800" dirty="0">
                <a:effectLst/>
              </a:rPr>
              <a:t>-Flynn , S. M., </a:t>
            </a:r>
            <a:r>
              <a:rPr lang="en-GB" sz="2800" dirty="0" err="1">
                <a:effectLst/>
              </a:rPr>
              <a:t>Forere</a:t>
            </a:r>
            <a:r>
              <a:rPr lang="en-GB" sz="2800" dirty="0">
                <a:effectLst/>
              </a:rPr>
              <a:t> , M., </a:t>
            </a:r>
            <a:r>
              <a:rPr lang="en-GB" sz="2800" dirty="0" err="1">
                <a:effectLst/>
              </a:rPr>
              <a:t>Klaaren</a:t>
            </a:r>
            <a:r>
              <a:rPr lang="en-GB" sz="2800" dirty="0">
                <a:effectLst/>
              </a:rPr>
              <a:t>, J., Ncube, C., </a:t>
            </a:r>
            <a:r>
              <a:rPr lang="en-GB" sz="2800" dirty="0" err="1">
                <a:effectLst/>
              </a:rPr>
              <a:t>Nwauche</a:t>
            </a:r>
            <a:r>
              <a:rPr lang="en-GB" sz="2800" dirty="0">
                <a:effectLst/>
              </a:rPr>
              <a:t>, E., </a:t>
            </a:r>
            <a:r>
              <a:rPr lang="en-GB" sz="2800" dirty="0" err="1">
                <a:effectLst/>
              </a:rPr>
              <a:t>Rens</a:t>
            </a:r>
            <a:r>
              <a:rPr lang="en-GB" sz="2800" dirty="0">
                <a:effectLst/>
              </a:rPr>
              <a:t>, A., Samtani, S., &amp; </a:t>
            </a:r>
            <a:r>
              <a:rPr lang="en-GB" sz="2800" dirty="0" err="1">
                <a:effectLst/>
              </a:rPr>
              <a:t>Schonwetter</a:t>
            </a:r>
            <a:r>
              <a:rPr lang="en-GB" sz="2800" dirty="0">
                <a:effectLst/>
              </a:rPr>
              <a:t>, T. (2022). Copyright Reform in South Africa: Two Joint Academic Opinions on the Copyright Amendment Bill [B13B 2017] Potchefstroom Electronic Law Journal, 25, pp 1 – 45 &lt;https://</a:t>
            </a:r>
            <a:r>
              <a:rPr lang="en-GB" sz="2800" dirty="0" err="1">
                <a:effectLst/>
              </a:rPr>
              <a:t>doi.org</a:t>
            </a:r>
            <a:r>
              <a:rPr lang="en-GB" sz="2800" dirty="0">
                <a:effectLst/>
              </a:rPr>
              <a:t>/10.17159/1727-3781/2022/v25i0a13880&gt;. </a:t>
            </a:r>
            <a:br>
              <a:rPr lang="en-GB" sz="2800" dirty="0">
                <a:effectLst/>
              </a:rPr>
            </a:br>
            <a:endParaRPr lang="en-US" sz="2800" dirty="0"/>
          </a:p>
        </p:txBody>
      </p:sp>
      <p:sp>
        <p:nvSpPr>
          <p:cNvPr id="3" name="TextBox 2">
            <a:extLst>
              <a:ext uri="{FF2B5EF4-FFF2-40B4-BE49-F238E27FC236}">
                <a16:creationId xmlns:a16="http://schemas.microsoft.com/office/drawing/2014/main" id="{0690D704-0A06-26A0-C11E-1F8C2B4941F9}"/>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4" name="TextBox 3">
            <a:extLst>
              <a:ext uri="{FF2B5EF4-FFF2-40B4-BE49-F238E27FC236}">
                <a16:creationId xmlns:a16="http://schemas.microsoft.com/office/drawing/2014/main" id="{88E71A76-D924-9059-2FD7-9F97403CA325}"/>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101165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4C093-3CA3-A23E-862B-34A4D8A7E35A}"/>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70F1A818-A4F1-D7EF-B21C-3D73DD061A47}"/>
              </a:ext>
            </a:extLst>
          </p:cNvPr>
          <p:cNvSpPr>
            <a:spLocks noGrp="1"/>
          </p:cNvSpPr>
          <p:nvPr>
            <p:ph idx="1"/>
          </p:nvPr>
        </p:nvSpPr>
        <p:spPr>
          <a:xfrm>
            <a:off x="1371600" y="1638300"/>
            <a:ext cx="9601200" cy="3581400"/>
          </a:xfrm>
        </p:spPr>
        <p:txBody>
          <a:bodyPr>
            <a:normAutofit fontScale="92500"/>
          </a:bodyPr>
          <a:lstStyle/>
          <a:p>
            <a:r>
              <a:rPr lang="en-US" sz="2800" dirty="0"/>
              <a:t>Long process to reform the apartheid-era Act</a:t>
            </a:r>
          </a:p>
          <a:p>
            <a:r>
              <a:rPr lang="en-US" sz="2800" dirty="0"/>
              <a:t>Status quo = unconstitutional as declared by the Constitutional Court in </a:t>
            </a:r>
            <a:r>
              <a:rPr lang="en-US" sz="2800" i="1" dirty="0"/>
              <a:t>Blind SA v Minister </a:t>
            </a:r>
            <a:r>
              <a:rPr lang="en-US" sz="2800" dirty="0"/>
              <a:t>; passing the CAB is urgent</a:t>
            </a:r>
          </a:p>
          <a:p>
            <a:r>
              <a:rPr lang="en-US" sz="2800" dirty="0"/>
              <a:t>Eg., Artists dying in poverty (the </a:t>
            </a:r>
            <a:r>
              <a:rPr lang="en-US" sz="2800" dirty="0" err="1"/>
              <a:t>Farlam</a:t>
            </a:r>
            <a:r>
              <a:rPr lang="en-US" sz="2800" dirty="0"/>
              <a:t> Commission report) </a:t>
            </a:r>
          </a:p>
          <a:p>
            <a:r>
              <a:rPr lang="en-US" sz="2800" dirty="0"/>
              <a:t>Eg., educational outcomes suffering in COVID-19 and its aftermath</a:t>
            </a:r>
          </a:p>
          <a:p>
            <a:r>
              <a:rPr lang="en-US" sz="2800" dirty="0"/>
              <a:t>Bringing SA into 4IR and the digital era</a:t>
            </a:r>
          </a:p>
          <a:p>
            <a:endParaRPr lang="en-US" sz="2800" dirty="0"/>
          </a:p>
          <a:p>
            <a:endParaRPr lang="en-US" sz="2800" dirty="0"/>
          </a:p>
        </p:txBody>
      </p:sp>
      <p:sp>
        <p:nvSpPr>
          <p:cNvPr id="4" name="TextBox 3">
            <a:extLst>
              <a:ext uri="{FF2B5EF4-FFF2-40B4-BE49-F238E27FC236}">
                <a16:creationId xmlns:a16="http://schemas.microsoft.com/office/drawing/2014/main" id="{41B04ED8-D578-628E-3E5B-F60D952433FD}"/>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5" name="TextBox 4">
            <a:extLst>
              <a:ext uri="{FF2B5EF4-FFF2-40B4-BE49-F238E27FC236}">
                <a16:creationId xmlns:a16="http://schemas.microsoft.com/office/drawing/2014/main" id="{C8743C55-9AAC-656F-0FE1-2245568B6655}"/>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239199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891F2-247B-AD69-2C5F-92614B3E04D2}"/>
              </a:ext>
            </a:extLst>
          </p:cNvPr>
          <p:cNvSpPr>
            <a:spLocks noGrp="1"/>
          </p:cNvSpPr>
          <p:nvPr>
            <p:ph type="title"/>
          </p:nvPr>
        </p:nvSpPr>
        <p:spPr>
          <a:xfrm>
            <a:off x="1568823" y="1243853"/>
            <a:ext cx="9601200" cy="1485900"/>
          </a:xfrm>
        </p:spPr>
        <p:txBody>
          <a:bodyPr>
            <a:normAutofit fontScale="90000"/>
          </a:bodyPr>
          <a:lstStyle/>
          <a:p>
            <a:r>
              <a:rPr lang="en-US" dirty="0"/>
              <a:t>The CAB provisions that we do not comment on require </a:t>
            </a:r>
            <a:r>
              <a:rPr lang="en-US" b="1" u="sng" dirty="0"/>
              <a:t>no change </a:t>
            </a:r>
            <a:r>
              <a:rPr lang="en-US" dirty="0"/>
              <a:t>as they respect, protect, promote and fulfil the rights in the Bill of Rights, are in line with established international and comparative law, and strike a fair balance between users and creators.</a:t>
            </a:r>
          </a:p>
        </p:txBody>
      </p:sp>
      <p:sp>
        <p:nvSpPr>
          <p:cNvPr id="3" name="TextBox 2">
            <a:extLst>
              <a:ext uri="{FF2B5EF4-FFF2-40B4-BE49-F238E27FC236}">
                <a16:creationId xmlns:a16="http://schemas.microsoft.com/office/drawing/2014/main" id="{F38AEE7A-F459-BEC9-8899-784C77009B01}"/>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4" name="TextBox 3">
            <a:extLst>
              <a:ext uri="{FF2B5EF4-FFF2-40B4-BE49-F238E27FC236}">
                <a16:creationId xmlns:a16="http://schemas.microsoft.com/office/drawing/2014/main" id="{280ACE2A-0EB2-7726-C9CB-60F8FA01223F}"/>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1015826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4D87A-3058-4C09-D862-F60DDF2B95CD}"/>
              </a:ext>
            </a:extLst>
          </p:cNvPr>
          <p:cNvSpPr>
            <a:spLocks noGrp="1"/>
          </p:cNvSpPr>
          <p:nvPr>
            <p:ph type="title"/>
          </p:nvPr>
        </p:nvSpPr>
        <p:spPr/>
        <p:txBody>
          <a:bodyPr>
            <a:normAutofit fontScale="90000"/>
          </a:bodyPr>
          <a:lstStyle/>
          <a:p>
            <a:r>
              <a:rPr lang="en-US" dirty="0"/>
              <a:t>Minor amendments for constitutional compliance: provisions related to people with disabilities (s 19D)</a:t>
            </a:r>
          </a:p>
        </p:txBody>
      </p:sp>
      <p:sp>
        <p:nvSpPr>
          <p:cNvPr id="3" name="Content Placeholder 2">
            <a:extLst>
              <a:ext uri="{FF2B5EF4-FFF2-40B4-BE49-F238E27FC236}">
                <a16:creationId xmlns:a16="http://schemas.microsoft.com/office/drawing/2014/main" id="{8C412D53-1861-FF07-4AF1-B0DDD2A9D0EE}"/>
              </a:ext>
            </a:extLst>
          </p:cNvPr>
          <p:cNvSpPr>
            <a:spLocks noGrp="1"/>
          </p:cNvSpPr>
          <p:nvPr>
            <p:ph idx="1"/>
          </p:nvPr>
        </p:nvSpPr>
        <p:spPr/>
        <p:txBody>
          <a:bodyPr/>
          <a:lstStyle/>
          <a:p>
            <a:endParaRPr lang="en-US" dirty="0"/>
          </a:p>
          <a:p>
            <a:r>
              <a:rPr lang="en-US" dirty="0"/>
              <a:t>Align the CAB with </a:t>
            </a:r>
            <a:r>
              <a:rPr lang="en-US" i="1" dirty="0"/>
              <a:t>Blind SA v Minister of Trade, Industry and Competition 2022 ZACC 33</a:t>
            </a:r>
          </a:p>
          <a:p>
            <a:r>
              <a:rPr lang="en-US" dirty="0"/>
              <a:t>Ensure that s 19D(1) is operational without regs</a:t>
            </a:r>
          </a:p>
          <a:p>
            <a:r>
              <a:rPr lang="en-US" dirty="0"/>
              <a:t>Remove barriers to sharing accessible format copies among the disability community by amending s 19D(2)(a) (‘greatest latitude’)</a:t>
            </a:r>
          </a:p>
          <a:p>
            <a:r>
              <a:rPr lang="en-US" dirty="0"/>
              <a:t>Retain the reference to people with ALL disabilities in s 19D in line with the </a:t>
            </a:r>
            <a:r>
              <a:rPr lang="en-US" dirty="0" err="1"/>
              <a:t>BoR</a:t>
            </a:r>
            <a:r>
              <a:rPr lang="en-US" dirty="0"/>
              <a:t> and UNCRPD (SA 2007)</a:t>
            </a:r>
          </a:p>
          <a:p>
            <a:endParaRPr lang="en-US" i="1" dirty="0"/>
          </a:p>
        </p:txBody>
      </p:sp>
      <p:sp>
        <p:nvSpPr>
          <p:cNvPr id="4" name="TextBox 3">
            <a:extLst>
              <a:ext uri="{FF2B5EF4-FFF2-40B4-BE49-F238E27FC236}">
                <a16:creationId xmlns:a16="http://schemas.microsoft.com/office/drawing/2014/main" id="{1D4AF580-D7AB-3C82-CCF8-8B14ACC281EE}"/>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5" name="TextBox 4">
            <a:extLst>
              <a:ext uri="{FF2B5EF4-FFF2-40B4-BE49-F238E27FC236}">
                <a16:creationId xmlns:a16="http://schemas.microsoft.com/office/drawing/2014/main" id="{40E2F3D1-08E4-E978-5F11-3648E92601B9}"/>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990214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1BA25-F8EB-ED66-DDAB-C6A8F68B31E1}"/>
              </a:ext>
            </a:extLst>
          </p:cNvPr>
          <p:cNvSpPr>
            <a:spLocks noGrp="1"/>
          </p:cNvSpPr>
          <p:nvPr>
            <p:ph type="title"/>
          </p:nvPr>
        </p:nvSpPr>
        <p:spPr/>
        <p:txBody>
          <a:bodyPr>
            <a:normAutofit fontScale="90000"/>
          </a:bodyPr>
          <a:lstStyle/>
          <a:p>
            <a:r>
              <a:rPr lang="en-US" dirty="0"/>
              <a:t>Minor amendments for constitutional compliance: provisions related to people with disabilities (s 28P(2))</a:t>
            </a:r>
          </a:p>
        </p:txBody>
      </p:sp>
      <p:sp>
        <p:nvSpPr>
          <p:cNvPr id="3" name="Content Placeholder 2">
            <a:extLst>
              <a:ext uri="{FF2B5EF4-FFF2-40B4-BE49-F238E27FC236}">
                <a16:creationId xmlns:a16="http://schemas.microsoft.com/office/drawing/2014/main" id="{BB08CA67-11BE-6E2F-F660-4A1E53F7D4CF}"/>
              </a:ext>
            </a:extLst>
          </p:cNvPr>
          <p:cNvSpPr>
            <a:spLocks noGrp="1"/>
          </p:cNvSpPr>
          <p:nvPr>
            <p:ph idx="1"/>
          </p:nvPr>
        </p:nvSpPr>
        <p:spPr/>
        <p:txBody>
          <a:bodyPr/>
          <a:lstStyle/>
          <a:p>
            <a:endParaRPr lang="en-US" dirty="0"/>
          </a:p>
          <a:p>
            <a:r>
              <a:rPr lang="en-US" dirty="0"/>
              <a:t>Align the CAB with </a:t>
            </a:r>
            <a:r>
              <a:rPr lang="en-US" i="1" dirty="0"/>
              <a:t>Blind SA v Minister of Trade, Industry and Competition 2022 ZACC 33</a:t>
            </a:r>
          </a:p>
          <a:p>
            <a:r>
              <a:rPr lang="en-US" dirty="0"/>
              <a:t>Ensure that TPMs do not prevent people with disabilities from making accessible works that they have lawful access</a:t>
            </a:r>
          </a:p>
          <a:p>
            <a:r>
              <a:rPr lang="en-US" dirty="0"/>
              <a:t>S 28P(2) reinstates the requirement of authorization that the CC held to be unconstitutional </a:t>
            </a:r>
          </a:p>
          <a:p>
            <a:r>
              <a:rPr lang="en-US" dirty="0"/>
              <a:t>We submit that that requirement be deleted to comply with the CC judgment</a:t>
            </a:r>
          </a:p>
          <a:p>
            <a:pPr marL="0" indent="0">
              <a:buNone/>
            </a:pPr>
            <a:endParaRPr lang="en-US" dirty="0"/>
          </a:p>
        </p:txBody>
      </p:sp>
      <p:sp>
        <p:nvSpPr>
          <p:cNvPr id="4" name="TextBox 3">
            <a:extLst>
              <a:ext uri="{FF2B5EF4-FFF2-40B4-BE49-F238E27FC236}">
                <a16:creationId xmlns:a16="http://schemas.microsoft.com/office/drawing/2014/main" id="{EB83CE12-17CF-3EC8-EC7E-9A993E504772}"/>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5" name="TextBox 4">
            <a:extLst>
              <a:ext uri="{FF2B5EF4-FFF2-40B4-BE49-F238E27FC236}">
                <a16:creationId xmlns:a16="http://schemas.microsoft.com/office/drawing/2014/main" id="{9E919639-B3BA-0373-CBD0-14C311A2C52C}"/>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298512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F84B6-52BF-15ED-C190-E75A7813E2ED}"/>
              </a:ext>
            </a:extLst>
          </p:cNvPr>
          <p:cNvSpPr>
            <a:spLocks noGrp="1"/>
          </p:cNvSpPr>
          <p:nvPr>
            <p:ph type="title"/>
          </p:nvPr>
        </p:nvSpPr>
        <p:spPr/>
        <p:txBody>
          <a:bodyPr>
            <a:normAutofit fontScale="90000"/>
          </a:bodyPr>
          <a:lstStyle/>
          <a:p>
            <a:r>
              <a:rPr lang="en-US" dirty="0"/>
              <a:t>Minor amendments for 4IR and innovation: provisions related to fair use (s 12A(a)(</a:t>
            </a:r>
            <a:r>
              <a:rPr lang="en-US" dirty="0" err="1"/>
              <a:t>i</a:t>
            </a:r>
            <a:r>
              <a:rPr lang="en-US" dirty="0"/>
              <a:t>))</a:t>
            </a:r>
          </a:p>
        </p:txBody>
      </p:sp>
      <p:sp>
        <p:nvSpPr>
          <p:cNvPr id="3" name="Content Placeholder 2">
            <a:extLst>
              <a:ext uri="{FF2B5EF4-FFF2-40B4-BE49-F238E27FC236}">
                <a16:creationId xmlns:a16="http://schemas.microsoft.com/office/drawing/2014/main" id="{9FAC5B83-7935-8179-22D7-1720D40BD489}"/>
              </a:ext>
            </a:extLst>
          </p:cNvPr>
          <p:cNvSpPr>
            <a:spLocks noGrp="1"/>
          </p:cNvSpPr>
          <p:nvPr>
            <p:ph idx="1"/>
          </p:nvPr>
        </p:nvSpPr>
        <p:spPr>
          <a:xfrm>
            <a:off x="1371600" y="2285999"/>
            <a:ext cx="9601200" cy="4043363"/>
          </a:xfrm>
        </p:spPr>
        <p:txBody>
          <a:bodyPr>
            <a:normAutofit lnSpcReduction="10000"/>
          </a:bodyPr>
          <a:lstStyle/>
          <a:p>
            <a:r>
              <a:rPr lang="en-US" dirty="0"/>
              <a:t>20-24 February is Fair Use Week (Association of Research Libraries) celebrated around the world </a:t>
            </a:r>
          </a:p>
          <a:p>
            <a:endParaRPr lang="en-US" dirty="0"/>
          </a:p>
          <a:p>
            <a:endParaRPr lang="en-US" dirty="0"/>
          </a:p>
          <a:p>
            <a:endParaRPr lang="en-US" dirty="0"/>
          </a:p>
          <a:p>
            <a:r>
              <a:rPr lang="en-US" dirty="0"/>
              <a:t>We propose an addition to the examples listed in s 12A(a)(</a:t>
            </a:r>
            <a:r>
              <a:rPr lang="en-US" dirty="0" err="1"/>
              <a:t>i</a:t>
            </a:r>
            <a:r>
              <a:rPr lang="en-US" dirty="0"/>
              <a:t>) - after “research”, add the phrase “, including informational analysis” </a:t>
            </a:r>
          </a:p>
          <a:p>
            <a:r>
              <a:rPr lang="en-US" dirty="0"/>
              <a:t>Established practice - countries like France, UK, Japan, Canada that have this provision in their laws</a:t>
            </a:r>
          </a:p>
          <a:p>
            <a:r>
              <a:rPr lang="en-US" dirty="0"/>
              <a:t>This covers the use of algorithms, text and data mining technologies (like Chat GPT) putting SA on the cutting edge of research </a:t>
            </a:r>
          </a:p>
        </p:txBody>
      </p:sp>
      <p:pic>
        <p:nvPicPr>
          <p:cNvPr id="5" name="Picture 4" descr="A picture containing text, sign&#10;&#10;Description automatically generated">
            <a:extLst>
              <a:ext uri="{FF2B5EF4-FFF2-40B4-BE49-F238E27FC236}">
                <a16:creationId xmlns:a16="http://schemas.microsoft.com/office/drawing/2014/main" id="{04806DD8-A867-4FA4-0FB8-CF07A4908030}"/>
              </a:ext>
            </a:extLst>
          </p:cNvPr>
          <p:cNvPicPr>
            <a:picLocks noChangeAspect="1"/>
          </p:cNvPicPr>
          <p:nvPr/>
        </p:nvPicPr>
        <p:blipFill>
          <a:blip r:embed="rId3"/>
          <a:stretch>
            <a:fillRect/>
          </a:stretch>
        </p:blipFill>
        <p:spPr>
          <a:xfrm>
            <a:off x="1814512" y="2885766"/>
            <a:ext cx="6302188" cy="1086467"/>
          </a:xfrm>
          <a:prstGeom prst="rect">
            <a:avLst/>
          </a:prstGeom>
        </p:spPr>
      </p:pic>
      <p:sp>
        <p:nvSpPr>
          <p:cNvPr id="4" name="TextBox 3">
            <a:extLst>
              <a:ext uri="{FF2B5EF4-FFF2-40B4-BE49-F238E27FC236}">
                <a16:creationId xmlns:a16="http://schemas.microsoft.com/office/drawing/2014/main" id="{AEBA673A-6D3B-69B5-DEE5-157C38700177}"/>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6" name="TextBox 5">
            <a:extLst>
              <a:ext uri="{FF2B5EF4-FFF2-40B4-BE49-F238E27FC236}">
                <a16:creationId xmlns:a16="http://schemas.microsoft.com/office/drawing/2014/main" id="{07706B88-0E3D-C03D-0F09-7FF04757B762}"/>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3297154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D2E6-48CD-780D-E7CF-7A60FC915A68}"/>
              </a:ext>
            </a:extLst>
          </p:cNvPr>
          <p:cNvSpPr>
            <a:spLocks noGrp="1"/>
          </p:cNvSpPr>
          <p:nvPr>
            <p:ph type="title"/>
          </p:nvPr>
        </p:nvSpPr>
        <p:spPr/>
        <p:txBody>
          <a:bodyPr>
            <a:normAutofit fontScale="90000"/>
          </a:bodyPr>
          <a:lstStyle/>
          <a:p>
            <a:r>
              <a:rPr lang="en-US" dirty="0"/>
              <a:t>Minor amendments for constitutional compliance: technological protection measures</a:t>
            </a:r>
          </a:p>
        </p:txBody>
      </p:sp>
      <p:sp>
        <p:nvSpPr>
          <p:cNvPr id="3" name="Content Placeholder 2">
            <a:extLst>
              <a:ext uri="{FF2B5EF4-FFF2-40B4-BE49-F238E27FC236}">
                <a16:creationId xmlns:a16="http://schemas.microsoft.com/office/drawing/2014/main" id="{58EA70B1-9579-9EB7-D7BB-A17BCFC4B107}"/>
              </a:ext>
            </a:extLst>
          </p:cNvPr>
          <p:cNvSpPr>
            <a:spLocks noGrp="1"/>
          </p:cNvSpPr>
          <p:nvPr>
            <p:ph idx="1"/>
          </p:nvPr>
        </p:nvSpPr>
        <p:spPr/>
        <p:txBody>
          <a:bodyPr>
            <a:normAutofit lnSpcReduction="10000"/>
          </a:bodyPr>
          <a:lstStyle/>
          <a:p>
            <a:endParaRPr lang="en-US" dirty="0"/>
          </a:p>
          <a:p>
            <a:r>
              <a:rPr lang="en-US" dirty="0"/>
              <a:t>We propose that ss 27(5B) and 28O be replaced by civil liability provisions</a:t>
            </a:r>
          </a:p>
          <a:p>
            <a:r>
              <a:rPr lang="en-US" dirty="0"/>
              <a:t>Criminal liability, as imposed by the current provisions, is not required by the WIPO Copyright Treaty and is likely to be disproportionate in constitutional terms as there are alternative less restrictive means</a:t>
            </a:r>
          </a:p>
          <a:p>
            <a:r>
              <a:rPr lang="en-US" dirty="0"/>
              <a:t>Leading jurisdictions, eg., Canada, prefer civil liability</a:t>
            </a:r>
          </a:p>
          <a:p>
            <a:r>
              <a:rPr lang="en-US" dirty="0"/>
              <a:t>But, if Parliament decides to keep criminal liability, the standard of criminal intent should be specified clearly.</a:t>
            </a:r>
          </a:p>
          <a:p>
            <a:r>
              <a:rPr lang="en-US" dirty="0"/>
              <a:t>We also propose that s 28P(1) be expanded to include all lawful uses to avoid the technical debate about whether the use is an exception or not. </a:t>
            </a:r>
          </a:p>
        </p:txBody>
      </p:sp>
      <p:sp>
        <p:nvSpPr>
          <p:cNvPr id="4" name="TextBox 3">
            <a:extLst>
              <a:ext uri="{FF2B5EF4-FFF2-40B4-BE49-F238E27FC236}">
                <a16:creationId xmlns:a16="http://schemas.microsoft.com/office/drawing/2014/main" id="{D7AC697F-ED16-9873-BA87-0A508D1FC1EB}"/>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5" name="TextBox 4">
            <a:extLst>
              <a:ext uri="{FF2B5EF4-FFF2-40B4-BE49-F238E27FC236}">
                <a16:creationId xmlns:a16="http://schemas.microsoft.com/office/drawing/2014/main" id="{D6BB4693-5A9E-8E3D-206A-16E02984E708}"/>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1997517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C54E5-AEE9-1BD2-00F4-BF796C23B201}"/>
              </a:ext>
            </a:extLst>
          </p:cNvPr>
          <p:cNvSpPr>
            <a:spLocks noGrp="1"/>
          </p:cNvSpPr>
          <p:nvPr>
            <p:ph type="title"/>
          </p:nvPr>
        </p:nvSpPr>
        <p:spPr>
          <a:xfrm>
            <a:off x="1295400" y="2686050"/>
            <a:ext cx="9601200" cy="1485900"/>
          </a:xfrm>
        </p:spPr>
        <p:txBody>
          <a:bodyPr>
            <a:normAutofit/>
          </a:bodyPr>
          <a:lstStyle/>
          <a:p>
            <a:pPr algn="ctr"/>
            <a:r>
              <a:rPr lang="en-US" dirty="0"/>
              <a:t>Thank you for your attention.</a:t>
            </a:r>
          </a:p>
        </p:txBody>
      </p:sp>
      <p:sp>
        <p:nvSpPr>
          <p:cNvPr id="4" name="TextBox 3">
            <a:extLst>
              <a:ext uri="{FF2B5EF4-FFF2-40B4-BE49-F238E27FC236}">
                <a16:creationId xmlns:a16="http://schemas.microsoft.com/office/drawing/2014/main" id="{EC80AB92-09D6-4074-5CD4-89BDA12A550D}"/>
              </a:ext>
            </a:extLst>
          </p:cNvPr>
          <p:cNvSpPr txBox="1"/>
          <p:nvPr/>
        </p:nvSpPr>
        <p:spPr>
          <a:xfrm>
            <a:off x="8901113" y="6457950"/>
            <a:ext cx="3186112" cy="369332"/>
          </a:xfrm>
          <a:prstGeom prst="rect">
            <a:avLst/>
          </a:prstGeom>
          <a:noFill/>
        </p:spPr>
        <p:txBody>
          <a:bodyPr wrap="square" rtlCol="0">
            <a:spAutoFit/>
          </a:bodyPr>
          <a:lstStyle/>
          <a:p>
            <a:r>
              <a:rPr lang="en-US" dirty="0" err="1"/>
              <a:t>sanya.samtani@wits.ac.za</a:t>
            </a:r>
            <a:endParaRPr lang="en-US" dirty="0"/>
          </a:p>
        </p:txBody>
      </p:sp>
      <p:sp>
        <p:nvSpPr>
          <p:cNvPr id="5" name="TextBox 4">
            <a:extLst>
              <a:ext uri="{FF2B5EF4-FFF2-40B4-BE49-F238E27FC236}">
                <a16:creationId xmlns:a16="http://schemas.microsoft.com/office/drawing/2014/main" id="{E76B750A-29E1-DF75-0EF0-E051CBDD02C0}"/>
              </a:ext>
            </a:extLst>
          </p:cNvPr>
          <p:cNvSpPr txBox="1"/>
          <p:nvPr/>
        </p:nvSpPr>
        <p:spPr>
          <a:xfrm>
            <a:off x="771525" y="6457950"/>
            <a:ext cx="2085975" cy="369332"/>
          </a:xfrm>
          <a:prstGeom prst="rect">
            <a:avLst/>
          </a:prstGeom>
          <a:noFill/>
        </p:spPr>
        <p:txBody>
          <a:bodyPr wrap="square" rtlCol="0">
            <a:spAutoFit/>
          </a:bodyPr>
          <a:lstStyle/>
          <a:p>
            <a:r>
              <a:rPr lang="en-US" dirty="0"/>
              <a:t>21 February 2023</a:t>
            </a:r>
          </a:p>
        </p:txBody>
      </p:sp>
    </p:spTree>
    <p:extLst>
      <p:ext uri="{BB962C8B-B14F-4D97-AF65-F5344CB8AC3E}">
        <p14:creationId xmlns:p14="http://schemas.microsoft.com/office/powerpoint/2010/main" val="294455987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1572</TotalTime>
  <Words>1842</Words>
  <Application>Microsoft Macintosh PowerPoint</Application>
  <PresentationFormat>Widescreen</PresentationFormat>
  <Paragraphs>91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Franklin Gothic Book</vt:lpstr>
      <vt:lpstr>Helvetica</vt:lpstr>
      <vt:lpstr>Crop</vt:lpstr>
      <vt:lpstr>Joint academic Opinion on the CAB</vt:lpstr>
      <vt:lpstr>Our submissions build on our previous two Opinions which were submitted to the National Assembly Portfolio Committee on Trade, Industry and Competition.   Those Opinions have been published and can be accessed at: Beiter, K. D., Fiil-Flynn , S. M., Forere , M., Klaaren, J., Ncube, C., Nwauche, E., Rens, A., Samtani, S., &amp; Schonwetter, T. (2022). Copyright Reform in South Africa: Two Joint Academic Opinions on the Copyright Amendment Bill [B13B 2017] Potchefstroom Electronic Law Journal, 25, pp 1 – 45 &lt;https://doi.org/10.17159/1727-3781/2022/v25i0a13880&gt;.  </vt:lpstr>
      <vt:lpstr>Context</vt:lpstr>
      <vt:lpstr>The CAB provisions that we do not comment on require no change as they respect, protect, promote and fulfil the rights in the Bill of Rights, are in line with established international and comparative law, and strike a fair balance between users and creators.</vt:lpstr>
      <vt:lpstr>Minor amendments for constitutional compliance: provisions related to people with disabilities (s 19D)</vt:lpstr>
      <vt:lpstr>Minor amendments for constitutional compliance: provisions related to people with disabilities (s 28P(2))</vt:lpstr>
      <vt:lpstr>Minor amendments for 4IR and innovation: provisions related to fair use (s 12A(a)(i))</vt:lpstr>
      <vt:lpstr>Minor amendments for constitutional compliance: technological protection measures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academic Opinion on the CAB</dc:title>
  <dc:creator>Sanya Samtani</dc:creator>
  <cp:lastModifiedBy>Sanya Samtani</cp:lastModifiedBy>
  <cp:revision>76</cp:revision>
  <dcterms:created xsi:type="dcterms:W3CDTF">2023-02-20T09:49:41Z</dcterms:created>
  <dcterms:modified xsi:type="dcterms:W3CDTF">2023-02-22T14:03:48Z</dcterms:modified>
</cp:coreProperties>
</file>