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9" r:id="rId2"/>
    <p:sldId id="2838" r:id="rId3"/>
    <p:sldId id="2820" r:id="rId4"/>
    <p:sldId id="2447" r:id="rId5"/>
    <p:sldId id="2824" r:id="rId6"/>
    <p:sldId id="275" r:id="rId7"/>
    <p:sldId id="2701" r:id="rId8"/>
    <p:sldId id="2741" r:id="rId9"/>
    <p:sldId id="2826" r:id="rId10"/>
    <p:sldId id="2840" r:id="rId11"/>
    <p:sldId id="2846" r:id="rId12"/>
    <p:sldId id="2847" r:id="rId13"/>
    <p:sldId id="2839" r:id="rId14"/>
    <p:sldId id="2843" r:id="rId15"/>
    <p:sldId id="2778" r:id="rId16"/>
    <p:sldId id="2779" r:id="rId17"/>
    <p:sldId id="2775" r:id="rId18"/>
    <p:sldId id="2780" r:id="rId19"/>
    <p:sldId id="2837" r:id="rId20"/>
    <p:sldId id="2747" r:id="rId21"/>
    <p:sldId id="2783" r:id="rId22"/>
    <p:sldId id="2784" r:id="rId23"/>
    <p:sldId id="2844" r:id="rId24"/>
    <p:sldId id="2798" r:id="rId25"/>
    <p:sldId id="2703" r:id="rId26"/>
    <p:sldId id="2800" r:id="rId27"/>
    <p:sldId id="2801" r:id="rId28"/>
    <p:sldId id="2802" r:id="rId29"/>
    <p:sldId id="2803" r:id="rId30"/>
    <p:sldId id="2842" r:id="rId31"/>
    <p:sldId id="2695" r:id="rId32"/>
    <p:sldId id="2834" r:id="rId33"/>
    <p:sldId id="2835" r:id="rId34"/>
    <p:sldId id="2841" r:id="rId35"/>
    <p:sldId id="2743" r:id="rId36"/>
    <p:sldId id="2806" r:id="rId37"/>
    <p:sldId id="2808" r:id="rId38"/>
    <p:sldId id="2836" r:id="rId39"/>
    <p:sldId id="2822" r:id="rId40"/>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9C173D9E-F06F-428E-8DCA-34DD15207F5B}">
          <p14:sldIdLst>
            <p14:sldId id="259"/>
            <p14:sldId id="2838"/>
            <p14:sldId id="2820"/>
          </p14:sldIdLst>
        </p14:section>
        <p14:section name="MANDATE" id="{159EBF27-2C70-4D5B-A76A-A411DF70F15A}">
          <p14:sldIdLst>
            <p14:sldId id="2447"/>
            <p14:sldId id="2824"/>
          </p14:sldIdLst>
        </p14:section>
        <p14:section name="IMPACT" id="{D0B1DE0F-85F4-4594-B9E8-34A2E5758908}">
          <p14:sldIdLst>
            <p14:sldId id="275"/>
            <p14:sldId id="2701"/>
          </p14:sldIdLst>
        </p14:section>
        <p14:section name="STRATEGIC OUTCOMES" id="{679EA101-681C-4C7D-80BD-F7D5D870F227}">
          <p14:sldIdLst>
            <p14:sldId id="2741"/>
            <p14:sldId id="2826"/>
            <p14:sldId id="2840"/>
            <p14:sldId id="2846"/>
            <p14:sldId id="2847"/>
          </p14:sldIdLst>
        </p14:section>
        <p14:section name="APP" id="{878183BE-4DD7-4AB9-ABA4-AA7950625CD8}">
          <p14:sldIdLst>
            <p14:sldId id="2839"/>
          </p14:sldIdLst>
        </p14:section>
        <p14:section name="SITUATIONAL ANALYSIS" id="{6B6DD5F3-EF43-40BD-B89D-A4303BEA26FE}">
          <p14:sldIdLst>
            <p14:sldId id="2843"/>
            <p14:sldId id="2778"/>
            <p14:sldId id="2779"/>
            <p14:sldId id="2775"/>
            <p14:sldId id="2780"/>
            <p14:sldId id="2837"/>
            <p14:sldId id="2747"/>
            <p14:sldId id="2783"/>
            <p14:sldId id="2784"/>
          </p14:sldIdLst>
        </p14:section>
        <p14:section name="PERFORMANCE INFO" id="{07BAE37A-557F-4F06-B05D-BA58FFBBF1EA}">
          <p14:sldIdLst>
            <p14:sldId id="2844"/>
            <p14:sldId id="2798"/>
            <p14:sldId id="2703"/>
            <p14:sldId id="2800"/>
            <p14:sldId id="2801"/>
            <p14:sldId id="2802"/>
            <p14:sldId id="2803"/>
          </p14:sldIdLst>
        </p14:section>
        <p14:section name="RISKS" id="{3EEA58F1-953C-4159-BDC7-C779FB38A694}">
          <p14:sldIdLst>
            <p14:sldId id="2842"/>
            <p14:sldId id="2695"/>
            <p14:sldId id="2834"/>
            <p14:sldId id="2835"/>
          </p14:sldIdLst>
        </p14:section>
        <p14:section name="BUDGET" id="{7FBE5C37-56C7-4E70-94DC-01E09EA7B789}">
          <p14:sldIdLst>
            <p14:sldId id="2841"/>
            <p14:sldId id="2743"/>
            <p14:sldId id="2806"/>
            <p14:sldId id="2808"/>
            <p14:sldId id="2836"/>
            <p14:sldId id="2822"/>
          </p14:sldIdLst>
        </p14:section>
      </p14:sectionLst>
    </p:ext>
    <p:ext uri="{EFAFB233-063F-42B5-8137-9DF3F51BA10A}">
      <p15:sldGuideLst xmlns:p15="http://schemas.microsoft.com/office/powerpoint/2012/main">
        <p15:guide id="1" orient="horz" pos="3113"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9D6"/>
    <a:srgbClr val="5B88D8"/>
    <a:srgbClr val="215868"/>
    <a:srgbClr val="76B9CD"/>
    <a:srgbClr val="FCF1DF"/>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71" autoAdjust="0"/>
    <p:restoredTop sz="94249" autoAdjust="0"/>
  </p:normalViewPr>
  <p:slideViewPr>
    <p:cSldViewPr snapToGrid="0" snapToObjects="1" showGuides="1">
      <p:cViewPr varScale="1">
        <p:scale>
          <a:sx n="69" d="100"/>
          <a:sy n="69" d="100"/>
        </p:scale>
        <p:origin x="774" y="48"/>
      </p:cViewPr>
      <p:guideLst>
        <p:guide orient="horz" pos="3113"/>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8.372324291289121E-2"/>
          <c:y val="3.8922891082016971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'[Chart in Microsoft Word]Sheet1'!$E$55</c:f>
              <c:strCache>
                <c:ptCount val="1"/>
                <c:pt idx="0">
                  <c:v>Annual Perfomance rate over MTSF period</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3D42-4275-A34F-F2D5C8CFD608}"/>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3-3D42-4275-A34F-F2D5C8CFD608}"/>
              </c:ext>
            </c:extLst>
          </c:dPt>
          <c:dPt>
            <c:idx val="3"/>
            <c:invertIfNegative val="0"/>
            <c:bubble3D val="0"/>
            <c:spPr>
              <a:solidFill>
                <a:schemeClr val="accent2">
                  <a:lumMod val="75000"/>
                </a:schemeClr>
              </a:solidFill>
              <a:ln>
                <a:noFill/>
              </a:ln>
              <a:effectLst/>
            </c:spPr>
            <c:extLst>
              <c:ext xmlns:c16="http://schemas.microsoft.com/office/drawing/2014/chart" uri="{C3380CC4-5D6E-409C-BE32-E72D297353CC}">
                <c16:uniqueId val="{00000005-3D42-4275-A34F-F2D5C8CFD608}"/>
              </c:ext>
            </c:extLst>
          </c:dPt>
          <c:dPt>
            <c:idx val="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7-3D42-4275-A34F-F2D5C8CFD608}"/>
              </c:ext>
            </c:extLst>
          </c:dPt>
          <c:dPt>
            <c:idx val="5"/>
            <c:invertIfNegative val="0"/>
            <c:bubble3D val="0"/>
            <c:spPr>
              <a:pattFill prst="pct80">
                <a:fgClr>
                  <a:schemeClr val="accent2">
                    <a:lumMod val="40000"/>
                    <a:lumOff val="60000"/>
                  </a:schemeClr>
                </a:fgClr>
                <a:bgClr>
                  <a:schemeClr val="bg1"/>
                </a:bgClr>
              </a:pattFill>
              <a:ln>
                <a:noFill/>
              </a:ln>
              <a:effectLst/>
            </c:spPr>
            <c:extLst>
              <c:ext xmlns:c16="http://schemas.microsoft.com/office/drawing/2014/chart" uri="{C3380CC4-5D6E-409C-BE32-E72D297353CC}">
                <c16:uniqueId val="{00000009-3D42-4275-A34F-F2D5C8CFD608}"/>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Word]Sheet1'!$D$56:$D$61</c:f>
              <c:strCache>
                <c:ptCount val="6"/>
                <c:pt idx="0">
                  <c:v>2014/15 </c:v>
                </c:pt>
                <c:pt idx="1">
                  <c:v>2015/16 </c:v>
                </c:pt>
                <c:pt idx="2">
                  <c:v>2016/17</c:v>
                </c:pt>
                <c:pt idx="3">
                  <c:v>2017/18 </c:v>
                </c:pt>
                <c:pt idx="4">
                  <c:v>2018/19 </c:v>
                </c:pt>
                <c:pt idx="5">
                  <c:v>2019/20</c:v>
                </c:pt>
              </c:strCache>
            </c:strRef>
          </c:cat>
          <c:val>
            <c:numRef>
              <c:f>'[Chart in Microsoft Word]Sheet1'!$E$56:$E$61</c:f>
              <c:numCache>
                <c:formatCode>0%</c:formatCode>
                <c:ptCount val="6"/>
                <c:pt idx="0">
                  <c:v>0</c:v>
                </c:pt>
                <c:pt idx="1">
                  <c:v>0.55000000000000004</c:v>
                </c:pt>
                <c:pt idx="2">
                  <c:v>0.67</c:v>
                </c:pt>
                <c:pt idx="3">
                  <c:v>0.78</c:v>
                </c:pt>
                <c:pt idx="4">
                  <c:v>0.62</c:v>
                </c:pt>
                <c:pt idx="5">
                  <c:v>0.7</c:v>
                </c:pt>
              </c:numCache>
            </c:numRef>
          </c:val>
          <c:extLst>
            <c:ext xmlns:c16="http://schemas.microsoft.com/office/drawing/2014/chart" uri="{C3380CC4-5D6E-409C-BE32-E72D297353CC}">
              <c16:uniqueId val="{0000000A-3D42-4275-A34F-F2D5C8CFD608}"/>
            </c:ext>
          </c:extLst>
        </c:ser>
        <c:dLbls>
          <c:showLegendKey val="0"/>
          <c:showVal val="0"/>
          <c:showCatName val="0"/>
          <c:showSerName val="0"/>
          <c:showPercent val="0"/>
          <c:showBubbleSize val="0"/>
        </c:dLbls>
        <c:gapWidth val="219"/>
        <c:overlap val="-27"/>
        <c:axId val="426600896"/>
        <c:axId val="426602464"/>
      </c:barChart>
      <c:catAx>
        <c:axId val="42660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26602464"/>
        <c:crosses val="autoZero"/>
        <c:auto val="1"/>
        <c:lblAlgn val="ctr"/>
        <c:lblOffset val="100"/>
        <c:noMultiLvlLbl val="0"/>
      </c:catAx>
      <c:valAx>
        <c:axId val="4266024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26600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745A20-6143-CC41-A7E9-B2A4943208FC}" type="doc">
      <dgm:prSet loTypeId="urn:microsoft.com/office/officeart/2005/8/layout/chevron2" loCatId="" qsTypeId="urn:microsoft.com/office/officeart/2005/8/quickstyle/3d4" qsCatId="3D" csTypeId="urn:microsoft.com/office/officeart/2005/8/colors/accent3_2" csCatId="accent3" phldr="1"/>
      <dgm:spPr/>
      <dgm:t>
        <a:bodyPr/>
        <a:lstStyle/>
        <a:p>
          <a:endParaRPr lang="en-US"/>
        </a:p>
      </dgm:t>
    </dgm:pt>
    <dgm:pt modelId="{F1552C53-7304-B746-A181-E27AAF653399}">
      <dgm:prSet phldrT="[Text]" custT="1"/>
      <dgm:spPr>
        <a:solidFill>
          <a:srgbClr val="002060"/>
        </a:solidFill>
      </dgm:spPr>
      <dgm:t>
        <a:bodyPr/>
        <a:lstStyle/>
        <a:p>
          <a:r>
            <a:rPr lang="en-US" sz="1500" b="1" dirty="0">
              <a:latin typeface="Arial" pitchFamily="34" charset="0"/>
              <a:cs typeface="Arial" pitchFamily="34" charset="0"/>
            </a:rPr>
            <a:t>Legislation</a:t>
          </a:r>
        </a:p>
      </dgm:t>
    </dgm:pt>
    <dgm:pt modelId="{F8568E94-7E34-0443-8FE4-5CBFAF70B922}" type="parTrans" cxnId="{49A1CDF1-3F8A-A843-A5C5-A30EAA934412}">
      <dgm:prSet/>
      <dgm:spPr/>
      <dgm:t>
        <a:bodyPr/>
        <a:lstStyle/>
        <a:p>
          <a:endParaRPr lang="en-US" sz="1000">
            <a:latin typeface="Arial" pitchFamily="34" charset="0"/>
            <a:cs typeface="Arial" pitchFamily="34" charset="0"/>
          </a:endParaRPr>
        </a:p>
      </dgm:t>
    </dgm:pt>
    <dgm:pt modelId="{978C451F-5EA9-5348-AEE7-CA11E3059802}" type="sibTrans" cxnId="{49A1CDF1-3F8A-A843-A5C5-A30EAA934412}">
      <dgm:prSet/>
      <dgm:spPr/>
      <dgm:t>
        <a:bodyPr/>
        <a:lstStyle/>
        <a:p>
          <a:endParaRPr lang="en-US" sz="1000">
            <a:latin typeface="Arial" pitchFamily="34" charset="0"/>
            <a:cs typeface="Arial" pitchFamily="34" charset="0"/>
          </a:endParaRPr>
        </a:p>
      </dgm:t>
    </dgm:pt>
    <dgm:pt modelId="{C8F751C1-3DA3-2F49-AFD2-4C09CD7C4197}">
      <dgm:prSet phldrT="[Text]" custT="1"/>
      <dgm:spPr>
        <a:ln>
          <a:solidFill>
            <a:schemeClr val="accent6">
              <a:lumMod val="50000"/>
            </a:schemeClr>
          </a:solidFill>
        </a:ln>
      </dgm:spPr>
      <dgm:t>
        <a:bodyPr/>
        <a:lstStyle/>
        <a:p>
          <a:pPr>
            <a:spcBef>
              <a:spcPts val="300"/>
            </a:spcBef>
            <a:spcAft>
              <a:spcPts val="300"/>
            </a:spcAft>
          </a:pPr>
          <a:endParaRPr lang="en-US" sz="1500" dirty="0">
            <a:solidFill>
              <a:sysClr val="windowText" lastClr="000000"/>
            </a:solidFill>
            <a:latin typeface="Arial" pitchFamily="34" charset="0"/>
            <a:cs typeface="Arial" pitchFamily="34" charset="0"/>
          </a:endParaRPr>
        </a:p>
      </dgm:t>
    </dgm:pt>
    <dgm:pt modelId="{81D0D867-36D1-054A-9B72-DE865A9B7C6C}" type="parTrans" cxnId="{8E923C5D-23C1-6F4B-8A65-DE19C3559139}">
      <dgm:prSet/>
      <dgm:spPr/>
      <dgm:t>
        <a:bodyPr/>
        <a:lstStyle/>
        <a:p>
          <a:endParaRPr lang="en-US" sz="1000">
            <a:latin typeface="Arial" pitchFamily="34" charset="0"/>
            <a:cs typeface="Arial" pitchFamily="34" charset="0"/>
          </a:endParaRPr>
        </a:p>
      </dgm:t>
    </dgm:pt>
    <dgm:pt modelId="{35305BCB-763A-E840-9A4B-9BE68D83C259}" type="sibTrans" cxnId="{8E923C5D-23C1-6F4B-8A65-DE19C3559139}">
      <dgm:prSet/>
      <dgm:spPr/>
      <dgm:t>
        <a:bodyPr/>
        <a:lstStyle/>
        <a:p>
          <a:endParaRPr lang="en-US" sz="1000">
            <a:latin typeface="Arial" pitchFamily="34" charset="0"/>
            <a:cs typeface="Arial" pitchFamily="34" charset="0"/>
          </a:endParaRPr>
        </a:p>
      </dgm:t>
    </dgm:pt>
    <dgm:pt modelId="{9B802309-C3C3-EA40-8D6D-776449D225EB}">
      <dgm:prSet phldrT="[Text]" custT="1"/>
      <dgm:spPr>
        <a:solidFill>
          <a:srgbClr val="002060"/>
        </a:solidFill>
      </dgm:spPr>
      <dgm:t>
        <a:bodyPr/>
        <a:lstStyle/>
        <a:p>
          <a:r>
            <a:rPr lang="en-US" sz="1500" b="1" dirty="0">
              <a:latin typeface="Arial" pitchFamily="34" charset="0"/>
              <a:cs typeface="Arial" pitchFamily="34" charset="0"/>
            </a:rPr>
            <a:t>Policies</a:t>
          </a:r>
        </a:p>
      </dgm:t>
    </dgm:pt>
    <dgm:pt modelId="{23AAC7FE-7CE9-3343-B2BE-5F6C1AED6F1D}" type="parTrans" cxnId="{77F714F9-4250-6242-9364-6B01011B0637}">
      <dgm:prSet/>
      <dgm:spPr/>
      <dgm:t>
        <a:bodyPr/>
        <a:lstStyle/>
        <a:p>
          <a:endParaRPr lang="en-US">
            <a:latin typeface="Arial" pitchFamily="34" charset="0"/>
            <a:cs typeface="Arial" pitchFamily="34" charset="0"/>
          </a:endParaRPr>
        </a:p>
      </dgm:t>
    </dgm:pt>
    <dgm:pt modelId="{6E13E64E-D595-7D44-A88F-C8F091887FC9}" type="sibTrans" cxnId="{77F714F9-4250-6242-9364-6B01011B0637}">
      <dgm:prSet/>
      <dgm:spPr/>
      <dgm:t>
        <a:bodyPr/>
        <a:lstStyle/>
        <a:p>
          <a:endParaRPr lang="en-US">
            <a:latin typeface="Arial" pitchFamily="34" charset="0"/>
            <a:cs typeface="Arial" pitchFamily="34" charset="0"/>
          </a:endParaRPr>
        </a:p>
      </dgm:t>
    </dgm:pt>
    <dgm:pt modelId="{429A4CEA-D1DF-4D0C-A523-D2286F8C3F7D}">
      <dgm:prSet custT="1"/>
      <dgm:spPr>
        <a:ln>
          <a:solidFill>
            <a:schemeClr val="accent6">
              <a:lumMod val="50000"/>
            </a:schemeClr>
          </a:solidFill>
        </a:ln>
      </dgm:spPr>
      <dgm:t>
        <a:bodyPr/>
        <a:lstStyle/>
        <a:p>
          <a:pPr>
            <a:spcBef>
              <a:spcPts val="300"/>
            </a:spcBef>
            <a:spcAft>
              <a:spcPts val="300"/>
            </a:spcAft>
          </a:pPr>
          <a:r>
            <a:rPr lang="en-ZA" sz="1500" dirty="0">
              <a:latin typeface="Arial" pitchFamily="34" charset="0"/>
              <a:cs typeface="Arial" pitchFamily="34" charset="0"/>
            </a:rPr>
            <a:t>The Housing Act (No. 107 of 1997), as amended</a:t>
          </a:r>
        </a:p>
      </dgm:t>
    </dgm:pt>
    <dgm:pt modelId="{CADFECCB-ABC4-40CD-9FD3-4238D4B586F0}" type="parTrans" cxnId="{53674D62-86DE-4F19-817D-37CB83BD1B80}">
      <dgm:prSet/>
      <dgm:spPr/>
      <dgm:t>
        <a:bodyPr/>
        <a:lstStyle/>
        <a:p>
          <a:endParaRPr lang="en-ZA"/>
        </a:p>
      </dgm:t>
    </dgm:pt>
    <dgm:pt modelId="{DC6A2D2E-371C-47E3-B26D-A8CB05D697D3}" type="sibTrans" cxnId="{53674D62-86DE-4F19-817D-37CB83BD1B80}">
      <dgm:prSet/>
      <dgm:spPr/>
      <dgm:t>
        <a:bodyPr/>
        <a:lstStyle/>
        <a:p>
          <a:endParaRPr lang="en-ZA"/>
        </a:p>
      </dgm:t>
    </dgm:pt>
    <dgm:pt modelId="{758C133D-8136-6B4A-A2AB-DB591DE3A31A}">
      <dgm:prSet custT="1"/>
      <dgm:spPr>
        <a:ln>
          <a:solidFill>
            <a:schemeClr val="accent6">
              <a:lumMod val="50000"/>
            </a:schemeClr>
          </a:solidFill>
        </a:ln>
      </dgm:spPr>
      <dgm:t>
        <a:bodyPr/>
        <a:lstStyle/>
        <a:p>
          <a:pPr>
            <a:spcBef>
              <a:spcPts val="300"/>
            </a:spcBef>
            <a:spcAft>
              <a:spcPts val="300"/>
            </a:spcAft>
          </a:pPr>
          <a:r>
            <a:rPr lang="en-ZA" sz="1500" dirty="0">
              <a:latin typeface="Arial" pitchFamily="34" charset="0"/>
              <a:cs typeface="Arial" pitchFamily="34" charset="0"/>
            </a:rPr>
            <a:t>The Rental Housing Act (No. 50 of 1999), as amended</a:t>
          </a:r>
        </a:p>
      </dgm:t>
    </dgm:pt>
    <dgm:pt modelId="{67D489AC-0A67-AD40-9EE9-D10494A61F6D}" type="parTrans" cxnId="{99316092-F8CA-FE47-AB8C-DDD633B240D4}">
      <dgm:prSet/>
      <dgm:spPr/>
      <dgm:t>
        <a:bodyPr/>
        <a:lstStyle/>
        <a:p>
          <a:endParaRPr lang="en-US"/>
        </a:p>
      </dgm:t>
    </dgm:pt>
    <dgm:pt modelId="{4A4431E3-2A28-A848-96DA-5FCC5753C4DD}" type="sibTrans" cxnId="{99316092-F8CA-FE47-AB8C-DDD633B240D4}">
      <dgm:prSet/>
      <dgm:spPr/>
      <dgm:t>
        <a:bodyPr/>
        <a:lstStyle/>
        <a:p>
          <a:endParaRPr lang="en-US"/>
        </a:p>
      </dgm:t>
    </dgm:pt>
    <dgm:pt modelId="{46206749-EC84-7D41-B53C-EED610D9DE2C}">
      <dgm:prSet custT="1"/>
      <dgm:spPr>
        <a:ln>
          <a:solidFill>
            <a:schemeClr val="accent6">
              <a:lumMod val="50000"/>
            </a:schemeClr>
          </a:solidFill>
        </a:ln>
      </dgm:spPr>
      <dgm:t>
        <a:bodyPr/>
        <a:lstStyle/>
        <a:p>
          <a:pPr>
            <a:spcBef>
              <a:spcPts val="300"/>
            </a:spcBef>
            <a:spcAft>
              <a:spcPts val="300"/>
            </a:spcAft>
          </a:pPr>
          <a:r>
            <a:rPr lang="en-ZA" sz="1500" dirty="0">
              <a:latin typeface="Arial" pitchFamily="34" charset="0"/>
              <a:cs typeface="Arial" pitchFamily="34" charset="0"/>
            </a:rPr>
            <a:t>Public Finance Management Act (No. 1 of 1998), as amended (PFMA)</a:t>
          </a:r>
        </a:p>
      </dgm:t>
    </dgm:pt>
    <dgm:pt modelId="{C0B92110-B3CA-024B-8477-8CA99C3CFC20}" type="parTrans" cxnId="{5D9CE419-673E-1342-9878-6A3F7B6404EF}">
      <dgm:prSet/>
      <dgm:spPr/>
      <dgm:t>
        <a:bodyPr/>
        <a:lstStyle/>
        <a:p>
          <a:endParaRPr lang="en-US"/>
        </a:p>
      </dgm:t>
    </dgm:pt>
    <dgm:pt modelId="{2E40BCE6-2F1B-3541-B7DD-5D482D9FFA90}" type="sibTrans" cxnId="{5D9CE419-673E-1342-9878-6A3F7B6404EF}">
      <dgm:prSet/>
      <dgm:spPr/>
      <dgm:t>
        <a:bodyPr/>
        <a:lstStyle/>
        <a:p>
          <a:endParaRPr lang="en-US"/>
        </a:p>
      </dgm:t>
    </dgm:pt>
    <dgm:pt modelId="{7E5597DA-86D9-7F47-9ED9-A0A72401696B}">
      <dgm:prSet phldrT="[Text]" custT="1"/>
      <dgm:spPr>
        <a:ln>
          <a:solidFill>
            <a:schemeClr val="accent6">
              <a:lumMod val="50000"/>
            </a:schemeClr>
          </a:solidFill>
        </a:ln>
      </dgm:spPr>
      <dgm:t>
        <a:bodyPr/>
        <a:lstStyle/>
        <a:p>
          <a:pPr>
            <a:spcBef>
              <a:spcPts val="300"/>
            </a:spcBef>
            <a:spcAft>
              <a:spcPts val="300"/>
            </a:spcAft>
          </a:pPr>
          <a:r>
            <a:rPr lang="en-US" sz="1500" dirty="0">
              <a:latin typeface="Arial" pitchFamily="34" charset="0"/>
              <a:cs typeface="Arial" pitchFamily="34" charset="0"/>
            </a:rPr>
            <a:t>Social Housing Policy</a:t>
          </a:r>
        </a:p>
      </dgm:t>
    </dgm:pt>
    <dgm:pt modelId="{195F726C-817C-ED49-9A7A-F718CEAB9094}" type="parTrans" cxnId="{174D500A-ED91-9A41-8975-573C58F65B5D}">
      <dgm:prSet/>
      <dgm:spPr/>
      <dgm:t>
        <a:bodyPr/>
        <a:lstStyle/>
        <a:p>
          <a:endParaRPr lang="en-US"/>
        </a:p>
      </dgm:t>
    </dgm:pt>
    <dgm:pt modelId="{6D7F460D-3168-E54F-AC71-074692560F91}" type="sibTrans" cxnId="{174D500A-ED91-9A41-8975-573C58F65B5D}">
      <dgm:prSet/>
      <dgm:spPr/>
      <dgm:t>
        <a:bodyPr/>
        <a:lstStyle/>
        <a:p>
          <a:endParaRPr lang="en-US"/>
        </a:p>
      </dgm:t>
    </dgm:pt>
    <dgm:pt modelId="{258DE850-72B4-D545-A560-689265F35A95}">
      <dgm:prSet phldrT="[Text]" custT="1"/>
      <dgm:spPr>
        <a:ln>
          <a:solidFill>
            <a:schemeClr val="accent6">
              <a:lumMod val="50000"/>
            </a:schemeClr>
          </a:solidFill>
        </a:ln>
      </dgm:spPr>
      <dgm:t>
        <a:bodyPr/>
        <a:lstStyle/>
        <a:p>
          <a:pPr>
            <a:spcBef>
              <a:spcPts val="300"/>
            </a:spcBef>
            <a:spcAft>
              <a:spcPts val="300"/>
            </a:spcAft>
          </a:pPr>
          <a:r>
            <a:rPr lang="en-US" sz="1500" dirty="0">
              <a:latin typeface="Arial" pitchFamily="34" charset="0"/>
              <a:cs typeface="Arial" pitchFamily="34" charset="0"/>
            </a:rPr>
            <a:t>National Housing Code</a:t>
          </a:r>
        </a:p>
      </dgm:t>
    </dgm:pt>
    <dgm:pt modelId="{F58B4045-B19C-CD4E-A4DB-98C9B6BDEA94}" type="parTrans" cxnId="{202F29CF-C974-BF46-AC90-524800D3E2D6}">
      <dgm:prSet/>
      <dgm:spPr/>
      <dgm:t>
        <a:bodyPr/>
        <a:lstStyle/>
        <a:p>
          <a:endParaRPr lang="en-US"/>
        </a:p>
      </dgm:t>
    </dgm:pt>
    <dgm:pt modelId="{EED75A3A-8B14-174F-8B0A-B0C33E88E789}" type="sibTrans" cxnId="{202F29CF-C974-BF46-AC90-524800D3E2D6}">
      <dgm:prSet/>
      <dgm:spPr/>
      <dgm:t>
        <a:bodyPr/>
        <a:lstStyle/>
        <a:p>
          <a:endParaRPr lang="en-US"/>
        </a:p>
      </dgm:t>
    </dgm:pt>
    <dgm:pt modelId="{4834441A-F93C-EA42-BF43-4B09A720BAF9}">
      <dgm:prSet custT="1"/>
      <dgm:spPr>
        <a:ln>
          <a:solidFill>
            <a:schemeClr val="accent6">
              <a:lumMod val="50000"/>
            </a:schemeClr>
          </a:solidFill>
        </a:ln>
      </dgm:spPr>
      <dgm:t>
        <a:bodyPr/>
        <a:lstStyle/>
        <a:p>
          <a:pPr>
            <a:spcBef>
              <a:spcPts val="300"/>
            </a:spcBef>
            <a:spcAft>
              <a:spcPts val="300"/>
            </a:spcAft>
          </a:pPr>
          <a:r>
            <a:rPr lang="en-ZA" sz="1500" b="1" dirty="0">
              <a:latin typeface="Arial" pitchFamily="34" charset="0"/>
              <a:cs typeface="Arial" pitchFamily="34" charset="0"/>
            </a:rPr>
            <a:t>Full suite of governance legislation, including, amongst others:</a:t>
          </a:r>
        </a:p>
      </dgm:t>
    </dgm:pt>
    <dgm:pt modelId="{240A07AC-2EB5-6E47-8526-FFE418904B92}" type="parTrans" cxnId="{6C2F59CA-FA18-7C4B-BA89-0F06019759C2}">
      <dgm:prSet/>
      <dgm:spPr/>
      <dgm:t>
        <a:bodyPr/>
        <a:lstStyle/>
        <a:p>
          <a:endParaRPr lang="en-US"/>
        </a:p>
      </dgm:t>
    </dgm:pt>
    <dgm:pt modelId="{0B0112A7-E0E3-0A42-AD5C-4C52036CEBA6}" type="sibTrans" cxnId="{6C2F59CA-FA18-7C4B-BA89-0F06019759C2}">
      <dgm:prSet/>
      <dgm:spPr/>
      <dgm:t>
        <a:bodyPr/>
        <a:lstStyle/>
        <a:p>
          <a:endParaRPr lang="en-US"/>
        </a:p>
      </dgm:t>
    </dgm:pt>
    <dgm:pt modelId="{5273A8A6-7982-904C-8E96-F1DDE2B74D23}">
      <dgm:prSet phldrT="[Text]" custT="1"/>
      <dgm:spPr>
        <a:ln>
          <a:solidFill>
            <a:schemeClr val="accent6">
              <a:lumMod val="50000"/>
            </a:schemeClr>
          </a:solidFill>
        </a:ln>
      </dgm:spPr>
      <dgm:t>
        <a:bodyPr/>
        <a:lstStyle/>
        <a:p>
          <a:pPr>
            <a:spcBef>
              <a:spcPts val="300"/>
            </a:spcBef>
            <a:spcAft>
              <a:spcPts val="300"/>
            </a:spcAft>
          </a:pPr>
          <a:r>
            <a:rPr lang="en-ZA" sz="1500" dirty="0">
              <a:latin typeface="Arial" panose="020B0604020202020204" pitchFamily="34" charset="0"/>
              <a:cs typeface="Arial" panose="020B0604020202020204" pitchFamily="34" charset="0"/>
            </a:rPr>
            <a:t>Comprehensive Plan for the Development of Sustainable Human Settlements: Breaking New Ground (BNG)</a:t>
          </a:r>
          <a:endParaRPr lang="en-US" sz="1500" dirty="0">
            <a:latin typeface="Arial" pitchFamily="34" charset="0"/>
            <a:cs typeface="Arial" pitchFamily="34" charset="0"/>
          </a:endParaRPr>
        </a:p>
      </dgm:t>
    </dgm:pt>
    <dgm:pt modelId="{E8AC8FCE-63A3-9142-8F32-D844CFF1899A}" type="parTrans" cxnId="{2C26014B-776D-B74E-9C4E-263F4783AF7A}">
      <dgm:prSet/>
      <dgm:spPr/>
      <dgm:t>
        <a:bodyPr/>
        <a:lstStyle/>
        <a:p>
          <a:endParaRPr lang="en-US"/>
        </a:p>
      </dgm:t>
    </dgm:pt>
    <dgm:pt modelId="{958DB040-60BB-124E-8CE4-65DD7734496B}" type="sibTrans" cxnId="{2C26014B-776D-B74E-9C4E-263F4783AF7A}">
      <dgm:prSet/>
      <dgm:spPr/>
      <dgm:t>
        <a:bodyPr/>
        <a:lstStyle/>
        <a:p>
          <a:endParaRPr lang="en-US"/>
        </a:p>
      </dgm:t>
    </dgm:pt>
    <dgm:pt modelId="{B7362C37-B870-0C4E-92C1-E10CA0102DBD}">
      <dgm:prSet custT="1"/>
      <dgm:spPr>
        <a:ln>
          <a:solidFill>
            <a:schemeClr val="accent6">
              <a:lumMod val="50000"/>
            </a:schemeClr>
          </a:solidFill>
        </a:ln>
      </dgm:spPr>
      <dgm:t>
        <a:bodyPr/>
        <a:lstStyle/>
        <a:p>
          <a:pPr>
            <a:spcBef>
              <a:spcPts val="300"/>
            </a:spcBef>
            <a:spcAft>
              <a:spcPts val="300"/>
            </a:spcAft>
          </a:pPr>
          <a:r>
            <a:rPr lang="en-ZA" sz="1500" dirty="0">
              <a:latin typeface="Arial" pitchFamily="34" charset="0"/>
              <a:cs typeface="Arial" pitchFamily="34" charset="0"/>
            </a:rPr>
            <a:t>Intergovernmental Relations Framework Act (No. 13 of 2005)</a:t>
          </a:r>
        </a:p>
      </dgm:t>
    </dgm:pt>
    <dgm:pt modelId="{B6744112-10F2-9D47-930D-A19B11CE7A1F}" type="sibTrans" cxnId="{03EA56BF-BD2F-4645-BE17-51BDE509B082}">
      <dgm:prSet/>
      <dgm:spPr/>
      <dgm:t>
        <a:bodyPr/>
        <a:lstStyle/>
        <a:p>
          <a:endParaRPr lang="en-US"/>
        </a:p>
      </dgm:t>
    </dgm:pt>
    <dgm:pt modelId="{4C166495-443E-DF4D-9F7B-CCE870CE36C7}" type="parTrans" cxnId="{03EA56BF-BD2F-4645-BE17-51BDE509B082}">
      <dgm:prSet/>
      <dgm:spPr/>
      <dgm:t>
        <a:bodyPr/>
        <a:lstStyle/>
        <a:p>
          <a:endParaRPr lang="en-US"/>
        </a:p>
      </dgm:t>
    </dgm:pt>
    <dgm:pt modelId="{E448135D-CB6C-0147-B126-A2002CF9FE1F}">
      <dgm:prSet custT="1"/>
      <dgm:spPr>
        <a:ln>
          <a:solidFill>
            <a:schemeClr val="accent6">
              <a:lumMod val="50000"/>
            </a:schemeClr>
          </a:solidFill>
        </a:ln>
      </dgm:spPr>
      <dgm:t>
        <a:bodyPr/>
        <a:lstStyle/>
        <a:p>
          <a:pPr>
            <a:spcBef>
              <a:spcPts val="300"/>
            </a:spcBef>
            <a:spcAft>
              <a:spcPts val="300"/>
            </a:spcAft>
          </a:pPr>
          <a:endParaRPr lang="en-ZA" sz="1500" dirty="0">
            <a:solidFill>
              <a:sysClr val="windowText" lastClr="000000"/>
            </a:solidFill>
            <a:latin typeface="Arial" pitchFamily="34" charset="0"/>
            <a:cs typeface="Arial" pitchFamily="34" charset="0"/>
          </a:endParaRPr>
        </a:p>
      </dgm:t>
    </dgm:pt>
    <dgm:pt modelId="{21D84EA1-07D9-1849-B638-3EEB1AE566BA}" type="parTrans" cxnId="{016223D4-E1DD-AB4D-8AA9-27F12DC79C8F}">
      <dgm:prSet/>
      <dgm:spPr/>
      <dgm:t>
        <a:bodyPr/>
        <a:lstStyle/>
        <a:p>
          <a:endParaRPr lang="en-GB"/>
        </a:p>
      </dgm:t>
    </dgm:pt>
    <dgm:pt modelId="{1E62BF0D-17E5-9C42-BA87-A70BC9F77398}" type="sibTrans" cxnId="{016223D4-E1DD-AB4D-8AA9-27F12DC79C8F}">
      <dgm:prSet/>
      <dgm:spPr/>
      <dgm:t>
        <a:bodyPr/>
        <a:lstStyle/>
        <a:p>
          <a:endParaRPr lang="en-GB"/>
        </a:p>
      </dgm:t>
    </dgm:pt>
    <dgm:pt modelId="{0D792F2E-4AC4-5F44-8D32-DB7362209CC2}">
      <dgm:prSet custT="1"/>
      <dgm:spPr>
        <a:ln>
          <a:solidFill>
            <a:schemeClr val="accent6">
              <a:lumMod val="50000"/>
            </a:schemeClr>
          </a:solidFill>
        </a:ln>
      </dgm:spPr>
      <dgm:t>
        <a:bodyPr/>
        <a:lstStyle/>
        <a:p>
          <a:pPr>
            <a:spcBef>
              <a:spcPts val="300"/>
            </a:spcBef>
            <a:spcAft>
              <a:spcPts val="300"/>
            </a:spcAft>
          </a:pPr>
          <a:endParaRPr lang="en-ZA" sz="1500" dirty="0">
            <a:solidFill>
              <a:sysClr val="windowText" lastClr="000000"/>
            </a:solidFill>
            <a:latin typeface="Arial" pitchFamily="34" charset="0"/>
            <a:cs typeface="Arial" pitchFamily="34" charset="0"/>
          </a:endParaRPr>
        </a:p>
      </dgm:t>
    </dgm:pt>
    <dgm:pt modelId="{0FB07999-5CFE-9742-B8D4-A43A80DF5D46}" type="parTrans" cxnId="{4CE20D66-A631-8D4E-B004-A89029E5CAD9}">
      <dgm:prSet/>
      <dgm:spPr/>
      <dgm:t>
        <a:bodyPr/>
        <a:lstStyle/>
        <a:p>
          <a:endParaRPr lang="en-GB"/>
        </a:p>
      </dgm:t>
    </dgm:pt>
    <dgm:pt modelId="{0ECCC525-F5A6-8E45-864F-7A508811848F}" type="sibTrans" cxnId="{4CE20D66-A631-8D4E-B004-A89029E5CAD9}">
      <dgm:prSet/>
      <dgm:spPr/>
      <dgm:t>
        <a:bodyPr/>
        <a:lstStyle/>
        <a:p>
          <a:endParaRPr lang="en-GB"/>
        </a:p>
      </dgm:t>
    </dgm:pt>
    <dgm:pt modelId="{B057181B-8FAA-9B4F-B3B1-6E797890FB8C}">
      <dgm:prSet custT="1"/>
      <dgm:spPr>
        <a:ln>
          <a:solidFill>
            <a:schemeClr val="accent6">
              <a:lumMod val="50000"/>
            </a:schemeClr>
          </a:solidFill>
        </a:ln>
      </dgm:spPr>
      <dgm:t>
        <a:bodyPr/>
        <a:lstStyle/>
        <a:p>
          <a:pPr>
            <a:spcBef>
              <a:spcPts val="300"/>
            </a:spcBef>
            <a:spcAft>
              <a:spcPts val="300"/>
            </a:spcAft>
          </a:pPr>
          <a:r>
            <a:rPr lang="en-ZA" sz="1500" dirty="0">
              <a:latin typeface="Arial" pitchFamily="34" charset="0"/>
              <a:cs typeface="Arial" pitchFamily="34" charset="0"/>
            </a:rPr>
            <a:t>Broad-Based Black Economic Empowerment Act (No. 53 of 2003, as amended by Act No.46 of 2013) and New B-BBEE Codes</a:t>
          </a:r>
        </a:p>
      </dgm:t>
    </dgm:pt>
    <dgm:pt modelId="{3D8F102B-74D6-7842-9709-F67587F93528}" type="parTrans" cxnId="{210297DD-8B00-C341-BCB5-8F0876015DD4}">
      <dgm:prSet/>
      <dgm:spPr/>
      <dgm:t>
        <a:bodyPr/>
        <a:lstStyle/>
        <a:p>
          <a:endParaRPr lang="en-GB"/>
        </a:p>
      </dgm:t>
    </dgm:pt>
    <dgm:pt modelId="{6E8BE1B7-41CB-914B-9117-CB81692EC521}" type="sibTrans" cxnId="{210297DD-8B00-C341-BCB5-8F0876015DD4}">
      <dgm:prSet/>
      <dgm:spPr/>
      <dgm:t>
        <a:bodyPr/>
        <a:lstStyle/>
        <a:p>
          <a:endParaRPr lang="en-GB"/>
        </a:p>
      </dgm:t>
    </dgm:pt>
    <dgm:pt modelId="{4DF3F1D6-7BF9-E04D-9DBC-0D04CA525C1F}">
      <dgm:prSet custT="1"/>
      <dgm:spPr>
        <a:ln>
          <a:solidFill>
            <a:schemeClr val="accent6">
              <a:lumMod val="50000"/>
            </a:schemeClr>
          </a:solidFill>
        </a:ln>
      </dgm:spPr>
      <dgm:t>
        <a:bodyPr/>
        <a:lstStyle/>
        <a:p>
          <a:pPr>
            <a:spcBef>
              <a:spcPts val="300"/>
            </a:spcBef>
            <a:spcAft>
              <a:spcPts val="300"/>
            </a:spcAft>
            <a:buFont typeface="Wingdings" pitchFamily="2" charset="2"/>
            <a:buChar char="§"/>
          </a:pPr>
          <a:r>
            <a:rPr lang="en-GB" sz="1500" b="0" dirty="0">
              <a:effectLst/>
              <a:latin typeface="+mn-lt"/>
              <a:ea typeface="+mn-ea"/>
              <a:cs typeface="+mn-cs"/>
            </a:rPr>
            <a:t>Preferential Procurement Policy Framework Act, 2000, and Regulations (2017)</a:t>
          </a:r>
          <a:endParaRPr lang="en-ZA" sz="1500" dirty="0">
            <a:latin typeface="Arial" pitchFamily="34" charset="0"/>
            <a:cs typeface="Arial" pitchFamily="34" charset="0"/>
          </a:endParaRPr>
        </a:p>
      </dgm:t>
    </dgm:pt>
    <dgm:pt modelId="{7620CCB0-FCC5-224B-BC99-86A049598473}" type="parTrans" cxnId="{37B8B642-B54C-6A40-A892-E8999D5C757D}">
      <dgm:prSet/>
      <dgm:spPr/>
      <dgm:t>
        <a:bodyPr/>
        <a:lstStyle/>
        <a:p>
          <a:endParaRPr lang="en-GB"/>
        </a:p>
      </dgm:t>
    </dgm:pt>
    <dgm:pt modelId="{9E215976-EB98-274B-87DC-B77122170BA7}" type="sibTrans" cxnId="{37B8B642-B54C-6A40-A892-E8999D5C757D}">
      <dgm:prSet/>
      <dgm:spPr/>
      <dgm:t>
        <a:bodyPr/>
        <a:lstStyle/>
        <a:p>
          <a:endParaRPr lang="en-GB"/>
        </a:p>
      </dgm:t>
    </dgm:pt>
    <dgm:pt modelId="{C238CAF5-7705-0D4E-87B6-ECBAF64B37E5}">
      <dgm:prSet custT="1"/>
      <dgm:spPr>
        <a:ln>
          <a:solidFill>
            <a:schemeClr val="accent6">
              <a:lumMod val="50000"/>
            </a:schemeClr>
          </a:solidFill>
        </a:ln>
      </dgm:spPr>
      <dgm:t>
        <a:bodyPr/>
        <a:lstStyle/>
        <a:p>
          <a:pPr>
            <a:spcBef>
              <a:spcPts val="300"/>
            </a:spcBef>
            <a:spcAft>
              <a:spcPts val="300"/>
            </a:spcAft>
          </a:pPr>
          <a:r>
            <a:rPr lang="en-ZA" sz="1500" b="1" dirty="0"/>
            <a:t>Social Housing Act (No. 16 of 2008). </a:t>
          </a:r>
          <a:endParaRPr lang="en-ZA" sz="1500" b="1" dirty="0">
            <a:latin typeface="Arial" pitchFamily="34" charset="0"/>
            <a:cs typeface="Arial" pitchFamily="34" charset="0"/>
          </a:endParaRPr>
        </a:p>
      </dgm:t>
    </dgm:pt>
    <dgm:pt modelId="{14D44DD1-89F4-6047-A481-A51EAAA7C96E}" type="parTrans" cxnId="{55E197B9-1C10-CA46-B10B-628AD39F80A5}">
      <dgm:prSet/>
      <dgm:spPr/>
      <dgm:t>
        <a:bodyPr/>
        <a:lstStyle/>
        <a:p>
          <a:endParaRPr lang="en-GB"/>
        </a:p>
      </dgm:t>
    </dgm:pt>
    <dgm:pt modelId="{9C603B5C-1F86-A244-80EB-E88041A1EA15}" type="sibTrans" cxnId="{55E197B9-1C10-CA46-B10B-628AD39F80A5}">
      <dgm:prSet/>
      <dgm:spPr/>
      <dgm:t>
        <a:bodyPr/>
        <a:lstStyle/>
        <a:p>
          <a:endParaRPr lang="en-GB"/>
        </a:p>
      </dgm:t>
    </dgm:pt>
    <dgm:pt modelId="{28FE5A67-C24C-6645-988F-321103BE588D}">
      <dgm:prSet custT="1"/>
      <dgm:spPr>
        <a:ln>
          <a:solidFill>
            <a:schemeClr val="accent6">
              <a:lumMod val="50000"/>
            </a:schemeClr>
          </a:solidFill>
        </a:ln>
      </dgm:spPr>
      <dgm:t>
        <a:bodyPr/>
        <a:lstStyle/>
        <a:p>
          <a:pPr>
            <a:spcBef>
              <a:spcPts val="300"/>
            </a:spcBef>
            <a:spcAft>
              <a:spcPts val="300"/>
            </a:spcAft>
          </a:pPr>
          <a:endParaRPr lang="en-ZA" sz="1500" dirty="0">
            <a:latin typeface="Arial" pitchFamily="34" charset="0"/>
            <a:cs typeface="Arial" pitchFamily="34" charset="0"/>
          </a:endParaRPr>
        </a:p>
      </dgm:t>
    </dgm:pt>
    <dgm:pt modelId="{BE935053-7100-404E-975C-ED1F5F8942BD}" type="parTrans" cxnId="{BCD6EE24-CD32-1342-88A7-9F3BD8EC9FBF}">
      <dgm:prSet/>
      <dgm:spPr/>
      <dgm:t>
        <a:bodyPr/>
        <a:lstStyle/>
        <a:p>
          <a:endParaRPr lang="en-GB"/>
        </a:p>
      </dgm:t>
    </dgm:pt>
    <dgm:pt modelId="{85FF5714-DDE7-D94D-A4F2-8250931AD8AB}" type="sibTrans" cxnId="{BCD6EE24-CD32-1342-88A7-9F3BD8EC9FBF}">
      <dgm:prSet/>
      <dgm:spPr/>
      <dgm:t>
        <a:bodyPr/>
        <a:lstStyle/>
        <a:p>
          <a:endParaRPr lang="en-GB"/>
        </a:p>
      </dgm:t>
    </dgm:pt>
    <dgm:pt modelId="{83CE1371-DB75-DC44-BF35-8A51B5092E56}">
      <dgm:prSet custT="1"/>
      <dgm:spPr>
        <a:ln>
          <a:solidFill>
            <a:schemeClr val="accent6">
              <a:lumMod val="50000"/>
            </a:schemeClr>
          </a:solidFill>
        </a:ln>
      </dgm:spPr>
      <dgm:t>
        <a:bodyPr/>
        <a:lstStyle/>
        <a:p>
          <a:pPr>
            <a:spcBef>
              <a:spcPts val="300"/>
            </a:spcBef>
            <a:spcAft>
              <a:spcPts val="300"/>
            </a:spcAft>
          </a:pPr>
          <a:r>
            <a:rPr lang="en-ZA" sz="1500" b="1" dirty="0">
              <a:cs typeface="Arial" panose="020B0604020202020204" pitchFamily="34" charset="0"/>
            </a:rPr>
            <a:t>Constitution of the Republic of South Africa, Act 108 of 1996,</a:t>
          </a:r>
          <a:endParaRPr lang="en-ZA" sz="1500" b="1" dirty="0">
            <a:latin typeface="Arial" pitchFamily="34" charset="0"/>
            <a:cs typeface="Arial" pitchFamily="34" charset="0"/>
          </a:endParaRPr>
        </a:p>
      </dgm:t>
    </dgm:pt>
    <dgm:pt modelId="{FACFB054-E1DF-E244-8B31-62D1AC48B0FB}" type="parTrans" cxnId="{3DA4E098-01A2-9742-8A8E-EE4ED59AD793}">
      <dgm:prSet/>
      <dgm:spPr/>
      <dgm:t>
        <a:bodyPr/>
        <a:lstStyle/>
        <a:p>
          <a:endParaRPr lang="en-GB"/>
        </a:p>
      </dgm:t>
    </dgm:pt>
    <dgm:pt modelId="{9F32F023-A5A2-4540-B9FA-CD570BAADCFB}" type="sibTrans" cxnId="{3DA4E098-01A2-9742-8A8E-EE4ED59AD793}">
      <dgm:prSet/>
      <dgm:spPr/>
      <dgm:t>
        <a:bodyPr/>
        <a:lstStyle/>
        <a:p>
          <a:endParaRPr lang="en-GB"/>
        </a:p>
      </dgm:t>
    </dgm:pt>
    <dgm:pt modelId="{A09E42D2-9FE5-4442-B140-DABF3A136E86}">
      <dgm:prSet phldrT="[Text]" custT="1"/>
      <dgm:spPr>
        <a:ln>
          <a:solidFill>
            <a:schemeClr val="accent6">
              <a:lumMod val="50000"/>
            </a:schemeClr>
          </a:solidFill>
        </a:ln>
      </dgm:spPr>
      <dgm:t>
        <a:bodyPr/>
        <a:lstStyle/>
        <a:p>
          <a:pPr>
            <a:spcBef>
              <a:spcPts val="300"/>
            </a:spcBef>
            <a:spcAft>
              <a:spcPts val="300"/>
            </a:spcAft>
          </a:pPr>
          <a:r>
            <a:rPr lang="en-US" sz="1500" dirty="0">
              <a:latin typeface="Arial" pitchFamily="34" charset="0"/>
              <a:cs typeface="Arial" pitchFamily="34" charset="0"/>
            </a:rPr>
            <a:t>IDMS and FIPDM (NT)</a:t>
          </a:r>
        </a:p>
      </dgm:t>
    </dgm:pt>
    <dgm:pt modelId="{7A302B51-686A-C344-99AE-F7B29ECD4497}" type="parTrans" cxnId="{C580267F-7327-954C-B8CF-1CC6780797C9}">
      <dgm:prSet/>
      <dgm:spPr/>
      <dgm:t>
        <a:bodyPr/>
        <a:lstStyle/>
        <a:p>
          <a:endParaRPr lang="en-GB"/>
        </a:p>
      </dgm:t>
    </dgm:pt>
    <dgm:pt modelId="{8E308C7B-4F10-6846-A636-9A2077C9C105}" type="sibTrans" cxnId="{C580267F-7327-954C-B8CF-1CC6780797C9}">
      <dgm:prSet/>
      <dgm:spPr/>
      <dgm:t>
        <a:bodyPr/>
        <a:lstStyle/>
        <a:p>
          <a:endParaRPr lang="en-GB"/>
        </a:p>
      </dgm:t>
    </dgm:pt>
    <dgm:pt modelId="{CCB7BA38-2532-8146-8806-667E7AA1AF7B}" type="pres">
      <dgm:prSet presAssocID="{28745A20-6143-CC41-A7E9-B2A4943208FC}" presName="linearFlow" presStyleCnt="0">
        <dgm:presLayoutVars>
          <dgm:dir/>
          <dgm:animLvl val="lvl"/>
          <dgm:resizeHandles val="exact"/>
        </dgm:presLayoutVars>
      </dgm:prSet>
      <dgm:spPr/>
      <dgm:t>
        <a:bodyPr/>
        <a:lstStyle/>
        <a:p>
          <a:endParaRPr lang="en-ZA"/>
        </a:p>
      </dgm:t>
    </dgm:pt>
    <dgm:pt modelId="{CA5D8979-0524-3248-B93A-8C99E1455CFC}" type="pres">
      <dgm:prSet presAssocID="{F1552C53-7304-B746-A181-E27AAF653399}" presName="composite" presStyleCnt="0"/>
      <dgm:spPr/>
    </dgm:pt>
    <dgm:pt modelId="{361E88F3-323E-0845-9851-9EB9D7323A4E}" type="pres">
      <dgm:prSet presAssocID="{F1552C53-7304-B746-A181-E27AAF653399}" presName="parentText" presStyleLbl="alignNode1" presStyleIdx="0" presStyleCnt="2" custLinFactNeighborY="-2326">
        <dgm:presLayoutVars>
          <dgm:chMax val="1"/>
          <dgm:bulletEnabled val="1"/>
        </dgm:presLayoutVars>
      </dgm:prSet>
      <dgm:spPr/>
      <dgm:t>
        <a:bodyPr/>
        <a:lstStyle/>
        <a:p>
          <a:endParaRPr lang="en-ZA"/>
        </a:p>
      </dgm:t>
    </dgm:pt>
    <dgm:pt modelId="{2D9D1325-FDF1-9941-AEB6-6784E5973983}" type="pres">
      <dgm:prSet presAssocID="{F1552C53-7304-B746-A181-E27AAF653399}" presName="descendantText" presStyleLbl="alignAcc1" presStyleIdx="0" presStyleCnt="2" custScaleY="177838" custLinFactNeighborY="3150">
        <dgm:presLayoutVars>
          <dgm:bulletEnabled val="1"/>
        </dgm:presLayoutVars>
      </dgm:prSet>
      <dgm:spPr/>
      <dgm:t>
        <a:bodyPr/>
        <a:lstStyle/>
        <a:p>
          <a:endParaRPr lang="en-ZA"/>
        </a:p>
      </dgm:t>
    </dgm:pt>
    <dgm:pt modelId="{B57AA421-D5C8-1F41-A16E-CD68356EDE13}" type="pres">
      <dgm:prSet presAssocID="{978C451F-5EA9-5348-AEE7-CA11E3059802}" presName="sp" presStyleCnt="0"/>
      <dgm:spPr/>
    </dgm:pt>
    <dgm:pt modelId="{9B4BD0FA-D678-C54E-858C-F86060E6B598}" type="pres">
      <dgm:prSet presAssocID="{9B802309-C3C3-EA40-8D6D-776449D225EB}" presName="composite" presStyleCnt="0"/>
      <dgm:spPr/>
    </dgm:pt>
    <dgm:pt modelId="{67675B6A-1C77-4A4A-A3EE-D150D42A4C8B}" type="pres">
      <dgm:prSet presAssocID="{9B802309-C3C3-EA40-8D6D-776449D225EB}" presName="parentText" presStyleLbl="alignNode1" presStyleIdx="1" presStyleCnt="2" custScaleY="117048" custLinFactNeighborY="-1163">
        <dgm:presLayoutVars>
          <dgm:chMax val="1"/>
          <dgm:bulletEnabled val="1"/>
        </dgm:presLayoutVars>
      </dgm:prSet>
      <dgm:spPr/>
      <dgm:t>
        <a:bodyPr/>
        <a:lstStyle/>
        <a:p>
          <a:endParaRPr lang="en-ZA"/>
        </a:p>
      </dgm:t>
    </dgm:pt>
    <dgm:pt modelId="{97FA1115-2DE3-1944-92B4-A3B68C8F79FD}" type="pres">
      <dgm:prSet presAssocID="{9B802309-C3C3-EA40-8D6D-776449D225EB}" presName="descendantText" presStyleLbl="alignAcc1" presStyleIdx="1" presStyleCnt="2" custScaleY="93047" custLinFactNeighborY="8265">
        <dgm:presLayoutVars>
          <dgm:bulletEnabled val="1"/>
        </dgm:presLayoutVars>
      </dgm:prSet>
      <dgm:spPr/>
      <dgm:t>
        <a:bodyPr/>
        <a:lstStyle/>
        <a:p>
          <a:endParaRPr lang="en-ZA"/>
        </a:p>
      </dgm:t>
    </dgm:pt>
  </dgm:ptLst>
  <dgm:cxnLst>
    <dgm:cxn modelId="{5D9CE419-673E-1342-9878-6A3F7B6404EF}" srcId="{4834441A-F93C-EA42-BF43-4B09A720BAF9}" destId="{46206749-EC84-7D41-B53C-EED610D9DE2C}" srcOrd="0" destOrd="0" parTransId="{C0B92110-B3CA-024B-8477-8CA99C3CFC20}" sibTransId="{2E40BCE6-2F1B-3541-B7DD-5D482D9FFA90}"/>
    <dgm:cxn modelId="{55E197B9-1C10-CA46-B10B-628AD39F80A5}" srcId="{F1552C53-7304-B746-A181-E27AAF653399}" destId="{C238CAF5-7705-0D4E-87B6-ECBAF64B37E5}" srcOrd="3" destOrd="0" parTransId="{14D44DD1-89F4-6047-A481-A51EAAA7C96E}" sibTransId="{9C603B5C-1F86-A244-80EB-E88041A1EA15}"/>
    <dgm:cxn modelId="{AA2E15B2-4761-43C7-A825-5D7A68C01D44}" type="presOf" srcId="{46206749-EC84-7D41-B53C-EED610D9DE2C}" destId="{2D9D1325-FDF1-9941-AEB6-6784E5973983}" srcOrd="0" destOrd="8" presId="urn:microsoft.com/office/officeart/2005/8/layout/chevron2"/>
    <dgm:cxn modelId="{5918872C-FB07-9840-8BDE-31269ACC41B1}" type="presOf" srcId="{83CE1371-DB75-DC44-BF35-8A51B5092E56}" destId="{2D9D1325-FDF1-9941-AEB6-6784E5973983}" srcOrd="0" destOrd="2" presId="urn:microsoft.com/office/officeart/2005/8/layout/chevron2"/>
    <dgm:cxn modelId="{03EA56BF-BD2F-4645-BE17-51BDE509B082}" srcId="{4834441A-F93C-EA42-BF43-4B09A720BAF9}" destId="{B7362C37-B870-0C4E-92C1-E10CA0102DBD}" srcOrd="1" destOrd="0" parTransId="{4C166495-443E-DF4D-9F7B-CCE870CE36C7}" sibTransId="{B6744112-10F2-9D47-930D-A19B11CE7A1F}"/>
    <dgm:cxn modelId="{016223D4-E1DD-AB4D-8AA9-27F12DC79C8F}" srcId="{F1552C53-7304-B746-A181-E27AAF653399}" destId="{E448135D-CB6C-0147-B126-A2002CF9FE1F}" srcOrd="6" destOrd="0" parTransId="{21D84EA1-07D9-1849-B638-3EEB1AE566BA}" sibTransId="{1E62BF0D-17E5-9C42-BA87-A70BC9F77398}"/>
    <dgm:cxn modelId="{C580267F-7327-954C-B8CF-1CC6780797C9}" srcId="{9B802309-C3C3-EA40-8D6D-776449D225EB}" destId="{A09E42D2-9FE5-4442-B140-DABF3A136E86}" srcOrd="3" destOrd="0" parTransId="{7A302B51-686A-C344-99AE-F7B29ECD4497}" sibTransId="{8E308C7B-4F10-6846-A636-9A2077C9C105}"/>
    <dgm:cxn modelId="{53674D62-86DE-4F19-817D-37CB83BD1B80}" srcId="{F1552C53-7304-B746-A181-E27AAF653399}" destId="{429A4CEA-D1DF-4D0C-A523-D2286F8C3F7D}" srcOrd="4" destOrd="0" parTransId="{CADFECCB-ABC4-40CD-9FD3-4238D4B586F0}" sibTransId="{DC6A2D2E-371C-47E3-B26D-A8CB05D697D3}"/>
    <dgm:cxn modelId="{2C26014B-776D-B74E-9C4E-263F4783AF7A}" srcId="{9B802309-C3C3-EA40-8D6D-776449D225EB}" destId="{5273A8A6-7982-904C-8E96-F1DDE2B74D23}" srcOrd="0" destOrd="0" parTransId="{E8AC8FCE-63A3-9142-8F32-D844CFF1899A}" sibTransId="{958DB040-60BB-124E-8CE4-65DD7734496B}"/>
    <dgm:cxn modelId="{9DF13107-4845-4A4D-AB38-19BEBF46B47F}" type="presOf" srcId="{28745A20-6143-CC41-A7E9-B2A4943208FC}" destId="{CCB7BA38-2532-8146-8806-667E7AA1AF7B}" srcOrd="0" destOrd="0" presId="urn:microsoft.com/office/officeart/2005/8/layout/chevron2"/>
    <dgm:cxn modelId="{0B55E428-97D1-48BD-A219-28599AF06716}" type="presOf" srcId="{758C133D-8136-6B4A-A2AB-DB591DE3A31A}" destId="{2D9D1325-FDF1-9941-AEB6-6784E5973983}" srcOrd="0" destOrd="5" presId="urn:microsoft.com/office/officeart/2005/8/layout/chevron2"/>
    <dgm:cxn modelId="{7B6FAB6A-BDAB-45A7-87E7-2CBD24E8A0D0}" type="presOf" srcId="{F1552C53-7304-B746-A181-E27AAF653399}" destId="{361E88F3-323E-0845-9851-9EB9D7323A4E}" srcOrd="0" destOrd="0" presId="urn:microsoft.com/office/officeart/2005/8/layout/chevron2"/>
    <dgm:cxn modelId="{2CBDFA40-0D5D-44E5-8189-948D9ACBF6B2}" type="presOf" srcId="{429A4CEA-D1DF-4D0C-A523-D2286F8C3F7D}" destId="{2D9D1325-FDF1-9941-AEB6-6784E5973983}" srcOrd="0" destOrd="4" presId="urn:microsoft.com/office/officeart/2005/8/layout/chevron2"/>
    <dgm:cxn modelId="{99316092-F8CA-FE47-AB8C-DDD633B240D4}" srcId="{F1552C53-7304-B746-A181-E27AAF653399}" destId="{758C133D-8136-6B4A-A2AB-DB591DE3A31A}" srcOrd="5" destOrd="0" parTransId="{67D489AC-0A67-AD40-9EE9-D10494A61F6D}" sibTransId="{4A4431E3-2A28-A848-96DA-5FCC5753C4DD}"/>
    <dgm:cxn modelId="{77F714F9-4250-6242-9364-6B01011B0637}" srcId="{28745A20-6143-CC41-A7E9-B2A4943208FC}" destId="{9B802309-C3C3-EA40-8D6D-776449D225EB}" srcOrd="1" destOrd="0" parTransId="{23AAC7FE-7CE9-3343-B2BE-5F6C1AED6F1D}" sibTransId="{6E13E64E-D595-7D44-A88F-C8F091887FC9}"/>
    <dgm:cxn modelId="{DF1B01A7-A409-44D2-B00B-CE3F7B5D9FC5}" type="presOf" srcId="{9B802309-C3C3-EA40-8D6D-776449D225EB}" destId="{67675B6A-1C77-4A4A-A3EE-D150D42A4C8B}" srcOrd="0" destOrd="0" presId="urn:microsoft.com/office/officeart/2005/8/layout/chevron2"/>
    <dgm:cxn modelId="{BCD6EE24-CD32-1342-88A7-9F3BD8EC9FBF}" srcId="{F1552C53-7304-B746-A181-E27AAF653399}" destId="{28FE5A67-C24C-6645-988F-321103BE588D}" srcOrd="1" destOrd="0" parTransId="{BE935053-7100-404E-975C-ED1F5F8942BD}" sibTransId="{85FF5714-DDE7-D94D-A4F2-8250931AD8AB}"/>
    <dgm:cxn modelId="{6230D2D8-7B70-40A0-A82E-FA95224DED5D}" type="presOf" srcId="{258DE850-72B4-D545-A560-689265F35A95}" destId="{97FA1115-2DE3-1944-92B4-A3B68C8F79FD}" srcOrd="0" destOrd="2" presId="urn:microsoft.com/office/officeart/2005/8/layout/chevron2"/>
    <dgm:cxn modelId="{E48B786E-D34F-7647-AE8C-2BB020ABA940}" type="presOf" srcId="{A09E42D2-9FE5-4442-B140-DABF3A136E86}" destId="{97FA1115-2DE3-1944-92B4-A3B68C8F79FD}" srcOrd="0" destOrd="3" presId="urn:microsoft.com/office/officeart/2005/8/layout/chevron2"/>
    <dgm:cxn modelId="{3DA4E098-01A2-9742-8A8E-EE4ED59AD793}" srcId="{F1552C53-7304-B746-A181-E27AAF653399}" destId="{83CE1371-DB75-DC44-BF35-8A51B5092E56}" srcOrd="2" destOrd="0" parTransId="{FACFB054-E1DF-E244-8B31-62D1AC48B0FB}" sibTransId="{9F32F023-A5A2-4540-B9FA-CD570BAADCFB}"/>
    <dgm:cxn modelId="{4CEAEACE-E20E-4957-94DB-29FFEDAA7E4F}" type="presOf" srcId="{4834441A-F93C-EA42-BF43-4B09A720BAF9}" destId="{2D9D1325-FDF1-9941-AEB6-6784E5973983}" srcOrd="0" destOrd="7" presId="urn:microsoft.com/office/officeart/2005/8/layout/chevron2"/>
    <dgm:cxn modelId="{210297DD-8B00-C341-BCB5-8F0876015DD4}" srcId="{4834441A-F93C-EA42-BF43-4B09A720BAF9}" destId="{B057181B-8FAA-9B4F-B3B1-6E797890FB8C}" srcOrd="2" destOrd="0" parTransId="{3D8F102B-74D6-7842-9709-F67587F93528}" sibTransId="{6E8BE1B7-41CB-914B-9117-CB81692EC521}"/>
    <dgm:cxn modelId="{7E1A0718-1BB6-9D43-8917-F6E52F3AD8E2}" type="presOf" srcId="{B057181B-8FAA-9B4F-B3B1-6E797890FB8C}" destId="{2D9D1325-FDF1-9941-AEB6-6784E5973983}" srcOrd="0" destOrd="10" presId="urn:microsoft.com/office/officeart/2005/8/layout/chevron2"/>
    <dgm:cxn modelId="{174D500A-ED91-9A41-8975-573C58F65B5D}" srcId="{9B802309-C3C3-EA40-8D6D-776449D225EB}" destId="{7E5597DA-86D9-7F47-9ED9-A0A72401696B}" srcOrd="1" destOrd="0" parTransId="{195F726C-817C-ED49-9A7A-F718CEAB9094}" sibTransId="{6D7F460D-3168-E54F-AC71-074692560F91}"/>
    <dgm:cxn modelId="{17CCEFF9-C45C-4B08-8D75-6221C580400C}" type="presOf" srcId="{5273A8A6-7982-904C-8E96-F1DDE2B74D23}" destId="{97FA1115-2DE3-1944-92B4-A3B68C8F79FD}" srcOrd="0" destOrd="0" presId="urn:microsoft.com/office/officeart/2005/8/layout/chevron2"/>
    <dgm:cxn modelId="{78E09A43-D44A-724A-AE57-5799B12244BF}" type="presOf" srcId="{4DF3F1D6-7BF9-E04D-9DBC-0D04CA525C1F}" destId="{2D9D1325-FDF1-9941-AEB6-6784E5973983}" srcOrd="0" destOrd="11" presId="urn:microsoft.com/office/officeart/2005/8/layout/chevron2"/>
    <dgm:cxn modelId="{5B29F631-80DE-9A46-92B3-8D602C2E66E6}" type="presOf" srcId="{E448135D-CB6C-0147-B126-A2002CF9FE1F}" destId="{2D9D1325-FDF1-9941-AEB6-6784E5973983}" srcOrd="0" destOrd="6" presId="urn:microsoft.com/office/officeart/2005/8/layout/chevron2"/>
    <dgm:cxn modelId="{8E923C5D-23C1-6F4B-8A65-DE19C3559139}" srcId="{F1552C53-7304-B746-A181-E27AAF653399}" destId="{C8F751C1-3DA3-2F49-AFD2-4C09CD7C4197}" srcOrd="0" destOrd="0" parTransId="{81D0D867-36D1-054A-9B72-DE865A9B7C6C}" sibTransId="{35305BCB-763A-E840-9A4B-9BE68D83C259}"/>
    <dgm:cxn modelId="{A1ABDF90-C891-4F94-BDD3-3A8C7300E368}" type="presOf" srcId="{C8F751C1-3DA3-2F49-AFD2-4C09CD7C4197}" destId="{2D9D1325-FDF1-9941-AEB6-6784E5973983}" srcOrd="0" destOrd="0" presId="urn:microsoft.com/office/officeart/2005/8/layout/chevron2"/>
    <dgm:cxn modelId="{37B8B642-B54C-6A40-A892-E8999D5C757D}" srcId="{4834441A-F93C-EA42-BF43-4B09A720BAF9}" destId="{4DF3F1D6-7BF9-E04D-9DBC-0D04CA525C1F}" srcOrd="3" destOrd="0" parTransId="{7620CCB0-FCC5-224B-BC99-86A049598473}" sibTransId="{9E215976-EB98-274B-87DC-B77122170BA7}"/>
    <dgm:cxn modelId="{202F29CF-C974-BF46-AC90-524800D3E2D6}" srcId="{9B802309-C3C3-EA40-8D6D-776449D225EB}" destId="{258DE850-72B4-D545-A560-689265F35A95}" srcOrd="2" destOrd="0" parTransId="{F58B4045-B19C-CD4E-A4DB-98C9B6BDEA94}" sibTransId="{EED75A3A-8B14-174F-8B0A-B0C33E88E789}"/>
    <dgm:cxn modelId="{34455F48-2C4A-6944-A9CA-B9E5D11A2092}" type="presOf" srcId="{0D792F2E-4AC4-5F44-8D32-DB7362209CC2}" destId="{2D9D1325-FDF1-9941-AEB6-6784E5973983}" srcOrd="0" destOrd="12" presId="urn:microsoft.com/office/officeart/2005/8/layout/chevron2"/>
    <dgm:cxn modelId="{4CE20D66-A631-8D4E-B004-A89029E5CAD9}" srcId="{4834441A-F93C-EA42-BF43-4B09A720BAF9}" destId="{0D792F2E-4AC4-5F44-8D32-DB7362209CC2}" srcOrd="4" destOrd="0" parTransId="{0FB07999-5CFE-9742-B8D4-A43A80DF5D46}" sibTransId="{0ECCC525-F5A6-8E45-864F-7A508811848F}"/>
    <dgm:cxn modelId="{F2A136C4-9BC5-4F8A-90B9-C2790376EF90}" type="presOf" srcId="{7E5597DA-86D9-7F47-9ED9-A0A72401696B}" destId="{97FA1115-2DE3-1944-92B4-A3B68C8F79FD}" srcOrd="0" destOrd="1" presId="urn:microsoft.com/office/officeart/2005/8/layout/chevron2"/>
    <dgm:cxn modelId="{6C2F59CA-FA18-7C4B-BA89-0F06019759C2}" srcId="{F1552C53-7304-B746-A181-E27AAF653399}" destId="{4834441A-F93C-EA42-BF43-4B09A720BAF9}" srcOrd="7" destOrd="0" parTransId="{240A07AC-2EB5-6E47-8526-FFE418904B92}" sibTransId="{0B0112A7-E0E3-0A42-AD5C-4C52036CEBA6}"/>
    <dgm:cxn modelId="{412AEBC4-8F54-0B40-9F42-466EBB5D506E}" type="presOf" srcId="{28FE5A67-C24C-6645-988F-321103BE588D}" destId="{2D9D1325-FDF1-9941-AEB6-6784E5973983}" srcOrd="0" destOrd="1" presId="urn:microsoft.com/office/officeart/2005/8/layout/chevron2"/>
    <dgm:cxn modelId="{03C4635B-5493-4FA6-8282-F403A8E536B4}" type="presOf" srcId="{B7362C37-B870-0C4E-92C1-E10CA0102DBD}" destId="{2D9D1325-FDF1-9941-AEB6-6784E5973983}" srcOrd="0" destOrd="9" presId="urn:microsoft.com/office/officeart/2005/8/layout/chevron2"/>
    <dgm:cxn modelId="{0E2F1467-0047-BC40-A8D3-0806BE80B48E}" type="presOf" srcId="{C238CAF5-7705-0D4E-87B6-ECBAF64B37E5}" destId="{2D9D1325-FDF1-9941-AEB6-6784E5973983}" srcOrd="0" destOrd="3" presId="urn:microsoft.com/office/officeart/2005/8/layout/chevron2"/>
    <dgm:cxn modelId="{49A1CDF1-3F8A-A843-A5C5-A30EAA934412}" srcId="{28745A20-6143-CC41-A7E9-B2A4943208FC}" destId="{F1552C53-7304-B746-A181-E27AAF653399}" srcOrd="0" destOrd="0" parTransId="{F8568E94-7E34-0443-8FE4-5CBFAF70B922}" sibTransId="{978C451F-5EA9-5348-AEE7-CA11E3059802}"/>
    <dgm:cxn modelId="{5BA3295F-8D34-452E-90E5-E5A09A14DBB8}" type="presParOf" srcId="{CCB7BA38-2532-8146-8806-667E7AA1AF7B}" destId="{CA5D8979-0524-3248-B93A-8C99E1455CFC}" srcOrd="0" destOrd="0" presId="urn:microsoft.com/office/officeart/2005/8/layout/chevron2"/>
    <dgm:cxn modelId="{3E4CA1A4-E989-4250-BBD6-4E151BCADB16}" type="presParOf" srcId="{CA5D8979-0524-3248-B93A-8C99E1455CFC}" destId="{361E88F3-323E-0845-9851-9EB9D7323A4E}" srcOrd="0" destOrd="0" presId="urn:microsoft.com/office/officeart/2005/8/layout/chevron2"/>
    <dgm:cxn modelId="{308ED921-9727-482E-BB9E-892A638200E6}" type="presParOf" srcId="{CA5D8979-0524-3248-B93A-8C99E1455CFC}" destId="{2D9D1325-FDF1-9941-AEB6-6784E5973983}" srcOrd="1" destOrd="0" presId="urn:microsoft.com/office/officeart/2005/8/layout/chevron2"/>
    <dgm:cxn modelId="{764C46EC-0F90-4C6B-AD35-504459EFC26F}" type="presParOf" srcId="{CCB7BA38-2532-8146-8806-667E7AA1AF7B}" destId="{B57AA421-D5C8-1F41-A16E-CD68356EDE13}" srcOrd="1" destOrd="0" presId="urn:microsoft.com/office/officeart/2005/8/layout/chevron2"/>
    <dgm:cxn modelId="{465EE96E-3EFE-448A-ADE2-756C70F74275}" type="presParOf" srcId="{CCB7BA38-2532-8146-8806-667E7AA1AF7B}" destId="{9B4BD0FA-D678-C54E-858C-F86060E6B598}" srcOrd="2" destOrd="0" presId="urn:microsoft.com/office/officeart/2005/8/layout/chevron2"/>
    <dgm:cxn modelId="{877405CB-1F9A-4EA2-BD0D-FBE3210097D5}" type="presParOf" srcId="{9B4BD0FA-D678-C54E-858C-F86060E6B598}" destId="{67675B6A-1C77-4A4A-A3EE-D150D42A4C8B}" srcOrd="0" destOrd="0" presId="urn:microsoft.com/office/officeart/2005/8/layout/chevron2"/>
    <dgm:cxn modelId="{A689D17E-D4DE-485C-9BFE-8C78220FD94D}" type="presParOf" srcId="{9B4BD0FA-D678-C54E-858C-F86060E6B598}" destId="{97FA1115-2DE3-1944-92B4-A3B68C8F79F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E88F3-323E-0845-9851-9EB9D7323A4E}">
      <dsp:nvSpPr>
        <dsp:cNvPr id="0" name=""/>
        <dsp:cNvSpPr/>
      </dsp:nvSpPr>
      <dsp:spPr>
        <a:xfrm rot="5400000">
          <a:off x="-352391" y="896721"/>
          <a:ext cx="2349274" cy="1644492"/>
        </a:xfrm>
        <a:prstGeom prst="chevron">
          <a:avLst/>
        </a:prstGeom>
        <a:solidFill>
          <a:srgbClr val="002060"/>
        </a:solidFill>
        <a:ln w="6350" cap="flat" cmpd="sng" algn="ctr">
          <a:solidFill>
            <a:schemeClr val="accent3">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a:latin typeface="Arial" pitchFamily="34" charset="0"/>
              <a:cs typeface="Arial" pitchFamily="34" charset="0"/>
            </a:rPr>
            <a:t>Legislation</a:t>
          </a:r>
        </a:p>
      </dsp:txBody>
      <dsp:txXfrm rot="-5400000">
        <a:off x="0" y="1366576"/>
        <a:ext cx="1644492" cy="704782"/>
      </dsp:txXfrm>
    </dsp:sp>
    <dsp:sp modelId="{2D9D1325-FDF1-9941-AEB6-6784E5973983}">
      <dsp:nvSpPr>
        <dsp:cNvPr id="0" name=""/>
        <dsp:cNvSpPr/>
      </dsp:nvSpPr>
      <dsp:spPr>
        <a:xfrm rot="5400000">
          <a:off x="4347577" y="-2650313"/>
          <a:ext cx="2715637" cy="8121806"/>
        </a:xfrm>
        <a:prstGeom prst="round2SameRect">
          <a:avLst/>
        </a:prstGeom>
        <a:solidFill>
          <a:schemeClr val="lt1">
            <a:alpha val="90000"/>
            <a:hueOff val="0"/>
            <a:satOff val="0"/>
            <a:lumOff val="0"/>
            <a:alphaOff val="0"/>
          </a:schemeClr>
        </a:solidFill>
        <a:ln w="6350" cap="flat" cmpd="sng" algn="ctr">
          <a:solidFill>
            <a:schemeClr val="accent6">
              <a:lumMod val="5000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ts val="300"/>
            </a:spcAft>
            <a:buChar char="••"/>
          </a:pPr>
          <a:endParaRPr lang="en-US" sz="1500" kern="1200" dirty="0">
            <a:solidFill>
              <a:sysClr val="windowText" lastClr="000000"/>
            </a:solidFill>
            <a:latin typeface="Arial" pitchFamily="34" charset="0"/>
            <a:cs typeface="Arial" pitchFamily="34" charset="0"/>
          </a:endParaRPr>
        </a:p>
        <a:p>
          <a:pPr marL="114300" lvl="1" indent="-114300" algn="l" defTabSz="666750">
            <a:lnSpc>
              <a:spcPct val="90000"/>
            </a:lnSpc>
            <a:spcBef>
              <a:spcPct val="0"/>
            </a:spcBef>
            <a:spcAft>
              <a:spcPts val="300"/>
            </a:spcAft>
            <a:buChar char="••"/>
          </a:pPr>
          <a:endParaRPr lang="en-ZA" sz="1500" kern="1200" dirty="0">
            <a:latin typeface="Arial" pitchFamily="34" charset="0"/>
            <a:cs typeface="Arial" pitchFamily="34" charset="0"/>
          </a:endParaRPr>
        </a:p>
        <a:p>
          <a:pPr marL="114300" lvl="1" indent="-114300" algn="l" defTabSz="666750">
            <a:lnSpc>
              <a:spcPct val="90000"/>
            </a:lnSpc>
            <a:spcBef>
              <a:spcPct val="0"/>
            </a:spcBef>
            <a:spcAft>
              <a:spcPts val="300"/>
            </a:spcAft>
            <a:buChar char="••"/>
          </a:pPr>
          <a:r>
            <a:rPr lang="en-ZA" sz="1500" b="1" kern="1200" dirty="0">
              <a:cs typeface="Arial" panose="020B0604020202020204" pitchFamily="34" charset="0"/>
            </a:rPr>
            <a:t>Constitution of the Republic of South Africa, Act 108 of 1996,</a:t>
          </a:r>
          <a:endParaRPr lang="en-ZA" sz="1500" b="1" kern="1200" dirty="0">
            <a:latin typeface="Arial" pitchFamily="34" charset="0"/>
            <a:cs typeface="Arial" panose="020B0604020202020204" pitchFamily="34" charset="0"/>
          </a:endParaRPr>
        </a:p>
        <a:p>
          <a:pPr marL="114300" lvl="1" indent="-114300" algn="l" defTabSz="666750">
            <a:lnSpc>
              <a:spcPct val="90000"/>
            </a:lnSpc>
            <a:spcBef>
              <a:spcPct val="0"/>
            </a:spcBef>
            <a:spcAft>
              <a:spcPts val="300"/>
            </a:spcAft>
            <a:buChar char="••"/>
          </a:pPr>
          <a:r>
            <a:rPr lang="en-ZA" sz="1500" b="1" kern="1200" dirty="0"/>
            <a:t>Social Housing Act (No. 16 of 2008). </a:t>
          </a:r>
          <a:endParaRPr lang="en-ZA" sz="1500" b="1" kern="1200" dirty="0">
            <a:latin typeface="Arial" pitchFamily="34" charset="0"/>
            <a:cs typeface="Arial" pitchFamily="34" charset="0"/>
          </a:endParaRPr>
        </a:p>
        <a:p>
          <a:pPr marL="114300" lvl="1" indent="-114300" algn="l" defTabSz="666750">
            <a:lnSpc>
              <a:spcPct val="90000"/>
            </a:lnSpc>
            <a:spcBef>
              <a:spcPct val="0"/>
            </a:spcBef>
            <a:spcAft>
              <a:spcPts val="300"/>
            </a:spcAft>
            <a:buChar char="••"/>
          </a:pPr>
          <a:r>
            <a:rPr lang="en-ZA" sz="1500" kern="1200" dirty="0">
              <a:latin typeface="Arial" pitchFamily="34" charset="0"/>
              <a:cs typeface="Arial" pitchFamily="34" charset="0"/>
            </a:rPr>
            <a:t>The Housing Act (No. 107 of 1997), as amended</a:t>
          </a:r>
        </a:p>
        <a:p>
          <a:pPr marL="114300" lvl="1" indent="-114300" algn="l" defTabSz="666750">
            <a:lnSpc>
              <a:spcPct val="90000"/>
            </a:lnSpc>
            <a:spcBef>
              <a:spcPct val="0"/>
            </a:spcBef>
            <a:spcAft>
              <a:spcPts val="300"/>
            </a:spcAft>
            <a:buChar char="••"/>
          </a:pPr>
          <a:r>
            <a:rPr lang="en-ZA" sz="1500" kern="1200" dirty="0">
              <a:latin typeface="Arial" pitchFamily="34" charset="0"/>
              <a:cs typeface="Arial" pitchFamily="34" charset="0"/>
            </a:rPr>
            <a:t>The Rental Housing Act (No. 50 of 1999), as amended</a:t>
          </a:r>
        </a:p>
        <a:p>
          <a:pPr marL="114300" lvl="1" indent="-114300" algn="l" defTabSz="666750">
            <a:lnSpc>
              <a:spcPct val="90000"/>
            </a:lnSpc>
            <a:spcBef>
              <a:spcPct val="0"/>
            </a:spcBef>
            <a:spcAft>
              <a:spcPts val="300"/>
            </a:spcAft>
            <a:buChar char="••"/>
          </a:pPr>
          <a:endParaRPr lang="en-ZA" sz="1500" kern="1200" dirty="0">
            <a:solidFill>
              <a:sysClr val="windowText" lastClr="000000"/>
            </a:solidFill>
            <a:latin typeface="Arial" pitchFamily="34" charset="0"/>
            <a:cs typeface="Arial" pitchFamily="34" charset="0"/>
          </a:endParaRPr>
        </a:p>
        <a:p>
          <a:pPr marL="114300" lvl="1" indent="-114300" algn="l" defTabSz="666750">
            <a:lnSpc>
              <a:spcPct val="90000"/>
            </a:lnSpc>
            <a:spcBef>
              <a:spcPct val="0"/>
            </a:spcBef>
            <a:spcAft>
              <a:spcPts val="300"/>
            </a:spcAft>
            <a:buChar char="••"/>
          </a:pPr>
          <a:r>
            <a:rPr lang="en-ZA" sz="1500" b="1" kern="1200" dirty="0">
              <a:latin typeface="Arial" pitchFamily="34" charset="0"/>
              <a:cs typeface="Arial" pitchFamily="34" charset="0"/>
            </a:rPr>
            <a:t>Full suite of governance legislation, including, amongst others:</a:t>
          </a:r>
        </a:p>
        <a:p>
          <a:pPr marL="228600" lvl="2" indent="-114300" algn="l" defTabSz="666750">
            <a:lnSpc>
              <a:spcPct val="90000"/>
            </a:lnSpc>
            <a:spcBef>
              <a:spcPct val="0"/>
            </a:spcBef>
            <a:spcAft>
              <a:spcPts val="300"/>
            </a:spcAft>
            <a:buChar char="••"/>
          </a:pPr>
          <a:r>
            <a:rPr lang="en-ZA" sz="1500" kern="1200" dirty="0">
              <a:latin typeface="Arial" pitchFamily="34" charset="0"/>
              <a:cs typeface="Arial" pitchFamily="34" charset="0"/>
            </a:rPr>
            <a:t>Public Finance Management Act (No. 1 of 1998), as amended (PFMA)</a:t>
          </a:r>
        </a:p>
        <a:p>
          <a:pPr marL="228600" lvl="2" indent="-114300" algn="l" defTabSz="666750">
            <a:lnSpc>
              <a:spcPct val="90000"/>
            </a:lnSpc>
            <a:spcBef>
              <a:spcPct val="0"/>
            </a:spcBef>
            <a:spcAft>
              <a:spcPts val="300"/>
            </a:spcAft>
            <a:buChar char="••"/>
          </a:pPr>
          <a:r>
            <a:rPr lang="en-ZA" sz="1500" kern="1200" dirty="0">
              <a:latin typeface="Arial" pitchFamily="34" charset="0"/>
              <a:cs typeface="Arial" pitchFamily="34" charset="0"/>
            </a:rPr>
            <a:t>Intergovernmental Relations Framework Act (No. 13 of 2005)</a:t>
          </a:r>
        </a:p>
        <a:p>
          <a:pPr marL="228600" lvl="2" indent="-114300" algn="l" defTabSz="666750">
            <a:lnSpc>
              <a:spcPct val="90000"/>
            </a:lnSpc>
            <a:spcBef>
              <a:spcPct val="0"/>
            </a:spcBef>
            <a:spcAft>
              <a:spcPts val="300"/>
            </a:spcAft>
            <a:buChar char="••"/>
          </a:pPr>
          <a:r>
            <a:rPr lang="en-ZA" sz="1500" kern="1200" dirty="0">
              <a:latin typeface="Arial" pitchFamily="34" charset="0"/>
              <a:cs typeface="Arial" pitchFamily="34" charset="0"/>
            </a:rPr>
            <a:t>Broad-Based Black Economic Empowerment Act (No. 53 of 2003, as amended by Act No.46 of 2013) and New B-BBEE Codes</a:t>
          </a:r>
        </a:p>
        <a:p>
          <a:pPr marL="228600" lvl="2" indent="-114300" algn="l" defTabSz="666750">
            <a:lnSpc>
              <a:spcPct val="90000"/>
            </a:lnSpc>
            <a:spcBef>
              <a:spcPct val="0"/>
            </a:spcBef>
            <a:spcAft>
              <a:spcPts val="300"/>
            </a:spcAft>
            <a:buFont typeface="Wingdings" pitchFamily="2" charset="2"/>
            <a:buChar char="••"/>
          </a:pPr>
          <a:r>
            <a:rPr lang="en-GB" sz="1500" b="0" kern="1200" dirty="0">
              <a:effectLst/>
              <a:latin typeface="+mn-lt"/>
              <a:ea typeface="+mn-ea"/>
              <a:cs typeface="+mn-cs"/>
            </a:rPr>
            <a:t>Preferential Procurement Policy Framework Act, 2000, and Regulations (2017)</a:t>
          </a:r>
          <a:endParaRPr lang="en-ZA" sz="1500" kern="1200" dirty="0">
            <a:latin typeface="Arial" pitchFamily="34" charset="0"/>
            <a:cs typeface="Arial" pitchFamily="34" charset="0"/>
          </a:endParaRPr>
        </a:p>
        <a:p>
          <a:pPr marL="228600" lvl="2" indent="-114300" algn="l" defTabSz="666750">
            <a:lnSpc>
              <a:spcPct val="90000"/>
            </a:lnSpc>
            <a:spcBef>
              <a:spcPct val="0"/>
            </a:spcBef>
            <a:spcAft>
              <a:spcPts val="300"/>
            </a:spcAft>
            <a:buChar char="••"/>
          </a:pPr>
          <a:endParaRPr lang="en-ZA" sz="1500" kern="1200" dirty="0">
            <a:solidFill>
              <a:sysClr val="windowText" lastClr="000000"/>
            </a:solidFill>
            <a:latin typeface="Arial" pitchFamily="34" charset="0"/>
            <a:cs typeface="Arial" pitchFamily="34" charset="0"/>
          </a:endParaRPr>
        </a:p>
      </dsp:txBody>
      <dsp:txXfrm rot="-5400000">
        <a:off x="1644493" y="185337"/>
        <a:ext cx="7989240" cy="2450505"/>
      </dsp:txXfrm>
    </dsp:sp>
    <dsp:sp modelId="{67675B6A-1C77-4A4A-A3EE-D150D42A4C8B}">
      <dsp:nvSpPr>
        <dsp:cNvPr id="0" name=""/>
        <dsp:cNvSpPr/>
      </dsp:nvSpPr>
      <dsp:spPr>
        <a:xfrm rot="5400000">
          <a:off x="-552643" y="3243620"/>
          <a:ext cx="2749779" cy="1644492"/>
        </a:xfrm>
        <a:prstGeom prst="chevron">
          <a:avLst/>
        </a:prstGeom>
        <a:solidFill>
          <a:srgbClr val="002060"/>
        </a:solidFill>
        <a:ln w="6350" cap="flat" cmpd="sng" algn="ctr">
          <a:solidFill>
            <a:schemeClr val="accent3">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a:latin typeface="Arial" pitchFamily="34" charset="0"/>
              <a:cs typeface="Arial" pitchFamily="34" charset="0"/>
            </a:rPr>
            <a:t>Policies</a:t>
          </a:r>
        </a:p>
      </dsp:txBody>
      <dsp:txXfrm rot="-5400000">
        <a:off x="1" y="3513222"/>
        <a:ext cx="1644492" cy="1105287"/>
      </dsp:txXfrm>
    </dsp:sp>
    <dsp:sp modelId="{97FA1115-2DE3-1944-92B4-A3B68C8F79FD}">
      <dsp:nvSpPr>
        <dsp:cNvPr id="0" name=""/>
        <dsp:cNvSpPr/>
      </dsp:nvSpPr>
      <dsp:spPr>
        <a:xfrm rot="5400000">
          <a:off x="4994968" y="-252628"/>
          <a:ext cx="1420854" cy="8121806"/>
        </a:xfrm>
        <a:prstGeom prst="round2SameRect">
          <a:avLst/>
        </a:prstGeom>
        <a:solidFill>
          <a:schemeClr val="lt1">
            <a:alpha val="90000"/>
            <a:hueOff val="0"/>
            <a:satOff val="0"/>
            <a:lumOff val="0"/>
            <a:alphaOff val="0"/>
          </a:schemeClr>
        </a:solidFill>
        <a:ln w="6350" cap="flat" cmpd="sng" algn="ctr">
          <a:solidFill>
            <a:schemeClr val="accent6">
              <a:lumMod val="5000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ts val="300"/>
            </a:spcAft>
            <a:buChar char="••"/>
          </a:pPr>
          <a:r>
            <a:rPr lang="en-ZA" sz="1500" kern="1200" dirty="0">
              <a:latin typeface="Arial" panose="020B0604020202020204" pitchFamily="34" charset="0"/>
              <a:cs typeface="Arial" panose="020B0604020202020204" pitchFamily="34" charset="0"/>
            </a:rPr>
            <a:t>Comprehensive Plan for the Development of Sustainable Human Settlements: Breaking New Ground (BNG)</a:t>
          </a:r>
          <a:endParaRPr lang="en-US" sz="15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ts val="300"/>
            </a:spcAft>
            <a:buChar char="••"/>
          </a:pPr>
          <a:r>
            <a:rPr lang="en-US" sz="1500" kern="1200" dirty="0">
              <a:latin typeface="Arial" panose="020B0604020202020204" pitchFamily="34" charset="0"/>
              <a:cs typeface="Arial" panose="020B0604020202020204" pitchFamily="34" charset="0"/>
            </a:rPr>
            <a:t>Social Housing Policy</a:t>
          </a:r>
        </a:p>
        <a:p>
          <a:pPr marL="114300" lvl="1" indent="-114300" algn="l" defTabSz="666750">
            <a:lnSpc>
              <a:spcPct val="90000"/>
            </a:lnSpc>
            <a:spcBef>
              <a:spcPct val="0"/>
            </a:spcBef>
            <a:spcAft>
              <a:spcPts val="300"/>
            </a:spcAft>
            <a:buChar char="••"/>
          </a:pPr>
          <a:r>
            <a:rPr lang="en-US" sz="1500" kern="1200" dirty="0">
              <a:latin typeface="Arial" panose="020B0604020202020204" pitchFamily="34" charset="0"/>
              <a:cs typeface="Arial" panose="020B0604020202020204" pitchFamily="34" charset="0"/>
            </a:rPr>
            <a:t>National Housing Code</a:t>
          </a:r>
        </a:p>
        <a:p>
          <a:pPr marL="114300" lvl="1" indent="-114300" algn="l" defTabSz="666750">
            <a:lnSpc>
              <a:spcPct val="90000"/>
            </a:lnSpc>
            <a:spcBef>
              <a:spcPct val="0"/>
            </a:spcBef>
            <a:spcAft>
              <a:spcPts val="300"/>
            </a:spcAft>
            <a:buChar char="••"/>
          </a:pPr>
          <a:r>
            <a:rPr lang="en-US" sz="1500" kern="1200" dirty="0">
              <a:latin typeface="Arial" panose="020B0604020202020204" pitchFamily="34" charset="0"/>
              <a:cs typeface="Arial" panose="020B0604020202020204" pitchFamily="34" charset="0"/>
            </a:rPr>
            <a:t>IDMS and FIPDM (NT)</a:t>
          </a:r>
        </a:p>
      </dsp:txBody>
      <dsp:txXfrm rot="-5400000">
        <a:off x="1644492" y="3167208"/>
        <a:ext cx="8052446" cy="128213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5D3437-6016-BA46-899D-AA658ADB9BCA}" type="datetimeFigureOut">
              <a:rPr lang="en-US" smtClean="0"/>
              <a:t>5/5/2020</a:t>
            </a:fld>
            <a:endParaRPr lang="en-US" dirty="0"/>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2E946-545B-4240-B54B-730D2C867863}" type="slidenum">
              <a:rPr lang="en-US" smtClean="0"/>
              <a:t>‹#›</a:t>
            </a:fld>
            <a:endParaRPr lang="en-US" dirty="0"/>
          </a:p>
        </p:txBody>
      </p:sp>
    </p:spTree>
    <p:extLst>
      <p:ext uri="{BB962C8B-B14F-4D97-AF65-F5344CB8AC3E}">
        <p14:creationId xmlns:p14="http://schemas.microsoft.com/office/powerpoint/2010/main" val="3176945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F2E946-545B-4240-B54B-730D2C867863}" type="slidenum">
              <a:rPr lang="en-US" smtClean="0"/>
              <a:t>1</a:t>
            </a:fld>
            <a:endParaRPr lang="en-US" dirty="0"/>
          </a:p>
        </p:txBody>
      </p:sp>
    </p:spTree>
    <p:extLst>
      <p:ext uri="{BB962C8B-B14F-4D97-AF65-F5344CB8AC3E}">
        <p14:creationId xmlns:p14="http://schemas.microsoft.com/office/powerpoint/2010/main" val="3719520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74DB6-99AD-004B-8A09-6E7D5834C4FC}"/>
              </a:ext>
            </a:extLst>
          </p:cNvPr>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p>
        </p:txBody>
      </p:sp>
      <p:sp>
        <p:nvSpPr>
          <p:cNvPr id="3" name="Subtitle 2">
            <a:extLst>
              <a:ext uri="{FF2B5EF4-FFF2-40B4-BE49-F238E27FC236}">
                <a16:creationId xmlns:a16="http://schemas.microsoft.com/office/drawing/2014/main" id="{03931CC1-4AB7-C34C-93A9-EE1BBA4BD51E}"/>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p>
        </p:txBody>
      </p:sp>
      <p:sp>
        <p:nvSpPr>
          <p:cNvPr id="4" name="Date Placeholder 3">
            <a:extLst>
              <a:ext uri="{FF2B5EF4-FFF2-40B4-BE49-F238E27FC236}">
                <a16:creationId xmlns:a16="http://schemas.microsoft.com/office/drawing/2014/main" id="{209C40EA-3210-B749-AF4E-AEB86D6BD7E9}"/>
              </a:ext>
            </a:extLst>
          </p:cNvPr>
          <p:cNvSpPr>
            <a:spLocks noGrp="1"/>
          </p:cNvSpPr>
          <p:nvPr>
            <p:ph type="dt" sz="half" idx="10"/>
          </p:nvPr>
        </p:nvSpPr>
        <p:spPr/>
        <p:txBody>
          <a:bodyPr/>
          <a:lstStyle/>
          <a:p>
            <a:fld id="{BF3BF3D0-01E5-46E9-8D47-DFFF451E8052}" type="datetime1">
              <a:rPr lang="en-US" smtClean="0"/>
              <a:t>5/5/2020</a:t>
            </a:fld>
            <a:endParaRPr lang="en-US" dirty="0"/>
          </a:p>
        </p:txBody>
      </p:sp>
      <p:sp>
        <p:nvSpPr>
          <p:cNvPr id="5" name="Footer Placeholder 4">
            <a:extLst>
              <a:ext uri="{FF2B5EF4-FFF2-40B4-BE49-F238E27FC236}">
                <a16:creationId xmlns:a16="http://schemas.microsoft.com/office/drawing/2014/main" id="{F34521F0-B3E5-CC4D-997D-CDFDDCFBB8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BFC7E8-0EEF-C147-906B-58B83F868331}"/>
              </a:ext>
            </a:extLst>
          </p:cNvPr>
          <p:cNvSpPr>
            <a:spLocks noGrp="1"/>
          </p:cNvSpPr>
          <p:nvPr>
            <p:ph type="sldNum" sz="quarter" idx="12"/>
          </p:nvPr>
        </p:nvSpPr>
        <p:spPr/>
        <p:txBody>
          <a:bodyPr/>
          <a:lstStyle/>
          <a:p>
            <a:fld id="{1AD0EAB4-4954-FC42-9A58-C49EEA6F401E}" type="slidenum">
              <a:rPr lang="en-US" smtClean="0"/>
              <a:t>‹#›</a:t>
            </a:fld>
            <a:endParaRPr lang="en-US" dirty="0"/>
          </a:p>
        </p:txBody>
      </p:sp>
    </p:spTree>
    <p:extLst>
      <p:ext uri="{BB962C8B-B14F-4D97-AF65-F5344CB8AC3E}">
        <p14:creationId xmlns:p14="http://schemas.microsoft.com/office/powerpoint/2010/main" val="3847448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3E512-9D6C-ED46-A585-5810043DFA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49FAAF-407C-E34A-9757-F3F13DB913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16330E-FA2D-D245-8743-728B4C8D84AE}"/>
              </a:ext>
            </a:extLst>
          </p:cNvPr>
          <p:cNvSpPr>
            <a:spLocks noGrp="1"/>
          </p:cNvSpPr>
          <p:nvPr>
            <p:ph type="dt" sz="half" idx="10"/>
          </p:nvPr>
        </p:nvSpPr>
        <p:spPr/>
        <p:txBody>
          <a:bodyPr/>
          <a:lstStyle/>
          <a:p>
            <a:fld id="{5448DB9C-A04D-4E6A-B007-2AD3147DD37C}" type="datetime1">
              <a:rPr lang="en-US" smtClean="0"/>
              <a:t>5/5/2020</a:t>
            </a:fld>
            <a:endParaRPr lang="en-US" dirty="0"/>
          </a:p>
        </p:txBody>
      </p:sp>
      <p:sp>
        <p:nvSpPr>
          <p:cNvPr id="5" name="Footer Placeholder 4">
            <a:extLst>
              <a:ext uri="{FF2B5EF4-FFF2-40B4-BE49-F238E27FC236}">
                <a16:creationId xmlns:a16="http://schemas.microsoft.com/office/drawing/2014/main" id="{1E1E37CD-F3FB-F740-B370-378F534120D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6969601-821A-144C-A828-FF7FED8AD7AE}"/>
              </a:ext>
            </a:extLst>
          </p:cNvPr>
          <p:cNvSpPr>
            <a:spLocks noGrp="1"/>
          </p:cNvSpPr>
          <p:nvPr>
            <p:ph type="sldNum" sz="quarter" idx="12"/>
          </p:nvPr>
        </p:nvSpPr>
        <p:spPr/>
        <p:txBody>
          <a:bodyPr/>
          <a:lstStyle/>
          <a:p>
            <a:fld id="{1AD0EAB4-4954-FC42-9A58-C49EEA6F401E}" type="slidenum">
              <a:rPr lang="en-US" smtClean="0"/>
              <a:t>‹#›</a:t>
            </a:fld>
            <a:endParaRPr lang="en-US" dirty="0"/>
          </a:p>
        </p:txBody>
      </p:sp>
    </p:spTree>
    <p:extLst>
      <p:ext uri="{BB962C8B-B14F-4D97-AF65-F5344CB8AC3E}">
        <p14:creationId xmlns:p14="http://schemas.microsoft.com/office/powerpoint/2010/main" val="417664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FEA057-C891-E64C-92F4-279141073DCF}"/>
              </a:ext>
            </a:extLst>
          </p:cNvPr>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F79F97-10F6-AA4E-806D-1763ADBD48C1}"/>
              </a:ext>
            </a:extLst>
          </p:cNvPr>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B44A0D-FC85-1343-BC7D-97E708B48E2E}"/>
              </a:ext>
            </a:extLst>
          </p:cNvPr>
          <p:cNvSpPr>
            <a:spLocks noGrp="1"/>
          </p:cNvSpPr>
          <p:nvPr>
            <p:ph type="dt" sz="half" idx="10"/>
          </p:nvPr>
        </p:nvSpPr>
        <p:spPr/>
        <p:txBody>
          <a:bodyPr/>
          <a:lstStyle/>
          <a:p>
            <a:fld id="{D6AC1CC5-9229-4CBA-80AA-FCDFBE835330}" type="datetime1">
              <a:rPr lang="en-US" smtClean="0"/>
              <a:t>5/5/2020</a:t>
            </a:fld>
            <a:endParaRPr lang="en-US" dirty="0"/>
          </a:p>
        </p:txBody>
      </p:sp>
      <p:sp>
        <p:nvSpPr>
          <p:cNvPr id="5" name="Footer Placeholder 4">
            <a:extLst>
              <a:ext uri="{FF2B5EF4-FFF2-40B4-BE49-F238E27FC236}">
                <a16:creationId xmlns:a16="http://schemas.microsoft.com/office/drawing/2014/main" id="{1888BBC0-F38C-DE4C-BD90-A03B1A094B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6ABD98-F9D9-7B43-8CF4-99ACA6776441}"/>
              </a:ext>
            </a:extLst>
          </p:cNvPr>
          <p:cNvSpPr>
            <a:spLocks noGrp="1"/>
          </p:cNvSpPr>
          <p:nvPr>
            <p:ph type="sldNum" sz="quarter" idx="12"/>
          </p:nvPr>
        </p:nvSpPr>
        <p:spPr/>
        <p:txBody>
          <a:bodyPr/>
          <a:lstStyle/>
          <a:p>
            <a:fld id="{1AD0EAB4-4954-FC42-9A58-C49EEA6F401E}" type="slidenum">
              <a:rPr lang="en-US" smtClean="0"/>
              <a:t>‹#›</a:t>
            </a:fld>
            <a:endParaRPr lang="en-US" dirty="0"/>
          </a:p>
        </p:txBody>
      </p:sp>
    </p:spTree>
    <p:extLst>
      <p:ext uri="{BB962C8B-B14F-4D97-AF65-F5344CB8AC3E}">
        <p14:creationId xmlns:p14="http://schemas.microsoft.com/office/powerpoint/2010/main" val="3744603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57070-5E3B-A346-B87B-26BEA9A59B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4AA5FE-49FC-4443-9CA4-6797534F2F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13A8B9-78BA-5D49-82F8-BF38A466AC42}"/>
              </a:ext>
            </a:extLst>
          </p:cNvPr>
          <p:cNvSpPr>
            <a:spLocks noGrp="1"/>
          </p:cNvSpPr>
          <p:nvPr>
            <p:ph type="dt" sz="half" idx="10"/>
          </p:nvPr>
        </p:nvSpPr>
        <p:spPr/>
        <p:txBody>
          <a:bodyPr/>
          <a:lstStyle/>
          <a:p>
            <a:fld id="{E448ED56-C547-4298-9B77-9E631B5F5FAC}" type="datetime1">
              <a:rPr lang="en-US" smtClean="0"/>
              <a:t>5/5/2020</a:t>
            </a:fld>
            <a:endParaRPr lang="en-US" dirty="0"/>
          </a:p>
        </p:txBody>
      </p:sp>
      <p:sp>
        <p:nvSpPr>
          <p:cNvPr id="5" name="Footer Placeholder 4">
            <a:extLst>
              <a:ext uri="{FF2B5EF4-FFF2-40B4-BE49-F238E27FC236}">
                <a16:creationId xmlns:a16="http://schemas.microsoft.com/office/drawing/2014/main" id="{1A478308-F031-6843-8A32-C5422CCEAD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BFA191-EEDC-FE41-B084-2B4DD29CCD05}"/>
              </a:ext>
            </a:extLst>
          </p:cNvPr>
          <p:cNvSpPr>
            <a:spLocks noGrp="1"/>
          </p:cNvSpPr>
          <p:nvPr>
            <p:ph type="sldNum" sz="quarter" idx="12"/>
          </p:nvPr>
        </p:nvSpPr>
        <p:spPr/>
        <p:txBody>
          <a:bodyPr/>
          <a:lstStyle/>
          <a:p>
            <a:fld id="{1AD0EAB4-4954-FC42-9A58-C49EEA6F401E}" type="slidenum">
              <a:rPr lang="en-US" smtClean="0"/>
              <a:t>‹#›</a:t>
            </a:fld>
            <a:endParaRPr lang="en-US" dirty="0"/>
          </a:p>
        </p:txBody>
      </p:sp>
    </p:spTree>
    <p:extLst>
      <p:ext uri="{BB962C8B-B14F-4D97-AF65-F5344CB8AC3E}">
        <p14:creationId xmlns:p14="http://schemas.microsoft.com/office/powerpoint/2010/main" val="3502352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9357D-40DF-964A-88DB-5D6EE0580559}"/>
              </a:ext>
            </a:extLst>
          </p:cNvPr>
          <p:cNvSpPr>
            <a:spLocks noGrp="1"/>
          </p:cNvSpPr>
          <p:nvPr>
            <p:ph type="title"/>
          </p:nvPr>
        </p:nvSpPr>
        <p:spPr>
          <a:xfrm>
            <a:off x="675878" y="1709739"/>
            <a:ext cx="8543925" cy="2852737"/>
          </a:xfrm>
        </p:spPr>
        <p:txBody>
          <a:bodyPr anchor="b"/>
          <a:lstStyle>
            <a:lvl1pPr>
              <a:defRPr sz="4875"/>
            </a:lvl1pPr>
          </a:lstStyle>
          <a:p>
            <a:r>
              <a:rPr lang="en-US"/>
              <a:t>Click to edit Master title style</a:t>
            </a:r>
          </a:p>
        </p:txBody>
      </p:sp>
      <p:sp>
        <p:nvSpPr>
          <p:cNvPr id="3" name="Text Placeholder 2">
            <a:extLst>
              <a:ext uri="{FF2B5EF4-FFF2-40B4-BE49-F238E27FC236}">
                <a16:creationId xmlns:a16="http://schemas.microsoft.com/office/drawing/2014/main" id="{DFA0601D-7D3C-F446-8096-5ADD2511D8E9}"/>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430339-4D75-EB43-AC77-403EC7B0808E}"/>
              </a:ext>
            </a:extLst>
          </p:cNvPr>
          <p:cNvSpPr>
            <a:spLocks noGrp="1"/>
          </p:cNvSpPr>
          <p:nvPr>
            <p:ph type="dt" sz="half" idx="10"/>
          </p:nvPr>
        </p:nvSpPr>
        <p:spPr/>
        <p:txBody>
          <a:bodyPr/>
          <a:lstStyle/>
          <a:p>
            <a:fld id="{3FCCEF30-CC42-4610-A531-A5E2C359FE17}" type="datetime1">
              <a:rPr lang="en-US" smtClean="0"/>
              <a:t>5/5/2020</a:t>
            </a:fld>
            <a:endParaRPr lang="en-US" dirty="0"/>
          </a:p>
        </p:txBody>
      </p:sp>
      <p:sp>
        <p:nvSpPr>
          <p:cNvPr id="5" name="Footer Placeholder 4">
            <a:extLst>
              <a:ext uri="{FF2B5EF4-FFF2-40B4-BE49-F238E27FC236}">
                <a16:creationId xmlns:a16="http://schemas.microsoft.com/office/drawing/2014/main" id="{3AF7110A-865D-A24B-9157-13D54DE3E9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0C4B8C-2327-7F45-BE0E-16C41D7BD557}"/>
              </a:ext>
            </a:extLst>
          </p:cNvPr>
          <p:cNvSpPr>
            <a:spLocks noGrp="1"/>
          </p:cNvSpPr>
          <p:nvPr>
            <p:ph type="sldNum" sz="quarter" idx="12"/>
          </p:nvPr>
        </p:nvSpPr>
        <p:spPr/>
        <p:txBody>
          <a:bodyPr/>
          <a:lstStyle/>
          <a:p>
            <a:fld id="{1AD0EAB4-4954-FC42-9A58-C49EEA6F401E}" type="slidenum">
              <a:rPr lang="en-US" smtClean="0"/>
              <a:t>‹#›</a:t>
            </a:fld>
            <a:endParaRPr lang="en-US" dirty="0"/>
          </a:p>
        </p:txBody>
      </p:sp>
    </p:spTree>
    <p:extLst>
      <p:ext uri="{BB962C8B-B14F-4D97-AF65-F5344CB8AC3E}">
        <p14:creationId xmlns:p14="http://schemas.microsoft.com/office/powerpoint/2010/main" val="4022091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DCCAD-A4D5-C44F-B644-0C513EF1D8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E2336E-4E3D-6342-A6C0-99ADF2608B85}"/>
              </a:ext>
            </a:extLst>
          </p:cNvPr>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BD3F8F-7304-D24D-8A24-77DFEB411AAE}"/>
              </a:ext>
            </a:extLst>
          </p:cNvPr>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9C9990-7354-4F46-A5CE-039A621CC7D2}"/>
              </a:ext>
            </a:extLst>
          </p:cNvPr>
          <p:cNvSpPr>
            <a:spLocks noGrp="1"/>
          </p:cNvSpPr>
          <p:nvPr>
            <p:ph type="dt" sz="half" idx="10"/>
          </p:nvPr>
        </p:nvSpPr>
        <p:spPr/>
        <p:txBody>
          <a:bodyPr/>
          <a:lstStyle/>
          <a:p>
            <a:fld id="{CD62757A-BF5D-47BF-878A-ED7DED4CD8E0}" type="datetime1">
              <a:rPr lang="en-US" smtClean="0"/>
              <a:t>5/5/2020</a:t>
            </a:fld>
            <a:endParaRPr lang="en-US" dirty="0"/>
          </a:p>
        </p:txBody>
      </p:sp>
      <p:sp>
        <p:nvSpPr>
          <p:cNvPr id="6" name="Footer Placeholder 5">
            <a:extLst>
              <a:ext uri="{FF2B5EF4-FFF2-40B4-BE49-F238E27FC236}">
                <a16:creationId xmlns:a16="http://schemas.microsoft.com/office/drawing/2014/main" id="{B37EA057-026E-7A49-BBA5-0134722C9F8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B6C2C9D-C19F-5A45-A4C6-8DCCC4E0D268}"/>
              </a:ext>
            </a:extLst>
          </p:cNvPr>
          <p:cNvSpPr>
            <a:spLocks noGrp="1"/>
          </p:cNvSpPr>
          <p:nvPr>
            <p:ph type="sldNum" sz="quarter" idx="12"/>
          </p:nvPr>
        </p:nvSpPr>
        <p:spPr/>
        <p:txBody>
          <a:bodyPr/>
          <a:lstStyle/>
          <a:p>
            <a:fld id="{1AD0EAB4-4954-FC42-9A58-C49EEA6F401E}" type="slidenum">
              <a:rPr lang="en-US" smtClean="0"/>
              <a:t>‹#›</a:t>
            </a:fld>
            <a:endParaRPr lang="en-US" dirty="0"/>
          </a:p>
        </p:txBody>
      </p:sp>
    </p:spTree>
    <p:extLst>
      <p:ext uri="{BB962C8B-B14F-4D97-AF65-F5344CB8AC3E}">
        <p14:creationId xmlns:p14="http://schemas.microsoft.com/office/powerpoint/2010/main" val="3798262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501F6-7AA2-0549-889A-0FCBDB8C1278}"/>
              </a:ext>
            </a:extLst>
          </p:cNvPr>
          <p:cNvSpPr>
            <a:spLocks noGrp="1"/>
          </p:cNvSpPr>
          <p:nvPr>
            <p:ph type="title"/>
          </p:nvPr>
        </p:nvSpPr>
        <p:spPr>
          <a:xfrm>
            <a:off x="682328" y="365126"/>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2F322C-A4A2-3D42-B45B-21CC511A6272}"/>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a:extLst>
              <a:ext uri="{FF2B5EF4-FFF2-40B4-BE49-F238E27FC236}">
                <a16:creationId xmlns:a16="http://schemas.microsoft.com/office/drawing/2014/main" id="{FEA89E3F-3477-504C-908D-ADD32D9047DF}"/>
              </a:ext>
            </a:extLst>
          </p:cNvPr>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3C60FD-BE16-1A48-AC73-8910FE686BD0}"/>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a:extLst>
              <a:ext uri="{FF2B5EF4-FFF2-40B4-BE49-F238E27FC236}">
                <a16:creationId xmlns:a16="http://schemas.microsoft.com/office/drawing/2014/main" id="{A5AA8025-5B3D-7549-9EC7-357D4F9B7F39}"/>
              </a:ext>
            </a:extLst>
          </p:cNvPr>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A81429-BA82-EA44-9149-910763D502BC}"/>
              </a:ext>
            </a:extLst>
          </p:cNvPr>
          <p:cNvSpPr>
            <a:spLocks noGrp="1"/>
          </p:cNvSpPr>
          <p:nvPr>
            <p:ph type="dt" sz="half" idx="10"/>
          </p:nvPr>
        </p:nvSpPr>
        <p:spPr/>
        <p:txBody>
          <a:bodyPr/>
          <a:lstStyle/>
          <a:p>
            <a:fld id="{30CEFEE7-D9F4-4192-81E1-01631244D45A}" type="datetime1">
              <a:rPr lang="en-US" smtClean="0"/>
              <a:t>5/5/2020</a:t>
            </a:fld>
            <a:endParaRPr lang="en-US" dirty="0"/>
          </a:p>
        </p:txBody>
      </p:sp>
      <p:sp>
        <p:nvSpPr>
          <p:cNvPr id="8" name="Footer Placeholder 7">
            <a:extLst>
              <a:ext uri="{FF2B5EF4-FFF2-40B4-BE49-F238E27FC236}">
                <a16:creationId xmlns:a16="http://schemas.microsoft.com/office/drawing/2014/main" id="{A9CA91DE-FCC3-574E-A734-677A08C9CA2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68552D4-0673-2C49-8570-F735429D218E}"/>
              </a:ext>
            </a:extLst>
          </p:cNvPr>
          <p:cNvSpPr>
            <a:spLocks noGrp="1"/>
          </p:cNvSpPr>
          <p:nvPr>
            <p:ph type="sldNum" sz="quarter" idx="12"/>
          </p:nvPr>
        </p:nvSpPr>
        <p:spPr/>
        <p:txBody>
          <a:bodyPr/>
          <a:lstStyle/>
          <a:p>
            <a:fld id="{1AD0EAB4-4954-FC42-9A58-C49EEA6F401E}" type="slidenum">
              <a:rPr lang="en-US" smtClean="0"/>
              <a:t>‹#›</a:t>
            </a:fld>
            <a:endParaRPr lang="en-US" dirty="0"/>
          </a:p>
        </p:txBody>
      </p:sp>
    </p:spTree>
    <p:extLst>
      <p:ext uri="{BB962C8B-B14F-4D97-AF65-F5344CB8AC3E}">
        <p14:creationId xmlns:p14="http://schemas.microsoft.com/office/powerpoint/2010/main" val="1070341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94CF2-2FC2-BD45-B0F1-9F21E4779B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073FDD-E1A1-E148-8F34-B309FFBADDF7}"/>
              </a:ext>
            </a:extLst>
          </p:cNvPr>
          <p:cNvSpPr>
            <a:spLocks noGrp="1"/>
          </p:cNvSpPr>
          <p:nvPr>
            <p:ph type="dt" sz="half" idx="10"/>
          </p:nvPr>
        </p:nvSpPr>
        <p:spPr/>
        <p:txBody>
          <a:bodyPr/>
          <a:lstStyle/>
          <a:p>
            <a:fld id="{03B9A6AA-5943-4324-836A-E1B7A2129670}" type="datetime1">
              <a:rPr lang="en-US" smtClean="0"/>
              <a:t>5/5/2020</a:t>
            </a:fld>
            <a:endParaRPr lang="en-US" dirty="0"/>
          </a:p>
        </p:txBody>
      </p:sp>
      <p:sp>
        <p:nvSpPr>
          <p:cNvPr id="4" name="Footer Placeholder 3">
            <a:extLst>
              <a:ext uri="{FF2B5EF4-FFF2-40B4-BE49-F238E27FC236}">
                <a16:creationId xmlns:a16="http://schemas.microsoft.com/office/drawing/2014/main" id="{27A044F0-E500-C84D-AD14-78CBA391B7E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7CB8DE6-25AA-344B-9CC2-6C27960A1D67}"/>
              </a:ext>
            </a:extLst>
          </p:cNvPr>
          <p:cNvSpPr>
            <a:spLocks noGrp="1"/>
          </p:cNvSpPr>
          <p:nvPr>
            <p:ph type="sldNum" sz="quarter" idx="12"/>
          </p:nvPr>
        </p:nvSpPr>
        <p:spPr/>
        <p:txBody>
          <a:bodyPr/>
          <a:lstStyle/>
          <a:p>
            <a:fld id="{1AD0EAB4-4954-FC42-9A58-C49EEA6F401E}" type="slidenum">
              <a:rPr lang="en-US" smtClean="0"/>
              <a:t>‹#›</a:t>
            </a:fld>
            <a:endParaRPr lang="en-US" dirty="0"/>
          </a:p>
        </p:txBody>
      </p:sp>
    </p:spTree>
    <p:extLst>
      <p:ext uri="{BB962C8B-B14F-4D97-AF65-F5344CB8AC3E}">
        <p14:creationId xmlns:p14="http://schemas.microsoft.com/office/powerpoint/2010/main" val="1713271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3DE024-8BC9-3F49-80BD-4E401EFC9F79}"/>
              </a:ext>
            </a:extLst>
          </p:cNvPr>
          <p:cNvSpPr>
            <a:spLocks noGrp="1"/>
          </p:cNvSpPr>
          <p:nvPr>
            <p:ph type="dt" sz="half" idx="10"/>
          </p:nvPr>
        </p:nvSpPr>
        <p:spPr/>
        <p:txBody>
          <a:bodyPr/>
          <a:lstStyle/>
          <a:p>
            <a:fld id="{D2310A7B-3ABA-4F0B-A5A0-FB49F56A9A27}" type="datetime1">
              <a:rPr lang="en-US" smtClean="0"/>
              <a:t>5/5/2020</a:t>
            </a:fld>
            <a:endParaRPr lang="en-US" dirty="0"/>
          </a:p>
        </p:txBody>
      </p:sp>
      <p:sp>
        <p:nvSpPr>
          <p:cNvPr id="3" name="Footer Placeholder 2">
            <a:extLst>
              <a:ext uri="{FF2B5EF4-FFF2-40B4-BE49-F238E27FC236}">
                <a16:creationId xmlns:a16="http://schemas.microsoft.com/office/drawing/2014/main" id="{FEBCDC7A-4EF0-714A-BA10-96BDFBA3FC2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1FC2DC8-37E2-254E-B09D-731EF2081495}"/>
              </a:ext>
            </a:extLst>
          </p:cNvPr>
          <p:cNvSpPr>
            <a:spLocks noGrp="1"/>
          </p:cNvSpPr>
          <p:nvPr>
            <p:ph type="sldNum" sz="quarter" idx="12"/>
          </p:nvPr>
        </p:nvSpPr>
        <p:spPr/>
        <p:txBody>
          <a:bodyPr/>
          <a:lstStyle/>
          <a:p>
            <a:fld id="{1AD0EAB4-4954-FC42-9A58-C49EEA6F401E}" type="slidenum">
              <a:rPr lang="en-US" smtClean="0"/>
              <a:t>‹#›</a:t>
            </a:fld>
            <a:endParaRPr lang="en-US" dirty="0"/>
          </a:p>
        </p:txBody>
      </p:sp>
    </p:spTree>
    <p:extLst>
      <p:ext uri="{BB962C8B-B14F-4D97-AF65-F5344CB8AC3E}">
        <p14:creationId xmlns:p14="http://schemas.microsoft.com/office/powerpoint/2010/main" val="2597613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8166C-E6B9-8245-94EC-660065FE74BC}"/>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Content Placeholder 2">
            <a:extLst>
              <a:ext uri="{FF2B5EF4-FFF2-40B4-BE49-F238E27FC236}">
                <a16:creationId xmlns:a16="http://schemas.microsoft.com/office/drawing/2014/main" id="{8E7E42A0-E4A0-4A47-BD3E-F54316A0D435}"/>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81B35E-0C3C-CA45-B32E-D71CBF24A313}"/>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B7431469-9252-5B45-88D9-A090146125CC}"/>
              </a:ext>
            </a:extLst>
          </p:cNvPr>
          <p:cNvSpPr>
            <a:spLocks noGrp="1"/>
          </p:cNvSpPr>
          <p:nvPr>
            <p:ph type="dt" sz="half" idx="10"/>
          </p:nvPr>
        </p:nvSpPr>
        <p:spPr/>
        <p:txBody>
          <a:bodyPr/>
          <a:lstStyle/>
          <a:p>
            <a:fld id="{63E7D96D-0970-4077-93AB-82F8FE12DB80}" type="datetime1">
              <a:rPr lang="en-US" smtClean="0"/>
              <a:t>5/5/2020</a:t>
            </a:fld>
            <a:endParaRPr lang="en-US" dirty="0"/>
          </a:p>
        </p:txBody>
      </p:sp>
      <p:sp>
        <p:nvSpPr>
          <p:cNvPr id="6" name="Footer Placeholder 5">
            <a:extLst>
              <a:ext uri="{FF2B5EF4-FFF2-40B4-BE49-F238E27FC236}">
                <a16:creationId xmlns:a16="http://schemas.microsoft.com/office/drawing/2014/main" id="{98406E05-D46B-6F4D-A2CF-14343DF0DE1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970D320-CFDB-DA46-B9ED-AFDBCD630B52}"/>
              </a:ext>
            </a:extLst>
          </p:cNvPr>
          <p:cNvSpPr>
            <a:spLocks noGrp="1"/>
          </p:cNvSpPr>
          <p:nvPr>
            <p:ph type="sldNum" sz="quarter" idx="12"/>
          </p:nvPr>
        </p:nvSpPr>
        <p:spPr/>
        <p:txBody>
          <a:bodyPr/>
          <a:lstStyle/>
          <a:p>
            <a:fld id="{1AD0EAB4-4954-FC42-9A58-C49EEA6F401E}" type="slidenum">
              <a:rPr lang="en-US" smtClean="0"/>
              <a:t>‹#›</a:t>
            </a:fld>
            <a:endParaRPr lang="en-US" dirty="0"/>
          </a:p>
        </p:txBody>
      </p:sp>
    </p:spTree>
    <p:extLst>
      <p:ext uri="{BB962C8B-B14F-4D97-AF65-F5344CB8AC3E}">
        <p14:creationId xmlns:p14="http://schemas.microsoft.com/office/powerpoint/2010/main" val="3505915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63E78-A1A0-2047-8FF2-87F3E04F5909}"/>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Picture Placeholder 2">
            <a:extLst>
              <a:ext uri="{FF2B5EF4-FFF2-40B4-BE49-F238E27FC236}">
                <a16:creationId xmlns:a16="http://schemas.microsoft.com/office/drawing/2014/main" id="{EF900F2A-60EA-1342-B46E-E3613F494ED9}"/>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US" dirty="0"/>
              <a:t>Click icon to add picture</a:t>
            </a:r>
          </a:p>
        </p:txBody>
      </p:sp>
      <p:sp>
        <p:nvSpPr>
          <p:cNvPr id="4" name="Text Placeholder 3">
            <a:extLst>
              <a:ext uri="{FF2B5EF4-FFF2-40B4-BE49-F238E27FC236}">
                <a16:creationId xmlns:a16="http://schemas.microsoft.com/office/drawing/2014/main" id="{0EA9B1A4-DEB9-5241-8067-91416DA2FDF0}"/>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DA05B970-4DDB-1746-A65E-971627BE492D}"/>
              </a:ext>
            </a:extLst>
          </p:cNvPr>
          <p:cNvSpPr>
            <a:spLocks noGrp="1"/>
          </p:cNvSpPr>
          <p:nvPr>
            <p:ph type="dt" sz="half" idx="10"/>
          </p:nvPr>
        </p:nvSpPr>
        <p:spPr/>
        <p:txBody>
          <a:bodyPr/>
          <a:lstStyle/>
          <a:p>
            <a:fld id="{4A808AB9-D45D-467F-A4D6-33DC786D5466}" type="datetime1">
              <a:rPr lang="en-US" smtClean="0"/>
              <a:t>5/5/2020</a:t>
            </a:fld>
            <a:endParaRPr lang="en-US" dirty="0"/>
          </a:p>
        </p:txBody>
      </p:sp>
      <p:sp>
        <p:nvSpPr>
          <p:cNvPr id="6" name="Footer Placeholder 5">
            <a:extLst>
              <a:ext uri="{FF2B5EF4-FFF2-40B4-BE49-F238E27FC236}">
                <a16:creationId xmlns:a16="http://schemas.microsoft.com/office/drawing/2014/main" id="{E1F3230F-9A79-0A4B-815D-3369C9D1D6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FB725F4-E8F2-204A-AEE6-8C66EA6DA44D}"/>
              </a:ext>
            </a:extLst>
          </p:cNvPr>
          <p:cNvSpPr>
            <a:spLocks noGrp="1"/>
          </p:cNvSpPr>
          <p:nvPr>
            <p:ph type="sldNum" sz="quarter" idx="12"/>
          </p:nvPr>
        </p:nvSpPr>
        <p:spPr/>
        <p:txBody>
          <a:bodyPr/>
          <a:lstStyle/>
          <a:p>
            <a:fld id="{1AD0EAB4-4954-FC42-9A58-C49EEA6F401E}" type="slidenum">
              <a:rPr lang="en-US" smtClean="0"/>
              <a:t>‹#›</a:t>
            </a:fld>
            <a:endParaRPr lang="en-US" dirty="0"/>
          </a:p>
        </p:txBody>
      </p:sp>
    </p:spTree>
    <p:extLst>
      <p:ext uri="{BB962C8B-B14F-4D97-AF65-F5344CB8AC3E}">
        <p14:creationId xmlns:p14="http://schemas.microsoft.com/office/powerpoint/2010/main" val="1731753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0CE6E-ADC3-3949-B0AF-986731AA1821}"/>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89A6E3-0A0C-1945-A2EA-5540AC0F0857}"/>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F7A624-1F4A-D04F-9A2A-6DDB5B8EB4AF}"/>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BF5E2632-DD79-4EB6-B2DD-25CDBC237CF8}" type="datetime1">
              <a:rPr lang="en-US" smtClean="0"/>
              <a:t>5/5/2020</a:t>
            </a:fld>
            <a:endParaRPr lang="en-US" dirty="0"/>
          </a:p>
        </p:txBody>
      </p:sp>
      <p:sp>
        <p:nvSpPr>
          <p:cNvPr id="5" name="Footer Placeholder 4">
            <a:extLst>
              <a:ext uri="{FF2B5EF4-FFF2-40B4-BE49-F238E27FC236}">
                <a16:creationId xmlns:a16="http://schemas.microsoft.com/office/drawing/2014/main" id="{843663A8-0071-0D4B-938D-A2ABFC572CC5}"/>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35B0DAE-C4D0-5A4E-9AEB-237199B84CC8}"/>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1AD0EAB4-4954-FC42-9A58-C49EEA6F401E}" type="slidenum">
              <a:rPr lang="en-US" smtClean="0"/>
              <a:t>‹#›</a:t>
            </a:fld>
            <a:endParaRPr lang="en-US" dirty="0"/>
          </a:p>
        </p:txBody>
      </p:sp>
    </p:spTree>
    <p:extLst>
      <p:ext uri="{BB962C8B-B14F-4D97-AF65-F5344CB8AC3E}">
        <p14:creationId xmlns:p14="http://schemas.microsoft.com/office/powerpoint/2010/main" val="2565023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C04312-59E5-41F1-AB27-2731CE3F3118}"/>
              </a:ext>
            </a:extLst>
          </p:cNvPr>
          <p:cNvPicPr>
            <a:picLocks noChangeAspect="1"/>
          </p:cNvPicPr>
          <p:nvPr/>
        </p:nvPicPr>
        <p:blipFill>
          <a:blip r:embed="rId3"/>
          <a:stretch>
            <a:fillRect/>
          </a:stretch>
        </p:blipFill>
        <p:spPr>
          <a:xfrm>
            <a:off x="8483936" y="5060900"/>
            <a:ext cx="1376344" cy="1687068"/>
          </a:xfrm>
          <a:prstGeom prst="rect">
            <a:avLst/>
          </a:prstGeom>
        </p:spPr>
      </p:pic>
      <p:sp>
        <p:nvSpPr>
          <p:cNvPr id="2" name="Rectangle 1">
            <a:extLst>
              <a:ext uri="{FF2B5EF4-FFF2-40B4-BE49-F238E27FC236}">
                <a16:creationId xmlns:a16="http://schemas.microsoft.com/office/drawing/2014/main" id="{381E0F0A-5534-D04E-894C-BE7C519A6330}"/>
              </a:ext>
            </a:extLst>
          </p:cNvPr>
          <p:cNvSpPr/>
          <p:nvPr/>
        </p:nvSpPr>
        <p:spPr>
          <a:xfrm>
            <a:off x="0" y="0"/>
            <a:ext cx="9906000" cy="4947920"/>
          </a:xfrm>
          <a:prstGeom prst="rect">
            <a:avLst/>
          </a:prstGeom>
          <a:solidFill>
            <a:srgbClr val="5B88D8"/>
          </a:solidFill>
          <a:ln>
            <a:solidFill>
              <a:srgbClr val="5B88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6CB81DF2-E61D-CB49-9CB7-819859BDAA00}"/>
              </a:ext>
            </a:extLst>
          </p:cNvPr>
          <p:cNvPicPr/>
          <p:nvPr/>
        </p:nvPicPr>
        <p:blipFill rotWithShape="1">
          <a:blip r:embed="rId4">
            <a:extLst>
              <a:ext uri="{28A0092B-C50C-407E-A947-70E740481C1C}">
                <a14:useLocalDpi xmlns:a14="http://schemas.microsoft.com/office/drawing/2010/main" val="0"/>
              </a:ext>
            </a:extLst>
          </a:blip>
          <a:srcRect l="27038" t="21256" r="228" b="22504"/>
          <a:stretch/>
        </p:blipFill>
        <p:spPr bwMode="auto">
          <a:xfrm>
            <a:off x="653536" y="27523"/>
            <a:ext cx="8518572" cy="4320357"/>
          </a:xfrm>
          <a:prstGeom prst="rect">
            <a:avLst/>
          </a:prstGeom>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1AD0EAB4-4954-FC42-9A58-C49EEA6F401E}" type="slidenum">
              <a:rPr lang="en-US" smtClean="0"/>
              <a:t>1</a:t>
            </a:fld>
            <a:endParaRPr lang="en-US" dirty="0"/>
          </a:p>
        </p:txBody>
      </p:sp>
      <p:sp>
        <p:nvSpPr>
          <p:cNvPr id="11" name="TextBox 10">
            <a:extLst>
              <a:ext uri="{FF2B5EF4-FFF2-40B4-BE49-F238E27FC236}">
                <a16:creationId xmlns:a16="http://schemas.microsoft.com/office/drawing/2014/main" id="{FED5E136-0F15-1D4A-B2C0-388E05E7337C}"/>
              </a:ext>
            </a:extLst>
          </p:cNvPr>
          <p:cNvSpPr txBox="1"/>
          <p:nvPr/>
        </p:nvSpPr>
        <p:spPr>
          <a:xfrm>
            <a:off x="653536" y="5139352"/>
            <a:ext cx="7612941" cy="1754326"/>
          </a:xfrm>
          <a:prstGeom prst="rect">
            <a:avLst/>
          </a:prstGeom>
          <a:noFill/>
        </p:spPr>
        <p:txBody>
          <a:bodyPr wrap="square" rtlCol="0">
            <a:spAutoFit/>
          </a:bodyPr>
          <a:lstStyle/>
          <a:p>
            <a:pPr algn="ctr"/>
            <a:r>
              <a:rPr lang="en-GB" b="1" dirty="0"/>
              <a:t>SHRA STRATEGIC PLAN 2020-2025 AND </a:t>
            </a:r>
          </a:p>
          <a:p>
            <a:pPr algn="ctr"/>
            <a:r>
              <a:rPr lang="en-GB" b="1" dirty="0"/>
              <a:t>APP 2020/21</a:t>
            </a:r>
          </a:p>
          <a:p>
            <a:pPr algn="ctr"/>
            <a:endParaRPr lang="en-GB" b="1" dirty="0"/>
          </a:p>
          <a:p>
            <a:pPr algn="ctr"/>
            <a:r>
              <a:rPr lang="en-GB" b="1" i="1" dirty="0"/>
              <a:t>PRESENTATION TO THE </a:t>
            </a:r>
            <a:r>
              <a:rPr lang="en-ZA" b="1" i="1" dirty="0"/>
              <a:t>THE PORTFOLIO COMMITTEE ON HUMAN SETTLEMENTS, WATER AND SANITATION</a:t>
            </a:r>
            <a:endParaRPr lang="en-GB" b="1" i="1" dirty="0"/>
          </a:p>
          <a:p>
            <a:pPr algn="ctr"/>
            <a:r>
              <a:rPr lang="en-GB" dirty="0"/>
              <a:t>7</a:t>
            </a:r>
            <a:r>
              <a:rPr lang="en-GB" dirty="0" smtClean="0"/>
              <a:t> </a:t>
            </a:r>
            <a:r>
              <a:rPr lang="en-GB" dirty="0"/>
              <a:t>May 2020</a:t>
            </a:r>
          </a:p>
        </p:txBody>
      </p:sp>
    </p:spTree>
    <p:extLst>
      <p:ext uri="{BB962C8B-B14F-4D97-AF65-F5344CB8AC3E}">
        <p14:creationId xmlns:p14="http://schemas.microsoft.com/office/powerpoint/2010/main" val="1902240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33">
            <a:extLst>
              <a:ext uri="{FF2B5EF4-FFF2-40B4-BE49-F238E27FC236}">
                <a16:creationId xmlns:a16="http://schemas.microsoft.com/office/drawing/2014/main" id="{454AB960-A45D-7D46-9811-52A756556D5C}"/>
              </a:ext>
            </a:extLst>
          </p:cNvPr>
          <p:cNvSpPr txBox="1">
            <a:spLocks/>
          </p:cNvSpPr>
          <p:nvPr/>
        </p:nvSpPr>
        <p:spPr>
          <a:xfrm>
            <a:off x="114300" y="2124350"/>
            <a:ext cx="9677399" cy="1713872"/>
          </a:xfrm>
          <a:prstGeom prst="rect">
            <a:avLst/>
          </a:prstGeom>
          <a:solidFill>
            <a:schemeClr val="accent2">
              <a:lumMod val="20000"/>
              <a:lumOff val="80000"/>
            </a:schemeClr>
          </a:solidFill>
          <a:ln>
            <a:solidFill>
              <a:schemeClr val="accent2">
                <a:lumMod val="50000"/>
              </a:schemeClr>
            </a:solidFill>
          </a:ln>
        </p:spPr>
        <p:txBody>
          <a:bodyPr/>
          <a:lstStyle>
            <a:lvl1pPr algn="l" defTabSz="74295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lvl="0" algn="ctr">
              <a:lnSpc>
                <a:spcPct val="100000"/>
              </a:lnSpc>
              <a:defRPr/>
            </a:pPr>
            <a:endParaRPr lang="en-ZA" sz="3200" b="1" kern="0" dirty="0">
              <a:solidFill>
                <a:schemeClr val="accent2">
                  <a:lumMod val="50000"/>
                </a:schemeClr>
              </a:solidFill>
              <a:latin typeface="Arial" panose="020B0604020202020204" pitchFamily="34" charset="0"/>
              <a:cs typeface="Arial" panose="020B0604020202020204" pitchFamily="34" charset="0"/>
              <a:sym typeface="Arial"/>
            </a:endParaRPr>
          </a:p>
          <a:p>
            <a:pPr algn="ctr">
              <a:spcBef>
                <a:spcPts val="600"/>
              </a:spcBef>
              <a:spcAft>
                <a:spcPts val="600"/>
              </a:spcAft>
            </a:pPr>
            <a:r>
              <a:rPr lang="en-GB" sz="3200" b="1" dirty="0">
                <a:solidFill>
                  <a:schemeClr val="accent2">
                    <a:lumMod val="50000"/>
                  </a:schemeClr>
                </a:solidFill>
              </a:rPr>
              <a:t>DISCUSSION ON STRATEGIC OUTCOMES</a:t>
            </a:r>
          </a:p>
          <a:p>
            <a:pPr algn="ctr">
              <a:spcBef>
                <a:spcPts val="600"/>
              </a:spcBef>
              <a:spcAft>
                <a:spcPts val="600"/>
              </a:spcAft>
            </a:pPr>
            <a:r>
              <a:rPr lang="en-GB" sz="3200" b="1" dirty="0">
                <a:solidFill>
                  <a:schemeClr val="accent2">
                    <a:lumMod val="50000"/>
                  </a:schemeClr>
                </a:solidFill>
              </a:rPr>
              <a:t>“Enablers and Resourcing”</a:t>
            </a:r>
          </a:p>
        </p:txBody>
      </p:sp>
      <p:sp>
        <p:nvSpPr>
          <p:cNvPr id="5" name="Slide Number Placeholder 1"/>
          <p:cNvSpPr>
            <a:spLocks noGrp="1"/>
          </p:cNvSpPr>
          <p:nvPr>
            <p:ph type="sldNum" sz="quarter" idx="12"/>
          </p:nvPr>
        </p:nvSpPr>
        <p:spPr>
          <a:xfrm>
            <a:off x="7537448" y="6356351"/>
            <a:ext cx="2228850" cy="365125"/>
          </a:xfrm>
        </p:spPr>
        <p:txBody>
          <a:bodyPr/>
          <a:lstStyle/>
          <a:p>
            <a:fld id="{1AD0EAB4-4954-FC42-9A58-C49EEA6F401E}" type="slidenum">
              <a:rPr lang="en-US" sz="1000" b="1" smtClean="0">
                <a:solidFill>
                  <a:schemeClr val="tx1"/>
                </a:solidFill>
              </a:rPr>
              <a:t>10</a:t>
            </a:fld>
            <a:endParaRPr lang="en-US" sz="1000" b="1" dirty="0">
              <a:solidFill>
                <a:schemeClr val="tx1"/>
              </a:solidFill>
            </a:endParaRPr>
          </a:p>
        </p:txBody>
      </p:sp>
    </p:spTree>
    <p:extLst>
      <p:ext uri="{BB962C8B-B14F-4D97-AF65-F5344CB8AC3E}">
        <p14:creationId xmlns:p14="http://schemas.microsoft.com/office/powerpoint/2010/main" val="911776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33">
            <a:extLst>
              <a:ext uri="{FF2B5EF4-FFF2-40B4-BE49-F238E27FC236}">
                <a16:creationId xmlns:a16="http://schemas.microsoft.com/office/drawing/2014/main" id="{454AB960-A45D-7D46-9811-52A756556D5C}"/>
              </a:ext>
            </a:extLst>
          </p:cNvPr>
          <p:cNvSpPr txBox="1">
            <a:spLocks/>
          </p:cNvSpPr>
          <p:nvPr/>
        </p:nvSpPr>
        <p:spPr>
          <a:xfrm>
            <a:off x="88898" y="124669"/>
            <a:ext cx="9679216" cy="365124"/>
          </a:xfrm>
          <a:prstGeom prst="rect">
            <a:avLst/>
          </a:prstGeom>
          <a:solidFill>
            <a:schemeClr val="bg1">
              <a:lumMod val="95000"/>
            </a:schemeClr>
          </a:solidFill>
          <a:ln>
            <a:solidFill>
              <a:schemeClr val="accent6">
                <a:lumMod val="50000"/>
              </a:schemeClr>
            </a:solidFill>
          </a:ln>
        </p:spPr>
        <p:txBody>
          <a:bodyPr/>
          <a:lstStyle>
            <a:lvl1pPr algn="l" defTabSz="74295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algn="ctr" fontAlgn="base">
              <a:spcBef>
                <a:spcPct val="50000"/>
              </a:spcBef>
              <a:spcAft>
                <a:spcPct val="0"/>
              </a:spcAft>
            </a:pPr>
            <a:r>
              <a:rPr lang="en-ZA" sz="1600" b="1" cap="all" dirty="0">
                <a:solidFill>
                  <a:srgbClr val="002060"/>
                </a:solidFill>
                <a:cs typeface="Arial" pitchFamily="34" charset="0"/>
              </a:rPr>
              <a:t>ENABLERS AND RESORUCES CONSIDERATIONS IN ACHIEVIENG OUTCOMES (1 OF 2)</a:t>
            </a:r>
          </a:p>
          <a:p>
            <a:pPr algn="ctr" fontAlgn="base">
              <a:spcBef>
                <a:spcPct val="50000"/>
              </a:spcBef>
              <a:spcAft>
                <a:spcPct val="0"/>
              </a:spcAft>
            </a:pPr>
            <a:endParaRPr lang="en-ZA" sz="1600" b="1" cap="all" dirty="0">
              <a:solidFill>
                <a:srgbClr val="002060"/>
              </a:solidFill>
              <a:cs typeface="Arial" pitchFamily="34" charset="0"/>
            </a:endParaRPr>
          </a:p>
        </p:txBody>
      </p:sp>
      <p:sp>
        <p:nvSpPr>
          <p:cNvPr id="6" name="Slide Number Placeholder 1"/>
          <p:cNvSpPr>
            <a:spLocks noGrp="1"/>
          </p:cNvSpPr>
          <p:nvPr>
            <p:ph type="sldNum" sz="quarter" idx="12"/>
          </p:nvPr>
        </p:nvSpPr>
        <p:spPr>
          <a:xfrm>
            <a:off x="7537448" y="6356351"/>
            <a:ext cx="2228850" cy="365125"/>
          </a:xfrm>
        </p:spPr>
        <p:txBody>
          <a:bodyPr/>
          <a:lstStyle/>
          <a:p>
            <a:fld id="{1AD0EAB4-4954-FC42-9A58-C49EEA6F401E}" type="slidenum">
              <a:rPr lang="en-US" sz="1000" b="1" smtClean="0">
                <a:solidFill>
                  <a:schemeClr val="tx1"/>
                </a:solidFill>
              </a:rPr>
              <a:t>11</a:t>
            </a:fld>
            <a:endParaRPr lang="en-US" sz="1000" b="1" dirty="0">
              <a:solidFill>
                <a:schemeClr val="tx1"/>
              </a:solidFill>
            </a:endParaRPr>
          </a:p>
        </p:txBody>
      </p:sp>
      <p:graphicFrame>
        <p:nvGraphicFramePr>
          <p:cNvPr id="5" name="Table 4">
            <a:extLst>
              <a:ext uri="{FF2B5EF4-FFF2-40B4-BE49-F238E27FC236}">
                <a16:creationId xmlns:a16="http://schemas.microsoft.com/office/drawing/2014/main" id="{3838A05C-DCB3-4FFF-A592-AF388A0D1E6E}"/>
              </a:ext>
            </a:extLst>
          </p:cNvPr>
          <p:cNvGraphicFramePr>
            <a:graphicFrameLocks noGrp="1"/>
          </p:cNvGraphicFramePr>
          <p:nvPr>
            <p:extLst>
              <p:ext uri="{D42A27DB-BD31-4B8C-83A1-F6EECF244321}">
                <p14:modId xmlns:p14="http://schemas.microsoft.com/office/powerpoint/2010/main" val="1590099314"/>
              </p:ext>
            </p:extLst>
          </p:nvPr>
        </p:nvGraphicFramePr>
        <p:xfrm>
          <a:off x="88900" y="572184"/>
          <a:ext cx="9677397" cy="6020308"/>
        </p:xfrm>
        <a:graphic>
          <a:graphicData uri="http://schemas.openxmlformats.org/drawingml/2006/table">
            <a:tbl>
              <a:tblPr firstRow="1" firstCol="1" bandRow="1"/>
              <a:tblGrid>
                <a:gridCol w="1493157">
                  <a:extLst>
                    <a:ext uri="{9D8B030D-6E8A-4147-A177-3AD203B41FA5}">
                      <a16:colId xmlns:a16="http://schemas.microsoft.com/office/drawing/2014/main" val="126623833"/>
                    </a:ext>
                  </a:extLst>
                </a:gridCol>
                <a:gridCol w="4992914">
                  <a:extLst>
                    <a:ext uri="{9D8B030D-6E8A-4147-A177-3AD203B41FA5}">
                      <a16:colId xmlns:a16="http://schemas.microsoft.com/office/drawing/2014/main" val="3928454325"/>
                    </a:ext>
                  </a:extLst>
                </a:gridCol>
                <a:gridCol w="3191326">
                  <a:extLst>
                    <a:ext uri="{9D8B030D-6E8A-4147-A177-3AD203B41FA5}">
                      <a16:colId xmlns:a16="http://schemas.microsoft.com/office/drawing/2014/main" val="3030861479"/>
                    </a:ext>
                  </a:extLst>
                </a:gridCol>
              </a:tblGrid>
              <a:tr h="169879">
                <a:tc>
                  <a:txBody>
                    <a:bodyPr/>
                    <a:lstStyle/>
                    <a:p>
                      <a:pPr algn="ctr">
                        <a:lnSpc>
                          <a:spcPct val="110000"/>
                        </a:lnSpc>
                        <a:spcBef>
                          <a:spcPts val="500"/>
                        </a:spcBef>
                        <a:spcAft>
                          <a:spcPts val="500"/>
                        </a:spcAft>
                      </a:pPr>
                      <a:r>
                        <a:rPr lang="en-ZA" sz="1100" b="1" kern="1400" dirty="0">
                          <a:effectLst/>
                          <a:latin typeface="Arial" panose="020B0604020202020204" pitchFamily="34" charset="0"/>
                          <a:ea typeface="Times New Roman" panose="02020603050405020304" pitchFamily="18" charset="0"/>
                          <a:cs typeface="Times New Roman" panose="02020603050405020304" pitchFamily="18" charset="0"/>
                        </a:rPr>
                        <a:t>OUTCOME</a:t>
                      </a:r>
                    </a:p>
                  </a:txBody>
                  <a:tcPr marL="36667" marR="3666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742950" rtl="0" eaLnBrk="1" fontAlgn="auto" latinLnBrk="0" hangingPunct="1">
                        <a:lnSpc>
                          <a:spcPct val="110000"/>
                        </a:lnSpc>
                        <a:spcBef>
                          <a:spcPts val="500"/>
                        </a:spcBef>
                        <a:spcAft>
                          <a:spcPts val="500"/>
                        </a:spcAft>
                        <a:buClrTx/>
                        <a:buSzTx/>
                        <a:buFontTx/>
                        <a:buNone/>
                        <a:tabLst/>
                        <a:defRPr/>
                      </a:pPr>
                      <a:r>
                        <a:rPr lang="en-ZA" sz="1100" b="1" kern="1400" dirty="0">
                          <a:effectLst/>
                          <a:latin typeface="Arial" panose="020B0604020202020204" pitchFamily="34" charset="0"/>
                          <a:ea typeface="Times New Roman" panose="02020603050405020304" pitchFamily="18" charset="0"/>
                          <a:cs typeface="Arial" panose="020B0604020202020204" pitchFamily="34" charset="0"/>
                        </a:rPr>
                        <a:t>STRATEGIC ENABLERS</a:t>
                      </a:r>
                      <a:endParaRPr lang="en-ZA" sz="11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667" marR="3666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6">
                        <a:lumMod val="40000"/>
                        <a:lumOff val="60000"/>
                      </a:schemeClr>
                    </a:solidFill>
                  </a:tcPr>
                </a:tc>
                <a:tc>
                  <a:txBody>
                    <a:bodyPr/>
                    <a:lstStyle/>
                    <a:p>
                      <a:pPr algn="ctr">
                        <a:lnSpc>
                          <a:spcPct val="110000"/>
                        </a:lnSpc>
                        <a:spcBef>
                          <a:spcPts val="500"/>
                        </a:spcBef>
                        <a:spcAft>
                          <a:spcPts val="500"/>
                        </a:spcAft>
                      </a:pPr>
                      <a:r>
                        <a:rPr lang="en-ZA" sz="1100" b="1" kern="1400" dirty="0">
                          <a:effectLst/>
                          <a:latin typeface="Arial" panose="020B0604020202020204" pitchFamily="34" charset="0"/>
                          <a:ea typeface="Times New Roman" panose="02020603050405020304" pitchFamily="18" charset="0"/>
                          <a:cs typeface="Arial" panose="020B0604020202020204" pitchFamily="34" charset="0"/>
                        </a:rPr>
                        <a:t>RESOURCE CONSIDERATIONS</a:t>
                      </a:r>
                      <a:endParaRPr lang="en-ZA" sz="11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667" marR="3666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650092402"/>
                  </a:ext>
                </a:extLst>
              </a:tr>
              <a:tr h="1792482">
                <a:tc>
                  <a:txBody>
                    <a:bodyPr/>
                    <a:lstStyle/>
                    <a:p>
                      <a:pPr marL="0" marR="0" lvl="0" indent="0" algn="l" defTabSz="742950" rtl="0" eaLnBrk="1" fontAlgn="auto" latinLnBrk="0" hangingPunct="1">
                        <a:lnSpc>
                          <a:spcPct val="110000"/>
                        </a:lnSpc>
                        <a:spcBef>
                          <a:spcPts val="500"/>
                        </a:spcBef>
                        <a:spcAft>
                          <a:spcPts val="500"/>
                        </a:spcAft>
                        <a:buClrTx/>
                        <a:buSzTx/>
                        <a:buFontTx/>
                        <a:buNone/>
                        <a:tabLst/>
                        <a:defRPr/>
                      </a:pPr>
                      <a:r>
                        <a:rPr lang="en-ZA" sz="1200" b="1" cap="all" dirty="0">
                          <a:solidFill>
                            <a:srgbClr val="002060"/>
                          </a:solidFill>
                          <a:cs typeface="Arial" pitchFamily="34" charset="0"/>
                        </a:rPr>
                        <a:t>OUTCOME 1: Functional, efficient and integrated organisation</a:t>
                      </a:r>
                    </a:p>
                    <a:p>
                      <a:pPr algn="l">
                        <a:lnSpc>
                          <a:spcPct val="110000"/>
                        </a:lnSpc>
                        <a:spcBef>
                          <a:spcPts val="500"/>
                        </a:spcBef>
                        <a:spcAft>
                          <a:spcPts val="500"/>
                        </a:spcAft>
                      </a:pP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667" marR="3666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342900" lvl="0" indent="-342900" algn="l">
                        <a:lnSpc>
                          <a:spcPct val="110000"/>
                        </a:lnSpc>
                        <a:spcBef>
                          <a:spcPts val="0"/>
                        </a:spcBef>
                        <a:spcAft>
                          <a:spcPts val="0"/>
                        </a:spcAft>
                        <a:buFont typeface="Wingdings" panose="05000000000000000000" pitchFamily="2" charset="2"/>
                        <a:buChar char="§"/>
                      </a:pPr>
                      <a:r>
                        <a:rPr lang="en-ZA" sz="12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Implement the external audit findings’ Implement Enterprise risk management plan;</a:t>
                      </a:r>
                    </a:p>
                    <a:p>
                      <a:pPr marL="342900" lvl="0" indent="-342900" algn="l">
                        <a:lnSpc>
                          <a:spcPct val="110000"/>
                        </a:lnSpc>
                        <a:spcBef>
                          <a:spcPts val="0"/>
                        </a:spcBef>
                        <a:spcAft>
                          <a:spcPts val="0"/>
                        </a:spcAft>
                        <a:buFont typeface="Wingdings" panose="05000000000000000000" pitchFamily="2" charset="2"/>
                        <a:buChar char="§"/>
                      </a:pPr>
                      <a:r>
                        <a:rPr lang="en-ZA" sz="12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Implement automated ICT system.</a:t>
                      </a:r>
                    </a:p>
                    <a:p>
                      <a:pPr marL="342900" lvl="0" indent="-342900" algn="l">
                        <a:lnSpc>
                          <a:spcPct val="110000"/>
                        </a:lnSpc>
                        <a:spcBef>
                          <a:spcPts val="0"/>
                        </a:spcBef>
                        <a:spcAft>
                          <a:spcPts val="0"/>
                        </a:spcAft>
                        <a:buFont typeface="Wingdings" panose="05000000000000000000" pitchFamily="2" charset="2"/>
                        <a:buChar char="§"/>
                      </a:pPr>
                      <a:r>
                        <a:rPr lang="en-ZA" sz="12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Improve contract formulation and management.</a:t>
                      </a:r>
                    </a:p>
                    <a:p>
                      <a:pPr marL="342900" marR="0" lvl="0" indent="-342900" algn="l" defTabSz="742950" rtl="0" eaLnBrk="1" fontAlgn="auto" latinLnBrk="0" hangingPunct="1">
                        <a:lnSpc>
                          <a:spcPct val="110000"/>
                        </a:lnSpc>
                        <a:spcBef>
                          <a:spcPts val="0"/>
                        </a:spcBef>
                        <a:spcAft>
                          <a:spcPts val="0"/>
                        </a:spcAft>
                        <a:buClrTx/>
                        <a:buSzTx/>
                        <a:buFont typeface="Wingdings" panose="05000000000000000000" pitchFamily="2" charset="2"/>
                        <a:buChar char="§"/>
                        <a:tabLst/>
                        <a:defRPr/>
                      </a:pPr>
                      <a:r>
                        <a:rPr lang="en-ZA" sz="12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Strengthen performance management system.</a:t>
                      </a:r>
                    </a:p>
                    <a:p>
                      <a:pPr marL="342900" lvl="0" indent="-342900" algn="l">
                        <a:lnSpc>
                          <a:spcPct val="110000"/>
                        </a:lnSpc>
                        <a:spcBef>
                          <a:spcPts val="0"/>
                        </a:spcBef>
                        <a:spcAft>
                          <a:spcPts val="0"/>
                        </a:spcAft>
                        <a:buFont typeface="Wingdings" panose="05000000000000000000" pitchFamily="2" charset="2"/>
                        <a:buChar char="§"/>
                      </a:pPr>
                      <a:r>
                        <a:rPr lang="en-ZA" sz="12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Develop leadership development programme.</a:t>
                      </a:r>
                    </a:p>
                    <a:p>
                      <a:pPr marL="342900" lvl="0" indent="-342900" algn="l">
                        <a:lnSpc>
                          <a:spcPct val="110000"/>
                        </a:lnSpc>
                        <a:spcBef>
                          <a:spcPts val="0"/>
                        </a:spcBef>
                        <a:spcAft>
                          <a:spcPts val="0"/>
                        </a:spcAft>
                        <a:buFont typeface="Wingdings" panose="05000000000000000000" pitchFamily="2" charset="2"/>
                        <a:buChar char="§"/>
                      </a:pPr>
                      <a:r>
                        <a:rPr lang="en-ZA" sz="12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Ongoing building of a values-based culture of high-performance in line with values.</a:t>
                      </a:r>
                    </a:p>
                    <a:p>
                      <a:pPr marL="342900" lvl="0" indent="-342900" algn="l">
                        <a:lnSpc>
                          <a:spcPct val="110000"/>
                        </a:lnSpc>
                        <a:spcBef>
                          <a:spcPts val="0"/>
                        </a:spcBef>
                        <a:spcAft>
                          <a:spcPts val="0"/>
                        </a:spcAft>
                        <a:buFont typeface="Wingdings" panose="05000000000000000000" pitchFamily="2" charset="2"/>
                        <a:buChar char="§"/>
                      </a:pPr>
                      <a:r>
                        <a:rPr lang="en-ZA" sz="12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Implementation of a stakeholder strategy and management plan</a:t>
                      </a:r>
                    </a:p>
                  </a:txBody>
                  <a:tcPr marL="36667" marR="3666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342900" marR="179705" lvl="0" indent="-342900">
                        <a:lnSpc>
                          <a:spcPct val="110000"/>
                        </a:lnSpc>
                        <a:spcBef>
                          <a:spcPts val="200"/>
                        </a:spcBef>
                        <a:spcAft>
                          <a:spcPts val="200"/>
                        </a:spcAft>
                        <a:buFont typeface="Wingdings" panose="05000000000000000000" pitchFamily="2" charset="2"/>
                        <a:buChar char=""/>
                      </a:pPr>
                      <a:r>
                        <a:rPr lang="en-ZA" sz="1200" dirty="0">
                          <a:effectLst/>
                          <a:latin typeface="Arial" panose="020B0604020202020204" pitchFamily="34" charset="0"/>
                          <a:ea typeface="Times New Roman" panose="02020603050405020304" pitchFamily="18" charset="0"/>
                        </a:rPr>
                        <a:t>Capacity needs to be strengthened in the areas of enterprise risk management, due diligence and ICT.</a:t>
                      </a:r>
                    </a:p>
                    <a:p>
                      <a:pPr marL="342900" marR="179705" lvl="0" indent="-342900">
                        <a:lnSpc>
                          <a:spcPct val="110000"/>
                        </a:lnSpc>
                        <a:spcBef>
                          <a:spcPts val="200"/>
                        </a:spcBef>
                        <a:spcAft>
                          <a:spcPts val="200"/>
                        </a:spcAft>
                        <a:buFont typeface="Wingdings" panose="05000000000000000000" pitchFamily="2" charset="2"/>
                        <a:buChar char=""/>
                      </a:pPr>
                      <a:r>
                        <a:rPr lang="en-ZA" sz="1200" dirty="0">
                          <a:effectLst/>
                          <a:latin typeface="Arial" panose="020B0604020202020204" pitchFamily="34" charset="0"/>
                          <a:ea typeface="Times New Roman" panose="02020603050405020304" pitchFamily="18" charset="0"/>
                        </a:rPr>
                        <a:t>Implement the automated performance management system.</a:t>
                      </a:r>
                    </a:p>
                    <a:p>
                      <a:pPr marL="342900" marR="179705" lvl="0" indent="-342900">
                        <a:lnSpc>
                          <a:spcPct val="110000"/>
                        </a:lnSpc>
                        <a:spcBef>
                          <a:spcPts val="200"/>
                        </a:spcBef>
                        <a:spcAft>
                          <a:spcPts val="200"/>
                        </a:spcAft>
                        <a:buFont typeface="Wingdings" panose="05000000000000000000" pitchFamily="2" charset="2"/>
                        <a:buChar char=""/>
                      </a:pPr>
                      <a:r>
                        <a:rPr lang="en-ZA" sz="1200" dirty="0">
                          <a:effectLst/>
                          <a:latin typeface="Arial" panose="020B0604020202020204" pitchFamily="34" charset="0"/>
                          <a:ea typeface="Times New Roman" panose="02020603050405020304" pitchFamily="18" charset="0"/>
                        </a:rPr>
                        <a:t>Fully automated supply chain management system.</a:t>
                      </a:r>
                    </a:p>
                  </a:txBody>
                  <a:tcPr marL="36667" marR="3666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4123379706"/>
                  </a:ext>
                </a:extLst>
              </a:tr>
              <a:tr h="1990868">
                <a:tc>
                  <a:txBody>
                    <a:bodyPr/>
                    <a:lstStyle/>
                    <a:p>
                      <a:pPr marL="0" marR="0" lvl="0" indent="0" algn="l" defTabSz="742950" rtl="0" eaLnBrk="1" fontAlgn="auto" latinLnBrk="0" hangingPunct="1">
                        <a:lnSpc>
                          <a:spcPct val="110000"/>
                        </a:lnSpc>
                        <a:spcBef>
                          <a:spcPts val="500"/>
                        </a:spcBef>
                        <a:spcAft>
                          <a:spcPts val="500"/>
                        </a:spcAft>
                        <a:buClrTx/>
                        <a:buSzTx/>
                        <a:buFontTx/>
                        <a:buNone/>
                        <a:tabLst/>
                        <a:defRPr/>
                      </a:pPr>
                      <a:r>
                        <a:rPr lang="en-ZA" sz="1200" b="1" cap="all" dirty="0">
                          <a:solidFill>
                            <a:srgbClr val="002060"/>
                          </a:solidFill>
                          <a:cs typeface="Arial" pitchFamily="34" charset="0"/>
                        </a:rPr>
                        <a:t>Outcome 2: Quality, affordable social housing delivered in strategically located areas</a:t>
                      </a:r>
                    </a:p>
                    <a:p>
                      <a:pPr algn="l">
                        <a:lnSpc>
                          <a:spcPct val="110000"/>
                        </a:lnSpc>
                        <a:spcBef>
                          <a:spcPts val="500"/>
                        </a:spcBef>
                        <a:spcAft>
                          <a:spcPts val="500"/>
                        </a:spcAft>
                      </a:pP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667" marR="3666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342900" lvl="0" indent="-342900" algn="l">
                        <a:lnSpc>
                          <a:spcPct val="110000"/>
                        </a:lnSpc>
                        <a:spcBef>
                          <a:spcPts val="0"/>
                        </a:spcBef>
                        <a:spcAft>
                          <a:spcPts val="0"/>
                        </a:spcAft>
                        <a:buFont typeface="Wingdings" panose="05000000000000000000" pitchFamily="2" charset="2"/>
                        <a:buChar char="§"/>
                      </a:pPr>
                      <a:r>
                        <a:rPr lang="en-ZA" sz="1200" kern="1400" dirty="0">
                          <a:solidFill>
                            <a:schemeClr val="tx1"/>
                          </a:solidFill>
                          <a:effectLst/>
                          <a:latin typeface="Arial" panose="020B0604020202020204" pitchFamily="34" charset="0"/>
                          <a:ea typeface="Calibri" panose="020F0502020204030204" pitchFamily="34" charset="0"/>
                          <a:cs typeface="Arial" panose="020B0604020202020204" pitchFamily="34" charset="0"/>
                        </a:rPr>
                        <a:t>Coordinate long term planning (alignment with PDAs &amp; RZs):</a:t>
                      </a:r>
                      <a:endParaRPr lang="en-ZA" sz="12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lnSpc>
                          <a:spcPct val="110000"/>
                        </a:lnSpc>
                        <a:spcBef>
                          <a:spcPts val="0"/>
                        </a:spcBef>
                        <a:spcAft>
                          <a:spcPts val="0"/>
                        </a:spcAft>
                        <a:buFont typeface="Wingdings" panose="05000000000000000000" pitchFamily="2" charset="2"/>
                        <a:buChar char="§"/>
                      </a:pPr>
                      <a:r>
                        <a:rPr lang="en-ZA" sz="1200" kern="1400" dirty="0">
                          <a:solidFill>
                            <a:schemeClr val="tx1"/>
                          </a:solidFill>
                          <a:effectLst/>
                          <a:latin typeface="Arial" panose="020B0604020202020204" pitchFamily="34" charset="0"/>
                          <a:ea typeface="Calibri" panose="020F0502020204030204" pitchFamily="34" charset="0"/>
                          <a:cs typeface="Arial" panose="020B0604020202020204" pitchFamily="34" charset="0"/>
                        </a:rPr>
                        <a:t>Increased share of the HS capital grant allocation for SH;</a:t>
                      </a:r>
                      <a:endParaRPr lang="en-ZA" sz="12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lnSpc>
                          <a:spcPct val="110000"/>
                        </a:lnSpc>
                        <a:spcBef>
                          <a:spcPts val="0"/>
                        </a:spcBef>
                        <a:spcAft>
                          <a:spcPts val="0"/>
                        </a:spcAft>
                        <a:buFont typeface="Wingdings" panose="05000000000000000000" pitchFamily="2" charset="2"/>
                        <a:buChar char="§"/>
                      </a:pPr>
                      <a:r>
                        <a:rPr lang="en-ZA" sz="1200" kern="1400" dirty="0">
                          <a:solidFill>
                            <a:schemeClr val="tx1"/>
                          </a:solidFill>
                          <a:effectLst/>
                          <a:latin typeface="Arial" panose="020B0604020202020204" pitchFamily="34" charset="0"/>
                          <a:ea typeface="Calibri" panose="020F0502020204030204" pitchFamily="34" charset="0"/>
                          <a:cs typeface="Arial" panose="020B0604020202020204" pitchFamily="34" charset="0"/>
                        </a:rPr>
                        <a:t>Policy reforms that </a:t>
                      </a:r>
                      <a:r>
                        <a:rPr lang="en-ZA" sz="12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speed up the production rate and include more diverse unit types;</a:t>
                      </a:r>
                    </a:p>
                    <a:p>
                      <a:pPr marL="342900" lvl="0" indent="-342900" algn="l">
                        <a:lnSpc>
                          <a:spcPct val="110000"/>
                        </a:lnSpc>
                        <a:spcBef>
                          <a:spcPts val="0"/>
                        </a:spcBef>
                        <a:spcAft>
                          <a:spcPts val="0"/>
                        </a:spcAft>
                        <a:buFont typeface="Wingdings" panose="05000000000000000000" pitchFamily="2" charset="2"/>
                        <a:buChar char="§"/>
                      </a:pPr>
                      <a:r>
                        <a:rPr lang="en-ZA" sz="1200" kern="1400" dirty="0">
                          <a:solidFill>
                            <a:schemeClr val="tx1"/>
                          </a:solidFill>
                          <a:effectLst/>
                          <a:latin typeface="Arial" panose="020B0604020202020204" pitchFamily="34" charset="0"/>
                          <a:ea typeface="Calibri" panose="020F0502020204030204" pitchFamily="34" charset="0"/>
                          <a:cs typeface="Arial" panose="020B0604020202020204" pitchFamily="34" charset="0"/>
                        </a:rPr>
                        <a:t>Inclusion in the  Infrastructure Investment Fund</a:t>
                      </a:r>
                    </a:p>
                    <a:p>
                      <a:pPr marL="342900" lvl="0" indent="-342900" algn="l">
                        <a:lnSpc>
                          <a:spcPct val="110000"/>
                        </a:lnSpc>
                        <a:spcBef>
                          <a:spcPts val="0"/>
                        </a:spcBef>
                        <a:spcAft>
                          <a:spcPts val="0"/>
                        </a:spcAft>
                        <a:buFont typeface="Wingdings" panose="05000000000000000000" pitchFamily="2" charset="2"/>
                        <a:buChar char="§"/>
                      </a:pPr>
                      <a:r>
                        <a:rPr lang="en-ZA" sz="12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Grow the pipeline proactively via Request for Proposals” </a:t>
                      </a:r>
                    </a:p>
                    <a:p>
                      <a:pPr marL="342900" lvl="0" indent="-342900" algn="l">
                        <a:lnSpc>
                          <a:spcPct val="110000"/>
                        </a:lnSpc>
                        <a:spcBef>
                          <a:spcPts val="0"/>
                        </a:spcBef>
                        <a:spcAft>
                          <a:spcPts val="0"/>
                        </a:spcAft>
                        <a:buFont typeface="Wingdings" panose="05000000000000000000" pitchFamily="2" charset="2"/>
                        <a:buChar char="§"/>
                      </a:pPr>
                      <a:r>
                        <a:rPr lang="en-ZA" sz="1200" kern="1400" dirty="0">
                          <a:solidFill>
                            <a:schemeClr val="tx1"/>
                          </a:solidFill>
                          <a:effectLst/>
                          <a:latin typeface="Arial" panose="020B0604020202020204" pitchFamily="34" charset="0"/>
                          <a:ea typeface="Calibri" panose="020F0502020204030204" pitchFamily="34" charset="0"/>
                          <a:cs typeface="Arial" panose="020B0604020202020204" pitchFamily="34" charset="0"/>
                        </a:rPr>
                        <a:t>Strengthen the SHRA’s contract management capacity</a:t>
                      </a:r>
                      <a:endParaRPr lang="en-ZA" sz="12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lnSpc>
                          <a:spcPct val="110000"/>
                        </a:lnSpc>
                        <a:spcBef>
                          <a:spcPts val="0"/>
                        </a:spcBef>
                        <a:spcAft>
                          <a:spcPts val="0"/>
                        </a:spcAft>
                        <a:buFont typeface="Wingdings" panose="05000000000000000000" pitchFamily="2" charset="2"/>
                        <a:buChar char="§"/>
                      </a:pPr>
                      <a:r>
                        <a:rPr lang="en-ZA" sz="1200" kern="1400" dirty="0">
                          <a:solidFill>
                            <a:schemeClr val="tx1"/>
                          </a:solidFill>
                          <a:effectLst/>
                          <a:latin typeface="Arial" panose="020B0604020202020204" pitchFamily="34" charset="0"/>
                          <a:ea typeface="Calibri" panose="020F0502020204030204" pitchFamily="34" charset="0"/>
                          <a:cs typeface="Arial" panose="020B0604020202020204" pitchFamily="34" charset="0"/>
                        </a:rPr>
                        <a:t>Improve the quality of accredited SHIs and projects.</a:t>
                      </a:r>
                      <a:endParaRPr lang="en-ZA" sz="12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l">
                        <a:lnSpc>
                          <a:spcPct val="110000"/>
                        </a:lnSpc>
                        <a:spcBef>
                          <a:spcPts val="0"/>
                        </a:spcBef>
                        <a:spcAft>
                          <a:spcPts val="0"/>
                        </a:spcAft>
                        <a:buFont typeface="Wingdings" panose="05000000000000000000" pitchFamily="2" charset="2"/>
                        <a:buChar char="§"/>
                      </a:pPr>
                      <a:r>
                        <a:rPr lang="en-ZA" sz="12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Adopt proactive approaches to source property developers on a turnkey basis, and hand over to accredited SHIs to manage</a:t>
                      </a:r>
                    </a:p>
                  </a:txBody>
                  <a:tcPr marL="36667" marR="3666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342900" lvl="0" indent="-342900" algn="l">
                        <a:lnSpc>
                          <a:spcPct val="110000"/>
                        </a:lnSpc>
                        <a:spcBef>
                          <a:spcPts val="200"/>
                        </a:spcBef>
                        <a:spcAft>
                          <a:spcPts val="200"/>
                        </a:spcAft>
                        <a:buFont typeface="Wingdings" panose="05000000000000000000" pitchFamily="2" charset="2"/>
                        <a:buChar char=""/>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Additional capacity needed to handle implementation.</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lnSpc>
                          <a:spcPct val="110000"/>
                        </a:lnSpc>
                        <a:spcBef>
                          <a:spcPts val="200"/>
                        </a:spcBef>
                        <a:spcAft>
                          <a:spcPts val="200"/>
                        </a:spcAft>
                        <a:buFont typeface="Wingdings" panose="05000000000000000000" pitchFamily="2" charset="2"/>
                        <a:buChar char=""/>
                        <a:tabLst>
                          <a:tab pos="457200" algn="l"/>
                        </a:tabLs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Supportive policies</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lnSpc>
                          <a:spcPct val="110000"/>
                        </a:lnSpc>
                        <a:spcBef>
                          <a:spcPts val="200"/>
                        </a:spcBef>
                        <a:spcAft>
                          <a:spcPts val="200"/>
                        </a:spcAft>
                        <a:buFont typeface="Wingdings" panose="05000000000000000000" pitchFamily="2" charset="2"/>
                        <a:buChar char=""/>
                        <a:tabLst>
                          <a:tab pos="457200" algn="l"/>
                        </a:tabLs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CRM system implementation.</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179705" lvl="0" indent="-342900" algn="l" defTabSz="742950" rtl="0" eaLnBrk="1" fontAlgn="auto" latinLnBrk="0" hangingPunct="1">
                        <a:lnSpc>
                          <a:spcPct val="110000"/>
                        </a:lnSpc>
                        <a:spcBef>
                          <a:spcPts val="200"/>
                        </a:spcBef>
                        <a:spcAft>
                          <a:spcPts val="200"/>
                        </a:spcAft>
                        <a:buClrTx/>
                        <a:buSzTx/>
                        <a:buFont typeface="Wingdings" panose="05000000000000000000" pitchFamily="2" charset="2"/>
                        <a:buChar char=""/>
                        <a:tabLst/>
                        <a:defRPr/>
                      </a:pPr>
                      <a:r>
                        <a:rPr lang="en-ZA" sz="12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Availability of Project Review Consultants (PRCs) Research-based sector intelligence informing social facilitation requirements.</a:t>
                      </a:r>
                    </a:p>
                    <a:p>
                      <a:pPr marL="0" marR="179705" lvl="0" indent="0">
                        <a:lnSpc>
                          <a:spcPct val="110000"/>
                        </a:lnSpc>
                        <a:spcBef>
                          <a:spcPts val="200"/>
                        </a:spcBef>
                        <a:spcAft>
                          <a:spcPts val="200"/>
                        </a:spcAft>
                        <a:buFont typeface="Wingdings" panose="05000000000000000000" pitchFamily="2" charset="2"/>
                        <a:buNone/>
                      </a:pPr>
                      <a:endParaRPr lang="en-ZA" sz="1200" dirty="0">
                        <a:effectLst/>
                        <a:latin typeface="Arial" panose="020B0604020202020204" pitchFamily="34" charset="0"/>
                        <a:ea typeface="Times New Roman" panose="02020603050405020304" pitchFamily="18" charset="0"/>
                      </a:endParaRPr>
                    </a:p>
                  </a:txBody>
                  <a:tcPr marL="36667" marR="3666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947165912"/>
                  </a:ext>
                </a:extLst>
              </a:tr>
              <a:tr h="1993373">
                <a:tc>
                  <a:txBody>
                    <a:bodyPr/>
                    <a:lstStyle/>
                    <a:p>
                      <a:pPr marL="0" marR="0" lvl="0" indent="0" algn="l" defTabSz="742950" rtl="0" eaLnBrk="1" fontAlgn="auto" latinLnBrk="0" hangingPunct="1">
                        <a:lnSpc>
                          <a:spcPct val="110000"/>
                        </a:lnSpc>
                        <a:spcBef>
                          <a:spcPts val="500"/>
                        </a:spcBef>
                        <a:spcAft>
                          <a:spcPts val="500"/>
                        </a:spcAft>
                        <a:buClrTx/>
                        <a:buSzTx/>
                        <a:buFontTx/>
                        <a:buNone/>
                        <a:tabLst/>
                        <a:defRPr/>
                      </a:pPr>
                      <a:r>
                        <a:rPr lang="en-ZA" sz="1200" b="1" cap="all" dirty="0">
                          <a:solidFill>
                            <a:srgbClr val="002060"/>
                          </a:solidFill>
                          <a:cs typeface="Arial" pitchFamily="34" charset="0"/>
                        </a:rPr>
                        <a:t>Outcome 3: ENHANCED PERFORMANCE OF DELIVERY AGENTS AND PROJECTS</a:t>
                      </a:r>
                    </a:p>
                    <a:p>
                      <a:pPr algn="l">
                        <a:lnSpc>
                          <a:spcPct val="110000"/>
                        </a:lnSpc>
                        <a:spcBef>
                          <a:spcPts val="500"/>
                        </a:spcBef>
                        <a:spcAft>
                          <a:spcPts val="500"/>
                        </a:spcAft>
                      </a:pP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667" marR="3666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342900" lvl="0" indent="-342900" algn="l">
                        <a:lnSpc>
                          <a:spcPct val="110000"/>
                        </a:lnSpc>
                        <a:spcBef>
                          <a:spcPts val="0"/>
                        </a:spcBef>
                        <a:spcAft>
                          <a:spcPts val="0"/>
                        </a:spcAft>
                        <a:buFont typeface="Wingdings" panose="05000000000000000000" pitchFamily="2" charset="2"/>
                        <a:buChar char=""/>
                      </a:pPr>
                      <a:r>
                        <a:rPr lang="en-ZA" sz="1200" kern="1400" dirty="0">
                          <a:effectLst/>
                          <a:latin typeface="Arial" panose="020B0604020202020204" pitchFamily="34" charset="0"/>
                          <a:ea typeface="Calibri" panose="020F0502020204030204" pitchFamily="34" charset="0"/>
                          <a:cs typeface="Arial" panose="020B0604020202020204" pitchFamily="34" charset="0"/>
                        </a:rPr>
                        <a:t>Pursue an incubation programme that provides business support to new SHIs until they have completed their first project, and achieved sustainability.</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lnSpc>
                          <a:spcPct val="110000"/>
                        </a:lnSpc>
                        <a:spcBef>
                          <a:spcPts val="0"/>
                        </a:spcBef>
                        <a:spcAft>
                          <a:spcPts val="0"/>
                        </a:spcAft>
                        <a:buFont typeface="Wingdings" panose="05000000000000000000" pitchFamily="2" charset="2"/>
                        <a:buChar char=""/>
                      </a:pPr>
                      <a:r>
                        <a:rPr lang="en-ZA" sz="1200" kern="1400" dirty="0">
                          <a:effectLst/>
                          <a:latin typeface="Arial" panose="020B0604020202020204" pitchFamily="34" charset="0"/>
                          <a:ea typeface="Calibri" panose="020F0502020204030204" pitchFamily="34" charset="0"/>
                          <a:cs typeface="Arial" panose="020B0604020202020204" pitchFamily="34" charset="0"/>
                        </a:rPr>
                        <a:t>Panel of accredited, capable and transformed, providers to support implementation of interventions.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lnSpc>
                          <a:spcPct val="110000"/>
                        </a:lnSpc>
                        <a:spcBef>
                          <a:spcPts val="0"/>
                        </a:spcBef>
                        <a:spcAft>
                          <a:spcPts val="0"/>
                        </a:spcAft>
                        <a:buFont typeface="Wingdings" panose="05000000000000000000" pitchFamily="2" charset="2"/>
                        <a:buChar char=""/>
                      </a:pPr>
                      <a:r>
                        <a:rPr lang="en-ZA" sz="1200" kern="1400" dirty="0">
                          <a:effectLst/>
                          <a:latin typeface="Arial" panose="020B0604020202020204" pitchFamily="34" charset="0"/>
                          <a:ea typeface="Calibri" panose="020F0502020204030204" pitchFamily="34" charset="0"/>
                          <a:cs typeface="Arial" panose="020B0604020202020204" pitchFamily="34" charset="0"/>
                        </a:rPr>
                        <a:t>Develop partnerships to support the SHRA in the delivery of its mandate and capacity building programme.</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lnSpc>
                          <a:spcPct val="110000"/>
                        </a:lnSpc>
                        <a:spcBef>
                          <a:spcPts val="0"/>
                        </a:spcBef>
                        <a:spcAft>
                          <a:spcPts val="0"/>
                        </a:spcAft>
                        <a:buFont typeface="Wingdings" panose="05000000000000000000" pitchFamily="2" charset="2"/>
                        <a:buChar char=""/>
                      </a:pPr>
                      <a:r>
                        <a:rPr lang="en-ZA" sz="1200" kern="1400" dirty="0">
                          <a:effectLst/>
                          <a:latin typeface="Arial" panose="020B0604020202020204" pitchFamily="34" charset="0"/>
                          <a:ea typeface="Calibri" panose="020F0502020204030204" pitchFamily="34" charset="0"/>
                          <a:cs typeface="Arial" panose="020B0604020202020204" pitchFamily="34" charset="0"/>
                        </a:rPr>
                        <a:t>Ensure that the interventions ultimately lead to a growing project accreditation pipeline.</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lnSpc>
                          <a:spcPct val="110000"/>
                        </a:lnSpc>
                        <a:spcBef>
                          <a:spcPts val="0"/>
                        </a:spcBef>
                        <a:spcAft>
                          <a:spcPts val="0"/>
                        </a:spcAft>
                        <a:buFont typeface="Wingdings" panose="05000000000000000000" pitchFamily="2" charset="2"/>
                        <a:buChar char="§"/>
                      </a:pPr>
                      <a:endParaRPr lang="en-ZA" sz="12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667" marR="3666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342900" marR="179705" lvl="0" indent="-342900">
                        <a:lnSpc>
                          <a:spcPct val="110000"/>
                        </a:lnSpc>
                        <a:spcBef>
                          <a:spcPts val="200"/>
                        </a:spcBef>
                        <a:spcAft>
                          <a:spcPts val="200"/>
                        </a:spcAft>
                        <a:buFont typeface="Wingdings" panose="05000000000000000000" pitchFamily="2" charset="2"/>
                        <a:buChar char=""/>
                      </a:pPr>
                      <a:r>
                        <a:rPr lang="en-ZA" sz="1200" dirty="0">
                          <a:effectLst/>
                          <a:latin typeface="Arial" panose="020B0604020202020204" pitchFamily="34" charset="0"/>
                          <a:ea typeface="Calibri" panose="020F0502020204030204" pitchFamily="34" charset="0"/>
                        </a:rPr>
                        <a:t>Integrated internal systems and processes that support responsive and timeous interventions.</a:t>
                      </a:r>
                      <a:endParaRPr lang="en-ZA" sz="1200" dirty="0">
                        <a:effectLst/>
                        <a:latin typeface="Arial" panose="020B0604020202020204" pitchFamily="34" charset="0"/>
                        <a:ea typeface="Times New Roman" panose="02020603050405020304" pitchFamily="18" charset="0"/>
                      </a:endParaRPr>
                    </a:p>
                    <a:p>
                      <a:pPr marL="342900" marR="179705" lvl="0" indent="-342900">
                        <a:lnSpc>
                          <a:spcPct val="110000"/>
                        </a:lnSpc>
                        <a:spcBef>
                          <a:spcPts val="200"/>
                        </a:spcBef>
                        <a:spcAft>
                          <a:spcPts val="200"/>
                        </a:spcAft>
                        <a:buFont typeface="Wingdings" panose="05000000000000000000" pitchFamily="2" charset="2"/>
                        <a:buChar char=""/>
                      </a:pPr>
                      <a:r>
                        <a:rPr lang="en-ZA" sz="1200" dirty="0">
                          <a:effectLst/>
                          <a:latin typeface="Arial" panose="020B0604020202020204" pitchFamily="34" charset="0"/>
                          <a:ea typeface="Calibri" panose="020F0502020204030204" pitchFamily="34" charset="0"/>
                        </a:rPr>
                        <a:t>Partnerships that complement internal capacity.</a:t>
                      </a:r>
                      <a:endParaRPr lang="en-ZA" sz="1200" dirty="0">
                        <a:effectLst/>
                        <a:latin typeface="Arial" panose="020B0604020202020204" pitchFamily="34" charset="0"/>
                        <a:ea typeface="Times New Roman" panose="02020603050405020304" pitchFamily="18" charset="0"/>
                      </a:endParaRPr>
                    </a:p>
                  </a:txBody>
                  <a:tcPr marL="36667" marR="3666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63707789"/>
                  </a:ext>
                </a:extLst>
              </a:tr>
            </a:tbl>
          </a:graphicData>
        </a:graphic>
      </p:graphicFrame>
    </p:spTree>
    <p:extLst>
      <p:ext uri="{BB962C8B-B14F-4D97-AF65-F5344CB8AC3E}">
        <p14:creationId xmlns:p14="http://schemas.microsoft.com/office/powerpoint/2010/main" val="2515892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33">
            <a:extLst>
              <a:ext uri="{FF2B5EF4-FFF2-40B4-BE49-F238E27FC236}">
                <a16:creationId xmlns:a16="http://schemas.microsoft.com/office/drawing/2014/main" id="{454AB960-A45D-7D46-9811-52A756556D5C}"/>
              </a:ext>
            </a:extLst>
          </p:cNvPr>
          <p:cNvSpPr txBox="1">
            <a:spLocks/>
          </p:cNvSpPr>
          <p:nvPr/>
        </p:nvSpPr>
        <p:spPr>
          <a:xfrm>
            <a:off x="88898" y="124669"/>
            <a:ext cx="9679216" cy="365124"/>
          </a:xfrm>
          <a:prstGeom prst="rect">
            <a:avLst/>
          </a:prstGeom>
          <a:solidFill>
            <a:schemeClr val="bg1">
              <a:lumMod val="95000"/>
            </a:schemeClr>
          </a:solidFill>
          <a:ln>
            <a:solidFill>
              <a:schemeClr val="accent6">
                <a:lumMod val="50000"/>
              </a:schemeClr>
            </a:solidFill>
          </a:ln>
        </p:spPr>
        <p:txBody>
          <a:bodyPr/>
          <a:lstStyle>
            <a:lvl1pPr algn="l" defTabSz="74295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algn="ctr" fontAlgn="base">
              <a:spcBef>
                <a:spcPct val="50000"/>
              </a:spcBef>
              <a:spcAft>
                <a:spcPct val="0"/>
              </a:spcAft>
            </a:pPr>
            <a:r>
              <a:rPr lang="en-ZA" sz="1600" b="1" cap="all" dirty="0">
                <a:solidFill>
                  <a:srgbClr val="002060"/>
                </a:solidFill>
                <a:cs typeface="Arial" pitchFamily="34" charset="0"/>
              </a:rPr>
              <a:t>ENABLERS AND RESORUCES CONSIDERATIONS IN ACHIEVIENG OUTCOMES (2 OF 2)</a:t>
            </a:r>
          </a:p>
          <a:p>
            <a:pPr algn="ctr" fontAlgn="base">
              <a:spcBef>
                <a:spcPct val="50000"/>
              </a:spcBef>
              <a:spcAft>
                <a:spcPct val="0"/>
              </a:spcAft>
            </a:pPr>
            <a:endParaRPr lang="en-ZA" sz="1600" b="1" cap="all" dirty="0">
              <a:solidFill>
                <a:srgbClr val="002060"/>
              </a:solidFill>
              <a:cs typeface="Arial" pitchFamily="34" charset="0"/>
            </a:endParaRPr>
          </a:p>
        </p:txBody>
      </p:sp>
      <p:sp>
        <p:nvSpPr>
          <p:cNvPr id="6" name="Slide Number Placeholder 1"/>
          <p:cNvSpPr>
            <a:spLocks noGrp="1"/>
          </p:cNvSpPr>
          <p:nvPr>
            <p:ph type="sldNum" sz="quarter" idx="12"/>
          </p:nvPr>
        </p:nvSpPr>
        <p:spPr>
          <a:xfrm>
            <a:off x="7537448" y="6356351"/>
            <a:ext cx="2228850" cy="365125"/>
          </a:xfrm>
        </p:spPr>
        <p:txBody>
          <a:bodyPr/>
          <a:lstStyle/>
          <a:p>
            <a:fld id="{1AD0EAB4-4954-FC42-9A58-C49EEA6F401E}" type="slidenum">
              <a:rPr lang="en-US" sz="1000" b="1" smtClean="0">
                <a:solidFill>
                  <a:schemeClr val="tx1"/>
                </a:solidFill>
              </a:rPr>
              <a:t>12</a:t>
            </a:fld>
            <a:endParaRPr lang="en-US" sz="1000" b="1" dirty="0">
              <a:solidFill>
                <a:schemeClr val="tx1"/>
              </a:solidFill>
            </a:endParaRPr>
          </a:p>
        </p:txBody>
      </p:sp>
      <p:graphicFrame>
        <p:nvGraphicFramePr>
          <p:cNvPr id="5" name="Table 4">
            <a:extLst>
              <a:ext uri="{FF2B5EF4-FFF2-40B4-BE49-F238E27FC236}">
                <a16:creationId xmlns:a16="http://schemas.microsoft.com/office/drawing/2014/main" id="{3838A05C-DCB3-4FFF-A592-AF388A0D1E6E}"/>
              </a:ext>
            </a:extLst>
          </p:cNvPr>
          <p:cNvGraphicFramePr>
            <a:graphicFrameLocks noGrp="1"/>
          </p:cNvGraphicFramePr>
          <p:nvPr>
            <p:extLst>
              <p:ext uri="{D42A27DB-BD31-4B8C-83A1-F6EECF244321}">
                <p14:modId xmlns:p14="http://schemas.microsoft.com/office/powerpoint/2010/main" val="1637332366"/>
              </p:ext>
            </p:extLst>
          </p:nvPr>
        </p:nvGraphicFramePr>
        <p:xfrm>
          <a:off x="88900" y="572186"/>
          <a:ext cx="9677397" cy="5926250"/>
        </p:xfrm>
        <a:graphic>
          <a:graphicData uri="http://schemas.openxmlformats.org/drawingml/2006/table">
            <a:tbl>
              <a:tblPr firstRow="1" firstCol="1" bandRow="1"/>
              <a:tblGrid>
                <a:gridCol w="1493157">
                  <a:extLst>
                    <a:ext uri="{9D8B030D-6E8A-4147-A177-3AD203B41FA5}">
                      <a16:colId xmlns:a16="http://schemas.microsoft.com/office/drawing/2014/main" val="126623833"/>
                    </a:ext>
                  </a:extLst>
                </a:gridCol>
                <a:gridCol w="4992914">
                  <a:extLst>
                    <a:ext uri="{9D8B030D-6E8A-4147-A177-3AD203B41FA5}">
                      <a16:colId xmlns:a16="http://schemas.microsoft.com/office/drawing/2014/main" val="3928454325"/>
                    </a:ext>
                  </a:extLst>
                </a:gridCol>
                <a:gridCol w="3191326">
                  <a:extLst>
                    <a:ext uri="{9D8B030D-6E8A-4147-A177-3AD203B41FA5}">
                      <a16:colId xmlns:a16="http://schemas.microsoft.com/office/drawing/2014/main" val="3030861479"/>
                    </a:ext>
                  </a:extLst>
                </a:gridCol>
              </a:tblGrid>
              <a:tr h="165815">
                <a:tc>
                  <a:txBody>
                    <a:bodyPr/>
                    <a:lstStyle/>
                    <a:p>
                      <a:pPr algn="ctr">
                        <a:lnSpc>
                          <a:spcPct val="110000"/>
                        </a:lnSpc>
                        <a:spcBef>
                          <a:spcPts val="500"/>
                        </a:spcBef>
                        <a:spcAft>
                          <a:spcPts val="500"/>
                        </a:spcAft>
                      </a:pPr>
                      <a:r>
                        <a:rPr lang="en-ZA" sz="1100" b="1" kern="1400" dirty="0">
                          <a:effectLst/>
                          <a:latin typeface="Arial" panose="020B0604020202020204" pitchFamily="34" charset="0"/>
                          <a:ea typeface="Times New Roman" panose="02020603050405020304" pitchFamily="18" charset="0"/>
                          <a:cs typeface="Times New Roman" panose="02020603050405020304" pitchFamily="18" charset="0"/>
                        </a:rPr>
                        <a:t>OUTCOME</a:t>
                      </a:r>
                    </a:p>
                  </a:txBody>
                  <a:tcPr marL="36667" marR="3666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742950" rtl="0" eaLnBrk="1" fontAlgn="auto" latinLnBrk="0" hangingPunct="1">
                        <a:lnSpc>
                          <a:spcPct val="110000"/>
                        </a:lnSpc>
                        <a:spcBef>
                          <a:spcPts val="500"/>
                        </a:spcBef>
                        <a:spcAft>
                          <a:spcPts val="500"/>
                        </a:spcAft>
                        <a:buClrTx/>
                        <a:buSzTx/>
                        <a:buFontTx/>
                        <a:buNone/>
                        <a:tabLst/>
                        <a:defRPr/>
                      </a:pPr>
                      <a:r>
                        <a:rPr lang="en-ZA" sz="1100" b="1" kern="1400" dirty="0">
                          <a:effectLst/>
                          <a:latin typeface="Arial" panose="020B0604020202020204" pitchFamily="34" charset="0"/>
                          <a:ea typeface="Times New Roman" panose="02020603050405020304" pitchFamily="18" charset="0"/>
                          <a:cs typeface="Arial" panose="020B0604020202020204" pitchFamily="34" charset="0"/>
                        </a:rPr>
                        <a:t>STRATEGIC ENABLERS</a:t>
                      </a:r>
                      <a:endParaRPr lang="en-ZA" sz="11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667" marR="3666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6">
                        <a:lumMod val="40000"/>
                        <a:lumOff val="60000"/>
                      </a:schemeClr>
                    </a:solidFill>
                  </a:tcPr>
                </a:tc>
                <a:tc>
                  <a:txBody>
                    <a:bodyPr/>
                    <a:lstStyle/>
                    <a:p>
                      <a:pPr algn="ctr">
                        <a:lnSpc>
                          <a:spcPct val="110000"/>
                        </a:lnSpc>
                        <a:spcBef>
                          <a:spcPts val="500"/>
                        </a:spcBef>
                        <a:spcAft>
                          <a:spcPts val="500"/>
                        </a:spcAft>
                      </a:pPr>
                      <a:r>
                        <a:rPr lang="en-ZA" sz="1100" b="1" kern="1400" dirty="0">
                          <a:effectLst/>
                          <a:latin typeface="Arial" panose="020B0604020202020204" pitchFamily="34" charset="0"/>
                          <a:ea typeface="Times New Roman" panose="02020603050405020304" pitchFamily="18" charset="0"/>
                          <a:cs typeface="Arial" panose="020B0604020202020204" pitchFamily="34" charset="0"/>
                        </a:rPr>
                        <a:t>RESOURCE CONSIDERATIONS</a:t>
                      </a:r>
                      <a:endParaRPr lang="en-ZA" sz="11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667" marR="3666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650092402"/>
                  </a:ext>
                </a:extLst>
              </a:tr>
              <a:tr h="2337810">
                <a:tc>
                  <a:txBody>
                    <a:bodyPr/>
                    <a:lstStyle/>
                    <a:p>
                      <a:pPr algn="ctr" fontAlgn="base">
                        <a:spcBef>
                          <a:spcPct val="50000"/>
                        </a:spcBef>
                        <a:spcAft>
                          <a:spcPct val="0"/>
                        </a:spcAft>
                      </a:pPr>
                      <a:r>
                        <a:rPr lang="en-ZA" sz="1200" b="1" cap="all" dirty="0">
                          <a:solidFill>
                            <a:srgbClr val="002060"/>
                          </a:solidFill>
                          <a:cs typeface="Arial" pitchFamily="34" charset="0"/>
                        </a:rPr>
                        <a:t>Outcome 4: Increased capacity of municipalities and provinces to deliver social housing</a:t>
                      </a:r>
                    </a:p>
                    <a:p>
                      <a:pPr algn="l">
                        <a:lnSpc>
                          <a:spcPct val="110000"/>
                        </a:lnSpc>
                        <a:spcBef>
                          <a:spcPts val="500"/>
                        </a:spcBef>
                        <a:spcAft>
                          <a:spcPts val="500"/>
                        </a:spcAft>
                      </a:pP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667" marR="3666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342900" lvl="0" indent="-342900" algn="l">
                        <a:lnSpc>
                          <a:spcPct val="110000"/>
                        </a:lnSpc>
                        <a:spcBef>
                          <a:spcPts val="0"/>
                        </a:spcBef>
                        <a:spcAft>
                          <a:spcPts val="0"/>
                        </a:spcAft>
                        <a:buFont typeface="Wingdings" panose="05000000000000000000" pitchFamily="2" charset="2"/>
                        <a:buChar char=""/>
                      </a:pPr>
                      <a:r>
                        <a:rPr lang="en-ZA" sz="1200" b="0" kern="1400" dirty="0">
                          <a:effectLst/>
                          <a:latin typeface="Arial" panose="020B0604020202020204" pitchFamily="34" charset="0"/>
                          <a:ea typeface="Calibri" panose="020F0502020204030204" pitchFamily="34" charset="0"/>
                          <a:cs typeface="Arial" panose="020B0604020202020204" pitchFamily="34" charset="0"/>
                        </a:rPr>
                        <a:t>Incubation programme that provides business development support to new SHIs until they have completed their first social housing project, and achieved sustainability.</a:t>
                      </a:r>
                      <a:endParaRPr lang="en-ZA" sz="1200" b="0" kern="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lnSpc>
                          <a:spcPct val="110000"/>
                        </a:lnSpc>
                        <a:spcBef>
                          <a:spcPts val="0"/>
                        </a:spcBef>
                        <a:spcAft>
                          <a:spcPts val="0"/>
                        </a:spcAft>
                        <a:buFont typeface="Wingdings" panose="05000000000000000000" pitchFamily="2" charset="2"/>
                        <a:buChar char=""/>
                      </a:pPr>
                      <a:r>
                        <a:rPr lang="en-ZA" sz="1200" b="0" kern="1400" dirty="0">
                          <a:effectLst/>
                          <a:latin typeface="Arial" panose="020B0604020202020204" pitchFamily="34" charset="0"/>
                          <a:ea typeface="Calibri" panose="020F0502020204030204" pitchFamily="34" charset="0"/>
                          <a:cs typeface="Arial" panose="020B0604020202020204" pitchFamily="34" charset="0"/>
                        </a:rPr>
                        <a:t>Panel of accredited, capable and transformed, service providers to support the timeous implementation of institutional support interventions. </a:t>
                      </a:r>
                      <a:endParaRPr lang="en-ZA" sz="1200" b="0" kern="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lnSpc>
                          <a:spcPct val="110000"/>
                        </a:lnSpc>
                        <a:spcBef>
                          <a:spcPts val="0"/>
                        </a:spcBef>
                        <a:spcAft>
                          <a:spcPts val="0"/>
                        </a:spcAft>
                        <a:buFont typeface="Wingdings" panose="05000000000000000000" pitchFamily="2" charset="2"/>
                        <a:buChar char=""/>
                      </a:pPr>
                      <a:r>
                        <a:rPr lang="en-ZA" sz="1200" b="0" kern="1400" dirty="0">
                          <a:effectLst/>
                          <a:latin typeface="Arial" panose="020B0604020202020204" pitchFamily="34" charset="0"/>
                          <a:ea typeface="Calibri" panose="020F0502020204030204" pitchFamily="34" charset="0"/>
                          <a:cs typeface="Arial" panose="020B0604020202020204" pitchFamily="34" charset="0"/>
                        </a:rPr>
                        <a:t>Develop partnerships with sector participants to support the SHRA in the delivery of its mandate and strengthening the capacity building programme.</a:t>
                      </a:r>
                      <a:endParaRPr lang="en-ZA" sz="1200" b="0" kern="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lnSpc>
                          <a:spcPct val="110000"/>
                        </a:lnSpc>
                        <a:spcBef>
                          <a:spcPts val="0"/>
                        </a:spcBef>
                        <a:spcAft>
                          <a:spcPts val="0"/>
                        </a:spcAft>
                        <a:buFont typeface="Wingdings" panose="05000000000000000000" pitchFamily="2" charset="2"/>
                        <a:buChar char=""/>
                      </a:pPr>
                      <a:r>
                        <a:rPr lang="en-ZA" sz="1200" b="0" kern="1400" dirty="0">
                          <a:effectLst/>
                          <a:latin typeface="Arial" panose="020B0604020202020204" pitchFamily="34" charset="0"/>
                          <a:ea typeface="Calibri" panose="020F0502020204030204" pitchFamily="34" charset="0"/>
                          <a:cs typeface="Arial" panose="020B0604020202020204" pitchFamily="34" charset="0"/>
                        </a:rPr>
                        <a:t>Ensure that the interventions result in beneficiaries of the IIG either maintaining or improving their accreditation, and that the interventions lead to a growing project accreditation pipeline</a:t>
                      </a:r>
                      <a:r>
                        <a:rPr lang="en-ZA" sz="1200" b="1" kern="1400" dirty="0">
                          <a:effectLst/>
                          <a:latin typeface="Arial" panose="020B0604020202020204" pitchFamily="34" charset="0"/>
                          <a:ea typeface="Calibri" panose="020F0502020204030204" pitchFamily="34" charset="0"/>
                          <a:cs typeface="Arial" panose="020B0604020202020204" pitchFamily="34" charset="0"/>
                        </a:rPr>
                        <a:t>.</a:t>
                      </a:r>
                    </a:p>
                  </a:txBody>
                  <a:tcPr marL="36667" marR="3666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342900" marR="179705" lvl="0" indent="-342900">
                        <a:lnSpc>
                          <a:spcPct val="110000"/>
                        </a:lnSpc>
                        <a:spcBef>
                          <a:spcPts val="0"/>
                        </a:spcBef>
                        <a:spcAft>
                          <a:spcPts val="0"/>
                        </a:spcAft>
                        <a:buFont typeface="Wingdings" panose="05000000000000000000" pitchFamily="2" charset="2"/>
                        <a:buChar char=""/>
                      </a:pPr>
                      <a:r>
                        <a:rPr lang="en-ZA" sz="1200" kern="1400" dirty="0">
                          <a:solidFill>
                            <a:schemeClr val="tx1"/>
                          </a:solidFill>
                          <a:effectLst/>
                          <a:latin typeface="Arial" panose="020B0604020202020204" pitchFamily="34" charset="0"/>
                          <a:ea typeface="Calibri" panose="020F0502020204030204" pitchFamily="34" charset="0"/>
                          <a:cs typeface="Arial" panose="020B0604020202020204" pitchFamily="34" charset="0"/>
                        </a:rPr>
                        <a:t>SLAs with sector participants to support the SHRA with the capacity building and institutional support programmes.</a:t>
                      </a:r>
                      <a:endParaRPr lang="en-ZA" sz="12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342900" marR="179705" lvl="0" indent="-342900">
                        <a:lnSpc>
                          <a:spcPct val="110000"/>
                        </a:lnSpc>
                        <a:spcBef>
                          <a:spcPts val="0"/>
                        </a:spcBef>
                        <a:spcAft>
                          <a:spcPts val="0"/>
                        </a:spcAft>
                        <a:buFont typeface="Wingdings" panose="05000000000000000000" pitchFamily="2" charset="2"/>
                        <a:buChar char=""/>
                      </a:pPr>
                      <a:r>
                        <a:rPr lang="en-ZA" sz="1200" kern="1400" dirty="0">
                          <a:solidFill>
                            <a:schemeClr val="tx1"/>
                          </a:solidFill>
                          <a:effectLst/>
                          <a:latin typeface="Arial" panose="020B0604020202020204" pitchFamily="34" charset="0"/>
                          <a:ea typeface="Calibri" panose="020F0502020204030204" pitchFamily="34" charset="0"/>
                          <a:cs typeface="Arial" panose="020B0604020202020204" pitchFamily="34" charset="0"/>
                        </a:rPr>
                        <a:t>Successful conclusion of </a:t>
                      </a:r>
                      <a:r>
                        <a:rPr lang="en-ZA" sz="1200" kern="1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MoUs</a:t>
                      </a:r>
                      <a:r>
                        <a:rPr lang="en-ZA" sz="1200" kern="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with key metros and municipalities.</a:t>
                      </a:r>
                      <a:endParaRPr lang="en-ZA" sz="12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667" marR="3666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4123379706"/>
                  </a:ext>
                </a:extLst>
              </a:tr>
              <a:tr h="2057322">
                <a:tc>
                  <a:txBody>
                    <a:bodyPr/>
                    <a:lstStyle/>
                    <a:p>
                      <a:pPr marL="0" marR="0" lvl="0" indent="0" algn="l" defTabSz="742950" rtl="0" eaLnBrk="1" fontAlgn="auto" latinLnBrk="0" hangingPunct="1">
                        <a:lnSpc>
                          <a:spcPct val="110000"/>
                        </a:lnSpc>
                        <a:spcBef>
                          <a:spcPts val="500"/>
                        </a:spcBef>
                        <a:spcAft>
                          <a:spcPts val="500"/>
                        </a:spcAft>
                        <a:buClrTx/>
                        <a:buSzTx/>
                        <a:buFontTx/>
                        <a:buNone/>
                        <a:tabLst/>
                        <a:defRPr/>
                      </a:pPr>
                      <a:r>
                        <a:rPr lang="en-ZA" sz="1200" b="1" cap="all" dirty="0">
                          <a:solidFill>
                            <a:srgbClr val="002060"/>
                          </a:solidFill>
                          <a:cs typeface="Arial" pitchFamily="34" charset="0"/>
                        </a:rPr>
                        <a:t>Outcome 5: An effectively regulated and sustainable social housing sector</a:t>
                      </a:r>
                    </a:p>
                  </a:txBody>
                  <a:tcPr marL="36667" marR="3666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342900" lvl="0" indent="-342900" algn="l">
                        <a:lnSpc>
                          <a:spcPct val="110000"/>
                        </a:lnSpc>
                        <a:spcBef>
                          <a:spcPts val="0"/>
                        </a:spcBef>
                        <a:spcAft>
                          <a:spcPts val="0"/>
                        </a:spcAft>
                        <a:buFont typeface="Wingdings" panose="05000000000000000000" pitchFamily="2" charset="2"/>
                        <a:buChar char=""/>
                      </a:pPr>
                      <a:r>
                        <a:rPr lang="en-ZA" sz="1200" kern="1400" dirty="0">
                          <a:effectLst/>
                          <a:latin typeface="Arial" panose="020B0604020202020204" pitchFamily="34" charset="0"/>
                          <a:ea typeface="Calibri" panose="020F0502020204030204" pitchFamily="34" charset="0"/>
                          <a:cs typeface="Arial" panose="020B0604020202020204" pitchFamily="34" charset="0"/>
                        </a:rPr>
                        <a:t>Improved compliance monitoring and reporting</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lnSpc>
                          <a:spcPct val="110000"/>
                        </a:lnSpc>
                        <a:spcBef>
                          <a:spcPts val="0"/>
                        </a:spcBef>
                        <a:spcAft>
                          <a:spcPts val="0"/>
                        </a:spcAft>
                        <a:buFont typeface="Wingdings" panose="05000000000000000000" pitchFamily="2" charset="2"/>
                        <a:buChar char=""/>
                      </a:pPr>
                      <a:r>
                        <a:rPr lang="en-ZA" sz="1200" kern="1400" dirty="0">
                          <a:effectLst/>
                          <a:latin typeface="Arial" panose="020B0604020202020204" pitchFamily="34" charset="0"/>
                          <a:ea typeface="Calibri" panose="020F0502020204030204" pitchFamily="34" charset="0"/>
                          <a:cs typeface="Times New Roman" panose="02020603050405020304" pitchFamily="18" charset="0"/>
                        </a:rPr>
                        <a:t>Conduct tenancy and building condition audits as per regulation and/or good practice </a:t>
                      </a:r>
                    </a:p>
                    <a:p>
                      <a:pPr marL="342900" lvl="0" indent="-342900" algn="l">
                        <a:lnSpc>
                          <a:spcPct val="110000"/>
                        </a:lnSpc>
                        <a:spcBef>
                          <a:spcPts val="0"/>
                        </a:spcBef>
                        <a:spcAft>
                          <a:spcPts val="0"/>
                        </a:spcAft>
                        <a:buFont typeface="Wingdings" panose="05000000000000000000" pitchFamily="2" charset="2"/>
                        <a:buChar char=""/>
                      </a:pPr>
                      <a:r>
                        <a:rPr lang="en-ZA" sz="1200" kern="1400" dirty="0">
                          <a:effectLst/>
                          <a:latin typeface="Arial" panose="020B0604020202020204" pitchFamily="34" charset="0"/>
                          <a:ea typeface="Calibri" panose="020F0502020204030204" pitchFamily="34" charset="0"/>
                          <a:cs typeface="Arial" panose="020B0604020202020204" pitchFamily="34" charset="0"/>
                        </a:rPr>
                        <a:t>Establish the capacity to ensure compliance interventions are timeous and effective i.e. strengthen enforcement </a:t>
                      </a:r>
                    </a:p>
                    <a:p>
                      <a:pPr marL="342900" lvl="0" indent="-342900" algn="l">
                        <a:lnSpc>
                          <a:spcPct val="110000"/>
                        </a:lnSpc>
                        <a:spcBef>
                          <a:spcPts val="0"/>
                        </a:spcBef>
                        <a:spcAft>
                          <a:spcPts val="0"/>
                        </a:spcAft>
                        <a:buFont typeface="Wingdings" panose="05000000000000000000" pitchFamily="2" charset="2"/>
                        <a:buChar char=""/>
                      </a:pPr>
                      <a:r>
                        <a:rPr lang="en-ZA" sz="1200" kern="1400" dirty="0">
                          <a:effectLst/>
                          <a:latin typeface="Arial" panose="020B0604020202020204" pitchFamily="34" charset="0"/>
                          <a:ea typeface="Calibri" panose="020F0502020204030204" pitchFamily="34" charset="0"/>
                          <a:cs typeface="Arial" panose="020B0604020202020204" pitchFamily="34" charset="0"/>
                        </a:rPr>
                        <a:t>Strengthen accreditation processes </a:t>
                      </a:r>
                    </a:p>
                    <a:p>
                      <a:pPr marL="342900" lvl="0" indent="-342900" algn="l">
                        <a:lnSpc>
                          <a:spcPct val="110000"/>
                        </a:lnSpc>
                        <a:spcBef>
                          <a:spcPts val="0"/>
                        </a:spcBef>
                        <a:spcAft>
                          <a:spcPts val="0"/>
                        </a:spcAft>
                        <a:buFont typeface="Wingdings" panose="05000000000000000000" pitchFamily="2" charset="2"/>
                        <a:buChar char=""/>
                      </a:pPr>
                      <a:r>
                        <a:rPr lang="en-ZA" sz="1200" kern="1400" dirty="0">
                          <a:effectLst/>
                          <a:latin typeface="Arial" panose="020B0604020202020204" pitchFamily="34" charset="0"/>
                          <a:ea typeface="Calibri" panose="020F0502020204030204" pitchFamily="34" charset="0"/>
                          <a:cs typeface="Arial" panose="020B0604020202020204" pitchFamily="34" charset="0"/>
                        </a:rPr>
                        <a:t>Communicate the role of the SHRA as Regulator </a:t>
                      </a:r>
                    </a:p>
                    <a:p>
                      <a:pPr marL="342900" lvl="0" indent="-342900" algn="l">
                        <a:lnSpc>
                          <a:spcPct val="110000"/>
                        </a:lnSpc>
                        <a:spcBef>
                          <a:spcPts val="0"/>
                        </a:spcBef>
                        <a:spcAft>
                          <a:spcPts val="0"/>
                        </a:spcAft>
                        <a:buFont typeface="Wingdings" panose="05000000000000000000" pitchFamily="2" charset="2"/>
                        <a:buChar char=""/>
                      </a:pPr>
                      <a:r>
                        <a:rPr lang="en-ZA" sz="1200" kern="1400" dirty="0">
                          <a:effectLst/>
                          <a:latin typeface="Arial" panose="020B0604020202020204" pitchFamily="34" charset="0"/>
                          <a:ea typeface="Calibri" panose="020F0502020204030204" pitchFamily="34" charset="0"/>
                          <a:cs typeface="Arial" panose="020B0604020202020204" pitchFamily="34" charset="0"/>
                        </a:rPr>
                        <a:t>Implement an automated, integrated, case management system.</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lnSpc>
                          <a:spcPct val="110000"/>
                        </a:lnSpc>
                        <a:spcBef>
                          <a:spcPts val="0"/>
                        </a:spcBef>
                        <a:spcAft>
                          <a:spcPts val="0"/>
                        </a:spcAft>
                        <a:buFont typeface="Wingdings" panose="05000000000000000000" pitchFamily="2" charset="2"/>
                        <a:buChar char=""/>
                      </a:pPr>
                      <a:r>
                        <a:rPr lang="en-ZA" sz="1200" kern="1400" dirty="0">
                          <a:effectLst/>
                          <a:latin typeface="Arial" panose="020B0604020202020204" pitchFamily="34" charset="0"/>
                          <a:ea typeface="Calibri" panose="020F0502020204030204" pitchFamily="34" charset="0"/>
                          <a:cs typeface="Arial" panose="020B0604020202020204" pitchFamily="34" charset="0"/>
                        </a:rPr>
                        <a:t>Manage and maintain the District Development Model (DDM) and ensure all social housing projects are spatially referenced.</a:t>
                      </a:r>
                    </a:p>
                  </a:txBody>
                  <a:tcPr marL="36667" marR="3666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342900" marR="179705" lvl="0" indent="-342900">
                        <a:lnSpc>
                          <a:spcPct val="110000"/>
                        </a:lnSpc>
                        <a:spcBef>
                          <a:spcPts val="0"/>
                        </a:spcBef>
                        <a:spcAft>
                          <a:spcPts val="0"/>
                        </a:spcAft>
                        <a:buFont typeface="Wingdings" panose="05000000000000000000" pitchFamily="2" charset="2"/>
                        <a:buChar char=""/>
                      </a:pPr>
                      <a:r>
                        <a:rPr lang="en-ZA" sz="1200" dirty="0">
                          <a:effectLst/>
                          <a:latin typeface="Arial" panose="020B0604020202020204" pitchFamily="34" charset="0"/>
                          <a:ea typeface="Calibri" panose="020F0502020204030204" pitchFamily="34" charset="0"/>
                        </a:rPr>
                        <a:t>Strengthen the regulatory function and processes;</a:t>
                      </a:r>
                      <a:endParaRPr lang="en-ZA" sz="1200" dirty="0">
                        <a:effectLst/>
                        <a:latin typeface="Arial" panose="020B0604020202020204" pitchFamily="34" charset="0"/>
                        <a:ea typeface="Times New Roman" panose="02020603050405020304" pitchFamily="18" charset="0"/>
                      </a:endParaRPr>
                    </a:p>
                    <a:p>
                      <a:pPr marL="342900" marR="179705" lvl="0" indent="-342900">
                        <a:lnSpc>
                          <a:spcPct val="110000"/>
                        </a:lnSpc>
                        <a:spcBef>
                          <a:spcPts val="0"/>
                        </a:spcBef>
                        <a:spcAft>
                          <a:spcPts val="0"/>
                        </a:spcAft>
                        <a:buFont typeface="Wingdings" panose="05000000000000000000" pitchFamily="2" charset="2"/>
                        <a:buChar char=""/>
                      </a:pPr>
                      <a:r>
                        <a:rPr lang="en-ZA" sz="1200" dirty="0">
                          <a:effectLst/>
                          <a:latin typeface="Arial" panose="020B0604020202020204" pitchFamily="34" charset="0"/>
                          <a:ea typeface="Calibri" panose="020F0502020204030204" pitchFamily="34" charset="0"/>
                        </a:rPr>
                        <a:t>Strengthen the existing compliance capacity and capabilities;</a:t>
                      </a:r>
                      <a:endParaRPr lang="en-ZA" sz="1200" dirty="0">
                        <a:effectLst/>
                        <a:latin typeface="Arial" panose="020B0604020202020204" pitchFamily="34" charset="0"/>
                        <a:ea typeface="Times New Roman" panose="02020603050405020304" pitchFamily="18" charset="0"/>
                      </a:endParaRPr>
                    </a:p>
                    <a:p>
                      <a:pPr marL="342900" marR="179705" lvl="0" indent="-342900">
                        <a:lnSpc>
                          <a:spcPct val="110000"/>
                        </a:lnSpc>
                        <a:spcBef>
                          <a:spcPts val="0"/>
                        </a:spcBef>
                        <a:spcAft>
                          <a:spcPts val="0"/>
                        </a:spcAft>
                        <a:buFont typeface="Wingdings" panose="05000000000000000000" pitchFamily="2" charset="2"/>
                        <a:buChar char=""/>
                      </a:pPr>
                      <a:r>
                        <a:rPr lang="en-ZA" sz="1200" dirty="0">
                          <a:effectLst/>
                          <a:latin typeface="Arial" panose="020B0604020202020204" pitchFamily="34" charset="0"/>
                          <a:ea typeface="Calibri" panose="020F0502020204030204" pitchFamily="34" charset="0"/>
                        </a:rPr>
                        <a:t>Integrated, automated reporting of the accreditation, compliance, and regulatory cycle.</a:t>
                      </a:r>
                      <a:endParaRPr lang="en-ZA" sz="1200" dirty="0">
                        <a:effectLst/>
                        <a:latin typeface="Arial" panose="020B0604020202020204" pitchFamily="34" charset="0"/>
                        <a:ea typeface="Times New Roman" panose="02020603050405020304" pitchFamily="18" charset="0"/>
                      </a:endParaRPr>
                    </a:p>
                    <a:p>
                      <a:pPr marL="0" marR="179705" lvl="0" indent="0">
                        <a:lnSpc>
                          <a:spcPct val="110000"/>
                        </a:lnSpc>
                        <a:spcBef>
                          <a:spcPts val="200"/>
                        </a:spcBef>
                        <a:spcAft>
                          <a:spcPts val="200"/>
                        </a:spcAft>
                        <a:buFont typeface="Wingdings" panose="05000000000000000000" pitchFamily="2" charset="2"/>
                        <a:buNone/>
                      </a:pPr>
                      <a:endParaRPr lang="en-ZA" sz="1200" dirty="0">
                        <a:effectLst/>
                        <a:latin typeface="Arial" panose="020B0604020202020204" pitchFamily="34" charset="0"/>
                        <a:ea typeface="Times New Roman" panose="02020603050405020304" pitchFamily="18" charset="0"/>
                      </a:endParaRPr>
                    </a:p>
                  </a:txBody>
                  <a:tcPr marL="36667" marR="3666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947165912"/>
                  </a:ext>
                </a:extLst>
              </a:tr>
              <a:tr h="1223217">
                <a:tc>
                  <a:txBody>
                    <a:bodyPr/>
                    <a:lstStyle/>
                    <a:p>
                      <a:pPr marL="0" marR="0" lvl="0" indent="0" algn="l" defTabSz="742950" rtl="0" eaLnBrk="1" fontAlgn="auto" latinLnBrk="0" hangingPunct="1">
                        <a:lnSpc>
                          <a:spcPct val="110000"/>
                        </a:lnSpc>
                        <a:spcBef>
                          <a:spcPts val="500"/>
                        </a:spcBef>
                        <a:spcAft>
                          <a:spcPts val="500"/>
                        </a:spcAft>
                        <a:buClrTx/>
                        <a:buSzTx/>
                        <a:buFontTx/>
                        <a:buNone/>
                        <a:tabLst/>
                        <a:defRPr/>
                      </a:pPr>
                      <a:r>
                        <a:rPr lang="en-ZA" sz="1200" b="1" cap="all" dirty="0">
                          <a:solidFill>
                            <a:srgbClr val="002060"/>
                          </a:solidFill>
                          <a:cs typeface="Arial" pitchFamily="34" charset="0"/>
                        </a:rPr>
                        <a:t>OUTCOME 6: A TRANSFORMED SOCIAL HOUSING SECTOR VALUE CHAIN</a:t>
                      </a:r>
                    </a:p>
                  </a:txBody>
                  <a:tcPr marL="36667" marR="3666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363538" lvl="1" indent="-363538" algn="l">
                        <a:lnSpc>
                          <a:spcPct val="110000"/>
                        </a:lnSpc>
                        <a:spcBef>
                          <a:spcPts val="500"/>
                        </a:spcBef>
                        <a:spcAft>
                          <a:spcPts val="500"/>
                        </a:spcAft>
                        <a:buFont typeface="Wingdings" panose="05000000000000000000" pitchFamily="2" charset="2"/>
                        <a:buChar char=""/>
                      </a:pPr>
                      <a:r>
                        <a:rPr lang="en-ZA" sz="12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Include a social housing sector component in the property sector charter, including a consolidated transformation index for measuring overall performance.</a:t>
                      </a:r>
                    </a:p>
                    <a:p>
                      <a:pPr marL="342900" marR="179705" lvl="0" indent="-342900">
                        <a:lnSpc>
                          <a:spcPct val="110000"/>
                        </a:lnSpc>
                        <a:spcBef>
                          <a:spcPts val="0"/>
                        </a:spcBef>
                        <a:spcAft>
                          <a:spcPts val="0"/>
                        </a:spcAft>
                        <a:buFont typeface="Wingdings" panose="05000000000000000000" pitchFamily="2" charset="2"/>
                        <a:buChar char=""/>
                      </a:pPr>
                      <a:r>
                        <a:rPr lang="en-ZA" sz="12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Engage the sector to increase the number of social housing grant recipients that have adopted the Property Sector Charter and are reporting on performance against the codes.</a:t>
                      </a:r>
                    </a:p>
                  </a:txBody>
                  <a:tcPr marL="36667" marR="3666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342900" marR="25400" lvl="0" indent="-342900">
                        <a:lnSpc>
                          <a:spcPct val="110000"/>
                        </a:lnSpc>
                        <a:spcBef>
                          <a:spcPts val="0"/>
                        </a:spcBef>
                        <a:spcAft>
                          <a:spcPts val="0"/>
                        </a:spcAft>
                        <a:buFont typeface="Wingdings" panose="05000000000000000000" pitchFamily="2" charset="2"/>
                        <a:buChar char=""/>
                      </a:pPr>
                      <a:r>
                        <a:rPr lang="en-ZA" sz="1200" dirty="0">
                          <a:effectLst/>
                          <a:latin typeface="Arial" panose="020B0604020202020204" pitchFamily="34" charset="0"/>
                          <a:ea typeface="Times New Roman" panose="02020603050405020304" pitchFamily="18" charset="0"/>
                        </a:rPr>
                        <a:t>SHRA a signatory to the PSC Council.</a:t>
                      </a:r>
                    </a:p>
                    <a:p>
                      <a:pPr marL="342900" marR="25400" lvl="0" indent="-342900">
                        <a:lnSpc>
                          <a:spcPct val="110000"/>
                        </a:lnSpc>
                        <a:spcBef>
                          <a:spcPts val="0"/>
                        </a:spcBef>
                        <a:spcAft>
                          <a:spcPts val="0"/>
                        </a:spcAft>
                        <a:buFont typeface="Wingdings" panose="05000000000000000000" pitchFamily="2" charset="2"/>
                        <a:buChar char=""/>
                      </a:pPr>
                      <a:r>
                        <a:rPr lang="en-ZA" sz="1200" dirty="0">
                          <a:effectLst/>
                          <a:latin typeface="Arial" panose="020B0604020202020204" pitchFamily="34" charset="0"/>
                          <a:ea typeface="Times New Roman" panose="02020603050405020304" pitchFamily="18" charset="0"/>
                        </a:rPr>
                        <a:t>Monitoring and reporting system established – produce the annual social housing sector transformation dashboard and report for monitoring and feedback purposes.</a:t>
                      </a:r>
                    </a:p>
                  </a:txBody>
                  <a:tcPr marL="36667" marR="3666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63707789"/>
                  </a:ext>
                </a:extLst>
              </a:tr>
            </a:tbl>
          </a:graphicData>
        </a:graphic>
      </p:graphicFrame>
    </p:spTree>
    <p:extLst>
      <p:ext uri="{BB962C8B-B14F-4D97-AF65-F5344CB8AC3E}">
        <p14:creationId xmlns:p14="http://schemas.microsoft.com/office/powerpoint/2010/main" val="1024156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6D3806-EE2E-4D7A-9ED1-9533048F5B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982894" y="1457622"/>
            <a:ext cx="5402557" cy="4164251"/>
          </a:xfrm>
          <a:prstGeom prst="rect">
            <a:avLst/>
          </a:prstGeom>
          <a:ln>
            <a:noFill/>
          </a:ln>
          <a:effectLst>
            <a:softEdge rad="112500"/>
          </a:effectLst>
        </p:spPr>
      </p:pic>
      <p:sp>
        <p:nvSpPr>
          <p:cNvPr id="6" name="Title 33">
            <a:extLst>
              <a:ext uri="{FF2B5EF4-FFF2-40B4-BE49-F238E27FC236}">
                <a16:creationId xmlns:a16="http://schemas.microsoft.com/office/drawing/2014/main" id="{07E83D92-5C4A-4439-8AD3-E537EE778937}"/>
              </a:ext>
            </a:extLst>
          </p:cNvPr>
          <p:cNvSpPr txBox="1">
            <a:spLocks/>
          </p:cNvSpPr>
          <p:nvPr/>
        </p:nvSpPr>
        <p:spPr>
          <a:xfrm>
            <a:off x="88900" y="45703"/>
            <a:ext cx="9677399" cy="483677"/>
          </a:xfrm>
          <a:prstGeom prst="rect">
            <a:avLst/>
          </a:prstGeom>
          <a:solidFill>
            <a:schemeClr val="bg1">
              <a:lumMod val="95000"/>
            </a:schemeClr>
          </a:solidFill>
          <a:ln>
            <a:solidFill>
              <a:schemeClr val="accent6">
                <a:lumMod val="50000"/>
              </a:schemeClr>
            </a:solidFill>
          </a:ln>
        </p:spPr>
        <p:txBody>
          <a:bodyPr/>
          <a:lstStyle>
            <a:lvl1pPr algn="l" defTabSz="74295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lvl="0" algn="ctr">
              <a:lnSpc>
                <a:spcPct val="100000"/>
              </a:lnSpc>
              <a:defRPr/>
            </a:pPr>
            <a:r>
              <a:rPr lang="en-ZA" sz="2200" b="1" kern="0" dirty="0">
                <a:solidFill>
                  <a:srgbClr val="002060"/>
                </a:solidFill>
                <a:sym typeface="Arial"/>
              </a:rPr>
              <a:t>CONTENTS</a:t>
            </a:r>
            <a:endParaRPr kumimoji="0" lang="en-US" sz="2200" b="1" i="0" u="none" strike="noStrike" kern="1200" cap="none" spc="0" normalizeH="0" baseline="0" noProof="0" dirty="0">
              <a:ln>
                <a:noFill/>
              </a:ln>
              <a:solidFill>
                <a:srgbClr val="002060"/>
              </a:solidFill>
              <a:effectLst/>
              <a:uLnTx/>
              <a:uFillTx/>
              <a:latin typeface="Arial" panose="020B0604020202020204"/>
            </a:endParaRPr>
          </a:p>
        </p:txBody>
      </p:sp>
      <p:grpSp>
        <p:nvGrpSpPr>
          <p:cNvPr id="18" name="Group 17">
            <a:extLst>
              <a:ext uri="{FF2B5EF4-FFF2-40B4-BE49-F238E27FC236}">
                <a16:creationId xmlns:a16="http://schemas.microsoft.com/office/drawing/2014/main" id="{980CEAEC-B17F-458A-B1F8-2F5257292DA2}"/>
              </a:ext>
            </a:extLst>
          </p:cNvPr>
          <p:cNvGrpSpPr/>
          <p:nvPr/>
        </p:nvGrpSpPr>
        <p:grpSpPr>
          <a:xfrm>
            <a:off x="194249" y="936515"/>
            <a:ext cx="5292152" cy="628517"/>
            <a:chOff x="194249" y="1110683"/>
            <a:chExt cx="5292152" cy="628517"/>
          </a:xfrm>
        </p:grpSpPr>
        <p:sp>
          <p:nvSpPr>
            <p:cNvPr id="7" name="Text Placeholder 9">
              <a:extLst>
                <a:ext uri="{FF2B5EF4-FFF2-40B4-BE49-F238E27FC236}">
                  <a16:creationId xmlns:a16="http://schemas.microsoft.com/office/drawing/2014/main" id="{06ADFA5B-25D2-466E-B59A-E40D0F43ACE9}"/>
                </a:ext>
              </a:extLst>
            </p:cNvPr>
            <p:cNvSpPr txBox="1">
              <a:spLocks/>
            </p:cNvSpPr>
            <p:nvPr/>
          </p:nvSpPr>
          <p:spPr>
            <a:xfrm>
              <a:off x="1070428" y="1123553"/>
              <a:ext cx="4415973" cy="615647"/>
            </a:xfrm>
            <a:prstGeom prst="rect">
              <a:avLst/>
            </a:prstGeom>
            <a:solidFill>
              <a:srgbClr val="DBD9D6"/>
            </a:solidFill>
            <a:ln>
              <a:noFill/>
            </a:ln>
          </p:spPr>
          <p:txBody>
            <a:bodyPr vert="horz" lIns="91440" tIns="45720" rIns="91440" bIns="45720" rtlCol="0" anchor="ctr" anchorCtr="0">
              <a:normAutofit/>
            </a:bodyPr>
            <a:lstStyle>
              <a:defPPr>
                <a:defRPr lang="en-US"/>
              </a:defPPr>
              <a:lvl1pPr marL="0" indent="0" algn="l" defTabSz="914400" rtl="0" eaLnBrk="1" latinLnBrk="0" hangingPunct="1">
                <a:buNone/>
                <a:defRPr sz="2000" b="1" kern="1200">
                  <a:solidFill>
                    <a:sysClr val="windowText" lastClr="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dirty="0"/>
                <a:t>STRATEGIC PLAN</a:t>
              </a:r>
            </a:p>
          </p:txBody>
        </p:sp>
        <p:sp>
          <p:nvSpPr>
            <p:cNvPr id="8" name="Text Placeholder 14">
              <a:extLst>
                <a:ext uri="{FF2B5EF4-FFF2-40B4-BE49-F238E27FC236}">
                  <a16:creationId xmlns:a16="http://schemas.microsoft.com/office/drawing/2014/main" id="{776D7407-4408-43F6-816C-860ACF1E7339}"/>
                </a:ext>
              </a:extLst>
            </p:cNvPr>
            <p:cNvSpPr txBox="1">
              <a:spLocks/>
            </p:cNvSpPr>
            <p:nvPr/>
          </p:nvSpPr>
          <p:spPr>
            <a:xfrm>
              <a:off x="194249" y="1110683"/>
              <a:ext cx="758825" cy="615647"/>
            </a:xfrm>
            <a:prstGeom prst="snip2DiagRect">
              <a:avLst/>
            </a:prstGeom>
            <a:solidFill>
              <a:srgbClr val="DBD9D6"/>
            </a:solidFill>
          </p:spPr>
          <p:txBody>
            <a:bodyPr anchor="ctr" anchorCtr="0"/>
            <a:lstStyle>
              <a:lvl1pPr marL="0" indent="0" algn="l" defTabSz="742950" rtl="0" eaLnBrk="1" latinLnBrk="0" hangingPunct="1">
                <a:lnSpc>
                  <a:spcPct val="90000"/>
                </a:lnSpc>
                <a:spcBef>
                  <a:spcPts val="813"/>
                </a:spcBef>
                <a:buFont typeface="Arial" panose="020B0604020202020204" pitchFamily="34" charset="0"/>
                <a:buNone/>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0" indent="0" algn="ctr" defTabSz="449263" rtl="0" eaLnBrk="1" latinLnBrk="0" hangingPunct="1">
                <a:lnSpc>
                  <a:spcPct val="90000"/>
                </a:lnSpc>
                <a:spcBef>
                  <a:spcPts val="406"/>
                </a:spcBef>
                <a:buFont typeface="Arial" panose="020B0604020202020204" pitchFamily="34" charset="0"/>
                <a:buNone/>
                <a:tabLst/>
                <a:defRPr sz="1463" b="1"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lvl="4"/>
              <a:r>
                <a:rPr lang="en-ZA" dirty="0"/>
                <a:t>1</a:t>
              </a:r>
            </a:p>
          </p:txBody>
        </p:sp>
      </p:grpSp>
      <p:grpSp>
        <p:nvGrpSpPr>
          <p:cNvPr id="19" name="Group 18">
            <a:extLst>
              <a:ext uri="{FF2B5EF4-FFF2-40B4-BE49-F238E27FC236}">
                <a16:creationId xmlns:a16="http://schemas.microsoft.com/office/drawing/2014/main" id="{3229334D-32C9-4220-97A6-2439243DBA50}"/>
              </a:ext>
            </a:extLst>
          </p:cNvPr>
          <p:cNvGrpSpPr/>
          <p:nvPr/>
        </p:nvGrpSpPr>
        <p:grpSpPr>
          <a:xfrm>
            <a:off x="194249" y="1811692"/>
            <a:ext cx="5292152" cy="628517"/>
            <a:chOff x="199009" y="4206458"/>
            <a:chExt cx="5292152" cy="628517"/>
          </a:xfrm>
        </p:grpSpPr>
        <p:sp>
          <p:nvSpPr>
            <p:cNvPr id="9" name="Text Placeholder 9">
              <a:extLst>
                <a:ext uri="{FF2B5EF4-FFF2-40B4-BE49-F238E27FC236}">
                  <a16:creationId xmlns:a16="http://schemas.microsoft.com/office/drawing/2014/main" id="{71416432-E680-4218-B581-D5776052E8B0}"/>
                </a:ext>
              </a:extLst>
            </p:cNvPr>
            <p:cNvSpPr txBox="1">
              <a:spLocks/>
            </p:cNvSpPr>
            <p:nvPr/>
          </p:nvSpPr>
          <p:spPr>
            <a:xfrm>
              <a:off x="1075188" y="4219328"/>
              <a:ext cx="4415973" cy="615647"/>
            </a:xfrm>
            <a:prstGeom prst="rect">
              <a:avLst/>
            </a:prstGeom>
            <a:solidFill>
              <a:schemeClr val="accent4"/>
            </a:solidFill>
            <a:ln>
              <a:noFill/>
            </a:ln>
          </p:spPr>
          <p:txBody>
            <a:bodyPr anchor="ctr" anchorCtr="0">
              <a:normAutofit/>
            </a:bodyPr>
            <a:lstStyle>
              <a:lvl1pPr marL="0" indent="0" algn="l" defTabSz="742950" rtl="0" eaLnBrk="1" latinLnBrk="0" hangingPunct="1">
                <a:lnSpc>
                  <a:spcPct val="90000"/>
                </a:lnSpc>
                <a:spcBef>
                  <a:spcPts val="813"/>
                </a:spcBef>
                <a:buFont typeface="Arial" panose="020B0604020202020204" pitchFamily="34" charset="0"/>
                <a:buNone/>
                <a:defRPr sz="2000" b="1" kern="1200">
                  <a:solidFill>
                    <a:sysClr val="windowText" lastClr="000000"/>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r>
                <a:rPr lang="en-ZA" dirty="0"/>
                <a:t>ANNUAL PERFORMANCE PLAN</a:t>
              </a:r>
            </a:p>
          </p:txBody>
        </p:sp>
        <p:sp>
          <p:nvSpPr>
            <p:cNvPr id="10" name="Text Placeholder 14">
              <a:extLst>
                <a:ext uri="{FF2B5EF4-FFF2-40B4-BE49-F238E27FC236}">
                  <a16:creationId xmlns:a16="http://schemas.microsoft.com/office/drawing/2014/main" id="{0B9A32A5-628C-4F75-9ECC-78497B2F556A}"/>
                </a:ext>
              </a:extLst>
            </p:cNvPr>
            <p:cNvSpPr txBox="1">
              <a:spLocks/>
            </p:cNvSpPr>
            <p:nvPr/>
          </p:nvSpPr>
          <p:spPr>
            <a:xfrm>
              <a:off x="199009" y="4206458"/>
              <a:ext cx="758825" cy="615647"/>
            </a:xfrm>
            <a:prstGeom prst="snip2DiagRect">
              <a:avLst/>
            </a:prstGeom>
            <a:solidFill>
              <a:schemeClr val="accent4"/>
            </a:solidFill>
          </p:spPr>
          <p:txBody>
            <a:bodyPr anchor="ctr" anchorCtr="0"/>
            <a:lstStyle>
              <a:lvl1pPr marL="0" indent="0" algn="l" defTabSz="742950" rtl="0" eaLnBrk="1" latinLnBrk="0" hangingPunct="1">
                <a:lnSpc>
                  <a:spcPct val="90000"/>
                </a:lnSpc>
                <a:spcBef>
                  <a:spcPts val="813"/>
                </a:spcBef>
                <a:buFont typeface="Arial" panose="020B0604020202020204" pitchFamily="34" charset="0"/>
                <a:buNone/>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0" indent="0" algn="ctr" defTabSz="449263" rtl="0" eaLnBrk="1" latinLnBrk="0" hangingPunct="1">
                <a:lnSpc>
                  <a:spcPct val="90000"/>
                </a:lnSpc>
                <a:spcBef>
                  <a:spcPts val="406"/>
                </a:spcBef>
                <a:buFont typeface="Arial" panose="020B0604020202020204" pitchFamily="34" charset="0"/>
                <a:buNone/>
                <a:tabLst/>
                <a:defRPr sz="1463" b="1"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lvl="4"/>
              <a:r>
                <a:rPr lang="en-ZA"/>
                <a:t>2</a:t>
              </a:r>
              <a:endParaRPr lang="en-ZA" dirty="0"/>
            </a:p>
          </p:txBody>
        </p:sp>
      </p:grpSp>
      <p:grpSp>
        <p:nvGrpSpPr>
          <p:cNvPr id="20" name="Group 19">
            <a:extLst>
              <a:ext uri="{FF2B5EF4-FFF2-40B4-BE49-F238E27FC236}">
                <a16:creationId xmlns:a16="http://schemas.microsoft.com/office/drawing/2014/main" id="{3AF5AEC0-C669-4E48-99CB-562D806D2FF6}"/>
              </a:ext>
            </a:extLst>
          </p:cNvPr>
          <p:cNvGrpSpPr/>
          <p:nvPr/>
        </p:nvGrpSpPr>
        <p:grpSpPr>
          <a:xfrm>
            <a:off x="181549" y="4469046"/>
            <a:ext cx="5292152" cy="628517"/>
            <a:chOff x="199009" y="5003533"/>
            <a:chExt cx="5292152" cy="628517"/>
          </a:xfrm>
        </p:grpSpPr>
        <p:sp>
          <p:nvSpPr>
            <p:cNvPr id="11" name="Text Placeholder 9">
              <a:extLst>
                <a:ext uri="{FF2B5EF4-FFF2-40B4-BE49-F238E27FC236}">
                  <a16:creationId xmlns:a16="http://schemas.microsoft.com/office/drawing/2014/main" id="{34995F06-D96D-4546-A833-D161DAD746A2}"/>
                </a:ext>
              </a:extLst>
            </p:cNvPr>
            <p:cNvSpPr txBox="1">
              <a:spLocks/>
            </p:cNvSpPr>
            <p:nvPr/>
          </p:nvSpPr>
          <p:spPr>
            <a:xfrm>
              <a:off x="1075188" y="5016403"/>
              <a:ext cx="4415973" cy="615647"/>
            </a:xfrm>
            <a:prstGeom prst="rect">
              <a:avLst/>
            </a:prstGeom>
            <a:solidFill>
              <a:schemeClr val="tx2"/>
            </a:solidFill>
            <a:ln>
              <a:noFill/>
            </a:ln>
          </p:spPr>
          <p:txBody>
            <a:bodyPr anchor="ctr" anchorCtr="0">
              <a:normAutofit/>
            </a:bodyPr>
            <a:lstStyle>
              <a:lvl1pPr marL="0" indent="0" algn="l" defTabSz="742950" rtl="0" eaLnBrk="1" latinLnBrk="0" hangingPunct="1">
                <a:lnSpc>
                  <a:spcPct val="90000"/>
                </a:lnSpc>
                <a:spcBef>
                  <a:spcPts val="813"/>
                </a:spcBef>
                <a:buFont typeface="Arial" panose="020B0604020202020204" pitchFamily="34" charset="0"/>
                <a:buNone/>
                <a:defRPr sz="2000" b="1" kern="1200">
                  <a:solidFill>
                    <a:sysClr val="windowText" lastClr="000000"/>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r>
                <a:rPr lang="en-ZA" dirty="0"/>
                <a:t>BUDGET</a:t>
              </a:r>
            </a:p>
          </p:txBody>
        </p:sp>
        <p:sp>
          <p:nvSpPr>
            <p:cNvPr id="12" name="Text Placeholder 14">
              <a:extLst>
                <a:ext uri="{FF2B5EF4-FFF2-40B4-BE49-F238E27FC236}">
                  <a16:creationId xmlns:a16="http://schemas.microsoft.com/office/drawing/2014/main" id="{44B52984-2694-4D51-BE7F-009D3DCBA822}"/>
                </a:ext>
              </a:extLst>
            </p:cNvPr>
            <p:cNvSpPr txBox="1">
              <a:spLocks/>
            </p:cNvSpPr>
            <p:nvPr/>
          </p:nvSpPr>
          <p:spPr>
            <a:xfrm>
              <a:off x="199009" y="5003533"/>
              <a:ext cx="758825" cy="615647"/>
            </a:xfrm>
            <a:prstGeom prst="snip2DiagRect">
              <a:avLst/>
            </a:prstGeom>
            <a:solidFill>
              <a:schemeClr val="tx2"/>
            </a:solidFill>
          </p:spPr>
          <p:txBody>
            <a:bodyPr anchor="ctr" anchorCtr="0"/>
            <a:lstStyle>
              <a:lvl1pPr marL="0" indent="0" algn="l" defTabSz="742950" rtl="0" eaLnBrk="1" latinLnBrk="0" hangingPunct="1">
                <a:lnSpc>
                  <a:spcPct val="90000"/>
                </a:lnSpc>
                <a:spcBef>
                  <a:spcPts val="813"/>
                </a:spcBef>
                <a:buFont typeface="Arial" panose="020B0604020202020204" pitchFamily="34" charset="0"/>
                <a:buNone/>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0" indent="0" algn="ctr" defTabSz="449263" rtl="0" eaLnBrk="1" latinLnBrk="0" hangingPunct="1">
                <a:lnSpc>
                  <a:spcPct val="90000"/>
                </a:lnSpc>
                <a:spcBef>
                  <a:spcPts val="406"/>
                </a:spcBef>
                <a:buFont typeface="Arial" panose="020B0604020202020204" pitchFamily="34" charset="0"/>
                <a:buNone/>
                <a:tabLst/>
                <a:defRPr sz="1463" b="1"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lvl="4"/>
              <a:r>
                <a:rPr lang="en-ZA"/>
                <a:t>3</a:t>
              </a:r>
              <a:endParaRPr lang="en-ZA" dirty="0"/>
            </a:p>
          </p:txBody>
        </p:sp>
      </p:grpSp>
      <p:sp>
        <p:nvSpPr>
          <p:cNvPr id="13" name="Rectangle 12">
            <a:extLst>
              <a:ext uri="{FF2B5EF4-FFF2-40B4-BE49-F238E27FC236}">
                <a16:creationId xmlns:a16="http://schemas.microsoft.com/office/drawing/2014/main" id="{F427D8FA-7DCB-4FC8-959B-70038A3106D8}"/>
              </a:ext>
            </a:extLst>
          </p:cNvPr>
          <p:cNvSpPr/>
          <p:nvPr/>
        </p:nvSpPr>
        <p:spPr>
          <a:xfrm>
            <a:off x="1068720" y="2563068"/>
            <a:ext cx="4414267" cy="37807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en-ZA" dirty="0"/>
              <a:t>Situational Analysis</a:t>
            </a:r>
          </a:p>
        </p:txBody>
      </p:sp>
      <p:sp>
        <p:nvSpPr>
          <p:cNvPr id="21" name="Slide Number Placeholder 1">
            <a:extLst>
              <a:ext uri="{FF2B5EF4-FFF2-40B4-BE49-F238E27FC236}">
                <a16:creationId xmlns:a16="http://schemas.microsoft.com/office/drawing/2014/main" id="{1FC82917-F07D-4F3C-B9C6-E3BC96EB6746}"/>
              </a:ext>
            </a:extLst>
          </p:cNvPr>
          <p:cNvSpPr>
            <a:spLocks noGrp="1"/>
          </p:cNvSpPr>
          <p:nvPr>
            <p:ph type="sldNum" sz="quarter" idx="12"/>
          </p:nvPr>
        </p:nvSpPr>
        <p:spPr>
          <a:xfrm>
            <a:off x="7537448" y="6356351"/>
            <a:ext cx="2228850" cy="365125"/>
          </a:xfrm>
        </p:spPr>
        <p:txBody>
          <a:bodyPr/>
          <a:lstStyle/>
          <a:p>
            <a:fld id="{1AD0EAB4-4954-FC42-9A58-C49EEA6F401E}" type="slidenum">
              <a:rPr lang="en-US" sz="1000" b="1" smtClean="0">
                <a:solidFill>
                  <a:schemeClr val="tx1"/>
                </a:solidFill>
              </a:rPr>
              <a:t>13</a:t>
            </a:fld>
            <a:endParaRPr lang="en-US" sz="1000" b="1" dirty="0">
              <a:solidFill>
                <a:schemeClr val="tx1"/>
              </a:solidFill>
            </a:endParaRPr>
          </a:p>
        </p:txBody>
      </p:sp>
      <p:sp>
        <p:nvSpPr>
          <p:cNvPr id="22" name="Rectangle 21">
            <a:extLst>
              <a:ext uri="{FF2B5EF4-FFF2-40B4-BE49-F238E27FC236}">
                <a16:creationId xmlns:a16="http://schemas.microsoft.com/office/drawing/2014/main" id="{2590AD65-5173-4E0A-8CEA-7A5CDC25546C}"/>
              </a:ext>
            </a:extLst>
          </p:cNvPr>
          <p:cNvSpPr/>
          <p:nvPr/>
        </p:nvSpPr>
        <p:spPr>
          <a:xfrm>
            <a:off x="1068719" y="3093239"/>
            <a:ext cx="4414267" cy="37807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en-ZA" dirty="0"/>
              <a:t>Performance Information</a:t>
            </a:r>
          </a:p>
        </p:txBody>
      </p:sp>
      <p:sp>
        <p:nvSpPr>
          <p:cNvPr id="23" name="Rectangle 22">
            <a:extLst>
              <a:ext uri="{FF2B5EF4-FFF2-40B4-BE49-F238E27FC236}">
                <a16:creationId xmlns:a16="http://schemas.microsoft.com/office/drawing/2014/main" id="{DE61EF44-7C3F-4964-AFAE-66A1803EF5FD}"/>
              </a:ext>
            </a:extLst>
          </p:cNvPr>
          <p:cNvSpPr/>
          <p:nvPr/>
        </p:nvSpPr>
        <p:spPr>
          <a:xfrm>
            <a:off x="1068719" y="3662296"/>
            <a:ext cx="4414267" cy="37807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en-ZA" dirty="0"/>
              <a:t>Risks</a:t>
            </a:r>
          </a:p>
        </p:txBody>
      </p:sp>
    </p:spTree>
    <p:extLst>
      <p:ext uri="{BB962C8B-B14F-4D97-AF65-F5344CB8AC3E}">
        <p14:creationId xmlns:p14="http://schemas.microsoft.com/office/powerpoint/2010/main" val="2773603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33">
            <a:extLst>
              <a:ext uri="{FF2B5EF4-FFF2-40B4-BE49-F238E27FC236}">
                <a16:creationId xmlns:a16="http://schemas.microsoft.com/office/drawing/2014/main" id="{454AB960-A45D-7D46-9811-52A756556D5C}"/>
              </a:ext>
            </a:extLst>
          </p:cNvPr>
          <p:cNvSpPr txBox="1">
            <a:spLocks/>
          </p:cNvSpPr>
          <p:nvPr/>
        </p:nvSpPr>
        <p:spPr>
          <a:xfrm>
            <a:off x="114300" y="2124350"/>
            <a:ext cx="9677399" cy="1713872"/>
          </a:xfrm>
          <a:prstGeom prst="rect">
            <a:avLst/>
          </a:prstGeom>
          <a:solidFill>
            <a:schemeClr val="accent2">
              <a:lumMod val="20000"/>
              <a:lumOff val="80000"/>
            </a:schemeClr>
          </a:solidFill>
          <a:ln>
            <a:solidFill>
              <a:schemeClr val="accent2">
                <a:lumMod val="50000"/>
              </a:schemeClr>
            </a:solidFill>
          </a:ln>
        </p:spPr>
        <p:txBody>
          <a:bodyPr/>
          <a:lstStyle>
            <a:lvl1pPr algn="l" defTabSz="74295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lvl="0" algn="ctr">
              <a:lnSpc>
                <a:spcPct val="100000"/>
              </a:lnSpc>
              <a:defRPr/>
            </a:pPr>
            <a:endParaRPr lang="en-ZA" sz="3200" b="1" kern="0" dirty="0">
              <a:solidFill>
                <a:schemeClr val="accent2">
                  <a:lumMod val="50000"/>
                </a:schemeClr>
              </a:solidFill>
              <a:latin typeface="Arial" panose="020B0604020202020204" pitchFamily="34" charset="0"/>
              <a:cs typeface="Arial" panose="020B0604020202020204" pitchFamily="34" charset="0"/>
              <a:sym typeface="Arial"/>
            </a:endParaRPr>
          </a:p>
          <a:p>
            <a:pPr algn="ctr">
              <a:spcBef>
                <a:spcPts val="600"/>
              </a:spcBef>
              <a:spcAft>
                <a:spcPts val="600"/>
              </a:spcAft>
            </a:pPr>
            <a:r>
              <a:rPr lang="en-GB" sz="3200" b="1" dirty="0">
                <a:solidFill>
                  <a:schemeClr val="accent2">
                    <a:lumMod val="50000"/>
                  </a:schemeClr>
                </a:solidFill>
              </a:rPr>
              <a:t>SITUATIONAL ANALYSIS</a:t>
            </a:r>
          </a:p>
        </p:txBody>
      </p:sp>
      <p:sp>
        <p:nvSpPr>
          <p:cNvPr id="5" name="Slide Number Placeholder 1"/>
          <p:cNvSpPr>
            <a:spLocks noGrp="1"/>
          </p:cNvSpPr>
          <p:nvPr>
            <p:ph type="sldNum" sz="quarter" idx="12"/>
          </p:nvPr>
        </p:nvSpPr>
        <p:spPr>
          <a:xfrm>
            <a:off x="7537448" y="6356351"/>
            <a:ext cx="2228850" cy="365125"/>
          </a:xfrm>
        </p:spPr>
        <p:txBody>
          <a:bodyPr/>
          <a:lstStyle/>
          <a:p>
            <a:fld id="{1AD0EAB4-4954-FC42-9A58-C49EEA6F401E}" type="slidenum">
              <a:rPr lang="en-US" sz="1000" b="1" smtClean="0">
                <a:solidFill>
                  <a:schemeClr val="tx1"/>
                </a:solidFill>
              </a:rPr>
              <a:t>14</a:t>
            </a:fld>
            <a:endParaRPr lang="en-US" sz="1000" b="1" dirty="0">
              <a:solidFill>
                <a:schemeClr val="tx1"/>
              </a:solidFill>
            </a:endParaRPr>
          </a:p>
        </p:txBody>
      </p:sp>
    </p:spTree>
    <p:extLst>
      <p:ext uri="{BB962C8B-B14F-4D97-AF65-F5344CB8AC3E}">
        <p14:creationId xmlns:p14="http://schemas.microsoft.com/office/powerpoint/2010/main" val="1929221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6753252F-4873-4F63-801D-CC719279A7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47C8CCB-F95D-4249-92DD-651249D353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636015"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itle 33">
            <a:extLst>
              <a:ext uri="{FF2B5EF4-FFF2-40B4-BE49-F238E27FC236}">
                <a16:creationId xmlns:a16="http://schemas.microsoft.com/office/drawing/2014/main" id="{454AB960-A45D-7D46-9811-52A756556D5C}"/>
              </a:ext>
            </a:extLst>
          </p:cNvPr>
          <p:cNvSpPr txBox="1">
            <a:spLocks/>
          </p:cNvSpPr>
          <p:nvPr/>
        </p:nvSpPr>
        <p:spPr>
          <a:xfrm>
            <a:off x="261408" y="2074363"/>
            <a:ext cx="2520000" cy="2520000"/>
          </a:xfrm>
          <a:prstGeom prst="ellipse">
            <a:avLst/>
          </a:prstGeom>
          <a:solidFill>
            <a:srgbClr val="002060"/>
          </a:solidFill>
          <a:ln w="174625" cmpd="thinThick">
            <a:solidFill>
              <a:srgbClr val="002060"/>
            </a:solidFill>
          </a:ln>
        </p:spPr>
        <p:txBody>
          <a:bodyPr vert="horz" lIns="91440" tIns="45720" rIns="91440" bIns="45720" rtlCol="0" anchor="ctr">
            <a:normAutofit/>
          </a:bodyPr>
          <a:lstStyle>
            <a:lvl1pPr algn="l" defTabSz="74295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lvl="0" algn="ctr" defTabSz="914400">
              <a:spcAft>
                <a:spcPts val="600"/>
              </a:spcAft>
              <a:defRPr/>
            </a:pPr>
            <a:r>
              <a:rPr lang="en-US" sz="2000" b="1" kern="1200" dirty="0">
                <a:solidFill>
                  <a:srgbClr val="FFFFFF"/>
                </a:solidFill>
                <a:latin typeface="+mj-lt"/>
                <a:ea typeface="+mj-ea"/>
                <a:cs typeface="+mj-cs"/>
                <a:sym typeface="Arial"/>
              </a:rPr>
              <a:t> KEY MESSAGES FROM THE STATE OF THE SECTOR</a:t>
            </a:r>
            <a:endParaRPr kumimoji="0" lang="en-US" sz="2000" b="1" i="0" u="none" strike="noStrike" kern="1200" cap="none" spc="0" normalizeH="0" baseline="0" noProof="0" dirty="0">
              <a:ln>
                <a:noFill/>
              </a:ln>
              <a:solidFill>
                <a:srgbClr val="FFFFFF"/>
              </a:solidFill>
              <a:effectLst/>
              <a:uLnTx/>
              <a:uFillTx/>
              <a:latin typeface="+mj-lt"/>
              <a:ea typeface="+mj-ea"/>
              <a:cs typeface="+mj-cs"/>
            </a:endParaRPr>
          </a:p>
        </p:txBody>
      </p:sp>
      <p:graphicFrame>
        <p:nvGraphicFramePr>
          <p:cNvPr id="4" name="Table 3">
            <a:extLst>
              <a:ext uri="{FF2B5EF4-FFF2-40B4-BE49-F238E27FC236}">
                <a16:creationId xmlns:a16="http://schemas.microsoft.com/office/drawing/2014/main" id="{F799F1AB-FAAE-0545-B19C-653BC63A5490}"/>
              </a:ext>
            </a:extLst>
          </p:cNvPr>
          <p:cNvGraphicFramePr>
            <a:graphicFrameLocks noGrp="1"/>
          </p:cNvGraphicFramePr>
          <p:nvPr>
            <p:extLst>
              <p:ext uri="{D42A27DB-BD31-4B8C-83A1-F6EECF244321}">
                <p14:modId xmlns:p14="http://schemas.microsoft.com/office/powerpoint/2010/main" val="1761751409"/>
              </p:ext>
            </p:extLst>
          </p:nvPr>
        </p:nvGraphicFramePr>
        <p:xfrm>
          <a:off x="3017761" y="175395"/>
          <a:ext cx="6604000" cy="6344723"/>
        </p:xfrm>
        <a:graphic>
          <a:graphicData uri="http://schemas.openxmlformats.org/drawingml/2006/table">
            <a:tbl>
              <a:tblPr firstRow="1" bandRow="1">
                <a:tableStyleId>{93296810-A885-4BE3-A3E7-6D5BEEA58F35}</a:tableStyleId>
              </a:tblPr>
              <a:tblGrid>
                <a:gridCol w="1713053">
                  <a:extLst>
                    <a:ext uri="{9D8B030D-6E8A-4147-A177-3AD203B41FA5}">
                      <a16:colId xmlns:a16="http://schemas.microsoft.com/office/drawing/2014/main" val="4086874780"/>
                    </a:ext>
                  </a:extLst>
                </a:gridCol>
                <a:gridCol w="4890947">
                  <a:extLst>
                    <a:ext uri="{9D8B030D-6E8A-4147-A177-3AD203B41FA5}">
                      <a16:colId xmlns:a16="http://schemas.microsoft.com/office/drawing/2014/main" val="3415351777"/>
                    </a:ext>
                  </a:extLst>
                </a:gridCol>
              </a:tblGrid>
              <a:tr h="542347">
                <a:tc>
                  <a:txBody>
                    <a:bodyPr/>
                    <a:lstStyle/>
                    <a:p>
                      <a:r>
                        <a:rPr lang="en-GB" sz="1400" dirty="0">
                          <a:latin typeface="+mn-lt"/>
                        </a:rPr>
                        <a:t>Theme</a:t>
                      </a:r>
                    </a:p>
                  </a:txBody>
                  <a:tcPr>
                    <a:solidFill>
                      <a:srgbClr val="002060"/>
                    </a:solidFill>
                  </a:tcPr>
                </a:tc>
                <a:tc>
                  <a:txBody>
                    <a:bodyPr/>
                    <a:lstStyle/>
                    <a:p>
                      <a:r>
                        <a:rPr lang="en-GB" sz="1400" dirty="0">
                          <a:latin typeface="+mn-lt"/>
                        </a:rPr>
                        <a:t>Message</a:t>
                      </a:r>
                    </a:p>
                  </a:txBody>
                  <a:tcPr>
                    <a:solidFill>
                      <a:srgbClr val="002060"/>
                    </a:solidFill>
                  </a:tcPr>
                </a:tc>
                <a:extLst>
                  <a:ext uri="{0D108BD9-81ED-4DB2-BD59-A6C34878D82A}">
                    <a16:rowId xmlns:a16="http://schemas.microsoft.com/office/drawing/2014/main" val="2193783772"/>
                  </a:ext>
                </a:extLst>
              </a:tr>
              <a:tr h="542347">
                <a:tc>
                  <a:txBody>
                    <a:bodyPr/>
                    <a:lstStyle/>
                    <a:p>
                      <a:pPr marL="0" marR="17780" lvl="0" indent="0">
                        <a:lnSpc>
                          <a:spcPct val="110000"/>
                        </a:lnSpc>
                        <a:spcBef>
                          <a:spcPts val="400"/>
                        </a:spcBef>
                        <a:spcAft>
                          <a:spcPts val="400"/>
                        </a:spcAft>
                        <a:buFont typeface="+mj-lt"/>
                        <a:buNone/>
                      </a:pPr>
                      <a:r>
                        <a:rPr lang="en-ZA" sz="1400" b="1" dirty="0">
                          <a:effectLst/>
                          <a:latin typeface="+mn-lt"/>
                          <a:ea typeface="Times New Roman" panose="02020603050405020304" pitchFamily="18" charset="0"/>
                        </a:rPr>
                        <a:t>Growth in demand</a:t>
                      </a:r>
                      <a:endParaRPr lang="en-ZA" sz="1400" dirty="0">
                        <a:effectLst/>
                        <a:latin typeface="+mn-lt"/>
                        <a:ea typeface="Times New Roman" panose="02020603050405020304" pitchFamily="18" charset="0"/>
                      </a:endParaRPr>
                    </a:p>
                  </a:txBody>
                  <a:tcPr marL="68580" marR="68580" marT="0" marB="0"/>
                </a:tc>
                <a:tc>
                  <a:txBody>
                    <a:bodyPr/>
                    <a:lstStyle/>
                    <a:p>
                      <a:pPr marL="0" indent="0">
                        <a:lnSpc>
                          <a:spcPct val="110000"/>
                        </a:lnSpc>
                        <a:spcBef>
                          <a:spcPts val="400"/>
                        </a:spcBef>
                        <a:spcAft>
                          <a:spcPts val="400"/>
                        </a:spcAft>
                        <a:buFont typeface="Wingdings" pitchFamily="2" charset="2"/>
                        <a:buNone/>
                      </a:pPr>
                      <a:r>
                        <a:rPr lang="en-ZA" sz="1400" kern="1200" dirty="0">
                          <a:solidFill>
                            <a:schemeClr val="dk1"/>
                          </a:solidFill>
                          <a:effectLst/>
                          <a:latin typeface="+mn-lt"/>
                          <a:ea typeface="+mn-ea"/>
                          <a:cs typeface="+mn-cs"/>
                        </a:rPr>
                        <a:t>24.3% of households living in rented accommodation in the country - need more than 2% of National Vote 38.</a:t>
                      </a:r>
                      <a:endParaRPr lang="en-GB" sz="1400" dirty="0">
                        <a:latin typeface="+mn-lt"/>
                      </a:endParaRPr>
                    </a:p>
                  </a:txBody>
                  <a:tcPr/>
                </a:tc>
                <a:extLst>
                  <a:ext uri="{0D108BD9-81ED-4DB2-BD59-A6C34878D82A}">
                    <a16:rowId xmlns:a16="http://schemas.microsoft.com/office/drawing/2014/main" val="784354471"/>
                  </a:ext>
                </a:extLst>
              </a:tr>
              <a:tr h="542347">
                <a:tc>
                  <a:txBody>
                    <a:bodyPr/>
                    <a:lstStyle/>
                    <a:p>
                      <a:pPr marL="0" marR="17780" lvl="0" indent="0">
                        <a:lnSpc>
                          <a:spcPct val="110000"/>
                        </a:lnSpc>
                        <a:spcBef>
                          <a:spcPts val="400"/>
                        </a:spcBef>
                        <a:spcAft>
                          <a:spcPts val="400"/>
                        </a:spcAft>
                        <a:buFont typeface="+mj-lt"/>
                        <a:buNone/>
                      </a:pPr>
                      <a:r>
                        <a:rPr lang="en-ZA" sz="1400" b="1" dirty="0">
                          <a:solidFill>
                            <a:srgbClr val="000000"/>
                          </a:solidFill>
                          <a:effectLst/>
                          <a:latin typeface="+mn-lt"/>
                          <a:ea typeface="Times New Roman" panose="02020603050405020304" pitchFamily="18" charset="0"/>
                        </a:rPr>
                        <a:t>Positive reforms</a:t>
                      </a:r>
                      <a:endParaRPr lang="en-ZA" sz="1400" dirty="0">
                        <a:effectLst/>
                        <a:latin typeface="+mn-lt"/>
                        <a:ea typeface="Times New Roman" panose="02020603050405020304" pitchFamily="18" charset="0"/>
                      </a:endParaRPr>
                    </a:p>
                  </a:txBody>
                  <a:tcPr marL="68580" marR="68580" marT="0" marB="0"/>
                </a:tc>
                <a:tc>
                  <a:txBody>
                    <a:bodyPr/>
                    <a:lstStyle/>
                    <a:p>
                      <a:pPr marL="171450" lvl="0" indent="-171450">
                        <a:lnSpc>
                          <a:spcPct val="110000"/>
                        </a:lnSpc>
                        <a:spcBef>
                          <a:spcPts val="400"/>
                        </a:spcBef>
                        <a:spcAft>
                          <a:spcPts val="400"/>
                        </a:spcAft>
                        <a:buFont typeface="Wingdings" pitchFamily="2" charset="2"/>
                        <a:buChar char="§"/>
                      </a:pPr>
                      <a:r>
                        <a:rPr lang="en-ZA" sz="1400" kern="1200" dirty="0">
                          <a:solidFill>
                            <a:schemeClr val="dk1"/>
                          </a:solidFill>
                          <a:effectLst/>
                          <a:latin typeface="+mn-lt"/>
                          <a:ea typeface="+mn-ea"/>
                          <a:cs typeface="+mn-cs"/>
                        </a:rPr>
                        <a:t>Substantial reform has unlocked investment.  </a:t>
                      </a:r>
                    </a:p>
                    <a:p>
                      <a:pPr marL="171450" lvl="0" indent="-171450">
                        <a:lnSpc>
                          <a:spcPct val="110000"/>
                        </a:lnSpc>
                        <a:spcBef>
                          <a:spcPts val="400"/>
                        </a:spcBef>
                        <a:spcAft>
                          <a:spcPts val="400"/>
                        </a:spcAft>
                        <a:buFont typeface="Wingdings" pitchFamily="2" charset="2"/>
                        <a:buChar char="§"/>
                      </a:pPr>
                      <a:r>
                        <a:rPr lang="en-ZA" sz="1400" kern="1200" dirty="0">
                          <a:solidFill>
                            <a:schemeClr val="dk1"/>
                          </a:solidFill>
                          <a:effectLst/>
                          <a:latin typeface="+mn-lt"/>
                          <a:ea typeface="+mn-ea"/>
                          <a:cs typeface="+mn-cs"/>
                        </a:rPr>
                        <a:t>Adjustment of subsidy quantum and revision of the income bands.  </a:t>
                      </a:r>
                    </a:p>
                    <a:p>
                      <a:pPr marL="171450" lvl="0" indent="-171450">
                        <a:lnSpc>
                          <a:spcPct val="110000"/>
                        </a:lnSpc>
                        <a:spcBef>
                          <a:spcPts val="400"/>
                        </a:spcBef>
                        <a:spcAft>
                          <a:spcPts val="400"/>
                        </a:spcAft>
                        <a:buFont typeface="Wingdings" pitchFamily="2" charset="2"/>
                        <a:buChar char="§"/>
                      </a:pPr>
                      <a:r>
                        <a:rPr lang="en-ZA" sz="1400" kern="1200" dirty="0">
                          <a:solidFill>
                            <a:schemeClr val="dk1"/>
                          </a:solidFill>
                          <a:effectLst/>
                          <a:latin typeface="+mn-lt"/>
                          <a:ea typeface="+mn-ea"/>
                          <a:cs typeface="+mn-cs"/>
                        </a:rPr>
                        <a:t>Must ensure inflation-indexing of the subsidy quantum </a:t>
                      </a:r>
                    </a:p>
                    <a:p>
                      <a:pPr marL="171450" lvl="0" indent="-171450">
                        <a:lnSpc>
                          <a:spcPct val="110000"/>
                        </a:lnSpc>
                        <a:spcBef>
                          <a:spcPts val="400"/>
                        </a:spcBef>
                        <a:spcAft>
                          <a:spcPts val="400"/>
                        </a:spcAft>
                        <a:buFont typeface="Wingdings" pitchFamily="2" charset="2"/>
                        <a:buChar char="§"/>
                      </a:pPr>
                      <a:r>
                        <a:rPr lang="en-ZA" sz="1400" kern="1200" dirty="0">
                          <a:solidFill>
                            <a:schemeClr val="dk1"/>
                          </a:solidFill>
                          <a:effectLst/>
                          <a:latin typeface="+mn-lt"/>
                          <a:ea typeface="+mn-ea"/>
                          <a:cs typeface="+mn-cs"/>
                        </a:rPr>
                        <a:t>To continuously review the income bands</a:t>
                      </a:r>
                    </a:p>
                    <a:p>
                      <a:pPr marL="171450" indent="-171450">
                        <a:lnSpc>
                          <a:spcPct val="110000"/>
                        </a:lnSpc>
                        <a:spcBef>
                          <a:spcPts val="400"/>
                        </a:spcBef>
                        <a:spcAft>
                          <a:spcPts val="400"/>
                        </a:spcAft>
                        <a:buFont typeface="Wingdings" pitchFamily="2" charset="2"/>
                        <a:buChar char="§"/>
                      </a:pPr>
                      <a:r>
                        <a:rPr lang="en-ZA" sz="1400" kern="1200" dirty="0">
                          <a:solidFill>
                            <a:schemeClr val="dk1"/>
                          </a:solidFill>
                          <a:effectLst/>
                          <a:latin typeface="+mn-lt"/>
                          <a:ea typeface="+mn-ea"/>
                          <a:cs typeface="+mn-cs"/>
                        </a:rPr>
                        <a:t>Many provinces have 1 / 2 member households - scope to provide, more, smaller-sized social housing units in those provinces. </a:t>
                      </a:r>
                      <a:endParaRPr lang="en-GB" sz="1400" dirty="0">
                        <a:latin typeface="+mn-lt"/>
                      </a:endParaRPr>
                    </a:p>
                  </a:txBody>
                  <a:tcPr/>
                </a:tc>
                <a:extLst>
                  <a:ext uri="{0D108BD9-81ED-4DB2-BD59-A6C34878D82A}">
                    <a16:rowId xmlns:a16="http://schemas.microsoft.com/office/drawing/2014/main" val="2638259770"/>
                  </a:ext>
                </a:extLst>
              </a:tr>
              <a:tr h="542347">
                <a:tc>
                  <a:txBody>
                    <a:bodyPr/>
                    <a:lstStyle/>
                    <a:p>
                      <a:pPr marL="0" marR="17780" lvl="0" indent="0">
                        <a:lnSpc>
                          <a:spcPct val="110000"/>
                        </a:lnSpc>
                        <a:spcBef>
                          <a:spcPts val="400"/>
                        </a:spcBef>
                        <a:spcAft>
                          <a:spcPts val="400"/>
                        </a:spcAft>
                        <a:buFont typeface="+mj-lt"/>
                        <a:buNone/>
                      </a:pPr>
                      <a:r>
                        <a:rPr lang="en-ZA" sz="1400" b="1" dirty="0">
                          <a:solidFill>
                            <a:srgbClr val="000000"/>
                          </a:solidFill>
                          <a:effectLst/>
                          <a:latin typeface="+mn-lt"/>
                          <a:ea typeface="Times New Roman" panose="02020603050405020304" pitchFamily="18" charset="0"/>
                        </a:rPr>
                        <a:t>Improvement of SHRA performance</a:t>
                      </a:r>
                      <a:endParaRPr lang="en-ZA" sz="1400" dirty="0">
                        <a:effectLst/>
                        <a:latin typeface="+mn-lt"/>
                        <a:ea typeface="Times New Roman" panose="02020603050405020304" pitchFamily="18" charset="0"/>
                      </a:endParaRPr>
                    </a:p>
                  </a:txBody>
                  <a:tcPr marL="68580" marR="68580" marT="0" marB="0"/>
                </a:tc>
                <a:tc>
                  <a:txBody>
                    <a:bodyPr/>
                    <a:lstStyle/>
                    <a:p>
                      <a:pPr marL="0" indent="0">
                        <a:lnSpc>
                          <a:spcPct val="110000"/>
                        </a:lnSpc>
                        <a:spcBef>
                          <a:spcPts val="400"/>
                        </a:spcBef>
                        <a:spcAft>
                          <a:spcPts val="400"/>
                        </a:spcAft>
                        <a:buFont typeface="Wingdings" pitchFamily="2" charset="2"/>
                        <a:buNone/>
                      </a:pPr>
                      <a:r>
                        <a:rPr lang="en-ZA" sz="1400" kern="1200" dirty="0">
                          <a:solidFill>
                            <a:schemeClr val="dk1"/>
                          </a:solidFill>
                          <a:effectLst/>
                          <a:latin typeface="+mn-lt"/>
                          <a:ea typeface="+mn-ea"/>
                          <a:cs typeface="+mn-cs"/>
                        </a:rPr>
                        <a:t>Clear upward trajectory in both financial and non-financial performance</a:t>
                      </a:r>
                      <a:r>
                        <a:rPr lang="en-ZA" sz="1400" dirty="0">
                          <a:effectLst/>
                          <a:latin typeface="+mn-lt"/>
                        </a:rPr>
                        <a:t> </a:t>
                      </a:r>
                      <a:endParaRPr lang="en-GB" sz="1400" dirty="0">
                        <a:latin typeface="+mn-lt"/>
                      </a:endParaRPr>
                    </a:p>
                  </a:txBody>
                  <a:tcPr/>
                </a:tc>
                <a:extLst>
                  <a:ext uri="{0D108BD9-81ED-4DB2-BD59-A6C34878D82A}">
                    <a16:rowId xmlns:a16="http://schemas.microsoft.com/office/drawing/2014/main" val="3790778360"/>
                  </a:ext>
                </a:extLst>
              </a:tr>
              <a:tr h="542347">
                <a:tc>
                  <a:txBody>
                    <a:bodyPr/>
                    <a:lstStyle/>
                    <a:p>
                      <a:pPr marL="0" marR="17780" lvl="0" indent="0">
                        <a:lnSpc>
                          <a:spcPct val="110000"/>
                        </a:lnSpc>
                        <a:spcBef>
                          <a:spcPts val="400"/>
                        </a:spcBef>
                        <a:spcAft>
                          <a:spcPts val="400"/>
                        </a:spcAft>
                        <a:buFont typeface="+mj-lt"/>
                        <a:buNone/>
                      </a:pPr>
                      <a:r>
                        <a:rPr lang="en-ZA" sz="1400" b="1" dirty="0">
                          <a:solidFill>
                            <a:srgbClr val="000000"/>
                          </a:solidFill>
                          <a:effectLst/>
                          <a:latin typeface="+mn-lt"/>
                          <a:ea typeface="Times New Roman" panose="02020603050405020304" pitchFamily="18" charset="0"/>
                        </a:rPr>
                        <a:t>Supply-side constraints</a:t>
                      </a:r>
                      <a:endParaRPr lang="en-ZA" sz="1400" dirty="0">
                        <a:effectLst/>
                        <a:latin typeface="+mn-lt"/>
                        <a:ea typeface="Times New Roman" panose="02020603050405020304" pitchFamily="18" charset="0"/>
                      </a:endParaRPr>
                    </a:p>
                  </a:txBody>
                  <a:tcPr marL="68580" marR="68580" marT="0" marB="0"/>
                </a:tc>
                <a:tc>
                  <a:txBody>
                    <a:bodyPr/>
                    <a:lstStyle/>
                    <a:p>
                      <a:pPr marL="0" indent="0">
                        <a:lnSpc>
                          <a:spcPct val="110000"/>
                        </a:lnSpc>
                        <a:spcBef>
                          <a:spcPts val="400"/>
                        </a:spcBef>
                        <a:spcAft>
                          <a:spcPts val="400"/>
                        </a:spcAft>
                        <a:buFont typeface="Wingdings" pitchFamily="2" charset="2"/>
                        <a:buNone/>
                      </a:pPr>
                      <a:r>
                        <a:rPr lang="en-ZA" sz="1400" kern="1200" dirty="0">
                          <a:solidFill>
                            <a:schemeClr val="dk1"/>
                          </a:solidFill>
                          <a:effectLst/>
                          <a:latin typeface="+mn-lt"/>
                          <a:ea typeface="+mn-ea"/>
                          <a:cs typeface="+mn-cs"/>
                        </a:rPr>
                        <a:t>Land and inner city building availability, sustainable social housing financing, institutional capacity and viability, local government support, public sector coordination and SHI participation</a:t>
                      </a:r>
                      <a:r>
                        <a:rPr lang="en-ZA" sz="1400" dirty="0">
                          <a:effectLst/>
                          <a:latin typeface="+mn-lt"/>
                        </a:rPr>
                        <a:t> </a:t>
                      </a:r>
                      <a:endParaRPr lang="en-GB" sz="1400" dirty="0">
                        <a:latin typeface="+mn-lt"/>
                      </a:endParaRPr>
                    </a:p>
                  </a:txBody>
                  <a:tcPr/>
                </a:tc>
                <a:extLst>
                  <a:ext uri="{0D108BD9-81ED-4DB2-BD59-A6C34878D82A}">
                    <a16:rowId xmlns:a16="http://schemas.microsoft.com/office/drawing/2014/main" val="2807041060"/>
                  </a:ext>
                </a:extLst>
              </a:tr>
              <a:tr h="542347">
                <a:tc>
                  <a:txBody>
                    <a:bodyPr/>
                    <a:lstStyle/>
                    <a:p>
                      <a:pPr marL="0" marR="17780" lvl="0" indent="0">
                        <a:lnSpc>
                          <a:spcPct val="110000"/>
                        </a:lnSpc>
                        <a:spcBef>
                          <a:spcPts val="400"/>
                        </a:spcBef>
                        <a:spcAft>
                          <a:spcPts val="400"/>
                        </a:spcAft>
                        <a:buFont typeface="+mj-lt"/>
                        <a:buNone/>
                      </a:pPr>
                      <a:r>
                        <a:rPr lang="en-ZA" sz="1400" b="1" dirty="0">
                          <a:solidFill>
                            <a:srgbClr val="000000"/>
                          </a:solidFill>
                          <a:effectLst/>
                          <a:latin typeface="+mn-lt"/>
                          <a:ea typeface="Times New Roman" panose="02020603050405020304" pitchFamily="18" charset="0"/>
                        </a:rPr>
                        <a:t>Importance of State subsidies</a:t>
                      </a:r>
                      <a:endParaRPr lang="en-ZA" sz="1400" dirty="0">
                        <a:effectLst/>
                        <a:latin typeface="+mn-lt"/>
                        <a:ea typeface="Times New Roman" panose="02020603050405020304" pitchFamily="18" charset="0"/>
                      </a:endParaRPr>
                    </a:p>
                  </a:txBody>
                  <a:tcPr marL="68580" marR="68580" marT="0" marB="0"/>
                </a:tc>
                <a:tc>
                  <a:txBody>
                    <a:bodyPr/>
                    <a:lstStyle/>
                    <a:p>
                      <a:pPr marL="171450" indent="-171450">
                        <a:lnSpc>
                          <a:spcPct val="110000"/>
                        </a:lnSpc>
                        <a:spcBef>
                          <a:spcPts val="400"/>
                        </a:spcBef>
                        <a:spcAft>
                          <a:spcPts val="400"/>
                        </a:spcAft>
                        <a:buFont typeface="Wingdings" pitchFamily="2" charset="2"/>
                        <a:buChar char="§"/>
                      </a:pPr>
                      <a:r>
                        <a:rPr lang="en-ZA" sz="1400" kern="1200" dirty="0">
                          <a:solidFill>
                            <a:schemeClr val="dk1"/>
                          </a:solidFill>
                          <a:effectLst/>
                          <a:latin typeface="+mn-lt"/>
                          <a:ea typeface="+mn-ea"/>
                          <a:cs typeface="+mn-cs"/>
                        </a:rPr>
                        <a:t>Prevailing challenges in mobilising private sector investment in social housing</a:t>
                      </a:r>
                    </a:p>
                    <a:p>
                      <a:pPr marL="171450" indent="-171450">
                        <a:lnSpc>
                          <a:spcPct val="110000"/>
                        </a:lnSpc>
                        <a:spcBef>
                          <a:spcPts val="400"/>
                        </a:spcBef>
                        <a:spcAft>
                          <a:spcPts val="400"/>
                        </a:spcAft>
                        <a:buFont typeface="Wingdings" pitchFamily="2" charset="2"/>
                        <a:buChar char="§"/>
                      </a:pPr>
                      <a:r>
                        <a:rPr lang="en-ZA" sz="1400" kern="1200" dirty="0">
                          <a:solidFill>
                            <a:schemeClr val="dk1"/>
                          </a:solidFill>
                          <a:effectLst/>
                          <a:latin typeface="+mn-lt"/>
                          <a:ea typeface="+mn-ea"/>
                          <a:cs typeface="+mn-cs"/>
                        </a:rPr>
                        <a:t>Grant funding remains critical to the existence of the sector.</a:t>
                      </a:r>
                      <a:r>
                        <a:rPr lang="en-ZA" sz="1400" dirty="0">
                          <a:effectLst/>
                          <a:latin typeface="+mn-lt"/>
                        </a:rPr>
                        <a:t> </a:t>
                      </a:r>
                      <a:endParaRPr lang="en-GB" sz="1400" dirty="0">
                        <a:latin typeface="+mn-lt"/>
                      </a:endParaRPr>
                    </a:p>
                  </a:txBody>
                  <a:tcPr/>
                </a:tc>
                <a:extLst>
                  <a:ext uri="{0D108BD9-81ED-4DB2-BD59-A6C34878D82A}">
                    <a16:rowId xmlns:a16="http://schemas.microsoft.com/office/drawing/2014/main" val="268152205"/>
                  </a:ext>
                </a:extLst>
              </a:tr>
            </a:tbl>
          </a:graphicData>
        </a:graphic>
      </p:graphicFrame>
      <p:sp>
        <p:nvSpPr>
          <p:cNvPr id="7" name="Slide Number Placeholder 1">
            <a:extLst>
              <a:ext uri="{FF2B5EF4-FFF2-40B4-BE49-F238E27FC236}">
                <a16:creationId xmlns:a16="http://schemas.microsoft.com/office/drawing/2014/main" id="{A9EC632B-BF88-41EB-AB42-F42538996F26}"/>
              </a:ext>
            </a:extLst>
          </p:cNvPr>
          <p:cNvSpPr txBox="1">
            <a:spLocks/>
          </p:cNvSpPr>
          <p:nvPr/>
        </p:nvSpPr>
        <p:spPr>
          <a:xfrm>
            <a:off x="7537448" y="6356351"/>
            <a:ext cx="2228850" cy="365125"/>
          </a:xfrm>
          <a:prstGeom prst="rect">
            <a:avLst/>
          </a:prstGeom>
        </p:spPr>
        <p:txBody>
          <a:bodyPr vert="horz" lIns="91440" tIns="45720" rIns="91440" bIns="45720" rtlCol="0" anchor="ctr"/>
          <a:lstStyle>
            <a:defPPr>
              <a:defRPr lang="en-US"/>
            </a:defPPr>
            <a:lvl1pPr marL="0" algn="r" defTabSz="914400" rtl="0" eaLnBrk="1" latinLnBrk="0" hangingPunct="1">
              <a:defRPr sz="975"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D0EAB4-4954-FC42-9A58-C49EEA6F401E}" type="slidenum">
              <a:rPr lang="en-US" sz="1000" b="1" smtClean="0">
                <a:solidFill>
                  <a:schemeClr val="tx1"/>
                </a:solidFill>
              </a:rPr>
              <a:pPr/>
              <a:t>15</a:t>
            </a:fld>
            <a:endParaRPr lang="en-US" sz="1000" b="1" dirty="0">
              <a:solidFill>
                <a:schemeClr val="tx1"/>
              </a:solidFill>
            </a:endParaRPr>
          </a:p>
        </p:txBody>
      </p:sp>
    </p:spTree>
    <p:extLst>
      <p:ext uri="{BB962C8B-B14F-4D97-AF65-F5344CB8AC3E}">
        <p14:creationId xmlns:p14="http://schemas.microsoft.com/office/powerpoint/2010/main" val="3280800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6753252F-4873-4F63-801D-CC719279A7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47C8CCB-F95D-4249-92DD-651249D353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636015"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a:xfrm>
            <a:off x="9189583" y="6356350"/>
            <a:ext cx="455008" cy="365125"/>
          </a:xfrm>
        </p:spPr>
        <p:txBody>
          <a:bodyPr vert="horz" lIns="91440" tIns="45720" rIns="91440" bIns="45720" rtlCol="0" anchor="ctr">
            <a:normAutofit/>
          </a:bodyPr>
          <a:lstStyle/>
          <a:p>
            <a:pPr>
              <a:spcAft>
                <a:spcPts val="600"/>
              </a:spcAft>
            </a:pPr>
            <a:fld id="{1AD0EAB4-4954-FC42-9A58-C49EEA6F401E}" type="slidenum">
              <a:rPr lang="en-US" sz="1200" b="1">
                <a:solidFill>
                  <a:srgbClr val="898989"/>
                </a:solidFill>
              </a:rPr>
              <a:pPr>
                <a:spcAft>
                  <a:spcPts val="600"/>
                </a:spcAft>
              </a:pPr>
              <a:t>16</a:t>
            </a:fld>
            <a:endParaRPr lang="en-US" sz="1200" b="1">
              <a:solidFill>
                <a:srgbClr val="898989"/>
              </a:solidFill>
            </a:endParaRPr>
          </a:p>
        </p:txBody>
      </p:sp>
      <p:graphicFrame>
        <p:nvGraphicFramePr>
          <p:cNvPr id="4" name="Table 3">
            <a:extLst>
              <a:ext uri="{FF2B5EF4-FFF2-40B4-BE49-F238E27FC236}">
                <a16:creationId xmlns:a16="http://schemas.microsoft.com/office/drawing/2014/main" id="{F799F1AB-FAAE-0545-B19C-653BC63A5490}"/>
              </a:ext>
            </a:extLst>
          </p:cNvPr>
          <p:cNvGraphicFramePr>
            <a:graphicFrameLocks noGrp="1"/>
          </p:cNvGraphicFramePr>
          <p:nvPr>
            <p:extLst>
              <p:ext uri="{D42A27DB-BD31-4B8C-83A1-F6EECF244321}">
                <p14:modId xmlns:p14="http://schemas.microsoft.com/office/powerpoint/2010/main" val="935601608"/>
              </p:ext>
            </p:extLst>
          </p:nvPr>
        </p:nvGraphicFramePr>
        <p:xfrm>
          <a:off x="2997843" y="136525"/>
          <a:ext cx="6604000" cy="6795065"/>
        </p:xfrm>
        <a:graphic>
          <a:graphicData uri="http://schemas.openxmlformats.org/drawingml/2006/table">
            <a:tbl>
              <a:tblPr firstRow="1" bandRow="1">
                <a:tableStyleId>{93296810-A885-4BE3-A3E7-6D5BEEA58F35}</a:tableStyleId>
              </a:tblPr>
              <a:tblGrid>
                <a:gridCol w="1713053">
                  <a:extLst>
                    <a:ext uri="{9D8B030D-6E8A-4147-A177-3AD203B41FA5}">
                      <a16:colId xmlns:a16="http://schemas.microsoft.com/office/drawing/2014/main" val="4086874780"/>
                    </a:ext>
                  </a:extLst>
                </a:gridCol>
                <a:gridCol w="4890947">
                  <a:extLst>
                    <a:ext uri="{9D8B030D-6E8A-4147-A177-3AD203B41FA5}">
                      <a16:colId xmlns:a16="http://schemas.microsoft.com/office/drawing/2014/main" val="3415351777"/>
                    </a:ext>
                  </a:extLst>
                </a:gridCol>
              </a:tblGrid>
              <a:tr h="542347">
                <a:tc>
                  <a:txBody>
                    <a:bodyPr/>
                    <a:lstStyle/>
                    <a:p>
                      <a:r>
                        <a:rPr lang="en-GB" sz="1400" dirty="0"/>
                        <a:t>Theme</a:t>
                      </a:r>
                    </a:p>
                  </a:txBody>
                  <a:tcPr>
                    <a:solidFill>
                      <a:srgbClr val="002060"/>
                    </a:solidFill>
                  </a:tcPr>
                </a:tc>
                <a:tc>
                  <a:txBody>
                    <a:bodyPr/>
                    <a:lstStyle/>
                    <a:p>
                      <a:r>
                        <a:rPr lang="en-GB" sz="1400" dirty="0"/>
                        <a:t>Message</a:t>
                      </a:r>
                    </a:p>
                  </a:txBody>
                  <a:tcPr>
                    <a:solidFill>
                      <a:srgbClr val="002060"/>
                    </a:solidFill>
                  </a:tcPr>
                </a:tc>
                <a:extLst>
                  <a:ext uri="{0D108BD9-81ED-4DB2-BD59-A6C34878D82A}">
                    <a16:rowId xmlns:a16="http://schemas.microsoft.com/office/drawing/2014/main" val="2193783772"/>
                  </a:ext>
                </a:extLst>
              </a:tr>
              <a:tr h="659826">
                <a:tc>
                  <a:txBody>
                    <a:bodyPr/>
                    <a:lstStyle/>
                    <a:p>
                      <a:pPr marL="0" marR="17780" lvl="0" indent="0">
                        <a:lnSpc>
                          <a:spcPct val="110000"/>
                        </a:lnSpc>
                        <a:spcBef>
                          <a:spcPts val="300"/>
                        </a:spcBef>
                        <a:spcAft>
                          <a:spcPts val="200"/>
                        </a:spcAft>
                        <a:buFont typeface="+mj-lt"/>
                        <a:buNone/>
                      </a:pPr>
                      <a:r>
                        <a:rPr lang="en-ZA" sz="1400" b="1" dirty="0">
                          <a:solidFill>
                            <a:srgbClr val="000000"/>
                          </a:solidFill>
                          <a:effectLst/>
                          <a:latin typeface="+mn-lt"/>
                          <a:ea typeface="Times New Roman" panose="02020603050405020304" pitchFamily="18" charset="0"/>
                        </a:rPr>
                        <a:t>Social housing to be prioritised</a:t>
                      </a:r>
                      <a:endParaRPr lang="en-ZA" sz="1400" dirty="0">
                        <a:effectLst/>
                        <a:latin typeface="+mn-lt"/>
                        <a:ea typeface="Times New Roman" panose="02020603050405020304" pitchFamily="18" charset="0"/>
                      </a:endParaRPr>
                    </a:p>
                  </a:txBody>
                  <a:tcPr marL="68580" marR="68580" marT="0" marB="0"/>
                </a:tc>
                <a:tc>
                  <a:txBody>
                    <a:bodyPr/>
                    <a:lstStyle/>
                    <a:p>
                      <a:pPr marL="0" indent="0">
                        <a:lnSpc>
                          <a:spcPct val="110000"/>
                        </a:lnSpc>
                        <a:spcBef>
                          <a:spcPts val="300"/>
                        </a:spcBef>
                        <a:spcAft>
                          <a:spcPts val="200"/>
                        </a:spcAft>
                        <a:buFont typeface="Wingdings" pitchFamily="2" charset="2"/>
                        <a:buNone/>
                      </a:pPr>
                      <a:r>
                        <a:rPr lang="en-ZA" sz="1400" kern="1200" dirty="0">
                          <a:solidFill>
                            <a:schemeClr val="dk1"/>
                          </a:solidFill>
                          <a:effectLst/>
                          <a:latin typeface="+mn-lt"/>
                          <a:ea typeface="+mn-ea"/>
                          <a:cs typeface="+mn-cs"/>
                        </a:rPr>
                        <a:t>SH is powerful instrument for SA to address spatial fragmentation, economic integration, social development, urban efficiency and inclusivity. But, under-capitalised.</a:t>
                      </a:r>
                      <a:endParaRPr lang="en-GB" sz="1400" dirty="0">
                        <a:latin typeface="+mn-lt"/>
                      </a:endParaRPr>
                    </a:p>
                  </a:txBody>
                  <a:tcPr/>
                </a:tc>
                <a:extLst>
                  <a:ext uri="{0D108BD9-81ED-4DB2-BD59-A6C34878D82A}">
                    <a16:rowId xmlns:a16="http://schemas.microsoft.com/office/drawing/2014/main" val="919291546"/>
                  </a:ext>
                </a:extLst>
              </a:tr>
              <a:tr h="659826">
                <a:tc>
                  <a:txBody>
                    <a:bodyPr/>
                    <a:lstStyle/>
                    <a:p>
                      <a:pPr marL="0" marR="17780" lvl="0" indent="0">
                        <a:lnSpc>
                          <a:spcPct val="110000"/>
                        </a:lnSpc>
                        <a:spcBef>
                          <a:spcPts val="300"/>
                        </a:spcBef>
                        <a:spcAft>
                          <a:spcPts val="200"/>
                        </a:spcAft>
                        <a:buFont typeface="+mj-lt"/>
                        <a:buNone/>
                      </a:pPr>
                      <a:r>
                        <a:rPr lang="en-ZA" sz="1500" b="1" dirty="0">
                          <a:solidFill>
                            <a:srgbClr val="000000"/>
                          </a:solidFill>
                          <a:effectLst/>
                          <a:latin typeface="+mn-lt"/>
                          <a:ea typeface="Times New Roman" panose="02020603050405020304" pitchFamily="18" charset="0"/>
                        </a:rPr>
                        <a:t>Strengthening social housing institutions</a:t>
                      </a:r>
                      <a:endParaRPr lang="en-ZA" sz="1500" dirty="0">
                        <a:effectLst/>
                        <a:latin typeface="+mn-lt"/>
                        <a:ea typeface="Times New Roman" panose="02020603050405020304" pitchFamily="18" charset="0"/>
                      </a:endParaRPr>
                    </a:p>
                  </a:txBody>
                  <a:tcPr marL="68580" marR="68580" marT="0" marB="0"/>
                </a:tc>
                <a:tc>
                  <a:txBody>
                    <a:bodyPr/>
                    <a:lstStyle/>
                    <a:p>
                      <a:pPr marL="0" indent="0">
                        <a:lnSpc>
                          <a:spcPct val="110000"/>
                        </a:lnSpc>
                        <a:spcBef>
                          <a:spcPts val="300"/>
                        </a:spcBef>
                        <a:spcAft>
                          <a:spcPts val="200"/>
                        </a:spcAft>
                        <a:buFont typeface="Wingdings" pitchFamily="2" charset="2"/>
                        <a:buNone/>
                      </a:pPr>
                      <a:r>
                        <a:rPr lang="en-ZA" sz="1500" kern="1200" dirty="0">
                          <a:solidFill>
                            <a:schemeClr val="dk1"/>
                          </a:solidFill>
                          <a:effectLst/>
                          <a:latin typeface="+mn-lt"/>
                          <a:ea typeface="+mn-ea"/>
                          <a:cs typeface="+mn-cs"/>
                        </a:rPr>
                        <a:t>Seed funding, interest-free capital, transfer of land and buildings to SHI’s, access to discounted land, technical expertise, partnerships</a:t>
                      </a:r>
                      <a:r>
                        <a:rPr lang="en-ZA" sz="1500" dirty="0">
                          <a:effectLst/>
                          <a:latin typeface="+mn-lt"/>
                        </a:rPr>
                        <a:t> </a:t>
                      </a:r>
                      <a:endParaRPr lang="en-GB" sz="1500" dirty="0">
                        <a:latin typeface="+mn-lt"/>
                      </a:endParaRPr>
                    </a:p>
                  </a:txBody>
                  <a:tcPr/>
                </a:tc>
                <a:extLst>
                  <a:ext uri="{0D108BD9-81ED-4DB2-BD59-A6C34878D82A}">
                    <a16:rowId xmlns:a16="http://schemas.microsoft.com/office/drawing/2014/main" val="982515999"/>
                  </a:ext>
                </a:extLst>
              </a:tr>
              <a:tr h="542347">
                <a:tc>
                  <a:txBody>
                    <a:bodyPr/>
                    <a:lstStyle/>
                    <a:p>
                      <a:pPr marL="0" marR="17780" lvl="0" indent="0">
                        <a:lnSpc>
                          <a:spcPct val="110000"/>
                        </a:lnSpc>
                        <a:spcBef>
                          <a:spcPts val="300"/>
                        </a:spcBef>
                        <a:spcAft>
                          <a:spcPts val="200"/>
                        </a:spcAft>
                        <a:buFont typeface="+mj-lt"/>
                        <a:buNone/>
                      </a:pPr>
                      <a:r>
                        <a:rPr lang="en-ZA" sz="1500" b="1" dirty="0">
                          <a:solidFill>
                            <a:srgbClr val="000000"/>
                          </a:solidFill>
                          <a:effectLst/>
                          <a:latin typeface="+mn-lt"/>
                          <a:ea typeface="Times New Roman" panose="02020603050405020304" pitchFamily="18" charset="0"/>
                        </a:rPr>
                        <a:t>Empowerment in the sector</a:t>
                      </a:r>
                      <a:endParaRPr lang="en-ZA" sz="1500" dirty="0">
                        <a:effectLst/>
                        <a:latin typeface="+mn-lt"/>
                        <a:ea typeface="Times New Roman" panose="02020603050405020304" pitchFamily="18" charset="0"/>
                      </a:endParaRPr>
                    </a:p>
                  </a:txBody>
                  <a:tcPr marL="68580" marR="68580" marT="0" marB="0"/>
                </a:tc>
                <a:tc>
                  <a:txBody>
                    <a:bodyPr/>
                    <a:lstStyle/>
                    <a:p>
                      <a:pPr marL="285750" lvl="0" indent="-285750">
                        <a:lnSpc>
                          <a:spcPct val="110000"/>
                        </a:lnSpc>
                        <a:spcBef>
                          <a:spcPts val="300"/>
                        </a:spcBef>
                        <a:spcAft>
                          <a:spcPts val="200"/>
                        </a:spcAft>
                        <a:buFont typeface="Wingdings" pitchFamily="2" charset="2"/>
                        <a:buChar char="§"/>
                      </a:pPr>
                      <a:r>
                        <a:rPr lang="en-ZA" sz="1500" kern="1200" dirty="0">
                          <a:solidFill>
                            <a:schemeClr val="dk1"/>
                          </a:solidFill>
                          <a:effectLst/>
                          <a:latin typeface="+mn-lt"/>
                          <a:ea typeface="+mn-ea"/>
                          <a:cs typeface="+mn-cs"/>
                        </a:rPr>
                        <a:t>Empowerment within the sector is evident, especially participation of black men in the industry</a:t>
                      </a:r>
                      <a:r>
                        <a:rPr lang="en-ZA" sz="1500" dirty="0">
                          <a:effectLst/>
                          <a:latin typeface="+mn-lt"/>
                        </a:rPr>
                        <a:t> </a:t>
                      </a:r>
                      <a:endParaRPr lang="en-ZA" sz="1500" kern="1200" dirty="0">
                        <a:solidFill>
                          <a:schemeClr val="dk1"/>
                        </a:solidFill>
                        <a:effectLst/>
                        <a:latin typeface="+mn-lt"/>
                        <a:ea typeface="+mn-ea"/>
                        <a:cs typeface="+mn-cs"/>
                      </a:endParaRPr>
                    </a:p>
                    <a:p>
                      <a:pPr marL="285750" lvl="0" indent="-285750">
                        <a:lnSpc>
                          <a:spcPct val="110000"/>
                        </a:lnSpc>
                        <a:spcBef>
                          <a:spcPts val="300"/>
                        </a:spcBef>
                        <a:spcAft>
                          <a:spcPts val="200"/>
                        </a:spcAft>
                        <a:buFont typeface="Wingdings" pitchFamily="2" charset="2"/>
                        <a:buChar char="§"/>
                      </a:pPr>
                      <a:r>
                        <a:rPr lang="en-ZA" sz="1500" kern="1200" dirty="0">
                          <a:solidFill>
                            <a:schemeClr val="dk1"/>
                          </a:solidFill>
                          <a:effectLst/>
                          <a:latin typeface="+mn-lt"/>
                          <a:ea typeface="+mn-ea"/>
                          <a:cs typeface="+mn-cs"/>
                        </a:rPr>
                        <a:t>Focus on the participation of black women in the sector through identifying and unlocking obstacles.  </a:t>
                      </a:r>
                    </a:p>
                    <a:p>
                      <a:pPr marL="285750" indent="-285750">
                        <a:lnSpc>
                          <a:spcPct val="110000"/>
                        </a:lnSpc>
                        <a:spcBef>
                          <a:spcPts val="300"/>
                        </a:spcBef>
                        <a:spcAft>
                          <a:spcPts val="200"/>
                        </a:spcAft>
                        <a:buFont typeface="Wingdings" pitchFamily="2" charset="2"/>
                        <a:buChar char="§"/>
                      </a:pPr>
                      <a:r>
                        <a:rPr lang="en-ZA" sz="1500" kern="1200" dirty="0">
                          <a:solidFill>
                            <a:schemeClr val="dk1"/>
                          </a:solidFill>
                          <a:effectLst/>
                          <a:latin typeface="+mn-lt"/>
                          <a:ea typeface="+mn-ea"/>
                          <a:cs typeface="+mn-cs"/>
                        </a:rPr>
                        <a:t>Must monitor transformation throughout the social housing value chain, especially the participation of black people within construction.</a:t>
                      </a:r>
                      <a:r>
                        <a:rPr lang="en-ZA" sz="1500" dirty="0">
                          <a:effectLst/>
                          <a:latin typeface="+mn-lt"/>
                        </a:rPr>
                        <a:t> </a:t>
                      </a:r>
                    </a:p>
                    <a:p>
                      <a:pPr marL="285750" indent="-285750">
                        <a:lnSpc>
                          <a:spcPct val="110000"/>
                        </a:lnSpc>
                        <a:spcBef>
                          <a:spcPts val="300"/>
                        </a:spcBef>
                        <a:spcAft>
                          <a:spcPts val="200"/>
                        </a:spcAft>
                        <a:buFont typeface="Wingdings" pitchFamily="2" charset="2"/>
                        <a:buChar char="§"/>
                      </a:pPr>
                      <a:r>
                        <a:rPr lang="en-ZA" sz="1500" dirty="0">
                          <a:effectLst/>
                          <a:latin typeface="+mn-lt"/>
                        </a:rPr>
                        <a:t>Property Sector Charter</a:t>
                      </a:r>
                      <a:endParaRPr lang="en-GB" sz="1500" dirty="0">
                        <a:latin typeface="+mn-lt"/>
                      </a:endParaRPr>
                    </a:p>
                  </a:txBody>
                  <a:tcPr/>
                </a:tc>
                <a:extLst>
                  <a:ext uri="{0D108BD9-81ED-4DB2-BD59-A6C34878D82A}">
                    <a16:rowId xmlns:a16="http://schemas.microsoft.com/office/drawing/2014/main" val="733977616"/>
                  </a:ext>
                </a:extLst>
              </a:tr>
              <a:tr h="542347">
                <a:tc>
                  <a:txBody>
                    <a:bodyPr/>
                    <a:lstStyle/>
                    <a:p>
                      <a:pPr marL="0" marR="17780" lvl="0" indent="0">
                        <a:lnSpc>
                          <a:spcPct val="110000"/>
                        </a:lnSpc>
                        <a:spcBef>
                          <a:spcPts val="300"/>
                        </a:spcBef>
                        <a:spcAft>
                          <a:spcPts val="200"/>
                        </a:spcAft>
                        <a:buFont typeface="+mj-lt"/>
                        <a:buNone/>
                      </a:pPr>
                      <a:r>
                        <a:rPr lang="en-ZA" sz="1500" b="1" dirty="0">
                          <a:solidFill>
                            <a:srgbClr val="000000"/>
                          </a:solidFill>
                          <a:effectLst/>
                          <a:latin typeface="+mn-lt"/>
                          <a:ea typeface="Times New Roman" panose="02020603050405020304" pitchFamily="18" charset="0"/>
                        </a:rPr>
                        <a:t>Opportunities to grow the sector</a:t>
                      </a:r>
                      <a:endParaRPr lang="en-ZA" sz="1500" dirty="0">
                        <a:effectLst/>
                        <a:latin typeface="+mn-lt"/>
                        <a:ea typeface="Times New Roman" panose="02020603050405020304" pitchFamily="18" charset="0"/>
                      </a:endParaRPr>
                    </a:p>
                  </a:txBody>
                  <a:tcPr marL="68580" marR="68580" marT="0" marB="0"/>
                </a:tc>
                <a:tc>
                  <a:txBody>
                    <a:bodyPr/>
                    <a:lstStyle/>
                    <a:p>
                      <a:pPr marL="285750" lvl="0" indent="-285750">
                        <a:lnSpc>
                          <a:spcPct val="110000"/>
                        </a:lnSpc>
                        <a:spcBef>
                          <a:spcPts val="300"/>
                        </a:spcBef>
                        <a:spcAft>
                          <a:spcPts val="200"/>
                        </a:spcAft>
                        <a:buFont typeface="Wingdings" pitchFamily="2" charset="2"/>
                        <a:buChar char="§"/>
                      </a:pPr>
                      <a:r>
                        <a:rPr lang="en-ZA" sz="1463" kern="1200" dirty="0">
                          <a:solidFill>
                            <a:schemeClr val="dk1"/>
                          </a:solidFill>
                          <a:effectLst/>
                          <a:latin typeface="+mn-lt"/>
                          <a:ea typeface="+mn-ea"/>
                          <a:cs typeface="+mn-cs"/>
                        </a:rPr>
                        <a:t>Catalytic human settlements projects, catalytic land development programmes and inclusionary housing.  </a:t>
                      </a:r>
                    </a:p>
                    <a:p>
                      <a:pPr marL="285750" indent="-285750">
                        <a:lnSpc>
                          <a:spcPct val="110000"/>
                        </a:lnSpc>
                        <a:spcBef>
                          <a:spcPts val="300"/>
                        </a:spcBef>
                        <a:spcAft>
                          <a:spcPts val="200"/>
                        </a:spcAft>
                        <a:buFont typeface="Wingdings" pitchFamily="2" charset="2"/>
                        <a:buChar char="§"/>
                      </a:pPr>
                      <a:r>
                        <a:rPr lang="en-ZA" sz="1463" kern="1200" dirty="0">
                          <a:solidFill>
                            <a:schemeClr val="dk1"/>
                          </a:solidFill>
                          <a:effectLst/>
                          <a:latin typeface="+mn-lt"/>
                          <a:ea typeface="+mn-ea"/>
                          <a:cs typeface="+mn-cs"/>
                        </a:rPr>
                        <a:t>Need informed and capacitated provinces and municipalities that drive social housing through effective planning, policy and budgeting.</a:t>
                      </a:r>
                      <a:r>
                        <a:rPr lang="en-ZA" sz="1600" dirty="0">
                          <a:effectLst/>
                        </a:rPr>
                        <a:t> </a:t>
                      </a:r>
                      <a:endParaRPr lang="en-GB" sz="1500" dirty="0">
                        <a:latin typeface="+mn-lt"/>
                      </a:endParaRPr>
                    </a:p>
                  </a:txBody>
                  <a:tcPr/>
                </a:tc>
                <a:extLst>
                  <a:ext uri="{0D108BD9-81ED-4DB2-BD59-A6C34878D82A}">
                    <a16:rowId xmlns:a16="http://schemas.microsoft.com/office/drawing/2014/main" val="673735855"/>
                  </a:ext>
                </a:extLst>
              </a:tr>
              <a:tr h="542347">
                <a:tc>
                  <a:txBody>
                    <a:bodyPr/>
                    <a:lstStyle/>
                    <a:p>
                      <a:pPr marL="0" marR="17780" lvl="0" indent="0">
                        <a:lnSpc>
                          <a:spcPct val="110000"/>
                        </a:lnSpc>
                        <a:spcBef>
                          <a:spcPts val="300"/>
                        </a:spcBef>
                        <a:spcAft>
                          <a:spcPts val="200"/>
                        </a:spcAft>
                        <a:buFont typeface="+mj-lt"/>
                        <a:buNone/>
                      </a:pPr>
                      <a:r>
                        <a:rPr lang="en-ZA" sz="1500" b="1" dirty="0">
                          <a:solidFill>
                            <a:srgbClr val="000000"/>
                          </a:solidFill>
                          <a:effectLst/>
                          <a:latin typeface="+mn-lt"/>
                          <a:ea typeface="Times New Roman" panose="02020603050405020304" pitchFamily="18" charset="0"/>
                        </a:rPr>
                        <a:t>Importance of local government</a:t>
                      </a:r>
                      <a:endParaRPr lang="en-ZA" sz="1500" dirty="0">
                        <a:effectLst/>
                        <a:latin typeface="+mn-lt"/>
                        <a:ea typeface="Times New Roman" panose="02020603050405020304" pitchFamily="18" charset="0"/>
                      </a:endParaRPr>
                    </a:p>
                  </a:txBody>
                  <a:tcPr marL="68580" marR="68580" marT="0" marB="0"/>
                </a:tc>
                <a:tc>
                  <a:txBody>
                    <a:bodyPr/>
                    <a:lstStyle/>
                    <a:p>
                      <a:pPr marL="285750" lvl="0" indent="-285750">
                        <a:lnSpc>
                          <a:spcPct val="110000"/>
                        </a:lnSpc>
                        <a:spcBef>
                          <a:spcPts val="300"/>
                        </a:spcBef>
                        <a:spcAft>
                          <a:spcPts val="200"/>
                        </a:spcAft>
                        <a:buFont typeface="Wingdings" pitchFamily="2" charset="2"/>
                        <a:buChar char="§"/>
                      </a:pPr>
                      <a:r>
                        <a:rPr lang="en-ZA" sz="1463" kern="1200" dirty="0">
                          <a:solidFill>
                            <a:schemeClr val="dk1"/>
                          </a:solidFill>
                          <a:effectLst/>
                          <a:latin typeface="+mn-lt"/>
                          <a:ea typeface="+mn-ea"/>
                          <a:cs typeface="+mn-cs"/>
                        </a:rPr>
                        <a:t>Municipal support programme.  </a:t>
                      </a:r>
                    </a:p>
                    <a:p>
                      <a:pPr marL="285750" indent="-285750">
                        <a:lnSpc>
                          <a:spcPct val="110000"/>
                        </a:lnSpc>
                        <a:spcBef>
                          <a:spcPts val="300"/>
                        </a:spcBef>
                        <a:spcAft>
                          <a:spcPts val="200"/>
                        </a:spcAft>
                        <a:buFont typeface="Wingdings" pitchFamily="2" charset="2"/>
                        <a:buChar char="§"/>
                      </a:pPr>
                      <a:r>
                        <a:rPr lang="en-ZA" sz="1463" kern="1200" dirty="0">
                          <a:solidFill>
                            <a:schemeClr val="dk1"/>
                          </a:solidFill>
                          <a:effectLst/>
                          <a:latin typeface="+mn-lt"/>
                          <a:ea typeface="+mn-ea"/>
                          <a:cs typeface="+mn-cs"/>
                        </a:rPr>
                        <a:t>Facilitate municipal and social housing planning, policy and financial alignment</a:t>
                      </a:r>
                      <a:r>
                        <a:rPr lang="en-ZA" sz="1600" dirty="0">
                          <a:effectLst/>
                        </a:rPr>
                        <a:t> </a:t>
                      </a:r>
                      <a:endParaRPr lang="en-GB" sz="1500" dirty="0">
                        <a:latin typeface="+mn-lt"/>
                      </a:endParaRPr>
                    </a:p>
                  </a:txBody>
                  <a:tcPr/>
                </a:tc>
                <a:extLst>
                  <a:ext uri="{0D108BD9-81ED-4DB2-BD59-A6C34878D82A}">
                    <a16:rowId xmlns:a16="http://schemas.microsoft.com/office/drawing/2014/main" val="1871702386"/>
                  </a:ext>
                </a:extLst>
              </a:tr>
            </a:tbl>
          </a:graphicData>
        </a:graphic>
      </p:graphicFrame>
      <p:sp>
        <p:nvSpPr>
          <p:cNvPr id="7" name="Slide Number Placeholder 1">
            <a:extLst>
              <a:ext uri="{FF2B5EF4-FFF2-40B4-BE49-F238E27FC236}">
                <a16:creationId xmlns:a16="http://schemas.microsoft.com/office/drawing/2014/main" id="{1A0A6316-97F9-4345-BA74-80756ED5D2F1}"/>
              </a:ext>
            </a:extLst>
          </p:cNvPr>
          <p:cNvSpPr txBox="1">
            <a:spLocks/>
          </p:cNvSpPr>
          <p:nvPr/>
        </p:nvSpPr>
        <p:spPr>
          <a:xfrm>
            <a:off x="7537448" y="6356351"/>
            <a:ext cx="2228850" cy="365125"/>
          </a:xfrm>
          <a:prstGeom prst="rect">
            <a:avLst/>
          </a:prstGeom>
        </p:spPr>
        <p:txBody>
          <a:bodyPr vert="horz" lIns="91440" tIns="45720" rIns="91440" bIns="45720" rtlCol="0" anchor="ctr"/>
          <a:lstStyle>
            <a:defPPr>
              <a:defRPr lang="en-US"/>
            </a:defPPr>
            <a:lvl1pPr marL="0" algn="r" defTabSz="914400" rtl="0" eaLnBrk="1" latinLnBrk="0" hangingPunct="1">
              <a:defRPr sz="975"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D0EAB4-4954-FC42-9A58-C49EEA6F401E}" type="slidenum">
              <a:rPr lang="en-US" sz="1000" b="1" smtClean="0">
                <a:solidFill>
                  <a:schemeClr val="tx1"/>
                </a:solidFill>
              </a:rPr>
              <a:pPr/>
              <a:t>16</a:t>
            </a:fld>
            <a:endParaRPr lang="en-US" sz="1000" b="1" dirty="0">
              <a:solidFill>
                <a:schemeClr val="tx1"/>
              </a:solidFill>
            </a:endParaRPr>
          </a:p>
        </p:txBody>
      </p:sp>
      <p:sp>
        <p:nvSpPr>
          <p:cNvPr id="8" name="Title 33">
            <a:extLst>
              <a:ext uri="{FF2B5EF4-FFF2-40B4-BE49-F238E27FC236}">
                <a16:creationId xmlns:a16="http://schemas.microsoft.com/office/drawing/2014/main" id="{AA8EB919-4C8D-4CBB-B134-D3440ADF76F8}"/>
              </a:ext>
            </a:extLst>
          </p:cNvPr>
          <p:cNvSpPr txBox="1">
            <a:spLocks/>
          </p:cNvSpPr>
          <p:nvPr/>
        </p:nvSpPr>
        <p:spPr>
          <a:xfrm>
            <a:off x="261408" y="2074363"/>
            <a:ext cx="2520000" cy="2520000"/>
          </a:xfrm>
          <a:prstGeom prst="ellipse">
            <a:avLst/>
          </a:prstGeom>
          <a:solidFill>
            <a:srgbClr val="002060"/>
          </a:solidFill>
          <a:ln w="174625" cmpd="thinThick">
            <a:solidFill>
              <a:srgbClr val="002060"/>
            </a:solidFill>
          </a:ln>
        </p:spPr>
        <p:txBody>
          <a:bodyPr vert="horz" lIns="91440" tIns="45720" rIns="91440" bIns="45720" rtlCol="0" anchor="ctr">
            <a:normAutofit/>
          </a:bodyPr>
          <a:lstStyle>
            <a:lvl1pPr algn="l" defTabSz="74295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lvl="0" algn="ctr" defTabSz="914400">
              <a:spcAft>
                <a:spcPts val="600"/>
              </a:spcAft>
              <a:defRPr/>
            </a:pPr>
            <a:r>
              <a:rPr lang="en-US" sz="2000" b="1" kern="1200" dirty="0">
                <a:solidFill>
                  <a:srgbClr val="FFFFFF"/>
                </a:solidFill>
                <a:latin typeface="+mj-lt"/>
                <a:ea typeface="+mj-ea"/>
                <a:cs typeface="+mj-cs"/>
                <a:sym typeface="Arial"/>
              </a:rPr>
              <a:t> KEY MESSAGES FROM THE STATE OF THE SECTOR</a:t>
            </a:r>
            <a:endParaRPr kumimoji="0" lang="en-US" sz="2000" b="1" i="0" u="none" strike="noStrike" kern="1200" cap="none" spc="0" normalizeH="0" baseline="0" noProof="0" dirty="0">
              <a:ln>
                <a:noFill/>
              </a:ln>
              <a:solidFill>
                <a:srgbClr val="FFFFFF"/>
              </a:solidFill>
              <a:effectLst/>
              <a:uLnTx/>
              <a:uFillTx/>
              <a:latin typeface="+mj-lt"/>
              <a:ea typeface="+mj-ea"/>
              <a:cs typeface="+mj-cs"/>
            </a:endParaRPr>
          </a:p>
        </p:txBody>
      </p:sp>
    </p:spTree>
    <p:extLst>
      <p:ext uri="{BB962C8B-B14F-4D97-AF65-F5344CB8AC3E}">
        <p14:creationId xmlns:p14="http://schemas.microsoft.com/office/powerpoint/2010/main" val="4261680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33">
            <a:extLst>
              <a:ext uri="{FF2B5EF4-FFF2-40B4-BE49-F238E27FC236}">
                <a16:creationId xmlns:a16="http://schemas.microsoft.com/office/drawing/2014/main" id="{454AB960-A45D-7D46-9811-52A756556D5C}"/>
              </a:ext>
            </a:extLst>
          </p:cNvPr>
          <p:cNvSpPr txBox="1">
            <a:spLocks/>
          </p:cNvSpPr>
          <p:nvPr/>
        </p:nvSpPr>
        <p:spPr>
          <a:xfrm>
            <a:off x="88900" y="189423"/>
            <a:ext cx="9677399" cy="483677"/>
          </a:xfrm>
          <a:prstGeom prst="rect">
            <a:avLst/>
          </a:prstGeom>
          <a:solidFill>
            <a:schemeClr val="bg1">
              <a:lumMod val="95000"/>
            </a:schemeClr>
          </a:solidFill>
          <a:ln>
            <a:solidFill>
              <a:schemeClr val="accent6">
                <a:lumMod val="50000"/>
              </a:schemeClr>
            </a:solidFill>
          </a:ln>
        </p:spPr>
        <p:txBody>
          <a:bodyPr/>
          <a:lstStyle>
            <a:lvl1pPr algn="l" defTabSz="74295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lvl="0" algn="ctr">
              <a:lnSpc>
                <a:spcPct val="100000"/>
              </a:lnSpc>
              <a:defRPr/>
            </a:pPr>
            <a:r>
              <a:rPr lang="en-ZA" sz="2000" b="1" kern="0" dirty="0">
                <a:solidFill>
                  <a:srgbClr val="002060"/>
                </a:solidFill>
                <a:sym typeface="Arial"/>
              </a:rPr>
              <a:t> MTSF 2014-2019 ACHIEVEMENT = STARTING POINT FOR MTSF 2019-2024</a:t>
            </a:r>
            <a:endParaRPr kumimoji="0" lang="en-US" sz="2000" b="1" i="0" u="none" strike="noStrike" kern="1200" cap="none" spc="0" normalizeH="0" baseline="0" noProof="0" dirty="0">
              <a:ln>
                <a:noFill/>
              </a:ln>
              <a:solidFill>
                <a:srgbClr val="002060"/>
              </a:solidFill>
              <a:effectLst/>
              <a:uLnTx/>
              <a:uFillTx/>
              <a:latin typeface="Arial" panose="020B0604020202020204"/>
            </a:endParaRPr>
          </a:p>
        </p:txBody>
      </p:sp>
      <p:sp>
        <p:nvSpPr>
          <p:cNvPr id="2" name="Slide Number Placeholder 1"/>
          <p:cNvSpPr>
            <a:spLocks noGrp="1"/>
          </p:cNvSpPr>
          <p:nvPr>
            <p:ph type="sldNum" sz="quarter" idx="12"/>
          </p:nvPr>
        </p:nvSpPr>
        <p:spPr>
          <a:xfrm>
            <a:off x="7537448" y="6356351"/>
            <a:ext cx="2228850" cy="365125"/>
          </a:xfrm>
        </p:spPr>
        <p:txBody>
          <a:bodyPr/>
          <a:lstStyle/>
          <a:p>
            <a:fld id="{1AD0EAB4-4954-FC42-9A58-C49EEA6F401E}" type="slidenum">
              <a:rPr lang="en-US" sz="1000" b="1" smtClean="0">
                <a:solidFill>
                  <a:schemeClr val="tx1"/>
                </a:solidFill>
              </a:rPr>
              <a:t>17</a:t>
            </a:fld>
            <a:endParaRPr lang="en-US" sz="1000" b="1" dirty="0">
              <a:solidFill>
                <a:schemeClr val="tx1"/>
              </a:solidFill>
            </a:endParaRPr>
          </a:p>
        </p:txBody>
      </p:sp>
      <p:pic>
        <p:nvPicPr>
          <p:cNvPr id="6" name="Picture 5">
            <a:extLst>
              <a:ext uri="{FF2B5EF4-FFF2-40B4-BE49-F238E27FC236}">
                <a16:creationId xmlns:a16="http://schemas.microsoft.com/office/drawing/2014/main" id="{DD111D4D-4BB2-5F49-AB77-279DD5942A35}"/>
              </a:ext>
            </a:extLst>
          </p:cNvPr>
          <p:cNvPicPr>
            <a:picLocks noChangeAspect="1"/>
          </p:cNvPicPr>
          <p:nvPr/>
        </p:nvPicPr>
        <p:blipFill>
          <a:blip r:embed="rId2"/>
          <a:stretch>
            <a:fillRect/>
          </a:stretch>
        </p:blipFill>
        <p:spPr>
          <a:xfrm>
            <a:off x="1343931" y="848925"/>
            <a:ext cx="7307942" cy="3508459"/>
          </a:xfrm>
          <a:prstGeom prst="rect">
            <a:avLst/>
          </a:prstGeom>
        </p:spPr>
      </p:pic>
      <p:sp>
        <p:nvSpPr>
          <p:cNvPr id="4" name="TextBox 3">
            <a:extLst>
              <a:ext uri="{FF2B5EF4-FFF2-40B4-BE49-F238E27FC236}">
                <a16:creationId xmlns:a16="http://schemas.microsoft.com/office/drawing/2014/main" id="{18A16EA4-6CF6-4D49-97E4-7EB7E4D0B171}"/>
              </a:ext>
            </a:extLst>
          </p:cNvPr>
          <p:cNvSpPr txBox="1"/>
          <p:nvPr/>
        </p:nvSpPr>
        <p:spPr>
          <a:xfrm>
            <a:off x="88900" y="4447822"/>
            <a:ext cx="9619542" cy="1477328"/>
          </a:xfrm>
          <a:prstGeom prst="rect">
            <a:avLst/>
          </a:prstGeom>
          <a:noFill/>
        </p:spPr>
        <p:txBody>
          <a:bodyPr wrap="square" rtlCol="0">
            <a:spAutoFit/>
          </a:bodyPr>
          <a:lstStyle/>
          <a:p>
            <a:pPr marL="285750" indent="-285750">
              <a:spcBef>
                <a:spcPts val="600"/>
              </a:spcBef>
              <a:spcAft>
                <a:spcPts val="600"/>
              </a:spcAft>
              <a:buFont typeface="Wingdings" pitchFamily="2" charset="2"/>
              <a:buChar char="Ø"/>
            </a:pPr>
            <a:r>
              <a:rPr lang="en-ZA" sz="1600" dirty="0"/>
              <a:t>A total of 13 968 units have been delivered, a further 23 241 are in various stages of delivery with 9 273 of these already under construction and 12 477 have been awarded capital grants but are yet to break ground.  </a:t>
            </a:r>
          </a:p>
          <a:p>
            <a:pPr marL="285750" indent="-285750">
              <a:spcBef>
                <a:spcPts val="600"/>
              </a:spcBef>
              <a:spcAft>
                <a:spcPts val="600"/>
              </a:spcAft>
              <a:buFont typeface="Wingdings" pitchFamily="2" charset="2"/>
              <a:buChar char="Ø"/>
            </a:pPr>
            <a:r>
              <a:rPr lang="en-ZA" sz="1600" dirty="0"/>
              <a:t>As far as the accreditation of units is concerned, SHRA has exceeded the MTSF target of 27 003 by 8 611 units.</a:t>
            </a:r>
            <a:endParaRPr lang="en-GB" sz="1600" dirty="0"/>
          </a:p>
        </p:txBody>
      </p:sp>
    </p:spTree>
    <p:extLst>
      <p:ext uri="{BB962C8B-B14F-4D97-AF65-F5344CB8AC3E}">
        <p14:creationId xmlns:p14="http://schemas.microsoft.com/office/powerpoint/2010/main" val="438833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 name="Title 33">
            <a:extLst>
              <a:ext uri="{FF2B5EF4-FFF2-40B4-BE49-F238E27FC236}">
                <a16:creationId xmlns:a16="http://schemas.microsoft.com/office/drawing/2014/main" id="{454AB960-A45D-7D46-9811-52A756556D5C}"/>
              </a:ext>
            </a:extLst>
          </p:cNvPr>
          <p:cNvSpPr txBox="1">
            <a:spLocks/>
          </p:cNvSpPr>
          <p:nvPr/>
        </p:nvSpPr>
        <p:spPr>
          <a:xfrm>
            <a:off x="88900" y="189423"/>
            <a:ext cx="9677399" cy="483677"/>
          </a:xfrm>
          <a:prstGeom prst="rect">
            <a:avLst/>
          </a:prstGeom>
          <a:solidFill>
            <a:schemeClr val="bg1">
              <a:lumMod val="95000"/>
            </a:schemeClr>
          </a:solidFill>
          <a:ln>
            <a:solidFill>
              <a:schemeClr val="accent6">
                <a:lumMod val="50000"/>
              </a:schemeClr>
            </a:solidFill>
          </a:ln>
        </p:spPr>
        <p:txBody>
          <a:bodyPr/>
          <a:lstStyle>
            <a:lvl1pPr algn="l" defTabSz="74295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lvl="0" algn="ctr">
              <a:lnSpc>
                <a:spcPct val="100000"/>
              </a:lnSpc>
              <a:defRPr/>
            </a:pPr>
            <a:r>
              <a:rPr lang="en-ZA" sz="2000" b="1" kern="0" dirty="0">
                <a:solidFill>
                  <a:srgbClr val="002060"/>
                </a:solidFill>
                <a:sym typeface="Arial"/>
              </a:rPr>
              <a:t> SHRA HISTORICAL VIEW</a:t>
            </a:r>
            <a:endParaRPr kumimoji="0" lang="en-US" sz="2000" b="1" i="0" u="none" strike="noStrike" kern="1200" cap="none" spc="0" normalizeH="0" baseline="0" noProof="0" dirty="0">
              <a:ln>
                <a:noFill/>
              </a:ln>
              <a:solidFill>
                <a:srgbClr val="002060"/>
              </a:solidFill>
              <a:effectLst/>
              <a:uLnTx/>
              <a:uFillTx/>
              <a:latin typeface="Arial" panose="020B0604020202020204"/>
            </a:endParaRPr>
          </a:p>
        </p:txBody>
      </p:sp>
      <p:sp>
        <p:nvSpPr>
          <p:cNvPr id="2" name="Slide Number Placeholder 1"/>
          <p:cNvSpPr>
            <a:spLocks noGrp="1"/>
          </p:cNvSpPr>
          <p:nvPr>
            <p:ph type="sldNum" sz="quarter" idx="12"/>
          </p:nvPr>
        </p:nvSpPr>
        <p:spPr>
          <a:xfrm>
            <a:off x="7537448" y="6356351"/>
            <a:ext cx="2228850" cy="365125"/>
          </a:xfrm>
        </p:spPr>
        <p:txBody>
          <a:bodyPr/>
          <a:lstStyle/>
          <a:p>
            <a:fld id="{1AD0EAB4-4954-FC42-9A58-C49EEA6F401E}" type="slidenum">
              <a:rPr lang="en-US" sz="1000" b="1" smtClean="0">
                <a:solidFill>
                  <a:schemeClr val="tx1"/>
                </a:solidFill>
              </a:rPr>
              <a:t>18</a:t>
            </a:fld>
            <a:endParaRPr lang="en-US" sz="1000" b="1" dirty="0">
              <a:solidFill>
                <a:schemeClr val="tx1"/>
              </a:solidFill>
            </a:endParaRPr>
          </a:p>
        </p:txBody>
      </p:sp>
      <p:pic>
        <p:nvPicPr>
          <p:cNvPr id="7" name="Picture 6" descr="A screenshot of a cell phone&#10;&#10;Description automatically generated">
            <a:extLst>
              <a:ext uri="{FF2B5EF4-FFF2-40B4-BE49-F238E27FC236}">
                <a16:creationId xmlns:a16="http://schemas.microsoft.com/office/drawing/2014/main" id="{21E21B5D-599F-2E42-BFB1-27233FD1E237}"/>
              </a:ext>
            </a:extLst>
          </p:cNvPr>
          <p:cNvPicPr/>
          <p:nvPr/>
        </p:nvPicPr>
        <p:blipFill>
          <a:blip r:embed="rId2"/>
          <a:stretch>
            <a:fillRect/>
          </a:stretch>
        </p:blipFill>
        <p:spPr>
          <a:xfrm>
            <a:off x="688613" y="808138"/>
            <a:ext cx="8328066" cy="5662110"/>
          </a:xfrm>
          <a:prstGeom prst="rect">
            <a:avLst/>
          </a:prstGeom>
          <a:ln>
            <a:solidFill>
              <a:schemeClr val="tx1">
                <a:lumMod val="50000"/>
                <a:lumOff val="50000"/>
              </a:schemeClr>
            </a:solidFill>
          </a:ln>
        </p:spPr>
      </p:pic>
    </p:spTree>
    <p:extLst>
      <p:ext uri="{BB962C8B-B14F-4D97-AF65-F5344CB8AC3E}">
        <p14:creationId xmlns:p14="http://schemas.microsoft.com/office/powerpoint/2010/main" val="1126072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33">
            <a:extLst>
              <a:ext uri="{FF2B5EF4-FFF2-40B4-BE49-F238E27FC236}">
                <a16:creationId xmlns:a16="http://schemas.microsoft.com/office/drawing/2014/main" id="{454AB960-A45D-7D46-9811-52A756556D5C}"/>
              </a:ext>
            </a:extLst>
          </p:cNvPr>
          <p:cNvSpPr txBox="1">
            <a:spLocks/>
          </p:cNvSpPr>
          <p:nvPr/>
        </p:nvSpPr>
        <p:spPr>
          <a:xfrm>
            <a:off x="88900" y="189423"/>
            <a:ext cx="9677399" cy="483677"/>
          </a:xfrm>
          <a:prstGeom prst="rect">
            <a:avLst/>
          </a:prstGeom>
          <a:solidFill>
            <a:schemeClr val="bg1">
              <a:lumMod val="95000"/>
            </a:schemeClr>
          </a:solidFill>
          <a:ln>
            <a:solidFill>
              <a:schemeClr val="accent6">
                <a:lumMod val="50000"/>
              </a:schemeClr>
            </a:solidFill>
          </a:ln>
        </p:spPr>
        <p:txBody>
          <a:bodyPr/>
          <a:lstStyle>
            <a:lvl1pPr algn="l" defTabSz="74295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lvl="0" algn="ctr">
              <a:lnSpc>
                <a:spcPct val="100000"/>
              </a:lnSpc>
              <a:defRPr/>
            </a:pPr>
            <a:r>
              <a:rPr lang="en-ZA" sz="2000" b="1" kern="0" dirty="0">
                <a:solidFill>
                  <a:srgbClr val="002060"/>
                </a:solidFill>
                <a:sym typeface="Arial"/>
              </a:rPr>
              <a:t>ORGANISATIONAL PERFORMANCE RATE</a:t>
            </a:r>
            <a:endParaRPr kumimoji="0" lang="en-US" sz="2000" b="1" i="0" u="none" strike="noStrike" kern="1200" cap="none" spc="0" normalizeH="0" baseline="0" noProof="0" dirty="0">
              <a:ln>
                <a:noFill/>
              </a:ln>
              <a:solidFill>
                <a:srgbClr val="002060"/>
              </a:solidFill>
              <a:effectLst/>
              <a:uLnTx/>
              <a:uFillTx/>
              <a:latin typeface="Arial" panose="020B0604020202020204"/>
            </a:endParaRPr>
          </a:p>
        </p:txBody>
      </p:sp>
      <p:sp>
        <p:nvSpPr>
          <p:cNvPr id="2" name="Slide Number Placeholder 1"/>
          <p:cNvSpPr>
            <a:spLocks noGrp="1"/>
          </p:cNvSpPr>
          <p:nvPr>
            <p:ph type="sldNum" sz="quarter" idx="12"/>
          </p:nvPr>
        </p:nvSpPr>
        <p:spPr>
          <a:xfrm>
            <a:off x="7537448" y="6356351"/>
            <a:ext cx="2228850" cy="365125"/>
          </a:xfrm>
        </p:spPr>
        <p:txBody>
          <a:bodyPr/>
          <a:lstStyle/>
          <a:p>
            <a:fld id="{1AD0EAB4-4954-FC42-9A58-C49EEA6F401E}" type="slidenum">
              <a:rPr lang="en-US" sz="1000" b="1" smtClean="0">
                <a:solidFill>
                  <a:schemeClr val="tx1"/>
                </a:solidFill>
              </a:rPr>
              <a:t>19</a:t>
            </a:fld>
            <a:endParaRPr lang="en-US" sz="1000" b="1" dirty="0">
              <a:solidFill>
                <a:schemeClr val="tx1"/>
              </a:solidFill>
            </a:endParaRPr>
          </a:p>
        </p:txBody>
      </p:sp>
      <p:graphicFrame>
        <p:nvGraphicFramePr>
          <p:cNvPr id="8" name="Chart 7">
            <a:extLst>
              <a:ext uri="{FF2B5EF4-FFF2-40B4-BE49-F238E27FC236}">
                <a16:creationId xmlns:a16="http://schemas.microsoft.com/office/drawing/2014/main" id="{7B9F59E9-4711-4EA4-9E76-28795FF66C3C}"/>
              </a:ext>
            </a:extLst>
          </p:cNvPr>
          <p:cNvGraphicFramePr>
            <a:graphicFrameLocks/>
          </p:cNvGraphicFramePr>
          <p:nvPr>
            <p:extLst>
              <p:ext uri="{D42A27DB-BD31-4B8C-83A1-F6EECF244321}">
                <p14:modId xmlns:p14="http://schemas.microsoft.com/office/powerpoint/2010/main" val="1735518611"/>
              </p:ext>
            </p:extLst>
          </p:nvPr>
        </p:nvGraphicFramePr>
        <p:xfrm>
          <a:off x="929148" y="1124872"/>
          <a:ext cx="8259821" cy="45680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7026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6D3806-EE2E-4D7A-9ED1-9533048F5B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982894" y="1457622"/>
            <a:ext cx="5402557" cy="4164251"/>
          </a:xfrm>
          <a:prstGeom prst="rect">
            <a:avLst/>
          </a:prstGeom>
          <a:ln>
            <a:noFill/>
          </a:ln>
          <a:effectLst>
            <a:softEdge rad="112500"/>
          </a:effectLst>
        </p:spPr>
      </p:pic>
      <p:sp>
        <p:nvSpPr>
          <p:cNvPr id="6" name="Title 33">
            <a:extLst>
              <a:ext uri="{FF2B5EF4-FFF2-40B4-BE49-F238E27FC236}">
                <a16:creationId xmlns:a16="http://schemas.microsoft.com/office/drawing/2014/main" id="{07E83D92-5C4A-4439-8AD3-E537EE778937}"/>
              </a:ext>
            </a:extLst>
          </p:cNvPr>
          <p:cNvSpPr txBox="1">
            <a:spLocks/>
          </p:cNvSpPr>
          <p:nvPr/>
        </p:nvSpPr>
        <p:spPr>
          <a:xfrm>
            <a:off x="88900" y="45703"/>
            <a:ext cx="9677399" cy="483677"/>
          </a:xfrm>
          <a:prstGeom prst="rect">
            <a:avLst/>
          </a:prstGeom>
          <a:solidFill>
            <a:schemeClr val="bg1">
              <a:lumMod val="95000"/>
            </a:schemeClr>
          </a:solidFill>
          <a:ln>
            <a:solidFill>
              <a:schemeClr val="accent6">
                <a:lumMod val="50000"/>
              </a:schemeClr>
            </a:solidFill>
          </a:ln>
        </p:spPr>
        <p:txBody>
          <a:bodyPr/>
          <a:lstStyle>
            <a:lvl1pPr algn="l" defTabSz="74295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lvl="0" algn="ctr">
              <a:lnSpc>
                <a:spcPct val="100000"/>
              </a:lnSpc>
              <a:defRPr/>
            </a:pPr>
            <a:r>
              <a:rPr lang="en-ZA" sz="2200" b="1" kern="0" dirty="0">
                <a:solidFill>
                  <a:srgbClr val="002060"/>
                </a:solidFill>
                <a:sym typeface="Arial"/>
              </a:rPr>
              <a:t>CONTENTS</a:t>
            </a:r>
            <a:endParaRPr kumimoji="0" lang="en-US" sz="2200" b="1" i="0" u="none" strike="noStrike" kern="1200" cap="none" spc="0" normalizeH="0" baseline="0" noProof="0" dirty="0">
              <a:ln>
                <a:noFill/>
              </a:ln>
              <a:solidFill>
                <a:srgbClr val="002060"/>
              </a:solidFill>
              <a:effectLst/>
              <a:uLnTx/>
              <a:uFillTx/>
              <a:latin typeface="Arial" panose="020B0604020202020204"/>
            </a:endParaRPr>
          </a:p>
        </p:txBody>
      </p:sp>
      <p:grpSp>
        <p:nvGrpSpPr>
          <p:cNvPr id="18" name="Group 17">
            <a:extLst>
              <a:ext uri="{FF2B5EF4-FFF2-40B4-BE49-F238E27FC236}">
                <a16:creationId xmlns:a16="http://schemas.microsoft.com/office/drawing/2014/main" id="{980CEAEC-B17F-458A-B1F8-2F5257292DA2}"/>
              </a:ext>
            </a:extLst>
          </p:cNvPr>
          <p:cNvGrpSpPr/>
          <p:nvPr/>
        </p:nvGrpSpPr>
        <p:grpSpPr>
          <a:xfrm>
            <a:off x="194249" y="936515"/>
            <a:ext cx="5292152" cy="628517"/>
            <a:chOff x="194249" y="1110683"/>
            <a:chExt cx="5292152" cy="628517"/>
          </a:xfrm>
        </p:grpSpPr>
        <p:sp>
          <p:nvSpPr>
            <p:cNvPr id="7" name="Text Placeholder 9">
              <a:extLst>
                <a:ext uri="{FF2B5EF4-FFF2-40B4-BE49-F238E27FC236}">
                  <a16:creationId xmlns:a16="http://schemas.microsoft.com/office/drawing/2014/main" id="{06ADFA5B-25D2-466E-B59A-E40D0F43ACE9}"/>
                </a:ext>
              </a:extLst>
            </p:cNvPr>
            <p:cNvSpPr txBox="1">
              <a:spLocks/>
            </p:cNvSpPr>
            <p:nvPr/>
          </p:nvSpPr>
          <p:spPr>
            <a:xfrm>
              <a:off x="1070428" y="1123553"/>
              <a:ext cx="4415973" cy="615647"/>
            </a:xfrm>
            <a:prstGeom prst="rect">
              <a:avLst/>
            </a:prstGeom>
            <a:solidFill>
              <a:schemeClr val="accent4"/>
            </a:solidFill>
            <a:ln>
              <a:noFill/>
            </a:ln>
          </p:spPr>
          <p:txBody>
            <a:bodyPr vert="horz" lIns="91440" tIns="45720" rIns="91440" bIns="45720" rtlCol="0" anchor="ctr" anchorCtr="0">
              <a:normAutofit/>
            </a:bodyPr>
            <a:lstStyle>
              <a:defPPr>
                <a:defRPr lang="en-US"/>
              </a:defPPr>
              <a:lvl1pPr marL="0" indent="0" algn="l" defTabSz="914400" rtl="0" eaLnBrk="1" latinLnBrk="0" hangingPunct="1">
                <a:buNone/>
                <a:defRPr sz="2000" b="1" kern="1200">
                  <a:solidFill>
                    <a:sysClr val="windowText" lastClr="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dirty="0"/>
                <a:t>STRATEGIC PLAN</a:t>
              </a:r>
            </a:p>
          </p:txBody>
        </p:sp>
        <p:sp>
          <p:nvSpPr>
            <p:cNvPr id="8" name="Text Placeholder 14">
              <a:extLst>
                <a:ext uri="{FF2B5EF4-FFF2-40B4-BE49-F238E27FC236}">
                  <a16:creationId xmlns:a16="http://schemas.microsoft.com/office/drawing/2014/main" id="{776D7407-4408-43F6-816C-860ACF1E7339}"/>
                </a:ext>
              </a:extLst>
            </p:cNvPr>
            <p:cNvSpPr txBox="1">
              <a:spLocks/>
            </p:cNvSpPr>
            <p:nvPr/>
          </p:nvSpPr>
          <p:spPr>
            <a:xfrm>
              <a:off x="194249" y="1110683"/>
              <a:ext cx="758825" cy="615647"/>
            </a:xfrm>
            <a:prstGeom prst="snip2DiagRect">
              <a:avLst/>
            </a:prstGeom>
            <a:solidFill>
              <a:schemeClr val="accent4"/>
            </a:solidFill>
          </p:spPr>
          <p:txBody>
            <a:bodyPr anchor="ctr" anchorCtr="0"/>
            <a:lstStyle>
              <a:lvl1pPr marL="0" indent="0" algn="l" defTabSz="742950" rtl="0" eaLnBrk="1" latinLnBrk="0" hangingPunct="1">
                <a:lnSpc>
                  <a:spcPct val="90000"/>
                </a:lnSpc>
                <a:spcBef>
                  <a:spcPts val="813"/>
                </a:spcBef>
                <a:buFont typeface="Arial" panose="020B0604020202020204" pitchFamily="34" charset="0"/>
                <a:buNone/>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0" indent="0" algn="ctr" defTabSz="449263" rtl="0" eaLnBrk="1" latinLnBrk="0" hangingPunct="1">
                <a:lnSpc>
                  <a:spcPct val="90000"/>
                </a:lnSpc>
                <a:spcBef>
                  <a:spcPts val="406"/>
                </a:spcBef>
                <a:buFont typeface="Arial" panose="020B0604020202020204" pitchFamily="34" charset="0"/>
                <a:buNone/>
                <a:tabLst/>
                <a:defRPr sz="1463" b="1"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lvl="4"/>
              <a:r>
                <a:rPr lang="en-ZA" dirty="0"/>
                <a:t>1</a:t>
              </a:r>
            </a:p>
          </p:txBody>
        </p:sp>
      </p:grpSp>
      <p:grpSp>
        <p:nvGrpSpPr>
          <p:cNvPr id="19" name="Group 18">
            <a:extLst>
              <a:ext uri="{FF2B5EF4-FFF2-40B4-BE49-F238E27FC236}">
                <a16:creationId xmlns:a16="http://schemas.microsoft.com/office/drawing/2014/main" id="{3229334D-32C9-4220-97A6-2439243DBA50}"/>
              </a:ext>
            </a:extLst>
          </p:cNvPr>
          <p:cNvGrpSpPr/>
          <p:nvPr/>
        </p:nvGrpSpPr>
        <p:grpSpPr>
          <a:xfrm>
            <a:off x="223838" y="4342207"/>
            <a:ext cx="5292152" cy="628517"/>
            <a:chOff x="199009" y="4206458"/>
            <a:chExt cx="5292152" cy="628517"/>
          </a:xfrm>
        </p:grpSpPr>
        <p:sp>
          <p:nvSpPr>
            <p:cNvPr id="9" name="Text Placeholder 9">
              <a:extLst>
                <a:ext uri="{FF2B5EF4-FFF2-40B4-BE49-F238E27FC236}">
                  <a16:creationId xmlns:a16="http://schemas.microsoft.com/office/drawing/2014/main" id="{71416432-E680-4218-B581-D5776052E8B0}"/>
                </a:ext>
              </a:extLst>
            </p:cNvPr>
            <p:cNvSpPr txBox="1">
              <a:spLocks/>
            </p:cNvSpPr>
            <p:nvPr/>
          </p:nvSpPr>
          <p:spPr>
            <a:xfrm>
              <a:off x="1075188" y="4219328"/>
              <a:ext cx="4415973" cy="615647"/>
            </a:xfrm>
            <a:prstGeom prst="rect">
              <a:avLst/>
            </a:prstGeom>
            <a:solidFill>
              <a:schemeClr val="tx2"/>
            </a:solidFill>
            <a:ln>
              <a:noFill/>
            </a:ln>
          </p:spPr>
          <p:txBody>
            <a:bodyPr anchor="ctr" anchorCtr="0">
              <a:normAutofit/>
            </a:bodyPr>
            <a:lstStyle>
              <a:lvl1pPr marL="0" indent="0" algn="l" defTabSz="742950" rtl="0" eaLnBrk="1" latinLnBrk="0" hangingPunct="1">
                <a:lnSpc>
                  <a:spcPct val="90000"/>
                </a:lnSpc>
                <a:spcBef>
                  <a:spcPts val="813"/>
                </a:spcBef>
                <a:buFont typeface="Arial" panose="020B0604020202020204" pitchFamily="34" charset="0"/>
                <a:buNone/>
                <a:defRPr sz="2000" b="1" kern="1200">
                  <a:solidFill>
                    <a:sysClr val="windowText" lastClr="000000"/>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r>
                <a:rPr lang="en-ZA" dirty="0"/>
                <a:t>ANNUAL PERFORMANCE PLAN</a:t>
              </a:r>
            </a:p>
          </p:txBody>
        </p:sp>
        <p:sp>
          <p:nvSpPr>
            <p:cNvPr id="10" name="Text Placeholder 14">
              <a:extLst>
                <a:ext uri="{FF2B5EF4-FFF2-40B4-BE49-F238E27FC236}">
                  <a16:creationId xmlns:a16="http://schemas.microsoft.com/office/drawing/2014/main" id="{0B9A32A5-628C-4F75-9ECC-78497B2F556A}"/>
                </a:ext>
              </a:extLst>
            </p:cNvPr>
            <p:cNvSpPr txBox="1">
              <a:spLocks/>
            </p:cNvSpPr>
            <p:nvPr/>
          </p:nvSpPr>
          <p:spPr>
            <a:xfrm>
              <a:off x="199009" y="4206458"/>
              <a:ext cx="758825" cy="615647"/>
            </a:xfrm>
            <a:prstGeom prst="snip2DiagRect">
              <a:avLst/>
            </a:prstGeom>
            <a:solidFill>
              <a:schemeClr val="tx2"/>
            </a:solidFill>
          </p:spPr>
          <p:txBody>
            <a:bodyPr anchor="ctr" anchorCtr="0"/>
            <a:lstStyle>
              <a:lvl1pPr marL="0" indent="0" algn="l" defTabSz="742950" rtl="0" eaLnBrk="1" latinLnBrk="0" hangingPunct="1">
                <a:lnSpc>
                  <a:spcPct val="90000"/>
                </a:lnSpc>
                <a:spcBef>
                  <a:spcPts val="813"/>
                </a:spcBef>
                <a:buFont typeface="Arial" panose="020B0604020202020204" pitchFamily="34" charset="0"/>
                <a:buNone/>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0" indent="0" algn="ctr" defTabSz="449263" rtl="0" eaLnBrk="1" latinLnBrk="0" hangingPunct="1">
                <a:lnSpc>
                  <a:spcPct val="90000"/>
                </a:lnSpc>
                <a:spcBef>
                  <a:spcPts val="406"/>
                </a:spcBef>
                <a:buFont typeface="Arial" panose="020B0604020202020204" pitchFamily="34" charset="0"/>
                <a:buNone/>
                <a:tabLst/>
                <a:defRPr sz="1463" b="1"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lvl="4"/>
              <a:r>
                <a:rPr lang="en-ZA"/>
                <a:t>2</a:t>
              </a:r>
              <a:endParaRPr lang="en-ZA" dirty="0"/>
            </a:p>
          </p:txBody>
        </p:sp>
      </p:grpSp>
      <p:grpSp>
        <p:nvGrpSpPr>
          <p:cNvPr id="20" name="Group 19">
            <a:extLst>
              <a:ext uri="{FF2B5EF4-FFF2-40B4-BE49-F238E27FC236}">
                <a16:creationId xmlns:a16="http://schemas.microsoft.com/office/drawing/2014/main" id="{3AF5AEC0-C669-4E48-99CB-562D806D2FF6}"/>
              </a:ext>
            </a:extLst>
          </p:cNvPr>
          <p:cNvGrpSpPr/>
          <p:nvPr/>
        </p:nvGrpSpPr>
        <p:grpSpPr>
          <a:xfrm>
            <a:off x="309895" y="5507871"/>
            <a:ext cx="5292152" cy="628517"/>
            <a:chOff x="199009" y="5003533"/>
            <a:chExt cx="5292152" cy="628517"/>
          </a:xfrm>
        </p:grpSpPr>
        <p:sp>
          <p:nvSpPr>
            <p:cNvPr id="11" name="Text Placeholder 9">
              <a:extLst>
                <a:ext uri="{FF2B5EF4-FFF2-40B4-BE49-F238E27FC236}">
                  <a16:creationId xmlns:a16="http://schemas.microsoft.com/office/drawing/2014/main" id="{34995F06-D96D-4546-A833-D161DAD746A2}"/>
                </a:ext>
              </a:extLst>
            </p:cNvPr>
            <p:cNvSpPr txBox="1">
              <a:spLocks/>
            </p:cNvSpPr>
            <p:nvPr/>
          </p:nvSpPr>
          <p:spPr>
            <a:xfrm>
              <a:off x="1075188" y="5016403"/>
              <a:ext cx="4415973" cy="615647"/>
            </a:xfrm>
            <a:prstGeom prst="rect">
              <a:avLst/>
            </a:prstGeom>
            <a:solidFill>
              <a:schemeClr val="tx2"/>
            </a:solidFill>
            <a:ln>
              <a:noFill/>
            </a:ln>
          </p:spPr>
          <p:txBody>
            <a:bodyPr anchor="ctr" anchorCtr="0">
              <a:normAutofit/>
            </a:bodyPr>
            <a:lstStyle>
              <a:lvl1pPr marL="0" indent="0" algn="l" defTabSz="742950" rtl="0" eaLnBrk="1" latinLnBrk="0" hangingPunct="1">
                <a:lnSpc>
                  <a:spcPct val="90000"/>
                </a:lnSpc>
                <a:spcBef>
                  <a:spcPts val="813"/>
                </a:spcBef>
                <a:buFont typeface="Arial" panose="020B0604020202020204" pitchFamily="34" charset="0"/>
                <a:buNone/>
                <a:defRPr sz="2000" b="1" kern="1200">
                  <a:solidFill>
                    <a:sysClr val="windowText" lastClr="000000"/>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r>
                <a:rPr lang="en-ZA" dirty="0"/>
                <a:t>BUDGET</a:t>
              </a:r>
            </a:p>
          </p:txBody>
        </p:sp>
        <p:sp>
          <p:nvSpPr>
            <p:cNvPr id="12" name="Text Placeholder 14">
              <a:extLst>
                <a:ext uri="{FF2B5EF4-FFF2-40B4-BE49-F238E27FC236}">
                  <a16:creationId xmlns:a16="http://schemas.microsoft.com/office/drawing/2014/main" id="{44B52984-2694-4D51-BE7F-009D3DCBA822}"/>
                </a:ext>
              </a:extLst>
            </p:cNvPr>
            <p:cNvSpPr txBox="1">
              <a:spLocks/>
            </p:cNvSpPr>
            <p:nvPr/>
          </p:nvSpPr>
          <p:spPr>
            <a:xfrm>
              <a:off x="199009" y="5003533"/>
              <a:ext cx="758825" cy="615647"/>
            </a:xfrm>
            <a:prstGeom prst="snip2DiagRect">
              <a:avLst/>
            </a:prstGeom>
            <a:solidFill>
              <a:schemeClr val="tx2"/>
            </a:solidFill>
          </p:spPr>
          <p:txBody>
            <a:bodyPr anchor="ctr" anchorCtr="0"/>
            <a:lstStyle>
              <a:lvl1pPr marL="0" indent="0" algn="l" defTabSz="742950" rtl="0" eaLnBrk="1" latinLnBrk="0" hangingPunct="1">
                <a:lnSpc>
                  <a:spcPct val="90000"/>
                </a:lnSpc>
                <a:spcBef>
                  <a:spcPts val="813"/>
                </a:spcBef>
                <a:buFont typeface="Arial" panose="020B0604020202020204" pitchFamily="34" charset="0"/>
                <a:buNone/>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0" indent="0" algn="ctr" defTabSz="449263" rtl="0" eaLnBrk="1" latinLnBrk="0" hangingPunct="1">
                <a:lnSpc>
                  <a:spcPct val="90000"/>
                </a:lnSpc>
                <a:spcBef>
                  <a:spcPts val="406"/>
                </a:spcBef>
                <a:buFont typeface="Arial" panose="020B0604020202020204" pitchFamily="34" charset="0"/>
                <a:buNone/>
                <a:tabLst/>
                <a:defRPr sz="1463" b="1"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lvl="4"/>
              <a:r>
                <a:rPr lang="en-ZA"/>
                <a:t>3</a:t>
              </a:r>
              <a:endParaRPr lang="en-ZA" dirty="0"/>
            </a:p>
          </p:txBody>
        </p:sp>
      </p:grpSp>
      <p:sp>
        <p:nvSpPr>
          <p:cNvPr id="13" name="Rectangle 12">
            <a:extLst>
              <a:ext uri="{FF2B5EF4-FFF2-40B4-BE49-F238E27FC236}">
                <a16:creationId xmlns:a16="http://schemas.microsoft.com/office/drawing/2014/main" id="{F427D8FA-7DCB-4FC8-959B-70038A3106D8}"/>
              </a:ext>
            </a:extLst>
          </p:cNvPr>
          <p:cNvSpPr/>
          <p:nvPr/>
        </p:nvSpPr>
        <p:spPr>
          <a:xfrm>
            <a:off x="1070429" y="1631231"/>
            <a:ext cx="4414266" cy="37807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en-ZA" dirty="0"/>
              <a:t>Purpose</a:t>
            </a:r>
          </a:p>
        </p:txBody>
      </p:sp>
      <p:sp>
        <p:nvSpPr>
          <p:cNvPr id="14" name="Rectangle 13">
            <a:extLst>
              <a:ext uri="{FF2B5EF4-FFF2-40B4-BE49-F238E27FC236}">
                <a16:creationId xmlns:a16="http://schemas.microsoft.com/office/drawing/2014/main" id="{8D228B31-BA46-4861-ACA9-6BDF94330759}"/>
              </a:ext>
            </a:extLst>
          </p:cNvPr>
          <p:cNvSpPr/>
          <p:nvPr/>
        </p:nvSpPr>
        <p:spPr>
          <a:xfrm>
            <a:off x="1070428" y="2146335"/>
            <a:ext cx="4414266" cy="37807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en-ZA" dirty="0"/>
              <a:t>Mandate</a:t>
            </a:r>
          </a:p>
        </p:txBody>
      </p:sp>
      <p:sp>
        <p:nvSpPr>
          <p:cNvPr id="15" name="Rectangle 14">
            <a:extLst>
              <a:ext uri="{FF2B5EF4-FFF2-40B4-BE49-F238E27FC236}">
                <a16:creationId xmlns:a16="http://schemas.microsoft.com/office/drawing/2014/main" id="{5C850AB1-C7EB-4B6B-A89A-FF3D9F66EEC1}"/>
              </a:ext>
            </a:extLst>
          </p:cNvPr>
          <p:cNvSpPr/>
          <p:nvPr/>
        </p:nvSpPr>
        <p:spPr>
          <a:xfrm>
            <a:off x="1101725" y="2661439"/>
            <a:ext cx="4414266" cy="37807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en-ZA" dirty="0"/>
              <a:t>Impact</a:t>
            </a:r>
          </a:p>
        </p:txBody>
      </p:sp>
      <p:sp>
        <p:nvSpPr>
          <p:cNvPr id="16" name="Rectangle 15">
            <a:extLst>
              <a:ext uri="{FF2B5EF4-FFF2-40B4-BE49-F238E27FC236}">
                <a16:creationId xmlns:a16="http://schemas.microsoft.com/office/drawing/2014/main" id="{5329F9AD-361E-48D8-B7DD-DEE3657196C9}"/>
              </a:ext>
            </a:extLst>
          </p:cNvPr>
          <p:cNvSpPr/>
          <p:nvPr/>
        </p:nvSpPr>
        <p:spPr>
          <a:xfrm>
            <a:off x="1101724" y="3176543"/>
            <a:ext cx="4414266" cy="37807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en-ZA" dirty="0"/>
              <a:t>Outcomes</a:t>
            </a:r>
          </a:p>
        </p:txBody>
      </p:sp>
      <p:sp>
        <p:nvSpPr>
          <p:cNvPr id="17" name="Rectangle 16">
            <a:extLst>
              <a:ext uri="{FF2B5EF4-FFF2-40B4-BE49-F238E27FC236}">
                <a16:creationId xmlns:a16="http://schemas.microsoft.com/office/drawing/2014/main" id="{ABAA01EF-6F83-4919-BE13-85DF10A3E6FB}"/>
              </a:ext>
            </a:extLst>
          </p:cNvPr>
          <p:cNvSpPr/>
          <p:nvPr/>
        </p:nvSpPr>
        <p:spPr>
          <a:xfrm>
            <a:off x="1101724" y="3691648"/>
            <a:ext cx="4414266" cy="37807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en-ZA" dirty="0"/>
              <a:t>Discussion </a:t>
            </a:r>
          </a:p>
        </p:txBody>
      </p:sp>
      <p:sp>
        <p:nvSpPr>
          <p:cNvPr id="21" name="Slide Number Placeholder 1">
            <a:extLst>
              <a:ext uri="{FF2B5EF4-FFF2-40B4-BE49-F238E27FC236}">
                <a16:creationId xmlns:a16="http://schemas.microsoft.com/office/drawing/2014/main" id="{1FC82917-F07D-4F3C-B9C6-E3BC96EB6746}"/>
              </a:ext>
            </a:extLst>
          </p:cNvPr>
          <p:cNvSpPr>
            <a:spLocks noGrp="1"/>
          </p:cNvSpPr>
          <p:nvPr>
            <p:ph type="sldNum" sz="quarter" idx="12"/>
          </p:nvPr>
        </p:nvSpPr>
        <p:spPr>
          <a:xfrm>
            <a:off x="7537448" y="6356351"/>
            <a:ext cx="2228850" cy="365125"/>
          </a:xfrm>
        </p:spPr>
        <p:txBody>
          <a:bodyPr/>
          <a:lstStyle/>
          <a:p>
            <a:fld id="{1AD0EAB4-4954-FC42-9A58-C49EEA6F401E}" type="slidenum">
              <a:rPr lang="en-US" sz="1000" b="1" smtClean="0">
                <a:solidFill>
                  <a:schemeClr val="tx1"/>
                </a:solidFill>
              </a:rPr>
              <a:t>2</a:t>
            </a:fld>
            <a:endParaRPr lang="en-US" sz="1000" b="1" dirty="0">
              <a:solidFill>
                <a:schemeClr val="tx1"/>
              </a:solidFill>
            </a:endParaRPr>
          </a:p>
        </p:txBody>
      </p:sp>
    </p:spTree>
    <p:extLst>
      <p:ext uri="{BB962C8B-B14F-4D97-AF65-F5344CB8AC3E}">
        <p14:creationId xmlns:p14="http://schemas.microsoft.com/office/powerpoint/2010/main" val="2934952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34">
            <a:extLst>
              <a:ext uri="{FF2B5EF4-FFF2-40B4-BE49-F238E27FC236}">
                <a16:creationId xmlns:a16="http://schemas.microsoft.com/office/drawing/2014/main" id="{E02F3C71-C981-4614-98EA-D6C494F809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73717" y="321176"/>
            <a:ext cx="5829076"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itle 33">
            <a:extLst>
              <a:ext uri="{FF2B5EF4-FFF2-40B4-BE49-F238E27FC236}">
                <a16:creationId xmlns:a16="http://schemas.microsoft.com/office/drawing/2014/main" id="{454AB960-A45D-7D46-9811-52A756556D5C}"/>
              </a:ext>
            </a:extLst>
          </p:cNvPr>
          <p:cNvSpPr txBox="1">
            <a:spLocks/>
          </p:cNvSpPr>
          <p:nvPr/>
        </p:nvSpPr>
        <p:spPr>
          <a:xfrm>
            <a:off x="667481" y="640263"/>
            <a:ext cx="5041550" cy="1344975"/>
          </a:xfrm>
          <a:prstGeom prst="rect">
            <a:avLst/>
          </a:prstGeom>
        </p:spPr>
        <p:txBody>
          <a:bodyPr vert="horz" lIns="91440" tIns="45720" rIns="91440" bIns="45720" rtlCol="0" anchor="ctr">
            <a:normAutofit/>
          </a:bodyPr>
          <a:lstStyle>
            <a:lvl1pPr algn="l" defTabSz="74295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lvl="0" defTabSz="914400">
              <a:spcAft>
                <a:spcPts val="600"/>
              </a:spcAft>
              <a:defRPr/>
            </a:pPr>
            <a:r>
              <a:rPr lang="en-US" sz="3600" b="1">
                <a:solidFill>
                  <a:schemeClr val="tx1"/>
                </a:solidFill>
                <a:sym typeface="Arial"/>
              </a:rPr>
              <a:t>PROBLEM STATEMENTS</a:t>
            </a:r>
            <a:endParaRPr kumimoji="0" lang="en-US" sz="3600" b="1" i="0" u="none" strike="noStrike" cap="none" spc="0" normalizeH="0" baseline="0" noProof="0">
              <a:ln>
                <a:noFill/>
              </a:ln>
              <a:solidFill>
                <a:schemeClr val="tx1"/>
              </a:solidFill>
              <a:effectLst/>
              <a:uLnTx/>
              <a:uFillTx/>
            </a:endParaRPr>
          </a:p>
        </p:txBody>
      </p:sp>
      <p:sp>
        <p:nvSpPr>
          <p:cNvPr id="5" name="Rectangle 4">
            <a:extLst>
              <a:ext uri="{FF2B5EF4-FFF2-40B4-BE49-F238E27FC236}">
                <a16:creationId xmlns:a16="http://schemas.microsoft.com/office/drawing/2014/main" id="{06C4EB3A-730D-FC4F-88BA-3EEFD66C468B}"/>
              </a:ext>
            </a:extLst>
          </p:cNvPr>
          <p:cNvSpPr/>
          <p:nvPr/>
        </p:nvSpPr>
        <p:spPr>
          <a:xfrm>
            <a:off x="667480" y="1985237"/>
            <a:ext cx="5258758" cy="4091471"/>
          </a:xfrm>
          <a:prstGeom prst="rect">
            <a:avLst/>
          </a:prstGeom>
        </p:spPr>
        <p:txBody>
          <a:bodyPr vert="horz" lIns="91440" tIns="45720" rIns="91440" bIns="45720" rtlCol="0">
            <a:normAutofit fontScale="85000" lnSpcReduction="10000"/>
          </a:bodyPr>
          <a:lstStyle/>
          <a:p>
            <a:pPr>
              <a:lnSpc>
                <a:spcPct val="90000"/>
              </a:lnSpc>
              <a:spcAft>
                <a:spcPts val="600"/>
              </a:spcAft>
            </a:pPr>
            <a:r>
              <a:rPr lang="en-ZA" b="1" dirty="0"/>
              <a:t>PROBLEM STATEMENT 1: DELIVERY OF 30 000 NEW SOCIAL HOUSING UNITS</a:t>
            </a:r>
          </a:p>
          <a:p>
            <a:pPr>
              <a:lnSpc>
                <a:spcPct val="90000"/>
              </a:lnSpc>
              <a:spcAft>
                <a:spcPts val="600"/>
              </a:spcAft>
            </a:pPr>
            <a:r>
              <a:rPr lang="en-ZA" dirty="0"/>
              <a:t>There is a substantial gap of ±R4 billion between the available grant and the funding that is needed to deliver the 30 000 social housing units by March 2024.</a:t>
            </a:r>
          </a:p>
          <a:p>
            <a:pPr>
              <a:lnSpc>
                <a:spcPct val="90000"/>
              </a:lnSpc>
              <a:spcAft>
                <a:spcPts val="600"/>
              </a:spcAft>
            </a:pPr>
            <a:endParaRPr lang="en-ZA" b="1" dirty="0"/>
          </a:p>
          <a:p>
            <a:pPr>
              <a:lnSpc>
                <a:spcPct val="90000"/>
              </a:lnSpc>
              <a:spcAft>
                <a:spcPts val="600"/>
              </a:spcAft>
            </a:pPr>
            <a:r>
              <a:rPr lang="en-ZA" b="1" dirty="0"/>
              <a:t>PROBLEM STATEMENT 2: EFFECTIVE REGULATION OF THE SOCIAL HOUSING SECTOR</a:t>
            </a:r>
          </a:p>
          <a:p>
            <a:r>
              <a:rPr lang="en-ZA" dirty="0"/>
              <a:t>The SHRA has not asserted itself with authority as the Regulator of the social housing sector. The result is a non-compliant and unsustainable social housing sector. </a:t>
            </a:r>
          </a:p>
          <a:p>
            <a:endParaRPr lang="en-ZA" dirty="0"/>
          </a:p>
          <a:p>
            <a:r>
              <a:rPr lang="en-ZA" dirty="0"/>
              <a:t>The SHRA is, however, duty-bound to correct the situation, as per the mandate provided by the SHA and applicable regulations and policy, and to ensure that the rental stock is managed by competent and efficient landlords, servicing empowered and responsible tenants</a:t>
            </a:r>
            <a:endParaRPr lang="en-ZA" sz="2200" dirty="0"/>
          </a:p>
        </p:txBody>
      </p:sp>
      <p:sp>
        <p:nvSpPr>
          <p:cNvPr id="7" name="TextBox 6">
            <a:extLst>
              <a:ext uri="{FF2B5EF4-FFF2-40B4-BE49-F238E27FC236}">
                <a16:creationId xmlns:a16="http://schemas.microsoft.com/office/drawing/2014/main" id="{7A3B14CA-814F-504F-8EEC-E6E150C8B053}"/>
              </a:ext>
            </a:extLst>
          </p:cNvPr>
          <p:cNvSpPr txBox="1"/>
          <p:nvPr/>
        </p:nvSpPr>
        <p:spPr>
          <a:xfrm>
            <a:off x="6276109" y="360218"/>
            <a:ext cx="3356174" cy="3416320"/>
          </a:xfrm>
          <a:prstGeom prst="rect">
            <a:avLst/>
          </a:prstGeom>
          <a:noFill/>
        </p:spPr>
        <p:txBody>
          <a:bodyPr wrap="square" rtlCol="0">
            <a:spAutoFit/>
          </a:bodyPr>
          <a:lstStyle/>
          <a:p>
            <a:r>
              <a:rPr lang="en-ZA" b="1" dirty="0"/>
              <a:t>Problem Statement 1:</a:t>
            </a:r>
          </a:p>
          <a:p>
            <a:r>
              <a:rPr lang="en-ZA" dirty="0"/>
              <a:t>Indicative budget for the 2019-2024 MTSF is R4 billion, while approximately R8 billion is needed to deliver 30 000 units at current prices. </a:t>
            </a:r>
          </a:p>
          <a:p>
            <a:endParaRPr lang="en-ZA" dirty="0"/>
          </a:p>
          <a:p>
            <a:r>
              <a:rPr lang="en-ZA" dirty="0"/>
              <a:t>If additional funding is not sourced/received, the possibility exists that only 50% of the targeted 30 000 units will be delivered</a:t>
            </a:r>
            <a:endParaRPr lang="en-GB" dirty="0"/>
          </a:p>
        </p:txBody>
      </p:sp>
      <p:pic>
        <p:nvPicPr>
          <p:cNvPr id="4" name="Picture 3">
            <a:extLst>
              <a:ext uri="{FF2B5EF4-FFF2-40B4-BE49-F238E27FC236}">
                <a16:creationId xmlns:a16="http://schemas.microsoft.com/office/drawing/2014/main" id="{F4436FD2-D620-CF48-998D-DF8E196321E2}"/>
              </a:ext>
            </a:extLst>
          </p:cNvPr>
          <p:cNvPicPr>
            <a:picLocks noChangeAspect="1"/>
          </p:cNvPicPr>
          <p:nvPr/>
        </p:nvPicPr>
        <p:blipFill>
          <a:blip r:embed="rId2"/>
          <a:stretch>
            <a:fillRect/>
          </a:stretch>
        </p:blipFill>
        <p:spPr>
          <a:xfrm>
            <a:off x="6217405" y="4717143"/>
            <a:ext cx="3657005" cy="1500776"/>
          </a:xfrm>
          <a:prstGeom prst="rect">
            <a:avLst/>
          </a:prstGeom>
        </p:spPr>
      </p:pic>
      <p:sp>
        <p:nvSpPr>
          <p:cNvPr id="6" name="Rectangle 5">
            <a:extLst>
              <a:ext uri="{FF2B5EF4-FFF2-40B4-BE49-F238E27FC236}">
                <a16:creationId xmlns:a16="http://schemas.microsoft.com/office/drawing/2014/main" id="{8D878AF2-E4DF-FC4E-98F6-6D66042F91BC}"/>
              </a:ext>
            </a:extLst>
          </p:cNvPr>
          <p:cNvSpPr/>
          <p:nvPr/>
        </p:nvSpPr>
        <p:spPr>
          <a:xfrm>
            <a:off x="6320001" y="4160084"/>
            <a:ext cx="2557110" cy="369332"/>
          </a:xfrm>
          <a:prstGeom prst="rect">
            <a:avLst/>
          </a:prstGeom>
        </p:spPr>
        <p:txBody>
          <a:bodyPr wrap="none">
            <a:spAutoFit/>
          </a:bodyPr>
          <a:lstStyle/>
          <a:p>
            <a:r>
              <a:rPr lang="en-ZA" b="1" dirty="0"/>
              <a:t>Problem Statement 2:</a:t>
            </a:r>
          </a:p>
        </p:txBody>
      </p:sp>
      <p:sp>
        <p:nvSpPr>
          <p:cNvPr id="9" name="Slide Number Placeholder 1">
            <a:extLst>
              <a:ext uri="{FF2B5EF4-FFF2-40B4-BE49-F238E27FC236}">
                <a16:creationId xmlns:a16="http://schemas.microsoft.com/office/drawing/2014/main" id="{B6F2C4FF-666B-47CD-814A-F6623A03D20B}"/>
              </a:ext>
            </a:extLst>
          </p:cNvPr>
          <p:cNvSpPr>
            <a:spLocks noGrp="1"/>
          </p:cNvSpPr>
          <p:nvPr>
            <p:ph type="sldNum" sz="quarter" idx="12"/>
          </p:nvPr>
        </p:nvSpPr>
        <p:spPr>
          <a:xfrm>
            <a:off x="7537448" y="6356351"/>
            <a:ext cx="2228850" cy="365125"/>
          </a:xfrm>
        </p:spPr>
        <p:txBody>
          <a:bodyPr/>
          <a:lstStyle/>
          <a:p>
            <a:fld id="{1AD0EAB4-4954-FC42-9A58-C49EEA6F401E}" type="slidenum">
              <a:rPr lang="en-US" sz="1000" b="1" smtClean="0">
                <a:solidFill>
                  <a:schemeClr val="tx1"/>
                </a:solidFill>
              </a:rPr>
              <a:t>20</a:t>
            </a:fld>
            <a:endParaRPr lang="en-US" sz="1000" b="1" dirty="0">
              <a:solidFill>
                <a:schemeClr val="tx1"/>
              </a:solidFill>
            </a:endParaRPr>
          </a:p>
        </p:txBody>
      </p:sp>
    </p:spTree>
    <p:extLst>
      <p:ext uri="{BB962C8B-B14F-4D97-AF65-F5344CB8AC3E}">
        <p14:creationId xmlns:p14="http://schemas.microsoft.com/office/powerpoint/2010/main" val="1498616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B45A142-4255-493C-8284-5D566C121B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73718" y="321177"/>
            <a:ext cx="3519999"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itle 33">
            <a:extLst>
              <a:ext uri="{FF2B5EF4-FFF2-40B4-BE49-F238E27FC236}">
                <a16:creationId xmlns:a16="http://schemas.microsoft.com/office/drawing/2014/main" id="{454AB960-A45D-7D46-9811-52A756556D5C}"/>
              </a:ext>
            </a:extLst>
          </p:cNvPr>
          <p:cNvSpPr txBox="1">
            <a:spLocks/>
          </p:cNvSpPr>
          <p:nvPr/>
        </p:nvSpPr>
        <p:spPr>
          <a:xfrm>
            <a:off x="547817" y="914400"/>
            <a:ext cx="2971800" cy="2887579"/>
          </a:xfrm>
          <a:prstGeom prst="rect">
            <a:avLst/>
          </a:prstGeom>
        </p:spPr>
        <p:txBody>
          <a:bodyPr vert="horz" lIns="91440" tIns="45720" rIns="91440" bIns="45720" rtlCol="0" anchor="b">
            <a:normAutofit/>
          </a:bodyPr>
          <a:lstStyle>
            <a:lvl1pPr algn="l" defTabSz="74295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algn="ctr" defTabSz="914400" fontAlgn="base">
              <a:spcAft>
                <a:spcPts val="600"/>
              </a:spcAft>
            </a:pPr>
            <a:r>
              <a:rPr lang="en-US" sz="4300" b="1" kern="1200" cap="all" dirty="0">
                <a:solidFill>
                  <a:srgbClr val="FFFFFF"/>
                </a:solidFill>
                <a:latin typeface="+mj-lt"/>
                <a:ea typeface="+mj-ea"/>
                <a:cs typeface="+mj-cs"/>
              </a:rPr>
              <a:t>SHRA SWOT ANALYSIS</a:t>
            </a:r>
          </a:p>
        </p:txBody>
      </p:sp>
      <p:cxnSp>
        <p:nvCxnSpPr>
          <p:cNvPr id="37" name="Straight Connector 36">
            <a:extLst>
              <a:ext uri="{FF2B5EF4-FFF2-40B4-BE49-F238E27FC236}">
                <a16:creationId xmlns:a16="http://schemas.microsoft.com/office/drawing/2014/main" id="{38FB9660-F42F-4313-BBC4-47C007FE484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7789" y="3910267"/>
            <a:ext cx="2101767"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E422AD2-49AC-4B50-BDA5-02DC202CE560}"/>
              </a:ext>
            </a:extLst>
          </p:cNvPr>
          <p:cNvPicPr>
            <a:picLocks noChangeAspect="1"/>
          </p:cNvPicPr>
          <p:nvPr/>
        </p:nvPicPr>
        <p:blipFill>
          <a:blip r:embed="rId2"/>
          <a:stretch>
            <a:fillRect/>
          </a:stretch>
        </p:blipFill>
        <p:spPr>
          <a:xfrm>
            <a:off x="4213688" y="175555"/>
            <a:ext cx="5293675" cy="6435260"/>
          </a:xfrm>
          <a:prstGeom prst="rect">
            <a:avLst/>
          </a:prstGeom>
        </p:spPr>
      </p:pic>
      <p:sp>
        <p:nvSpPr>
          <p:cNvPr id="9" name="Slide Number Placeholder 1">
            <a:extLst>
              <a:ext uri="{FF2B5EF4-FFF2-40B4-BE49-F238E27FC236}">
                <a16:creationId xmlns:a16="http://schemas.microsoft.com/office/drawing/2014/main" id="{C2BFA43D-8C77-4BBD-BCBD-B2828129610E}"/>
              </a:ext>
            </a:extLst>
          </p:cNvPr>
          <p:cNvSpPr>
            <a:spLocks noGrp="1"/>
          </p:cNvSpPr>
          <p:nvPr>
            <p:ph type="sldNum" sz="quarter" idx="12"/>
          </p:nvPr>
        </p:nvSpPr>
        <p:spPr>
          <a:xfrm>
            <a:off x="7537448" y="6356351"/>
            <a:ext cx="2228850" cy="365125"/>
          </a:xfrm>
        </p:spPr>
        <p:txBody>
          <a:bodyPr/>
          <a:lstStyle/>
          <a:p>
            <a:fld id="{1AD0EAB4-4954-FC42-9A58-C49EEA6F401E}" type="slidenum">
              <a:rPr lang="en-US" sz="1000" b="1" smtClean="0">
                <a:solidFill>
                  <a:schemeClr val="tx1"/>
                </a:solidFill>
              </a:rPr>
              <a:t>21</a:t>
            </a:fld>
            <a:endParaRPr lang="en-US" sz="1000" b="1" dirty="0">
              <a:solidFill>
                <a:schemeClr val="tx1"/>
              </a:solidFill>
            </a:endParaRPr>
          </a:p>
        </p:txBody>
      </p:sp>
    </p:spTree>
    <p:extLst>
      <p:ext uri="{BB962C8B-B14F-4D97-AF65-F5344CB8AC3E}">
        <p14:creationId xmlns:p14="http://schemas.microsoft.com/office/powerpoint/2010/main" val="3597886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B45A142-4255-493C-8284-5D566C121B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73718" y="321177"/>
            <a:ext cx="3519999"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itle 33">
            <a:extLst>
              <a:ext uri="{FF2B5EF4-FFF2-40B4-BE49-F238E27FC236}">
                <a16:creationId xmlns:a16="http://schemas.microsoft.com/office/drawing/2014/main" id="{454AB960-A45D-7D46-9811-52A756556D5C}"/>
              </a:ext>
            </a:extLst>
          </p:cNvPr>
          <p:cNvSpPr txBox="1">
            <a:spLocks/>
          </p:cNvSpPr>
          <p:nvPr/>
        </p:nvSpPr>
        <p:spPr>
          <a:xfrm>
            <a:off x="547817" y="914400"/>
            <a:ext cx="2971800" cy="2887579"/>
          </a:xfrm>
          <a:prstGeom prst="rect">
            <a:avLst/>
          </a:prstGeom>
        </p:spPr>
        <p:txBody>
          <a:bodyPr vert="horz" lIns="91440" tIns="45720" rIns="91440" bIns="45720" rtlCol="0" anchor="b">
            <a:normAutofit/>
          </a:bodyPr>
          <a:lstStyle>
            <a:lvl1pPr algn="l" defTabSz="74295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algn="ctr" defTabSz="914400" fontAlgn="base">
              <a:spcAft>
                <a:spcPts val="600"/>
              </a:spcAft>
            </a:pPr>
            <a:r>
              <a:rPr lang="en-US" sz="4300" b="1" kern="1200" cap="all">
                <a:solidFill>
                  <a:srgbClr val="FFFFFF"/>
                </a:solidFill>
                <a:latin typeface="+mj-lt"/>
                <a:ea typeface="+mj-ea"/>
                <a:cs typeface="+mj-cs"/>
              </a:rPr>
              <a:t>SHRA SWOT ANALYSIS</a:t>
            </a:r>
          </a:p>
        </p:txBody>
      </p:sp>
      <p:cxnSp>
        <p:nvCxnSpPr>
          <p:cNvPr id="37" name="Straight Connector 36">
            <a:extLst>
              <a:ext uri="{FF2B5EF4-FFF2-40B4-BE49-F238E27FC236}">
                <a16:creationId xmlns:a16="http://schemas.microsoft.com/office/drawing/2014/main" id="{38FB9660-F42F-4313-BBC4-47C007FE484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7789" y="3910267"/>
            <a:ext cx="2101767"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0EAEB1D-B64D-7744-9DF7-FA1982E992B2}"/>
              </a:ext>
            </a:extLst>
          </p:cNvPr>
          <p:cNvPicPr>
            <a:picLocks noChangeAspect="1"/>
          </p:cNvPicPr>
          <p:nvPr/>
        </p:nvPicPr>
        <p:blipFill>
          <a:blip r:embed="rId2"/>
          <a:stretch>
            <a:fillRect/>
          </a:stretch>
        </p:blipFill>
        <p:spPr>
          <a:xfrm>
            <a:off x="3822698" y="307976"/>
            <a:ext cx="5943600" cy="6413500"/>
          </a:xfrm>
          <a:prstGeom prst="rect">
            <a:avLst/>
          </a:prstGeom>
        </p:spPr>
      </p:pic>
      <p:sp>
        <p:nvSpPr>
          <p:cNvPr id="8" name="Slide Number Placeholder 1">
            <a:extLst>
              <a:ext uri="{FF2B5EF4-FFF2-40B4-BE49-F238E27FC236}">
                <a16:creationId xmlns:a16="http://schemas.microsoft.com/office/drawing/2014/main" id="{BD25C7C9-FE8D-4CF8-8292-8C5090D67436}"/>
              </a:ext>
            </a:extLst>
          </p:cNvPr>
          <p:cNvSpPr txBox="1">
            <a:spLocks/>
          </p:cNvSpPr>
          <p:nvPr/>
        </p:nvSpPr>
        <p:spPr>
          <a:xfrm>
            <a:off x="7537448" y="6356351"/>
            <a:ext cx="2228850" cy="365125"/>
          </a:xfrm>
          <a:prstGeom prst="rect">
            <a:avLst/>
          </a:prstGeom>
        </p:spPr>
        <p:txBody>
          <a:bodyPr vert="horz" lIns="91440" tIns="45720" rIns="91440" bIns="45720" rtlCol="0" anchor="ctr"/>
          <a:lstStyle>
            <a:defPPr>
              <a:defRPr lang="en-US"/>
            </a:defPPr>
            <a:lvl1pPr marL="0" algn="r" defTabSz="914400" rtl="0" eaLnBrk="1" latinLnBrk="0" hangingPunct="1">
              <a:defRPr sz="975"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D0EAB4-4954-FC42-9A58-C49EEA6F401E}" type="slidenum">
              <a:rPr lang="en-US" sz="1000" b="1" smtClean="0">
                <a:solidFill>
                  <a:schemeClr val="tx1"/>
                </a:solidFill>
              </a:rPr>
              <a:pPr/>
              <a:t>22</a:t>
            </a:fld>
            <a:endParaRPr lang="en-US" sz="1000" b="1" dirty="0">
              <a:solidFill>
                <a:schemeClr val="tx1"/>
              </a:solidFill>
            </a:endParaRPr>
          </a:p>
        </p:txBody>
      </p:sp>
    </p:spTree>
    <p:extLst>
      <p:ext uri="{BB962C8B-B14F-4D97-AF65-F5344CB8AC3E}">
        <p14:creationId xmlns:p14="http://schemas.microsoft.com/office/powerpoint/2010/main" val="3986864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33">
            <a:extLst>
              <a:ext uri="{FF2B5EF4-FFF2-40B4-BE49-F238E27FC236}">
                <a16:creationId xmlns:a16="http://schemas.microsoft.com/office/drawing/2014/main" id="{454AB960-A45D-7D46-9811-52A756556D5C}"/>
              </a:ext>
            </a:extLst>
          </p:cNvPr>
          <p:cNvSpPr txBox="1">
            <a:spLocks/>
          </p:cNvSpPr>
          <p:nvPr/>
        </p:nvSpPr>
        <p:spPr>
          <a:xfrm>
            <a:off x="114300" y="2124349"/>
            <a:ext cx="9677399" cy="2302507"/>
          </a:xfrm>
          <a:prstGeom prst="rect">
            <a:avLst/>
          </a:prstGeom>
          <a:solidFill>
            <a:schemeClr val="accent2">
              <a:lumMod val="20000"/>
              <a:lumOff val="80000"/>
            </a:schemeClr>
          </a:solidFill>
          <a:ln>
            <a:solidFill>
              <a:schemeClr val="accent2">
                <a:lumMod val="50000"/>
              </a:schemeClr>
            </a:solidFill>
          </a:ln>
        </p:spPr>
        <p:txBody>
          <a:bodyPr/>
          <a:lstStyle>
            <a:lvl1pPr algn="l" defTabSz="74295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lvl="0" algn="ctr">
              <a:lnSpc>
                <a:spcPct val="100000"/>
              </a:lnSpc>
              <a:defRPr/>
            </a:pPr>
            <a:endParaRPr lang="en-ZA" sz="3200" b="1" kern="0" dirty="0">
              <a:solidFill>
                <a:schemeClr val="accent2">
                  <a:lumMod val="50000"/>
                </a:schemeClr>
              </a:solidFill>
              <a:latin typeface="Arial" panose="020B0604020202020204" pitchFamily="34" charset="0"/>
              <a:cs typeface="Arial" panose="020B0604020202020204" pitchFamily="34" charset="0"/>
              <a:sym typeface="Arial"/>
            </a:endParaRPr>
          </a:p>
          <a:p>
            <a:pPr algn="ctr">
              <a:spcBef>
                <a:spcPts val="600"/>
              </a:spcBef>
              <a:spcAft>
                <a:spcPts val="600"/>
              </a:spcAft>
            </a:pPr>
            <a:r>
              <a:rPr lang="en-GB" sz="3200" b="1" dirty="0">
                <a:solidFill>
                  <a:schemeClr val="accent2">
                    <a:lumMod val="50000"/>
                  </a:schemeClr>
                </a:solidFill>
              </a:rPr>
              <a:t>PERFORMANCE INFORMATION</a:t>
            </a:r>
          </a:p>
          <a:p>
            <a:pPr algn="ctr">
              <a:spcBef>
                <a:spcPts val="600"/>
              </a:spcBef>
              <a:spcAft>
                <a:spcPts val="600"/>
              </a:spcAft>
            </a:pPr>
            <a:r>
              <a:rPr lang="en-GB" sz="3200" b="1" dirty="0">
                <a:solidFill>
                  <a:schemeClr val="accent2">
                    <a:lumMod val="50000"/>
                  </a:schemeClr>
                </a:solidFill>
              </a:rPr>
              <a:t>“OUTPUT INDICATORS AND TARGETS IN THE APP 2020/21”</a:t>
            </a:r>
          </a:p>
        </p:txBody>
      </p:sp>
      <p:sp>
        <p:nvSpPr>
          <p:cNvPr id="5" name="Slide Number Placeholder 1"/>
          <p:cNvSpPr>
            <a:spLocks noGrp="1"/>
          </p:cNvSpPr>
          <p:nvPr>
            <p:ph type="sldNum" sz="quarter" idx="12"/>
          </p:nvPr>
        </p:nvSpPr>
        <p:spPr>
          <a:xfrm>
            <a:off x="7537448" y="6356351"/>
            <a:ext cx="2228850" cy="365125"/>
          </a:xfrm>
        </p:spPr>
        <p:txBody>
          <a:bodyPr/>
          <a:lstStyle/>
          <a:p>
            <a:fld id="{1AD0EAB4-4954-FC42-9A58-C49EEA6F401E}" type="slidenum">
              <a:rPr lang="en-US" sz="1000" b="1" smtClean="0">
                <a:solidFill>
                  <a:schemeClr val="tx1"/>
                </a:solidFill>
              </a:rPr>
              <a:t>23</a:t>
            </a:fld>
            <a:endParaRPr lang="en-US" sz="1000" b="1" dirty="0">
              <a:solidFill>
                <a:schemeClr val="tx1"/>
              </a:solidFill>
            </a:endParaRPr>
          </a:p>
        </p:txBody>
      </p:sp>
    </p:spTree>
    <p:extLst>
      <p:ext uri="{BB962C8B-B14F-4D97-AF65-F5344CB8AC3E}">
        <p14:creationId xmlns:p14="http://schemas.microsoft.com/office/powerpoint/2010/main" val="1419885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636015"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C0018DE-F187-AA42-912A-EDCB4B9A0915}"/>
              </a:ext>
            </a:extLst>
          </p:cNvPr>
          <p:cNvSpPr txBox="1"/>
          <p:nvPr/>
        </p:nvSpPr>
        <p:spPr>
          <a:xfrm>
            <a:off x="173621" y="2072667"/>
            <a:ext cx="2714722" cy="2714722"/>
          </a:xfrm>
          <a:prstGeom prst="ellipse">
            <a:avLst/>
          </a:prstGeom>
          <a:solidFill>
            <a:srgbClr val="215868"/>
          </a:solidFill>
          <a:ln w="174625" cmpd="thinThick">
            <a:solidFill>
              <a:srgbClr val="215868"/>
            </a:solidFill>
          </a:ln>
        </p:spPr>
        <p:txBody>
          <a:bodyPr vert="horz" lIns="0" tIns="45720" rIns="0" bIns="45720" rtlCol="0" anchor="ctr">
            <a:normAutofit/>
          </a:bodyPr>
          <a:lstStyle/>
          <a:p>
            <a:pPr algn="ctr">
              <a:lnSpc>
                <a:spcPct val="90000"/>
              </a:lnSpc>
              <a:spcBef>
                <a:spcPct val="0"/>
              </a:spcBef>
              <a:spcAft>
                <a:spcPts val="600"/>
              </a:spcAft>
            </a:pPr>
            <a:r>
              <a:rPr lang="en-US" sz="2000" b="1" kern="1200" dirty="0">
                <a:solidFill>
                  <a:schemeClr val="bg1"/>
                </a:solidFill>
                <a:latin typeface="+mj-lt"/>
                <a:ea typeface="+mj-ea"/>
                <a:cs typeface="+mj-cs"/>
              </a:rPr>
              <a:t>SHRA PROGRAMMES</a:t>
            </a:r>
          </a:p>
        </p:txBody>
      </p:sp>
      <p:pic>
        <p:nvPicPr>
          <p:cNvPr id="7" name="Picture 6" descr="A screenshot of a cell phone&#10;&#10;Description automatically generated">
            <a:extLst>
              <a:ext uri="{FF2B5EF4-FFF2-40B4-BE49-F238E27FC236}">
                <a16:creationId xmlns:a16="http://schemas.microsoft.com/office/drawing/2014/main" id="{4BEB83BA-1A64-7446-9251-7DB64BDD9D9D}"/>
              </a:ext>
            </a:extLst>
          </p:cNvPr>
          <p:cNvPicPr>
            <a:picLocks noChangeAspect="1"/>
          </p:cNvPicPr>
          <p:nvPr/>
        </p:nvPicPr>
        <p:blipFill>
          <a:blip r:embed="rId2"/>
          <a:stretch>
            <a:fillRect/>
          </a:stretch>
        </p:blipFill>
        <p:spPr>
          <a:xfrm>
            <a:off x="3114804" y="66408"/>
            <a:ext cx="6074779" cy="6725184"/>
          </a:xfrm>
          <a:prstGeom prst="rect">
            <a:avLst/>
          </a:prstGeom>
        </p:spPr>
      </p:pic>
      <p:sp>
        <p:nvSpPr>
          <p:cNvPr id="8" name="Slide Number Placeholder 1">
            <a:extLst>
              <a:ext uri="{FF2B5EF4-FFF2-40B4-BE49-F238E27FC236}">
                <a16:creationId xmlns:a16="http://schemas.microsoft.com/office/drawing/2014/main" id="{D3A6BB40-9A86-4C08-A360-000EDD262993}"/>
              </a:ext>
            </a:extLst>
          </p:cNvPr>
          <p:cNvSpPr>
            <a:spLocks noGrp="1"/>
          </p:cNvSpPr>
          <p:nvPr>
            <p:ph type="sldNum" sz="quarter" idx="12"/>
          </p:nvPr>
        </p:nvSpPr>
        <p:spPr>
          <a:xfrm>
            <a:off x="7537448" y="6356351"/>
            <a:ext cx="2228850" cy="365125"/>
          </a:xfrm>
        </p:spPr>
        <p:txBody>
          <a:bodyPr/>
          <a:lstStyle/>
          <a:p>
            <a:fld id="{1AD0EAB4-4954-FC42-9A58-C49EEA6F401E}" type="slidenum">
              <a:rPr lang="en-US" sz="1000" b="1" smtClean="0">
                <a:solidFill>
                  <a:schemeClr val="tx1"/>
                </a:solidFill>
              </a:rPr>
              <a:t>24</a:t>
            </a:fld>
            <a:endParaRPr lang="en-US" sz="1000" b="1" dirty="0">
              <a:solidFill>
                <a:schemeClr val="tx1"/>
              </a:solidFill>
            </a:endParaRPr>
          </a:p>
        </p:txBody>
      </p:sp>
    </p:spTree>
    <p:extLst>
      <p:ext uri="{BB962C8B-B14F-4D97-AF65-F5344CB8AC3E}">
        <p14:creationId xmlns:p14="http://schemas.microsoft.com/office/powerpoint/2010/main" val="2866095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33">
            <a:extLst>
              <a:ext uri="{FF2B5EF4-FFF2-40B4-BE49-F238E27FC236}">
                <a16:creationId xmlns:a16="http://schemas.microsoft.com/office/drawing/2014/main" id="{454AB960-A45D-7D46-9811-52A756556D5C}"/>
              </a:ext>
            </a:extLst>
          </p:cNvPr>
          <p:cNvSpPr txBox="1">
            <a:spLocks/>
          </p:cNvSpPr>
          <p:nvPr/>
        </p:nvSpPr>
        <p:spPr>
          <a:xfrm>
            <a:off x="88900" y="189425"/>
            <a:ext cx="9677399" cy="363732"/>
          </a:xfrm>
          <a:prstGeom prst="rect">
            <a:avLst/>
          </a:prstGeom>
          <a:solidFill>
            <a:schemeClr val="bg1">
              <a:lumMod val="95000"/>
            </a:schemeClr>
          </a:solidFill>
          <a:ln>
            <a:solidFill>
              <a:schemeClr val="accent6">
                <a:lumMod val="50000"/>
              </a:schemeClr>
            </a:solidFill>
          </a:ln>
        </p:spPr>
        <p:txBody>
          <a:bodyPr/>
          <a:lstStyle>
            <a:lvl1pPr algn="l" defTabSz="74295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algn="ctr" fontAlgn="base">
              <a:spcBef>
                <a:spcPct val="50000"/>
              </a:spcBef>
              <a:spcAft>
                <a:spcPct val="0"/>
              </a:spcAft>
            </a:pPr>
            <a:r>
              <a:rPr lang="en-ZA" sz="2000" b="1" cap="all" dirty="0">
                <a:solidFill>
                  <a:srgbClr val="002060"/>
                </a:solidFill>
                <a:cs typeface="Arial" pitchFamily="34" charset="0"/>
              </a:rPr>
              <a:t>SHRA OUTPUTS, OUTPUT INDICATORS AND TARGETS (APP)</a:t>
            </a:r>
          </a:p>
        </p:txBody>
      </p:sp>
      <p:graphicFrame>
        <p:nvGraphicFramePr>
          <p:cNvPr id="4" name="Table 3">
            <a:extLst>
              <a:ext uri="{FF2B5EF4-FFF2-40B4-BE49-F238E27FC236}">
                <a16:creationId xmlns:a16="http://schemas.microsoft.com/office/drawing/2014/main" id="{BEF2BF75-40C6-4B43-9D22-E1AA229DE2BA}"/>
              </a:ext>
            </a:extLst>
          </p:cNvPr>
          <p:cNvGraphicFramePr>
            <a:graphicFrameLocks noGrp="1"/>
          </p:cNvGraphicFramePr>
          <p:nvPr>
            <p:extLst>
              <p:ext uri="{D42A27DB-BD31-4B8C-83A1-F6EECF244321}">
                <p14:modId xmlns:p14="http://schemas.microsoft.com/office/powerpoint/2010/main" val="1620231952"/>
              </p:ext>
            </p:extLst>
          </p:nvPr>
        </p:nvGraphicFramePr>
        <p:xfrm>
          <a:off x="114301" y="642215"/>
          <a:ext cx="9651997" cy="6245260"/>
        </p:xfrm>
        <a:graphic>
          <a:graphicData uri="http://schemas.openxmlformats.org/drawingml/2006/table">
            <a:tbl>
              <a:tblPr firstRow="1" bandRow="1">
                <a:tableStyleId>{93296810-A885-4BE3-A3E7-6D5BEEA58F35}</a:tableStyleId>
              </a:tblPr>
              <a:tblGrid>
                <a:gridCol w="1680233">
                  <a:extLst>
                    <a:ext uri="{9D8B030D-6E8A-4147-A177-3AD203B41FA5}">
                      <a16:colId xmlns:a16="http://schemas.microsoft.com/office/drawing/2014/main" val="445661213"/>
                    </a:ext>
                  </a:extLst>
                </a:gridCol>
                <a:gridCol w="1735744">
                  <a:extLst>
                    <a:ext uri="{9D8B030D-6E8A-4147-A177-3AD203B41FA5}">
                      <a16:colId xmlns:a16="http://schemas.microsoft.com/office/drawing/2014/main" val="153919616"/>
                    </a:ext>
                  </a:extLst>
                </a:gridCol>
                <a:gridCol w="2217379">
                  <a:extLst>
                    <a:ext uri="{9D8B030D-6E8A-4147-A177-3AD203B41FA5}">
                      <a16:colId xmlns:a16="http://schemas.microsoft.com/office/drawing/2014/main" val="1631194937"/>
                    </a:ext>
                  </a:extLst>
                </a:gridCol>
                <a:gridCol w="1763486">
                  <a:extLst>
                    <a:ext uri="{9D8B030D-6E8A-4147-A177-3AD203B41FA5}">
                      <a16:colId xmlns:a16="http://schemas.microsoft.com/office/drawing/2014/main" val="773669188"/>
                    </a:ext>
                  </a:extLst>
                </a:gridCol>
                <a:gridCol w="2255155">
                  <a:extLst>
                    <a:ext uri="{9D8B030D-6E8A-4147-A177-3AD203B41FA5}">
                      <a16:colId xmlns:a16="http://schemas.microsoft.com/office/drawing/2014/main" val="4153291778"/>
                    </a:ext>
                  </a:extLst>
                </a:gridCol>
              </a:tblGrid>
              <a:tr h="274593">
                <a:tc gridSpan="5">
                  <a:txBody>
                    <a:bodyPr/>
                    <a:lstStyle/>
                    <a:p>
                      <a:pPr marL="11113" marR="0" lvl="0" indent="0" algn="l" defTabSz="742950" rtl="0" eaLnBrk="1" fontAlgn="auto" latinLnBrk="0" hangingPunct="1">
                        <a:lnSpc>
                          <a:spcPct val="110000"/>
                        </a:lnSpc>
                        <a:spcBef>
                          <a:spcPts val="600"/>
                        </a:spcBef>
                        <a:spcAft>
                          <a:spcPts val="600"/>
                        </a:spcAft>
                        <a:buClrTx/>
                        <a:buSzTx/>
                        <a:buFontTx/>
                        <a:buNone/>
                        <a:tabLst/>
                        <a:defRPr/>
                      </a:pPr>
                      <a:r>
                        <a:rPr lang="en-GB" sz="1200" b="1" i="0" u="none" dirty="0">
                          <a:solidFill>
                            <a:schemeClr val="bg1"/>
                          </a:solidFill>
                        </a:rPr>
                        <a:t>PROGRAMME ONE: ADMINISTRATION</a:t>
                      </a:r>
                    </a:p>
                  </a:txBody>
                  <a:tcPr/>
                </a:tc>
                <a:tc hMerge="1">
                  <a:txBody>
                    <a:bodyPr/>
                    <a:lstStyle/>
                    <a:p>
                      <a:pPr>
                        <a:spcBef>
                          <a:spcPts val="300"/>
                        </a:spcBef>
                        <a:spcAft>
                          <a:spcPts val="300"/>
                        </a:spcAft>
                      </a:pPr>
                      <a:endParaRPr lang="en-GB" sz="1400" i="1" dirty="0"/>
                    </a:p>
                  </a:txBody>
                  <a:tcPr/>
                </a:tc>
                <a:tc hMerge="1">
                  <a:txBody>
                    <a:bodyPr/>
                    <a:lstStyle/>
                    <a:p>
                      <a:pPr>
                        <a:spcBef>
                          <a:spcPts val="300"/>
                        </a:spcBef>
                        <a:spcAft>
                          <a:spcPts val="300"/>
                        </a:spcAft>
                      </a:pPr>
                      <a:endParaRPr lang="en-GB" sz="1400" b="0"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44272416"/>
                  </a:ext>
                </a:extLst>
              </a:tr>
              <a:tr h="539621">
                <a:tc>
                  <a:txBody>
                    <a:bodyPr/>
                    <a:lstStyle/>
                    <a:p>
                      <a:pPr algn="ctr">
                        <a:spcBef>
                          <a:spcPts val="300"/>
                        </a:spcBef>
                        <a:spcAft>
                          <a:spcPts val="300"/>
                        </a:spcAft>
                      </a:pPr>
                      <a:r>
                        <a:rPr lang="en-GB" sz="1200" b="1" i="0" dirty="0"/>
                        <a:t>Outcome (SP)</a:t>
                      </a:r>
                    </a:p>
                  </a:txBody>
                  <a:tcPr/>
                </a:tc>
                <a:tc>
                  <a:txBody>
                    <a:bodyPr/>
                    <a:lstStyle/>
                    <a:p>
                      <a:pPr algn="ctr">
                        <a:spcBef>
                          <a:spcPts val="300"/>
                        </a:spcBef>
                        <a:spcAft>
                          <a:spcPts val="300"/>
                        </a:spcAft>
                      </a:pPr>
                      <a:r>
                        <a:rPr lang="en-GB" sz="1200" b="1" dirty="0"/>
                        <a:t>APP Output</a:t>
                      </a:r>
                    </a:p>
                  </a:txBody>
                  <a:tcPr/>
                </a:tc>
                <a:tc>
                  <a:txBody>
                    <a:bodyPr/>
                    <a:lstStyle/>
                    <a:p>
                      <a:pPr algn="ctr">
                        <a:spcBef>
                          <a:spcPts val="300"/>
                        </a:spcBef>
                        <a:spcAft>
                          <a:spcPts val="300"/>
                        </a:spcAft>
                      </a:pPr>
                      <a:r>
                        <a:rPr lang="en-GB" sz="1200" b="1" i="0" dirty="0">
                          <a:latin typeface="+mn-lt"/>
                        </a:rPr>
                        <a:t>Output Indicator</a:t>
                      </a:r>
                    </a:p>
                  </a:txBody>
                  <a:tcPr/>
                </a:tc>
                <a:tc>
                  <a:txBody>
                    <a:bodyPr/>
                    <a:lstStyle/>
                    <a:p>
                      <a:pPr algn="ctr">
                        <a:spcBef>
                          <a:spcPts val="300"/>
                        </a:spcBef>
                        <a:spcAft>
                          <a:spcPts val="300"/>
                        </a:spcAft>
                      </a:pPr>
                      <a:r>
                        <a:rPr lang="en-GB" sz="1200" b="1" i="0" dirty="0">
                          <a:latin typeface="+mn-lt"/>
                        </a:rPr>
                        <a:t>Baseline 2019/20</a:t>
                      </a:r>
                    </a:p>
                    <a:p>
                      <a:pPr algn="ctr">
                        <a:spcBef>
                          <a:spcPts val="300"/>
                        </a:spcBef>
                        <a:spcAft>
                          <a:spcPts val="300"/>
                        </a:spcAft>
                      </a:pPr>
                      <a:r>
                        <a:rPr lang="en-GB" sz="1200" b="1" i="0" dirty="0">
                          <a:latin typeface="+mn-lt"/>
                        </a:rPr>
                        <a:t>(Estimated Performance)</a:t>
                      </a:r>
                    </a:p>
                  </a:txBody>
                  <a:tcPr/>
                </a:tc>
                <a:tc>
                  <a:txBody>
                    <a:bodyPr/>
                    <a:lstStyle/>
                    <a:p>
                      <a:pPr algn="ctr">
                        <a:spcBef>
                          <a:spcPts val="300"/>
                        </a:spcBef>
                        <a:spcAft>
                          <a:spcPts val="300"/>
                        </a:spcAft>
                      </a:pPr>
                      <a:r>
                        <a:rPr lang="en-GB" sz="1200" b="1" i="0" dirty="0">
                          <a:latin typeface="+mn-lt"/>
                        </a:rPr>
                        <a:t>Annual Target (2020/21)</a:t>
                      </a:r>
                    </a:p>
                    <a:p>
                      <a:pPr marL="0" marR="0" lvl="0" indent="0" algn="ctr" defTabSz="742950" rtl="0" eaLnBrk="1" fontAlgn="auto" latinLnBrk="0" hangingPunct="1">
                        <a:lnSpc>
                          <a:spcPct val="100000"/>
                        </a:lnSpc>
                        <a:spcBef>
                          <a:spcPts val="300"/>
                        </a:spcBef>
                        <a:spcAft>
                          <a:spcPts val="300"/>
                        </a:spcAft>
                        <a:buClrTx/>
                        <a:buSzTx/>
                        <a:buFontTx/>
                        <a:buNone/>
                        <a:tabLst/>
                        <a:defRPr/>
                      </a:pPr>
                      <a:r>
                        <a:rPr lang="en-GB" sz="1200" b="0" i="1" dirty="0">
                          <a:latin typeface="+mn-lt"/>
                        </a:rPr>
                        <a:t>Refer to APP for Quarterly Targets</a:t>
                      </a:r>
                    </a:p>
                  </a:txBody>
                  <a:tcPr/>
                </a:tc>
                <a:extLst>
                  <a:ext uri="{0D108BD9-81ED-4DB2-BD59-A6C34878D82A}">
                    <a16:rowId xmlns:a16="http://schemas.microsoft.com/office/drawing/2014/main" val="1141327641"/>
                  </a:ext>
                </a:extLst>
              </a:tr>
              <a:tr h="872758">
                <a:tc rowSpan="5">
                  <a:txBody>
                    <a:bodyPr/>
                    <a:lstStyle/>
                    <a:p>
                      <a:r>
                        <a:rPr lang="en-ZA" sz="1400" b="1" u="sng" kern="1200" dirty="0">
                          <a:solidFill>
                            <a:schemeClr val="dk1"/>
                          </a:solidFill>
                          <a:effectLst/>
                          <a:latin typeface="+mn-lt"/>
                          <a:ea typeface="+mn-ea"/>
                          <a:cs typeface="+mn-cs"/>
                        </a:rPr>
                        <a:t>Outcome 1:</a:t>
                      </a:r>
                    </a:p>
                    <a:p>
                      <a:endParaRPr lang="en-ZA" sz="1400" kern="1200" dirty="0">
                        <a:solidFill>
                          <a:schemeClr val="dk1"/>
                        </a:solidFill>
                        <a:effectLst/>
                        <a:latin typeface="+mn-lt"/>
                        <a:ea typeface="+mn-ea"/>
                        <a:cs typeface="+mn-cs"/>
                      </a:endParaRPr>
                    </a:p>
                    <a:p>
                      <a:r>
                        <a:rPr lang="en-ZA" sz="1400" b="1" kern="1200" dirty="0">
                          <a:solidFill>
                            <a:schemeClr val="dk1"/>
                          </a:solidFill>
                          <a:effectLst/>
                          <a:latin typeface="+mn-lt"/>
                          <a:ea typeface="+mn-ea"/>
                          <a:cs typeface="+mn-cs"/>
                        </a:rPr>
                        <a:t>Functional, efficient and integrated government</a:t>
                      </a:r>
                      <a:endParaRPr lang="en-GB" sz="1400" b="1" dirty="0">
                        <a:latin typeface="+mn-lt"/>
                      </a:endParaRPr>
                    </a:p>
                  </a:txBody>
                  <a:tcPr/>
                </a:tc>
                <a:tc>
                  <a:txBody>
                    <a:bodyPr/>
                    <a:lstStyle/>
                    <a:p>
                      <a:pPr algn="l">
                        <a:lnSpc>
                          <a:spcPct val="110000"/>
                        </a:lnSpc>
                        <a:spcBef>
                          <a:spcPts val="400"/>
                        </a:spcBef>
                        <a:spcAft>
                          <a:spcPts val="400"/>
                        </a:spcAft>
                      </a:pPr>
                      <a:r>
                        <a:rPr lang="en-ZA" sz="1200" kern="0" dirty="0">
                          <a:effectLst/>
                          <a:latin typeface="Arial" panose="020B0604020202020204" pitchFamily="34" charset="0"/>
                          <a:ea typeface="Times New Roman" panose="02020603050405020304" pitchFamily="18" charset="0"/>
                          <a:cs typeface="Arial" panose="020B0604020202020204" pitchFamily="34" charset="0"/>
                        </a:rPr>
                        <a:t>1.1. Internal Audit Plan</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panose="020B0604020202020204" pitchFamily="34" charset="0"/>
                          <a:ea typeface="Times New Roman" panose="02020603050405020304" pitchFamily="18" charset="0"/>
                          <a:cs typeface="Arial" panose="020B0604020202020204" pitchFamily="34" charset="0"/>
                        </a:rPr>
                        <a:t>1.1.1. Percentage implementation of the approved internal audit plan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panose="020B0604020202020204" pitchFamily="34" charset="0"/>
                          <a:ea typeface="Times New Roman" panose="02020603050405020304" pitchFamily="18" charset="0"/>
                          <a:cs typeface="Arial" panose="020B0604020202020204" pitchFamily="34" charset="0"/>
                        </a:rPr>
                        <a:t>New indicator</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panose="020B0604020202020204" pitchFamily="34" charset="0"/>
                          <a:ea typeface="Times New Roman" panose="02020603050405020304" pitchFamily="18" charset="0"/>
                          <a:cs typeface="Arial" panose="020B0604020202020204" pitchFamily="34" charset="0"/>
                        </a:rPr>
                        <a:t>100% implementation of the approved internal audit plan</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54627704"/>
                  </a:ext>
                </a:extLst>
              </a:tr>
              <a:tr h="640990">
                <a:tc vMerge="1">
                  <a:txBody>
                    <a:bodyPr/>
                    <a:lstStyle/>
                    <a:p>
                      <a:pPr>
                        <a:lnSpc>
                          <a:spcPct val="110000"/>
                        </a:lnSpc>
                        <a:spcBef>
                          <a:spcPts val="200"/>
                        </a:spcBef>
                        <a:spcAft>
                          <a:spcPts val="200"/>
                        </a:spcAft>
                      </a:pPr>
                      <a:endParaRPr lang="en-GB" sz="1200" b="1" dirty="0">
                        <a:latin typeface="+mn-lt"/>
                      </a:endParaRPr>
                    </a:p>
                  </a:txBody>
                  <a:tcPr/>
                </a:tc>
                <a:tc>
                  <a:txBody>
                    <a:bodyPr/>
                    <a:lstStyle/>
                    <a:p>
                      <a:pPr algn="l">
                        <a:lnSpc>
                          <a:spcPct val="110000"/>
                        </a:lnSpc>
                        <a:spcBef>
                          <a:spcPts val="400"/>
                        </a:spcBef>
                        <a:spcAft>
                          <a:spcPts val="400"/>
                        </a:spcAft>
                      </a:pPr>
                      <a:r>
                        <a:rPr lang="en-ZA" sz="1200" kern="0">
                          <a:effectLst/>
                          <a:latin typeface="Arial" panose="020B0604020202020204" pitchFamily="34" charset="0"/>
                          <a:ea typeface="Times New Roman" panose="02020603050405020304" pitchFamily="18" charset="0"/>
                          <a:cs typeface="Arial" panose="020B0604020202020204" pitchFamily="34" charset="0"/>
                        </a:rPr>
                        <a:t>1.2. Statutory tabling and prescripts</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1.2.1.. Percentage </a:t>
                      </a:r>
                      <a:r>
                        <a:rPr lang="en-GB" sz="1200" kern="1400" dirty="0">
                          <a:effectLst/>
                          <a:latin typeface="Arial" panose="020B0604020202020204" pitchFamily="34" charset="0"/>
                          <a:ea typeface="Times New Roman" panose="02020603050405020304" pitchFamily="18" charset="0"/>
                          <a:cs typeface="Times New Roman" panose="02020603050405020304" pitchFamily="18" charset="0"/>
                        </a:rPr>
                        <a:t>compliance with statutory tabling and prescripts</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panose="020B0604020202020204" pitchFamily="34" charset="0"/>
                          <a:ea typeface="Times New Roman" panose="02020603050405020304" pitchFamily="18" charset="0"/>
                          <a:cs typeface="Arial" panose="020B0604020202020204" pitchFamily="34" charset="0"/>
                        </a:rPr>
                        <a:t>New indicator</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panose="020B0604020202020204" pitchFamily="34" charset="0"/>
                          <a:ea typeface="Times New Roman" panose="02020603050405020304" pitchFamily="18" charset="0"/>
                          <a:cs typeface="Arial" panose="020B0604020202020204" pitchFamily="34" charset="0"/>
                        </a:rPr>
                        <a:t>100% </a:t>
                      </a:r>
                      <a:r>
                        <a:rPr lang="en-GB" sz="1200" kern="1400">
                          <a:effectLst/>
                          <a:latin typeface="Arial" panose="020B0604020202020204" pitchFamily="34" charset="0"/>
                          <a:ea typeface="Times New Roman" panose="02020603050405020304" pitchFamily="18" charset="0"/>
                          <a:cs typeface="Times New Roman" panose="02020603050405020304" pitchFamily="18" charset="0"/>
                        </a:rPr>
                        <a:t>compliance with statutory tabling and prescripts</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67144061"/>
                  </a:ext>
                </a:extLst>
              </a:tr>
              <a:tr h="534143">
                <a:tc vMerge="1">
                  <a:txBody>
                    <a:bodyPr/>
                    <a:lstStyle/>
                    <a:p>
                      <a:endParaRPr lang="en-ZA"/>
                    </a:p>
                  </a:txBody>
                  <a:tcPr/>
                </a:tc>
                <a:tc>
                  <a:txBody>
                    <a:bodyPr/>
                    <a:lstStyle/>
                    <a:p>
                      <a:pPr algn="l">
                        <a:lnSpc>
                          <a:spcPct val="110000"/>
                        </a:lnSpc>
                        <a:spcBef>
                          <a:spcPts val="400"/>
                        </a:spcBef>
                        <a:spcAft>
                          <a:spcPts val="400"/>
                        </a:spcAft>
                      </a:pPr>
                      <a:r>
                        <a:rPr lang="en-ZA" sz="1200" kern="0">
                          <a:effectLst/>
                          <a:latin typeface="Arial" panose="020B0604020202020204" pitchFamily="34" charset="0"/>
                          <a:ea typeface="Times New Roman" panose="02020603050405020304" pitchFamily="18" charset="0"/>
                          <a:cs typeface="Arial" panose="020B0604020202020204" pitchFamily="34" charset="0"/>
                        </a:rPr>
                        <a:t>1.3. Anti-Fraud and Corruption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1.3.1. Percentage </a:t>
                      </a:r>
                      <a:r>
                        <a:rPr lang="en-GB" sz="1200" kern="1400" dirty="0">
                          <a:effectLst/>
                          <a:latin typeface="Arial" panose="020B0604020202020204" pitchFamily="34" charset="0"/>
                          <a:ea typeface="Times New Roman" panose="02020603050405020304" pitchFamily="18" charset="0"/>
                          <a:cs typeface="Times New Roman" panose="02020603050405020304" pitchFamily="18" charset="0"/>
                        </a:rPr>
                        <a:t>adherence to in terms of the Anti-Fraud and Corruption policy</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panose="020B0604020202020204" pitchFamily="34" charset="0"/>
                          <a:ea typeface="Times New Roman" panose="02020603050405020304" pitchFamily="18" charset="0"/>
                          <a:cs typeface="Arial" panose="020B0604020202020204" pitchFamily="34" charset="0"/>
                        </a:rPr>
                        <a:t>New indicator</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panose="020B0604020202020204" pitchFamily="34" charset="0"/>
                          <a:ea typeface="Times New Roman" panose="02020603050405020304" pitchFamily="18" charset="0"/>
                          <a:cs typeface="Arial" panose="020B0604020202020204" pitchFamily="34" charset="0"/>
                        </a:rPr>
                        <a:t>100% </a:t>
                      </a:r>
                      <a:r>
                        <a:rPr lang="en-GB" sz="1200" kern="1400">
                          <a:effectLst/>
                          <a:latin typeface="Arial" panose="020B0604020202020204" pitchFamily="34" charset="0"/>
                          <a:ea typeface="Times New Roman" panose="02020603050405020304" pitchFamily="18" charset="0"/>
                          <a:cs typeface="Times New Roman" panose="02020603050405020304" pitchFamily="18" charset="0"/>
                        </a:rPr>
                        <a:t>adherence to the Anti-Fraud and Corruption policy</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06994226"/>
                  </a:ext>
                </a:extLst>
              </a:tr>
              <a:tr h="731218">
                <a:tc vMerge="1">
                  <a:txBody>
                    <a:bodyPr/>
                    <a:lstStyle/>
                    <a:p>
                      <a:pPr>
                        <a:lnSpc>
                          <a:spcPct val="110000"/>
                        </a:lnSpc>
                        <a:spcBef>
                          <a:spcPts val="200"/>
                        </a:spcBef>
                        <a:spcAft>
                          <a:spcPts val="200"/>
                        </a:spcAft>
                      </a:pPr>
                      <a:endParaRPr lang="en-GB" sz="1200" b="1" dirty="0">
                        <a:latin typeface="+mn-lt"/>
                      </a:endParaRPr>
                    </a:p>
                  </a:txBody>
                  <a:tcPr/>
                </a:tc>
                <a:tc>
                  <a:txBody>
                    <a:bodyPr/>
                    <a:lstStyle/>
                    <a:p>
                      <a:pPr algn="l">
                        <a:lnSpc>
                          <a:spcPct val="110000"/>
                        </a:lnSpc>
                        <a:spcBef>
                          <a:spcPts val="400"/>
                        </a:spcBef>
                        <a:spcAft>
                          <a:spcPts val="400"/>
                        </a:spcAft>
                      </a:pPr>
                      <a:r>
                        <a:rPr lang="en-ZA" sz="1200" kern="0">
                          <a:effectLst/>
                          <a:latin typeface="Arial" panose="020B0604020202020204" pitchFamily="34" charset="0"/>
                          <a:ea typeface="Times New Roman" panose="02020603050405020304" pitchFamily="18" charset="0"/>
                          <a:cs typeface="Arial" panose="020B0604020202020204" pitchFamily="34" charset="0"/>
                        </a:rPr>
                        <a:t>1.4. Risk Management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1.4.1. Percentage implementation of the approved risk management plan</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21590" algn="l">
                        <a:lnSpc>
                          <a:spcPct val="110000"/>
                        </a:lnSpc>
                        <a:spcBef>
                          <a:spcPts val="400"/>
                        </a:spcBef>
                        <a:spcAft>
                          <a:spcPts val="400"/>
                        </a:spcAf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New indicator</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panose="020B0604020202020204" pitchFamily="34" charset="0"/>
                          <a:ea typeface="Times New Roman" panose="02020603050405020304" pitchFamily="18" charset="0"/>
                          <a:cs typeface="Arial" panose="020B0604020202020204" pitchFamily="34" charset="0"/>
                        </a:rPr>
                        <a:t>100% implementation of the approved risk management plan</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9355785"/>
                  </a:ext>
                </a:extLst>
              </a:tr>
              <a:tr h="582677">
                <a:tc vMerge="1">
                  <a:txBody>
                    <a:bodyPr/>
                    <a:lstStyle/>
                    <a:p>
                      <a:endParaRPr lang="en-GB" sz="1200" dirty="0"/>
                    </a:p>
                  </a:txBody>
                  <a:tcPr/>
                </a:tc>
                <a:tc>
                  <a:txBody>
                    <a:bodyPr/>
                    <a:lstStyle/>
                    <a:p>
                      <a:pPr algn="l">
                        <a:lnSpc>
                          <a:spcPct val="110000"/>
                        </a:lnSpc>
                        <a:spcBef>
                          <a:spcPts val="400"/>
                        </a:spcBef>
                        <a:spcAft>
                          <a:spcPts val="400"/>
                        </a:spcAf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1.5. Communications and Stakeholder Management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200">
                          <a:effectLst/>
                          <a:latin typeface="Arial" panose="020B0604020202020204" pitchFamily="34" charset="0"/>
                          <a:ea typeface="Times New Roman" panose="02020603050405020304" pitchFamily="18" charset="0"/>
                          <a:cs typeface="Arial" panose="020B0604020202020204" pitchFamily="34" charset="0"/>
                        </a:rPr>
                        <a:t>1.5.1. </a:t>
                      </a:r>
                      <a:r>
                        <a:rPr lang="en-ZA" sz="1200" kern="1400">
                          <a:effectLst/>
                          <a:latin typeface="Arial" panose="020B0604020202020204" pitchFamily="34" charset="0"/>
                          <a:ea typeface="Times New Roman" panose="02020603050405020304" pitchFamily="18" charset="0"/>
                          <a:cs typeface="Arial" panose="020B0604020202020204" pitchFamily="34" charset="0"/>
                        </a:rPr>
                        <a:t>Percentage implementation of the annual stakeholder management plan</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Indicator reframed</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80% implementation of the annual stakeholder management plan</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29301906"/>
                  </a:ext>
                </a:extLst>
              </a:tr>
              <a:tr h="582677">
                <a:tc rowSpan="2">
                  <a:txBody>
                    <a:bodyPr/>
                    <a:lstStyle/>
                    <a:p>
                      <a:pPr marL="11113" marR="0" lvl="0" indent="0" algn="l" defTabSz="742950" rtl="0" eaLnBrk="1" fontAlgn="auto" latinLnBrk="0" hangingPunct="1">
                        <a:lnSpc>
                          <a:spcPct val="110000"/>
                        </a:lnSpc>
                        <a:spcBef>
                          <a:spcPts val="600"/>
                        </a:spcBef>
                        <a:spcAft>
                          <a:spcPts val="600"/>
                        </a:spcAft>
                        <a:buClrTx/>
                        <a:buSzTx/>
                        <a:buFontTx/>
                        <a:buNone/>
                        <a:tabLst/>
                        <a:defRPr/>
                      </a:pPr>
                      <a:r>
                        <a:rPr lang="en-ZA" sz="1400" b="1" i="0" u="sng" kern="1200" dirty="0">
                          <a:solidFill>
                            <a:schemeClr val="tx1"/>
                          </a:solidFill>
                          <a:latin typeface="+mn-lt"/>
                          <a:ea typeface="+mn-ea"/>
                          <a:cs typeface="+mn-cs"/>
                        </a:rPr>
                        <a:t>Outcome 6:</a:t>
                      </a:r>
                    </a:p>
                    <a:p>
                      <a:pPr marL="11113" marR="0" lvl="0" indent="0" algn="l" defTabSz="742950" rtl="0" eaLnBrk="1" fontAlgn="auto" latinLnBrk="0" hangingPunct="1">
                        <a:lnSpc>
                          <a:spcPct val="110000"/>
                        </a:lnSpc>
                        <a:spcBef>
                          <a:spcPts val="600"/>
                        </a:spcBef>
                        <a:spcAft>
                          <a:spcPts val="600"/>
                        </a:spcAft>
                        <a:buClrTx/>
                        <a:buSzTx/>
                        <a:buFontTx/>
                        <a:buNone/>
                        <a:tabLst/>
                        <a:defRPr/>
                      </a:pPr>
                      <a:r>
                        <a:rPr lang="en-ZA" sz="1400" b="1" i="0" u="none" kern="1200" dirty="0">
                          <a:solidFill>
                            <a:schemeClr val="tx1"/>
                          </a:solidFill>
                          <a:latin typeface="+mn-lt"/>
                          <a:ea typeface="+mn-ea"/>
                          <a:cs typeface="+mn-cs"/>
                        </a:rPr>
                        <a:t>A transformed Social Housing Sector Value chain</a:t>
                      </a:r>
                    </a:p>
                  </a:txBody>
                  <a:tcPr marL="68580" marR="68580" marT="0" marB="0"/>
                </a:tc>
                <a:tc rowSpan="2">
                  <a:txBody>
                    <a:bodyPr/>
                    <a:lstStyle/>
                    <a:p>
                      <a:pPr algn="l">
                        <a:lnSpc>
                          <a:spcPct val="110000"/>
                        </a:lnSpc>
                        <a:spcBef>
                          <a:spcPts val="400"/>
                        </a:spcBef>
                        <a:spcAft>
                          <a:spcPts val="400"/>
                        </a:spcAft>
                      </a:pPr>
                      <a:r>
                        <a:rPr lang="en-ZA" sz="1200" kern="1200" dirty="0">
                          <a:solidFill>
                            <a:schemeClr val="dk1"/>
                          </a:solidFill>
                          <a:effectLst/>
                          <a:latin typeface="+mn-lt"/>
                          <a:ea typeface="+mn-ea"/>
                          <a:cs typeface="+mn-cs"/>
                        </a:rPr>
                        <a:t>6.1. B-BBEE codes and procurement set-asides implemented</a:t>
                      </a:r>
                      <a:endParaRPr lang="en-ZA" sz="10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0" dirty="0">
                          <a:effectLst/>
                          <a:latin typeface="Arial" panose="020B0604020202020204" pitchFamily="34" charset="0"/>
                          <a:ea typeface="Times New Roman" panose="02020603050405020304" pitchFamily="18" charset="0"/>
                          <a:cs typeface="Arial" panose="020B0604020202020204" pitchFamily="34" charset="0"/>
                        </a:rPr>
                        <a:t>6.1.1. Percentage procurement spend to majority black-owned or controlled service providers</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panose="020B0604020202020204" pitchFamily="34" charset="0"/>
                          <a:ea typeface="Times New Roman" panose="02020603050405020304" pitchFamily="18" charset="0"/>
                          <a:cs typeface="Arial" panose="020B0604020202020204" pitchFamily="34" charset="0"/>
                        </a:rPr>
                        <a:t>65% </a:t>
                      </a:r>
                      <a:r>
                        <a:rPr lang="en-ZA" sz="1200" kern="0">
                          <a:effectLst/>
                          <a:latin typeface="Arial" panose="020B0604020202020204" pitchFamily="34" charset="0"/>
                          <a:ea typeface="Times New Roman" panose="02020603050405020304" pitchFamily="18" charset="0"/>
                          <a:cs typeface="Arial" panose="020B0604020202020204" pitchFamily="34" charset="0"/>
                        </a:rPr>
                        <a:t>procurement spend to majority black-owned or controlled service providers</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1200" kern="1400">
                          <a:effectLst/>
                          <a:latin typeface="Arial" panose="020B0604020202020204" pitchFamily="34" charset="0"/>
                          <a:ea typeface="Times New Roman" panose="02020603050405020304" pitchFamily="18" charset="0"/>
                          <a:cs typeface="Arial" panose="020B0604020202020204" pitchFamily="34" charset="0"/>
                        </a:rPr>
                        <a:t>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panose="020B0604020202020204" pitchFamily="34" charset="0"/>
                          <a:ea typeface="Times New Roman" panose="02020603050405020304" pitchFamily="18" charset="0"/>
                          <a:cs typeface="Arial" panose="020B0604020202020204" pitchFamily="34" charset="0"/>
                        </a:rPr>
                        <a:t>70% </a:t>
                      </a:r>
                      <a:r>
                        <a:rPr lang="en-ZA" sz="1200" kern="0">
                          <a:effectLst/>
                          <a:latin typeface="Arial" panose="020B0604020202020204" pitchFamily="34" charset="0"/>
                          <a:ea typeface="Times New Roman" panose="02020603050405020304" pitchFamily="18" charset="0"/>
                          <a:cs typeface="Arial" panose="020B0604020202020204" pitchFamily="34" charset="0"/>
                        </a:rPr>
                        <a:t>procurement spend to majority black-owned or controlled service providers</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9950677"/>
                  </a:ext>
                </a:extLst>
              </a:tr>
              <a:tr h="582677">
                <a:tc vMerge="1">
                  <a:txBody>
                    <a:bodyPr/>
                    <a:lstStyle/>
                    <a:p>
                      <a:pPr algn="l">
                        <a:lnSpc>
                          <a:spcPct val="110000"/>
                        </a:lnSpc>
                        <a:spcBef>
                          <a:spcPts val="400"/>
                        </a:spcBef>
                        <a:spcAft>
                          <a:spcPts val="400"/>
                        </a:spcAft>
                      </a:pP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pPr algn="l">
                        <a:lnSpc>
                          <a:spcPct val="110000"/>
                        </a:lnSpc>
                        <a:spcBef>
                          <a:spcPts val="400"/>
                        </a:spcBef>
                        <a:spcAft>
                          <a:spcPts val="400"/>
                        </a:spcAft>
                      </a:pPr>
                      <a:endParaRPr lang="en-ZA" sz="11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0" dirty="0">
                          <a:effectLst/>
                          <a:latin typeface="Arial" panose="020B0604020202020204" pitchFamily="34" charset="0"/>
                          <a:ea typeface="Times New Roman" panose="02020603050405020304" pitchFamily="18" charset="0"/>
                          <a:cs typeface="Arial" panose="020B0604020202020204" pitchFamily="34" charset="0"/>
                        </a:rPr>
                        <a:t>6.1.2. Percentage procurement spend on designated groups</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panose="020B0604020202020204" pitchFamily="34" charset="0"/>
                          <a:ea typeface="Times New Roman" panose="02020603050405020304" pitchFamily="18" charset="0"/>
                          <a:cs typeface="Arial" panose="020B0604020202020204" pitchFamily="34" charset="0"/>
                        </a:rPr>
                        <a:t>30% </a:t>
                      </a:r>
                      <a:r>
                        <a:rPr lang="en-ZA" sz="1200" kern="0">
                          <a:effectLst/>
                          <a:latin typeface="Arial" panose="020B0604020202020204" pitchFamily="34" charset="0"/>
                          <a:ea typeface="Times New Roman" panose="02020603050405020304" pitchFamily="18" charset="0"/>
                          <a:cs typeface="Arial" panose="020B0604020202020204" pitchFamily="34" charset="0"/>
                        </a:rPr>
                        <a:t>procurement spend on designated groups</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30% </a:t>
                      </a:r>
                      <a:r>
                        <a:rPr lang="en-ZA" sz="1200" kern="0" dirty="0">
                          <a:effectLst/>
                          <a:latin typeface="Arial" panose="020B0604020202020204" pitchFamily="34" charset="0"/>
                          <a:ea typeface="Times New Roman" panose="02020603050405020304" pitchFamily="18" charset="0"/>
                          <a:cs typeface="Arial" panose="020B0604020202020204" pitchFamily="34" charset="0"/>
                        </a:rPr>
                        <a:t>procurement spend on designated groups</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57970978"/>
                  </a:ext>
                </a:extLst>
              </a:tr>
            </a:tbl>
          </a:graphicData>
        </a:graphic>
      </p:graphicFrame>
      <p:sp>
        <p:nvSpPr>
          <p:cNvPr id="6" name="Slide Number Placeholder 1"/>
          <p:cNvSpPr>
            <a:spLocks noGrp="1"/>
          </p:cNvSpPr>
          <p:nvPr>
            <p:ph type="sldNum" sz="quarter" idx="12"/>
          </p:nvPr>
        </p:nvSpPr>
        <p:spPr>
          <a:xfrm>
            <a:off x="7537448" y="6356351"/>
            <a:ext cx="2228850" cy="365125"/>
          </a:xfrm>
        </p:spPr>
        <p:txBody>
          <a:bodyPr/>
          <a:lstStyle/>
          <a:p>
            <a:fld id="{1AD0EAB4-4954-FC42-9A58-C49EEA6F401E}" type="slidenum">
              <a:rPr lang="en-US" sz="1000" b="1" smtClean="0">
                <a:solidFill>
                  <a:schemeClr val="tx1"/>
                </a:solidFill>
              </a:rPr>
              <a:t>25</a:t>
            </a:fld>
            <a:endParaRPr lang="en-US" sz="1000" b="1" dirty="0">
              <a:solidFill>
                <a:schemeClr val="tx1"/>
              </a:solidFill>
            </a:endParaRPr>
          </a:p>
        </p:txBody>
      </p:sp>
    </p:spTree>
    <p:extLst>
      <p:ext uri="{BB962C8B-B14F-4D97-AF65-F5344CB8AC3E}">
        <p14:creationId xmlns:p14="http://schemas.microsoft.com/office/powerpoint/2010/main" val="1644643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33">
            <a:extLst>
              <a:ext uri="{FF2B5EF4-FFF2-40B4-BE49-F238E27FC236}">
                <a16:creationId xmlns:a16="http://schemas.microsoft.com/office/drawing/2014/main" id="{454AB960-A45D-7D46-9811-52A756556D5C}"/>
              </a:ext>
            </a:extLst>
          </p:cNvPr>
          <p:cNvSpPr txBox="1">
            <a:spLocks/>
          </p:cNvSpPr>
          <p:nvPr/>
        </p:nvSpPr>
        <p:spPr>
          <a:xfrm>
            <a:off x="88900" y="189425"/>
            <a:ext cx="9677399" cy="363732"/>
          </a:xfrm>
          <a:prstGeom prst="rect">
            <a:avLst/>
          </a:prstGeom>
          <a:solidFill>
            <a:schemeClr val="bg1">
              <a:lumMod val="95000"/>
            </a:schemeClr>
          </a:solidFill>
          <a:ln>
            <a:solidFill>
              <a:schemeClr val="accent6">
                <a:lumMod val="50000"/>
              </a:schemeClr>
            </a:solidFill>
          </a:ln>
        </p:spPr>
        <p:txBody>
          <a:bodyPr/>
          <a:lstStyle>
            <a:lvl1pPr algn="l" defTabSz="74295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algn="ctr" fontAlgn="base">
              <a:spcBef>
                <a:spcPct val="50000"/>
              </a:spcBef>
              <a:spcAft>
                <a:spcPct val="0"/>
              </a:spcAft>
            </a:pPr>
            <a:r>
              <a:rPr lang="en-ZA" sz="2000" b="1" cap="all" dirty="0">
                <a:solidFill>
                  <a:srgbClr val="002060"/>
                </a:solidFill>
                <a:cs typeface="Arial" pitchFamily="34" charset="0"/>
              </a:rPr>
              <a:t>SHRA OUTPUTS, OUTPUT INDICATORS AND TARGETS (APP)</a:t>
            </a:r>
          </a:p>
        </p:txBody>
      </p:sp>
      <p:graphicFrame>
        <p:nvGraphicFramePr>
          <p:cNvPr id="4" name="Table 3">
            <a:extLst>
              <a:ext uri="{FF2B5EF4-FFF2-40B4-BE49-F238E27FC236}">
                <a16:creationId xmlns:a16="http://schemas.microsoft.com/office/drawing/2014/main" id="{BEF2BF75-40C6-4B43-9D22-E1AA229DE2BA}"/>
              </a:ext>
            </a:extLst>
          </p:cNvPr>
          <p:cNvGraphicFramePr>
            <a:graphicFrameLocks noGrp="1"/>
          </p:cNvGraphicFramePr>
          <p:nvPr>
            <p:extLst>
              <p:ext uri="{D42A27DB-BD31-4B8C-83A1-F6EECF244321}">
                <p14:modId xmlns:p14="http://schemas.microsoft.com/office/powerpoint/2010/main" val="2268504160"/>
              </p:ext>
            </p:extLst>
          </p:nvPr>
        </p:nvGraphicFramePr>
        <p:xfrm>
          <a:off x="114301" y="642215"/>
          <a:ext cx="9651997" cy="6071273"/>
        </p:xfrm>
        <a:graphic>
          <a:graphicData uri="http://schemas.openxmlformats.org/drawingml/2006/table">
            <a:tbl>
              <a:tblPr firstRow="1" bandRow="1">
                <a:tableStyleId>{93296810-A885-4BE3-A3E7-6D5BEEA58F35}</a:tableStyleId>
              </a:tblPr>
              <a:tblGrid>
                <a:gridCol w="1680233">
                  <a:extLst>
                    <a:ext uri="{9D8B030D-6E8A-4147-A177-3AD203B41FA5}">
                      <a16:colId xmlns:a16="http://schemas.microsoft.com/office/drawing/2014/main" val="445661213"/>
                    </a:ext>
                  </a:extLst>
                </a:gridCol>
                <a:gridCol w="1735744">
                  <a:extLst>
                    <a:ext uri="{9D8B030D-6E8A-4147-A177-3AD203B41FA5}">
                      <a16:colId xmlns:a16="http://schemas.microsoft.com/office/drawing/2014/main" val="153919616"/>
                    </a:ext>
                  </a:extLst>
                </a:gridCol>
                <a:gridCol w="2407535">
                  <a:extLst>
                    <a:ext uri="{9D8B030D-6E8A-4147-A177-3AD203B41FA5}">
                      <a16:colId xmlns:a16="http://schemas.microsoft.com/office/drawing/2014/main" val="1631194937"/>
                    </a:ext>
                  </a:extLst>
                </a:gridCol>
                <a:gridCol w="1921397">
                  <a:extLst>
                    <a:ext uri="{9D8B030D-6E8A-4147-A177-3AD203B41FA5}">
                      <a16:colId xmlns:a16="http://schemas.microsoft.com/office/drawing/2014/main" val="773669188"/>
                    </a:ext>
                  </a:extLst>
                </a:gridCol>
                <a:gridCol w="1907088">
                  <a:extLst>
                    <a:ext uri="{9D8B030D-6E8A-4147-A177-3AD203B41FA5}">
                      <a16:colId xmlns:a16="http://schemas.microsoft.com/office/drawing/2014/main" val="4153291778"/>
                    </a:ext>
                  </a:extLst>
                </a:gridCol>
              </a:tblGrid>
              <a:tr h="376494">
                <a:tc gridSpan="5">
                  <a:txBody>
                    <a:bodyPr/>
                    <a:lstStyle/>
                    <a:p>
                      <a:pPr marL="11113" marR="0" lvl="0" indent="0" algn="l" defTabSz="742950" rtl="0" eaLnBrk="1" fontAlgn="auto" latinLnBrk="0" hangingPunct="1">
                        <a:lnSpc>
                          <a:spcPct val="110000"/>
                        </a:lnSpc>
                        <a:spcBef>
                          <a:spcPts val="600"/>
                        </a:spcBef>
                        <a:spcAft>
                          <a:spcPts val="600"/>
                        </a:spcAft>
                        <a:buClrTx/>
                        <a:buSzTx/>
                        <a:buFontTx/>
                        <a:buNone/>
                        <a:tabLst/>
                        <a:defRPr/>
                      </a:pPr>
                      <a:r>
                        <a:rPr lang="en-GB" sz="1200" b="1" i="0" u="none" dirty="0">
                          <a:solidFill>
                            <a:schemeClr val="bg1"/>
                          </a:solidFill>
                        </a:rPr>
                        <a:t>PROGRAMME TWO: COMPLIANCE, ACCREDITATION AND REGULATION</a:t>
                      </a:r>
                    </a:p>
                  </a:txBody>
                  <a:tcPr>
                    <a:solidFill>
                      <a:schemeClr val="accent5">
                        <a:lumMod val="50000"/>
                      </a:schemeClr>
                    </a:solidFill>
                  </a:tcPr>
                </a:tc>
                <a:tc hMerge="1">
                  <a:txBody>
                    <a:bodyPr/>
                    <a:lstStyle/>
                    <a:p>
                      <a:pPr>
                        <a:spcBef>
                          <a:spcPts val="300"/>
                        </a:spcBef>
                        <a:spcAft>
                          <a:spcPts val="300"/>
                        </a:spcAft>
                      </a:pPr>
                      <a:endParaRPr lang="en-GB" sz="1400" i="1" dirty="0"/>
                    </a:p>
                  </a:txBody>
                  <a:tcPr/>
                </a:tc>
                <a:tc hMerge="1">
                  <a:txBody>
                    <a:bodyPr/>
                    <a:lstStyle/>
                    <a:p>
                      <a:pPr>
                        <a:spcBef>
                          <a:spcPts val="300"/>
                        </a:spcBef>
                        <a:spcAft>
                          <a:spcPts val="300"/>
                        </a:spcAft>
                      </a:pPr>
                      <a:endParaRPr lang="en-GB" sz="1400" b="0"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44272416"/>
                  </a:ext>
                </a:extLst>
              </a:tr>
              <a:tr h="739278">
                <a:tc>
                  <a:txBody>
                    <a:bodyPr/>
                    <a:lstStyle/>
                    <a:p>
                      <a:pPr algn="ctr">
                        <a:spcBef>
                          <a:spcPts val="300"/>
                        </a:spcBef>
                        <a:spcAft>
                          <a:spcPts val="300"/>
                        </a:spcAft>
                      </a:pPr>
                      <a:r>
                        <a:rPr lang="en-GB" sz="1200" b="1" i="0" dirty="0"/>
                        <a:t>Outcome (SP)</a:t>
                      </a:r>
                    </a:p>
                  </a:txBody>
                  <a:tcPr/>
                </a:tc>
                <a:tc>
                  <a:txBody>
                    <a:bodyPr/>
                    <a:lstStyle/>
                    <a:p>
                      <a:pPr algn="ctr">
                        <a:spcBef>
                          <a:spcPts val="300"/>
                        </a:spcBef>
                        <a:spcAft>
                          <a:spcPts val="300"/>
                        </a:spcAft>
                      </a:pPr>
                      <a:r>
                        <a:rPr lang="en-GB" sz="1200" b="1" dirty="0"/>
                        <a:t>APP Output</a:t>
                      </a:r>
                    </a:p>
                  </a:txBody>
                  <a:tcPr/>
                </a:tc>
                <a:tc>
                  <a:txBody>
                    <a:bodyPr/>
                    <a:lstStyle/>
                    <a:p>
                      <a:pPr algn="ctr">
                        <a:spcBef>
                          <a:spcPts val="300"/>
                        </a:spcBef>
                        <a:spcAft>
                          <a:spcPts val="300"/>
                        </a:spcAft>
                      </a:pPr>
                      <a:r>
                        <a:rPr lang="en-GB" sz="1200" b="1" i="0" dirty="0">
                          <a:latin typeface="+mn-lt"/>
                        </a:rPr>
                        <a:t>Output Indicator</a:t>
                      </a:r>
                    </a:p>
                  </a:txBody>
                  <a:tcPr/>
                </a:tc>
                <a:tc>
                  <a:txBody>
                    <a:bodyPr/>
                    <a:lstStyle/>
                    <a:p>
                      <a:pPr algn="ctr">
                        <a:spcBef>
                          <a:spcPts val="300"/>
                        </a:spcBef>
                        <a:spcAft>
                          <a:spcPts val="300"/>
                        </a:spcAft>
                      </a:pPr>
                      <a:r>
                        <a:rPr lang="en-GB" sz="1200" b="1" i="0" dirty="0">
                          <a:latin typeface="+mn-lt"/>
                        </a:rPr>
                        <a:t>Baseline 2019/20</a:t>
                      </a:r>
                    </a:p>
                    <a:p>
                      <a:pPr algn="ctr">
                        <a:spcBef>
                          <a:spcPts val="300"/>
                        </a:spcBef>
                        <a:spcAft>
                          <a:spcPts val="300"/>
                        </a:spcAft>
                      </a:pPr>
                      <a:r>
                        <a:rPr lang="en-GB" sz="1200" b="1" i="0" dirty="0">
                          <a:latin typeface="+mn-lt"/>
                        </a:rPr>
                        <a:t>(Estimated Performance)</a:t>
                      </a:r>
                    </a:p>
                  </a:txBody>
                  <a:tcPr/>
                </a:tc>
                <a:tc>
                  <a:txBody>
                    <a:bodyPr/>
                    <a:lstStyle/>
                    <a:p>
                      <a:pPr algn="ctr">
                        <a:spcBef>
                          <a:spcPts val="300"/>
                        </a:spcBef>
                        <a:spcAft>
                          <a:spcPts val="300"/>
                        </a:spcAft>
                      </a:pPr>
                      <a:r>
                        <a:rPr lang="en-GB" sz="1200" b="1" i="0" dirty="0">
                          <a:latin typeface="+mn-lt"/>
                        </a:rPr>
                        <a:t>Annual Target (2020/21)</a:t>
                      </a:r>
                    </a:p>
                    <a:p>
                      <a:pPr marL="0" marR="0" lvl="0" indent="0" algn="ctr" defTabSz="742950" rtl="0" eaLnBrk="1" fontAlgn="auto" latinLnBrk="0" hangingPunct="1">
                        <a:lnSpc>
                          <a:spcPct val="100000"/>
                        </a:lnSpc>
                        <a:spcBef>
                          <a:spcPts val="300"/>
                        </a:spcBef>
                        <a:spcAft>
                          <a:spcPts val="300"/>
                        </a:spcAft>
                        <a:buClrTx/>
                        <a:buSzTx/>
                        <a:buFontTx/>
                        <a:buNone/>
                        <a:tabLst/>
                        <a:defRPr/>
                      </a:pPr>
                      <a:r>
                        <a:rPr lang="en-GB" sz="1200" b="0" i="1" dirty="0">
                          <a:latin typeface="+mn-lt"/>
                        </a:rPr>
                        <a:t>Refer to APP for Quarterly Targets</a:t>
                      </a:r>
                    </a:p>
                  </a:txBody>
                  <a:tcPr/>
                </a:tc>
                <a:extLst>
                  <a:ext uri="{0D108BD9-81ED-4DB2-BD59-A6C34878D82A}">
                    <a16:rowId xmlns:a16="http://schemas.microsoft.com/office/drawing/2014/main" val="1141327641"/>
                  </a:ext>
                </a:extLst>
              </a:tr>
              <a:tr h="686233">
                <a:tc rowSpan="4">
                  <a:txBody>
                    <a:bodyPr/>
                    <a:lstStyle/>
                    <a:p>
                      <a:pPr algn="l">
                        <a:spcBef>
                          <a:spcPts val="600"/>
                        </a:spcBef>
                        <a:spcAft>
                          <a:spcPts val="600"/>
                        </a:spcAft>
                      </a:pPr>
                      <a:r>
                        <a:rPr lang="en-ZA" sz="1400" b="1" u="sng" kern="1200" dirty="0">
                          <a:solidFill>
                            <a:schemeClr val="dk1"/>
                          </a:solidFill>
                          <a:effectLst/>
                          <a:latin typeface="+mn-lt"/>
                          <a:ea typeface="+mn-ea"/>
                          <a:cs typeface="+mn-cs"/>
                        </a:rPr>
                        <a:t>Outcome 5:</a:t>
                      </a:r>
                    </a:p>
                    <a:p>
                      <a:pPr algn="l">
                        <a:spcBef>
                          <a:spcPts val="600"/>
                        </a:spcBef>
                        <a:spcAft>
                          <a:spcPts val="600"/>
                        </a:spcAft>
                      </a:pPr>
                      <a:r>
                        <a:rPr lang="en-ZA" sz="1400" b="1" kern="1200" dirty="0">
                          <a:solidFill>
                            <a:schemeClr val="dk1"/>
                          </a:solidFill>
                          <a:effectLst/>
                          <a:latin typeface="+mn-lt"/>
                          <a:ea typeface="+mn-ea"/>
                          <a:cs typeface="+mn-cs"/>
                        </a:rPr>
                        <a:t>An effectively regulated and sustainable social housing sector</a:t>
                      </a:r>
                      <a:r>
                        <a:rPr lang="en-ZA" sz="1400" dirty="0">
                          <a:effectLst/>
                          <a:latin typeface="+mn-lt"/>
                        </a:rPr>
                        <a:t> </a:t>
                      </a:r>
                      <a:endParaRPr lang="en-GB" sz="1400" dirty="0">
                        <a:latin typeface="+mn-lt"/>
                      </a:endParaRPr>
                    </a:p>
                  </a:txBody>
                  <a:tcPr/>
                </a:tc>
                <a:tc rowSpan="3">
                  <a:txBody>
                    <a:bodyPr/>
                    <a:lstStyle/>
                    <a:p>
                      <a:pPr algn="l">
                        <a:lnSpc>
                          <a:spcPct val="110000"/>
                        </a:lnSpc>
                        <a:spcBef>
                          <a:spcPts val="400"/>
                        </a:spcBef>
                        <a:spcAft>
                          <a:spcPts val="400"/>
                        </a:spcAft>
                      </a:pPr>
                      <a:r>
                        <a:rPr lang="en-ZA" sz="1200" kern="1200" dirty="0">
                          <a:solidFill>
                            <a:schemeClr val="dk1"/>
                          </a:solidFill>
                          <a:effectLst/>
                          <a:latin typeface="+mn-lt"/>
                          <a:ea typeface="+mn-ea"/>
                          <a:cs typeface="+mn-cs"/>
                        </a:rPr>
                        <a:t>5.1. A compliant social housing sector</a:t>
                      </a:r>
                      <a:r>
                        <a:rPr lang="en-ZA" sz="1200" dirty="0">
                          <a:effectLst/>
                          <a:latin typeface="+mn-lt"/>
                        </a:rPr>
                        <a:t> </a:t>
                      </a:r>
                      <a:endParaRPr lang="en-ZA" sz="1200" kern="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panose="020B0604020202020204" pitchFamily="34" charset="0"/>
                          <a:ea typeface="Times New Roman" panose="02020603050405020304" pitchFamily="18" charset="0"/>
                          <a:cs typeface="Arial" panose="020B0604020202020204" pitchFamily="34" charset="0"/>
                        </a:rPr>
                        <a:t>5.1.1. Percentage of reporting SHIs and ODAs meeting 3 or more out of 5 of the primary performance benchmarks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panose="020B0604020202020204" pitchFamily="34" charset="0"/>
                          <a:ea typeface="Times New Roman" panose="02020603050405020304" pitchFamily="18" charset="0"/>
                          <a:cs typeface="Arial" panose="020B0604020202020204" pitchFamily="34" charset="0"/>
                        </a:rPr>
                        <a:t>61% (16/28) of reporting SHIs and ODAs meeting 3 or more out of 5 of the primary performance benchmarks </a:t>
                      </a:r>
                      <a:endParaRPr lang="en-ZA" sz="1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71% (20/28) of reporting SHIs and ODAs meeting 3 or more out of 5 of the primary performance benchmarks </a:t>
                      </a:r>
                      <a:endParaRPr lang="en-ZA" sz="1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29301906"/>
                  </a:ext>
                </a:extLst>
              </a:tr>
              <a:tr h="939861">
                <a:tc vMerge="1">
                  <a:txBody>
                    <a:bodyPr/>
                    <a:lstStyle/>
                    <a:p>
                      <a:pPr>
                        <a:spcBef>
                          <a:spcPts val="300"/>
                        </a:spcBef>
                        <a:spcAft>
                          <a:spcPts val="300"/>
                        </a:spcAft>
                      </a:pPr>
                      <a:endParaRPr lang="en-GB" sz="1200" dirty="0">
                        <a:latin typeface="+mn-lt"/>
                      </a:endParaRPr>
                    </a:p>
                  </a:txBody>
                  <a:tcPr/>
                </a:tc>
                <a:tc vMerge="1">
                  <a:txBody>
                    <a:bodyPr/>
                    <a:lstStyle/>
                    <a:p>
                      <a:pPr algn="l">
                        <a:lnSpc>
                          <a:spcPct val="110000"/>
                        </a:lnSpc>
                        <a:spcBef>
                          <a:spcPts val="400"/>
                        </a:spcBef>
                        <a:spcAft>
                          <a:spcPts val="400"/>
                        </a:spcAft>
                      </a:pPr>
                      <a:endParaRPr lang="en-ZA" sz="1200" kern="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0">
                          <a:effectLst/>
                          <a:latin typeface="Arial" panose="020B0604020202020204" pitchFamily="34" charset="0"/>
                          <a:ea typeface="Times New Roman" panose="02020603050405020304" pitchFamily="18" charset="0"/>
                          <a:cs typeface="Arial" panose="020B0604020202020204" pitchFamily="34" charset="0"/>
                        </a:rPr>
                        <a:t>5.1.2. Number of subsidised housing units' tenancy audits conducted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3 300 </a:t>
                      </a:r>
                      <a:r>
                        <a:rPr lang="en-ZA" sz="1200" kern="0" dirty="0">
                          <a:effectLst/>
                          <a:latin typeface="Arial" panose="020B0604020202020204" pitchFamily="34" charset="0"/>
                          <a:ea typeface="Times New Roman" panose="02020603050405020304" pitchFamily="18" charset="0"/>
                          <a:cs typeface="Arial" panose="020B0604020202020204" pitchFamily="34" charset="0"/>
                        </a:rPr>
                        <a:t>subsidised housing units' tenancy audits conducted</a:t>
                      </a:r>
                      <a:endParaRPr lang="en-ZA" sz="1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panose="020B0604020202020204" pitchFamily="34" charset="0"/>
                          <a:ea typeface="Times New Roman" panose="02020603050405020304" pitchFamily="18" charset="0"/>
                          <a:cs typeface="Arial" panose="020B0604020202020204" pitchFamily="34" charset="0"/>
                        </a:rPr>
                        <a:t>3 300 </a:t>
                      </a:r>
                      <a:r>
                        <a:rPr lang="en-ZA" sz="1200" kern="0">
                          <a:effectLst/>
                          <a:latin typeface="Arial" panose="020B0604020202020204" pitchFamily="34" charset="0"/>
                          <a:ea typeface="Times New Roman" panose="02020603050405020304" pitchFamily="18" charset="0"/>
                          <a:cs typeface="Arial" panose="020B0604020202020204" pitchFamily="34" charset="0"/>
                        </a:rPr>
                        <a:t>subsidised housing units' tenancy audits conducted</a:t>
                      </a:r>
                      <a:endParaRPr lang="en-ZA" sz="1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09668498"/>
                  </a:ext>
                </a:extLst>
              </a:tr>
              <a:tr h="931813">
                <a:tc vMerge="1">
                  <a:txBody>
                    <a:bodyPr/>
                    <a:lstStyle/>
                    <a:p>
                      <a:pPr>
                        <a:spcBef>
                          <a:spcPts val="300"/>
                        </a:spcBef>
                        <a:spcAft>
                          <a:spcPts val="300"/>
                        </a:spcAft>
                      </a:pPr>
                      <a:endParaRPr lang="en-GB" sz="1200" dirty="0">
                        <a:latin typeface="+mn-lt"/>
                      </a:endParaRPr>
                    </a:p>
                  </a:txBody>
                  <a:tcPr/>
                </a:tc>
                <a:tc vMerge="1">
                  <a:txBody>
                    <a:bodyPr/>
                    <a:lstStyle/>
                    <a:p>
                      <a:pPr algn="l">
                        <a:lnSpc>
                          <a:spcPct val="110000"/>
                        </a:lnSpc>
                        <a:spcBef>
                          <a:spcPts val="400"/>
                        </a:spcBef>
                        <a:spcAft>
                          <a:spcPts val="400"/>
                        </a:spcAft>
                      </a:pPr>
                      <a:endParaRPr lang="en-ZA" sz="1200" kern="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0" dirty="0">
                          <a:effectLst/>
                          <a:latin typeface="Arial" panose="020B0604020202020204" pitchFamily="34" charset="0"/>
                          <a:ea typeface="Times New Roman" panose="02020603050405020304" pitchFamily="18" charset="0"/>
                          <a:cs typeface="Arial" panose="020B0604020202020204" pitchFamily="34" charset="0"/>
                        </a:rPr>
                        <a:t>5.1.3. Number of subsidised housing units' building condition audits conducted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3 300 </a:t>
                      </a:r>
                      <a:r>
                        <a:rPr lang="en-ZA" sz="1200" kern="0" dirty="0">
                          <a:effectLst/>
                          <a:latin typeface="Arial" panose="020B0604020202020204" pitchFamily="34" charset="0"/>
                          <a:ea typeface="Times New Roman" panose="02020603050405020304" pitchFamily="18" charset="0"/>
                          <a:cs typeface="Arial" panose="020B0604020202020204" pitchFamily="34" charset="0"/>
                        </a:rPr>
                        <a:t>subsidised housing units' building condition audits conducted</a:t>
                      </a:r>
                      <a:endParaRPr lang="en-ZA" sz="1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2 000 </a:t>
                      </a:r>
                      <a:r>
                        <a:rPr lang="en-ZA" sz="1200" kern="0" dirty="0">
                          <a:effectLst/>
                          <a:latin typeface="Arial" panose="020B0604020202020204" pitchFamily="34" charset="0"/>
                          <a:ea typeface="Times New Roman" panose="02020603050405020304" pitchFamily="18" charset="0"/>
                          <a:cs typeface="Arial" panose="020B0604020202020204" pitchFamily="34" charset="0"/>
                        </a:rPr>
                        <a:t>subsidised housing units' building condition audits conducted</a:t>
                      </a:r>
                      <a:endParaRPr lang="en-ZA" sz="1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10753950"/>
                  </a:ext>
                </a:extLst>
              </a:tr>
              <a:tr h="802907">
                <a:tc vMerge="1">
                  <a:txBody>
                    <a:bodyPr/>
                    <a:lstStyle/>
                    <a:p>
                      <a:pPr>
                        <a:spcBef>
                          <a:spcPts val="300"/>
                        </a:spcBef>
                        <a:spcAft>
                          <a:spcPts val="300"/>
                        </a:spcAft>
                      </a:pPr>
                      <a:endParaRPr lang="en-GB" sz="1200" dirty="0">
                        <a:latin typeface="+mn-lt"/>
                      </a:endParaRPr>
                    </a:p>
                  </a:txBody>
                  <a:tcPr/>
                </a:tc>
                <a:tc>
                  <a:txBody>
                    <a:bodyPr/>
                    <a:lstStyle/>
                    <a:p>
                      <a:pPr algn="l">
                        <a:lnSpc>
                          <a:spcPct val="110000"/>
                        </a:lnSpc>
                        <a:spcBef>
                          <a:spcPts val="400"/>
                        </a:spcBef>
                        <a:spcAft>
                          <a:spcPts val="400"/>
                        </a:spcAft>
                      </a:pPr>
                      <a:r>
                        <a:rPr lang="en-ZA" sz="1200" kern="0" dirty="0">
                          <a:effectLst/>
                          <a:latin typeface="+mn-lt"/>
                          <a:ea typeface="Times New Roman" panose="02020603050405020304" pitchFamily="18" charset="0"/>
                          <a:cs typeface="Arial" panose="020B0604020202020204" pitchFamily="34" charset="0"/>
                        </a:rPr>
                        <a:t>5.2. </a:t>
                      </a:r>
                      <a:r>
                        <a:rPr lang="en-ZA" sz="1200" kern="1400" dirty="0">
                          <a:effectLst/>
                          <a:latin typeface="+mn-lt"/>
                          <a:ea typeface="Times New Roman" panose="02020603050405020304" pitchFamily="18" charset="0"/>
                          <a:cs typeface="Arial" panose="020B0604020202020204" pitchFamily="34" charset="0"/>
                        </a:rPr>
                        <a:t>Growing portfolio of social housing units under regulation</a:t>
                      </a:r>
                      <a:endParaRPr lang="en-ZA" sz="1200" kern="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0" dirty="0">
                          <a:effectLst/>
                          <a:latin typeface="+mn-lt"/>
                          <a:ea typeface="Times New Roman" panose="02020603050405020304" pitchFamily="18" charset="0"/>
                          <a:cs typeface="Arial" panose="020B0604020202020204" pitchFamily="34" charset="0"/>
                        </a:rPr>
                        <a:t>5.2.1. Number of Institutional Housing Subsidy projects brought under regulation </a:t>
                      </a:r>
                      <a:endParaRPr lang="en-ZA" sz="1200" kern="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mn-lt"/>
                          <a:ea typeface="Times New Roman" panose="02020603050405020304" pitchFamily="18" charset="0"/>
                          <a:cs typeface="Arial" panose="020B0604020202020204" pitchFamily="34" charset="0"/>
                        </a:rPr>
                        <a:t>4 x </a:t>
                      </a:r>
                      <a:r>
                        <a:rPr lang="en-ZA" sz="1200" kern="0" dirty="0">
                          <a:effectLst/>
                          <a:latin typeface="+mn-lt"/>
                          <a:ea typeface="Times New Roman" panose="02020603050405020304" pitchFamily="18" charset="0"/>
                          <a:cs typeface="Arial" panose="020B0604020202020204" pitchFamily="34" charset="0"/>
                        </a:rPr>
                        <a:t>Institutional Housing Subsidy projects brought under regulation </a:t>
                      </a:r>
                      <a:endParaRPr lang="en-ZA" sz="1200" kern="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mn-lt"/>
                          <a:ea typeface="Times New Roman" panose="02020603050405020304" pitchFamily="18" charset="0"/>
                          <a:cs typeface="Arial" panose="020B0604020202020204" pitchFamily="34" charset="0"/>
                        </a:rPr>
                        <a:t>4 x </a:t>
                      </a:r>
                      <a:r>
                        <a:rPr lang="en-ZA" sz="1200" kern="0" dirty="0">
                          <a:effectLst/>
                          <a:latin typeface="+mn-lt"/>
                          <a:ea typeface="Times New Roman" panose="02020603050405020304" pitchFamily="18" charset="0"/>
                          <a:cs typeface="Arial" panose="020B0604020202020204" pitchFamily="34" charset="0"/>
                        </a:rPr>
                        <a:t>Institutional Housing Subsidy projects brought under regulation </a:t>
                      </a:r>
                      <a:endParaRPr lang="en-ZA" sz="1200" kern="14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55025320"/>
                  </a:ext>
                </a:extLst>
              </a:tr>
              <a:tr h="1022079">
                <a:tc>
                  <a:txBody>
                    <a:bodyPr/>
                    <a:lstStyle/>
                    <a:p>
                      <a:pPr algn="l">
                        <a:lnSpc>
                          <a:spcPct val="110000"/>
                        </a:lnSpc>
                        <a:spcBef>
                          <a:spcPts val="400"/>
                        </a:spcBef>
                        <a:spcAft>
                          <a:spcPts val="400"/>
                        </a:spcAft>
                      </a:pPr>
                      <a:r>
                        <a:rPr lang="en-ZA" sz="1400" b="1" u="sng" kern="1400" dirty="0">
                          <a:effectLst/>
                          <a:latin typeface="+mn-lt"/>
                          <a:ea typeface="Times New Roman" panose="02020603050405020304" pitchFamily="18" charset="0"/>
                          <a:cs typeface="Arial" panose="020B0604020202020204" pitchFamily="34" charset="0"/>
                        </a:rPr>
                        <a:t>Outcome 6: </a:t>
                      </a:r>
                      <a:endParaRPr lang="en-ZA" sz="1400" kern="1400" dirty="0">
                        <a:effectLst/>
                        <a:latin typeface="+mn-lt"/>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1400" b="1" kern="1400" dirty="0">
                          <a:effectLst/>
                          <a:latin typeface="+mn-lt"/>
                          <a:ea typeface="Times New Roman" panose="02020603050405020304" pitchFamily="18" charset="0"/>
                          <a:cs typeface="Arial" panose="020B0604020202020204" pitchFamily="34" charset="0"/>
                        </a:rPr>
                        <a:t>A transformed social housing sector value chain</a:t>
                      </a:r>
                      <a:endParaRPr lang="en-ZA" sz="1400" kern="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0" dirty="0">
                          <a:effectLst/>
                          <a:latin typeface="+mn-lt"/>
                          <a:ea typeface="Times New Roman" panose="02020603050405020304" pitchFamily="18" charset="0"/>
                          <a:cs typeface="Arial" panose="020B0604020202020204" pitchFamily="34" charset="0"/>
                        </a:rPr>
                        <a:t>6.2. Increased proportion of project applicants that are black majority owned or controlled (&gt;50% black)</a:t>
                      </a:r>
                      <a:endParaRPr lang="en-ZA" sz="1200" kern="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0" dirty="0">
                          <a:effectLst/>
                          <a:latin typeface="+mn-lt"/>
                          <a:ea typeface="Times New Roman" panose="02020603050405020304" pitchFamily="18" charset="0"/>
                          <a:cs typeface="Arial" panose="020B0604020202020204" pitchFamily="34" charset="0"/>
                        </a:rPr>
                        <a:t>6.2.1. Percentage of projects in the pipeline that are from capital grant applicants that are black majority owned or controlled (&gt;50% black)</a:t>
                      </a:r>
                      <a:endParaRPr lang="en-ZA" sz="1200" kern="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mn-lt"/>
                          <a:ea typeface="Times New Roman" panose="02020603050405020304" pitchFamily="18" charset="0"/>
                          <a:cs typeface="Arial" panose="020B0604020202020204" pitchFamily="34" charset="0"/>
                        </a:rPr>
                        <a:t>65% </a:t>
                      </a:r>
                      <a:r>
                        <a:rPr lang="en-ZA" sz="1200" kern="0">
                          <a:effectLst/>
                          <a:latin typeface="+mn-lt"/>
                          <a:ea typeface="Times New Roman" panose="02020603050405020304" pitchFamily="18" charset="0"/>
                          <a:cs typeface="Arial" panose="020B0604020202020204" pitchFamily="34" charset="0"/>
                        </a:rPr>
                        <a:t>of projects in the pipeline are from capital grant applicants that are black majority owned or controlled</a:t>
                      </a:r>
                      <a:endParaRPr lang="en-ZA" sz="1200" kern="14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mn-lt"/>
                          <a:ea typeface="Times New Roman" panose="02020603050405020304" pitchFamily="18" charset="0"/>
                          <a:cs typeface="Arial" panose="020B0604020202020204" pitchFamily="34" charset="0"/>
                        </a:rPr>
                        <a:t>70% </a:t>
                      </a:r>
                      <a:r>
                        <a:rPr lang="en-ZA" sz="1200" kern="0" dirty="0">
                          <a:effectLst/>
                          <a:latin typeface="+mn-lt"/>
                          <a:ea typeface="Times New Roman" panose="02020603050405020304" pitchFamily="18" charset="0"/>
                          <a:cs typeface="Arial" panose="020B0604020202020204" pitchFamily="34" charset="0"/>
                        </a:rPr>
                        <a:t>of projects in the pipeline are from capital grant applicants that are black majority owned or controlled</a:t>
                      </a:r>
                      <a:endParaRPr lang="en-ZA" sz="1200" kern="14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74241406"/>
                  </a:ext>
                </a:extLst>
              </a:tr>
            </a:tbl>
          </a:graphicData>
        </a:graphic>
      </p:graphicFrame>
      <p:sp>
        <p:nvSpPr>
          <p:cNvPr id="6" name="Slide Number Placeholder 1"/>
          <p:cNvSpPr>
            <a:spLocks noGrp="1"/>
          </p:cNvSpPr>
          <p:nvPr>
            <p:ph type="sldNum" sz="quarter" idx="12"/>
          </p:nvPr>
        </p:nvSpPr>
        <p:spPr>
          <a:xfrm>
            <a:off x="7537448" y="6356351"/>
            <a:ext cx="2228850" cy="365125"/>
          </a:xfrm>
        </p:spPr>
        <p:txBody>
          <a:bodyPr/>
          <a:lstStyle/>
          <a:p>
            <a:fld id="{1AD0EAB4-4954-FC42-9A58-C49EEA6F401E}" type="slidenum">
              <a:rPr lang="en-US" sz="1000" b="1" smtClean="0">
                <a:solidFill>
                  <a:schemeClr val="tx1"/>
                </a:solidFill>
              </a:rPr>
              <a:t>26</a:t>
            </a:fld>
            <a:endParaRPr lang="en-US" sz="1000" b="1" dirty="0">
              <a:solidFill>
                <a:schemeClr val="tx1"/>
              </a:solidFill>
            </a:endParaRPr>
          </a:p>
        </p:txBody>
      </p:sp>
    </p:spTree>
    <p:extLst>
      <p:ext uri="{BB962C8B-B14F-4D97-AF65-F5344CB8AC3E}">
        <p14:creationId xmlns:p14="http://schemas.microsoft.com/office/powerpoint/2010/main" val="2171307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33">
            <a:extLst>
              <a:ext uri="{FF2B5EF4-FFF2-40B4-BE49-F238E27FC236}">
                <a16:creationId xmlns:a16="http://schemas.microsoft.com/office/drawing/2014/main" id="{454AB960-A45D-7D46-9811-52A756556D5C}"/>
              </a:ext>
            </a:extLst>
          </p:cNvPr>
          <p:cNvSpPr txBox="1">
            <a:spLocks/>
          </p:cNvSpPr>
          <p:nvPr/>
        </p:nvSpPr>
        <p:spPr>
          <a:xfrm>
            <a:off x="88900" y="189425"/>
            <a:ext cx="9677399" cy="363732"/>
          </a:xfrm>
          <a:prstGeom prst="rect">
            <a:avLst/>
          </a:prstGeom>
          <a:solidFill>
            <a:schemeClr val="bg1">
              <a:lumMod val="95000"/>
            </a:schemeClr>
          </a:solidFill>
          <a:ln>
            <a:solidFill>
              <a:schemeClr val="accent6">
                <a:lumMod val="50000"/>
              </a:schemeClr>
            </a:solidFill>
          </a:ln>
        </p:spPr>
        <p:txBody>
          <a:bodyPr/>
          <a:lstStyle>
            <a:lvl1pPr algn="l" defTabSz="74295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algn="ctr" fontAlgn="base">
              <a:spcBef>
                <a:spcPct val="50000"/>
              </a:spcBef>
              <a:spcAft>
                <a:spcPct val="0"/>
              </a:spcAft>
            </a:pPr>
            <a:r>
              <a:rPr lang="en-ZA" sz="2000" b="1" cap="all" dirty="0">
                <a:solidFill>
                  <a:srgbClr val="002060"/>
                </a:solidFill>
                <a:cs typeface="Arial" pitchFamily="34" charset="0"/>
              </a:rPr>
              <a:t>SHRA OUTPUTS, OUTPUT INDICATORS AND TARGETS (APP)</a:t>
            </a:r>
          </a:p>
        </p:txBody>
      </p:sp>
      <p:graphicFrame>
        <p:nvGraphicFramePr>
          <p:cNvPr id="4" name="Table 3">
            <a:extLst>
              <a:ext uri="{FF2B5EF4-FFF2-40B4-BE49-F238E27FC236}">
                <a16:creationId xmlns:a16="http://schemas.microsoft.com/office/drawing/2014/main" id="{BEF2BF75-40C6-4B43-9D22-E1AA229DE2BA}"/>
              </a:ext>
            </a:extLst>
          </p:cNvPr>
          <p:cNvGraphicFramePr>
            <a:graphicFrameLocks noGrp="1"/>
          </p:cNvGraphicFramePr>
          <p:nvPr>
            <p:extLst>
              <p:ext uri="{D42A27DB-BD31-4B8C-83A1-F6EECF244321}">
                <p14:modId xmlns:p14="http://schemas.microsoft.com/office/powerpoint/2010/main" val="357324357"/>
              </p:ext>
            </p:extLst>
          </p:nvPr>
        </p:nvGraphicFramePr>
        <p:xfrm>
          <a:off x="114301" y="642215"/>
          <a:ext cx="9651997" cy="5983839"/>
        </p:xfrm>
        <a:graphic>
          <a:graphicData uri="http://schemas.openxmlformats.org/drawingml/2006/table">
            <a:tbl>
              <a:tblPr firstRow="1" bandRow="1">
                <a:tableStyleId>{93296810-A885-4BE3-A3E7-6D5BEEA58F35}</a:tableStyleId>
              </a:tblPr>
              <a:tblGrid>
                <a:gridCol w="1680233">
                  <a:extLst>
                    <a:ext uri="{9D8B030D-6E8A-4147-A177-3AD203B41FA5}">
                      <a16:colId xmlns:a16="http://schemas.microsoft.com/office/drawing/2014/main" val="445661213"/>
                    </a:ext>
                  </a:extLst>
                </a:gridCol>
                <a:gridCol w="1735744">
                  <a:extLst>
                    <a:ext uri="{9D8B030D-6E8A-4147-A177-3AD203B41FA5}">
                      <a16:colId xmlns:a16="http://schemas.microsoft.com/office/drawing/2014/main" val="153919616"/>
                    </a:ext>
                  </a:extLst>
                </a:gridCol>
                <a:gridCol w="2407535">
                  <a:extLst>
                    <a:ext uri="{9D8B030D-6E8A-4147-A177-3AD203B41FA5}">
                      <a16:colId xmlns:a16="http://schemas.microsoft.com/office/drawing/2014/main" val="1631194937"/>
                    </a:ext>
                  </a:extLst>
                </a:gridCol>
                <a:gridCol w="1921397">
                  <a:extLst>
                    <a:ext uri="{9D8B030D-6E8A-4147-A177-3AD203B41FA5}">
                      <a16:colId xmlns:a16="http://schemas.microsoft.com/office/drawing/2014/main" val="773669188"/>
                    </a:ext>
                  </a:extLst>
                </a:gridCol>
                <a:gridCol w="1907088">
                  <a:extLst>
                    <a:ext uri="{9D8B030D-6E8A-4147-A177-3AD203B41FA5}">
                      <a16:colId xmlns:a16="http://schemas.microsoft.com/office/drawing/2014/main" val="4153291778"/>
                    </a:ext>
                  </a:extLst>
                </a:gridCol>
              </a:tblGrid>
              <a:tr h="375289">
                <a:tc gridSpan="5">
                  <a:txBody>
                    <a:bodyPr/>
                    <a:lstStyle/>
                    <a:p>
                      <a:pPr marL="11113" marR="0" lvl="0" indent="0" algn="l" defTabSz="742950" rtl="0" eaLnBrk="1" fontAlgn="auto" latinLnBrk="0" hangingPunct="1">
                        <a:lnSpc>
                          <a:spcPct val="110000"/>
                        </a:lnSpc>
                        <a:spcBef>
                          <a:spcPts val="600"/>
                        </a:spcBef>
                        <a:spcAft>
                          <a:spcPts val="600"/>
                        </a:spcAft>
                        <a:buClrTx/>
                        <a:buSzTx/>
                        <a:buFontTx/>
                        <a:buNone/>
                        <a:tabLst/>
                        <a:defRPr/>
                      </a:pPr>
                      <a:r>
                        <a:rPr lang="en-GB" sz="1200" b="1" i="0" u="none" dirty="0">
                          <a:solidFill>
                            <a:schemeClr val="bg1"/>
                          </a:solidFill>
                        </a:rPr>
                        <a:t>PROGRAMME THREE: SECTOR DEVELOPMENT AND TRANSFORMATION</a:t>
                      </a:r>
                    </a:p>
                  </a:txBody>
                  <a:tcPr>
                    <a:solidFill>
                      <a:schemeClr val="accent2">
                        <a:lumMod val="50000"/>
                      </a:schemeClr>
                    </a:solidFill>
                  </a:tcPr>
                </a:tc>
                <a:tc hMerge="1">
                  <a:txBody>
                    <a:bodyPr/>
                    <a:lstStyle/>
                    <a:p>
                      <a:pPr>
                        <a:spcBef>
                          <a:spcPts val="300"/>
                        </a:spcBef>
                        <a:spcAft>
                          <a:spcPts val="300"/>
                        </a:spcAft>
                      </a:pPr>
                      <a:endParaRPr lang="en-GB" sz="1400" i="1" dirty="0"/>
                    </a:p>
                  </a:txBody>
                  <a:tcPr/>
                </a:tc>
                <a:tc hMerge="1">
                  <a:txBody>
                    <a:bodyPr/>
                    <a:lstStyle/>
                    <a:p>
                      <a:pPr>
                        <a:spcBef>
                          <a:spcPts val="300"/>
                        </a:spcBef>
                        <a:spcAft>
                          <a:spcPts val="300"/>
                        </a:spcAft>
                      </a:pPr>
                      <a:endParaRPr lang="en-GB" sz="1400" b="0"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44272416"/>
                  </a:ext>
                </a:extLst>
              </a:tr>
              <a:tr h="736912">
                <a:tc>
                  <a:txBody>
                    <a:bodyPr/>
                    <a:lstStyle/>
                    <a:p>
                      <a:pPr algn="ctr">
                        <a:spcBef>
                          <a:spcPts val="300"/>
                        </a:spcBef>
                        <a:spcAft>
                          <a:spcPts val="300"/>
                        </a:spcAft>
                      </a:pPr>
                      <a:r>
                        <a:rPr lang="en-GB" sz="1200" b="1" i="0" dirty="0"/>
                        <a:t>Outcome (SP)</a:t>
                      </a:r>
                    </a:p>
                  </a:txBody>
                  <a:tcPr/>
                </a:tc>
                <a:tc>
                  <a:txBody>
                    <a:bodyPr/>
                    <a:lstStyle/>
                    <a:p>
                      <a:pPr algn="ctr">
                        <a:spcBef>
                          <a:spcPts val="300"/>
                        </a:spcBef>
                        <a:spcAft>
                          <a:spcPts val="300"/>
                        </a:spcAft>
                      </a:pPr>
                      <a:r>
                        <a:rPr lang="en-GB" sz="1200" b="1" dirty="0"/>
                        <a:t>APP Output</a:t>
                      </a:r>
                    </a:p>
                  </a:txBody>
                  <a:tcPr/>
                </a:tc>
                <a:tc>
                  <a:txBody>
                    <a:bodyPr/>
                    <a:lstStyle/>
                    <a:p>
                      <a:pPr algn="ctr">
                        <a:spcBef>
                          <a:spcPts val="300"/>
                        </a:spcBef>
                        <a:spcAft>
                          <a:spcPts val="300"/>
                        </a:spcAft>
                      </a:pPr>
                      <a:r>
                        <a:rPr lang="en-GB" sz="1200" b="1" i="0" dirty="0">
                          <a:latin typeface="+mn-lt"/>
                        </a:rPr>
                        <a:t>Output Indicator</a:t>
                      </a:r>
                    </a:p>
                  </a:txBody>
                  <a:tcPr/>
                </a:tc>
                <a:tc>
                  <a:txBody>
                    <a:bodyPr/>
                    <a:lstStyle/>
                    <a:p>
                      <a:pPr algn="ctr">
                        <a:spcBef>
                          <a:spcPts val="300"/>
                        </a:spcBef>
                        <a:spcAft>
                          <a:spcPts val="300"/>
                        </a:spcAft>
                      </a:pPr>
                      <a:r>
                        <a:rPr lang="en-GB" sz="1200" b="1" i="0" dirty="0">
                          <a:latin typeface="+mn-lt"/>
                        </a:rPr>
                        <a:t>Baseline 2019/20</a:t>
                      </a:r>
                    </a:p>
                    <a:p>
                      <a:pPr algn="ctr">
                        <a:spcBef>
                          <a:spcPts val="300"/>
                        </a:spcBef>
                        <a:spcAft>
                          <a:spcPts val="300"/>
                        </a:spcAft>
                      </a:pPr>
                      <a:r>
                        <a:rPr lang="en-GB" sz="1200" b="1" i="0" dirty="0">
                          <a:latin typeface="+mn-lt"/>
                        </a:rPr>
                        <a:t>(Estimated Performance)</a:t>
                      </a:r>
                    </a:p>
                  </a:txBody>
                  <a:tcPr/>
                </a:tc>
                <a:tc>
                  <a:txBody>
                    <a:bodyPr/>
                    <a:lstStyle/>
                    <a:p>
                      <a:pPr algn="ctr">
                        <a:spcBef>
                          <a:spcPts val="300"/>
                        </a:spcBef>
                        <a:spcAft>
                          <a:spcPts val="300"/>
                        </a:spcAft>
                      </a:pPr>
                      <a:r>
                        <a:rPr lang="en-GB" sz="1200" b="1" i="0" dirty="0">
                          <a:latin typeface="+mn-lt"/>
                        </a:rPr>
                        <a:t>Annual Target (2020/21)</a:t>
                      </a:r>
                    </a:p>
                    <a:p>
                      <a:pPr marL="0" marR="0" lvl="0" indent="0" algn="ctr" defTabSz="742950" rtl="0" eaLnBrk="1" fontAlgn="auto" latinLnBrk="0" hangingPunct="1">
                        <a:lnSpc>
                          <a:spcPct val="100000"/>
                        </a:lnSpc>
                        <a:spcBef>
                          <a:spcPts val="300"/>
                        </a:spcBef>
                        <a:spcAft>
                          <a:spcPts val="300"/>
                        </a:spcAft>
                        <a:buClrTx/>
                        <a:buSzTx/>
                        <a:buFontTx/>
                        <a:buNone/>
                        <a:tabLst/>
                        <a:defRPr/>
                      </a:pPr>
                      <a:r>
                        <a:rPr lang="en-GB" sz="1200" b="0" i="1" dirty="0">
                          <a:latin typeface="+mn-lt"/>
                        </a:rPr>
                        <a:t>Refer to APP for Quarterly Targets</a:t>
                      </a:r>
                    </a:p>
                  </a:txBody>
                  <a:tcPr/>
                </a:tc>
                <a:extLst>
                  <a:ext uri="{0D108BD9-81ED-4DB2-BD59-A6C34878D82A}">
                    <a16:rowId xmlns:a16="http://schemas.microsoft.com/office/drawing/2014/main" val="1141327641"/>
                  </a:ext>
                </a:extLst>
              </a:tr>
              <a:tr h="1617855">
                <a:tc rowSpan="3">
                  <a:txBody>
                    <a:bodyPr/>
                    <a:lstStyle/>
                    <a:p>
                      <a:pPr>
                        <a:spcBef>
                          <a:spcPts val="600"/>
                        </a:spcBef>
                      </a:pPr>
                      <a:r>
                        <a:rPr lang="en-ZA" sz="1400" b="1" u="sng" kern="1200" dirty="0">
                          <a:solidFill>
                            <a:schemeClr val="dk1"/>
                          </a:solidFill>
                          <a:effectLst/>
                          <a:latin typeface="+mn-lt"/>
                          <a:ea typeface="+mn-ea"/>
                          <a:cs typeface="+mn-cs"/>
                        </a:rPr>
                        <a:t>Outcome 3:</a:t>
                      </a:r>
                    </a:p>
                    <a:p>
                      <a:pPr>
                        <a:spcBef>
                          <a:spcPts val="600"/>
                        </a:spcBef>
                      </a:pPr>
                      <a:r>
                        <a:rPr lang="en-ZA" sz="1400" b="1" u="none" kern="1200" dirty="0">
                          <a:solidFill>
                            <a:schemeClr val="dk1"/>
                          </a:solidFill>
                          <a:effectLst/>
                          <a:latin typeface="+mn-lt"/>
                          <a:ea typeface="+mn-ea"/>
                          <a:cs typeface="+mn-cs"/>
                        </a:rPr>
                        <a:t>Enhanced performance of delivery agents and projects</a:t>
                      </a:r>
                    </a:p>
                  </a:txBody>
                  <a:tcPr/>
                </a:tc>
                <a:tc rowSpan="3">
                  <a:txBody>
                    <a:bodyPr/>
                    <a:lstStyle/>
                    <a:p>
                      <a:pPr algn="l">
                        <a:lnSpc>
                          <a:spcPct val="110000"/>
                        </a:lnSpc>
                        <a:spcBef>
                          <a:spcPts val="400"/>
                        </a:spcBef>
                        <a:spcAft>
                          <a:spcPts val="400"/>
                        </a:spcAft>
                      </a:pPr>
                      <a:r>
                        <a:rPr lang="en-ZA" sz="1200" kern="0" dirty="0">
                          <a:effectLst/>
                          <a:latin typeface="+mn-lt"/>
                          <a:ea typeface="Times New Roman" panose="02020603050405020304" pitchFamily="18" charset="0"/>
                          <a:cs typeface="Arial" panose="020B0604020202020204" pitchFamily="34" charset="0"/>
                        </a:rPr>
                        <a:t>3.1. Institutional investment Grant programme implemented </a:t>
                      </a:r>
                      <a:endParaRPr lang="en-ZA" sz="1200" kern="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3.1.1. Percentage of preselected qualifying institutions supported through a customised incubation programme to have projects in the pipeline by the end of the financial year</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panose="020B0604020202020204" pitchFamily="34" charset="0"/>
                          <a:ea typeface="Times New Roman" panose="02020603050405020304" pitchFamily="18" charset="0"/>
                          <a:cs typeface="Arial" panose="020B0604020202020204" pitchFamily="34" charset="0"/>
                        </a:rPr>
                        <a:t>50% (5/10) of preselected qualifying institutions supported through a customised incubation programme to have projects in the pipeline by the end of the financial year</a:t>
                      </a:r>
                      <a:r>
                        <a:rPr lang="en-ZA" sz="1200" strike="sngStrike" kern="140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panose="020B0604020202020204" pitchFamily="34" charset="0"/>
                          <a:ea typeface="Times New Roman" panose="02020603050405020304" pitchFamily="18" charset="0"/>
                          <a:cs typeface="Arial" panose="020B0604020202020204" pitchFamily="34" charset="0"/>
                        </a:rPr>
                        <a:t>50% (3/6) of preselected qualifying institutions supported through a customised incubation programme to have projects in the pipeline by the end of the financial year</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29301906"/>
                  </a:ext>
                </a:extLst>
              </a:tr>
              <a:tr h="1542839">
                <a:tc vMerge="1">
                  <a:txBody>
                    <a:bodyPr/>
                    <a:lstStyle/>
                    <a:p>
                      <a:pPr>
                        <a:spcBef>
                          <a:spcPts val="300"/>
                        </a:spcBef>
                        <a:spcAft>
                          <a:spcPts val="300"/>
                        </a:spcAft>
                      </a:pPr>
                      <a:endParaRPr lang="en-GB" sz="1200" dirty="0">
                        <a:latin typeface="+mn-lt"/>
                      </a:endParaRPr>
                    </a:p>
                  </a:txBody>
                  <a:tcPr/>
                </a:tc>
                <a:tc vMerge="1">
                  <a:txBody>
                    <a:bodyPr/>
                    <a:lstStyle/>
                    <a:p>
                      <a:endParaRPr lang="en-GB"/>
                    </a:p>
                  </a:txBody>
                  <a:tcPr/>
                </a:tc>
                <a:tc>
                  <a:txBody>
                    <a:bodyPr/>
                    <a:lstStyle/>
                    <a:p>
                      <a:pPr algn="l">
                        <a:lnSpc>
                          <a:spcPct val="110000"/>
                        </a:lnSpc>
                        <a:spcBef>
                          <a:spcPts val="400"/>
                        </a:spcBef>
                        <a:spcAft>
                          <a:spcPts val="400"/>
                        </a:spcAft>
                      </a:pPr>
                      <a:r>
                        <a:rPr lang="en-ZA" sz="1200" kern="0">
                          <a:effectLst/>
                          <a:latin typeface="Arial" panose="020B0604020202020204" pitchFamily="34" charset="0"/>
                          <a:ea typeface="Times New Roman" panose="02020603050405020304" pitchFamily="18" charset="0"/>
                          <a:cs typeface="Arial" panose="020B0604020202020204" pitchFamily="34" charset="0"/>
                        </a:rPr>
                        <a:t>3.1.2. Percentage of identified SHIs that received an IIG, of which the intervention is completed within the current financial year, at minimum, maintained their level of accreditation</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panose="020B0604020202020204" pitchFamily="34" charset="0"/>
                          <a:ea typeface="Times New Roman" panose="02020603050405020304" pitchFamily="18" charset="0"/>
                          <a:cs typeface="Arial" panose="020B0604020202020204" pitchFamily="34" charset="0"/>
                        </a:rPr>
                        <a:t>75% </a:t>
                      </a:r>
                      <a:r>
                        <a:rPr lang="en-ZA" sz="1200" kern="0">
                          <a:effectLst/>
                          <a:latin typeface="Arial" panose="020B0604020202020204" pitchFamily="34" charset="0"/>
                          <a:ea typeface="Times New Roman" panose="02020603050405020304" pitchFamily="18" charset="0"/>
                          <a:cs typeface="Arial" panose="020B0604020202020204" pitchFamily="34" charset="0"/>
                        </a:rPr>
                        <a:t>of identified SHIs that received an IIG, of which the intervention is completed within the current financial year, at minimum, maintained their level of accreditation</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panose="020B0604020202020204" pitchFamily="34" charset="0"/>
                          <a:ea typeface="Times New Roman" panose="02020603050405020304" pitchFamily="18" charset="0"/>
                          <a:cs typeface="Arial" panose="020B0604020202020204" pitchFamily="34" charset="0"/>
                        </a:rPr>
                        <a:t>75% </a:t>
                      </a:r>
                      <a:r>
                        <a:rPr lang="en-ZA" sz="1200" kern="0">
                          <a:effectLst/>
                          <a:latin typeface="Arial" panose="020B0604020202020204" pitchFamily="34" charset="0"/>
                          <a:ea typeface="Times New Roman" panose="02020603050405020304" pitchFamily="18" charset="0"/>
                          <a:cs typeface="Arial" panose="020B0604020202020204" pitchFamily="34" charset="0"/>
                        </a:rPr>
                        <a:t>of identified SHIs that received an IIG, of which the intervention is completed within the current financial year, at minimum, maintained their level of accreditation</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09668498"/>
                  </a:ext>
                </a:extLst>
              </a:tr>
              <a:tr h="1225770">
                <a:tc vMerge="1">
                  <a:txBody>
                    <a:bodyPr/>
                    <a:lstStyle/>
                    <a:p>
                      <a:pPr>
                        <a:spcBef>
                          <a:spcPts val="300"/>
                        </a:spcBef>
                        <a:spcAft>
                          <a:spcPts val="300"/>
                        </a:spcAft>
                      </a:pPr>
                      <a:endParaRPr lang="en-GB" sz="1200" dirty="0">
                        <a:latin typeface="+mn-lt"/>
                      </a:endParaRPr>
                    </a:p>
                  </a:txBody>
                  <a:tcPr/>
                </a:tc>
                <a:tc vMerge="1">
                  <a:txBody>
                    <a:bodyPr/>
                    <a:lstStyle/>
                    <a:p>
                      <a:endParaRPr lang="en-GB"/>
                    </a:p>
                  </a:txBody>
                  <a:tcPr/>
                </a:tc>
                <a:tc>
                  <a:txBody>
                    <a:bodyPr/>
                    <a:lstStyle/>
                    <a:p>
                      <a:pPr algn="l">
                        <a:lnSpc>
                          <a:spcPct val="110000"/>
                        </a:lnSpc>
                        <a:spcBef>
                          <a:spcPts val="400"/>
                        </a:spcBef>
                        <a:spcAft>
                          <a:spcPts val="400"/>
                        </a:spcAft>
                      </a:pPr>
                      <a:r>
                        <a:rPr lang="en-ZA" sz="1200" kern="0" dirty="0">
                          <a:effectLst/>
                          <a:latin typeface="Arial" panose="020B0604020202020204" pitchFamily="34" charset="0"/>
                          <a:ea typeface="Times New Roman" panose="02020603050405020304" pitchFamily="18" charset="0"/>
                          <a:cs typeface="Arial" panose="020B0604020202020204" pitchFamily="34" charset="0"/>
                        </a:rPr>
                        <a:t>3.1.3. Percentage of identified projects that received an IIG, of which the work is completed within the current financial year, are recommended for capital grant award</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1200" kern="0" dirty="0">
                          <a:effectLst/>
                          <a:latin typeface="Arial" panose="020B0604020202020204" pitchFamily="34" charset="0"/>
                          <a:ea typeface="Times New Roman" panose="02020603050405020304" pitchFamily="18" charset="0"/>
                          <a:cs typeface="Arial" panose="020B0604020202020204" pitchFamily="34" charset="0"/>
                        </a:rPr>
                        <a:t>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panose="020B0604020202020204" pitchFamily="34" charset="0"/>
                          <a:ea typeface="Times New Roman" panose="02020603050405020304" pitchFamily="18" charset="0"/>
                          <a:cs typeface="Arial" panose="020B0604020202020204" pitchFamily="34" charset="0"/>
                        </a:rPr>
                        <a:t>77.5% </a:t>
                      </a:r>
                      <a:r>
                        <a:rPr lang="en-ZA" sz="1200" kern="0">
                          <a:effectLst/>
                          <a:latin typeface="Arial" panose="020B0604020202020204" pitchFamily="34" charset="0"/>
                          <a:ea typeface="Times New Roman" panose="02020603050405020304" pitchFamily="18" charset="0"/>
                          <a:cs typeface="Arial" panose="020B0604020202020204" pitchFamily="34" charset="0"/>
                        </a:rPr>
                        <a:t>of identified projects that received an IIG, of which the work is completed within the current financial year, are recommended for capital grant award</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1200" kern="1400">
                          <a:effectLst/>
                          <a:latin typeface="Arial" panose="020B0604020202020204" pitchFamily="34" charset="0"/>
                          <a:ea typeface="Times New Roman" panose="02020603050405020304" pitchFamily="18" charset="0"/>
                          <a:cs typeface="Arial" panose="020B0604020202020204" pitchFamily="34" charset="0"/>
                        </a:rPr>
                        <a:t>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75% </a:t>
                      </a:r>
                      <a:r>
                        <a:rPr lang="en-ZA" sz="1200" kern="0" dirty="0">
                          <a:effectLst/>
                          <a:latin typeface="Arial" panose="020B0604020202020204" pitchFamily="34" charset="0"/>
                          <a:ea typeface="Times New Roman" panose="02020603050405020304" pitchFamily="18" charset="0"/>
                          <a:cs typeface="Arial" panose="020B0604020202020204" pitchFamily="34" charset="0"/>
                        </a:rPr>
                        <a:t>of identified projects that received an IIG, of which the work is completed within the current financial year, are recommended for capital grant award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10753950"/>
                  </a:ext>
                </a:extLst>
              </a:tr>
            </a:tbl>
          </a:graphicData>
        </a:graphic>
      </p:graphicFrame>
      <p:sp>
        <p:nvSpPr>
          <p:cNvPr id="6" name="Slide Number Placeholder 1"/>
          <p:cNvSpPr>
            <a:spLocks noGrp="1"/>
          </p:cNvSpPr>
          <p:nvPr>
            <p:ph type="sldNum" sz="quarter" idx="12"/>
          </p:nvPr>
        </p:nvSpPr>
        <p:spPr>
          <a:xfrm>
            <a:off x="7537448" y="6356351"/>
            <a:ext cx="2228850" cy="365125"/>
          </a:xfrm>
        </p:spPr>
        <p:txBody>
          <a:bodyPr/>
          <a:lstStyle/>
          <a:p>
            <a:fld id="{1AD0EAB4-4954-FC42-9A58-C49EEA6F401E}" type="slidenum">
              <a:rPr lang="en-US" sz="1000" b="1" smtClean="0">
                <a:solidFill>
                  <a:schemeClr val="tx1"/>
                </a:solidFill>
              </a:rPr>
              <a:t>27</a:t>
            </a:fld>
            <a:endParaRPr lang="en-US" sz="1000" b="1" dirty="0">
              <a:solidFill>
                <a:schemeClr val="tx1"/>
              </a:solidFill>
            </a:endParaRPr>
          </a:p>
        </p:txBody>
      </p:sp>
    </p:spTree>
    <p:extLst>
      <p:ext uri="{BB962C8B-B14F-4D97-AF65-F5344CB8AC3E}">
        <p14:creationId xmlns:p14="http://schemas.microsoft.com/office/powerpoint/2010/main" val="277491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33">
            <a:extLst>
              <a:ext uri="{FF2B5EF4-FFF2-40B4-BE49-F238E27FC236}">
                <a16:creationId xmlns:a16="http://schemas.microsoft.com/office/drawing/2014/main" id="{454AB960-A45D-7D46-9811-52A756556D5C}"/>
              </a:ext>
            </a:extLst>
          </p:cNvPr>
          <p:cNvSpPr txBox="1">
            <a:spLocks/>
          </p:cNvSpPr>
          <p:nvPr/>
        </p:nvSpPr>
        <p:spPr>
          <a:xfrm>
            <a:off x="88900" y="189425"/>
            <a:ext cx="9677399" cy="363732"/>
          </a:xfrm>
          <a:prstGeom prst="rect">
            <a:avLst/>
          </a:prstGeom>
          <a:solidFill>
            <a:schemeClr val="bg1">
              <a:lumMod val="95000"/>
            </a:schemeClr>
          </a:solidFill>
          <a:ln>
            <a:solidFill>
              <a:schemeClr val="accent6">
                <a:lumMod val="50000"/>
              </a:schemeClr>
            </a:solidFill>
          </a:ln>
        </p:spPr>
        <p:txBody>
          <a:bodyPr/>
          <a:lstStyle>
            <a:lvl1pPr algn="l" defTabSz="74295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algn="ctr" fontAlgn="base">
              <a:spcBef>
                <a:spcPct val="50000"/>
              </a:spcBef>
              <a:spcAft>
                <a:spcPct val="0"/>
              </a:spcAft>
            </a:pPr>
            <a:r>
              <a:rPr lang="en-ZA" sz="2000" b="1" cap="all" dirty="0">
                <a:solidFill>
                  <a:srgbClr val="002060"/>
                </a:solidFill>
                <a:cs typeface="Arial" pitchFamily="34" charset="0"/>
              </a:rPr>
              <a:t>SHRA OUTPUTS, OUTPUT INDICATORS AND TARGETS (APP)</a:t>
            </a:r>
          </a:p>
        </p:txBody>
      </p:sp>
      <p:graphicFrame>
        <p:nvGraphicFramePr>
          <p:cNvPr id="4" name="Table 3">
            <a:extLst>
              <a:ext uri="{FF2B5EF4-FFF2-40B4-BE49-F238E27FC236}">
                <a16:creationId xmlns:a16="http://schemas.microsoft.com/office/drawing/2014/main" id="{BEF2BF75-40C6-4B43-9D22-E1AA229DE2BA}"/>
              </a:ext>
            </a:extLst>
          </p:cNvPr>
          <p:cNvGraphicFramePr>
            <a:graphicFrameLocks noGrp="1"/>
          </p:cNvGraphicFramePr>
          <p:nvPr>
            <p:extLst>
              <p:ext uri="{D42A27DB-BD31-4B8C-83A1-F6EECF244321}">
                <p14:modId xmlns:p14="http://schemas.microsoft.com/office/powerpoint/2010/main" val="169579500"/>
              </p:ext>
            </p:extLst>
          </p:nvPr>
        </p:nvGraphicFramePr>
        <p:xfrm>
          <a:off x="114301" y="642215"/>
          <a:ext cx="9651997" cy="5031968"/>
        </p:xfrm>
        <a:graphic>
          <a:graphicData uri="http://schemas.openxmlformats.org/drawingml/2006/table">
            <a:tbl>
              <a:tblPr firstRow="1" bandRow="1">
                <a:tableStyleId>{93296810-A885-4BE3-A3E7-6D5BEEA58F35}</a:tableStyleId>
              </a:tblPr>
              <a:tblGrid>
                <a:gridCol w="1680233">
                  <a:extLst>
                    <a:ext uri="{9D8B030D-6E8A-4147-A177-3AD203B41FA5}">
                      <a16:colId xmlns:a16="http://schemas.microsoft.com/office/drawing/2014/main" val="445661213"/>
                    </a:ext>
                  </a:extLst>
                </a:gridCol>
                <a:gridCol w="1735744">
                  <a:extLst>
                    <a:ext uri="{9D8B030D-6E8A-4147-A177-3AD203B41FA5}">
                      <a16:colId xmlns:a16="http://schemas.microsoft.com/office/drawing/2014/main" val="153919616"/>
                    </a:ext>
                  </a:extLst>
                </a:gridCol>
                <a:gridCol w="2407535">
                  <a:extLst>
                    <a:ext uri="{9D8B030D-6E8A-4147-A177-3AD203B41FA5}">
                      <a16:colId xmlns:a16="http://schemas.microsoft.com/office/drawing/2014/main" val="1631194937"/>
                    </a:ext>
                  </a:extLst>
                </a:gridCol>
                <a:gridCol w="1921397">
                  <a:extLst>
                    <a:ext uri="{9D8B030D-6E8A-4147-A177-3AD203B41FA5}">
                      <a16:colId xmlns:a16="http://schemas.microsoft.com/office/drawing/2014/main" val="773669188"/>
                    </a:ext>
                  </a:extLst>
                </a:gridCol>
                <a:gridCol w="1907088">
                  <a:extLst>
                    <a:ext uri="{9D8B030D-6E8A-4147-A177-3AD203B41FA5}">
                      <a16:colId xmlns:a16="http://schemas.microsoft.com/office/drawing/2014/main" val="4153291778"/>
                    </a:ext>
                  </a:extLst>
                </a:gridCol>
              </a:tblGrid>
              <a:tr h="458947">
                <a:tc gridSpan="5">
                  <a:txBody>
                    <a:bodyPr/>
                    <a:lstStyle/>
                    <a:p>
                      <a:pPr marL="11113" marR="0" lvl="0" indent="0" algn="l" defTabSz="742950" rtl="0" eaLnBrk="1" fontAlgn="auto" latinLnBrk="0" hangingPunct="1">
                        <a:lnSpc>
                          <a:spcPct val="110000"/>
                        </a:lnSpc>
                        <a:spcBef>
                          <a:spcPts val="600"/>
                        </a:spcBef>
                        <a:spcAft>
                          <a:spcPts val="600"/>
                        </a:spcAft>
                        <a:buClrTx/>
                        <a:buSzTx/>
                        <a:buFontTx/>
                        <a:buNone/>
                        <a:tabLst/>
                        <a:defRPr/>
                      </a:pPr>
                      <a:r>
                        <a:rPr lang="en-GB" sz="1200" b="1" i="0" u="none" dirty="0">
                          <a:solidFill>
                            <a:schemeClr val="bg1"/>
                          </a:solidFill>
                        </a:rPr>
                        <a:t>PROGRAMME THREE: SECTOR DEVELOPMENT AND TRANSFORMATION</a:t>
                      </a:r>
                    </a:p>
                  </a:txBody>
                  <a:tcPr>
                    <a:solidFill>
                      <a:schemeClr val="accent2">
                        <a:lumMod val="50000"/>
                      </a:schemeClr>
                    </a:solidFill>
                  </a:tcPr>
                </a:tc>
                <a:tc hMerge="1">
                  <a:txBody>
                    <a:bodyPr/>
                    <a:lstStyle/>
                    <a:p>
                      <a:pPr>
                        <a:spcBef>
                          <a:spcPts val="300"/>
                        </a:spcBef>
                        <a:spcAft>
                          <a:spcPts val="300"/>
                        </a:spcAft>
                      </a:pPr>
                      <a:endParaRPr lang="en-GB" sz="1400" i="1" dirty="0"/>
                    </a:p>
                  </a:txBody>
                  <a:tcPr/>
                </a:tc>
                <a:tc hMerge="1">
                  <a:txBody>
                    <a:bodyPr/>
                    <a:lstStyle/>
                    <a:p>
                      <a:pPr>
                        <a:spcBef>
                          <a:spcPts val="300"/>
                        </a:spcBef>
                        <a:spcAft>
                          <a:spcPts val="300"/>
                        </a:spcAft>
                      </a:pPr>
                      <a:endParaRPr lang="en-GB" sz="1400" b="0"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44272416"/>
                  </a:ext>
                </a:extLst>
              </a:tr>
              <a:tr h="901182">
                <a:tc>
                  <a:txBody>
                    <a:bodyPr/>
                    <a:lstStyle/>
                    <a:p>
                      <a:pPr algn="ctr">
                        <a:spcBef>
                          <a:spcPts val="300"/>
                        </a:spcBef>
                        <a:spcAft>
                          <a:spcPts val="300"/>
                        </a:spcAft>
                      </a:pPr>
                      <a:r>
                        <a:rPr lang="en-GB" sz="1200" b="1" i="0" dirty="0"/>
                        <a:t>Outcome (SP)</a:t>
                      </a:r>
                    </a:p>
                  </a:txBody>
                  <a:tcPr/>
                </a:tc>
                <a:tc>
                  <a:txBody>
                    <a:bodyPr/>
                    <a:lstStyle/>
                    <a:p>
                      <a:pPr algn="ctr">
                        <a:spcBef>
                          <a:spcPts val="300"/>
                        </a:spcBef>
                        <a:spcAft>
                          <a:spcPts val="300"/>
                        </a:spcAft>
                      </a:pPr>
                      <a:r>
                        <a:rPr lang="en-GB" sz="1200" b="1" dirty="0"/>
                        <a:t>APP Output</a:t>
                      </a:r>
                    </a:p>
                  </a:txBody>
                  <a:tcPr/>
                </a:tc>
                <a:tc>
                  <a:txBody>
                    <a:bodyPr/>
                    <a:lstStyle/>
                    <a:p>
                      <a:pPr algn="ctr">
                        <a:spcBef>
                          <a:spcPts val="300"/>
                        </a:spcBef>
                        <a:spcAft>
                          <a:spcPts val="300"/>
                        </a:spcAft>
                      </a:pPr>
                      <a:r>
                        <a:rPr lang="en-GB" sz="1200" b="1" i="0" dirty="0">
                          <a:latin typeface="+mn-lt"/>
                        </a:rPr>
                        <a:t>Output Indicator</a:t>
                      </a:r>
                    </a:p>
                  </a:txBody>
                  <a:tcPr/>
                </a:tc>
                <a:tc>
                  <a:txBody>
                    <a:bodyPr/>
                    <a:lstStyle/>
                    <a:p>
                      <a:pPr algn="ctr">
                        <a:spcBef>
                          <a:spcPts val="300"/>
                        </a:spcBef>
                        <a:spcAft>
                          <a:spcPts val="300"/>
                        </a:spcAft>
                      </a:pPr>
                      <a:r>
                        <a:rPr lang="en-GB" sz="1200" b="1" i="0" dirty="0">
                          <a:latin typeface="+mn-lt"/>
                        </a:rPr>
                        <a:t>Baseline 2019/20</a:t>
                      </a:r>
                    </a:p>
                    <a:p>
                      <a:pPr algn="ctr">
                        <a:spcBef>
                          <a:spcPts val="300"/>
                        </a:spcBef>
                        <a:spcAft>
                          <a:spcPts val="300"/>
                        </a:spcAft>
                      </a:pPr>
                      <a:r>
                        <a:rPr lang="en-GB" sz="1200" b="1" i="0" dirty="0">
                          <a:latin typeface="+mn-lt"/>
                        </a:rPr>
                        <a:t>(Estimated Performance)</a:t>
                      </a:r>
                    </a:p>
                  </a:txBody>
                  <a:tcPr/>
                </a:tc>
                <a:tc>
                  <a:txBody>
                    <a:bodyPr/>
                    <a:lstStyle/>
                    <a:p>
                      <a:pPr algn="ctr">
                        <a:spcBef>
                          <a:spcPts val="300"/>
                        </a:spcBef>
                        <a:spcAft>
                          <a:spcPts val="300"/>
                        </a:spcAft>
                      </a:pPr>
                      <a:r>
                        <a:rPr lang="en-GB" sz="1200" b="1" i="0" dirty="0">
                          <a:latin typeface="+mn-lt"/>
                        </a:rPr>
                        <a:t>Annual Target (2020/21)</a:t>
                      </a:r>
                    </a:p>
                    <a:p>
                      <a:pPr marL="0" marR="0" lvl="0" indent="0" algn="ctr" defTabSz="742950" rtl="0" eaLnBrk="1" fontAlgn="auto" latinLnBrk="0" hangingPunct="1">
                        <a:lnSpc>
                          <a:spcPct val="100000"/>
                        </a:lnSpc>
                        <a:spcBef>
                          <a:spcPts val="300"/>
                        </a:spcBef>
                        <a:spcAft>
                          <a:spcPts val="300"/>
                        </a:spcAft>
                        <a:buClrTx/>
                        <a:buSzTx/>
                        <a:buFontTx/>
                        <a:buNone/>
                        <a:tabLst/>
                        <a:defRPr/>
                      </a:pPr>
                      <a:r>
                        <a:rPr lang="en-GB" sz="1200" b="0" i="1" dirty="0">
                          <a:latin typeface="+mn-lt"/>
                        </a:rPr>
                        <a:t>Refer to APP for Quarterly Targets</a:t>
                      </a:r>
                    </a:p>
                  </a:txBody>
                  <a:tcPr/>
                </a:tc>
                <a:extLst>
                  <a:ext uri="{0D108BD9-81ED-4DB2-BD59-A6C34878D82A}">
                    <a16:rowId xmlns:a16="http://schemas.microsoft.com/office/drawing/2014/main" val="1141327641"/>
                  </a:ext>
                </a:extLst>
              </a:tr>
              <a:tr h="1373743">
                <a:tc rowSpan="2">
                  <a:txBody>
                    <a:bodyPr/>
                    <a:lstStyle/>
                    <a:p>
                      <a:pPr>
                        <a:spcBef>
                          <a:spcPts val="600"/>
                        </a:spcBef>
                      </a:pPr>
                      <a:r>
                        <a:rPr lang="en-ZA" sz="1400" b="1" u="sng" kern="1200" dirty="0">
                          <a:solidFill>
                            <a:schemeClr val="dk1"/>
                          </a:solidFill>
                          <a:effectLst/>
                          <a:latin typeface="+mn-lt"/>
                          <a:ea typeface="+mn-ea"/>
                          <a:cs typeface="+mn-cs"/>
                        </a:rPr>
                        <a:t>Outcome 4:</a:t>
                      </a:r>
                      <a:endParaRPr lang="en-ZA" sz="1400" kern="1200" dirty="0">
                        <a:solidFill>
                          <a:schemeClr val="dk1"/>
                        </a:solidFill>
                        <a:effectLst/>
                        <a:latin typeface="+mn-lt"/>
                        <a:ea typeface="+mn-ea"/>
                        <a:cs typeface="+mn-cs"/>
                      </a:endParaRPr>
                    </a:p>
                    <a:p>
                      <a:pPr>
                        <a:spcBef>
                          <a:spcPts val="600"/>
                        </a:spcBef>
                      </a:pPr>
                      <a:r>
                        <a:rPr lang="en-ZA" sz="1400" b="1" kern="1200" dirty="0">
                          <a:solidFill>
                            <a:schemeClr val="dk1"/>
                          </a:solidFill>
                          <a:effectLst/>
                          <a:latin typeface="+mn-lt"/>
                          <a:ea typeface="+mn-ea"/>
                          <a:cs typeface="+mn-cs"/>
                        </a:rPr>
                        <a:t>Increased capacity of municipalities and provinces to deliver social housing</a:t>
                      </a:r>
                      <a:r>
                        <a:rPr lang="en-ZA" sz="1400" dirty="0">
                          <a:effectLst/>
                          <a:latin typeface="+mn-lt"/>
                        </a:rPr>
                        <a:t> </a:t>
                      </a:r>
                      <a:endParaRPr lang="en-ZA" sz="1400" kern="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0">
                          <a:effectLst/>
                          <a:latin typeface="Arial" panose="020B0604020202020204" pitchFamily="34" charset="0"/>
                          <a:ea typeface="Times New Roman" panose="02020603050405020304" pitchFamily="18" charset="0"/>
                          <a:cs typeface="Arial" panose="020B0604020202020204" pitchFamily="34" charset="0"/>
                        </a:rPr>
                        <a:t>4.1. Provinces capacitated in provincial social housing programmes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1200" kern="0">
                          <a:effectLst/>
                          <a:latin typeface="Arial" panose="020B0604020202020204" pitchFamily="34" charset="0"/>
                          <a:ea typeface="Times New Roman" panose="02020603050405020304" pitchFamily="18" charset="0"/>
                          <a:cs typeface="Arial" panose="020B0604020202020204" pitchFamily="34" charset="0"/>
                        </a:rPr>
                        <a:t>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200">
                          <a:effectLst/>
                          <a:latin typeface="Arial" panose="020B0604020202020204" pitchFamily="34" charset="0"/>
                          <a:ea typeface="Times New Roman" panose="02020603050405020304" pitchFamily="18" charset="0"/>
                          <a:cs typeface="Arial" panose="020B0604020202020204" pitchFamily="34" charset="0"/>
                        </a:rPr>
                        <a:t>4.1.1. </a:t>
                      </a:r>
                      <a:r>
                        <a:rPr lang="en-ZA" sz="1200" kern="1400">
                          <a:effectLst/>
                          <a:latin typeface="Arial" panose="020B0604020202020204" pitchFamily="34" charset="0"/>
                          <a:ea typeface="Times New Roman" panose="02020603050405020304" pitchFamily="18" charset="0"/>
                          <a:cs typeface="Arial" panose="020B0604020202020204" pitchFamily="34" charset="0"/>
                        </a:rPr>
                        <a:t>Number of provinces that achieve at least 80% of the criteria for supporting a functional Social Housing Programme</a:t>
                      </a:r>
                      <a:r>
                        <a:rPr lang="en-ZA" sz="1200" kern="1200">
                          <a:effectLst/>
                          <a:latin typeface="Arial" panose="020B0604020202020204" pitchFamily="34" charset="0"/>
                          <a:ea typeface="Times New Roman" panose="02020603050405020304" pitchFamily="18" charset="0"/>
                          <a:cs typeface="Arial" panose="020B0604020202020204" pitchFamily="34" charset="0"/>
                        </a:rPr>
                        <a:t>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panose="020B0604020202020204" pitchFamily="34" charset="0"/>
                          <a:ea typeface="Times New Roman" panose="02020603050405020304" pitchFamily="18" charset="0"/>
                          <a:cs typeface="Arial" panose="020B0604020202020204" pitchFamily="34" charset="0"/>
                        </a:rPr>
                        <a:t>New indicator</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1200" kern="1400">
                          <a:effectLst/>
                          <a:latin typeface="Arial" panose="020B0604020202020204" pitchFamily="34" charset="0"/>
                          <a:ea typeface="Times New Roman" panose="02020603050405020304" pitchFamily="18" charset="0"/>
                          <a:cs typeface="Arial" panose="020B0604020202020204" pitchFamily="34" charset="0"/>
                        </a:rPr>
                        <a:t>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panose="020B0604020202020204" pitchFamily="34" charset="0"/>
                          <a:ea typeface="Times New Roman" panose="02020603050405020304" pitchFamily="18" charset="0"/>
                          <a:cs typeface="Arial" panose="020B0604020202020204" pitchFamily="34" charset="0"/>
                        </a:rPr>
                        <a:t>7 provinces that achieve at least 80% of the criteria for supporting a functional Social Housing Programme</a:t>
                      </a:r>
                      <a:r>
                        <a:rPr lang="en-ZA" sz="1200" kern="1200">
                          <a:effectLst/>
                          <a:latin typeface="Arial" panose="020B0604020202020204" pitchFamily="34" charset="0"/>
                          <a:ea typeface="Times New Roman" panose="02020603050405020304" pitchFamily="18" charset="0"/>
                          <a:cs typeface="Arial" panose="020B0604020202020204" pitchFamily="34" charset="0"/>
                        </a:rPr>
                        <a:t>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47315976"/>
                  </a:ext>
                </a:extLst>
              </a:tr>
              <a:tr h="1023016">
                <a:tc vMerge="1">
                  <a:txBody>
                    <a:bodyPr/>
                    <a:lstStyle/>
                    <a:p>
                      <a:pPr algn="l">
                        <a:lnSpc>
                          <a:spcPct val="110000"/>
                        </a:lnSpc>
                        <a:spcBef>
                          <a:spcPts val="400"/>
                        </a:spcBef>
                        <a:spcAft>
                          <a:spcPts val="400"/>
                        </a:spcAft>
                      </a:pPr>
                      <a:endParaRPr lang="en-ZA" sz="1200" kern="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0">
                          <a:effectLst/>
                          <a:latin typeface="Arial" panose="020B0604020202020204" pitchFamily="34" charset="0"/>
                          <a:ea typeface="Times New Roman" panose="02020603050405020304" pitchFamily="18" charset="0"/>
                          <a:cs typeface="Arial" panose="020B0604020202020204" pitchFamily="34" charset="0"/>
                        </a:rPr>
                        <a:t>4.2. Municipalities capacitated in local social housing programmes</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0" dirty="0">
                          <a:effectLst/>
                          <a:latin typeface="Arial" panose="020B0604020202020204" pitchFamily="34" charset="0"/>
                          <a:ea typeface="Times New Roman" panose="02020603050405020304" pitchFamily="18" charset="0"/>
                          <a:cs typeface="Arial" panose="020B0604020202020204" pitchFamily="34" charset="0"/>
                        </a:rPr>
                        <a:t>4.2.1. Number of social housing projects with land availability agreements approved</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New indicator</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3 </a:t>
                      </a:r>
                      <a:r>
                        <a:rPr lang="en-ZA" sz="1200" kern="0" dirty="0">
                          <a:effectLst/>
                          <a:latin typeface="Arial" panose="020B0604020202020204" pitchFamily="34" charset="0"/>
                          <a:ea typeface="Times New Roman" panose="02020603050405020304" pitchFamily="18" charset="0"/>
                          <a:cs typeface="Arial" panose="020B0604020202020204" pitchFamily="34" charset="0"/>
                        </a:rPr>
                        <a:t>social housing projects with land availability agreements approved</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67308953"/>
                  </a:ext>
                </a:extLst>
              </a:tr>
              <a:tr h="1245916">
                <a:tc>
                  <a:txBody>
                    <a:bodyPr/>
                    <a:lstStyle/>
                    <a:p>
                      <a:pPr algn="l">
                        <a:lnSpc>
                          <a:spcPct val="110000"/>
                        </a:lnSpc>
                        <a:spcBef>
                          <a:spcPts val="400"/>
                        </a:spcBef>
                        <a:spcAft>
                          <a:spcPts val="400"/>
                        </a:spcAft>
                      </a:pPr>
                      <a:r>
                        <a:rPr lang="en-ZA" sz="1400" b="1" u="sng" kern="1400" dirty="0">
                          <a:effectLst/>
                          <a:latin typeface="+mn-lt"/>
                          <a:ea typeface="Times New Roman" panose="02020603050405020304" pitchFamily="18" charset="0"/>
                          <a:cs typeface="Arial" panose="020B0604020202020204" pitchFamily="34" charset="0"/>
                        </a:rPr>
                        <a:t>Outcome 6: </a:t>
                      </a:r>
                      <a:endParaRPr lang="en-ZA" sz="1400" kern="1400" dirty="0">
                        <a:effectLst/>
                        <a:latin typeface="+mn-lt"/>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1400" b="1" kern="1400" dirty="0">
                          <a:effectLst/>
                          <a:latin typeface="+mn-lt"/>
                          <a:ea typeface="Times New Roman" panose="02020603050405020304" pitchFamily="18" charset="0"/>
                          <a:cs typeface="Arial" panose="020B0604020202020204" pitchFamily="34" charset="0"/>
                        </a:rPr>
                        <a:t>A transformed social housing sector value chain</a:t>
                      </a:r>
                      <a:endParaRPr lang="en-ZA" sz="1400" kern="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0" dirty="0">
                          <a:effectLst/>
                          <a:latin typeface="Arial" panose="020B0604020202020204" pitchFamily="34" charset="0"/>
                          <a:ea typeface="Times New Roman" panose="02020603050405020304" pitchFamily="18" charset="0"/>
                          <a:cs typeface="Arial" panose="020B0604020202020204" pitchFamily="34" charset="0"/>
                        </a:rPr>
                        <a:t>6.3. Increased proportion of supported SHIs and projects that are majority black-owned or controlled</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0" dirty="0">
                          <a:effectLst/>
                          <a:latin typeface="Arial" panose="020B0604020202020204" pitchFamily="34" charset="0"/>
                          <a:ea typeface="Times New Roman" panose="02020603050405020304" pitchFamily="18" charset="0"/>
                          <a:cs typeface="Arial" panose="020B0604020202020204" pitchFamily="34" charset="0"/>
                        </a:rPr>
                        <a:t>6.3.1. Percentage of Institutional Investment Grant (IIG) recipients that are majority black-owned or controlled</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panose="020B0604020202020204" pitchFamily="34" charset="0"/>
                          <a:ea typeface="Times New Roman" panose="02020603050405020304" pitchFamily="18" charset="0"/>
                          <a:cs typeface="Arial" panose="020B0604020202020204" pitchFamily="34" charset="0"/>
                        </a:rPr>
                        <a:t>65% of </a:t>
                      </a:r>
                      <a:r>
                        <a:rPr lang="en-ZA" sz="1200" kern="0">
                          <a:effectLst/>
                          <a:latin typeface="Arial" panose="020B0604020202020204" pitchFamily="34" charset="0"/>
                          <a:ea typeface="Times New Roman" panose="02020603050405020304" pitchFamily="18" charset="0"/>
                          <a:cs typeface="Arial" panose="020B0604020202020204" pitchFamily="34" charset="0"/>
                        </a:rPr>
                        <a:t>IIG recipients are majority black-owned or controlled</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70% of </a:t>
                      </a:r>
                      <a:r>
                        <a:rPr lang="en-ZA" sz="1200" kern="0" dirty="0">
                          <a:effectLst/>
                          <a:latin typeface="Arial" panose="020B0604020202020204" pitchFamily="34" charset="0"/>
                          <a:ea typeface="Times New Roman" panose="02020603050405020304" pitchFamily="18" charset="0"/>
                          <a:cs typeface="Arial" panose="020B0604020202020204" pitchFamily="34" charset="0"/>
                        </a:rPr>
                        <a:t>IIG recipients are majority black-owned or controlled</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74241406"/>
                  </a:ext>
                </a:extLst>
              </a:tr>
            </a:tbl>
          </a:graphicData>
        </a:graphic>
      </p:graphicFrame>
      <p:sp>
        <p:nvSpPr>
          <p:cNvPr id="6" name="Slide Number Placeholder 1"/>
          <p:cNvSpPr>
            <a:spLocks noGrp="1"/>
          </p:cNvSpPr>
          <p:nvPr>
            <p:ph type="sldNum" sz="quarter" idx="12"/>
          </p:nvPr>
        </p:nvSpPr>
        <p:spPr>
          <a:xfrm>
            <a:off x="7537448" y="6356351"/>
            <a:ext cx="2228850" cy="365125"/>
          </a:xfrm>
        </p:spPr>
        <p:txBody>
          <a:bodyPr/>
          <a:lstStyle/>
          <a:p>
            <a:fld id="{1AD0EAB4-4954-FC42-9A58-C49EEA6F401E}" type="slidenum">
              <a:rPr lang="en-US" sz="1000" b="1" smtClean="0">
                <a:solidFill>
                  <a:schemeClr val="tx1"/>
                </a:solidFill>
              </a:rPr>
              <a:t>28</a:t>
            </a:fld>
            <a:endParaRPr lang="en-US" sz="1000" b="1" dirty="0">
              <a:solidFill>
                <a:schemeClr val="tx1"/>
              </a:solidFill>
            </a:endParaRPr>
          </a:p>
        </p:txBody>
      </p:sp>
    </p:spTree>
    <p:extLst>
      <p:ext uri="{BB962C8B-B14F-4D97-AF65-F5344CB8AC3E}">
        <p14:creationId xmlns:p14="http://schemas.microsoft.com/office/powerpoint/2010/main" val="18406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33">
            <a:extLst>
              <a:ext uri="{FF2B5EF4-FFF2-40B4-BE49-F238E27FC236}">
                <a16:creationId xmlns:a16="http://schemas.microsoft.com/office/drawing/2014/main" id="{454AB960-A45D-7D46-9811-52A756556D5C}"/>
              </a:ext>
            </a:extLst>
          </p:cNvPr>
          <p:cNvSpPr txBox="1">
            <a:spLocks/>
          </p:cNvSpPr>
          <p:nvPr/>
        </p:nvSpPr>
        <p:spPr>
          <a:xfrm>
            <a:off x="88900" y="189425"/>
            <a:ext cx="9677399" cy="363732"/>
          </a:xfrm>
          <a:prstGeom prst="rect">
            <a:avLst/>
          </a:prstGeom>
          <a:solidFill>
            <a:schemeClr val="bg1">
              <a:lumMod val="95000"/>
            </a:schemeClr>
          </a:solidFill>
          <a:ln>
            <a:solidFill>
              <a:schemeClr val="accent6">
                <a:lumMod val="50000"/>
              </a:schemeClr>
            </a:solidFill>
          </a:ln>
        </p:spPr>
        <p:txBody>
          <a:bodyPr/>
          <a:lstStyle>
            <a:lvl1pPr algn="l" defTabSz="74295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algn="ctr" fontAlgn="base">
              <a:spcBef>
                <a:spcPct val="50000"/>
              </a:spcBef>
              <a:spcAft>
                <a:spcPct val="0"/>
              </a:spcAft>
            </a:pPr>
            <a:r>
              <a:rPr lang="en-ZA" sz="2000" b="1" cap="all" dirty="0">
                <a:solidFill>
                  <a:srgbClr val="002060"/>
                </a:solidFill>
                <a:cs typeface="Arial" pitchFamily="34" charset="0"/>
              </a:rPr>
              <a:t>SHRA OUTPUTS, OUTPUT INDICATORS AND TARGETS (APP)</a:t>
            </a:r>
          </a:p>
        </p:txBody>
      </p:sp>
      <p:graphicFrame>
        <p:nvGraphicFramePr>
          <p:cNvPr id="4" name="Table 3">
            <a:extLst>
              <a:ext uri="{FF2B5EF4-FFF2-40B4-BE49-F238E27FC236}">
                <a16:creationId xmlns:a16="http://schemas.microsoft.com/office/drawing/2014/main" id="{BEF2BF75-40C6-4B43-9D22-E1AA229DE2BA}"/>
              </a:ext>
            </a:extLst>
          </p:cNvPr>
          <p:cNvGraphicFramePr>
            <a:graphicFrameLocks noGrp="1"/>
          </p:cNvGraphicFramePr>
          <p:nvPr>
            <p:extLst>
              <p:ext uri="{D42A27DB-BD31-4B8C-83A1-F6EECF244321}">
                <p14:modId xmlns:p14="http://schemas.microsoft.com/office/powerpoint/2010/main" val="1572824036"/>
              </p:ext>
            </p:extLst>
          </p:nvPr>
        </p:nvGraphicFramePr>
        <p:xfrm>
          <a:off x="114301" y="642215"/>
          <a:ext cx="9651997" cy="5743396"/>
        </p:xfrm>
        <a:graphic>
          <a:graphicData uri="http://schemas.openxmlformats.org/drawingml/2006/table">
            <a:tbl>
              <a:tblPr firstRow="1" bandRow="1">
                <a:tableStyleId>{93296810-A885-4BE3-A3E7-6D5BEEA58F35}</a:tableStyleId>
              </a:tblPr>
              <a:tblGrid>
                <a:gridCol w="1680233">
                  <a:extLst>
                    <a:ext uri="{9D8B030D-6E8A-4147-A177-3AD203B41FA5}">
                      <a16:colId xmlns:a16="http://schemas.microsoft.com/office/drawing/2014/main" val="445661213"/>
                    </a:ext>
                  </a:extLst>
                </a:gridCol>
                <a:gridCol w="1735744">
                  <a:extLst>
                    <a:ext uri="{9D8B030D-6E8A-4147-A177-3AD203B41FA5}">
                      <a16:colId xmlns:a16="http://schemas.microsoft.com/office/drawing/2014/main" val="153919616"/>
                    </a:ext>
                  </a:extLst>
                </a:gridCol>
                <a:gridCol w="2407535">
                  <a:extLst>
                    <a:ext uri="{9D8B030D-6E8A-4147-A177-3AD203B41FA5}">
                      <a16:colId xmlns:a16="http://schemas.microsoft.com/office/drawing/2014/main" val="1631194937"/>
                    </a:ext>
                  </a:extLst>
                </a:gridCol>
                <a:gridCol w="1754758">
                  <a:extLst>
                    <a:ext uri="{9D8B030D-6E8A-4147-A177-3AD203B41FA5}">
                      <a16:colId xmlns:a16="http://schemas.microsoft.com/office/drawing/2014/main" val="773669188"/>
                    </a:ext>
                  </a:extLst>
                </a:gridCol>
                <a:gridCol w="2073727">
                  <a:extLst>
                    <a:ext uri="{9D8B030D-6E8A-4147-A177-3AD203B41FA5}">
                      <a16:colId xmlns:a16="http://schemas.microsoft.com/office/drawing/2014/main" val="4153291778"/>
                    </a:ext>
                  </a:extLst>
                </a:gridCol>
              </a:tblGrid>
              <a:tr h="339132">
                <a:tc gridSpan="5">
                  <a:txBody>
                    <a:bodyPr/>
                    <a:lstStyle/>
                    <a:p>
                      <a:pPr marL="11113" marR="0" lvl="0" indent="0" algn="l" defTabSz="742950" rtl="0" eaLnBrk="1" fontAlgn="auto" latinLnBrk="0" hangingPunct="1">
                        <a:lnSpc>
                          <a:spcPct val="110000"/>
                        </a:lnSpc>
                        <a:spcBef>
                          <a:spcPts val="600"/>
                        </a:spcBef>
                        <a:spcAft>
                          <a:spcPts val="600"/>
                        </a:spcAft>
                        <a:buClrTx/>
                        <a:buSzTx/>
                        <a:buFontTx/>
                        <a:buNone/>
                        <a:tabLst/>
                        <a:defRPr/>
                      </a:pPr>
                      <a:r>
                        <a:rPr lang="en-GB" sz="1200" b="1" i="0" u="none" dirty="0">
                          <a:solidFill>
                            <a:schemeClr val="bg1"/>
                          </a:solidFill>
                        </a:rPr>
                        <a:t>PROGRAMME FOUR: PROJECT DEVELOPMENT AND FUNDING</a:t>
                      </a:r>
                    </a:p>
                  </a:txBody>
                  <a:tcPr>
                    <a:solidFill>
                      <a:srgbClr val="5B88D8"/>
                    </a:solidFill>
                  </a:tcPr>
                </a:tc>
                <a:tc hMerge="1">
                  <a:txBody>
                    <a:bodyPr/>
                    <a:lstStyle/>
                    <a:p>
                      <a:pPr>
                        <a:spcBef>
                          <a:spcPts val="300"/>
                        </a:spcBef>
                        <a:spcAft>
                          <a:spcPts val="300"/>
                        </a:spcAft>
                      </a:pPr>
                      <a:endParaRPr lang="en-GB" sz="1400" i="1" dirty="0"/>
                    </a:p>
                  </a:txBody>
                  <a:tcPr/>
                </a:tc>
                <a:tc hMerge="1">
                  <a:txBody>
                    <a:bodyPr/>
                    <a:lstStyle/>
                    <a:p>
                      <a:pPr>
                        <a:spcBef>
                          <a:spcPts val="300"/>
                        </a:spcBef>
                        <a:spcAft>
                          <a:spcPts val="300"/>
                        </a:spcAft>
                      </a:pPr>
                      <a:endParaRPr lang="en-GB" sz="1400" b="0"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44272416"/>
                  </a:ext>
                </a:extLst>
              </a:tr>
              <a:tr h="694887">
                <a:tc>
                  <a:txBody>
                    <a:bodyPr/>
                    <a:lstStyle/>
                    <a:p>
                      <a:pPr algn="ctr">
                        <a:spcBef>
                          <a:spcPts val="300"/>
                        </a:spcBef>
                        <a:spcAft>
                          <a:spcPts val="300"/>
                        </a:spcAft>
                      </a:pPr>
                      <a:r>
                        <a:rPr lang="en-GB" sz="1200" b="1" i="0" dirty="0"/>
                        <a:t>Outcome (SP)</a:t>
                      </a:r>
                    </a:p>
                  </a:txBody>
                  <a:tcPr/>
                </a:tc>
                <a:tc>
                  <a:txBody>
                    <a:bodyPr/>
                    <a:lstStyle/>
                    <a:p>
                      <a:pPr algn="ctr">
                        <a:spcBef>
                          <a:spcPts val="300"/>
                        </a:spcBef>
                        <a:spcAft>
                          <a:spcPts val="300"/>
                        </a:spcAft>
                      </a:pPr>
                      <a:r>
                        <a:rPr lang="en-GB" sz="1200" b="1" dirty="0"/>
                        <a:t>APP Output</a:t>
                      </a:r>
                    </a:p>
                  </a:txBody>
                  <a:tcPr/>
                </a:tc>
                <a:tc>
                  <a:txBody>
                    <a:bodyPr/>
                    <a:lstStyle/>
                    <a:p>
                      <a:pPr algn="ctr">
                        <a:spcBef>
                          <a:spcPts val="300"/>
                        </a:spcBef>
                        <a:spcAft>
                          <a:spcPts val="300"/>
                        </a:spcAft>
                      </a:pPr>
                      <a:r>
                        <a:rPr lang="en-GB" sz="1200" b="1" i="0" dirty="0">
                          <a:latin typeface="+mn-lt"/>
                        </a:rPr>
                        <a:t>Output Indicator</a:t>
                      </a:r>
                    </a:p>
                  </a:txBody>
                  <a:tcPr/>
                </a:tc>
                <a:tc>
                  <a:txBody>
                    <a:bodyPr/>
                    <a:lstStyle/>
                    <a:p>
                      <a:pPr algn="ctr">
                        <a:spcBef>
                          <a:spcPts val="300"/>
                        </a:spcBef>
                        <a:spcAft>
                          <a:spcPts val="300"/>
                        </a:spcAft>
                      </a:pPr>
                      <a:r>
                        <a:rPr lang="en-GB" sz="1200" b="1" i="0" dirty="0">
                          <a:latin typeface="+mn-lt"/>
                        </a:rPr>
                        <a:t>Baseline 2019/20</a:t>
                      </a:r>
                    </a:p>
                    <a:p>
                      <a:pPr algn="ctr">
                        <a:spcBef>
                          <a:spcPts val="300"/>
                        </a:spcBef>
                        <a:spcAft>
                          <a:spcPts val="300"/>
                        </a:spcAft>
                      </a:pPr>
                      <a:r>
                        <a:rPr lang="en-GB" sz="1200" b="1" i="0" dirty="0">
                          <a:latin typeface="+mn-lt"/>
                        </a:rPr>
                        <a:t>(Estimated Performance)</a:t>
                      </a:r>
                    </a:p>
                  </a:txBody>
                  <a:tcPr/>
                </a:tc>
                <a:tc>
                  <a:txBody>
                    <a:bodyPr/>
                    <a:lstStyle/>
                    <a:p>
                      <a:pPr algn="ctr">
                        <a:spcBef>
                          <a:spcPts val="300"/>
                        </a:spcBef>
                        <a:spcAft>
                          <a:spcPts val="300"/>
                        </a:spcAft>
                      </a:pPr>
                      <a:r>
                        <a:rPr lang="en-GB" sz="1200" b="1" i="0" dirty="0">
                          <a:latin typeface="+mn-lt"/>
                        </a:rPr>
                        <a:t>Annual Target (2020/21)</a:t>
                      </a:r>
                    </a:p>
                    <a:p>
                      <a:pPr marL="0" marR="0" lvl="0" indent="0" algn="ctr" defTabSz="742950" rtl="0" eaLnBrk="1" fontAlgn="auto" latinLnBrk="0" hangingPunct="1">
                        <a:lnSpc>
                          <a:spcPct val="100000"/>
                        </a:lnSpc>
                        <a:spcBef>
                          <a:spcPts val="300"/>
                        </a:spcBef>
                        <a:spcAft>
                          <a:spcPts val="300"/>
                        </a:spcAft>
                        <a:buClrTx/>
                        <a:buSzTx/>
                        <a:buFontTx/>
                        <a:buNone/>
                        <a:tabLst/>
                        <a:defRPr/>
                      </a:pPr>
                      <a:r>
                        <a:rPr lang="en-GB" sz="1200" b="0" i="1" dirty="0">
                          <a:latin typeface="+mn-lt"/>
                        </a:rPr>
                        <a:t>Refer to APP for Quarterly Targets</a:t>
                      </a:r>
                    </a:p>
                  </a:txBody>
                  <a:tcPr/>
                </a:tc>
                <a:extLst>
                  <a:ext uri="{0D108BD9-81ED-4DB2-BD59-A6C34878D82A}">
                    <a16:rowId xmlns:a16="http://schemas.microsoft.com/office/drawing/2014/main" val="1141327641"/>
                  </a:ext>
                </a:extLst>
              </a:tr>
              <a:tr h="463969">
                <a:tc rowSpan="4">
                  <a:txBody>
                    <a:bodyPr/>
                    <a:lstStyle/>
                    <a:p>
                      <a:pPr>
                        <a:spcBef>
                          <a:spcPts val="600"/>
                        </a:spcBef>
                      </a:pPr>
                      <a:r>
                        <a:rPr lang="en-ZA" sz="1400" b="1" u="sng" kern="1200" dirty="0">
                          <a:solidFill>
                            <a:schemeClr val="dk1"/>
                          </a:solidFill>
                          <a:effectLst/>
                          <a:latin typeface="+mn-lt"/>
                          <a:ea typeface="+mn-ea"/>
                          <a:cs typeface="+mn-cs"/>
                        </a:rPr>
                        <a:t>Outcome 2: </a:t>
                      </a:r>
                      <a:endParaRPr lang="en-ZA" sz="1400" kern="1200" dirty="0">
                        <a:solidFill>
                          <a:schemeClr val="dk1"/>
                        </a:solidFill>
                        <a:effectLst/>
                        <a:latin typeface="+mn-lt"/>
                        <a:ea typeface="+mn-ea"/>
                        <a:cs typeface="+mn-cs"/>
                      </a:endParaRPr>
                    </a:p>
                    <a:p>
                      <a:pPr>
                        <a:spcBef>
                          <a:spcPts val="600"/>
                        </a:spcBef>
                      </a:pPr>
                      <a:r>
                        <a:rPr lang="en-ZA" sz="1400" b="1" kern="1200" dirty="0">
                          <a:solidFill>
                            <a:schemeClr val="dk1"/>
                          </a:solidFill>
                          <a:effectLst/>
                          <a:latin typeface="+mn-lt"/>
                          <a:ea typeface="+mn-ea"/>
                          <a:cs typeface="+mn-cs"/>
                        </a:rPr>
                        <a:t>Quality affordable social housing for rental delivered in strategically located areas</a:t>
                      </a:r>
                      <a:r>
                        <a:rPr lang="en-ZA" sz="1400" dirty="0">
                          <a:effectLst/>
                          <a:latin typeface="+mn-lt"/>
                        </a:rPr>
                        <a:t> </a:t>
                      </a:r>
                      <a:endParaRPr lang="en-ZA" sz="1400" kern="1400" dirty="0">
                        <a:effectLst/>
                        <a:latin typeface="+mn-lt"/>
                        <a:ea typeface="Times New Roman" panose="02020603050405020304" pitchFamily="18" charset="0"/>
                        <a:cs typeface="Times New Roman" panose="02020603050405020304" pitchFamily="18" charset="0"/>
                      </a:endParaRPr>
                    </a:p>
                  </a:txBody>
                  <a:tcPr marL="68580" marR="68580" marT="0" marB="0"/>
                </a:tc>
                <a:tc rowSpan="2">
                  <a:txBody>
                    <a:bodyPr/>
                    <a:lstStyle/>
                    <a:p>
                      <a:pPr algn="l">
                        <a:lnSpc>
                          <a:spcPct val="110000"/>
                        </a:lnSpc>
                        <a:spcBef>
                          <a:spcPts val="400"/>
                        </a:spcBef>
                        <a:spcAft>
                          <a:spcPts val="400"/>
                        </a:spcAft>
                      </a:pPr>
                      <a:r>
                        <a:rPr lang="en-ZA" sz="1200" kern="0" dirty="0">
                          <a:effectLst/>
                          <a:latin typeface="Arial" panose="020B0604020202020204" pitchFamily="34" charset="0"/>
                          <a:ea typeface="Times New Roman" panose="02020603050405020304" pitchFamily="18" charset="0"/>
                          <a:cs typeface="Arial" panose="020B0604020202020204" pitchFamily="34" charset="0"/>
                        </a:rPr>
                        <a:t>2.1. Social housing units completed and delivered</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panose="020B0604020202020204" pitchFamily="34" charset="0"/>
                          <a:ea typeface="Times New Roman" panose="02020603050405020304" pitchFamily="18" charset="0"/>
                          <a:cs typeface="Arial" panose="020B0604020202020204" pitchFamily="34" charset="0"/>
                        </a:rPr>
                        <a:t>2.1.1. Number of social housing units completed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panose="020B0604020202020204" pitchFamily="34" charset="0"/>
                          <a:ea typeface="Times New Roman" panose="02020603050405020304" pitchFamily="18" charset="0"/>
                          <a:cs typeface="Arial" panose="020B0604020202020204" pitchFamily="34" charset="0"/>
                        </a:rPr>
                        <a:t>4 000 social housing units completed</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5 800 social housing units completed</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47315976"/>
                  </a:ext>
                </a:extLst>
              </a:tr>
              <a:tr h="627637">
                <a:tc vMerge="1">
                  <a:txBody>
                    <a:bodyPr/>
                    <a:lstStyle/>
                    <a:p>
                      <a:pPr algn="l">
                        <a:lnSpc>
                          <a:spcPct val="110000"/>
                        </a:lnSpc>
                        <a:spcBef>
                          <a:spcPts val="400"/>
                        </a:spcBef>
                        <a:spcAft>
                          <a:spcPts val="400"/>
                        </a:spcAft>
                      </a:pPr>
                      <a:endParaRPr lang="en-ZA" sz="1200" kern="1400" dirty="0">
                        <a:effectLst/>
                        <a:latin typeface="+mn-lt"/>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ZA"/>
                    </a:p>
                  </a:txBody>
                  <a:tcPr/>
                </a:tc>
                <a:tc>
                  <a:txBody>
                    <a:bodyPr/>
                    <a:lstStyle/>
                    <a:p>
                      <a:pPr algn="l">
                        <a:lnSpc>
                          <a:spcPct val="110000"/>
                        </a:lnSpc>
                        <a:spcBef>
                          <a:spcPts val="400"/>
                        </a:spcBef>
                        <a:spcAft>
                          <a:spcPts val="400"/>
                        </a:spcAft>
                      </a:pPr>
                      <a:r>
                        <a:rPr lang="en-ZA" sz="1200" kern="1400">
                          <a:effectLst/>
                          <a:latin typeface="Arial" panose="020B0604020202020204" pitchFamily="34" charset="0"/>
                          <a:ea typeface="Times New Roman" panose="02020603050405020304" pitchFamily="18" charset="0"/>
                          <a:cs typeface="Arial" panose="020B0604020202020204" pitchFamily="34" charset="0"/>
                        </a:rPr>
                        <a:t>2.1.2. Number of social housing units delivered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panose="020B0604020202020204" pitchFamily="34" charset="0"/>
                          <a:ea typeface="Times New Roman" panose="02020603050405020304" pitchFamily="18" charset="0"/>
                          <a:cs typeface="Arial" panose="020B0604020202020204" pitchFamily="34" charset="0"/>
                        </a:rPr>
                        <a:t>3 513 Social housing units delivered</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panose="020B0604020202020204" pitchFamily="34" charset="0"/>
                          <a:ea typeface="Times New Roman" panose="02020603050405020304" pitchFamily="18" charset="0"/>
                          <a:cs typeface="Arial" panose="020B0604020202020204" pitchFamily="34" charset="0"/>
                        </a:rPr>
                        <a:t>6000 Social housing units delivered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46324182"/>
                  </a:ext>
                </a:extLst>
              </a:tr>
              <a:tr h="890416">
                <a:tc vMerge="1">
                  <a:txBody>
                    <a:bodyPr/>
                    <a:lstStyle/>
                    <a:p>
                      <a:pPr algn="l">
                        <a:lnSpc>
                          <a:spcPct val="110000"/>
                        </a:lnSpc>
                        <a:spcBef>
                          <a:spcPts val="400"/>
                        </a:spcBef>
                        <a:spcAft>
                          <a:spcPts val="400"/>
                        </a:spcAft>
                      </a:pPr>
                      <a:endParaRPr lang="en-ZA" sz="1200" kern="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0">
                          <a:effectLst/>
                          <a:latin typeface="Arial" panose="020B0604020202020204" pitchFamily="34" charset="0"/>
                          <a:ea typeface="Times New Roman" panose="02020603050405020304" pitchFamily="18" charset="0"/>
                          <a:cs typeface="Arial" panose="020B0604020202020204" pitchFamily="34" charset="0"/>
                        </a:rPr>
                        <a:t>2.2. Expenditure of the Consolidated Capital Grant (CCG)</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panose="020B0604020202020204" pitchFamily="34" charset="0"/>
                          <a:ea typeface="Times New Roman" panose="02020603050405020304" pitchFamily="18" charset="0"/>
                          <a:cs typeface="Arial" panose="020B0604020202020204" pitchFamily="34" charset="0"/>
                        </a:rPr>
                        <a:t>2.2.1. </a:t>
                      </a:r>
                      <a:r>
                        <a:rPr lang="en-ZA" sz="1200" kern="0">
                          <a:effectLst/>
                          <a:latin typeface="Arial" panose="020B0604020202020204" pitchFamily="34" charset="0"/>
                          <a:ea typeface="Times New Roman" panose="02020603050405020304" pitchFamily="18" charset="0"/>
                          <a:cs typeface="Arial" panose="020B0604020202020204" pitchFamily="34" charset="0"/>
                        </a:rPr>
                        <a:t>Percentage expenditure of the approved annual Consolidated Capital Grant cash flow projection</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panose="020B0604020202020204" pitchFamily="34" charset="0"/>
                          <a:ea typeface="Times New Roman" panose="02020603050405020304" pitchFamily="18" charset="0"/>
                          <a:cs typeface="Arial" panose="020B0604020202020204" pitchFamily="34" charset="0"/>
                        </a:rPr>
                        <a:t>Indicator reframed</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panose="020B0604020202020204" pitchFamily="34" charset="0"/>
                          <a:ea typeface="Times New Roman" panose="02020603050405020304" pitchFamily="18" charset="0"/>
                          <a:cs typeface="Arial" panose="020B0604020202020204" pitchFamily="34" charset="0"/>
                        </a:rPr>
                        <a:t>95% </a:t>
                      </a:r>
                      <a:r>
                        <a:rPr lang="en-ZA" sz="1200" kern="0">
                          <a:effectLst/>
                          <a:latin typeface="Arial" panose="020B0604020202020204" pitchFamily="34" charset="0"/>
                          <a:ea typeface="Times New Roman" panose="02020603050405020304" pitchFamily="18" charset="0"/>
                          <a:cs typeface="Arial" panose="020B0604020202020204" pitchFamily="34" charset="0"/>
                        </a:rPr>
                        <a:t>expenditure of the approved annual Consolidated Capital Grant cash flow projection</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03276450"/>
                  </a:ext>
                </a:extLst>
              </a:tr>
              <a:tr h="950645">
                <a:tc vMerge="1">
                  <a:txBody>
                    <a:bodyPr/>
                    <a:lstStyle/>
                    <a:p>
                      <a:pPr algn="l">
                        <a:lnSpc>
                          <a:spcPct val="110000"/>
                        </a:lnSpc>
                        <a:spcBef>
                          <a:spcPts val="400"/>
                        </a:spcBef>
                        <a:spcAft>
                          <a:spcPts val="400"/>
                        </a:spcAft>
                      </a:pPr>
                      <a:endParaRPr lang="en-ZA" sz="1200" kern="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500"/>
                        </a:spcBef>
                        <a:spcAft>
                          <a:spcPts val="500"/>
                        </a:spcAft>
                      </a:pPr>
                      <a:r>
                        <a:rPr lang="en-ZA" sz="1200" kern="0" dirty="0">
                          <a:effectLst/>
                          <a:latin typeface="Arial" panose="020B0604020202020204" pitchFamily="34" charset="0"/>
                          <a:ea typeface="Times New Roman" panose="02020603050405020304" pitchFamily="18" charset="0"/>
                          <a:cs typeface="Arial" panose="020B0604020202020204" pitchFamily="34" charset="0"/>
                        </a:rPr>
                        <a:t>2.3. </a:t>
                      </a:r>
                      <a:r>
                        <a:rPr lang="en-ZA" sz="1200" kern="1400" dirty="0">
                          <a:effectLst/>
                          <a:latin typeface="Arial" panose="020B0604020202020204" pitchFamily="34" charset="0"/>
                          <a:ea typeface="Times New Roman" panose="02020603050405020304" pitchFamily="18" charset="0"/>
                          <a:cs typeface="Arial" panose="020B0604020202020204" pitchFamily="34" charset="0"/>
                        </a:rPr>
                        <a:t>Social Housing Development Plan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0" dirty="0">
                          <a:effectLst/>
                          <a:latin typeface="Arial" panose="020B0604020202020204" pitchFamily="34" charset="0"/>
                          <a:ea typeface="Times New Roman" panose="02020603050405020304" pitchFamily="18" charset="0"/>
                          <a:cs typeface="Arial" panose="020B0604020202020204" pitchFamily="34" charset="0"/>
                        </a:rPr>
                        <a:t>2.3.1. Timeline for the </a:t>
                      </a:r>
                      <a:r>
                        <a:rPr lang="en-ZA" sz="1200" kern="1400" dirty="0">
                          <a:effectLst/>
                          <a:latin typeface="Arial" panose="020B0604020202020204" pitchFamily="34" charset="0"/>
                          <a:ea typeface="Times New Roman" panose="02020603050405020304" pitchFamily="18" charset="0"/>
                          <a:cs typeface="Arial" panose="020B0604020202020204" pitchFamily="34" charset="0"/>
                        </a:rPr>
                        <a:t>submission of a 5-year development plan for delivery of 30 000 social housing units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panose="020B0604020202020204" pitchFamily="34" charset="0"/>
                          <a:ea typeface="Times New Roman" panose="02020603050405020304" pitchFamily="18" charset="0"/>
                          <a:cs typeface="Arial" panose="020B0604020202020204" pitchFamily="34" charset="0"/>
                        </a:rPr>
                        <a:t>New indicator</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5-year development plan for delivery of 30 000 social housing units submitted by end Q2 2020/21</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99687367"/>
                  </a:ext>
                </a:extLst>
              </a:tr>
              <a:tr h="796806">
                <a:tc rowSpan="2">
                  <a:txBody>
                    <a:bodyPr/>
                    <a:lstStyle/>
                    <a:p>
                      <a:pPr algn="l">
                        <a:lnSpc>
                          <a:spcPct val="110000"/>
                        </a:lnSpc>
                        <a:spcBef>
                          <a:spcPts val="400"/>
                        </a:spcBef>
                        <a:spcAft>
                          <a:spcPts val="400"/>
                        </a:spcAft>
                      </a:pPr>
                      <a:r>
                        <a:rPr lang="en-ZA" sz="1400" b="1" u="sng" kern="1200" dirty="0">
                          <a:solidFill>
                            <a:schemeClr val="dk1"/>
                          </a:solidFill>
                          <a:effectLst/>
                          <a:latin typeface="+mn-lt"/>
                          <a:ea typeface="+mn-ea"/>
                          <a:cs typeface="+mn-cs"/>
                        </a:rPr>
                        <a:t>Outcome 6:</a:t>
                      </a:r>
                      <a:r>
                        <a:rPr lang="en-ZA" sz="1400" b="1" kern="1200" dirty="0">
                          <a:solidFill>
                            <a:schemeClr val="dk1"/>
                          </a:solidFill>
                          <a:effectLst/>
                          <a:latin typeface="+mn-lt"/>
                          <a:ea typeface="+mn-ea"/>
                          <a:cs typeface="+mn-cs"/>
                        </a:rPr>
                        <a:t> </a:t>
                      </a:r>
                    </a:p>
                    <a:p>
                      <a:pPr algn="l">
                        <a:lnSpc>
                          <a:spcPct val="110000"/>
                        </a:lnSpc>
                        <a:spcBef>
                          <a:spcPts val="400"/>
                        </a:spcBef>
                        <a:spcAft>
                          <a:spcPts val="400"/>
                        </a:spcAft>
                      </a:pPr>
                      <a:r>
                        <a:rPr lang="en-ZA" sz="1400" b="1" kern="1200" dirty="0">
                          <a:solidFill>
                            <a:schemeClr val="dk1"/>
                          </a:solidFill>
                          <a:effectLst/>
                          <a:latin typeface="+mn-lt"/>
                          <a:ea typeface="+mn-ea"/>
                          <a:cs typeface="+mn-cs"/>
                        </a:rPr>
                        <a:t>A transformed social housing sector value chain</a:t>
                      </a:r>
                    </a:p>
                  </a:txBody>
                  <a:tcPr marL="68580" marR="68580" marT="0" marB="0"/>
                </a:tc>
                <a:tc rowSpan="2">
                  <a:txBody>
                    <a:bodyPr/>
                    <a:lstStyle/>
                    <a:p>
                      <a:pPr algn="l">
                        <a:lnSpc>
                          <a:spcPct val="110000"/>
                        </a:lnSpc>
                        <a:spcBef>
                          <a:spcPts val="400"/>
                        </a:spcBef>
                        <a:spcAft>
                          <a:spcPts val="400"/>
                        </a:spcAft>
                      </a:pPr>
                      <a:r>
                        <a:rPr lang="en-ZA" sz="1200" kern="0" dirty="0">
                          <a:effectLst/>
                          <a:latin typeface="Arial" panose="020B0604020202020204" pitchFamily="34" charset="0"/>
                          <a:ea typeface="Times New Roman" panose="02020603050405020304" pitchFamily="18" charset="0"/>
                          <a:cs typeface="Arial" panose="020B0604020202020204" pitchFamily="34" charset="0"/>
                        </a:rPr>
                        <a:t>6.4. Increased proportion of funded enterprises that are majority black-owned or controlled and from the designated groups</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0">
                          <a:effectLst/>
                          <a:latin typeface="Arial" panose="020B0604020202020204" pitchFamily="34" charset="0"/>
                          <a:ea typeface="Times New Roman" panose="02020603050405020304" pitchFamily="18" charset="0"/>
                          <a:cs typeface="Arial" panose="020B0604020202020204" pitchFamily="34" charset="0"/>
                        </a:rPr>
                        <a:t>6.4.1. Percentage of Consolidated Capital Grant (CCG)  awarded to black majority owned / controlled enterprises</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panose="020B0604020202020204" pitchFamily="34" charset="0"/>
                          <a:ea typeface="Times New Roman" panose="02020603050405020304" pitchFamily="18" charset="0"/>
                          <a:cs typeface="Arial" panose="020B0604020202020204" pitchFamily="34" charset="0"/>
                        </a:rPr>
                        <a:t>65% </a:t>
                      </a:r>
                      <a:r>
                        <a:rPr lang="en-ZA" sz="1200" kern="0">
                          <a:effectLst/>
                          <a:latin typeface="Arial" panose="020B0604020202020204" pitchFamily="34" charset="0"/>
                          <a:ea typeface="Times New Roman" panose="02020603050405020304" pitchFamily="18" charset="0"/>
                          <a:cs typeface="Arial" panose="020B0604020202020204" pitchFamily="34" charset="0"/>
                        </a:rPr>
                        <a:t>of CCG  awarded to black majority owned / controlled enterprises</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panose="020B0604020202020204" pitchFamily="34" charset="0"/>
                          <a:ea typeface="Times New Roman" panose="02020603050405020304" pitchFamily="18" charset="0"/>
                          <a:cs typeface="Arial" panose="020B0604020202020204" pitchFamily="34" charset="0"/>
                        </a:rPr>
                        <a:t>70% </a:t>
                      </a:r>
                      <a:r>
                        <a:rPr lang="en-ZA" sz="1200" kern="0">
                          <a:effectLst/>
                          <a:latin typeface="Arial" panose="020B0604020202020204" pitchFamily="34" charset="0"/>
                          <a:ea typeface="Times New Roman" panose="02020603050405020304" pitchFamily="18" charset="0"/>
                          <a:cs typeface="Arial" panose="020B0604020202020204" pitchFamily="34" charset="0"/>
                        </a:rPr>
                        <a:t>of CCG  awarded to black majority owned / controlled enterprises</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72072302"/>
                  </a:ext>
                </a:extLst>
              </a:tr>
              <a:tr h="950645">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200" kern="0" dirty="0">
                          <a:effectLst/>
                          <a:latin typeface="Arial" panose="020B0604020202020204" pitchFamily="34" charset="0"/>
                          <a:ea typeface="Times New Roman" panose="02020603050405020304" pitchFamily="18" charset="0"/>
                          <a:cs typeface="Arial" panose="020B0604020202020204" pitchFamily="34" charset="0"/>
                        </a:rPr>
                        <a:t>6.4.2. Percentage of Consolidated Capital Grant (CCG) allocation awarded to the designated groups</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a:effectLst/>
                          <a:latin typeface="Arial" panose="020B0604020202020204" pitchFamily="34" charset="0"/>
                          <a:ea typeface="Times New Roman" panose="02020603050405020304" pitchFamily="18" charset="0"/>
                          <a:cs typeface="Arial" panose="020B0604020202020204" pitchFamily="34" charset="0"/>
                        </a:rPr>
                        <a:t>30% </a:t>
                      </a:r>
                      <a:r>
                        <a:rPr lang="en-ZA" sz="1200" kern="0">
                          <a:effectLst/>
                          <a:latin typeface="Arial" panose="020B0604020202020204" pitchFamily="34" charset="0"/>
                          <a:ea typeface="Times New Roman" panose="02020603050405020304" pitchFamily="18" charset="0"/>
                          <a:cs typeface="Arial" panose="020B0604020202020204" pitchFamily="34" charset="0"/>
                        </a:rPr>
                        <a:t>of CCG allocation awarded to the designated groups</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400"/>
                        </a:spcBef>
                        <a:spcAft>
                          <a:spcPts val="400"/>
                        </a:spcAf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30% </a:t>
                      </a:r>
                      <a:r>
                        <a:rPr lang="en-ZA" sz="1200" kern="0" dirty="0">
                          <a:effectLst/>
                          <a:latin typeface="Arial" panose="020B0604020202020204" pitchFamily="34" charset="0"/>
                          <a:ea typeface="Times New Roman" panose="02020603050405020304" pitchFamily="18" charset="0"/>
                          <a:cs typeface="Arial" panose="020B0604020202020204" pitchFamily="34" charset="0"/>
                        </a:rPr>
                        <a:t>of CCG allocation awarded to the designated groups</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31419610"/>
                  </a:ext>
                </a:extLst>
              </a:tr>
            </a:tbl>
          </a:graphicData>
        </a:graphic>
      </p:graphicFrame>
      <p:sp>
        <p:nvSpPr>
          <p:cNvPr id="6" name="Slide Number Placeholder 1"/>
          <p:cNvSpPr>
            <a:spLocks noGrp="1"/>
          </p:cNvSpPr>
          <p:nvPr>
            <p:ph type="sldNum" sz="quarter" idx="12"/>
          </p:nvPr>
        </p:nvSpPr>
        <p:spPr>
          <a:xfrm>
            <a:off x="7537448" y="6356351"/>
            <a:ext cx="2228850" cy="365125"/>
          </a:xfrm>
        </p:spPr>
        <p:txBody>
          <a:bodyPr/>
          <a:lstStyle/>
          <a:p>
            <a:fld id="{1AD0EAB4-4954-FC42-9A58-C49EEA6F401E}" type="slidenum">
              <a:rPr lang="en-US" sz="1000" b="1" smtClean="0">
                <a:solidFill>
                  <a:schemeClr val="tx1"/>
                </a:solidFill>
              </a:rPr>
              <a:t>29</a:t>
            </a:fld>
            <a:endParaRPr lang="en-US" sz="1000" b="1" dirty="0">
              <a:solidFill>
                <a:schemeClr val="tx1"/>
              </a:solidFill>
            </a:endParaRPr>
          </a:p>
        </p:txBody>
      </p:sp>
    </p:spTree>
    <p:extLst>
      <p:ext uri="{BB962C8B-B14F-4D97-AF65-F5344CB8AC3E}">
        <p14:creationId xmlns:p14="http://schemas.microsoft.com/office/powerpoint/2010/main" val="1117736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3">
            <a:extLst>
              <a:ext uri="{FF2B5EF4-FFF2-40B4-BE49-F238E27FC236}">
                <a16:creationId xmlns:a16="http://schemas.microsoft.com/office/drawing/2014/main" id="{CB6C8A58-BEC4-4575-8AAC-8EB4AF2CC230}"/>
              </a:ext>
            </a:extLst>
          </p:cNvPr>
          <p:cNvSpPr txBox="1">
            <a:spLocks/>
          </p:cNvSpPr>
          <p:nvPr/>
        </p:nvSpPr>
        <p:spPr>
          <a:xfrm>
            <a:off x="88900" y="189423"/>
            <a:ext cx="9677399" cy="483677"/>
          </a:xfrm>
          <a:prstGeom prst="rect">
            <a:avLst/>
          </a:prstGeom>
          <a:solidFill>
            <a:schemeClr val="bg1">
              <a:lumMod val="95000"/>
            </a:schemeClr>
          </a:solidFill>
          <a:ln>
            <a:solidFill>
              <a:schemeClr val="accent6">
                <a:lumMod val="50000"/>
              </a:schemeClr>
            </a:solidFill>
          </a:ln>
        </p:spPr>
        <p:txBody>
          <a:bodyPr/>
          <a:lstStyle>
            <a:lvl1pPr algn="l" defTabSz="74295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lvl="0" algn="ctr">
              <a:lnSpc>
                <a:spcPct val="100000"/>
              </a:lnSpc>
              <a:defRPr/>
            </a:pPr>
            <a:r>
              <a:rPr lang="en-ZA" sz="2200" b="1" kern="0" dirty="0">
                <a:solidFill>
                  <a:srgbClr val="002060"/>
                </a:solidFill>
                <a:sym typeface="Arial"/>
              </a:rPr>
              <a:t>PURPOSE OF THE PRESENTATION</a:t>
            </a:r>
            <a:endParaRPr kumimoji="0" lang="en-US" sz="2200" b="1" i="0" u="none" strike="noStrike" kern="1200" cap="none" spc="0" normalizeH="0" baseline="0" noProof="0" dirty="0">
              <a:ln>
                <a:noFill/>
              </a:ln>
              <a:solidFill>
                <a:srgbClr val="002060"/>
              </a:solidFill>
              <a:effectLst/>
              <a:uLnTx/>
              <a:uFillTx/>
              <a:latin typeface="Arial" panose="020B0604020202020204"/>
            </a:endParaRPr>
          </a:p>
        </p:txBody>
      </p:sp>
      <p:sp>
        <p:nvSpPr>
          <p:cNvPr id="4" name="TextBox 3">
            <a:extLst>
              <a:ext uri="{FF2B5EF4-FFF2-40B4-BE49-F238E27FC236}">
                <a16:creationId xmlns:a16="http://schemas.microsoft.com/office/drawing/2014/main" id="{3250977C-2091-4085-B332-4411C5D59B5B}"/>
              </a:ext>
            </a:extLst>
          </p:cNvPr>
          <p:cNvSpPr txBox="1"/>
          <p:nvPr/>
        </p:nvSpPr>
        <p:spPr>
          <a:xfrm>
            <a:off x="95003" y="1562897"/>
            <a:ext cx="9671295" cy="3816429"/>
          </a:xfrm>
          <a:prstGeom prst="rect">
            <a:avLst/>
          </a:prstGeom>
          <a:solidFill>
            <a:schemeClr val="accent3">
              <a:lumMod val="20000"/>
              <a:lumOff val="80000"/>
            </a:schemeClr>
          </a:solidFill>
        </p:spPr>
        <p:txBody>
          <a:bodyPr wrap="square" rtlCol="0">
            <a:spAutoFit/>
          </a:bodyPr>
          <a:lstStyle/>
          <a:p>
            <a:pPr>
              <a:spcBef>
                <a:spcPts val="600"/>
              </a:spcBef>
              <a:spcAft>
                <a:spcPts val="600"/>
              </a:spcAft>
            </a:pPr>
            <a:r>
              <a:rPr lang="en-ZA" sz="2400" b="1" dirty="0"/>
              <a:t>To present to the Portfolio Committee on Human Settlements, Water and Sanitation the Social Housing Regulatory Authority’s (SHRA’s):</a:t>
            </a:r>
          </a:p>
          <a:p>
            <a:pPr>
              <a:spcBef>
                <a:spcPts val="600"/>
              </a:spcBef>
              <a:spcAft>
                <a:spcPts val="600"/>
              </a:spcAft>
            </a:pPr>
            <a:endParaRPr lang="en-ZA" sz="2400" b="1" dirty="0"/>
          </a:p>
          <a:p>
            <a:pPr marL="800100" lvl="1" indent="-342900">
              <a:spcBef>
                <a:spcPts val="600"/>
              </a:spcBef>
              <a:spcAft>
                <a:spcPts val="600"/>
              </a:spcAft>
              <a:buFont typeface="Arial" panose="020B0604020202020204" pitchFamily="34" charset="0"/>
              <a:buChar char="•"/>
            </a:pPr>
            <a:r>
              <a:rPr lang="en-ZA" sz="2400" dirty="0"/>
              <a:t>Strategic Plan for the Period 2020/21 – 2024/25; </a:t>
            </a:r>
          </a:p>
          <a:p>
            <a:pPr marL="800100" lvl="1" indent="-342900">
              <a:spcBef>
                <a:spcPts val="600"/>
              </a:spcBef>
              <a:spcAft>
                <a:spcPts val="600"/>
              </a:spcAft>
              <a:buFont typeface="Arial" panose="020B0604020202020204" pitchFamily="34" charset="0"/>
              <a:buChar char="•"/>
            </a:pPr>
            <a:r>
              <a:rPr lang="en-ZA" sz="2400" dirty="0"/>
              <a:t>Annual Performance Plan 2020/21; and</a:t>
            </a:r>
          </a:p>
          <a:p>
            <a:pPr marL="800100" lvl="1" indent="-342900">
              <a:spcBef>
                <a:spcPts val="600"/>
              </a:spcBef>
              <a:spcAft>
                <a:spcPts val="600"/>
              </a:spcAft>
              <a:buFont typeface="Arial" panose="020B0604020202020204" pitchFamily="34" charset="0"/>
              <a:buChar char="•"/>
            </a:pPr>
            <a:r>
              <a:rPr lang="en-ZA" sz="2400" dirty="0"/>
              <a:t>Budget</a:t>
            </a:r>
          </a:p>
          <a:p>
            <a:pPr marL="996950" lvl="1" indent="-539750">
              <a:spcBef>
                <a:spcPts val="600"/>
              </a:spcBef>
              <a:spcAft>
                <a:spcPts val="600"/>
              </a:spcAft>
              <a:buFont typeface="+mj-lt"/>
              <a:buAutoNum type="arabicParenR"/>
            </a:pPr>
            <a:endParaRPr lang="en-US" sz="2400" b="1" dirty="0"/>
          </a:p>
        </p:txBody>
      </p:sp>
      <p:sp>
        <p:nvSpPr>
          <p:cNvPr id="5" name="Slide Number Placeholder 1">
            <a:extLst>
              <a:ext uri="{FF2B5EF4-FFF2-40B4-BE49-F238E27FC236}">
                <a16:creationId xmlns:a16="http://schemas.microsoft.com/office/drawing/2014/main" id="{B6BBFE8D-FE80-4DD4-982B-678BC7873768}"/>
              </a:ext>
            </a:extLst>
          </p:cNvPr>
          <p:cNvSpPr>
            <a:spLocks noGrp="1"/>
          </p:cNvSpPr>
          <p:nvPr>
            <p:ph type="sldNum" sz="quarter" idx="12"/>
          </p:nvPr>
        </p:nvSpPr>
        <p:spPr>
          <a:xfrm>
            <a:off x="7537448" y="6356351"/>
            <a:ext cx="2228850" cy="365125"/>
          </a:xfrm>
        </p:spPr>
        <p:txBody>
          <a:bodyPr/>
          <a:lstStyle/>
          <a:p>
            <a:fld id="{1AD0EAB4-4954-FC42-9A58-C49EEA6F401E}" type="slidenum">
              <a:rPr lang="en-US" sz="1000" b="1" smtClean="0">
                <a:solidFill>
                  <a:schemeClr val="tx1"/>
                </a:solidFill>
              </a:rPr>
              <a:t>3</a:t>
            </a:fld>
            <a:endParaRPr lang="en-US" sz="1000" b="1" dirty="0">
              <a:solidFill>
                <a:schemeClr val="tx1"/>
              </a:solidFill>
            </a:endParaRPr>
          </a:p>
        </p:txBody>
      </p:sp>
    </p:spTree>
    <p:extLst>
      <p:ext uri="{BB962C8B-B14F-4D97-AF65-F5344CB8AC3E}">
        <p14:creationId xmlns:p14="http://schemas.microsoft.com/office/powerpoint/2010/main" val="1214018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33">
            <a:extLst>
              <a:ext uri="{FF2B5EF4-FFF2-40B4-BE49-F238E27FC236}">
                <a16:creationId xmlns:a16="http://schemas.microsoft.com/office/drawing/2014/main" id="{454AB960-A45D-7D46-9811-52A756556D5C}"/>
              </a:ext>
            </a:extLst>
          </p:cNvPr>
          <p:cNvSpPr txBox="1">
            <a:spLocks/>
          </p:cNvSpPr>
          <p:nvPr/>
        </p:nvSpPr>
        <p:spPr>
          <a:xfrm>
            <a:off x="114300" y="2124350"/>
            <a:ext cx="9677399" cy="1713872"/>
          </a:xfrm>
          <a:prstGeom prst="rect">
            <a:avLst/>
          </a:prstGeom>
          <a:solidFill>
            <a:schemeClr val="accent2">
              <a:lumMod val="20000"/>
              <a:lumOff val="80000"/>
            </a:schemeClr>
          </a:solidFill>
          <a:ln>
            <a:solidFill>
              <a:schemeClr val="accent2">
                <a:lumMod val="50000"/>
              </a:schemeClr>
            </a:solidFill>
          </a:ln>
        </p:spPr>
        <p:txBody>
          <a:bodyPr/>
          <a:lstStyle>
            <a:lvl1pPr algn="l" defTabSz="74295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lvl="0" algn="ctr">
              <a:lnSpc>
                <a:spcPct val="100000"/>
              </a:lnSpc>
              <a:defRPr/>
            </a:pPr>
            <a:endParaRPr lang="en-ZA" sz="3200" b="1" kern="0" dirty="0">
              <a:solidFill>
                <a:schemeClr val="accent2">
                  <a:lumMod val="50000"/>
                </a:schemeClr>
              </a:solidFill>
              <a:latin typeface="Arial" panose="020B0604020202020204" pitchFamily="34" charset="0"/>
              <a:cs typeface="Arial" panose="020B0604020202020204" pitchFamily="34" charset="0"/>
              <a:sym typeface="Arial"/>
            </a:endParaRPr>
          </a:p>
          <a:p>
            <a:pPr algn="ctr">
              <a:spcBef>
                <a:spcPts val="600"/>
              </a:spcBef>
              <a:spcAft>
                <a:spcPts val="600"/>
              </a:spcAft>
            </a:pPr>
            <a:r>
              <a:rPr lang="en-GB" sz="3200" b="1" dirty="0">
                <a:solidFill>
                  <a:schemeClr val="accent2">
                    <a:lumMod val="50000"/>
                  </a:schemeClr>
                </a:solidFill>
              </a:rPr>
              <a:t>RISKS AND MITIGATION MEASURES</a:t>
            </a:r>
          </a:p>
        </p:txBody>
      </p:sp>
      <p:sp>
        <p:nvSpPr>
          <p:cNvPr id="5" name="Slide Number Placeholder 1"/>
          <p:cNvSpPr>
            <a:spLocks noGrp="1"/>
          </p:cNvSpPr>
          <p:nvPr>
            <p:ph type="sldNum" sz="quarter" idx="12"/>
          </p:nvPr>
        </p:nvSpPr>
        <p:spPr>
          <a:xfrm>
            <a:off x="7537448" y="6356351"/>
            <a:ext cx="2228850" cy="365125"/>
          </a:xfrm>
        </p:spPr>
        <p:txBody>
          <a:bodyPr/>
          <a:lstStyle/>
          <a:p>
            <a:fld id="{1AD0EAB4-4954-FC42-9A58-C49EEA6F401E}" type="slidenum">
              <a:rPr lang="en-US" sz="1000" b="1" smtClean="0">
                <a:solidFill>
                  <a:schemeClr val="tx1"/>
                </a:solidFill>
              </a:rPr>
              <a:t>30</a:t>
            </a:fld>
            <a:endParaRPr lang="en-US" sz="1000" b="1" dirty="0">
              <a:solidFill>
                <a:schemeClr val="tx1"/>
              </a:solidFill>
            </a:endParaRPr>
          </a:p>
        </p:txBody>
      </p:sp>
    </p:spTree>
    <p:extLst>
      <p:ext uri="{BB962C8B-B14F-4D97-AF65-F5344CB8AC3E}">
        <p14:creationId xmlns:p14="http://schemas.microsoft.com/office/powerpoint/2010/main" val="3900907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33">
            <a:extLst>
              <a:ext uri="{FF2B5EF4-FFF2-40B4-BE49-F238E27FC236}">
                <a16:creationId xmlns:a16="http://schemas.microsoft.com/office/drawing/2014/main" id="{454AB960-A45D-7D46-9811-52A756556D5C}"/>
              </a:ext>
            </a:extLst>
          </p:cNvPr>
          <p:cNvSpPr txBox="1">
            <a:spLocks/>
          </p:cNvSpPr>
          <p:nvPr/>
        </p:nvSpPr>
        <p:spPr>
          <a:xfrm>
            <a:off x="88900" y="189425"/>
            <a:ext cx="9677399" cy="363732"/>
          </a:xfrm>
          <a:prstGeom prst="rect">
            <a:avLst/>
          </a:prstGeom>
          <a:solidFill>
            <a:schemeClr val="bg1">
              <a:lumMod val="95000"/>
            </a:schemeClr>
          </a:solidFill>
          <a:ln>
            <a:solidFill>
              <a:schemeClr val="accent6">
                <a:lumMod val="50000"/>
              </a:schemeClr>
            </a:solidFill>
          </a:ln>
        </p:spPr>
        <p:txBody>
          <a:bodyPr/>
          <a:lstStyle>
            <a:lvl1pPr algn="l" defTabSz="74295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algn="ctr" fontAlgn="base">
              <a:spcBef>
                <a:spcPct val="50000"/>
              </a:spcBef>
              <a:spcAft>
                <a:spcPct val="0"/>
              </a:spcAft>
            </a:pPr>
            <a:r>
              <a:rPr lang="en-ZA" sz="2000" b="1" cap="all" dirty="0">
                <a:solidFill>
                  <a:srgbClr val="002060"/>
                </a:solidFill>
                <a:cs typeface="Arial" pitchFamily="34" charset="0"/>
              </a:rPr>
              <a:t>OUTCOMES - RISKS AND RISK MITIGATION (1 of 3)</a:t>
            </a:r>
          </a:p>
        </p:txBody>
      </p:sp>
      <p:graphicFrame>
        <p:nvGraphicFramePr>
          <p:cNvPr id="4" name="Table 3">
            <a:extLst>
              <a:ext uri="{FF2B5EF4-FFF2-40B4-BE49-F238E27FC236}">
                <a16:creationId xmlns:a16="http://schemas.microsoft.com/office/drawing/2014/main" id="{BEF2BF75-40C6-4B43-9D22-E1AA229DE2BA}"/>
              </a:ext>
            </a:extLst>
          </p:cNvPr>
          <p:cNvGraphicFramePr>
            <a:graphicFrameLocks noGrp="1"/>
          </p:cNvGraphicFramePr>
          <p:nvPr>
            <p:extLst>
              <p:ext uri="{D42A27DB-BD31-4B8C-83A1-F6EECF244321}">
                <p14:modId xmlns:p14="http://schemas.microsoft.com/office/powerpoint/2010/main" val="2703895058"/>
              </p:ext>
            </p:extLst>
          </p:nvPr>
        </p:nvGraphicFramePr>
        <p:xfrm>
          <a:off x="88899" y="649472"/>
          <a:ext cx="9677399" cy="5830934"/>
        </p:xfrm>
        <a:graphic>
          <a:graphicData uri="http://schemas.openxmlformats.org/drawingml/2006/table">
            <a:tbl>
              <a:tblPr firstRow="1" bandRow="1">
                <a:tableStyleId>{93296810-A885-4BE3-A3E7-6D5BEEA58F35}</a:tableStyleId>
              </a:tblPr>
              <a:tblGrid>
                <a:gridCol w="1409700">
                  <a:extLst>
                    <a:ext uri="{9D8B030D-6E8A-4147-A177-3AD203B41FA5}">
                      <a16:colId xmlns:a16="http://schemas.microsoft.com/office/drawing/2014/main" val="445661213"/>
                    </a:ext>
                  </a:extLst>
                </a:gridCol>
                <a:gridCol w="3276601">
                  <a:extLst>
                    <a:ext uri="{9D8B030D-6E8A-4147-A177-3AD203B41FA5}">
                      <a16:colId xmlns:a16="http://schemas.microsoft.com/office/drawing/2014/main" val="153919616"/>
                    </a:ext>
                  </a:extLst>
                </a:gridCol>
                <a:gridCol w="4991098">
                  <a:extLst>
                    <a:ext uri="{9D8B030D-6E8A-4147-A177-3AD203B41FA5}">
                      <a16:colId xmlns:a16="http://schemas.microsoft.com/office/drawing/2014/main" val="1631194937"/>
                    </a:ext>
                  </a:extLst>
                </a:gridCol>
              </a:tblGrid>
              <a:tr h="199743">
                <a:tc>
                  <a:txBody>
                    <a:bodyPr/>
                    <a:lstStyle/>
                    <a:p>
                      <a:pPr algn="ctr">
                        <a:lnSpc>
                          <a:spcPct val="110000"/>
                        </a:lnSpc>
                        <a:spcBef>
                          <a:spcPts val="500"/>
                        </a:spcBef>
                        <a:spcAft>
                          <a:spcPts val="500"/>
                        </a:spcAft>
                      </a:pPr>
                      <a:r>
                        <a:rPr lang="en-ZA" sz="1300" b="1" kern="1400" cap="all"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Outcome</a:t>
                      </a:r>
                      <a:endParaRPr lang="en-ZA" sz="13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Bef>
                          <a:spcPts val="500"/>
                        </a:spcBef>
                        <a:spcAft>
                          <a:spcPts val="500"/>
                        </a:spcAft>
                      </a:pPr>
                      <a:r>
                        <a:rPr lang="en-ZA" sz="1300" b="1" kern="1400" cap="all"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Key Risk</a:t>
                      </a:r>
                      <a:endParaRPr lang="en-ZA" sz="13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Bef>
                          <a:spcPts val="500"/>
                        </a:spcBef>
                        <a:spcAft>
                          <a:spcPts val="500"/>
                        </a:spcAft>
                      </a:pPr>
                      <a:r>
                        <a:rPr lang="en-ZA" sz="1300" b="1" kern="1400" cap="all"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Risk Mitigation</a:t>
                      </a:r>
                      <a:endParaRPr lang="en-ZA" sz="13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41327641"/>
                  </a:ext>
                </a:extLst>
              </a:tr>
              <a:tr h="1828692">
                <a:tc>
                  <a:txBody>
                    <a:bodyPr/>
                    <a:lstStyle/>
                    <a:p>
                      <a:pPr algn="l">
                        <a:lnSpc>
                          <a:spcPct val="110000"/>
                        </a:lnSpc>
                        <a:spcBef>
                          <a:spcPts val="500"/>
                        </a:spcBef>
                        <a:spcAft>
                          <a:spcPts val="500"/>
                        </a:spcAft>
                      </a:pPr>
                      <a:r>
                        <a:rPr lang="en-ZA" sz="1400" b="1" u="sng" kern="1400" dirty="0">
                          <a:effectLst/>
                          <a:latin typeface="Arial" panose="020B0604020202020204" pitchFamily="34" charset="0"/>
                          <a:ea typeface="Times New Roman" panose="02020603050405020304" pitchFamily="18" charset="0"/>
                          <a:cs typeface="Arial" panose="020B0604020202020204" pitchFamily="34" charset="0"/>
                        </a:rPr>
                        <a:t>Outcome 1:</a:t>
                      </a:r>
                      <a:endParaRPr lang="en-ZA" sz="14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500"/>
                        </a:spcBef>
                        <a:spcAft>
                          <a:spcPts val="500"/>
                        </a:spcAft>
                      </a:pPr>
                      <a:r>
                        <a:rPr lang="en-ZA" sz="1400" b="1" kern="1400" dirty="0">
                          <a:effectLst/>
                          <a:latin typeface="Arial" panose="020B0604020202020204" pitchFamily="34" charset="0"/>
                          <a:ea typeface="Times New Roman" panose="02020603050405020304" pitchFamily="18" charset="0"/>
                          <a:cs typeface="Arial" panose="020B0604020202020204" pitchFamily="34" charset="0"/>
                        </a:rPr>
                        <a:t>Functional, efficient and integrated organisation</a:t>
                      </a:r>
                      <a:endParaRPr lang="en-ZA" sz="14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500"/>
                        </a:spcBef>
                        <a:spcAft>
                          <a:spcPts val="500"/>
                        </a:spcAft>
                      </a:pPr>
                      <a:r>
                        <a:rPr lang="en-ZA" sz="1400" kern="1400">
                          <a:effectLst/>
                          <a:latin typeface="Arial" panose="020B0604020202020204" pitchFamily="34" charset="0"/>
                          <a:ea typeface="Times New Roman" panose="02020603050405020304" pitchFamily="18" charset="0"/>
                          <a:cs typeface="Arial" panose="020B0604020202020204" pitchFamily="34" charset="0"/>
                        </a:rPr>
                        <a:t>Ineffective organisational performance arising from insufficient and inadequate resources.</a:t>
                      </a:r>
                      <a:endParaRPr lang="en-ZA" sz="1400" kern="140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500"/>
                        </a:spcBef>
                        <a:spcAft>
                          <a:spcPts val="500"/>
                        </a:spcAft>
                      </a:pPr>
                      <a:r>
                        <a:rPr lang="en-ZA" sz="1400" kern="1400">
                          <a:effectLst/>
                          <a:latin typeface="Arial" panose="020B0604020202020204" pitchFamily="34" charset="0"/>
                          <a:ea typeface="Times New Roman" panose="02020603050405020304" pitchFamily="18" charset="0"/>
                          <a:cs typeface="Arial" panose="020B0604020202020204" pitchFamily="34" charset="0"/>
                        </a:rPr>
                        <a:t> </a:t>
                      </a:r>
                      <a:endParaRPr lang="en-ZA" sz="1400" kern="140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500"/>
                        </a:spcBef>
                        <a:spcAft>
                          <a:spcPts val="500"/>
                        </a:spcAft>
                      </a:pPr>
                      <a:r>
                        <a:rPr lang="en-ZA" sz="1400" kern="1400">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endParaRPr lang="en-ZA" sz="14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179705" lvl="0" indent="-342900">
                        <a:lnSpc>
                          <a:spcPct val="110000"/>
                        </a:lnSpc>
                        <a:spcBef>
                          <a:spcPts val="0"/>
                        </a:spcBef>
                        <a:spcAft>
                          <a:spcPts val="0"/>
                        </a:spcAft>
                        <a:buFont typeface="Wingdings" panose="05000000000000000000" pitchFamily="2" charset="2"/>
                        <a:buChar char=""/>
                      </a:pPr>
                      <a:r>
                        <a:rPr lang="en-ZA" sz="1200" dirty="0">
                          <a:effectLst/>
                          <a:latin typeface="Arial" panose="020B0604020202020204" pitchFamily="34" charset="0"/>
                          <a:ea typeface="Times New Roman" panose="02020603050405020304" pitchFamily="18" charset="0"/>
                        </a:rPr>
                        <a:t>Automation of processes;</a:t>
                      </a:r>
                    </a:p>
                    <a:p>
                      <a:pPr marL="342900" marR="179705" lvl="0" indent="-342900">
                        <a:lnSpc>
                          <a:spcPct val="110000"/>
                        </a:lnSpc>
                        <a:spcBef>
                          <a:spcPts val="0"/>
                        </a:spcBef>
                        <a:spcAft>
                          <a:spcPts val="0"/>
                        </a:spcAft>
                        <a:buFont typeface="Wingdings" panose="05000000000000000000" pitchFamily="2" charset="2"/>
                        <a:buChar char=""/>
                      </a:pPr>
                      <a:r>
                        <a:rPr lang="en-ZA" sz="1200" dirty="0">
                          <a:effectLst/>
                          <a:latin typeface="Arial" panose="020B0604020202020204" pitchFamily="34" charset="0"/>
                          <a:ea typeface="Times New Roman" panose="02020603050405020304" pitchFamily="18" charset="0"/>
                        </a:rPr>
                        <a:t>Implement a culture of performance management;</a:t>
                      </a:r>
                    </a:p>
                    <a:p>
                      <a:pPr marL="342900" marR="179705" lvl="0" indent="-342900">
                        <a:lnSpc>
                          <a:spcPct val="110000"/>
                        </a:lnSpc>
                        <a:spcBef>
                          <a:spcPts val="0"/>
                        </a:spcBef>
                        <a:spcAft>
                          <a:spcPts val="0"/>
                        </a:spcAft>
                        <a:buFont typeface="Wingdings" panose="05000000000000000000" pitchFamily="2" charset="2"/>
                        <a:buChar char=""/>
                      </a:pPr>
                      <a:r>
                        <a:rPr lang="en-ZA" sz="1200" dirty="0">
                          <a:effectLst/>
                          <a:latin typeface="Arial" panose="020B0604020202020204" pitchFamily="34" charset="0"/>
                          <a:ea typeface="Times New Roman" panose="02020603050405020304" pitchFamily="18" charset="0"/>
                        </a:rPr>
                        <a:t>Implement knowledge management process to improve organisation memory;</a:t>
                      </a:r>
                    </a:p>
                    <a:p>
                      <a:pPr marL="342900" marR="179705" lvl="0" indent="-342900">
                        <a:lnSpc>
                          <a:spcPct val="110000"/>
                        </a:lnSpc>
                        <a:spcBef>
                          <a:spcPts val="0"/>
                        </a:spcBef>
                        <a:spcAft>
                          <a:spcPts val="0"/>
                        </a:spcAft>
                        <a:buFont typeface="Wingdings" panose="05000000000000000000" pitchFamily="2" charset="2"/>
                        <a:buChar char=""/>
                      </a:pPr>
                      <a:r>
                        <a:rPr lang="en-ZA" sz="1200" dirty="0">
                          <a:effectLst/>
                          <a:latin typeface="Arial" panose="020B0604020202020204" pitchFamily="34" charset="0"/>
                          <a:ea typeface="Times New Roman" panose="02020603050405020304" pitchFamily="18" charset="0"/>
                        </a:rPr>
                        <a:t>Review and capacitate organisation structure and upskill as required;</a:t>
                      </a:r>
                    </a:p>
                    <a:p>
                      <a:pPr marL="342900" marR="179705" lvl="0" indent="-342900">
                        <a:lnSpc>
                          <a:spcPct val="110000"/>
                        </a:lnSpc>
                        <a:spcBef>
                          <a:spcPts val="0"/>
                        </a:spcBef>
                        <a:spcAft>
                          <a:spcPts val="0"/>
                        </a:spcAft>
                        <a:buFont typeface="Wingdings" panose="05000000000000000000" pitchFamily="2" charset="2"/>
                        <a:buChar char=""/>
                      </a:pPr>
                      <a:r>
                        <a:rPr lang="en-ZA" sz="1200" dirty="0">
                          <a:effectLst/>
                          <a:latin typeface="Arial" panose="020B0604020202020204" pitchFamily="34" charset="0"/>
                          <a:ea typeface="Times New Roman" panose="02020603050405020304" pitchFamily="18" charset="0"/>
                        </a:rPr>
                        <a:t>Enforce contract management, including but not limited to, evaluation of accreditation assessors, contractors, etc.</a:t>
                      </a:r>
                    </a:p>
                  </a:txBody>
                  <a:tcPr marL="68580" marR="68580" marT="0" marB="0"/>
                </a:tc>
                <a:extLst>
                  <a:ext uri="{0D108BD9-81ED-4DB2-BD59-A6C34878D82A}">
                    <a16:rowId xmlns:a16="http://schemas.microsoft.com/office/drawing/2014/main" val="902558045"/>
                  </a:ext>
                </a:extLst>
              </a:tr>
              <a:tr h="1368134">
                <a:tc rowSpan="4">
                  <a:txBody>
                    <a:bodyPr/>
                    <a:lstStyle/>
                    <a:p>
                      <a:r>
                        <a:rPr lang="en-ZA" sz="1400" b="1" u="sng" kern="1200" dirty="0">
                          <a:solidFill>
                            <a:schemeClr val="dk1"/>
                          </a:solidFill>
                          <a:effectLst/>
                          <a:latin typeface="+mn-lt"/>
                          <a:ea typeface="+mn-ea"/>
                          <a:cs typeface="+mn-cs"/>
                        </a:rPr>
                        <a:t>Outcome 2: </a:t>
                      </a:r>
                      <a:endParaRPr lang="en-ZA" sz="1400" kern="1200" dirty="0">
                        <a:solidFill>
                          <a:schemeClr val="dk1"/>
                        </a:solidFill>
                        <a:effectLst/>
                        <a:latin typeface="+mn-lt"/>
                        <a:ea typeface="+mn-ea"/>
                        <a:cs typeface="+mn-cs"/>
                      </a:endParaRPr>
                    </a:p>
                    <a:p>
                      <a:r>
                        <a:rPr lang="en-ZA" sz="1400" b="1" kern="1200" dirty="0">
                          <a:solidFill>
                            <a:schemeClr val="dk1"/>
                          </a:solidFill>
                          <a:effectLst/>
                          <a:latin typeface="+mn-lt"/>
                          <a:ea typeface="+mn-ea"/>
                          <a:cs typeface="+mn-cs"/>
                        </a:rPr>
                        <a:t>Quality affordable social housing for rental delivered in strategically located areas</a:t>
                      </a:r>
                      <a:endParaRPr lang="en-ZA" sz="14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500"/>
                        </a:spcBef>
                        <a:spcAft>
                          <a:spcPts val="500"/>
                        </a:spcAft>
                      </a:pPr>
                      <a:r>
                        <a:rPr lang="en-ZA" sz="1400" kern="1400" dirty="0">
                          <a:effectLst/>
                          <a:latin typeface="Arial" panose="020B0604020202020204" pitchFamily="34" charset="0"/>
                          <a:ea typeface="Times New Roman" panose="02020603050405020304" pitchFamily="18" charset="0"/>
                          <a:cs typeface="Arial" panose="020B0604020202020204" pitchFamily="34" charset="0"/>
                        </a:rPr>
                        <a:t>Insufficient resources to meet delivery targets.</a:t>
                      </a:r>
                      <a:endParaRPr lang="en-ZA" sz="14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marL="217170" indent="-217170" algn="l">
                        <a:lnSpc>
                          <a:spcPct val="110000"/>
                        </a:lnSpc>
                        <a:spcBef>
                          <a:spcPts val="500"/>
                        </a:spcBef>
                        <a:spcAft>
                          <a:spcPts val="500"/>
                        </a:spcAft>
                      </a:pPr>
                      <a:r>
                        <a:rPr lang="en-ZA" sz="1400" kern="0" dirty="0">
                          <a:effectLst/>
                          <a:latin typeface="Arial" panose="020B0604020202020204" pitchFamily="34" charset="0"/>
                          <a:ea typeface="Times New Roman" panose="02020603050405020304" pitchFamily="18" charset="0"/>
                          <a:cs typeface="Arial" panose="020B0604020202020204" pitchFamily="34" charset="0"/>
                        </a:rPr>
                        <a:t> </a:t>
                      </a:r>
                      <a:endParaRPr lang="en-ZA" sz="14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179705" lvl="0" indent="-342900">
                        <a:lnSpc>
                          <a:spcPct val="110000"/>
                        </a:lnSpc>
                        <a:spcBef>
                          <a:spcPts val="0"/>
                        </a:spcBef>
                        <a:spcAft>
                          <a:spcPts val="0"/>
                        </a:spcAft>
                        <a:buFont typeface="Wingdings" panose="05000000000000000000" pitchFamily="2" charset="2"/>
                        <a:buChar char=""/>
                      </a:pPr>
                      <a:r>
                        <a:rPr lang="en-ZA" sz="1200" dirty="0">
                          <a:effectLst/>
                          <a:latin typeface="Arial" panose="020B0604020202020204" pitchFamily="34" charset="0"/>
                          <a:ea typeface="Times New Roman" panose="02020603050405020304" pitchFamily="18" charset="0"/>
                        </a:rPr>
                        <a:t>Engage and motivate for additional sources of funding;</a:t>
                      </a:r>
                    </a:p>
                    <a:p>
                      <a:pPr marL="342900" marR="179705" lvl="0" indent="-342900">
                        <a:lnSpc>
                          <a:spcPct val="110000"/>
                        </a:lnSpc>
                        <a:spcBef>
                          <a:spcPts val="0"/>
                        </a:spcBef>
                        <a:spcAft>
                          <a:spcPts val="0"/>
                        </a:spcAft>
                        <a:buFont typeface="Wingdings" panose="05000000000000000000" pitchFamily="2" charset="2"/>
                        <a:buChar char=""/>
                      </a:pPr>
                      <a:r>
                        <a:rPr lang="en-ZA" sz="1200" dirty="0">
                          <a:effectLst/>
                          <a:latin typeface="Arial" panose="020B0604020202020204" pitchFamily="34" charset="0"/>
                          <a:ea typeface="Times New Roman" panose="02020603050405020304" pitchFamily="18" charset="0"/>
                        </a:rPr>
                        <a:t>Use of Project Review Consultants (PRCs) to monitor performance during construction;</a:t>
                      </a:r>
                    </a:p>
                    <a:p>
                      <a:pPr marL="342900" marR="179705" lvl="0" indent="-342900">
                        <a:lnSpc>
                          <a:spcPct val="110000"/>
                        </a:lnSpc>
                        <a:spcBef>
                          <a:spcPts val="0"/>
                        </a:spcBef>
                        <a:spcAft>
                          <a:spcPts val="0"/>
                        </a:spcAft>
                        <a:buFont typeface="Wingdings" panose="05000000000000000000" pitchFamily="2" charset="2"/>
                        <a:buChar char=""/>
                      </a:pPr>
                      <a:r>
                        <a:rPr lang="en-ZA" sz="1200" dirty="0">
                          <a:effectLst/>
                          <a:latin typeface="Arial" panose="020B0604020202020204" pitchFamily="34" charset="0"/>
                          <a:ea typeface="Times New Roman" panose="02020603050405020304" pitchFamily="18" charset="0"/>
                        </a:rPr>
                        <a:t>Benchmark, review and capacitate organisation structure;</a:t>
                      </a:r>
                    </a:p>
                    <a:p>
                      <a:pPr marL="342900" marR="179705" lvl="0" indent="-342900">
                        <a:lnSpc>
                          <a:spcPct val="110000"/>
                        </a:lnSpc>
                        <a:spcBef>
                          <a:spcPts val="0"/>
                        </a:spcBef>
                        <a:spcAft>
                          <a:spcPts val="0"/>
                        </a:spcAft>
                        <a:buFont typeface="Wingdings" panose="05000000000000000000" pitchFamily="2" charset="2"/>
                        <a:buChar char=""/>
                      </a:pPr>
                      <a:r>
                        <a:rPr lang="en-ZA" sz="1200" dirty="0">
                          <a:effectLst/>
                          <a:latin typeface="Arial" panose="020B0604020202020204" pitchFamily="34" charset="0"/>
                          <a:ea typeface="Times New Roman" panose="02020603050405020304" pitchFamily="18" charset="0"/>
                        </a:rPr>
                        <a:t>Strengthen the due diligence capability and procedures within the SHRA.</a:t>
                      </a:r>
                    </a:p>
                  </a:txBody>
                  <a:tcPr marL="68580" marR="68580" marT="0" marB="0"/>
                </a:tc>
                <a:extLst>
                  <a:ext uri="{0D108BD9-81ED-4DB2-BD59-A6C34878D82A}">
                    <a16:rowId xmlns:a16="http://schemas.microsoft.com/office/drawing/2014/main" val="2441298397"/>
                  </a:ext>
                </a:extLst>
              </a:tr>
              <a:tr h="584150">
                <a:tc vMerge="1">
                  <a:txBody>
                    <a:bodyPr/>
                    <a:lstStyle/>
                    <a:p>
                      <a:pPr algn="l">
                        <a:lnSpc>
                          <a:spcPct val="110000"/>
                        </a:lnSpc>
                        <a:spcBef>
                          <a:spcPts val="500"/>
                        </a:spcBef>
                        <a:spcAft>
                          <a:spcPts val="500"/>
                        </a:spcAft>
                      </a:pP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500"/>
                        </a:spcBef>
                        <a:spcAft>
                          <a:spcPts val="500"/>
                        </a:spcAft>
                      </a:pPr>
                      <a:r>
                        <a:rPr lang="en-ZA" sz="1400" kern="1400" dirty="0">
                          <a:effectLst/>
                          <a:latin typeface="Arial" panose="020B0604020202020204" pitchFamily="34" charset="0"/>
                          <a:ea typeface="Times New Roman" panose="02020603050405020304" pitchFamily="18" charset="0"/>
                          <a:cs typeface="Arial" panose="020B0604020202020204" pitchFamily="34" charset="0"/>
                        </a:rPr>
                        <a:t>Inability to upscale the  delivery of social housing.</a:t>
                      </a:r>
                      <a:endParaRPr lang="en-ZA" sz="14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179705" lvl="0" indent="-342900">
                        <a:lnSpc>
                          <a:spcPct val="110000"/>
                        </a:lnSpc>
                        <a:spcBef>
                          <a:spcPts val="0"/>
                        </a:spcBef>
                        <a:spcAft>
                          <a:spcPts val="0"/>
                        </a:spcAft>
                        <a:buFont typeface="Wingdings" panose="05000000000000000000" pitchFamily="2" charset="2"/>
                        <a:buChar char=""/>
                      </a:pPr>
                      <a:r>
                        <a:rPr lang="en-ZA" sz="1200" dirty="0">
                          <a:effectLst/>
                          <a:latin typeface="Arial" panose="020B0604020202020204" pitchFamily="34" charset="0"/>
                          <a:ea typeface="Times New Roman" panose="02020603050405020304" pitchFamily="18" charset="0"/>
                        </a:rPr>
                        <a:t>Engage participation of private sector as the developers for social housing, with SHIs coming in at the tenant and property management stages.</a:t>
                      </a:r>
                    </a:p>
                  </a:txBody>
                  <a:tcPr marL="68580" marR="68580" marT="0" marB="0"/>
                </a:tc>
                <a:extLst>
                  <a:ext uri="{0D108BD9-81ED-4DB2-BD59-A6C34878D82A}">
                    <a16:rowId xmlns:a16="http://schemas.microsoft.com/office/drawing/2014/main" val="2735685471"/>
                  </a:ext>
                </a:extLst>
              </a:tr>
              <a:tr h="1008000">
                <a:tc vMerge="1">
                  <a:txBody>
                    <a:bodyPr/>
                    <a:lstStyle/>
                    <a:p>
                      <a:pPr algn="l">
                        <a:lnSpc>
                          <a:spcPct val="110000"/>
                        </a:lnSpc>
                        <a:spcBef>
                          <a:spcPts val="500"/>
                        </a:spcBef>
                        <a:spcAft>
                          <a:spcPts val="500"/>
                        </a:spcAft>
                      </a:pP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500"/>
                        </a:spcBef>
                        <a:spcAft>
                          <a:spcPts val="500"/>
                        </a:spcAft>
                      </a:pPr>
                      <a:r>
                        <a:rPr lang="en-ZA" sz="1400" kern="1400" dirty="0">
                          <a:effectLst/>
                          <a:latin typeface="Arial" panose="020B0604020202020204" pitchFamily="34" charset="0"/>
                          <a:ea typeface="Times New Roman" panose="02020603050405020304" pitchFamily="18" charset="0"/>
                          <a:cs typeface="Arial" panose="020B0604020202020204" pitchFamily="34" charset="0"/>
                        </a:rPr>
                        <a:t>Failure to implement social housing policy - public policy is not aligned with economic forces.</a:t>
                      </a:r>
                      <a:endParaRPr lang="en-ZA" sz="14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179705" lvl="0" indent="-342900">
                        <a:lnSpc>
                          <a:spcPct val="110000"/>
                        </a:lnSpc>
                        <a:spcBef>
                          <a:spcPts val="0"/>
                        </a:spcBef>
                        <a:spcAft>
                          <a:spcPts val="0"/>
                        </a:spcAft>
                        <a:buFont typeface="Wingdings" panose="05000000000000000000" pitchFamily="2" charset="2"/>
                        <a:buChar char=""/>
                      </a:pPr>
                      <a:r>
                        <a:rPr lang="en-ZA" sz="1200" dirty="0">
                          <a:effectLst/>
                          <a:latin typeface="Arial" panose="020B0604020202020204" pitchFamily="34" charset="0"/>
                          <a:ea typeface="Times New Roman" panose="02020603050405020304" pitchFamily="18" charset="0"/>
                        </a:rPr>
                        <a:t>Policy reform process to be instituted.</a:t>
                      </a:r>
                    </a:p>
                  </a:txBody>
                  <a:tcPr marL="68580" marR="68580" marT="0" marB="0"/>
                </a:tc>
                <a:extLst>
                  <a:ext uri="{0D108BD9-81ED-4DB2-BD59-A6C34878D82A}">
                    <a16:rowId xmlns:a16="http://schemas.microsoft.com/office/drawing/2014/main" val="80712526"/>
                  </a:ext>
                </a:extLst>
              </a:tr>
              <a:tr h="797082">
                <a:tc vMerge="1">
                  <a:txBody>
                    <a:bodyPr/>
                    <a:lstStyle/>
                    <a:p>
                      <a:pPr algn="l">
                        <a:lnSpc>
                          <a:spcPct val="110000"/>
                        </a:lnSpc>
                        <a:spcBef>
                          <a:spcPts val="500"/>
                        </a:spcBef>
                        <a:spcAft>
                          <a:spcPts val="500"/>
                        </a:spcAft>
                      </a:pP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500"/>
                        </a:spcBef>
                        <a:spcAft>
                          <a:spcPts val="500"/>
                        </a:spcAft>
                      </a:pPr>
                      <a:r>
                        <a:rPr lang="en-ZA" sz="1400" kern="1400" dirty="0">
                          <a:effectLst/>
                          <a:latin typeface="Arial" panose="020B0604020202020204" pitchFamily="34" charset="0"/>
                          <a:ea typeface="Times New Roman" panose="02020603050405020304" pitchFamily="18" charset="0"/>
                          <a:cs typeface="Arial" panose="020B0604020202020204" pitchFamily="34" charset="0"/>
                        </a:rPr>
                        <a:t>Unavailability of strategically located land.</a:t>
                      </a:r>
                      <a:endParaRPr lang="en-ZA" sz="14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179705" lvl="0" indent="-342900">
                        <a:lnSpc>
                          <a:spcPct val="110000"/>
                        </a:lnSpc>
                        <a:spcBef>
                          <a:spcPts val="0"/>
                        </a:spcBef>
                        <a:spcAft>
                          <a:spcPts val="0"/>
                        </a:spcAft>
                        <a:buFont typeface="Wingdings" panose="05000000000000000000" pitchFamily="2" charset="2"/>
                        <a:buChar char=""/>
                      </a:pPr>
                      <a:r>
                        <a:rPr lang="en-ZA" sz="1200" dirty="0">
                          <a:effectLst/>
                          <a:latin typeface="Arial" panose="020B0604020202020204" pitchFamily="34" charset="0"/>
                          <a:ea typeface="Times New Roman" panose="02020603050405020304" pitchFamily="18" charset="0"/>
                        </a:rPr>
                        <a:t>The SHRA to participate in the spatial targeting initiative of the National Department and HDA;</a:t>
                      </a:r>
                    </a:p>
                    <a:p>
                      <a:pPr marL="342900" marR="179705" lvl="0" indent="-342900">
                        <a:lnSpc>
                          <a:spcPct val="110000"/>
                        </a:lnSpc>
                        <a:spcBef>
                          <a:spcPts val="0"/>
                        </a:spcBef>
                        <a:spcAft>
                          <a:spcPts val="0"/>
                        </a:spcAft>
                        <a:buFont typeface="Wingdings" panose="05000000000000000000" pitchFamily="2" charset="2"/>
                        <a:buChar char=""/>
                      </a:pPr>
                      <a:r>
                        <a:rPr lang="en-ZA" sz="1200" dirty="0">
                          <a:effectLst/>
                          <a:latin typeface="Arial" panose="020B0604020202020204" pitchFamily="34" charset="0"/>
                          <a:ea typeface="Times New Roman" panose="02020603050405020304" pitchFamily="18" charset="0"/>
                        </a:rPr>
                        <a:t>Proactive approach to request proposals to mitigate spatial planning issues.</a:t>
                      </a:r>
                    </a:p>
                  </a:txBody>
                  <a:tcPr marL="68580" marR="68580" marT="0" marB="0"/>
                </a:tc>
                <a:extLst>
                  <a:ext uri="{0D108BD9-81ED-4DB2-BD59-A6C34878D82A}">
                    <a16:rowId xmlns:a16="http://schemas.microsoft.com/office/drawing/2014/main" val="3121714618"/>
                  </a:ext>
                </a:extLst>
              </a:tr>
            </a:tbl>
          </a:graphicData>
        </a:graphic>
      </p:graphicFrame>
      <p:sp>
        <p:nvSpPr>
          <p:cNvPr id="6" name="Slide Number Placeholder 1"/>
          <p:cNvSpPr>
            <a:spLocks noGrp="1"/>
          </p:cNvSpPr>
          <p:nvPr>
            <p:ph type="sldNum" sz="quarter" idx="12"/>
          </p:nvPr>
        </p:nvSpPr>
        <p:spPr>
          <a:xfrm>
            <a:off x="7537448" y="6356351"/>
            <a:ext cx="2228850" cy="365125"/>
          </a:xfrm>
        </p:spPr>
        <p:txBody>
          <a:bodyPr/>
          <a:lstStyle/>
          <a:p>
            <a:fld id="{1AD0EAB4-4954-FC42-9A58-C49EEA6F401E}" type="slidenum">
              <a:rPr lang="en-US" sz="1000" b="1" smtClean="0">
                <a:solidFill>
                  <a:schemeClr val="tx1"/>
                </a:solidFill>
              </a:rPr>
              <a:t>31</a:t>
            </a:fld>
            <a:endParaRPr lang="en-US" sz="1000" b="1" dirty="0">
              <a:solidFill>
                <a:schemeClr val="tx1"/>
              </a:solidFill>
            </a:endParaRPr>
          </a:p>
        </p:txBody>
      </p:sp>
    </p:spTree>
    <p:extLst>
      <p:ext uri="{BB962C8B-B14F-4D97-AF65-F5344CB8AC3E}">
        <p14:creationId xmlns:p14="http://schemas.microsoft.com/office/powerpoint/2010/main" val="1859967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33">
            <a:extLst>
              <a:ext uri="{FF2B5EF4-FFF2-40B4-BE49-F238E27FC236}">
                <a16:creationId xmlns:a16="http://schemas.microsoft.com/office/drawing/2014/main" id="{454AB960-A45D-7D46-9811-52A756556D5C}"/>
              </a:ext>
            </a:extLst>
          </p:cNvPr>
          <p:cNvSpPr txBox="1">
            <a:spLocks/>
          </p:cNvSpPr>
          <p:nvPr/>
        </p:nvSpPr>
        <p:spPr>
          <a:xfrm>
            <a:off x="88900" y="189425"/>
            <a:ext cx="9677399" cy="363732"/>
          </a:xfrm>
          <a:prstGeom prst="rect">
            <a:avLst/>
          </a:prstGeom>
          <a:solidFill>
            <a:schemeClr val="bg1">
              <a:lumMod val="95000"/>
            </a:schemeClr>
          </a:solidFill>
          <a:ln>
            <a:solidFill>
              <a:schemeClr val="accent6">
                <a:lumMod val="50000"/>
              </a:schemeClr>
            </a:solidFill>
          </a:ln>
        </p:spPr>
        <p:txBody>
          <a:bodyPr/>
          <a:lstStyle>
            <a:lvl1pPr algn="l" defTabSz="74295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algn="ctr" fontAlgn="base">
              <a:spcBef>
                <a:spcPct val="50000"/>
              </a:spcBef>
              <a:spcAft>
                <a:spcPct val="0"/>
              </a:spcAft>
            </a:pPr>
            <a:r>
              <a:rPr lang="en-ZA" sz="2000" b="1" cap="all" dirty="0">
                <a:solidFill>
                  <a:srgbClr val="002060"/>
                </a:solidFill>
                <a:cs typeface="Arial" pitchFamily="34" charset="0"/>
              </a:rPr>
              <a:t>OUTCOMES - RISKS AND RISK MITIGATION (2 of 3)</a:t>
            </a:r>
          </a:p>
        </p:txBody>
      </p:sp>
      <p:graphicFrame>
        <p:nvGraphicFramePr>
          <p:cNvPr id="4" name="Table 3">
            <a:extLst>
              <a:ext uri="{FF2B5EF4-FFF2-40B4-BE49-F238E27FC236}">
                <a16:creationId xmlns:a16="http://schemas.microsoft.com/office/drawing/2014/main" id="{BEF2BF75-40C6-4B43-9D22-E1AA229DE2BA}"/>
              </a:ext>
            </a:extLst>
          </p:cNvPr>
          <p:cNvGraphicFramePr>
            <a:graphicFrameLocks noGrp="1"/>
          </p:cNvGraphicFramePr>
          <p:nvPr>
            <p:extLst>
              <p:ext uri="{D42A27DB-BD31-4B8C-83A1-F6EECF244321}">
                <p14:modId xmlns:p14="http://schemas.microsoft.com/office/powerpoint/2010/main" val="747364932"/>
              </p:ext>
            </p:extLst>
          </p:nvPr>
        </p:nvGraphicFramePr>
        <p:xfrm>
          <a:off x="88899" y="649472"/>
          <a:ext cx="9677399" cy="4810154"/>
        </p:xfrm>
        <a:graphic>
          <a:graphicData uri="http://schemas.openxmlformats.org/drawingml/2006/table">
            <a:tbl>
              <a:tblPr firstRow="1" bandRow="1">
                <a:tableStyleId>{93296810-A885-4BE3-A3E7-6D5BEEA58F35}</a:tableStyleId>
              </a:tblPr>
              <a:tblGrid>
                <a:gridCol w="1409700">
                  <a:extLst>
                    <a:ext uri="{9D8B030D-6E8A-4147-A177-3AD203B41FA5}">
                      <a16:colId xmlns:a16="http://schemas.microsoft.com/office/drawing/2014/main" val="445661213"/>
                    </a:ext>
                  </a:extLst>
                </a:gridCol>
                <a:gridCol w="3276601">
                  <a:extLst>
                    <a:ext uri="{9D8B030D-6E8A-4147-A177-3AD203B41FA5}">
                      <a16:colId xmlns:a16="http://schemas.microsoft.com/office/drawing/2014/main" val="153919616"/>
                    </a:ext>
                  </a:extLst>
                </a:gridCol>
                <a:gridCol w="4991098">
                  <a:extLst>
                    <a:ext uri="{9D8B030D-6E8A-4147-A177-3AD203B41FA5}">
                      <a16:colId xmlns:a16="http://schemas.microsoft.com/office/drawing/2014/main" val="1631194937"/>
                    </a:ext>
                  </a:extLst>
                </a:gridCol>
              </a:tblGrid>
              <a:tr h="199743">
                <a:tc>
                  <a:txBody>
                    <a:bodyPr/>
                    <a:lstStyle/>
                    <a:p>
                      <a:pPr algn="ctr">
                        <a:lnSpc>
                          <a:spcPct val="110000"/>
                        </a:lnSpc>
                        <a:spcBef>
                          <a:spcPts val="500"/>
                        </a:spcBef>
                        <a:spcAft>
                          <a:spcPts val="500"/>
                        </a:spcAft>
                      </a:pPr>
                      <a:r>
                        <a:rPr lang="en-ZA" sz="1300" b="1" kern="1400" cap="all"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Outcome</a:t>
                      </a:r>
                      <a:endParaRPr lang="en-ZA" sz="13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Bef>
                          <a:spcPts val="500"/>
                        </a:spcBef>
                        <a:spcAft>
                          <a:spcPts val="500"/>
                        </a:spcAft>
                      </a:pPr>
                      <a:r>
                        <a:rPr lang="en-ZA" sz="1300" b="1" kern="1400" cap="all"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Key Risk</a:t>
                      </a:r>
                      <a:endParaRPr lang="en-ZA" sz="13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Bef>
                          <a:spcPts val="500"/>
                        </a:spcBef>
                        <a:spcAft>
                          <a:spcPts val="500"/>
                        </a:spcAft>
                      </a:pPr>
                      <a:r>
                        <a:rPr lang="en-ZA" sz="1300" b="1" kern="1400" cap="all"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Risk Mitigation</a:t>
                      </a:r>
                      <a:endParaRPr lang="en-ZA" sz="13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41327641"/>
                  </a:ext>
                </a:extLst>
              </a:tr>
              <a:tr h="1260000">
                <a:tc rowSpan="2">
                  <a:txBody>
                    <a:bodyPr/>
                    <a:lstStyle/>
                    <a:p>
                      <a:r>
                        <a:rPr lang="en-ZA" sz="1463" b="1" u="sng" kern="1200" dirty="0">
                          <a:solidFill>
                            <a:schemeClr val="dk1"/>
                          </a:solidFill>
                          <a:effectLst/>
                          <a:latin typeface="+mn-lt"/>
                          <a:ea typeface="+mn-ea"/>
                          <a:cs typeface="+mn-cs"/>
                        </a:rPr>
                        <a:t>Outcome 3:</a:t>
                      </a:r>
                      <a:endParaRPr lang="en-ZA" sz="1463" kern="1200" dirty="0">
                        <a:solidFill>
                          <a:schemeClr val="dk1"/>
                        </a:solidFill>
                        <a:effectLst/>
                        <a:latin typeface="+mn-lt"/>
                        <a:ea typeface="+mn-ea"/>
                        <a:cs typeface="+mn-cs"/>
                      </a:endParaRPr>
                    </a:p>
                    <a:p>
                      <a:r>
                        <a:rPr lang="en-ZA" sz="1463" b="1" kern="1200" dirty="0">
                          <a:solidFill>
                            <a:schemeClr val="dk1"/>
                          </a:solidFill>
                          <a:effectLst/>
                          <a:latin typeface="+mn-lt"/>
                          <a:ea typeface="+mn-ea"/>
                          <a:cs typeface="+mn-cs"/>
                        </a:rPr>
                        <a:t>Enhanced performance of delivery agents/ entities and projects</a:t>
                      </a:r>
                      <a:endParaRPr lang="en-ZA" sz="14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500"/>
                        </a:spcBef>
                        <a:spcAft>
                          <a:spcPts val="500"/>
                        </a:spcAft>
                      </a:pPr>
                      <a:r>
                        <a:rPr lang="en-ZA" sz="1400" kern="1400" dirty="0">
                          <a:effectLst/>
                          <a:latin typeface="+mj-lt"/>
                          <a:ea typeface="Times New Roman" panose="02020603050405020304" pitchFamily="18" charset="0"/>
                          <a:cs typeface="Arial" panose="020B0604020202020204" pitchFamily="34" charset="0"/>
                        </a:rPr>
                        <a:t>Project owner is non -complaint with norms, standards and compliance benchmarks.</a:t>
                      </a:r>
                      <a:endParaRPr lang="en-ZA" sz="1400" kern="1400" dirty="0">
                        <a:effectLst/>
                        <a:latin typeface="+mj-lt"/>
                        <a:ea typeface="Times New Roman" panose="02020603050405020304" pitchFamily="18" charset="0"/>
                        <a:cs typeface="Times New Roman" panose="02020603050405020304" pitchFamily="18" charset="0"/>
                      </a:endParaRPr>
                    </a:p>
                  </a:txBody>
                  <a:tcPr marL="68580" marR="68580" marT="0" marB="0"/>
                </a:tc>
                <a:tc rowSpan="2">
                  <a:txBody>
                    <a:bodyPr/>
                    <a:lstStyle/>
                    <a:p>
                      <a:pPr marL="342900" marR="179705" lvl="0" indent="-342900">
                        <a:lnSpc>
                          <a:spcPct val="110000"/>
                        </a:lnSpc>
                        <a:spcBef>
                          <a:spcPts val="500"/>
                        </a:spcBef>
                        <a:spcAft>
                          <a:spcPts val="500"/>
                        </a:spcAft>
                        <a:buFont typeface="Wingdings" panose="05000000000000000000" pitchFamily="2" charset="2"/>
                        <a:buChar char=""/>
                      </a:pPr>
                      <a:r>
                        <a:rPr lang="en-ZA" sz="1400" kern="1200" dirty="0">
                          <a:solidFill>
                            <a:schemeClr val="dk1"/>
                          </a:solidFill>
                          <a:effectLst/>
                          <a:latin typeface="+mj-lt"/>
                          <a:ea typeface="Times New Roman" panose="02020603050405020304" pitchFamily="18" charset="0"/>
                          <a:cs typeface="+mn-cs"/>
                        </a:rPr>
                        <a:t>Engagement with SHIs and ODAs on non - compliance and strengthen enforcement and support;</a:t>
                      </a:r>
                    </a:p>
                    <a:p>
                      <a:pPr marL="342900" marR="179705" lvl="0" indent="-342900">
                        <a:lnSpc>
                          <a:spcPct val="110000"/>
                        </a:lnSpc>
                        <a:spcBef>
                          <a:spcPts val="500"/>
                        </a:spcBef>
                        <a:spcAft>
                          <a:spcPts val="500"/>
                        </a:spcAft>
                        <a:buFont typeface="Wingdings" panose="05000000000000000000" pitchFamily="2" charset="2"/>
                        <a:buChar char=""/>
                      </a:pPr>
                      <a:r>
                        <a:rPr lang="en-ZA" sz="1400" kern="1200" dirty="0">
                          <a:solidFill>
                            <a:schemeClr val="dk1"/>
                          </a:solidFill>
                          <a:effectLst/>
                          <a:latin typeface="+mj-lt"/>
                          <a:ea typeface="Times New Roman" panose="02020603050405020304" pitchFamily="18" charset="0"/>
                          <a:cs typeface="+mn-cs"/>
                        </a:rPr>
                        <a:t>Monitor the continued implementation of projects by SHIs over time, and communicate the importance of long-term sustainability and financial viability of SHI and ODA is tied to continued project delivery.</a:t>
                      </a:r>
                    </a:p>
                  </a:txBody>
                  <a:tcPr marL="68580" marR="68580" marT="0" marB="0"/>
                </a:tc>
                <a:extLst>
                  <a:ext uri="{0D108BD9-81ED-4DB2-BD59-A6C34878D82A}">
                    <a16:rowId xmlns:a16="http://schemas.microsoft.com/office/drawing/2014/main" val="902558045"/>
                  </a:ext>
                </a:extLst>
              </a:tr>
              <a:tr h="1260000">
                <a:tc vMerge="1">
                  <a:txBody>
                    <a:bodyPr/>
                    <a:lstStyle/>
                    <a:p>
                      <a:pPr algn="l">
                        <a:lnSpc>
                          <a:spcPct val="110000"/>
                        </a:lnSpc>
                        <a:spcBef>
                          <a:spcPts val="500"/>
                        </a:spcBef>
                        <a:spcAft>
                          <a:spcPts val="500"/>
                        </a:spcAft>
                      </a:pPr>
                      <a:endParaRPr lang="en-ZA" sz="14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500"/>
                        </a:spcBef>
                        <a:spcAft>
                          <a:spcPts val="500"/>
                        </a:spcAft>
                      </a:pPr>
                      <a:r>
                        <a:rPr lang="en-ZA" sz="1400" kern="1200" dirty="0">
                          <a:solidFill>
                            <a:schemeClr val="dk1"/>
                          </a:solidFill>
                          <a:effectLst/>
                          <a:latin typeface="+mj-lt"/>
                          <a:ea typeface="+mn-ea"/>
                          <a:cs typeface="+mn-cs"/>
                        </a:rPr>
                        <a:t>Inability and ineffectiveness (poor performance) of SHIs and ODAs to continuously and sustainably implement and manage units.</a:t>
                      </a:r>
                      <a:endParaRPr lang="en-ZA" sz="1400" kern="1400" dirty="0">
                        <a:effectLst/>
                        <a:latin typeface="+mj-lt"/>
                        <a:ea typeface="Times New Roman" panose="02020603050405020304" pitchFamily="18" charset="0"/>
                        <a:cs typeface="Times New Roman" panose="02020603050405020304" pitchFamily="18" charset="0"/>
                      </a:endParaRPr>
                    </a:p>
                  </a:txBody>
                  <a:tcPr marL="68580" marR="68580" marT="0" marB="0"/>
                </a:tc>
                <a:tc vMerge="1">
                  <a:txBody>
                    <a:bodyPr/>
                    <a:lstStyle/>
                    <a:p>
                      <a:pPr marL="342900" marR="179705" lvl="0" indent="-342900">
                        <a:lnSpc>
                          <a:spcPct val="110000"/>
                        </a:lnSpc>
                        <a:spcBef>
                          <a:spcPts val="0"/>
                        </a:spcBef>
                        <a:spcAft>
                          <a:spcPts val="0"/>
                        </a:spcAft>
                        <a:buFont typeface="Wingdings" panose="05000000000000000000" pitchFamily="2" charset="2"/>
                        <a:buChar char=""/>
                      </a:pPr>
                      <a:endParaRPr lang="en-ZA" sz="1200"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4239549952"/>
                  </a:ext>
                </a:extLst>
              </a:tr>
              <a:tr h="1368134">
                <a:tc rowSpan="2">
                  <a:txBody>
                    <a:bodyPr/>
                    <a:lstStyle/>
                    <a:p>
                      <a:r>
                        <a:rPr lang="en-ZA" sz="1463" b="1" u="sng" kern="1200" dirty="0">
                          <a:solidFill>
                            <a:schemeClr val="dk1"/>
                          </a:solidFill>
                          <a:effectLst/>
                          <a:latin typeface="+mn-lt"/>
                          <a:ea typeface="+mn-ea"/>
                          <a:cs typeface="+mn-cs"/>
                        </a:rPr>
                        <a:t>Outcome 4:</a:t>
                      </a:r>
                      <a:endParaRPr lang="en-ZA" sz="1463" kern="1200" dirty="0">
                        <a:solidFill>
                          <a:schemeClr val="dk1"/>
                        </a:solidFill>
                        <a:effectLst/>
                        <a:latin typeface="+mn-lt"/>
                        <a:ea typeface="+mn-ea"/>
                        <a:cs typeface="+mn-cs"/>
                      </a:endParaRPr>
                    </a:p>
                    <a:p>
                      <a:r>
                        <a:rPr lang="en-ZA" sz="1463" b="1" kern="1200" dirty="0">
                          <a:solidFill>
                            <a:schemeClr val="dk1"/>
                          </a:solidFill>
                          <a:effectLst/>
                          <a:latin typeface="+mn-lt"/>
                          <a:ea typeface="+mn-ea"/>
                          <a:cs typeface="+mn-cs"/>
                        </a:rPr>
                        <a:t>Increased capacity of municipalities and provinces to deliver social housing</a:t>
                      </a:r>
                      <a:endParaRPr lang="en-ZA" sz="1463" kern="1200" dirty="0">
                        <a:solidFill>
                          <a:schemeClr val="dk1"/>
                        </a:solidFill>
                        <a:effectLst/>
                        <a:latin typeface="+mn-lt"/>
                        <a:ea typeface="+mn-ea"/>
                        <a:cs typeface="+mn-cs"/>
                      </a:endParaRPr>
                    </a:p>
                    <a:p>
                      <a:endParaRPr lang="en-ZA" sz="14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500"/>
                        </a:spcBef>
                        <a:spcAft>
                          <a:spcPts val="500"/>
                        </a:spcAft>
                      </a:pPr>
                      <a:r>
                        <a:rPr lang="en-ZA" sz="1400" kern="1400" dirty="0">
                          <a:effectLst/>
                          <a:latin typeface="+mj-lt"/>
                          <a:ea typeface="Times New Roman" panose="02020603050405020304" pitchFamily="18" charset="0"/>
                          <a:cs typeface="Arial" panose="020B0604020202020204" pitchFamily="34" charset="0"/>
                        </a:rPr>
                        <a:t>Lack of associated support (from political leadership) for social housing initiatives in provinces and municipalities, arising from a lack of knowledge.</a:t>
                      </a:r>
                      <a:endParaRPr lang="en-ZA" sz="1400" kern="1400" dirty="0">
                        <a:effectLst/>
                        <a:latin typeface="+mj-lt"/>
                        <a:ea typeface="Times New Roman" panose="02020603050405020304" pitchFamily="18" charset="0"/>
                        <a:cs typeface="Times New Roman" panose="02020603050405020304" pitchFamily="18" charset="0"/>
                      </a:endParaRPr>
                    </a:p>
                  </a:txBody>
                  <a:tcPr marL="68580" marR="68580" marT="0" marB="0"/>
                </a:tc>
                <a:tc rowSpan="2">
                  <a:txBody>
                    <a:bodyPr/>
                    <a:lstStyle/>
                    <a:p>
                      <a:pPr marL="285750" lvl="0" indent="-285750">
                        <a:buFont typeface="Arial" panose="020B0604020202020204" pitchFamily="34" charset="0"/>
                        <a:buChar char="•"/>
                      </a:pPr>
                      <a:r>
                        <a:rPr lang="en-ZA" sz="1400" kern="1200" dirty="0">
                          <a:solidFill>
                            <a:schemeClr val="dk1"/>
                          </a:solidFill>
                          <a:effectLst/>
                          <a:latin typeface="+mj-lt"/>
                          <a:ea typeface="+mn-ea"/>
                          <a:cs typeface="+mn-cs"/>
                        </a:rPr>
                        <a:t>Implement the communications strategy;</a:t>
                      </a:r>
                    </a:p>
                    <a:p>
                      <a:pPr marL="285750" lvl="0" indent="-285750">
                        <a:buFont typeface="Arial" panose="020B0604020202020204" pitchFamily="34" charset="0"/>
                        <a:buChar char="•"/>
                      </a:pPr>
                      <a:endParaRPr lang="en-ZA" sz="1400" kern="1200" dirty="0">
                        <a:solidFill>
                          <a:schemeClr val="dk1"/>
                        </a:solidFill>
                        <a:effectLst/>
                        <a:latin typeface="+mj-lt"/>
                        <a:ea typeface="+mn-ea"/>
                        <a:cs typeface="+mn-cs"/>
                      </a:endParaRPr>
                    </a:p>
                    <a:p>
                      <a:pPr marL="285750" indent="-285750">
                        <a:buFont typeface="Arial" panose="020B0604020202020204" pitchFamily="34" charset="0"/>
                        <a:buChar char="•"/>
                      </a:pPr>
                      <a:r>
                        <a:rPr lang="en-ZA" sz="1400" kern="1200" dirty="0">
                          <a:solidFill>
                            <a:schemeClr val="dk1"/>
                          </a:solidFill>
                          <a:effectLst/>
                          <a:latin typeface="+mj-lt"/>
                          <a:ea typeface="+mn-ea"/>
                          <a:cs typeface="+mn-cs"/>
                        </a:rPr>
                        <a:t>Implement the stakeholder and change management plan to ensure engagement with relevant officials at Provincial and Municipal levels. </a:t>
                      </a:r>
                      <a:endParaRPr lang="en-ZA" sz="1400" kern="1200" dirty="0">
                        <a:solidFill>
                          <a:schemeClr val="dk1"/>
                        </a:solidFill>
                        <a:effectLst/>
                        <a:latin typeface="+mj-lt"/>
                        <a:ea typeface="Times New Roman" panose="02020603050405020304" pitchFamily="18" charset="0"/>
                        <a:cs typeface="+mn-cs"/>
                      </a:endParaRPr>
                    </a:p>
                  </a:txBody>
                  <a:tcPr marL="68580" marR="68580" marT="0" marB="0"/>
                </a:tc>
                <a:extLst>
                  <a:ext uri="{0D108BD9-81ED-4DB2-BD59-A6C34878D82A}">
                    <a16:rowId xmlns:a16="http://schemas.microsoft.com/office/drawing/2014/main" val="2441298397"/>
                  </a:ext>
                </a:extLst>
              </a:tr>
              <a:tr h="584150">
                <a:tc vMerge="1">
                  <a:txBody>
                    <a:bodyPr/>
                    <a:lstStyle/>
                    <a:p>
                      <a:pPr algn="l">
                        <a:lnSpc>
                          <a:spcPct val="110000"/>
                        </a:lnSpc>
                        <a:spcBef>
                          <a:spcPts val="500"/>
                        </a:spcBef>
                        <a:spcAft>
                          <a:spcPts val="500"/>
                        </a:spcAft>
                      </a:pP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500"/>
                        </a:spcBef>
                        <a:spcAft>
                          <a:spcPts val="500"/>
                        </a:spcAft>
                      </a:pPr>
                      <a:r>
                        <a:rPr lang="en-ZA" sz="1400" kern="1400" dirty="0">
                          <a:effectLst/>
                          <a:latin typeface="+mj-lt"/>
                          <a:ea typeface="Times New Roman" panose="02020603050405020304" pitchFamily="18" charset="0"/>
                          <a:cs typeface="Arial" panose="020B0604020202020204" pitchFamily="34" charset="0"/>
                        </a:rPr>
                        <a:t>Lack of capacity in provinces and municipalities to drive social housing programmes.</a:t>
                      </a:r>
                      <a:endParaRPr lang="en-ZA" sz="1400" kern="1400" dirty="0">
                        <a:effectLst/>
                        <a:latin typeface="+mj-lt"/>
                        <a:ea typeface="Times New Roman" panose="02020603050405020304" pitchFamily="18" charset="0"/>
                        <a:cs typeface="Times New Roman" panose="02020603050405020304" pitchFamily="18" charset="0"/>
                      </a:endParaRPr>
                    </a:p>
                  </a:txBody>
                  <a:tcPr marL="68580" marR="68580" marT="0" marB="0"/>
                </a:tc>
                <a:tc vMerge="1">
                  <a:txBody>
                    <a:bodyPr/>
                    <a:lstStyle/>
                    <a:p>
                      <a:pPr marL="342900" marR="179705" lvl="0" indent="-342900">
                        <a:lnSpc>
                          <a:spcPct val="110000"/>
                        </a:lnSpc>
                        <a:spcBef>
                          <a:spcPts val="0"/>
                        </a:spcBef>
                        <a:spcAft>
                          <a:spcPts val="0"/>
                        </a:spcAft>
                        <a:buFont typeface="Wingdings" panose="05000000000000000000" pitchFamily="2" charset="2"/>
                        <a:buChar char=""/>
                      </a:pPr>
                      <a:endParaRPr lang="en-ZA" sz="1200"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735685471"/>
                  </a:ext>
                </a:extLst>
              </a:tr>
            </a:tbl>
          </a:graphicData>
        </a:graphic>
      </p:graphicFrame>
      <p:sp>
        <p:nvSpPr>
          <p:cNvPr id="6" name="Slide Number Placeholder 1"/>
          <p:cNvSpPr>
            <a:spLocks noGrp="1"/>
          </p:cNvSpPr>
          <p:nvPr>
            <p:ph type="sldNum" sz="quarter" idx="12"/>
          </p:nvPr>
        </p:nvSpPr>
        <p:spPr>
          <a:xfrm>
            <a:off x="7537448" y="6356351"/>
            <a:ext cx="2228850" cy="365125"/>
          </a:xfrm>
        </p:spPr>
        <p:txBody>
          <a:bodyPr/>
          <a:lstStyle/>
          <a:p>
            <a:fld id="{1AD0EAB4-4954-FC42-9A58-C49EEA6F401E}" type="slidenum">
              <a:rPr lang="en-US" sz="1000" b="1" smtClean="0">
                <a:solidFill>
                  <a:schemeClr val="tx1"/>
                </a:solidFill>
              </a:rPr>
              <a:t>32</a:t>
            </a:fld>
            <a:endParaRPr lang="en-US" sz="1000" b="1" dirty="0">
              <a:solidFill>
                <a:schemeClr val="tx1"/>
              </a:solidFill>
            </a:endParaRPr>
          </a:p>
        </p:txBody>
      </p:sp>
    </p:spTree>
    <p:extLst>
      <p:ext uri="{BB962C8B-B14F-4D97-AF65-F5344CB8AC3E}">
        <p14:creationId xmlns:p14="http://schemas.microsoft.com/office/powerpoint/2010/main" val="4153667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33">
            <a:extLst>
              <a:ext uri="{FF2B5EF4-FFF2-40B4-BE49-F238E27FC236}">
                <a16:creationId xmlns:a16="http://schemas.microsoft.com/office/drawing/2014/main" id="{454AB960-A45D-7D46-9811-52A756556D5C}"/>
              </a:ext>
            </a:extLst>
          </p:cNvPr>
          <p:cNvSpPr txBox="1">
            <a:spLocks/>
          </p:cNvSpPr>
          <p:nvPr/>
        </p:nvSpPr>
        <p:spPr>
          <a:xfrm>
            <a:off x="88900" y="189425"/>
            <a:ext cx="9677399" cy="363732"/>
          </a:xfrm>
          <a:prstGeom prst="rect">
            <a:avLst/>
          </a:prstGeom>
          <a:solidFill>
            <a:schemeClr val="bg1">
              <a:lumMod val="95000"/>
            </a:schemeClr>
          </a:solidFill>
          <a:ln>
            <a:solidFill>
              <a:schemeClr val="accent6">
                <a:lumMod val="50000"/>
              </a:schemeClr>
            </a:solidFill>
          </a:ln>
        </p:spPr>
        <p:txBody>
          <a:bodyPr/>
          <a:lstStyle>
            <a:lvl1pPr algn="l" defTabSz="74295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algn="ctr" fontAlgn="base">
              <a:spcBef>
                <a:spcPct val="50000"/>
              </a:spcBef>
              <a:spcAft>
                <a:spcPct val="0"/>
              </a:spcAft>
            </a:pPr>
            <a:r>
              <a:rPr lang="en-ZA" sz="2000" b="1" cap="all" dirty="0">
                <a:solidFill>
                  <a:srgbClr val="002060"/>
                </a:solidFill>
                <a:cs typeface="Arial" pitchFamily="34" charset="0"/>
              </a:rPr>
              <a:t>OUTCOMES - RISKS AND RISK MITIGATION (3 of 3)</a:t>
            </a:r>
          </a:p>
        </p:txBody>
      </p:sp>
      <p:graphicFrame>
        <p:nvGraphicFramePr>
          <p:cNvPr id="4" name="Table 3">
            <a:extLst>
              <a:ext uri="{FF2B5EF4-FFF2-40B4-BE49-F238E27FC236}">
                <a16:creationId xmlns:a16="http://schemas.microsoft.com/office/drawing/2014/main" id="{BEF2BF75-40C6-4B43-9D22-E1AA229DE2BA}"/>
              </a:ext>
            </a:extLst>
          </p:cNvPr>
          <p:cNvGraphicFramePr>
            <a:graphicFrameLocks noGrp="1"/>
          </p:cNvGraphicFramePr>
          <p:nvPr>
            <p:extLst>
              <p:ext uri="{D42A27DB-BD31-4B8C-83A1-F6EECF244321}">
                <p14:modId xmlns:p14="http://schemas.microsoft.com/office/powerpoint/2010/main" val="1326529696"/>
              </p:ext>
            </p:extLst>
          </p:nvPr>
        </p:nvGraphicFramePr>
        <p:xfrm>
          <a:off x="114300" y="732912"/>
          <a:ext cx="9677399" cy="5572453"/>
        </p:xfrm>
        <a:graphic>
          <a:graphicData uri="http://schemas.openxmlformats.org/drawingml/2006/table">
            <a:tbl>
              <a:tblPr firstRow="1" bandRow="1">
                <a:tableStyleId>{93296810-A885-4BE3-A3E7-6D5BEEA58F35}</a:tableStyleId>
              </a:tblPr>
              <a:tblGrid>
                <a:gridCol w="1409700">
                  <a:extLst>
                    <a:ext uri="{9D8B030D-6E8A-4147-A177-3AD203B41FA5}">
                      <a16:colId xmlns:a16="http://schemas.microsoft.com/office/drawing/2014/main" val="445661213"/>
                    </a:ext>
                  </a:extLst>
                </a:gridCol>
                <a:gridCol w="3276601">
                  <a:extLst>
                    <a:ext uri="{9D8B030D-6E8A-4147-A177-3AD203B41FA5}">
                      <a16:colId xmlns:a16="http://schemas.microsoft.com/office/drawing/2014/main" val="153919616"/>
                    </a:ext>
                  </a:extLst>
                </a:gridCol>
                <a:gridCol w="4991098">
                  <a:extLst>
                    <a:ext uri="{9D8B030D-6E8A-4147-A177-3AD203B41FA5}">
                      <a16:colId xmlns:a16="http://schemas.microsoft.com/office/drawing/2014/main" val="1631194937"/>
                    </a:ext>
                  </a:extLst>
                </a:gridCol>
              </a:tblGrid>
              <a:tr h="199743">
                <a:tc>
                  <a:txBody>
                    <a:bodyPr/>
                    <a:lstStyle/>
                    <a:p>
                      <a:pPr algn="ctr">
                        <a:lnSpc>
                          <a:spcPct val="110000"/>
                        </a:lnSpc>
                        <a:spcBef>
                          <a:spcPts val="500"/>
                        </a:spcBef>
                        <a:spcAft>
                          <a:spcPts val="500"/>
                        </a:spcAft>
                      </a:pPr>
                      <a:r>
                        <a:rPr lang="en-ZA" sz="1300" b="1" kern="1400" cap="all"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Outcome</a:t>
                      </a:r>
                      <a:endParaRPr lang="en-ZA" sz="13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Bef>
                          <a:spcPts val="500"/>
                        </a:spcBef>
                        <a:spcAft>
                          <a:spcPts val="500"/>
                        </a:spcAft>
                      </a:pPr>
                      <a:r>
                        <a:rPr lang="en-ZA" sz="1300" b="1" kern="1400" cap="all"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Key Risk</a:t>
                      </a:r>
                      <a:endParaRPr lang="en-ZA" sz="13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Bef>
                          <a:spcPts val="500"/>
                        </a:spcBef>
                        <a:spcAft>
                          <a:spcPts val="500"/>
                        </a:spcAft>
                      </a:pPr>
                      <a:r>
                        <a:rPr lang="en-ZA" sz="1300" b="1" kern="1400" cap="all"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Risk Mitigation</a:t>
                      </a:r>
                      <a:endParaRPr lang="en-ZA" sz="13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41327641"/>
                  </a:ext>
                </a:extLst>
              </a:tr>
              <a:tr h="934744">
                <a:tc rowSpan="4">
                  <a:txBody>
                    <a:bodyPr/>
                    <a:lstStyle/>
                    <a:p>
                      <a:r>
                        <a:rPr lang="en-ZA" sz="1463" b="1" u="sng" kern="1200" dirty="0">
                          <a:solidFill>
                            <a:schemeClr val="dk1"/>
                          </a:solidFill>
                          <a:effectLst/>
                          <a:latin typeface="+mn-lt"/>
                          <a:ea typeface="+mn-ea"/>
                          <a:cs typeface="+mn-cs"/>
                        </a:rPr>
                        <a:t>Outcome 5: </a:t>
                      </a:r>
                      <a:endParaRPr lang="en-ZA" sz="1463" kern="1200" dirty="0">
                        <a:solidFill>
                          <a:schemeClr val="dk1"/>
                        </a:solidFill>
                        <a:effectLst/>
                        <a:latin typeface="+mn-lt"/>
                        <a:ea typeface="+mn-ea"/>
                        <a:cs typeface="+mn-cs"/>
                      </a:endParaRPr>
                    </a:p>
                    <a:p>
                      <a:r>
                        <a:rPr lang="en-ZA" sz="1463" b="1" kern="1200" dirty="0">
                          <a:solidFill>
                            <a:schemeClr val="dk1"/>
                          </a:solidFill>
                          <a:effectLst/>
                          <a:latin typeface="+mn-lt"/>
                          <a:ea typeface="+mn-ea"/>
                          <a:cs typeface="+mn-cs"/>
                        </a:rPr>
                        <a:t>An effectively regulated and sustainable social housing sector</a:t>
                      </a:r>
                      <a:endParaRPr lang="en-ZA" sz="14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500"/>
                        </a:spcBef>
                        <a:spcAft>
                          <a:spcPts val="500"/>
                        </a:spcAft>
                      </a:pPr>
                      <a:r>
                        <a:rPr lang="en-ZA" sz="1400" kern="1400">
                          <a:effectLst/>
                          <a:latin typeface="Arial" panose="020B0604020202020204" pitchFamily="34" charset="0"/>
                          <a:ea typeface="Times New Roman" panose="02020603050405020304" pitchFamily="18" charset="0"/>
                          <a:cs typeface="Arial" panose="020B0604020202020204" pitchFamily="34" charset="0"/>
                        </a:rPr>
                        <a:t>Delivery agents without requisite capability are accredited.</a:t>
                      </a:r>
                      <a:endParaRPr lang="en-ZA" sz="14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179705" lvl="0" indent="-342900">
                        <a:lnSpc>
                          <a:spcPct val="110000"/>
                        </a:lnSpc>
                        <a:spcBef>
                          <a:spcPts val="500"/>
                        </a:spcBef>
                        <a:spcAft>
                          <a:spcPts val="500"/>
                        </a:spcAft>
                        <a:buFont typeface="Wingdings" panose="05000000000000000000" pitchFamily="2" charset="2"/>
                        <a:buChar char=""/>
                      </a:pPr>
                      <a:r>
                        <a:rPr lang="en-ZA" sz="1400">
                          <a:effectLst/>
                          <a:latin typeface="Arial" panose="020B0604020202020204" pitchFamily="34" charset="0"/>
                          <a:ea typeface="Times New Roman" panose="02020603050405020304" pitchFamily="18" charset="0"/>
                        </a:rPr>
                        <a:t>Redesign accreditation processes and evaluation tools to improve quality of accredited SHIs and ODAs.</a:t>
                      </a:r>
                    </a:p>
                  </a:txBody>
                  <a:tcPr marL="68580" marR="68580" marT="0" marB="0"/>
                </a:tc>
                <a:extLst>
                  <a:ext uri="{0D108BD9-81ED-4DB2-BD59-A6C34878D82A}">
                    <a16:rowId xmlns:a16="http://schemas.microsoft.com/office/drawing/2014/main" val="902558045"/>
                  </a:ext>
                </a:extLst>
              </a:tr>
              <a:tr h="1016000">
                <a:tc vMerge="1">
                  <a:txBody>
                    <a:bodyPr/>
                    <a:lstStyle/>
                    <a:p>
                      <a:pPr algn="l">
                        <a:lnSpc>
                          <a:spcPct val="110000"/>
                        </a:lnSpc>
                        <a:spcBef>
                          <a:spcPts val="500"/>
                        </a:spcBef>
                        <a:spcAft>
                          <a:spcPts val="500"/>
                        </a:spcAft>
                      </a:pPr>
                      <a:endParaRPr lang="en-ZA" sz="14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500"/>
                        </a:spcBef>
                        <a:spcAft>
                          <a:spcPts val="500"/>
                        </a:spcAft>
                      </a:pPr>
                      <a:r>
                        <a:rPr lang="en-ZA" sz="1400" kern="1400">
                          <a:effectLst/>
                          <a:latin typeface="Arial" panose="020B0604020202020204" pitchFamily="34" charset="0"/>
                          <a:ea typeface="Times New Roman" panose="02020603050405020304" pitchFamily="18" charset="0"/>
                          <a:cs typeface="Arial" panose="020B0604020202020204" pitchFamily="34" charset="0"/>
                        </a:rPr>
                        <a:t>Unplanned or uncoordinated involvement by various stakeholders (external to contract or court order) impacts the sustainability of the sector.</a:t>
                      </a:r>
                      <a:endParaRPr lang="en-ZA" sz="14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179705" lvl="0" indent="-342900">
                        <a:lnSpc>
                          <a:spcPct val="110000"/>
                        </a:lnSpc>
                        <a:spcBef>
                          <a:spcPts val="500"/>
                        </a:spcBef>
                        <a:spcAft>
                          <a:spcPts val="500"/>
                        </a:spcAft>
                        <a:buFont typeface="Wingdings" panose="05000000000000000000" pitchFamily="2" charset="2"/>
                        <a:buChar char=""/>
                      </a:pPr>
                      <a:r>
                        <a:rPr lang="en-ZA" sz="1400">
                          <a:effectLst/>
                          <a:latin typeface="Arial" panose="020B0604020202020204" pitchFamily="34" charset="0"/>
                          <a:ea typeface="Times New Roman" panose="02020603050405020304" pitchFamily="18" charset="0"/>
                        </a:rPr>
                        <a:t>Develop and implement the stakeholder management plan and supporting communication strategy.</a:t>
                      </a:r>
                    </a:p>
                  </a:txBody>
                  <a:tcPr marL="68580" marR="68580" marT="0" marB="0"/>
                </a:tc>
                <a:extLst>
                  <a:ext uri="{0D108BD9-81ED-4DB2-BD59-A6C34878D82A}">
                    <a16:rowId xmlns:a16="http://schemas.microsoft.com/office/drawing/2014/main" val="4239549952"/>
                  </a:ext>
                </a:extLst>
              </a:tr>
              <a:tr h="827314">
                <a:tc vMerge="1">
                  <a:txBody>
                    <a:bodyPr/>
                    <a:lstStyle/>
                    <a:p>
                      <a:endParaRPr lang="en-ZA" sz="14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500"/>
                        </a:spcBef>
                        <a:spcAft>
                          <a:spcPts val="500"/>
                        </a:spcAft>
                      </a:pPr>
                      <a:r>
                        <a:rPr lang="en-ZA" sz="1400" kern="1400">
                          <a:effectLst/>
                          <a:latin typeface="Arial" panose="020B0604020202020204" pitchFamily="34" charset="0"/>
                          <a:ea typeface="Times New Roman" panose="02020603050405020304" pitchFamily="18" charset="0"/>
                          <a:cs typeface="Arial" panose="020B0604020202020204" pitchFamily="34" charset="0"/>
                        </a:rPr>
                        <a:t>The SHRA role as the regulator poorly received or rejected by the sector due to legacy issues.</a:t>
                      </a:r>
                      <a:endParaRPr lang="en-ZA" sz="14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179705" lvl="0" indent="-342900" algn="l" defTabSz="742950" rtl="0" eaLnBrk="1" latinLnBrk="0" hangingPunct="1">
                        <a:lnSpc>
                          <a:spcPct val="110000"/>
                        </a:lnSpc>
                        <a:spcBef>
                          <a:spcPts val="500"/>
                        </a:spcBef>
                        <a:spcAft>
                          <a:spcPts val="500"/>
                        </a:spcAft>
                        <a:buFont typeface="Wingdings" panose="05000000000000000000" pitchFamily="2" charset="2"/>
                        <a:buChar char=""/>
                      </a:pPr>
                      <a:r>
                        <a:rPr lang="en-ZA" sz="1400" kern="1200" dirty="0">
                          <a:solidFill>
                            <a:schemeClr val="dk1"/>
                          </a:solidFill>
                          <a:effectLst/>
                          <a:latin typeface="Arial" panose="020B0604020202020204" pitchFamily="34" charset="0"/>
                          <a:ea typeface="Times New Roman" panose="02020603050405020304" pitchFamily="18" charset="0"/>
                          <a:cs typeface="+mn-cs"/>
                        </a:rPr>
                        <a:t>Implement the stakeholder management plan;</a:t>
                      </a:r>
                    </a:p>
                    <a:p>
                      <a:pPr marL="342900" marR="179705" lvl="0" indent="-342900" algn="l" defTabSz="742950" rtl="0" eaLnBrk="1" latinLnBrk="0" hangingPunct="1">
                        <a:lnSpc>
                          <a:spcPct val="110000"/>
                        </a:lnSpc>
                        <a:spcBef>
                          <a:spcPts val="500"/>
                        </a:spcBef>
                        <a:spcAft>
                          <a:spcPts val="500"/>
                        </a:spcAft>
                        <a:buFont typeface="Wingdings" panose="05000000000000000000" pitchFamily="2" charset="2"/>
                        <a:buChar char=""/>
                      </a:pPr>
                      <a:r>
                        <a:rPr lang="en-ZA" sz="1400" kern="1200" dirty="0">
                          <a:solidFill>
                            <a:schemeClr val="dk1"/>
                          </a:solidFill>
                          <a:effectLst/>
                          <a:latin typeface="Arial" panose="020B0604020202020204" pitchFamily="34" charset="0"/>
                          <a:ea typeface="Times New Roman" panose="02020603050405020304" pitchFamily="18" charset="0"/>
                          <a:cs typeface="+mn-cs"/>
                        </a:rPr>
                        <a:t>Implement the brand management plan.</a:t>
                      </a:r>
                    </a:p>
                  </a:txBody>
                  <a:tcPr marL="68580" marR="68580" marT="0" marB="0"/>
                </a:tc>
                <a:extLst>
                  <a:ext uri="{0D108BD9-81ED-4DB2-BD59-A6C34878D82A}">
                    <a16:rowId xmlns:a16="http://schemas.microsoft.com/office/drawing/2014/main" val="2441298397"/>
                  </a:ext>
                </a:extLst>
              </a:tr>
              <a:tr h="978041">
                <a:tc vMerge="1">
                  <a:txBody>
                    <a:bodyPr/>
                    <a:lstStyle/>
                    <a:p>
                      <a:endParaRPr lang="en-ZA"/>
                    </a:p>
                  </a:txBody>
                  <a:tcPr/>
                </a:tc>
                <a:tc>
                  <a:txBody>
                    <a:bodyPr/>
                    <a:lstStyle/>
                    <a:p>
                      <a:pPr algn="l">
                        <a:lnSpc>
                          <a:spcPct val="110000"/>
                        </a:lnSpc>
                        <a:spcBef>
                          <a:spcPts val="500"/>
                        </a:spcBef>
                        <a:spcAft>
                          <a:spcPts val="500"/>
                        </a:spcAft>
                      </a:pPr>
                      <a:r>
                        <a:rPr lang="en-ZA" sz="1400" kern="14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Insufficient expertise within the SHRA to perform and enforce its regulatory role as per the Act. </a:t>
                      </a:r>
                    </a:p>
                  </a:txBody>
                  <a:tcPr marL="68580" marR="68580" marT="0" marB="0"/>
                </a:tc>
                <a:tc>
                  <a:txBody>
                    <a:bodyPr/>
                    <a:lstStyle/>
                    <a:p>
                      <a:pPr marL="342900" marR="179705" lvl="0" indent="-342900" algn="l" defTabSz="742950" rtl="0" eaLnBrk="1" latinLnBrk="0" hangingPunct="1">
                        <a:lnSpc>
                          <a:spcPct val="110000"/>
                        </a:lnSpc>
                        <a:spcBef>
                          <a:spcPts val="500"/>
                        </a:spcBef>
                        <a:spcAft>
                          <a:spcPts val="500"/>
                        </a:spcAft>
                        <a:buFont typeface="Wingdings" panose="05000000000000000000" pitchFamily="2" charset="2"/>
                        <a:buChar char=""/>
                      </a:pPr>
                      <a:r>
                        <a:rPr lang="en-ZA" sz="1400" kern="1200" dirty="0">
                          <a:solidFill>
                            <a:schemeClr val="dk1"/>
                          </a:solidFill>
                          <a:effectLst/>
                          <a:latin typeface="Arial" panose="020B0604020202020204" pitchFamily="34" charset="0"/>
                          <a:ea typeface="Times New Roman" panose="02020603050405020304" pitchFamily="18" charset="0"/>
                          <a:cs typeface="+mn-cs"/>
                        </a:rPr>
                        <a:t>Fast-track the capacitation of the organisation structure. </a:t>
                      </a:r>
                    </a:p>
                  </a:txBody>
                  <a:tcPr marL="68580" marR="68580" marT="0" marB="0"/>
                </a:tc>
                <a:extLst>
                  <a:ext uri="{0D108BD9-81ED-4DB2-BD59-A6C34878D82A}">
                    <a16:rowId xmlns:a16="http://schemas.microsoft.com/office/drawing/2014/main" val="478219193"/>
                  </a:ext>
                </a:extLst>
              </a:tr>
              <a:tr h="978041">
                <a:tc>
                  <a:txBody>
                    <a:bodyPr/>
                    <a:lstStyle/>
                    <a:p>
                      <a:pPr algn="l">
                        <a:lnSpc>
                          <a:spcPct val="110000"/>
                        </a:lnSpc>
                        <a:spcBef>
                          <a:spcPts val="500"/>
                        </a:spcBef>
                        <a:spcAft>
                          <a:spcPts val="500"/>
                        </a:spcAft>
                      </a:pPr>
                      <a:r>
                        <a:rPr lang="en-ZA" sz="1463" b="1" u="sng" kern="1200" dirty="0">
                          <a:solidFill>
                            <a:schemeClr val="dk1"/>
                          </a:solidFill>
                          <a:effectLst/>
                          <a:latin typeface="+mn-lt"/>
                          <a:ea typeface="+mn-ea"/>
                          <a:cs typeface="+mn-cs"/>
                        </a:rPr>
                        <a:t>Outcome 6: </a:t>
                      </a:r>
                    </a:p>
                    <a:p>
                      <a:pPr algn="l">
                        <a:lnSpc>
                          <a:spcPct val="110000"/>
                        </a:lnSpc>
                        <a:spcBef>
                          <a:spcPts val="500"/>
                        </a:spcBef>
                        <a:spcAft>
                          <a:spcPts val="500"/>
                        </a:spcAft>
                      </a:pPr>
                      <a:r>
                        <a:rPr lang="en-ZA" sz="1463" b="1" kern="1200" dirty="0">
                          <a:solidFill>
                            <a:schemeClr val="dk1"/>
                          </a:solidFill>
                          <a:effectLst/>
                          <a:latin typeface="+mn-lt"/>
                          <a:ea typeface="+mn-ea"/>
                          <a:cs typeface="+mn-cs"/>
                        </a:rPr>
                        <a:t>A transformed social housing sector value chain</a:t>
                      </a:r>
                    </a:p>
                  </a:txBody>
                  <a:tcPr marL="68580" marR="68580" marT="0" marB="0"/>
                </a:tc>
                <a:tc>
                  <a:txBody>
                    <a:bodyPr/>
                    <a:lstStyle/>
                    <a:p>
                      <a:pPr algn="l">
                        <a:lnSpc>
                          <a:spcPct val="110000"/>
                        </a:lnSpc>
                        <a:spcBef>
                          <a:spcPts val="500"/>
                        </a:spcBef>
                        <a:spcAft>
                          <a:spcPts val="500"/>
                        </a:spcAft>
                      </a:pPr>
                      <a:r>
                        <a:rPr lang="en-ZA" sz="1400" kern="14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Lack of implementation of the Property Sector Charter.</a:t>
                      </a:r>
                    </a:p>
                  </a:txBody>
                  <a:tcPr marL="68580" marR="68580" marT="0" marB="0"/>
                </a:tc>
                <a:tc>
                  <a:txBody>
                    <a:bodyPr/>
                    <a:lstStyle/>
                    <a:p>
                      <a:pPr marL="342900" marR="179705" lvl="0" indent="-342900" algn="l" defTabSz="742950" rtl="0" eaLnBrk="1" latinLnBrk="0" hangingPunct="1">
                        <a:lnSpc>
                          <a:spcPct val="110000"/>
                        </a:lnSpc>
                        <a:spcBef>
                          <a:spcPts val="500"/>
                        </a:spcBef>
                        <a:spcAft>
                          <a:spcPts val="500"/>
                        </a:spcAft>
                        <a:buFont typeface="Wingdings" panose="05000000000000000000" pitchFamily="2" charset="2"/>
                        <a:buChar char=""/>
                      </a:pPr>
                      <a:r>
                        <a:rPr lang="en-ZA" sz="1400" kern="1200" dirty="0">
                          <a:solidFill>
                            <a:schemeClr val="dk1"/>
                          </a:solidFill>
                          <a:effectLst/>
                          <a:latin typeface="Arial" panose="020B0604020202020204" pitchFamily="34" charset="0"/>
                          <a:ea typeface="Times New Roman" panose="02020603050405020304" pitchFamily="18" charset="0"/>
                          <a:cs typeface="+mn-cs"/>
                        </a:rPr>
                        <a:t>Implement, monitor and report on SHI and ODA spend on designated groups as per the sector code.</a:t>
                      </a:r>
                    </a:p>
                  </a:txBody>
                  <a:tcPr marL="68580" marR="68580" marT="0" marB="0"/>
                </a:tc>
                <a:extLst>
                  <a:ext uri="{0D108BD9-81ED-4DB2-BD59-A6C34878D82A}">
                    <a16:rowId xmlns:a16="http://schemas.microsoft.com/office/drawing/2014/main" val="19410965"/>
                  </a:ext>
                </a:extLst>
              </a:tr>
            </a:tbl>
          </a:graphicData>
        </a:graphic>
      </p:graphicFrame>
      <p:sp>
        <p:nvSpPr>
          <p:cNvPr id="6" name="Slide Number Placeholder 1"/>
          <p:cNvSpPr>
            <a:spLocks noGrp="1"/>
          </p:cNvSpPr>
          <p:nvPr>
            <p:ph type="sldNum" sz="quarter" idx="12"/>
          </p:nvPr>
        </p:nvSpPr>
        <p:spPr>
          <a:xfrm>
            <a:off x="7537448" y="6356351"/>
            <a:ext cx="2228850" cy="365125"/>
          </a:xfrm>
        </p:spPr>
        <p:txBody>
          <a:bodyPr/>
          <a:lstStyle/>
          <a:p>
            <a:fld id="{1AD0EAB4-4954-FC42-9A58-C49EEA6F401E}" type="slidenum">
              <a:rPr lang="en-US" sz="1000" b="1" smtClean="0">
                <a:solidFill>
                  <a:schemeClr val="tx1"/>
                </a:solidFill>
              </a:rPr>
              <a:t>33</a:t>
            </a:fld>
            <a:endParaRPr lang="en-US" sz="1000" b="1" dirty="0">
              <a:solidFill>
                <a:schemeClr val="tx1"/>
              </a:solidFill>
            </a:endParaRPr>
          </a:p>
        </p:txBody>
      </p:sp>
    </p:spTree>
    <p:extLst>
      <p:ext uri="{BB962C8B-B14F-4D97-AF65-F5344CB8AC3E}">
        <p14:creationId xmlns:p14="http://schemas.microsoft.com/office/powerpoint/2010/main" val="3180464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6D3806-EE2E-4D7A-9ED1-9533048F5B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939119" y="1501397"/>
            <a:ext cx="5402557" cy="4076700"/>
          </a:xfrm>
          <a:prstGeom prst="rect">
            <a:avLst/>
          </a:prstGeom>
          <a:ln>
            <a:noFill/>
          </a:ln>
          <a:effectLst>
            <a:softEdge rad="112500"/>
          </a:effectLst>
        </p:spPr>
      </p:pic>
      <p:sp>
        <p:nvSpPr>
          <p:cNvPr id="6" name="Title 33">
            <a:extLst>
              <a:ext uri="{FF2B5EF4-FFF2-40B4-BE49-F238E27FC236}">
                <a16:creationId xmlns:a16="http://schemas.microsoft.com/office/drawing/2014/main" id="{07E83D92-5C4A-4439-8AD3-E537EE778937}"/>
              </a:ext>
            </a:extLst>
          </p:cNvPr>
          <p:cNvSpPr txBox="1">
            <a:spLocks/>
          </p:cNvSpPr>
          <p:nvPr/>
        </p:nvSpPr>
        <p:spPr>
          <a:xfrm>
            <a:off x="88900" y="45703"/>
            <a:ext cx="9677399" cy="483677"/>
          </a:xfrm>
          <a:prstGeom prst="rect">
            <a:avLst/>
          </a:prstGeom>
          <a:solidFill>
            <a:schemeClr val="bg1">
              <a:lumMod val="95000"/>
            </a:schemeClr>
          </a:solidFill>
          <a:ln>
            <a:solidFill>
              <a:schemeClr val="accent6">
                <a:lumMod val="50000"/>
              </a:schemeClr>
            </a:solidFill>
          </a:ln>
        </p:spPr>
        <p:txBody>
          <a:bodyPr/>
          <a:lstStyle>
            <a:lvl1pPr algn="l" defTabSz="74295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lvl="0" algn="ctr">
              <a:lnSpc>
                <a:spcPct val="100000"/>
              </a:lnSpc>
              <a:defRPr/>
            </a:pPr>
            <a:r>
              <a:rPr lang="en-ZA" sz="2200" b="1" kern="0" dirty="0">
                <a:solidFill>
                  <a:srgbClr val="002060"/>
                </a:solidFill>
                <a:sym typeface="Arial"/>
              </a:rPr>
              <a:t>CONTENTS</a:t>
            </a:r>
            <a:endParaRPr kumimoji="0" lang="en-US" sz="2200" b="1" i="0" u="none" strike="noStrike" kern="1200" cap="none" spc="0" normalizeH="0" baseline="0" noProof="0" dirty="0">
              <a:ln>
                <a:noFill/>
              </a:ln>
              <a:solidFill>
                <a:srgbClr val="002060"/>
              </a:solidFill>
              <a:effectLst/>
              <a:uLnTx/>
              <a:uFillTx/>
              <a:latin typeface="Arial" panose="020B0604020202020204"/>
            </a:endParaRPr>
          </a:p>
        </p:txBody>
      </p:sp>
      <p:grpSp>
        <p:nvGrpSpPr>
          <p:cNvPr id="18" name="Group 17">
            <a:extLst>
              <a:ext uri="{FF2B5EF4-FFF2-40B4-BE49-F238E27FC236}">
                <a16:creationId xmlns:a16="http://schemas.microsoft.com/office/drawing/2014/main" id="{980CEAEC-B17F-458A-B1F8-2F5257292DA2}"/>
              </a:ext>
            </a:extLst>
          </p:cNvPr>
          <p:cNvGrpSpPr/>
          <p:nvPr/>
        </p:nvGrpSpPr>
        <p:grpSpPr>
          <a:xfrm>
            <a:off x="194249" y="936515"/>
            <a:ext cx="5292152" cy="628517"/>
            <a:chOff x="194249" y="1110683"/>
            <a:chExt cx="5292152" cy="628517"/>
          </a:xfrm>
        </p:grpSpPr>
        <p:sp>
          <p:nvSpPr>
            <p:cNvPr id="7" name="Text Placeholder 9">
              <a:extLst>
                <a:ext uri="{FF2B5EF4-FFF2-40B4-BE49-F238E27FC236}">
                  <a16:creationId xmlns:a16="http://schemas.microsoft.com/office/drawing/2014/main" id="{06ADFA5B-25D2-466E-B59A-E40D0F43ACE9}"/>
                </a:ext>
              </a:extLst>
            </p:cNvPr>
            <p:cNvSpPr txBox="1">
              <a:spLocks/>
            </p:cNvSpPr>
            <p:nvPr/>
          </p:nvSpPr>
          <p:spPr>
            <a:xfrm>
              <a:off x="1070428" y="1123553"/>
              <a:ext cx="4415973" cy="615647"/>
            </a:xfrm>
            <a:prstGeom prst="rect">
              <a:avLst/>
            </a:prstGeom>
            <a:solidFill>
              <a:srgbClr val="DBD9D6"/>
            </a:solidFill>
            <a:ln>
              <a:noFill/>
            </a:ln>
          </p:spPr>
          <p:txBody>
            <a:bodyPr vert="horz" lIns="91440" tIns="45720" rIns="91440" bIns="45720" rtlCol="0" anchor="ctr" anchorCtr="0">
              <a:normAutofit/>
            </a:bodyPr>
            <a:lstStyle>
              <a:defPPr>
                <a:defRPr lang="en-US"/>
              </a:defPPr>
              <a:lvl1pPr marL="0" indent="0" algn="l" defTabSz="914400" rtl="0" eaLnBrk="1" latinLnBrk="0" hangingPunct="1">
                <a:buNone/>
                <a:defRPr sz="2000" b="1" kern="1200">
                  <a:solidFill>
                    <a:sysClr val="windowText" lastClr="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dirty="0"/>
                <a:t>STRATEGIC PLAN</a:t>
              </a:r>
            </a:p>
          </p:txBody>
        </p:sp>
        <p:sp>
          <p:nvSpPr>
            <p:cNvPr id="8" name="Text Placeholder 14">
              <a:extLst>
                <a:ext uri="{FF2B5EF4-FFF2-40B4-BE49-F238E27FC236}">
                  <a16:creationId xmlns:a16="http://schemas.microsoft.com/office/drawing/2014/main" id="{776D7407-4408-43F6-816C-860ACF1E7339}"/>
                </a:ext>
              </a:extLst>
            </p:cNvPr>
            <p:cNvSpPr txBox="1">
              <a:spLocks/>
            </p:cNvSpPr>
            <p:nvPr/>
          </p:nvSpPr>
          <p:spPr>
            <a:xfrm>
              <a:off x="194249" y="1110683"/>
              <a:ext cx="758825" cy="615647"/>
            </a:xfrm>
            <a:prstGeom prst="snip2DiagRect">
              <a:avLst/>
            </a:prstGeom>
            <a:solidFill>
              <a:srgbClr val="DBD9D6"/>
            </a:solidFill>
          </p:spPr>
          <p:txBody>
            <a:bodyPr anchor="ctr" anchorCtr="0"/>
            <a:lstStyle>
              <a:lvl1pPr marL="0" indent="0" algn="l" defTabSz="742950" rtl="0" eaLnBrk="1" latinLnBrk="0" hangingPunct="1">
                <a:lnSpc>
                  <a:spcPct val="90000"/>
                </a:lnSpc>
                <a:spcBef>
                  <a:spcPts val="813"/>
                </a:spcBef>
                <a:buFont typeface="Arial" panose="020B0604020202020204" pitchFamily="34" charset="0"/>
                <a:buNone/>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0" indent="0" algn="ctr" defTabSz="449263" rtl="0" eaLnBrk="1" latinLnBrk="0" hangingPunct="1">
                <a:lnSpc>
                  <a:spcPct val="90000"/>
                </a:lnSpc>
                <a:spcBef>
                  <a:spcPts val="406"/>
                </a:spcBef>
                <a:buFont typeface="Arial" panose="020B0604020202020204" pitchFamily="34" charset="0"/>
                <a:buNone/>
                <a:tabLst/>
                <a:defRPr sz="1463" b="1"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lvl="4"/>
              <a:r>
                <a:rPr lang="en-ZA" dirty="0"/>
                <a:t>1</a:t>
              </a:r>
            </a:p>
          </p:txBody>
        </p:sp>
      </p:grpSp>
      <p:grpSp>
        <p:nvGrpSpPr>
          <p:cNvPr id="19" name="Group 18">
            <a:extLst>
              <a:ext uri="{FF2B5EF4-FFF2-40B4-BE49-F238E27FC236}">
                <a16:creationId xmlns:a16="http://schemas.microsoft.com/office/drawing/2014/main" id="{3229334D-32C9-4220-97A6-2439243DBA50}"/>
              </a:ext>
            </a:extLst>
          </p:cNvPr>
          <p:cNvGrpSpPr/>
          <p:nvPr/>
        </p:nvGrpSpPr>
        <p:grpSpPr>
          <a:xfrm>
            <a:off x="194249" y="1853007"/>
            <a:ext cx="5292152" cy="628517"/>
            <a:chOff x="199009" y="4206458"/>
            <a:chExt cx="5292152" cy="628517"/>
          </a:xfrm>
        </p:grpSpPr>
        <p:sp>
          <p:nvSpPr>
            <p:cNvPr id="9" name="Text Placeholder 9">
              <a:extLst>
                <a:ext uri="{FF2B5EF4-FFF2-40B4-BE49-F238E27FC236}">
                  <a16:creationId xmlns:a16="http://schemas.microsoft.com/office/drawing/2014/main" id="{71416432-E680-4218-B581-D5776052E8B0}"/>
                </a:ext>
              </a:extLst>
            </p:cNvPr>
            <p:cNvSpPr txBox="1">
              <a:spLocks/>
            </p:cNvSpPr>
            <p:nvPr/>
          </p:nvSpPr>
          <p:spPr>
            <a:xfrm>
              <a:off x="1075188" y="4219328"/>
              <a:ext cx="4415973" cy="615647"/>
            </a:xfrm>
            <a:prstGeom prst="rect">
              <a:avLst/>
            </a:prstGeom>
            <a:solidFill>
              <a:schemeClr val="tx2"/>
            </a:solidFill>
            <a:ln>
              <a:noFill/>
            </a:ln>
          </p:spPr>
          <p:txBody>
            <a:bodyPr anchor="ctr" anchorCtr="0">
              <a:normAutofit/>
            </a:bodyPr>
            <a:lstStyle>
              <a:lvl1pPr marL="0" indent="0" algn="l" defTabSz="742950" rtl="0" eaLnBrk="1" latinLnBrk="0" hangingPunct="1">
                <a:lnSpc>
                  <a:spcPct val="90000"/>
                </a:lnSpc>
                <a:spcBef>
                  <a:spcPts val="813"/>
                </a:spcBef>
                <a:buFont typeface="Arial" panose="020B0604020202020204" pitchFamily="34" charset="0"/>
                <a:buNone/>
                <a:defRPr sz="2000" b="1" kern="1200">
                  <a:solidFill>
                    <a:sysClr val="windowText" lastClr="000000"/>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r>
                <a:rPr lang="en-ZA" dirty="0"/>
                <a:t>ANNUAL PERFORMANCE PLAN</a:t>
              </a:r>
            </a:p>
          </p:txBody>
        </p:sp>
        <p:sp>
          <p:nvSpPr>
            <p:cNvPr id="10" name="Text Placeholder 14">
              <a:extLst>
                <a:ext uri="{FF2B5EF4-FFF2-40B4-BE49-F238E27FC236}">
                  <a16:creationId xmlns:a16="http://schemas.microsoft.com/office/drawing/2014/main" id="{0B9A32A5-628C-4F75-9ECC-78497B2F556A}"/>
                </a:ext>
              </a:extLst>
            </p:cNvPr>
            <p:cNvSpPr txBox="1">
              <a:spLocks/>
            </p:cNvSpPr>
            <p:nvPr/>
          </p:nvSpPr>
          <p:spPr>
            <a:xfrm>
              <a:off x="199009" y="4206458"/>
              <a:ext cx="758825" cy="615647"/>
            </a:xfrm>
            <a:prstGeom prst="snip2DiagRect">
              <a:avLst/>
            </a:prstGeom>
            <a:solidFill>
              <a:schemeClr val="tx2"/>
            </a:solidFill>
          </p:spPr>
          <p:txBody>
            <a:bodyPr anchor="ctr" anchorCtr="0"/>
            <a:lstStyle>
              <a:lvl1pPr marL="0" indent="0" algn="l" defTabSz="742950" rtl="0" eaLnBrk="1" latinLnBrk="0" hangingPunct="1">
                <a:lnSpc>
                  <a:spcPct val="90000"/>
                </a:lnSpc>
                <a:spcBef>
                  <a:spcPts val="813"/>
                </a:spcBef>
                <a:buFont typeface="Arial" panose="020B0604020202020204" pitchFamily="34" charset="0"/>
                <a:buNone/>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0" indent="0" algn="ctr" defTabSz="449263" rtl="0" eaLnBrk="1" latinLnBrk="0" hangingPunct="1">
                <a:lnSpc>
                  <a:spcPct val="90000"/>
                </a:lnSpc>
                <a:spcBef>
                  <a:spcPts val="406"/>
                </a:spcBef>
                <a:buFont typeface="Arial" panose="020B0604020202020204" pitchFamily="34" charset="0"/>
                <a:buNone/>
                <a:tabLst/>
                <a:defRPr sz="1463" b="1"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lvl="4"/>
              <a:r>
                <a:rPr lang="en-ZA"/>
                <a:t>2</a:t>
              </a:r>
              <a:endParaRPr lang="en-ZA" dirty="0"/>
            </a:p>
          </p:txBody>
        </p:sp>
      </p:grpSp>
      <p:grpSp>
        <p:nvGrpSpPr>
          <p:cNvPr id="20" name="Group 19">
            <a:extLst>
              <a:ext uri="{FF2B5EF4-FFF2-40B4-BE49-F238E27FC236}">
                <a16:creationId xmlns:a16="http://schemas.microsoft.com/office/drawing/2014/main" id="{3AF5AEC0-C669-4E48-99CB-562D806D2FF6}"/>
              </a:ext>
            </a:extLst>
          </p:cNvPr>
          <p:cNvGrpSpPr/>
          <p:nvPr/>
        </p:nvGrpSpPr>
        <p:grpSpPr>
          <a:xfrm>
            <a:off x="194249" y="2878971"/>
            <a:ext cx="5292152" cy="628517"/>
            <a:chOff x="199009" y="5003533"/>
            <a:chExt cx="5292152" cy="628517"/>
          </a:xfrm>
        </p:grpSpPr>
        <p:sp>
          <p:nvSpPr>
            <p:cNvPr id="11" name="Text Placeholder 9">
              <a:extLst>
                <a:ext uri="{FF2B5EF4-FFF2-40B4-BE49-F238E27FC236}">
                  <a16:creationId xmlns:a16="http://schemas.microsoft.com/office/drawing/2014/main" id="{34995F06-D96D-4546-A833-D161DAD746A2}"/>
                </a:ext>
              </a:extLst>
            </p:cNvPr>
            <p:cNvSpPr txBox="1">
              <a:spLocks/>
            </p:cNvSpPr>
            <p:nvPr/>
          </p:nvSpPr>
          <p:spPr>
            <a:xfrm>
              <a:off x="1075188" y="5016403"/>
              <a:ext cx="4415973" cy="615647"/>
            </a:xfrm>
            <a:prstGeom prst="rect">
              <a:avLst/>
            </a:prstGeom>
            <a:solidFill>
              <a:schemeClr val="accent4"/>
            </a:solidFill>
            <a:ln>
              <a:noFill/>
            </a:ln>
          </p:spPr>
          <p:txBody>
            <a:bodyPr anchor="ctr" anchorCtr="0">
              <a:normAutofit/>
            </a:bodyPr>
            <a:lstStyle>
              <a:lvl1pPr marL="0" indent="0" algn="l" defTabSz="742950" rtl="0" eaLnBrk="1" latinLnBrk="0" hangingPunct="1">
                <a:lnSpc>
                  <a:spcPct val="90000"/>
                </a:lnSpc>
                <a:spcBef>
                  <a:spcPts val="813"/>
                </a:spcBef>
                <a:buFont typeface="Arial" panose="020B0604020202020204" pitchFamily="34" charset="0"/>
                <a:buNone/>
                <a:defRPr sz="2000" b="1" kern="1200">
                  <a:solidFill>
                    <a:sysClr val="windowText" lastClr="000000"/>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r>
                <a:rPr lang="en-ZA" dirty="0"/>
                <a:t>BUDGET</a:t>
              </a:r>
            </a:p>
          </p:txBody>
        </p:sp>
        <p:sp>
          <p:nvSpPr>
            <p:cNvPr id="12" name="Text Placeholder 14">
              <a:extLst>
                <a:ext uri="{FF2B5EF4-FFF2-40B4-BE49-F238E27FC236}">
                  <a16:creationId xmlns:a16="http://schemas.microsoft.com/office/drawing/2014/main" id="{44B52984-2694-4D51-BE7F-009D3DCBA822}"/>
                </a:ext>
              </a:extLst>
            </p:cNvPr>
            <p:cNvSpPr txBox="1">
              <a:spLocks/>
            </p:cNvSpPr>
            <p:nvPr/>
          </p:nvSpPr>
          <p:spPr>
            <a:xfrm>
              <a:off x="199009" y="5003533"/>
              <a:ext cx="758825" cy="615647"/>
            </a:xfrm>
            <a:prstGeom prst="snip2DiagRect">
              <a:avLst/>
            </a:prstGeom>
            <a:solidFill>
              <a:schemeClr val="accent4"/>
            </a:solidFill>
          </p:spPr>
          <p:txBody>
            <a:bodyPr anchor="ctr" anchorCtr="0"/>
            <a:lstStyle>
              <a:lvl1pPr marL="0" indent="0" algn="l" defTabSz="742950" rtl="0" eaLnBrk="1" latinLnBrk="0" hangingPunct="1">
                <a:lnSpc>
                  <a:spcPct val="90000"/>
                </a:lnSpc>
                <a:spcBef>
                  <a:spcPts val="813"/>
                </a:spcBef>
                <a:buFont typeface="Arial" panose="020B0604020202020204" pitchFamily="34" charset="0"/>
                <a:buNone/>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0" indent="0" algn="ctr" defTabSz="449263" rtl="0" eaLnBrk="1" latinLnBrk="0" hangingPunct="1">
                <a:lnSpc>
                  <a:spcPct val="90000"/>
                </a:lnSpc>
                <a:spcBef>
                  <a:spcPts val="406"/>
                </a:spcBef>
                <a:buFont typeface="Arial" panose="020B0604020202020204" pitchFamily="34" charset="0"/>
                <a:buNone/>
                <a:tabLst/>
                <a:defRPr sz="1463" b="1"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lvl="4"/>
              <a:r>
                <a:rPr lang="en-ZA"/>
                <a:t>3</a:t>
              </a:r>
              <a:endParaRPr lang="en-ZA" dirty="0"/>
            </a:p>
          </p:txBody>
        </p:sp>
      </p:grpSp>
      <p:sp>
        <p:nvSpPr>
          <p:cNvPr id="21" name="Slide Number Placeholder 1">
            <a:extLst>
              <a:ext uri="{FF2B5EF4-FFF2-40B4-BE49-F238E27FC236}">
                <a16:creationId xmlns:a16="http://schemas.microsoft.com/office/drawing/2014/main" id="{1FC82917-F07D-4F3C-B9C6-E3BC96EB6746}"/>
              </a:ext>
            </a:extLst>
          </p:cNvPr>
          <p:cNvSpPr>
            <a:spLocks noGrp="1"/>
          </p:cNvSpPr>
          <p:nvPr>
            <p:ph type="sldNum" sz="quarter" idx="12"/>
          </p:nvPr>
        </p:nvSpPr>
        <p:spPr>
          <a:xfrm>
            <a:off x="7537448" y="6356351"/>
            <a:ext cx="2228850" cy="365125"/>
          </a:xfrm>
        </p:spPr>
        <p:txBody>
          <a:bodyPr/>
          <a:lstStyle/>
          <a:p>
            <a:fld id="{1AD0EAB4-4954-FC42-9A58-C49EEA6F401E}" type="slidenum">
              <a:rPr lang="en-US" sz="1000" b="1" smtClean="0">
                <a:solidFill>
                  <a:schemeClr val="tx1"/>
                </a:solidFill>
              </a:rPr>
              <a:t>34</a:t>
            </a:fld>
            <a:endParaRPr lang="en-US" sz="1000" b="1" dirty="0">
              <a:solidFill>
                <a:schemeClr val="tx1"/>
              </a:solidFill>
            </a:endParaRPr>
          </a:p>
        </p:txBody>
      </p:sp>
      <p:sp>
        <p:nvSpPr>
          <p:cNvPr id="22" name="Rectangle 21">
            <a:extLst>
              <a:ext uri="{FF2B5EF4-FFF2-40B4-BE49-F238E27FC236}">
                <a16:creationId xmlns:a16="http://schemas.microsoft.com/office/drawing/2014/main" id="{12F6E098-6057-4228-A7A4-230176A4C0DB}"/>
              </a:ext>
            </a:extLst>
          </p:cNvPr>
          <p:cNvSpPr/>
          <p:nvPr/>
        </p:nvSpPr>
        <p:spPr>
          <a:xfrm>
            <a:off x="1068719" y="3555094"/>
            <a:ext cx="4414267" cy="37807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en-ZA" dirty="0"/>
              <a:t>MTEF BUDGET AND ESTIMATES</a:t>
            </a:r>
          </a:p>
        </p:txBody>
      </p:sp>
      <p:sp>
        <p:nvSpPr>
          <p:cNvPr id="23" name="Rectangle 22">
            <a:extLst>
              <a:ext uri="{FF2B5EF4-FFF2-40B4-BE49-F238E27FC236}">
                <a16:creationId xmlns:a16="http://schemas.microsoft.com/office/drawing/2014/main" id="{0CCE464C-C5F7-4005-8F96-B27403D81655}"/>
              </a:ext>
            </a:extLst>
          </p:cNvPr>
          <p:cNvSpPr/>
          <p:nvPr/>
        </p:nvSpPr>
        <p:spPr>
          <a:xfrm>
            <a:off x="1072134" y="4093514"/>
            <a:ext cx="4414267" cy="37807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en-ZA" dirty="0"/>
              <a:t>RECOMMENDATION</a:t>
            </a:r>
          </a:p>
        </p:txBody>
      </p:sp>
    </p:spTree>
    <p:extLst>
      <p:ext uri="{BB962C8B-B14F-4D97-AF65-F5344CB8AC3E}">
        <p14:creationId xmlns:p14="http://schemas.microsoft.com/office/powerpoint/2010/main" val="1907999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33">
            <a:extLst>
              <a:ext uri="{FF2B5EF4-FFF2-40B4-BE49-F238E27FC236}">
                <a16:creationId xmlns:a16="http://schemas.microsoft.com/office/drawing/2014/main" id="{454AB960-A45D-7D46-9811-52A756556D5C}"/>
              </a:ext>
            </a:extLst>
          </p:cNvPr>
          <p:cNvSpPr txBox="1">
            <a:spLocks/>
          </p:cNvSpPr>
          <p:nvPr/>
        </p:nvSpPr>
        <p:spPr>
          <a:xfrm>
            <a:off x="114300" y="2124350"/>
            <a:ext cx="9677399" cy="1713872"/>
          </a:xfrm>
          <a:prstGeom prst="rect">
            <a:avLst/>
          </a:prstGeom>
          <a:solidFill>
            <a:schemeClr val="accent2">
              <a:lumMod val="20000"/>
              <a:lumOff val="80000"/>
            </a:schemeClr>
          </a:solidFill>
          <a:ln>
            <a:solidFill>
              <a:schemeClr val="accent2">
                <a:lumMod val="50000"/>
              </a:schemeClr>
            </a:solidFill>
          </a:ln>
        </p:spPr>
        <p:txBody>
          <a:bodyPr/>
          <a:lstStyle>
            <a:lvl1pPr algn="l" defTabSz="74295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lvl="0" algn="ctr">
              <a:lnSpc>
                <a:spcPct val="100000"/>
              </a:lnSpc>
              <a:defRPr/>
            </a:pPr>
            <a:endParaRPr lang="en-ZA" sz="3200" b="1" kern="0" dirty="0">
              <a:solidFill>
                <a:schemeClr val="accent2">
                  <a:lumMod val="50000"/>
                </a:schemeClr>
              </a:solidFill>
              <a:latin typeface="Arial" panose="020B0604020202020204" pitchFamily="34" charset="0"/>
              <a:cs typeface="Arial" panose="020B0604020202020204" pitchFamily="34" charset="0"/>
              <a:sym typeface="Arial"/>
            </a:endParaRPr>
          </a:p>
          <a:p>
            <a:pPr algn="ctr">
              <a:spcBef>
                <a:spcPts val="600"/>
              </a:spcBef>
              <a:spcAft>
                <a:spcPts val="600"/>
              </a:spcAft>
            </a:pPr>
            <a:r>
              <a:rPr lang="en-GB" sz="3200" b="1" dirty="0">
                <a:solidFill>
                  <a:schemeClr val="accent2">
                    <a:lumMod val="50000"/>
                  </a:schemeClr>
                </a:solidFill>
              </a:rPr>
              <a:t>2020/21 MTEF BUDGET AND ESTIMATES</a:t>
            </a:r>
          </a:p>
        </p:txBody>
      </p:sp>
      <p:sp>
        <p:nvSpPr>
          <p:cNvPr id="5" name="Slide Number Placeholder 1"/>
          <p:cNvSpPr>
            <a:spLocks noGrp="1"/>
          </p:cNvSpPr>
          <p:nvPr>
            <p:ph type="sldNum" sz="quarter" idx="12"/>
          </p:nvPr>
        </p:nvSpPr>
        <p:spPr>
          <a:xfrm>
            <a:off x="7537448" y="6356351"/>
            <a:ext cx="2228850" cy="365125"/>
          </a:xfrm>
        </p:spPr>
        <p:txBody>
          <a:bodyPr/>
          <a:lstStyle/>
          <a:p>
            <a:fld id="{1AD0EAB4-4954-FC42-9A58-C49EEA6F401E}" type="slidenum">
              <a:rPr lang="en-US" sz="1000" b="1" smtClean="0">
                <a:solidFill>
                  <a:schemeClr val="tx1"/>
                </a:solidFill>
              </a:rPr>
              <a:t>35</a:t>
            </a:fld>
            <a:endParaRPr lang="en-US" sz="1000" b="1" dirty="0">
              <a:solidFill>
                <a:schemeClr val="tx1"/>
              </a:solidFill>
            </a:endParaRPr>
          </a:p>
        </p:txBody>
      </p:sp>
    </p:spTree>
    <p:extLst>
      <p:ext uri="{BB962C8B-B14F-4D97-AF65-F5344CB8AC3E}">
        <p14:creationId xmlns:p14="http://schemas.microsoft.com/office/powerpoint/2010/main" val="2562128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33">
            <a:extLst>
              <a:ext uri="{FF2B5EF4-FFF2-40B4-BE49-F238E27FC236}">
                <a16:creationId xmlns:a16="http://schemas.microsoft.com/office/drawing/2014/main" id="{454AB960-A45D-7D46-9811-52A756556D5C}"/>
              </a:ext>
            </a:extLst>
          </p:cNvPr>
          <p:cNvSpPr txBox="1">
            <a:spLocks/>
          </p:cNvSpPr>
          <p:nvPr/>
        </p:nvSpPr>
        <p:spPr>
          <a:xfrm>
            <a:off x="88900" y="189425"/>
            <a:ext cx="9677399" cy="363732"/>
          </a:xfrm>
          <a:prstGeom prst="rect">
            <a:avLst/>
          </a:prstGeom>
          <a:solidFill>
            <a:schemeClr val="bg1">
              <a:lumMod val="95000"/>
            </a:schemeClr>
          </a:solidFill>
          <a:ln>
            <a:solidFill>
              <a:schemeClr val="accent6">
                <a:lumMod val="50000"/>
              </a:schemeClr>
            </a:solidFill>
          </a:ln>
        </p:spPr>
        <p:txBody>
          <a:bodyPr/>
          <a:lstStyle>
            <a:lvl1pPr algn="l" defTabSz="74295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algn="ctr" fontAlgn="base">
              <a:spcBef>
                <a:spcPct val="50000"/>
              </a:spcBef>
              <a:spcAft>
                <a:spcPct val="0"/>
              </a:spcAft>
            </a:pPr>
            <a:r>
              <a:rPr lang="en-ZA" sz="2000" b="1" cap="all" dirty="0">
                <a:solidFill>
                  <a:srgbClr val="002060"/>
                </a:solidFill>
                <a:cs typeface="Arial" pitchFamily="34" charset="0"/>
              </a:rPr>
              <a:t>SUMMARY OF REVENUE</a:t>
            </a:r>
          </a:p>
        </p:txBody>
      </p:sp>
      <p:sp>
        <p:nvSpPr>
          <p:cNvPr id="6" name="Slide Number Placeholder 1"/>
          <p:cNvSpPr>
            <a:spLocks noGrp="1"/>
          </p:cNvSpPr>
          <p:nvPr>
            <p:ph type="sldNum" sz="quarter" idx="12"/>
          </p:nvPr>
        </p:nvSpPr>
        <p:spPr>
          <a:xfrm>
            <a:off x="7537448" y="6356351"/>
            <a:ext cx="2228850" cy="365125"/>
          </a:xfrm>
        </p:spPr>
        <p:txBody>
          <a:bodyPr/>
          <a:lstStyle/>
          <a:p>
            <a:fld id="{1AD0EAB4-4954-FC42-9A58-C49EEA6F401E}" type="slidenum">
              <a:rPr lang="en-US" sz="1000" b="1" smtClean="0">
                <a:solidFill>
                  <a:schemeClr val="tx1"/>
                </a:solidFill>
              </a:rPr>
              <a:t>36</a:t>
            </a:fld>
            <a:endParaRPr lang="en-US" sz="1000" b="1" dirty="0">
              <a:solidFill>
                <a:schemeClr val="tx1"/>
              </a:solidFill>
            </a:endParaRPr>
          </a:p>
        </p:txBody>
      </p:sp>
      <p:graphicFrame>
        <p:nvGraphicFramePr>
          <p:cNvPr id="5" name="Table 4">
            <a:extLst>
              <a:ext uri="{FF2B5EF4-FFF2-40B4-BE49-F238E27FC236}">
                <a16:creationId xmlns:a16="http://schemas.microsoft.com/office/drawing/2014/main" id="{1B3F196C-1AA4-4640-83F9-F446649A3ADA}"/>
              </a:ext>
            </a:extLst>
          </p:cNvPr>
          <p:cNvGraphicFramePr>
            <a:graphicFrameLocks noGrp="1"/>
          </p:cNvGraphicFramePr>
          <p:nvPr>
            <p:extLst>
              <p:ext uri="{D42A27DB-BD31-4B8C-83A1-F6EECF244321}">
                <p14:modId xmlns:p14="http://schemas.microsoft.com/office/powerpoint/2010/main" val="588777008"/>
              </p:ext>
            </p:extLst>
          </p:nvPr>
        </p:nvGraphicFramePr>
        <p:xfrm>
          <a:off x="183438" y="762937"/>
          <a:ext cx="9582861" cy="2770630"/>
        </p:xfrm>
        <a:graphic>
          <a:graphicData uri="http://schemas.openxmlformats.org/drawingml/2006/table">
            <a:tbl>
              <a:tblPr firstRow="1" firstCol="1" bandRow="1"/>
              <a:tblGrid>
                <a:gridCol w="1806035">
                  <a:extLst>
                    <a:ext uri="{9D8B030D-6E8A-4147-A177-3AD203B41FA5}">
                      <a16:colId xmlns:a16="http://schemas.microsoft.com/office/drawing/2014/main" val="2836664038"/>
                    </a:ext>
                  </a:extLst>
                </a:gridCol>
                <a:gridCol w="1065198">
                  <a:extLst>
                    <a:ext uri="{9D8B030D-6E8A-4147-A177-3AD203B41FA5}">
                      <a16:colId xmlns:a16="http://schemas.microsoft.com/office/drawing/2014/main" val="3080889167"/>
                    </a:ext>
                  </a:extLst>
                </a:gridCol>
                <a:gridCol w="1065198">
                  <a:extLst>
                    <a:ext uri="{9D8B030D-6E8A-4147-A177-3AD203B41FA5}">
                      <a16:colId xmlns:a16="http://schemas.microsoft.com/office/drawing/2014/main" val="1774242368"/>
                    </a:ext>
                  </a:extLst>
                </a:gridCol>
                <a:gridCol w="1249427">
                  <a:extLst>
                    <a:ext uri="{9D8B030D-6E8A-4147-A177-3AD203B41FA5}">
                      <a16:colId xmlns:a16="http://schemas.microsoft.com/office/drawing/2014/main" val="1441015665"/>
                    </a:ext>
                  </a:extLst>
                </a:gridCol>
                <a:gridCol w="1249427">
                  <a:extLst>
                    <a:ext uri="{9D8B030D-6E8A-4147-A177-3AD203B41FA5}">
                      <a16:colId xmlns:a16="http://schemas.microsoft.com/office/drawing/2014/main" val="4270976678"/>
                    </a:ext>
                  </a:extLst>
                </a:gridCol>
                <a:gridCol w="972104">
                  <a:extLst>
                    <a:ext uri="{9D8B030D-6E8A-4147-A177-3AD203B41FA5}">
                      <a16:colId xmlns:a16="http://schemas.microsoft.com/office/drawing/2014/main" val="9164689"/>
                    </a:ext>
                  </a:extLst>
                </a:gridCol>
                <a:gridCol w="1087736">
                  <a:extLst>
                    <a:ext uri="{9D8B030D-6E8A-4147-A177-3AD203B41FA5}">
                      <a16:colId xmlns:a16="http://schemas.microsoft.com/office/drawing/2014/main" val="814422602"/>
                    </a:ext>
                  </a:extLst>
                </a:gridCol>
                <a:gridCol w="1087736">
                  <a:extLst>
                    <a:ext uri="{9D8B030D-6E8A-4147-A177-3AD203B41FA5}">
                      <a16:colId xmlns:a16="http://schemas.microsoft.com/office/drawing/2014/main" val="2042266121"/>
                    </a:ext>
                  </a:extLst>
                </a:gridCol>
              </a:tblGrid>
              <a:tr h="752500">
                <a:tc rowSpan="2">
                  <a:txBody>
                    <a:bodyPr/>
                    <a:lstStyle/>
                    <a:p>
                      <a:pPr algn="just">
                        <a:lnSpc>
                          <a:spcPct val="110000"/>
                        </a:lnSpc>
                        <a:spcBef>
                          <a:spcPts val="400"/>
                        </a:spcBef>
                        <a:spcAft>
                          <a:spcPts val="400"/>
                        </a:spcAft>
                      </a:pPr>
                      <a:r>
                        <a:rPr lang="en-ZA" sz="1300" b="1" kern="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All Programmes</a:t>
                      </a:r>
                      <a:endParaRPr lang="en-ZA" sz="1700" kern="1400">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ct val="110000"/>
                        </a:lnSpc>
                        <a:spcBef>
                          <a:spcPts val="400"/>
                        </a:spcBef>
                        <a:spcAft>
                          <a:spcPts val="400"/>
                        </a:spcAft>
                      </a:pPr>
                      <a:r>
                        <a:rPr lang="en-ZA" sz="1300" b="1" kern="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7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147429" marR="147429" marT="73714" marB="73714"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215868"/>
                    </a:solidFill>
                  </a:tcPr>
                </a:tc>
                <a:tc gridSpan="3">
                  <a:txBody>
                    <a:bodyPr/>
                    <a:lstStyle/>
                    <a:p>
                      <a:pPr algn="ctr">
                        <a:lnSpc>
                          <a:spcPct val="110000"/>
                        </a:lnSpc>
                        <a:spcBef>
                          <a:spcPts val="400"/>
                        </a:spcBef>
                        <a:spcAft>
                          <a:spcPts val="400"/>
                        </a:spcAft>
                      </a:pPr>
                      <a:r>
                        <a:rPr lang="en-ZA" sz="1300" b="1" kern="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Audited Outcome</a:t>
                      </a:r>
                      <a:endParaRPr lang="en-ZA" sz="17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147429" marR="147429" marT="73714" marB="73714"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215868"/>
                    </a:solidFill>
                  </a:tcPr>
                </a:tc>
                <a:tc hMerge="1">
                  <a:txBody>
                    <a:bodyPr/>
                    <a:lstStyle/>
                    <a:p>
                      <a:endParaRPr lang="en-ZA"/>
                    </a:p>
                  </a:txBody>
                  <a:tcPr>
                    <a:lnL w="12700" cap="flat" cmpd="sng" algn="ctr">
                      <a:solidFill>
                        <a:srgbClr val="A6A6A6"/>
                      </a:solidFill>
                      <a:prstDash val="solid"/>
                      <a:round/>
                      <a:headEnd type="none" w="med" len="med"/>
                      <a:tailEnd type="none" w="med" len="med"/>
                    </a:lnL>
                  </a:tcPr>
                </a:tc>
                <a:tc hMerge="1">
                  <a:txBody>
                    <a:bodyPr/>
                    <a:lstStyle/>
                    <a:p>
                      <a:endParaRPr lang="en-ZA"/>
                    </a:p>
                  </a:txBody>
                  <a:tcPr/>
                </a:tc>
                <a:tc>
                  <a:txBody>
                    <a:bodyPr/>
                    <a:lstStyle/>
                    <a:p>
                      <a:pPr algn="ctr">
                        <a:lnSpc>
                          <a:spcPct val="110000"/>
                        </a:lnSpc>
                        <a:spcBef>
                          <a:spcPts val="400"/>
                        </a:spcBef>
                        <a:spcAft>
                          <a:spcPts val="400"/>
                        </a:spcAft>
                      </a:pPr>
                      <a:r>
                        <a:rPr lang="en-ZA" sz="1300" b="1" kern="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Approved Budget Estimate</a:t>
                      </a:r>
                      <a:endParaRPr lang="en-ZA" sz="17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215868"/>
                    </a:solidFill>
                  </a:tcPr>
                </a:tc>
                <a:tc gridSpan="3">
                  <a:txBody>
                    <a:bodyPr/>
                    <a:lstStyle/>
                    <a:p>
                      <a:pPr algn="ctr">
                        <a:lnSpc>
                          <a:spcPct val="110000"/>
                        </a:lnSpc>
                        <a:spcBef>
                          <a:spcPts val="400"/>
                        </a:spcBef>
                        <a:spcAft>
                          <a:spcPts val="400"/>
                        </a:spcAft>
                      </a:pPr>
                      <a:r>
                        <a:rPr lang="en-ZA" sz="1300" b="1" kern="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MTEF Budget Estimates</a:t>
                      </a:r>
                      <a:endParaRPr lang="en-ZA" sz="17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147429" marR="147429" marT="73714" marB="73714"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215868"/>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57827255"/>
                  </a:ext>
                </a:extLst>
              </a:tr>
              <a:tr h="199438">
                <a:tc vMerge="1">
                  <a:txBody>
                    <a:bodyPr/>
                    <a:lstStyle/>
                    <a:p>
                      <a:endParaRPr lang="en-ZA"/>
                    </a:p>
                  </a:txBody>
                  <a:tcPr/>
                </a:tc>
                <a:tc>
                  <a:txBody>
                    <a:bodyPr/>
                    <a:lstStyle/>
                    <a:p>
                      <a:pPr algn="ctr">
                        <a:lnSpc>
                          <a:spcPct val="110000"/>
                        </a:lnSpc>
                        <a:spcBef>
                          <a:spcPts val="400"/>
                        </a:spcBef>
                        <a:spcAft>
                          <a:spcPts val="400"/>
                        </a:spcAft>
                      </a:pPr>
                      <a:r>
                        <a:rPr lang="en-ZA" sz="13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2017/18</a:t>
                      </a:r>
                      <a:endParaRPr lang="en-ZA" sz="17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EEF3"/>
                    </a:solidFill>
                  </a:tcPr>
                </a:tc>
                <a:tc>
                  <a:txBody>
                    <a:bodyPr/>
                    <a:lstStyle/>
                    <a:p>
                      <a:pPr algn="ctr">
                        <a:lnSpc>
                          <a:spcPct val="110000"/>
                        </a:lnSpc>
                        <a:spcBef>
                          <a:spcPts val="400"/>
                        </a:spcBef>
                        <a:spcAft>
                          <a:spcPts val="400"/>
                        </a:spcAft>
                      </a:pPr>
                      <a:r>
                        <a:rPr lang="en-ZA" sz="13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2018/19</a:t>
                      </a:r>
                      <a:endParaRPr lang="en-ZA" sz="17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EEF3"/>
                    </a:solidFill>
                  </a:tcPr>
                </a:tc>
                <a:tc>
                  <a:txBody>
                    <a:bodyPr/>
                    <a:lstStyle/>
                    <a:p>
                      <a:pPr algn="ctr">
                        <a:lnSpc>
                          <a:spcPct val="110000"/>
                        </a:lnSpc>
                        <a:spcBef>
                          <a:spcPts val="400"/>
                        </a:spcBef>
                        <a:spcAft>
                          <a:spcPts val="400"/>
                        </a:spcAft>
                      </a:pPr>
                      <a:r>
                        <a:rPr lang="en-ZA" sz="13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2019/20</a:t>
                      </a:r>
                      <a:endParaRPr lang="en-ZA" sz="17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EEF3"/>
                    </a:solidFill>
                  </a:tcPr>
                </a:tc>
                <a:tc>
                  <a:txBody>
                    <a:bodyPr/>
                    <a:lstStyle/>
                    <a:p>
                      <a:pPr algn="ctr">
                        <a:lnSpc>
                          <a:spcPct val="110000"/>
                        </a:lnSpc>
                        <a:spcBef>
                          <a:spcPts val="400"/>
                        </a:spcBef>
                        <a:spcAft>
                          <a:spcPts val="400"/>
                        </a:spcAft>
                      </a:pPr>
                      <a:r>
                        <a:rPr lang="en-ZA" sz="13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2020/21</a:t>
                      </a:r>
                      <a:endParaRPr lang="en-ZA" sz="17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EEF3"/>
                    </a:solidFill>
                  </a:tcPr>
                </a:tc>
                <a:tc>
                  <a:txBody>
                    <a:bodyPr/>
                    <a:lstStyle/>
                    <a:p>
                      <a:pPr algn="ctr">
                        <a:lnSpc>
                          <a:spcPct val="110000"/>
                        </a:lnSpc>
                        <a:spcBef>
                          <a:spcPts val="400"/>
                        </a:spcBef>
                        <a:spcAft>
                          <a:spcPts val="400"/>
                        </a:spcAft>
                      </a:pPr>
                      <a:r>
                        <a:rPr lang="en-ZA" sz="13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2021/22</a:t>
                      </a:r>
                      <a:endParaRPr lang="en-ZA" sz="17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EEF3"/>
                    </a:solidFill>
                  </a:tcPr>
                </a:tc>
                <a:tc>
                  <a:txBody>
                    <a:bodyPr/>
                    <a:lstStyle/>
                    <a:p>
                      <a:pPr algn="ctr">
                        <a:lnSpc>
                          <a:spcPct val="110000"/>
                        </a:lnSpc>
                        <a:spcBef>
                          <a:spcPts val="400"/>
                        </a:spcBef>
                        <a:spcAft>
                          <a:spcPts val="400"/>
                        </a:spcAft>
                      </a:pPr>
                      <a:r>
                        <a:rPr lang="en-ZA" sz="13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2022/23</a:t>
                      </a:r>
                      <a:endParaRPr lang="en-ZA" sz="17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EEF3"/>
                    </a:solidFill>
                  </a:tcPr>
                </a:tc>
                <a:tc>
                  <a:txBody>
                    <a:bodyPr/>
                    <a:lstStyle/>
                    <a:p>
                      <a:pPr algn="ctr">
                        <a:lnSpc>
                          <a:spcPct val="110000"/>
                        </a:lnSpc>
                        <a:spcBef>
                          <a:spcPts val="400"/>
                        </a:spcBef>
                        <a:spcAft>
                          <a:spcPts val="400"/>
                        </a:spcAft>
                      </a:pPr>
                      <a:r>
                        <a:rPr lang="en-ZA" sz="13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2023/24</a:t>
                      </a:r>
                      <a:endParaRPr lang="en-ZA" sz="17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EEF3"/>
                    </a:solidFill>
                  </a:tcPr>
                </a:tc>
                <a:extLst>
                  <a:ext uri="{0D108BD9-81ED-4DB2-BD59-A6C34878D82A}">
                    <a16:rowId xmlns:a16="http://schemas.microsoft.com/office/drawing/2014/main" val="3939246339"/>
                  </a:ext>
                </a:extLst>
              </a:tr>
              <a:tr h="199438">
                <a:tc gridSpan="8">
                  <a:txBody>
                    <a:bodyPr/>
                    <a:lstStyle/>
                    <a:p>
                      <a:pPr algn="l">
                        <a:lnSpc>
                          <a:spcPct val="110000"/>
                        </a:lnSpc>
                        <a:spcBef>
                          <a:spcPts val="400"/>
                        </a:spcBef>
                        <a:spcAft>
                          <a:spcPts val="400"/>
                        </a:spcAft>
                      </a:pPr>
                      <a:r>
                        <a:rPr lang="en-ZA" sz="13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Revenue:</a:t>
                      </a:r>
                      <a:endParaRPr lang="en-ZA" sz="17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7429" marR="147429" marT="73714" marB="73714">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EEECE1"/>
                    </a:solidFill>
                  </a:tcPr>
                </a:tc>
                <a:tc hMerge="1">
                  <a:txBody>
                    <a:bodyPr/>
                    <a:lstStyle/>
                    <a:p>
                      <a:endParaRPr lang="en-ZA"/>
                    </a:p>
                  </a:txBody>
                  <a:tcPr/>
                </a:tc>
                <a:tc hMerge="1">
                  <a:txBody>
                    <a:bodyPr/>
                    <a:lstStyle/>
                    <a:p>
                      <a:endParaRPr lang="en-ZA"/>
                    </a:p>
                  </a:txBody>
                  <a:tcPr>
                    <a:lnL w="12700" cap="flat" cmpd="sng" algn="ctr">
                      <a:solidFill>
                        <a:srgbClr val="A6A6A6"/>
                      </a:solidFill>
                      <a:prstDash val="solid"/>
                      <a:round/>
                      <a:headEnd type="none" w="med" len="med"/>
                      <a:tailEnd type="none" w="med" len="med"/>
                    </a:lnL>
                    <a:lnT w="12700" cap="flat" cmpd="sng" algn="ctr">
                      <a:solidFill>
                        <a:srgbClr val="A6A6A6"/>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089964456"/>
                  </a:ext>
                </a:extLst>
              </a:tr>
              <a:tr h="199438">
                <a:tc>
                  <a:txBody>
                    <a:bodyPr/>
                    <a:lstStyle/>
                    <a:p>
                      <a:pPr algn="l">
                        <a:lnSpc>
                          <a:spcPct val="110000"/>
                        </a:lnSpc>
                        <a:spcBef>
                          <a:spcPts val="400"/>
                        </a:spcBef>
                        <a:spcAft>
                          <a:spcPts val="400"/>
                        </a:spcAft>
                      </a:pPr>
                      <a:r>
                        <a:rPr lang="en-ZA" sz="12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Operational Grant</a:t>
                      </a:r>
                      <a:endParaRPr lang="en-ZA" sz="16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46 815 </a:t>
                      </a:r>
                      <a:endParaRPr lang="en-ZA" sz="16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51 980 </a:t>
                      </a:r>
                      <a:endParaRPr lang="en-ZA" sz="16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55 201 </a:t>
                      </a:r>
                      <a:endParaRPr lang="en-ZA" sz="16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58 237 </a:t>
                      </a:r>
                      <a:endParaRPr lang="en-ZA" sz="16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60 939 </a:t>
                      </a:r>
                      <a:endParaRPr lang="en-ZA" sz="16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63 123 </a:t>
                      </a:r>
                      <a:endParaRPr lang="en-ZA" sz="16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66 910 </a:t>
                      </a:r>
                      <a:endParaRPr lang="en-ZA" sz="16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759708550"/>
                  </a:ext>
                </a:extLst>
              </a:tr>
              <a:tr h="415667">
                <a:tc>
                  <a:txBody>
                    <a:bodyPr/>
                    <a:lstStyle/>
                    <a:p>
                      <a:pPr algn="l">
                        <a:lnSpc>
                          <a:spcPct val="110000"/>
                        </a:lnSpc>
                        <a:spcBef>
                          <a:spcPts val="400"/>
                        </a:spcBef>
                        <a:spcAft>
                          <a:spcPts val="400"/>
                        </a:spcAft>
                      </a:pPr>
                      <a:r>
                        <a:rPr lang="en-ZA" sz="12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Consolidated Capital Grant</a:t>
                      </a:r>
                      <a:endParaRPr lang="en-ZA" sz="16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851 658 </a:t>
                      </a:r>
                      <a:endParaRPr lang="en-ZA" sz="16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743 640 </a:t>
                      </a:r>
                      <a:endParaRPr lang="en-ZA" sz="16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723 706 </a:t>
                      </a:r>
                      <a:endParaRPr lang="en-ZA" sz="16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725 747 </a:t>
                      </a:r>
                      <a:endParaRPr lang="en-ZA" sz="16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764 646 </a:t>
                      </a:r>
                      <a:endParaRPr lang="en-ZA" sz="16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791 144 </a:t>
                      </a:r>
                      <a:endParaRPr lang="en-ZA" sz="16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838 613 </a:t>
                      </a:r>
                      <a:endParaRPr lang="en-ZA" sz="16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651481435"/>
                  </a:ext>
                </a:extLst>
              </a:tr>
              <a:tr h="415667">
                <a:tc>
                  <a:txBody>
                    <a:bodyPr/>
                    <a:lstStyle/>
                    <a:p>
                      <a:pPr algn="l">
                        <a:lnSpc>
                          <a:spcPct val="110000"/>
                        </a:lnSpc>
                        <a:spcBef>
                          <a:spcPts val="400"/>
                        </a:spcBef>
                        <a:spcAft>
                          <a:spcPts val="400"/>
                        </a:spcAft>
                      </a:pPr>
                      <a:r>
                        <a:rPr lang="en-ZA" sz="12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Institutional Investment Grant</a:t>
                      </a:r>
                      <a:endParaRPr lang="en-ZA" sz="16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20 490 </a:t>
                      </a:r>
                      <a:endParaRPr lang="en-ZA" sz="16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20 132 </a:t>
                      </a:r>
                      <a:endParaRPr lang="en-ZA" sz="16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21 259 </a:t>
                      </a:r>
                      <a:endParaRPr lang="en-ZA" sz="16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22 428 </a:t>
                      </a:r>
                      <a:endParaRPr lang="en-ZA" sz="16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23 662 </a:t>
                      </a:r>
                      <a:endParaRPr lang="en-ZA" sz="16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24 764 </a:t>
                      </a:r>
                      <a:endParaRPr lang="en-ZA" sz="16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26 250 </a:t>
                      </a:r>
                      <a:endParaRPr lang="en-ZA" sz="16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050639960"/>
                  </a:ext>
                </a:extLst>
              </a:tr>
              <a:tr h="199438">
                <a:tc>
                  <a:txBody>
                    <a:bodyPr/>
                    <a:lstStyle/>
                    <a:p>
                      <a:pPr algn="l">
                        <a:lnSpc>
                          <a:spcPct val="110000"/>
                        </a:lnSpc>
                        <a:spcBef>
                          <a:spcPts val="400"/>
                        </a:spcBef>
                        <a:spcAft>
                          <a:spcPts val="400"/>
                        </a:spcAft>
                      </a:pPr>
                      <a:r>
                        <a:rPr lang="en-ZA" sz="12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Regulations</a:t>
                      </a:r>
                      <a:endParaRPr lang="en-ZA" sz="16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8 000 </a:t>
                      </a:r>
                      <a:endParaRPr lang="en-ZA" sz="16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10 000 </a:t>
                      </a:r>
                      <a:endParaRPr lang="en-ZA" sz="16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10 560 </a:t>
                      </a:r>
                      <a:endParaRPr lang="en-ZA" sz="16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11 141 </a:t>
                      </a:r>
                      <a:endParaRPr lang="en-ZA" sz="16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12 255 </a:t>
                      </a:r>
                      <a:endParaRPr lang="en-ZA" sz="16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13 481 </a:t>
                      </a:r>
                      <a:endParaRPr lang="en-ZA" sz="16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14 289 </a:t>
                      </a:r>
                      <a:endParaRPr lang="en-ZA" sz="16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872154180"/>
                  </a:ext>
                </a:extLst>
              </a:tr>
              <a:tr h="199438">
                <a:tc>
                  <a:txBody>
                    <a:bodyPr/>
                    <a:lstStyle/>
                    <a:p>
                      <a:pPr algn="l">
                        <a:lnSpc>
                          <a:spcPct val="110000"/>
                        </a:lnSpc>
                        <a:spcBef>
                          <a:spcPts val="400"/>
                        </a:spcBef>
                        <a:spcAft>
                          <a:spcPts val="400"/>
                        </a:spcAft>
                      </a:pPr>
                      <a:r>
                        <a:rPr lang="en-ZA" sz="12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 revenue:</a:t>
                      </a:r>
                      <a:endParaRPr lang="en-ZA" sz="16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EEECE1"/>
                    </a:solidFill>
                  </a:tcPr>
                </a:tc>
                <a:tc>
                  <a:txBody>
                    <a:bodyPr/>
                    <a:lstStyle/>
                    <a:p>
                      <a:pPr algn="r">
                        <a:lnSpc>
                          <a:spcPct val="110000"/>
                        </a:lnSpc>
                        <a:spcBef>
                          <a:spcPts val="400"/>
                        </a:spcBef>
                        <a:spcAft>
                          <a:spcPts val="400"/>
                        </a:spcAft>
                      </a:pPr>
                      <a:r>
                        <a:rPr lang="en-ZA" sz="12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926 963* </a:t>
                      </a:r>
                      <a:endParaRPr lang="en-ZA" sz="16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EEECE1"/>
                    </a:solidFill>
                  </a:tcPr>
                </a:tc>
                <a:tc>
                  <a:txBody>
                    <a:bodyPr/>
                    <a:lstStyle/>
                    <a:p>
                      <a:pPr algn="r">
                        <a:lnSpc>
                          <a:spcPct val="110000"/>
                        </a:lnSpc>
                        <a:spcBef>
                          <a:spcPts val="400"/>
                        </a:spcBef>
                        <a:spcAft>
                          <a:spcPts val="400"/>
                        </a:spcAft>
                      </a:pPr>
                      <a:r>
                        <a:rPr lang="en-ZA" sz="12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825 752* </a:t>
                      </a:r>
                      <a:endParaRPr lang="en-ZA" sz="16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EEECE1"/>
                    </a:solidFill>
                  </a:tcPr>
                </a:tc>
                <a:tc>
                  <a:txBody>
                    <a:bodyPr/>
                    <a:lstStyle/>
                    <a:p>
                      <a:pPr algn="r">
                        <a:lnSpc>
                          <a:spcPct val="110000"/>
                        </a:lnSpc>
                        <a:spcBef>
                          <a:spcPts val="400"/>
                        </a:spcBef>
                        <a:spcAft>
                          <a:spcPts val="400"/>
                        </a:spcAft>
                      </a:pPr>
                      <a:r>
                        <a:rPr lang="en-ZA" sz="12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810 726 </a:t>
                      </a:r>
                      <a:endParaRPr lang="en-ZA" sz="16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EEECE1"/>
                    </a:solidFill>
                  </a:tcPr>
                </a:tc>
                <a:tc>
                  <a:txBody>
                    <a:bodyPr/>
                    <a:lstStyle/>
                    <a:p>
                      <a:pPr algn="r">
                        <a:lnSpc>
                          <a:spcPct val="110000"/>
                        </a:lnSpc>
                        <a:spcBef>
                          <a:spcPts val="400"/>
                        </a:spcBef>
                        <a:spcAft>
                          <a:spcPts val="400"/>
                        </a:spcAft>
                      </a:pPr>
                      <a:r>
                        <a:rPr lang="en-ZA" sz="12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817 553 </a:t>
                      </a:r>
                      <a:endParaRPr lang="en-ZA" sz="16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EEECE1"/>
                    </a:solidFill>
                  </a:tcPr>
                </a:tc>
                <a:tc>
                  <a:txBody>
                    <a:bodyPr/>
                    <a:lstStyle/>
                    <a:p>
                      <a:pPr algn="r">
                        <a:lnSpc>
                          <a:spcPct val="110000"/>
                        </a:lnSpc>
                        <a:spcBef>
                          <a:spcPts val="400"/>
                        </a:spcBef>
                        <a:spcAft>
                          <a:spcPts val="400"/>
                        </a:spcAft>
                      </a:pPr>
                      <a:r>
                        <a:rPr lang="en-ZA" sz="12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861 502 </a:t>
                      </a:r>
                      <a:endParaRPr lang="en-ZA" sz="16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EEECE1"/>
                    </a:solidFill>
                  </a:tcPr>
                </a:tc>
                <a:tc>
                  <a:txBody>
                    <a:bodyPr/>
                    <a:lstStyle/>
                    <a:p>
                      <a:pPr algn="r">
                        <a:lnSpc>
                          <a:spcPct val="110000"/>
                        </a:lnSpc>
                        <a:spcBef>
                          <a:spcPts val="400"/>
                        </a:spcBef>
                        <a:spcAft>
                          <a:spcPts val="400"/>
                        </a:spcAft>
                      </a:pPr>
                      <a:r>
                        <a:rPr lang="en-ZA" sz="12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892 512 </a:t>
                      </a:r>
                      <a:endParaRPr lang="en-ZA" sz="16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EEECE1"/>
                    </a:solidFill>
                  </a:tcPr>
                </a:tc>
                <a:tc>
                  <a:txBody>
                    <a:bodyPr/>
                    <a:lstStyle/>
                    <a:p>
                      <a:pPr algn="r">
                        <a:lnSpc>
                          <a:spcPct val="110000"/>
                        </a:lnSpc>
                        <a:spcBef>
                          <a:spcPts val="400"/>
                        </a:spcBef>
                        <a:spcAft>
                          <a:spcPts val="400"/>
                        </a:spcAft>
                      </a:pPr>
                      <a:r>
                        <a:rPr lang="en-ZA" sz="12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946 062 </a:t>
                      </a:r>
                      <a:endParaRPr lang="en-ZA" sz="16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10571" marR="110571" marT="0" marB="0">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EEECE1"/>
                    </a:solidFill>
                  </a:tcPr>
                </a:tc>
                <a:extLst>
                  <a:ext uri="{0D108BD9-81ED-4DB2-BD59-A6C34878D82A}">
                    <a16:rowId xmlns:a16="http://schemas.microsoft.com/office/drawing/2014/main" val="2688623605"/>
                  </a:ext>
                </a:extLst>
              </a:tr>
            </a:tbl>
          </a:graphicData>
        </a:graphic>
      </p:graphicFrame>
      <p:sp>
        <p:nvSpPr>
          <p:cNvPr id="9" name="Rectangle 8">
            <a:extLst>
              <a:ext uri="{FF2B5EF4-FFF2-40B4-BE49-F238E27FC236}">
                <a16:creationId xmlns:a16="http://schemas.microsoft.com/office/drawing/2014/main" id="{AD47A7D5-A12D-4691-846D-A8E1194E03E5}"/>
              </a:ext>
            </a:extLst>
          </p:cNvPr>
          <p:cNvSpPr/>
          <p:nvPr/>
        </p:nvSpPr>
        <p:spPr>
          <a:xfrm>
            <a:off x="221538" y="3517284"/>
            <a:ext cx="9544760" cy="248466"/>
          </a:xfrm>
          <a:prstGeom prst="rect">
            <a:avLst/>
          </a:prstGeom>
        </p:spPr>
        <p:txBody>
          <a:bodyPr wrap="square">
            <a:spAutoFit/>
          </a:bodyPr>
          <a:lstStyle/>
          <a:p>
            <a:pPr marL="21590" algn="just">
              <a:lnSpc>
                <a:spcPct val="110000"/>
              </a:lnSpc>
              <a:spcAft>
                <a:spcPts val="1050"/>
              </a:spcAft>
            </a:pPr>
            <a:r>
              <a:rPr lang="en-ZA" sz="1000" b="1" i="1" kern="1400" dirty="0">
                <a:latin typeface="Arial" panose="020B0604020202020204" pitchFamily="34" charset="0"/>
                <a:ea typeface="Times New Roman" panose="02020603050405020304" pitchFamily="18" charset="0"/>
                <a:cs typeface="Times New Roman" panose="02020603050405020304" pitchFamily="18" charset="0"/>
              </a:rPr>
              <a:t>*Excludes interest earned in FY2017/18 of R44 031 000 and in FY 2018/19 of R51 144 000 </a:t>
            </a:r>
            <a:endParaRPr lang="en-ZA" sz="1000" b="1" kern="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9DBAA11-2460-4BB5-A7E8-46B601722EA6}"/>
              </a:ext>
            </a:extLst>
          </p:cNvPr>
          <p:cNvSpPr/>
          <p:nvPr/>
        </p:nvSpPr>
        <p:spPr>
          <a:xfrm>
            <a:off x="221537" y="3977008"/>
            <a:ext cx="9386919" cy="2009781"/>
          </a:xfrm>
          <a:prstGeom prst="rect">
            <a:avLst/>
          </a:prstGeom>
        </p:spPr>
        <p:txBody>
          <a:bodyPr wrap="square">
            <a:spAutoFit/>
          </a:bodyPr>
          <a:lstStyle/>
          <a:p>
            <a:pPr marL="307340" indent="-285750" algn="just">
              <a:lnSpc>
                <a:spcPct val="110000"/>
              </a:lnSpc>
              <a:spcAft>
                <a:spcPts val="1050"/>
              </a:spcAft>
              <a:buFont typeface="Arial" panose="020B0604020202020204" pitchFamily="34" charset="0"/>
              <a:buChar char="•"/>
            </a:pPr>
            <a:r>
              <a:rPr lang="en-ZA" sz="1600" kern="1400" dirty="0">
                <a:latin typeface="Arial" panose="020B0604020202020204" pitchFamily="34" charset="0"/>
                <a:ea typeface="Times New Roman" panose="02020603050405020304" pitchFamily="18" charset="0"/>
                <a:cs typeface="Times New Roman" panose="02020603050405020304" pitchFamily="18" charset="0"/>
              </a:rPr>
              <a:t>The operational grant has increased from R46.81m to R58.2 m representing an average annual growth form </a:t>
            </a:r>
            <a:r>
              <a:rPr lang="en-ZA" sz="1600" kern="1400" dirty="0">
                <a:latin typeface="Arial" panose="020B0604020202020204" pitchFamily="34" charset="0"/>
                <a:cs typeface="Times New Roman" panose="02020603050405020304" pitchFamily="18" charset="0"/>
              </a:rPr>
              <a:t>2017/18 to 2020/21 of 7.5% with the outer years of the MTEF reflecting a constant amount or decrease in real terms. </a:t>
            </a:r>
          </a:p>
          <a:p>
            <a:pPr marL="307340" indent="-285750" algn="just">
              <a:lnSpc>
                <a:spcPct val="110000"/>
              </a:lnSpc>
              <a:spcAft>
                <a:spcPts val="1050"/>
              </a:spcAft>
              <a:buFont typeface="Arial" panose="020B0604020202020204" pitchFamily="34" charset="0"/>
              <a:buChar char="•"/>
            </a:pPr>
            <a:r>
              <a:rPr lang="en-ZA" sz="1600" kern="1400" dirty="0">
                <a:latin typeface="Arial" panose="020B0604020202020204" pitchFamily="34" charset="0"/>
                <a:cs typeface="Times New Roman" panose="02020603050405020304" pitchFamily="18" charset="0"/>
              </a:rPr>
              <a:t>The total revenue of R817.553m in 2020/21 to  R946.06m in 2023/24 represents an average growth of 5% over the MTEF period</a:t>
            </a:r>
          </a:p>
          <a:p>
            <a:pPr marL="307340" indent="-285750" algn="just">
              <a:lnSpc>
                <a:spcPct val="110000"/>
              </a:lnSpc>
              <a:spcAft>
                <a:spcPts val="1050"/>
              </a:spcAft>
              <a:buFont typeface="Arial" panose="020B0604020202020204" pitchFamily="34" charset="0"/>
              <a:buChar char="•"/>
            </a:pPr>
            <a:endParaRPr lang="en-ZA" kern="14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6238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0018DE-F187-AA42-912A-EDCB4B9A0915}"/>
              </a:ext>
            </a:extLst>
          </p:cNvPr>
          <p:cNvSpPr txBox="1"/>
          <p:nvPr/>
        </p:nvSpPr>
        <p:spPr>
          <a:xfrm>
            <a:off x="138896" y="2169000"/>
            <a:ext cx="2520000" cy="2520000"/>
          </a:xfrm>
          <a:prstGeom prst="ellipse">
            <a:avLst/>
          </a:prstGeom>
          <a:solidFill>
            <a:srgbClr val="215868"/>
          </a:solidFill>
          <a:ln w="174625" cmpd="thinThick">
            <a:solidFill>
              <a:srgbClr val="215868"/>
            </a:solidFill>
          </a:ln>
        </p:spPr>
        <p:txBody>
          <a:bodyPr vert="horz" lIns="36000" tIns="45720" rIns="36000" bIns="45720" rtlCol="0" anchor="ctr">
            <a:normAutofit/>
          </a:bodyPr>
          <a:lstStyle/>
          <a:p>
            <a:pPr algn="ctr" fontAlgn="base">
              <a:spcBef>
                <a:spcPct val="50000"/>
              </a:spcBef>
              <a:spcAft>
                <a:spcPct val="0"/>
              </a:spcAft>
            </a:pPr>
            <a:r>
              <a:rPr lang="en-ZA" b="1" cap="all" dirty="0">
                <a:solidFill>
                  <a:schemeClr val="bg1"/>
                </a:solidFill>
                <a:cs typeface="Arial" pitchFamily="34" charset="0"/>
              </a:rPr>
              <a:t>SUMMARY OF ACTUAL AND BUDGETED EXPENDITURE</a:t>
            </a:r>
          </a:p>
        </p:txBody>
      </p:sp>
      <p:graphicFrame>
        <p:nvGraphicFramePr>
          <p:cNvPr id="6" name="Table 5">
            <a:extLst>
              <a:ext uri="{FF2B5EF4-FFF2-40B4-BE49-F238E27FC236}">
                <a16:creationId xmlns:a16="http://schemas.microsoft.com/office/drawing/2014/main" id="{8ADF89DF-E3CC-4E63-9157-45520ECCC0DC}"/>
              </a:ext>
            </a:extLst>
          </p:cNvPr>
          <p:cNvGraphicFramePr>
            <a:graphicFrameLocks noGrp="1"/>
          </p:cNvGraphicFramePr>
          <p:nvPr>
            <p:extLst>
              <p:ext uri="{D42A27DB-BD31-4B8C-83A1-F6EECF244321}">
                <p14:modId xmlns:p14="http://schemas.microsoft.com/office/powerpoint/2010/main" val="639254190"/>
              </p:ext>
            </p:extLst>
          </p:nvPr>
        </p:nvGraphicFramePr>
        <p:xfrm>
          <a:off x="2784921" y="110355"/>
          <a:ext cx="6981377" cy="6638544"/>
        </p:xfrm>
        <a:graphic>
          <a:graphicData uri="http://schemas.openxmlformats.org/drawingml/2006/table">
            <a:tbl>
              <a:tblPr firstRow="1" firstCol="1" bandRow="1"/>
              <a:tblGrid>
                <a:gridCol w="1516384">
                  <a:extLst>
                    <a:ext uri="{9D8B030D-6E8A-4147-A177-3AD203B41FA5}">
                      <a16:colId xmlns:a16="http://schemas.microsoft.com/office/drawing/2014/main" val="1908568770"/>
                    </a:ext>
                  </a:extLst>
                </a:gridCol>
                <a:gridCol w="777463">
                  <a:extLst>
                    <a:ext uri="{9D8B030D-6E8A-4147-A177-3AD203B41FA5}">
                      <a16:colId xmlns:a16="http://schemas.microsoft.com/office/drawing/2014/main" val="1962160877"/>
                    </a:ext>
                  </a:extLst>
                </a:gridCol>
                <a:gridCol w="781255">
                  <a:extLst>
                    <a:ext uri="{9D8B030D-6E8A-4147-A177-3AD203B41FA5}">
                      <a16:colId xmlns:a16="http://schemas.microsoft.com/office/drawing/2014/main" val="3660143266"/>
                    </a:ext>
                  </a:extLst>
                </a:gridCol>
                <a:gridCol w="781255">
                  <a:extLst>
                    <a:ext uri="{9D8B030D-6E8A-4147-A177-3AD203B41FA5}">
                      <a16:colId xmlns:a16="http://schemas.microsoft.com/office/drawing/2014/main" val="3453972683"/>
                    </a:ext>
                  </a:extLst>
                </a:gridCol>
                <a:gridCol w="781255">
                  <a:extLst>
                    <a:ext uri="{9D8B030D-6E8A-4147-A177-3AD203B41FA5}">
                      <a16:colId xmlns:a16="http://schemas.microsoft.com/office/drawing/2014/main" val="445626360"/>
                    </a:ext>
                  </a:extLst>
                </a:gridCol>
                <a:gridCol w="781255">
                  <a:extLst>
                    <a:ext uri="{9D8B030D-6E8A-4147-A177-3AD203B41FA5}">
                      <a16:colId xmlns:a16="http://schemas.microsoft.com/office/drawing/2014/main" val="3684759282"/>
                    </a:ext>
                  </a:extLst>
                </a:gridCol>
                <a:gridCol w="781255">
                  <a:extLst>
                    <a:ext uri="{9D8B030D-6E8A-4147-A177-3AD203B41FA5}">
                      <a16:colId xmlns:a16="http://schemas.microsoft.com/office/drawing/2014/main" val="3897213820"/>
                    </a:ext>
                  </a:extLst>
                </a:gridCol>
                <a:gridCol w="781255">
                  <a:extLst>
                    <a:ext uri="{9D8B030D-6E8A-4147-A177-3AD203B41FA5}">
                      <a16:colId xmlns:a16="http://schemas.microsoft.com/office/drawing/2014/main" val="2761114634"/>
                    </a:ext>
                  </a:extLst>
                </a:gridCol>
              </a:tblGrid>
              <a:tr h="184872">
                <a:tc rowSpan="2">
                  <a:txBody>
                    <a:bodyPr/>
                    <a:lstStyle/>
                    <a:p>
                      <a:pPr algn="l">
                        <a:lnSpc>
                          <a:spcPct val="110000"/>
                        </a:lnSpc>
                        <a:spcBef>
                          <a:spcPts val="400"/>
                        </a:spcBef>
                        <a:spcAft>
                          <a:spcPts val="400"/>
                        </a:spcAft>
                      </a:pPr>
                      <a:r>
                        <a:rPr lang="en-ZA" sz="1200" b="1" kern="1400" dirty="0">
                          <a:solidFill>
                            <a:srgbClr val="FFFFFF"/>
                          </a:solidFill>
                          <a:effectLst/>
                          <a:latin typeface="Arial Narrow" panose="020B0606020202030204" pitchFamily="34" charset="0"/>
                          <a:ea typeface="Times New Roman" panose="02020603050405020304" pitchFamily="18" charset="0"/>
                          <a:cs typeface="Calibri" panose="020F0502020204030204" pitchFamily="34" charset="0"/>
                        </a:rPr>
                        <a:t> Rand thousand (R’000)</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215868"/>
                    </a:solidFill>
                  </a:tcPr>
                </a:tc>
                <a:tc>
                  <a:txBody>
                    <a:bodyPr/>
                    <a:lstStyle/>
                    <a:p>
                      <a:pPr algn="ctr">
                        <a:lnSpc>
                          <a:spcPct val="110000"/>
                        </a:lnSpc>
                        <a:spcBef>
                          <a:spcPts val="400"/>
                        </a:spcBef>
                        <a:spcAft>
                          <a:spcPts val="400"/>
                        </a:spcAft>
                      </a:pPr>
                      <a:r>
                        <a:rPr lang="en-ZA" sz="1200" b="1" kern="1400" dirty="0">
                          <a:solidFill>
                            <a:srgbClr val="FFFFFF"/>
                          </a:solidFill>
                          <a:effectLst/>
                          <a:latin typeface="Arial Narrow" panose="020B0606020202030204" pitchFamily="34" charset="0"/>
                          <a:ea typeface="Times New Roman" panose="02020603050405020304" pitchFamily="18" charset="0"/>
                          <a:cs typeface="Calibri" panose="020F0502020204030204" pitchFamily="34" charset="0"/>
                        </a:rPr>
                        <a:t>2017/18</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215868"/>
                    </a:solidFill>
                  </a:tcPr>
                </a:tc>
                <a:tc>
                  <a:txBody>
                    <a:bodyPr/>
                    <a:lstStyle/>
                    <a:p>
                      <a:pPr algn="ctr">
                        <a:lnSpc>
                          <a:spcPct val="110000"/>
                        </a:lnSpc>
                        <a:spcBef>
                          <a:spcPts val="400"/>
                        </a:spcBef>
                        <a:spcAft>
                          <a:spcPts val="400"/>
                        </a:spcAft>
                      </a:pPr>
                      <a:r>
                        <a:rPr lang="en-ZA" sz="1200" b="1" kern="1400">
                          <a:solidFill>
                            <a:srgbClr val="FFFFFF"/>
                          </a:solidFill>
                          <a:effectLst/>
                          <a:latin typeface="Arial Narrow" panose="020B0606020202030204" pitchFamily="34" charset="0"/>
                          <a:ea typeface="Times New Roman" panose="02020603050405020304" pitchFamily="18" charset="0"/>
                          <a:cs typeface="Calibri" panose="020F0502020204030204" pitchFamily="34" charset="0"/>
                        </a:rPr>
                        <a:t>2018/19</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215868"/>
                    </a:solidFill>
                  </a:tcPr>
                </a:tc>
                <a:tc>
                  <a:txBody>
                    <a:bodyPr/>
                    <a:lstStyle/>
                    <a:p>
                      <a:pPr algn="ctr">
                        <a:lnSpc>
                          <a:spcPct val="110000"/>
                        </a:lnSpc>
                        <a:spcBef>
                          <a:spcPts val="400"/>
                        </a:spcBef>
                        <a:spcAft>
                          <a:spcPts val="400"/>
                        </a:spcAft>
                      </a:pPr>
                      <a:r>
                        <a:rPr lang="en-ZA" sz="1200" b="1" kern="1400">
                          <a:solidFill>
                            <a:srgbClr val="FFFFFF"/>
                          </a:solidFill>
                          <a:effectLst/>
                          <a:latin typeface="Arial Narrow" panose="020B0606020202030204" pitchFamily="34" charset="0"/>
                          <a:ea typeface="Times New Roman" panose="02020603050405020304" pitchFamily="18" charset="0"/>
                          <a:cs typeface="Calibri" panose="020F0502020204030204" pitchFamily="34" charset="0"/>
                        </a:rPr>
                        <a:t>2019/2020</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215868"/>
                    </a:solidFill>
                  </a:tcPr>
                </a:tc>
                <a:tc>
                  <a:txBody>
                    <a:bodyPr/>
                    <a:lstStyle/>
                    <a:p>
                      <a:pPr algn="ctr">
                        <a:lnSpc>
                          <a:spcPct val="110000"/>
                        </a:lnSpc>
                        <a:spcBef>
                          <a:spcPts val="400"/>
                        </a:spcBef>
                        <a:spcAft>
                          <a:spcPts val="400"/>
                        </a:spcAft>
                      </a:pPr>
                      <a:r>
                        <a:rPr lang="en-ZA" sz="1200" b="1" kern="1400">
                          <a:solidFill>
                            <a:srgbClr val="FFFFFF"/>
                          </a:solidFill>
                          <a:effectLst/>
                          <a:latin typeface="Arial Narrow" panose="020B0606020202030204" pitchFamily="34" charset="0"/>
                          <a:ea typeface="Times New Roman" panose="02020603050405020304" pitchFamily="18" charset="0"/>
                          <a:cs typeface="Calibri" panose="020F0502020204030204" pitchFamily="34" charset="0"/>
                        </a:rPr>
                        <a:t>2020/21</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215868"/>
                    </a:solidFill>
                  </a:tcPr>
                </a:tc>
                <a:tc>
                  <a:txBody>
                    <a:bodyPr/>
                    <a:lstStyle/>
                    <a:p>
                      <a:pPr algn="ctr">
                        <a:lnSpc>
                          <a:spcPct val="110000"/>
                        </a:lnSpc>
                        <a:spcBef>
                          <a:spcPts val="400"/>
                        </a:spcBef>
                        <a:spcAft>
                          <a:spcPts val="400"/>
                        </a:spcAft>
                      </a:pPr>
                      <a:r>
                        <a:rPr lang="en-ZA" sz="1200" b="1" kern="1400">
                          <a:solidFill>
                            <a:srgbClr val="FFFFFF"/>
                          </a:solidFill>
                          <a:effectLst/>
                          <a:latin typeface="Arial Narrow" panose="020B0606020202030204" pitchFamily="34" charset="0"/>
                          <a:ea typeface="Times New Roman" panose="02020603050405020304" pitchFamily="18" charset="0"/>
                          <a:cs typeface="Calibri" panose="020F0502020204030204" pitchFamily="34" charset="0"/>
                        </a:rPr>
                        <a:t>2021/22</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215868"/>
                    </a:solidFill>
                  </a:tcPr>
                </a:tc>
                <a:tc>
                  <a:txBody>
                    <a:bodyPr/>
                    <a:lstStyle/>
                    <a:p>
                      <a:pPr algn="ctr">
                        <a:lnSpc>
                          <a:spcPct val="110000"/>
                        </a:lnSpc>
                        <a:spcBef>
                          <a:spcPts val="400"/>
                        </a:spcBef>
                        <a:spcAft>
                          <a:spcPts val="400"/>
                        </a:spcAft>
                      </a:pPr>
                      <a:r>
                        <a:rPr lang="en-ZA" sz="1200" b="1" kern="1400">
                          <a:solidFill>
                            <a:srgbClr val="FFFFFF"/>
                          </a:solidFill>
                          <a:effectLst/>
                          <a:latin typeface="Arial Narrow" panose="020B0606020202030204" pitchFamily="34" charset="0"/>
                          <a:ea typeface="Times New Roman" panose="02020603050405020304" pitchFamily="18" charset="0"/>
                          <a:cs typeface="Calibri" panose="020F0502020204030204" pitchFamily="34" charset="0"/>
                        </a:rPr>
                        <a:t>2022/23</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215868"/>
                    </a:solidFill>
                  </a:tcPr>
                </a:tc>
                <a:tc>
                  <a:txBody>
                    <a:bodyPr/>
                    <a:lstStyle/>
                    <a:p>
                      <a:pPr algn="ctr">
                        <a:lnSpc>
                          <a:spcPct val="110000"/>
                        </a:lnSpc>
                        <a:spcBef>
                          <a:spcPts val="400"/>
                        </a:spcBef>
                        <a:spcAft>
                          <a:spcPts val="400"/>
                        </a:spcAft>
                      </a:pPr>
                      <a:r>
                        <a:rPr lang="en-ZA" sz="1200" b="1" kern="1400">
                          <a:solidFill>
                            <a:srgbClr val="FFFFFF"/>
                          </a:solidFill>
                          <a:effectLst/>
                          <a:latin typeface="Arial Narrow" panose="020B0606020202030204" pitchFamily="34" charset="0"/>
                          <a:ea typeface="Times New Roman" panose="02020603050405020304" pitchFamily="18" charset="0"/>
                          <a:cs typeface="Calibri" panose="020F0502020204030204" pitchFamily="34" charset="0"/>
                        </a:rPr>
                        <a:t>2023/24</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215868"/>
                    </a:solidFill>
                  </a:tcPr>
                </a:tc>
                <a:extLst>
                  <a:ext uri="{0D108BD9-81ED-4DB2-BD59-A6C34878D82A}">
                    <a16:rowId xmlns:a16="http://schemas.microsoft.com/office/drawing/2014/main" val="2077355647"/>
                  </a:ext>
                </a:extLst>
              </a:tr>
              <a:tr h="385446">
                <a:tc vMerge="1">
                  <a:txBody>
                    <a:bodyPr/>
                    <a:lstStyle/>
                    <a:p>
                      <a:endParaRPr lang="en-ZA"/>
                    </a:p>
                  </a:txBody>
                  <a:tcPr/>
                </a:tc>
                <a:tc>
                  <a:txBody>
                    <a:bodyPr/>
                    <a:lstStyle/>
                    <a:p>
                      <a:pPr algn="ctr">
                        <a:lnSpc>
                          <a:spcPct val="110000"/>
                        </a:lnSpc>
                        <a:spcBef>
                          <a:spcPts val="400"/>
                        </a:spcBef>
                        <a:spcAft>
                          <a:spcPts val="400"/>
                        </a:spcAft>
                      </a:pPr>
                      <a:r>
                        <a:rPr lang="en-ZA" sz="1200" b="1" kern="1400">
                          <a:solidFill>
                            <a:srgbClr val="FFFFFF"/>
                          </a:solidFill>
                          <a:effectLst/>
                          <a:latin typeface="Arial Narrow" panose="020B0606020202030204" pitchFamily="34" charset="0"/>
                          <a:ea typeface="Times New Roman" panose="02020603050405020304" pitchFamily="18" charset="0"/>
                          <a:cs typeface="Calibri" panose="020F0502020204030204" pitchFamily="34" charset="0"/>
                        </a:rPr>
                        <a:t>Audited Outcome</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215868"/>
                    </a:solidFill>
                  </a:tcPr>
                </a:tc>
                <a:tc>
                  <a:txBody>
                    <a:bodyPr/>
                    <a:lstStyle/>
                    <a:p>
                      <a:pPr algn="ctr">
                        <a:lnSpc>
                          <a:spcPct val="110000"/>
                        </a:lnSpc>
                        <a:spcBef>
                          <a:spcPts val="400"/>
                        </a:spcBef>
                        <a:spcAft>
                          <a:spcPts val="400"/>
                        </a:spcAft>
                      </a:pPr>
                      <a:r>
                        <a:rPr lang="en-ZA" sz="1200" b="1" kern="1400" dirty="0">
                          <a:solidFill>
                            <a:srgbClr val="FFFFFF"/>
                          </a:solidFill>
                          <a:effectLst/>
                          <a:latin typeface="Arial Narrow" panose="020B0606020202030204" pitchFamily="34" charset="0"/>
                          <a:ea typeface="Times New Roman" panose="02020603050405020304" pitchFamily="18" charset="0"/>
                          <a:cs typeface="Calibri" panose="020F0502020204030204" pitchFamily="34" charset="0"/>
                        </a:rPr>
                        <a:t>Audited Outcome</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215868"/>
                    </a:solidFill>
                  </a:tcPr>
                </a:tc>
                <a:tc>
                  <a:txBody>
                    <a:bodyPr/>
                    <a:lstStyle/>
                    <a:p>
                      <a:pPr algn="ctr">
                        <a:lnSpc>
                          <a:spcPct val="110000"/>
                        </a:lnSpc>
                        <a:spcBef>
                          <a:spcPts val="400"/>
                        </a:spcBef>
                        <a:spcAft>
                          <a:spcPts val="400"/>
                        </a:spcAft>
                      </a:pPr>
                      <a:r>
                        <a:rPr lang="en-ZA" sz="1200" b="1" kern="1400" dirty="0">
                          <a:solidFill>
                            <a:srgbClr val="FFFFFF"/>
                          </a:solidFill>
                          <a:effectLst/>
                          <a:latin typeface="Arial Narrow" panose="020B0606020202030204" pitchFamily="34" charset="0"/>
                          <a:ea typeface="Times New Roman" panose="02020603050405020304" pitchFamily="18" charset="0"/>
                          <a:cs typeface="Calibri" panose="020F0502020204030204" pitchFamily="34" charset="0"/>
                        </a:rPr>
                        <a:t>Budget</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215868"/>
                    </a:solidFill>
                  </a:tcPr>
                </a:tc>
                <a:tc>
                  <a:txBody>
                    <a:bodyPr/>
                    <a:lstStyle/>
                    <a:p>
                      <a:pPr algn="ctr">
                        <a:lnSpc>
                          <a:spcPct val="110000"/>
                        </a:lnSpc>
                        <a:spcBef>
                          <a:spcPts val="400"/>
                        </a:spcBef>
                        <a:spcAft>
                          <a:spcPts val="400"/>
                        </a:spcAft>
                      </a:pPr>
                      <a:r>
                        <a:rPr lang="en-ZA" sz="1200" b="1" kern="1400" dirty="0">
                          <a:solidFill>
                            <a:srgbClr val="FFFFFF"/>
                          </a:solidFill>
                          <a:effectLst/>
                          <a:latin typeface="Arial Narrow" panose="020B0606020202030204" pitchFamily="34" charset="0"/>
                          <a:ea typeface="Times New Roman" panose="02020603050405020304" pitchFamily="18" charset="0"/>
                          <a:cs typeface="Calibri" panose="020F0502020204030204" pitchFamily="34" charset="0"/>
                        </a:rPr>
                        <a:t>Budget</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215868"/>
                    </a:solidFill>
                  </a:tcPr>
                </a:tc>
                <a:tc>
                  <a:txBody>
                    <a:bodyPr/>
                    <a:lstStyle/>
                    <a:p>
                      <a:pPr algn="ctr">
                        <a:lnSpc>
                          <a:spcPct val="110000"/>
                        </a:lnSpc>
                        <a:spcBef>
                          <a:spcPts val="400"/>
                        </a:spcBef>
                        <a:spcAft>
                          <a:spcPts val="400"/>
                        </a:spcAft>
                      </a:pPr>
                      <a:r>
                        <a:rPr lang="en-ZA" sz="1200" b="1" kern="1400" dirty="0">
                          <a:solidFill>
                            <a:srgbClr val="FFFFFF"/>
                          </a:solidFill>
                          <a:effectLst/>
                          <a:latin typeface="Arial Narrow" panose="020B0606020202030204" pitchFamily="34" charset="0"/>
                          <a:ea typeface="Times New Roman" panose="02020603050405020304" pitchFamily="18" charset="0"/>
                          <a:cs typeface="Calibri" panose="020F0502020204030204" pitchFamily="34" charset="0"/>
                        </a:rPr>
                        <a:t>Budget</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215868"/>
                    </a:solidFill>
                  </a:tcPr>
                </a:tc>
                <a:tc>
                  <a:txBody>
                    <a:bodyPr/>
                    <a:lstStyle/>
                    <a:p>
                      <a:pPr algn="ctr">
                        <a:lnSpc>
                          <a:spcPct val="110000"/>
                        </a:lnSpc>
                        <a:spcBef>
                          <a:spcPts val="400"/>
                        </a:spcBef>
                        <a:spcAft>
                          <a:spcPts val="400"/>
                        </a:spcAft>
                      </a:pPr>
                      <a:r>
                        <a:rPr lang="en-ZA" sz="1200" b="1" kern="1400">
                          <a:solidFill>
                            <a:srgbClr val="FFFFFF"/>
                          </a:solidFill>
                          <a:effectLst/>
                          <a:latin typeface="Arial Narrow" panose="020B0606020202030204" pitchFamily="34" charset="0"/>
                          <a:ea typeface="Times New Roman" panose="02020603050405020304" pitchFamily="18" charset="0"/>
                          <a:cs typeface="Calibri" panose="020F0502020204030204" pitchFamily="34" charset="0"/>
                        </a:rPr>
                        <a:t>Budget</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215868"/>
                    </a:solidFill>
                  </a:tcPr>
                </a:tc>
                <a:tc>
                  <a:txBody>
                    <a:bodyPr/>
                    <a:lstStyle/>
                    <a:p>
                      <a:pPr algn="ctr">
                        <a:lnSpc>
                          <a:spcPct val="110000"/>
                        </a:lnSpc>
                        <a:spcBef>
                          <a:spcPts val="400"/>
                        </a:spcBef>
                        <a:spcAft>
                          <a:spcPts val="400"/>
                        </a:spcAft>
                      </a:pPr>
                      <a:r>
                        <a:rPr lang="en-ZA" sz="1200" b="1" kern="1400">
                          <a:solidFill>
                            <a:srgbClr val="FFFFFF"/>
                          </a:solidFill>
                          <a:effectLst/>
                          <a:latin typeface="Arial Narrow" panose="020B0606020202030204" pitchFamily="34" charset="0"/>
                          <a:ea typeface="Times New Roman" panose="02020603050405020304" pitchFamily="18" charset="0"/>
                          <a:cs typeface="Calibri" panose="020F0502020204030204" pitchFamily="34" charset="0"/>
                        </a:rPr>
                        <a:t>Budget</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215868"/>
                    </a:solidFill>
                  </a:tcPr>
                </a:tc>
                <a:extLst>
                  <a:ext uri="{0D108BD9-81ED-4DB2-BD59-A6C34878D82A}">
                    <a16:rowId xmlns:a16="http://schemas.microsoft.com/office/drawing/2014/main" val="3555156091"/>
                  </a:ext>
                </a:extLst>
              </a:tr>
              <a:tr h="184872">
                <a:tc>
                  <a:txBody>
                    <a:bodyPr/>
                    <a:lstStyle/>
                    <a:p>
                      <a:pPr algn="l">
                        <a:lnSpc>
                          <a:spcPct val="110000"/>
                        </a:lnSpc>
                        <a:spcBef>
                          <a:spcPts val="400"/>
                        </a:spcBef>
                        <a:spcAft>
                          <a:spcPts val="400"/>
                        </a:spcAft>
                      </a:pPr>
                      <a:r>
                        <a:rPr lang="en-ZA" sz="1200" b="1" kern="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Current payments</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algn="r">
                        <a:lnSpc>
                          <a:spcPct val="110000"/>
                        </a:lnSpc>
                        <a:spcBef>
                          <a:spcPts val="400"/>
                        </a:spcBef>
                        <a:spcAft>
                          <a:spcPts val="400"/>
                        </a:spcAft>
                      </a:pPr>
                      <a:r>
                        <a:rPr lang="en-ZA" sz="1200" b="1"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52 395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algn="r">
                        <a:lnSpc>
                          <a:spcPct val="110000"/>
                        </a:lnSpc>
                        <a:spcBef>
                          <a:spcPts val="400"/>
                        </a:spcBef>
                        <a:spcAft>
                          <a:spcPts val="400"/>
                        </a:spcAft>
                      </a:pPr>
                      <a:r>
                        <a:rPr lang="en-ZA" sz="1200" b="1"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77 430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algn="r">
                        <a:lnSpc>
                          <a:spcPct val="110000"/>
                        </a:lnSpc>
                        <a:spcBef>
                          <a:spcPts val="400"/>
                        </a:spcBef>
                        <a:spcAft>
                          <a:spcPts val="400"/>
                        </a:spcAft>
                      </a:pPr>
                      <a:r>
                        <a:rPr lang="en-ZA" sz="1200" b="1"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65 761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algn="r">
                        <a:lnSpc>
                          <a:spcPct val="110000"/>
                        </a:lnSpc>
                        <a:spcBef>
                          <a:spcPts val="400"/>
                        </a:spcBef>
                        <a:spcAft>
                          <a:spcPts val="400"/>
                        </a:spcAft>
                      </a:pPr>
                      <a:r>
                        <a:rPr lang="en-ZA" sz="1200" b="1" kern="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69 378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algn="r">
                        <a:lnSpc>
                          <a:spcPct val="110000"/>
                        </a:lnSpc>
                        <a:spcBef>
                          <a:spcPts val="400"/>
                        </a:spcBef>
                        <a:spcAft>
                          <a:spcPts val="400"/>
                        </a:spcAft>
                      </a:pPr>
                      <a:r>
                        <a:rPr lang="en-ZA" sz="1200" b="1" kern="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73 194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algn="r">
                        <a:lnSpc>
                          <a:spcPct val="110000"/>
                        </a:lnSpc>
                        <a:spcBef>
                          <a:spcPts val="400"/>
                        </a:spcBef>
                        <a:spcAft>
                          <a:spcPts val="400"/>
                        </a:spcAft>
                      </a:pPr>
                      <a:r>
                        <a:rPr lang="en-ZA" sz="1200" b="1" kern="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76 604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algn="r">
                        <a:lnSpc>
                          <a:spcPct val="110000"/>
                        </a:lnSpc>
                        <a:spcBef>
                          <a:spcPts val="400"/>
                        </a:spcBef>
                        <a:spcAft>
                          <a:spcPts val="400"/>
                        </a:spcAft>
                      </a:pPr>
                      <a:r>
                        <a:rPr lang="en-ZA" sz="1200" b="1" kern="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81 200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46851805"/>
                  </a:ext>
                </a:extLst>
              </a:tr>
              <a:tr h="385446">
                <a:tc>
                  <a:txBody>
                    <a:bodyPr/>
                    <a:lstStyle/>
                    <a:p>
                      <a:pPr algn="l">
                        <a:lnSpc>
                          <a:spcPct val="110000"/>
                        </a:lnSpc>
                        <a:spcBef>
                          <a:spcPts val="400"/>
                        </a:spcBef>
                        <a:spcAft>
                          <a:spcPts val="400"/>
                        </a:spcAft>
                      </a:pPr>
                      <a:r>
                        <a:rPr lang="en-ZA" sz="1200" b="1" kern="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Compensation of employees</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b="1" kern="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27 777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b="1" kern="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38 143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b="1" kern="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40 960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b="1" kern="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45 508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b="1" kern="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48 003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b="1" kern="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50 883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b="1" kern="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53 936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87518504"/>
                  </a:ext>
                </a:extLst>
              </a:tr>
              <a:tr h="184872">
                <a:tc>
                  <a:txBody>
                    <a:bodyPr/>
                    <a:lstStyle/>
                    <a:p>
                      <a:pPr algn="l">
                        <a:lnSpc>
                          <a:spcPct val="110000"/>
                        </a:lnSpc>
                        <a:spcBef>
                          <a:spcPts val="400"/>
                        </a:spcBef>
                        <a:spcAft>
                          <a:spcPts val="400"/>
                        </a:spcAft>
                      </a:pPr>
                      <a:r>
                        <a:rPr lang="en-ZA" sz="1200" b="1" kern="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Goods and services</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b="1" kern="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24 042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b="1" kern="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38 102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b="1" kern="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23 256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b="1" kern="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22 093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b="1" kern="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23 291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b="1" kern="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23 820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b="1" kern="14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25 364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85705439"/>
                  </a:ext>
                </a:extLst>
              </a:tr>
              <a:tr h="184936">
                <a:tc>
                  <a:txBody>
                    <a:bodyPr/>
                    <a:lstStyle/>
                    <a:p>
                      <a:pPr algn="l">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Of which</a:t>
                      </a:r>
                      <a:r>
                        <a:rPr lang="en-ZA" sz="1200" kern="1400" baseline="300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386714126"/>
                  </a:ext>
                </a:extLst>
              </a:tr>
              <a:tr h="184936">
                <a:tc>
                  <a:txBody>
                    <a:bodyPr/>
                    <a:lstStyle/>
                    <a:p>
                      <a:pPr algn="l">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Advertising</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2 503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2 254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2 402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2 642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2 642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2 801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2 969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73966387"/>
                  </a:ext>
                </a:extLst>
              </a:tr>
              <a:tr h="184936">
                <a:tc>
                  <a:txBody>
                    <a:bodyPr/>
                    <a:lstStyle/>
                    <a:p>
                      <a:pPr algn="l">
                        <a:lnSpc>
                          <a:spcPct val="110000"/>
                        </a:lnSpc>
                        <a:spcBef>
                          <a:spcPts val="400"/>
                        </a:spcBef>
                        <a:spcAft>
                          <a:spcPts val="400"/>
                        </a:spcAft>
                      </a:pPr>
                      <a:r>
                        <a:rPr lang="en-ZA" sz="1200" kern="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Audit costs</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1 517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1 720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1 892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2 081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2 289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2 400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2 500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510861909"/>
                  </a:ext>
                </a:extLst>
              </a:tr>
              <a:tr h="184936">
                <a:tc>
                  <a:txBody>
                    <a:bodyPr/>
                    <a:lstStyle/>
                    <a:p>
                      <a:pPr algn="l">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Bank charges</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42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47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52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57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63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66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71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648622807"/>
                  </a:ext>
                </a:extLst>
              </a:tr>
              <a:tr h="184936">
                <a:tc>
                  <a:txBody>
                    <a:bodyPr/>
                    <a:lstStyle/>
                    <a:p>
                      <a:pPr algn="l">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Communication</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1 003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1 063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1 127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1 127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1 195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312507622"/>
                  </a:ext>
                </a:extLst>
              </a:tr>
              <a:tr h="184936">
                <a:tc>
                  <a:txBody>
                    <a:bodyPr/>
                    <a:lstStyle/>
                    <a:p>
                      <a:pPr algn="l">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Computer services</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553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1 122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828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1 120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1 140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1 208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1 281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091793891"/>
                  </a:ext>
                </a:extLst>
              </a:tr>
              <a:tr h="184936">
                <a:tc>
                  <a:txBody>
                    <a:bodyPr/>
                    <a:lstStyle/>
                    <a:p>
                      <a:pPr algn="l">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Consultants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9 403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15 903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5 837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5 452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5 982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6 341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6 721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904368833"/>
                  </a:ext>
                </a:extLst>
              </a:tr>
              <a:tr h="184936">
                <a:tc>
                  <a:txBody>
                    <a:bodyPr/>
                    <a:lstStyle/>
                    <a:p>
                      <a:pPr algn="l">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Lease Payments</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2 235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3 911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3 208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3 769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3 976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4 215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4 467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99009919"/>
                  </a:ext>
                </a:extLst>
              </a:tr>
              <a:tr h="184936">
                <a:tc>
                  <a:txBody>
                    <a:bodyPr/>
                    <a:lstStyle/>
                    <a:p>
                      <a:pPr algn="l">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Legal fees</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1 977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3 437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3 286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2 107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2 229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2 014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1 240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697766075"/>
                  </a:ext>
                </a:extLst>
              </a:tr>
              <a:tr h="184936">
                <a:tc>
                  <a:txBody>
                    <a:bodyPr/>
                    <a:lstStyle/>
                    <a:p>
                      <a:pPr algn="l">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Non-life insurance</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185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109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120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127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135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143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150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424622346"/>
                  </a:ext>
                </a:extLst>
              </a:tr>
              <a:tr h="385510">
                <a:tc>
                  <a:txBody>
                    <a:bodyPr/>
                    <a:lstStyle/>
                    <a:p>
                      <a:pPr algn="l">
                        <a:lnSpc>
                          <a:spcPct val="110000"/>
                        </a:lnSpc>
                        <a:spcBef>
                          <a:spcPts val="400"/>
                        </a:spcBef>
                        <a:spcAft>
                          <a:spcPts val="400"/>
                        </a:spcAft>
                      </a:pPr>
                      <a:r>
                        <a:rPr lang="en-ZA" sz="1200" kern="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Repairs and maintenance</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64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68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88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97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102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157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166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066107431"/>
                  </a:ext>
                </a:extLst>
              </a:tr>
              <a:tr h="385510">
                <a:tc>
                  <a:txBody>
                    <a:bodyPr/>
                    <a:lstStyle/>
                    <a:p>
                      <a:pPr algn="l">
                        <a:lnSpc>
                          <a:spcPct val="110000"/>
                        </a:lnSpc>
                        <a:spcBef>
                          <a:spcPts val="400"/>
                        </a:spcBef>
                        <a:spcAft>
                          <a:spcPts val="400"/>
                        </a:spcAft>
                      </a:pPr>
                      <a:r>
                        <a:rPr lang="en-ZA" sz="1200" kern="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Research &amp; Dev.</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tcPr>
                </a:tc>
                <a:tc>
                  <a:txBody>
                    <a:bodyPr/>
                    <a:lstStyle/>
                    <a:p>
                      <a:pPr algn="r">
                        <a:lnSpc>
                          <a:spcPct val="110000"/>
                        </a:lnSpc>
                        <a:spcBef>
                          <a:spcPts val="400"/>
                        </a:spcBef>
                        <a:spcAft>
                          <a:spcPts val="400"/>
                        </a:spcAft>
                      </a:pPr>
                      <a:r>
                        <a:rPr lang="en-ZA" sz="1200" kern="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674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715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868426509"/>
                  </a:ext>
                </a:extLst>
              </a:tr>
              <a:tr h="185387">
                <a:tc>
                  <a:txBody>
                    <a:bodyPr/>
                    <a:lstStyle/>
                    <a:p>
                      <a:pPr algn="l">
                        <a:lnSpc>
                          <a:spcPct val="110000"/>
                        </a:lnSpc>
                        <a:spcBef>
                          <a:spcPts val="400"/>
                        </a:spcBef>
                        <a:spcAft>
                          <a:spcPts val="400"/>
                        </a:spcAft>
                      </a:pPr>
                      <a:r>
                        <a:rPr lang="en-ZA" sz="1200" kern="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Training &amp; staff Dev</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885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2 018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1 530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1 678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1 772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1 828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1 929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697147933"/>
                  </a:ext>
                </a:extLst>
              </a:tr>
              <a:tr h="184936">
                <a:tc>
                  <a:txBody>
                    <a:bodyPr/>
                    <a:lstStyle/>
                    <a:p>
                      <a:pPr algn="l">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Travel and subsistence</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2 650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3 921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3 010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1 900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1 834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847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1 961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889788270"/>
                  </a:ext>
                </a:extLst>
              </a:tr>
              <a:tr h="385510">
                <a:tc>
                  <a:txBody>
                    <a:bodyPr/>
                    <a:lstStyle/>
                    <a:p>
                      <a:pPr algn="l">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Other unclassified expenditure</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2 028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3 592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46762514"/>
                  </a:ext>
                </a:extLst>
              </a:tr>
              <a:tr h="385510">
                <a:tc>
                  <a:txBody>
                    <a:bodyPr/>
                    <a:lstStyle/>
                    <a:p>
                      <a:pPr algn="l">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Operational costs</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2 028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3 592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54477776"/>
                  </a:ext>
                </a:extLst>
              </a:tr>
              <a:tr h="184936">
                <a:tc>
                  <a:txBody>
                    <a:bodyPr/>
                    <a:lstStyle/>
                    <a:p>
                      <a:pPr algn="l">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Depreciation</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576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1 185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1 545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1 777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1 900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1 900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1 900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97623724"/>
                  </a:ext>
                </a:extLst>
              </a:tr>
              <a:tr h="385446">
                <a:tc>
                  <a:txBody>
                    <a:bodyPr/>
                    <a:lstStyle/>
                    <a:p>
                      <a:pPr algn="l">
                        <a:lnSpc>
                          <a:spcPct val="110000"/>
                        </a:lnSpc>
                        <a:spcBef>
                          <a:spcPts val="400"/>
                        </a:spcBef>
                        <a:spcAft>
                          <a:spcPts val="400"/>
                        </a:spcAft>
                      </a:pPr>
                      <a:r>
                        <a:rPr lang="en-ZA" sz="1200" b="1"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Transfers and subsidies</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a:lnSpc>
                          <a:spcPct val="110000"/>
                        </a:lnSpc>
                        <a:spcBef>
                          <a:spcPts val="400"/>
                        </a:spcBef>
                        <a:spcAft>
                          <a:spcPts val="400"/>
                        </a:spcAft>
                      </a:pPr>
                      <a:r>
                        <a:rPr lang="en-ZA" sz="1200" b="1"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623 244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b="1"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789 057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b="1"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744 965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b="1" kern="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748 175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b="1"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788 308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b="1"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815 908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b="1"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864 862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1709860"/>
                  </a:ext>
                </a:extLst>
              </a:tr>
              <a:tr h="385510">
                <a:tc>
                  <a:txBody>
                    <a:bodyPr/>
                    <a:lstStyle/>
                    <a:p>
                      <a:pPr algn="l">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Social Housing grant recipients</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623 244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789 057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744 965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748 175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788 308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815 908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864 862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39614345"/>
                  </a:ext>
                </a:extLst>
              </a:tr>
              <a:tr h="184872">
                <a:tc>
                  <a:txBody>
                    <a:bodyPr/>
                    <a:lstStyle/>
                    <a:p>
                      <a:pPr algn="l">
                        <a:lnSpc>
                          <a:spcPct val="110000"/>
                        </a:lnSpc>
                        <a:spcBef>
                          <a:spcPts val="400"/>
                        </a:spcBef>
                        <a:spcAft>
                          <a:spcPts val="400"/>
                        </a:spcAft>
                      </a:pPr>
                      <a:r>
                        <a:rPr lang="en-ZA" sz="1200" b="1" kern="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Total Expenditure</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b="1"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675 639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b="1"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866 487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b="1" kern="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810 726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b="1" kern="14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817 553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b="1" kern="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861 502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b="1" kern="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892 512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0000"/>
                        </a:lnSpc>
                        <a:spcBef>
                          <a:spcPts val="400"/>
                        </a:spcBef>
                        <a:spcAft>
                          <a:spcPts val="400"/>
                        </a:spcAft>
                      </a:pPr>
                      <a:r>
                        <a:rPr lang="en-ZA" sz="1200" b="1" kern="14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946 063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023" marR="640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79689976"/>
                  </a:ext>
                </a:extLst>
              </a:tr>
            </a:tbl>
          </a:graphicData>
        </a:graphic>
      </p:graphicFrame>
      <p:sp>
        <p:nvSpPr>
          <p:cNvPr id="10" name="Slide Number Placeholder 1">
            <a:extLst>
              <a:ext uri="{FF2B5EF4-FFF2-40B4-BE49-F238E27FC236}">
                <a16:creationId xmlns:a16="http://schemas.microsoft.com/office/drawing/2014/main" id="{39021C37-3C5A-4419-9E98-D2B1B5EE0A4F}"/>
              </a:ext>
            </a:extLst>
          </p:cNvPr>
          <p:cNvSpPr>
            <a:spLocks noGrp="1"/>
          </p:cNvSpPr>
          <p:nvPr>
            <p:ph type="sldNum" sz="quarter" idx="12"/>
          </p:nvPr>
        </p:nvSpPr>
        <p:spPr>
          <a:xfrm>
            <a:off x="7537448" y="6356351"/>
            <a:ext cx="2228850" cy="365125"/>
          </a:xfrm>
        </p:spPr>
        <p:txBody>
          <a:bodyPr/>
          <a:lstStyle/>
          <a:p>
            <a:fld id="{1AD0EAB4-4954-FC42-9A58-C49EEA6F401E}" type="slidenum">
              <a:rPr lang="en-US" sz="1000" b="1" smtClean="0">
                <a:solidFill>
                  <a:schemeClr val="tx1"/>
                </a:solidFill>
              </a:rPr>
              <a:t>37</a:t>
            </a:fld>
            <a:endParaRPr lang="en-US" sz="1000" b="1" dirty="0">
              <a:solidFill>
                <a:schemeClr val="tx1"/>
              </a:solidFill>
            </a:endParaRPr>
          </a:p>
        </p:txBody>
      </p:sp>
    </p:spTree>
    <p:extLst>
      <p:ext uri="{BB962C8B-B14F-4D97-AF65-F5344CB8AC3E}">
        <p14:creationId xmlns:p14="http://schemas.microsoft.com/office/powerpoint/2010/main" val="2198644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0C5242-3BA8-4542-83F3-FB7A3811B648}"/>
              </a:ext>
            </a:extLst>
          </p:cNvPr>
          <p:cNvSpPr>
            <a:spLocks noGrp="1"/>
          </p:cNvSpPr>
          <p:nvPr>
            <p:ph idx="1"/>
          </p:nvPr>
        </p:nvSpPr>
        <p:spPr>
          <a:xfrm>
            <a:off x="88900" y="798286"/>
            <a:ext cx="9677399" cy="5378677"/>
          </a:xfrm>
        </p:spPr>
        <p:txBody>
          <a:bodyPr>
            <a:normAutofit/>
          </a:bodyPr>
          <a:lstStyle/>
          <a:p>
            <a:r>
              <a:rPr lang="en-ZA" dirty="0"/>
              <a:t>During FY2018/19, R47.584m of over-expenditure was reported. R31.016m was attributable to capital expenditure and R16.568 on operational expenditure.</a:t>
            </a:r>
          </a:p>
          <a:p>
            <a:pPr marL="0" indent="0">
              <a:buNone/>
            </a:pPr>
            <a:endParaRPr lang="en-ZA" dirty="0"/>
          </a:p>
          <a:p>
            <a:r>
              <a:rPr lang="en-ZA" dirty="0"/>
              <a:t>The significant operational cost drivers, include recurring items and directly linked to regulation in terms of professional fees to conduct tenancy audits and building conditions assessments. Also directly linked to delivery would be fees linked to assessment of institutions and projects submitted to the SHRA as project applications. </a:t>
            </a:r>
          </a:p>
          <a:p>
            <a:pPr marL="0" indent="0">
              <a:buNone/>
            </a:pPr>
            <a:endParaRPr lang="en-ZA" dirty="0"/>
          </a:p>
          <a:p>
            <a:r>
              <a:rPr lang="en-ZA" dirty="0"/>
              <a:t>The implication of the 2020/21 budget allocation is that certain resources, identified as critical success factors in the strategy, have not been sufficiently resourced (e.g. HR, IT, Marketing and Comms, Regulatory aspects)</a:t>
            </a:r>
          </a:p>
        </p:txBody>
      </p:sp>
      <p:sp>
        <p:nvSpPr>
          <p:cNvPr id="5" name="Title 33">
            <a:extLst>
              <a:ext uri="{FF2B5EF4-FFF2-40B4-BE49-F238E27FC236}">
                <a16:creationId xmlns:a16="http://schemas.microsoft.com/office/drawing/2014/main" id="{F1016A87-735B-4598-BBEC-DE51D2998A28}"/>
              </a:ext>
            </a:extLst>
          </p:cNvPr>
          <p:cNvSpPr txBox="1">
            <a:spLocks/>
          </p:cNvSpPr>
          <p:nvPr/>
        </p:nvSpPr>
        <p:spPr>
          <a:xfrm>
            <a:off x="88900" y="189425"/>
            <a:ext cx="9677399" cy="363732"/>
          </a:xfrm>
          <a:prstGeom prst="rect">
            <a:avLst/>
          </a:prstGeom>
          <a:solidFill>
            <a:schemeClr val="bg1">
              <a:lumMod val="95000"/>
            </a:schemeClr>
          </a:solidFill>
          <a:ln>
            <a:solidFill>
              <a:schemeClr val="accent6">
                <a:lumMod val="50000"/>
              </a:schemeClr>
            </a:solidFill>
          </a:ln>
        </p:spPr>
        <p:txBody>
          <a:bodyPr/>
          <a:lstStyle>
            <a:lvl1pPr algn="l" defTabSz="74295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algn="ctr" fontAlgn="base">
              <a:spcBef>
                <a:spcPct val="50000"/>
              </a:spcBef>
              <a:spcAft>
                <a:spcPct val="0"/>
              </a:spcAft>
            </a:pPr>
            <a:r>
              <a:rPr lang="en-ZA" sz="2000" b="1" cap="all" dirty="0">
                <a:solidFill>
                  <a:srgbClr val="002060"/>
                </a:solidFill>
                <a:cs typeface="Arial" pitchFamily="34" charset="0"/>
              </a:rPr>
              <a:t>EXPENDITURE COMMENTARY</a:t>
            </a:r>
          </a:p>
        </p:txBody>
      </p:sp>
      <p:sp>
        <p:nvSpPr>
          <p:cNvPr id="8" name="Slide Number Placeholder 1">
            <a:extLst>
              <a:ext uri="{FF2B5EF4-FFF2-40B4-BE49-F238E27FC236}">
                <a16:creationId xmlns:a16="http://schemas.microsoft.com/office/drawing/2014/main" id="{93ED1D28-4F83-42D7-8A8E-4DD0DBAB48C3}"/>
              </a:ext>
            </a:extLst>
          </p:cNvPr>
          <p:cNvSpPr>
            <a:spLocks noGrp="1"/>
          </p:cNvSpPr>
          <p:nvPr>
            <p:ph type="sldNum" sz="quarter" idx="12"/>
          </p:nvPr>
        </p:nvSpPr>
        <p:spPr>
          <a:xfrm>
            <a:off x="7537448" y="6356351"/>
            <a:ext cx="2228850" cy="365125"/>
          </a:xfrm>
        </p:spPr>
        <p:txBody>
          <a:bodyPr/>
          <a:lstStyle/>
          <a:p>
            <a:fld id="{1AD0EAB4-4954-FC42-9A58-C49EEA6F401E}" type="slidenum">
              <a:rPr lang="en-US" sz="1000" b="1" smtClean="0">
                <a:solidFill>
                  <a:schemeClr val="tx1"/>
                </a:solidFill>
              </a:rPr>
              <a:t>38</a:t>
            </a:fld>
            <a:endParaRPr lang="en-US" sz="1000" b="1" dirty="0">
              <a:solidFill>
                <a:schemeClr val="tx1"/>
              </a:solidFill>
            </a:endParaRPr>
          </a:p>
        </p:txBody>
      </p:sp>
    </p:spTree>
    <p:extLst>
      <p:ext uri="{BB962C8B-B14F-4D97-AF65-F5344CB8AC3E}">
        <p14:creationId xmlns:p14="http://schemas.microsoft.com/office/powerpoint/2010/main" val="3709996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3">
            <a:extLst>
              <a:ext uri="{FF2B5EF4-FFF2-40B4-BE49-F238E27FC236}">
                <a16:creationId xmlns:a16="http://schemas.microsoft.com/office/drawing/2014/main" id="{CB6C8A58-BEC4-4575-8AAC-8EB4AF2CC230}"/>
              </a:ext>
            </a:extLst>
          </p:cNvPr>
          <p:cNvSpPr txBox="1">
            <a:spLocks/>
          </p:cNvSpPr>
          <p:nvPr/>
        </p:nvSpPr>
        <p:spPr>
          <a:xfrm>
            <a:off x="88900" y="189423"/>
            <a:ext cx="9677399" cy="483677"/>
          </a:xfrm>
          <a:prstGeom prst="rect">
            <a:avLst/>
          </a:prstGeom>
          <a:solidFill>
            <a:schemeClr val="bg1">
              <a:lumMod val="95000"/>
            </a:schemeClr>
          </a:solidFill>
          <a:ln>
            <a:solidFill>
              <a:schemeClr val="accent6">
                <a:lumMod val="50000"/>
              </a:schemeClr>
            </a:solidFill>
          </a:ln>
        </p:spPr>
        <p:txBody>
          <a:bodyPr/>
          <a:lstStyle>
            <a:lvl1pPr algn="l" defTabSz="74295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lvl="0" algn="ctr">
              <a:lnSpc>
                <a:spcPct val="100000"/>
              </a:lnSpc>
              <a:defRPr/>
            </a:pPr>
            <a:r>
              <a:rPr lang="en-ZA" sz="2200" b="1" kern="0" dirty="0">
                <a:solidFill>
                  <a:srgbClr val="002060"/>
                </a:solidFill>
                <a:sym typeface="Arial"/>
              </a:rPr>
              <a:t>RECOMMENDATION</a:t>
            </a:r>
            <a:endParaRPr kumimoji="0" lang="en-US" sz="2200" b="1" i="0" u="none" strike="noStrike" kern="1200" cap="none" spc="0" normalizeH="0" baseline="0" noProof="0" dirty="0">
              <a:ln>
                <a:noFill/>
              </a:ln>
              <a:solidFill>
                <a:srgbClr val="002060"/>
              </a:solidFill>
              <a:effectLst/>
              <a:uLnTx/>
              <a:uFillTx/>
              <a:latin typeface="Arial" panose="020B0604020202020204"/>
            </a:endParaRPr>
          </a:p>
        </p:txBody>
      </p:sp>
      <p:sp>
        <p:nvSpPr>
          <p:cNvPr id="4" name="TextBox 3">
            <a:extLst>
              <a:ext uri="{FF2B5EF4-FFF2-40B4-BE49-F238E27FC236}">
                <a16:creationId xmlns:a16="http://schemas.microsoft.com/office/drawing/2014/main" id="{3250977C-2091-4085-B332-4411C5D59B5B}"/>
              </a:ext>
            </a:extLst>
          </p:cNvPr>
          <p:cNvSpPr txBox="1"/>
          <p:nvPr/>
        </p:nvSpPr>
        <p:spPr>
          <a:xfrm>
            <a:off x="95003" y="1562897"/>
            <a:ext cx="9671295" cy="3447098"/>
          </a:xfrm>
          <a:prstGeom prst="rect">
            <a:avLst/>
          </a:prstGeom>
          <a:solidFill>
            <a:schemeClr val="accent3">
              <a:lumMod val="20000"/>
              <a:lumOff val="80000"/>
            </a:schemeClr>
          </a:solidFill>
        </p:spPr>
        <p:txBody>
          <a:bodyPr wrap="square" rtlCol="0">
            <a:spAutoFit/>
          </a:bodyPr>
          <a:lstStyle/>
          <a:p>
            <a:pPr>
              <a:spcBef>
                <a:spcPts val="600"/>
              </a:spcBef>
              <a:spcAft>
                <a:spcPts val="600"/>
              </a:spcAft>
            </a:pPr>
            <a:r>
              <a:rPr lang="en-ZA" sz="2400" b="1" dirty="0"/>
              <a:t>For the Portfolio Committee on Human Settlements, Water and Sanitation to NOTE the SHRA’s;</a:t>
            </a:r>
          </a:p>
          <a:p>
            <a:pPr>
              <a:spcBef>
                <a:spcPts val="600"/>
              </a:spcBef>
              <a:spcAft>
                <a:spcPts val="600"/>
              </a:spcAft>
            </a:pPr>
            <a:endParaRPr lang="en-ZA" sz="2400" b="1" dirty="0"/>
          </a:p>
          <a:p>
            <a:pPr marL="800100" lvl="1" indent="-342900">
              <a:spcBef>
                <a:spcPts val="600"/>
              </a:spcBef>
              <a:spcAft>
                <a:spcPts val="600"/>
              </a:spcAft>
              <a:buFont typeface="Arial" panose="020B0604020202020204" pitchFamily="34" charset="0"/>
              <a:buChar char="•"/>
            </a:pPr>
            <a:r>
              <a:rPr lang="en-ZA" sz="2400" dirty="0"/>
              <a:t>Strategic Plan for the Period 2020/21 – 2024/25; </a:t>
            </a:r>
          </a:p>
          <a:p>
            <a:pPr marL="800100" lvl="1" indent="-342900">
              <a:spcBef>
                <a:spcPts val="600"/>
              </a:spcBef>
              <a:spcAft>
                <a:spcPts val="600"/>
              </a:spcAft>
              <a:buFont typeface="Arial" panose="020B0604020202020204" pitchFamily="34" charset="0"/>
              <a:buChar char="•"/>
            </a:pPr>
            <a:r>
              <a:rPr lang="en-ZA" sz="2400" dirty="0"/>
              <a:t>Annual Performance Plan 2020/21; and</a:t>
            </a:r>
          </a:p>
          <a:p>
            <a:pPr marL="800100" lvl="1" indent="-342900">
              <a:spcBef>
                <a:spcPts val="600"/>
              </a:spcBef>
              <a:spcAft>
                <a:spcPts val="600"/>
              </a:spcAft>
              <a:buFont typeface="Arial" panose="020B0604020202020204" pitchFamily="34" charset="0"/>
              <a:buChar char="•"/>
            </a:pPr>
            <a:r>
              <a:rPr lang="en-ZA" sz="2400" dirty="0"/>
              <a:t>Budget</a:t>
            </a:r>
          </a:p>
          <a:p>
            <a:pPr marL="996950" lvl="1" indent="-539750">
              <a:spcBef>
                <a:spcPts val="600"/>
              </a:spcBef>
              <a:spcAft>
                <a:spcPts val="600"/>
              </a:spcAft>
              <a:buFont typeface="+mj-lt"/>
              <a:buAutoNum type="arabicParenR"/>
            </a:pPr>
            <a:endParaRPr lang="en-US" sz="2400" b="1" dirty="0"/>
          </a:p>
        </p:txBody>
      </p:sp>
      <p:sp>
        <p:nvSpPr>
          <p:cNvPr id="5" name="Slide Number Placeholder 1">
            <a:extLst>
              <a:ext uri="{FF2B5EF4-FFF2-40B4-BE49-F238E27FC236}">
                <a16:creationId xmlns:a16="http://schemas.microsoft.com/office/drawing/2014/main" id="{B053822E-7D20-4057-9D97-666DCC979323}"/>
              </a:ext>
            </a:extLst>
          </p:cNvPr>
          <p:cNvSpPr>
            <a:spLocks noGrp="1"/>
          </p:cNvSpPr>
          <p:nvPr>
            <p:ph type="sldNum" sz="quarter" idx="12"/>
          </p:nvPr>
        </p:nvSpPr>
        <p:spPr>
          <a:xfrm>
            <a:off x="7537448" y="6356351"/>
            <a:ext cx="2228850" cy="365125"/>
          </a:xfrm>
        </p:spPr>
        <p:txBody>
          <a:bodyPr/>
          <a:lstStyle/>
          <a:p>
            <a:fld id="{1AD0EAB4-4954-FC42-9A58-C49EEA6F401E}" type="slidenum">
              <a:rPr lang="en-US" sz="1000" b="1" smtClean="0">
                <a:solidFill>
                  <a:schemeClr val="tx1"/>
                </a:solidFill>
              </a:rPr>
              <a:t>39</a:t>
            </a:fld>
            <a:endParaRPr lang="en-US" sz="1000" b="1" dirty="0">
              <a:solidFill>
                <a:schemeClr val="tx1"/>
              </a:solidFill>
            </a:endParaRPr>
          </a:p>
        </p:txBody>
      </p:sp>
    </p:spTree>
    <p:extLst>
      <p:ext uri="{BB962C8B-B14F-4D97-AF65-F5344CB8AC3E}">
        <p14:creationId xmlns:p14="http://schemas.microsoft.com/office/powerpoint/2010/main" val="3092197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33">
            <a:extLst>
              <a:ext uri="{FF2B5EF4-FFF2-40B4-BE49-F238E27FC236}">
                <a16:creationId xmlns:a16="http://schemas.microsoft.com/office/drawing/2014/main" id="{454AB960-A45D-7D46-9811-52A756556D5C}"/>
              </a:ext>
            </a:extLst>
          </p:cNvPr>
          <p:cNvSpPr txBox="1">
            <a:spLocks/>
          </p:cNvSpPr>
          <p:nvPr/>
        </p:nvSpPr>
        <p:spPr>
          <a:xfrm>
            <a:off x="88900" y="189423"/>
            <a:ext cx="9677399" cy="483677"/>
          </a:xfrm>
          <a:prstGeom prst="rect">
            <a:avLst/>
          </a:prstGeom>
          <a:solidFill>
            <a:schemeClr val="bg1">
              <a:lumMod val="95000"/>
            </a:schemeClr>
          </a:solidFill>
          <a:ln>
            <a:solidFill>
              <a:schemeClr val="accent6">
                <a:lumMod val="50000"/>
              </a:schemeClr>
            </a:solidFill>
          </a:ln>
        </p:spPr>
        <p:txBody>
          <a:bodyPr/>
          <a:lstStyle>
            <a:lvl1pPr algn="l" defTabSz="74295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lvl="0" algn="ctr">
              <a:lnSpc>
                <a:spcPct val="100000"/>
              </a:lnSpc>
              <a:defRPr/>
            </a:pPr>
            <a:r>
              <a:rPr kumimoji="0" lang="en-ZA" sz="2400" b="1" i="0" u="none" strike="noStrike" kern="0" cap="none" spc="0" normalizeH="0" baseline="0" noProof="0" dirty="0">
                <a:ln>
                  <a:noFill/>
                </a:ln>
                <a:solidFill>
                  <a:srgbClr val="002060"/>
                </a:solidFill>
                <a:effectLst/>
                <a:uLnTx/>
                <a:uFillTx/>
                <a:latin typeface="Arial" panose="020B0604020202020204"/>
                <a:sym typeface="Arial"/>
              </a:rPr>
              <a:t>LEGISLATION AND POLICY MANDATES</a:t>
            </a:r>
            <a:endParaRPr kumimoji="0" lang="en-US" sz="2400" b="1" i="0" u="none" strike="noStrike" kern="1200" cap="none" spc="0" normalizeH="0" baseline="0" noProof="0" dirty="0">
              <a:ln>
                <a:noFill/>
              </a:ln>
              <a:solidFill>
                <a:srgbClr val="002060"/>
              </a:solidFill>
              <a:effectLst/>
              <a:uLnTx/>
              <a:uFillTx/>
              <a:latin typeface="Arial" panose="020B0604020202020204"/>
            </a:endParaRPr>
          </a:p>
        </p:txBody>
      </p:sp>
      <p:graphicFrame>
        <p:nvGraphicFramePr>
          <p:cNvPr id="4" name="Diagram 3">
            <a:extLst>
              <a:ext uri="{FF2B5EF4-FFF2-40B4-BE49-F238E27FC236}">
                <a16:creationId xmlns:a16="http://schemas.microsoft.com/office/drawing/2014/main" id="{10016DFB-E5CD-3348-B215-C0E7943C0922}"/>
              </a:ext>
            </a:extLst>
          </p:cNvPr>
          <p:cNvGraphicFramePr/>
          <p:nvPr>
            <p:extLst>
              <p:ext uri="{D42A27DB-BD31-4B8C-83A1-F6EECF244321}">
                <p14:modId xmlns:p14="http://schemas.microsoft.com/office/powerpoint/2010/main" val="3499392856"/>
              </p:ext>
            </p:extLst>
          </p:nvPr>
        </p:nvGraphicFramePr>
        <p:xfrm>
          <a:off x="26503" y="851852"/>
          <a:ext cx="9766299" cy="5472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1"/>
          <p:cNvSpPr>
            <a:spLocks noGrp="1"/>
          </p:cNvSpPr>
          <p:nvPr>
            <p:ph type="sldNum" sz="quarter" idx="12"/>
          </p:nvPr>
        </p:nvSpPr>
        <p:spPr>
          <a:xfrm>
            <a:off x="7537448" y="6356351"/>
            <a:ext cx="2228850" cy="365125"/>
          </a:xfrm>
        </p:spPr>
        <p:txBody>
          <a:bodyPr/>
          <a:lstStyle/>
          <a:p>
            <a:fld id="{1AD0EAB4-4954-FC42-9A58-C49EEA6F401E}" type="slidenum">
              <a:rPr lang="en-US" sz="1000" b="1" smtClean="0">
                <a:solidFill>
                  <a:schemeClr val="tx1"/>
                </a:solidFill>
              </a:rPr>
              <a:t>4</a:t>
            </a:fld>
            <a:endParaRPr lang="en-US" sz="1000" b="1" dirty="0">
              <a:solidFill>
                <a:schemeClr val="tx1"/>
              </a:solidFill>
            </a:endParaRPr>
          </a:p>
        </p:txBody>
      </p:sp>
      <p:sp>
        <p:nvSpPr>
          <p:cNvPr id="2" name="Rectangle 1">
            <a:extLst>
              <a:ext uri="{FF2B5EF4-FFF2-40B4-BE49-F238E27FC236}">
                <a16:creationId xmlns:a16="http://schemas.microsoft.com/office/drawing/2014/main" id="{341B3FA6-A98B-46A4-874D-3BA752E7921E}"/>
              </a:ext>
            </a:extLst>
          </p:cNvPr>
          <p:cNvSpPr/>
          <p:nvPr/>
        </p:nvSpPr>
        <p:spPr>
          <a:xfrm>
            <a:off x="1591128" y="5666495"/>
            <a:ext cx="7973786" cy="982833"/>
          </a:xfrm>
          <a:prstGeom prst="rect">
            <a:avLst/>
          </a:prstGeom>
        </p:spPr>
        <p:txBody>
          <a:bodyPr wrap="square">
            <a:spAutoFit/>
          </a:bodyPr>
          <a:lstStyle/>
          <a:p>
            <a:pPr marR="179705" algn="ctr">
              <a:lnSpc>
                <a:spcPct val="110000"/>
              </a:lnSpc>
              <a:spcBef>
                <a:spcPts val="500"/>
              </a:spcBef>
              <a:spcAft>
                <a:spcPts val="1050"/>
              </a:spcAft>
            </a:pPr>
            <a:r>
              <a:rPr lang="en-ZA" dirty="0">
                <a:latin typeface="Helvetica" pitchFamily="2" charset="0"/>
                <a:ea typeface="Times New Roman" panose="02020603050405020304" pitchFamily="18" charset="0"/>
              </a:rPr>
              <a:t>Where the Constitution provides the broad context to the mandate of the Social Housing Regulatory Authority (SHRA), </a:t>
            </a:r>
            <a:r>
              <a:rPr lang="en-ZA" b="1" dirty="0">
                <a:latin typeface="Helvetica" pitchFamily="2" charset="0"/>
                <a:ea typeface="Times New Roman" panose="02020603050405020304" pitchFamily="18" charset="0"/>
              </a:rPr>
              <a:t>the specific </a:t>
            </a:r>
            <a:r>
              <a:rPr lang="en-ZA" b="1" dirty="0">
                <a:latin typeface="Helvetica" pitchFamily="2" charset="0"/>
              </a:rPr>
              <a:t>establishment mandate of the SHRA is informed by the Social Housing Act. </a:t>
            </a:r>
            <a:endParaRPr lang="en-ZA" b="1" dirty="0">
              <a:latin typeface="Helvetica" pitchFamily="2" charset="0"/>
              <a:ea typeface="Times New Roman" panose="02020603050405020304" pitchFamily="18" charset="0"/>
            </a:endParaRPr>
          </a:p>
        </p:txBody>
      </p:sp>
    </p:spTree>
    <p:extLst>
      <p:ext uri="{BB962C8B-B14F-4D97-AF65-F5344CB8AC3E}">
        <p14:creationId xmlns:p14="http://schemas.microsoft.com/office/powerpoint/2010/main" val="341724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33">
            <a:extLst>
              <a:ext uri="{FF2B5EF4-FFF2-40B4-BE49-F238E27FC236}">
                <a16:creationId xmlns:a16="http://schemas.microsoft.com/office/drawing/2014/main" id="{454AB960-A45D-7D46-9811-52A756556D5C}"/>
              </a:ext>
            </a:extLst>
          </p:cNvPr>
          <p:cNvSpPr txBox="1">
            <a:spLocks/>
          </p:cNvSpPr>
          <p:nvPr/>
        </p:nvSpPr>
        <p:spPr>
          <a:xfrm>
            <a:off x="88900" y="189423"/>
            <a:ext cx="9677399" cy="483677"/>
          </a:xfrm>
          <a:prstGeom prst="rect">
            <a:avLst/>
          </a:prstGeom>
          <a:solidFill>
            <a:schemeClr val="bg1">
              <a:lumMod val="95000"/>
            </a:schemeClr>
          </a:solidFill>
          <a:ln>
            <a:solidFill>
              <a:schemeClr val="accent6">
                <a:lumMod val="50000"/>
              </a:schemeClr>
            </a:solidFill>
          </a:ln>
        </p:spPr>
        <p:txBody>
          <a:bodyPr/>
          <a:lstStyle>
            <a:lvl1pPr algn="l" defTabSz="74295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lvl="0" algn="ctr">
              <a:lnSpc>
                <a:spcPct val="100000"/>
              </a:lnSpc>
              <a:defRPr/>
            </a:pPr>
            <a:r>
              <a:rPr kumimoji="0" lang="en-ZA" sz="2400" b="1" i="0" u="none" strike="noStrike" kern="0" cap="none" spc="0" normalizeH="0" baseline="0" noProof="0" dirty="0">
                <a:ln>
                  <a:noFill/>
                </a:ln>
                <a:solidFill>
                  <a:srgbClr val="002060"/>
                </a:solidFill>
                <a:effectLst/>
                <a:uLnTx/>
                <a:uFillTx/>
                <a:latin typeface="Arial" panose="020B0604020202020204"/>
                <a:sym typeface="Arial"/>
              </a:rPr>
              <a:t>SOCIAL HOUSING ACT (2008)</a:t>
            </a:r>
            <a:endParaRPr kumimoji="0" lang="en-US" sz="2400" b="1" i="0" u="none" strike="noStrike" kern="1200" cap="none" spc="0" normalizeH="0" baseline="0" noProof="0" dirty="0">
              <a:ln>
                <a:noFill/>
              </a:ln>
              <a:solidFill>
                <a:srgbClr val="002060"/>
              </a:solidFill>
              <a:effectLst/>
              <a:uLnTx/>
              <a:uFillTx/>
              <a:latin typeface="Arial" panose="020B0604020202020204"/>
            </a:endParaRPr>
          </a:p>
        </p:txBody>
      </p:sp>
      <p:sp>
        <p:nvSpPr>
          <p:cNvPr id="6" name="Rectangle 5">
            <a:extLst>
              <a:ext uri="{FF2B5EF4-FFF2-40B4-BE49-F238E27FC236}">
                <a16:creationId xmlns:a16="http://schemas.microsoft.com/office/drawing/2014/main" id="{5FA89D1E-5407-45F1-9B66-C889EF14E7A6}"/>
              </a:ext>
            </a:extLst>
          </p:cNvPr>
          <p:cNvSpPr/>
          <p:nvPr/>
        </p:nvSpPr>
        <p:spPr>
          <a:xfrm>
            <a:off x="88899" y="749664"/>
            <a:ext cx="9658915" cy="14773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 name="Rectangle 6">
            <a:extLst>
              <a:ext uri="{FF2B5EF4-FFF2-40B4-BE49-F238E27FC236}">
                <a16:creationId xmlns:a16="http://schemas.microsoft.com/office/drawing/2014/main" id="{DEDB36B6-3C7E-416F-BCB0-13D9C92C7CF7}"/>
              </a:ext>
            </a:extLst>
          </p:cNvPr>
          <p:cNvSpPr/>
          <p:nvPr/>
        </p:nvSpPr>
        <p:spPr>
          <a:xfrm>
            <a:off x="88900" y="2427161"/>
            <a:ext cx="9658914" cy="353841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sp>
        <p:nvSpPr>
          <p:cNvPr id="8" name="TextBox 7">
            <a:extLst>
              <a:ext uri="{FF2B5EF4-FFF2-40B4-BE49-F238E27FC236}">
                <a16:creationId xmlns:a16="http://schemas.microsoft.com/office/drawing/2014/main" id="{AD71418A-575E-4DDA-8076-3081AD89F91D}"/>
              </a:ext>
            </a:extLst>
          </p:cNvPr>
          <p:cNvSpPr txBox="1"/>
          <p:nvPr/>
        </p:nvSpPr>
        <p:spPr>
          <a:xfrm rot="16200000">
            <a:off x="-238076" y="1227937"/>
            <a:ext cx="1161856" cy="369332"/>
          </a:xfrm>
          <a:prstGeom prst="rect">
            <a:avLst/>
          </a:prstGeom>
          <a:noFill/>
        </p:spPr>
        <p:txBody>
          <a:bodyPr wrap="square" lIns="0" tIns="0" rIns="0" bIns="0" rtlCol="0" anchor="ctr">
            <a:spAutoFit/>
          </a:bodyPr>
          <a:lstStyle/>
          <a:p>
            <a:pPr algn="ctr"/>
            <a:r>
              <a:rPr lang="en-US" sz="1200" b="1" dirty="0">
                <a:solidFill>
                  <a:srgbClr val="000000"/>
                </a:solidFill>
                <a:latin typeface="+mj-lt"/>
                <a:ea typeface="Ebrima" panose="02000000000000000000" pitchFamily="2" charset="0"/>
                <a:cs typeface="Segoe UI" panose="020B0502040204020203" pitchFamily="34" charset="0"/>
              </a:rPr>
              <a:t>OBJECTIVES</a:t>
            </a:r>
          </a:p>
          <a:p>
            <a:pPr algn="ctr"/>
            <a:r>
              <a:rPr lang="en-US" sz="1200" b="1" dirty="0">
                <a:solidFill>
                  <a:srgbClr val="000000"/>
                </a:solidFill>
                <a:latin typeface="+mj-lt"/>
                <a:ea typeface="Ebrima" panose="02000000000000000000" pitchFamily="2" charset="0"/>
                <a:cs typeface="Segoe UI" panose="020B0502040204020203" pitchFamily="34" charset="0"/>
              </a:rPr>
              <a:t>OF THE ACT</a:t>
            </a:r>
          </a:p>
        </p:txBody>
      </p:sp>
      <p:sp>
        <p:nvSpPr>
          <p:cNvPr id="9" name="Rectangle 8">
            <a:extLst>
              <a:ext uri="{FF2B5EF4-FFF2-40B4-BE49-F238E27FC236}">
                <a16:creationId xmlns:a16="http://schemas.microsoft.com/office/drawing/2014/main" id="{58F2B62F-B03E-450B-94A2-63340FFFAE57}"/>
              </a:ext>
            </a:extLst>
          </p:cNvPr>
          <p:cNvSpPr/>
          <p:nvPr/>
        </p:nvSpPr>
        <p:spPr>
          <a:xfrm>
            <a:off x="395020" y="689017"/>
            <a:ext cx="9510980" cy="1477328"/>
          </a:xfrm>
          <a:prstGeom prst="rect">
            <a:avLst/>
          </a:prstGeom>
        </p:spPr>
        <p:txBody>
          <a:bodyPr wrap="square" anchor="ctr">
            <a:spAutoFit/>
          </a:bodyPr>
          <a:lstStyle/>
          <a:p>
            <a:pPr marL="174625" lvl="1" indent="-46038">
              <a:spcBef>
                <a:spcPts val="300"/>
              </a:spcBef>
              <a:spcAft>
                <a:spcPts val="300"/>
              </a:spcAft>
              <a:buFont typeface="+mj-lt"/>
              <a:buAutoNum type="arabicPeriod"/>
            </a:pPr>
            <a:r>
              <a:rPr lang="en-ZA" sz="1400" dirty="0">
                <a:solidFill>
                  <a:srgbClr val="000000"/>
                </a:solidFill>
                <a:latin typeface="+mj-lt"/>
              </a:rPr>
              <a:t>Establish and promote a sustainable social housing environment; </a:t>
            </a:r>
          </a:p>
          <a:p>
            <a:pPr marL="174625" lvl="1" indent="-46038">
              <a:spcBef>
                <a:spcPts val="300"/>
              </a:spcBef>
              <a:spcAft>
                <a:spcPts val="300"/>
              </a:spcAft>
              <a:buFont typeface="+mj-lt"/>
              <a:buAutoNum type="arabicPeriod"/>
            </a:pPr>
            <a:r>
              <a:rPr lang="en-ZA" sz="1400" dirty="0">
                <a:solidFill>
                  <a:srgbClr val="000000"/>
                </a:solidFill>
                <a:latin typeface="+mj-lt"/>
              </a:rPr>
              <a:t>Define the functions of national, provincial and local governments in respect of social housing;</a:t>
            </a:r>
          </a:p>
          <a:p>
            <a:pPr marL="174625" lvl="1" indent="-46038">
              <a:spcBef>
                <a:spcPts val="300"/>
              </a:spcBef>
              <a:spcAft>
                <a:spcPts val="300"/>
              </a:spcAft>
              <a:buFont typeface="+mj-lt"/>
              <a:buAutoNum type="arabicPeriod"/>
            </a:pPr>
            <a:r>
              <a:rPr lang="en-ZA" sz="1400" dirty="0">
                <a:solidFill>
                  <a:srgbClr val="000000"/>
                </a:solidFill>
                <a:latin typeface="+mj-lt"/>
              </a:rPr>
              <a:t>Provide for the establishment of the SHRA in order to regulate all SHIs obtaining or having obtained public funds; </a:t>
            </a:r>
          </a:p>
          <a:p>
            <a:pPr marL="174625" lvl="1" indent="-46038">
              <a:spcBef>
                <a:spcPts val="300"/>
              </a:spcBef>
              <a:spcAft>
                <a:spcPts val="300"/>
              </a:spcAft>
              <a:buFont typeface="+mj-lt"/>
              <a:buAutoNum type="arabicPeriod"/>
            </a:pPr>
            <a:r>
              <a:rPr lang="en-ZA" sz="1400" dirty="0">
                <a:solidFill>
                  <a:srgbClr val="000000"/>
                </a:solidFill>
                <a:latin typeface="+mj-lt"/>
              </a:rPr>
              <a:t>Allow for the undertaking of approved projects by SHIs and other delivery agents with the benefit of public money; </a:t>
            </a:r>
          </a:p>
          <a:p>
            <a:pPr marL="174625" lvl="1" indent="-46038">
              <a:spcBef>
                <a:spcPts val="300"/>
              </a:spcBef>
              <a:spcAft>
                <a:spcPts val="300"/>
              </a:spcAft>
              <a:buFont typeface="+mj-lt"/>
              <a:buAutoNum type="arabicPeriod"/>
            </a:pPr>
            <a:r>
              <a:rPr lang="en-ZA" sz="1400" dirty="0">
                <a:solidFill>
                  <a:srgbClr val="000000"/>
                </a:solidFill>
                <a:latin typeface="+mj-lt"/>
              </a:rPr>
              <a:t>Provides for statutory recognition to SHIs.</a:t>
            </a:r>
          </a:p>
        </p:txBody>
      </p:sp>
      <p:sp>
        <p:nvSpPr>
          <p:cNvPr id="10" name="TextBox 9">
            <a:extLst>
              <a:ext uri="{FF2B5EF4-FFF2-40B4-BE49-F238E27FC236}">
                <a16:creationId xmlns:a16="http://schemas.microsoft.com/office/drawing/2014/main" id="{C6EDE931-83CD-4525-BE88-1C68EB17AFA2}"/>
              </a:ext>
            </a:extLst>
          </p:cNvPr>
          <p:cNvSpPr txBox="1"/>
          <p:nvPr/>
        </p:nvSpPr>
        <p:spPr>
          <a:xfrm rot="16200000">
            <a:off x="-1023298" y="3885177"/>
            <a:ext cx="2732298" cy="215444"/>
          </a:xfrm>
          <a:prstGeom prst="rect">
            <a:avLst/>
          </a:prstGeom>
          <a:noFill/>
        </p:spPr>
        <p:txBody>
          <a:bodyPr wrap="square" lIns="0" tIns="0" rIns="0" bIns="0" rtlCol="0" anchor="ctr">
            <a:spAutoFit/>
          </a:bodyPr>
          <a:lstStyle/>
          <a:p>
            <a:pPr algn="ctr"/>
            <a:r>
              <a:rPr lang="en-US" sz="1400" b="1" dirty="0">
                <a:latin typeface="+mj-lt"/>
                <a:ea typeface="Ebrima" panose="02000000000000000000" pitchFamily="2" charset="0"/>
                <a:cs typeface="Segoe UI" panose="020B0502040204020203" pitchFamily="34" charset="0"/>
              </a:rPr>
              <a:t>FUNCTIONS OF THE SHRA</a:t>
            </a:r>
          </a:p>
        </p:txBody>
      </p:sp>
      <p:sp>
        <p:nvSpPr>
          <p:cNvPr id="11" name="Rectangle 10">
            <a:extLst>
              <a:ext uri="{FF2B5EF4-FFF2-40B4-BE49-F238E27FC236}">
                <a16:creationId xmlns:a16="http://schemas.microsoft.com/office/drawing/2014/main" id="{D7023871-407B-4C85-84B3-364DCC979ADD}"/>
              </a:ext>
            </a:extLst>
          </p:cNvPr>
          <p:cNvSpPr/>
          <p:nvPr/>
        </p:nvSpPr>
        <p:spPr>
          <a:xfrm>
            <a:off x="546604" y="2653468"/>
            <a:ext cx="4225212" cy="3170099"/>
          </a:xfrm>
          <a:prstGeom prst="rect">
            <a:avLst/>
          </a:prstGeom>
        </p:spPr>
        <p:txBody>
          <a:bodyPr wrap="square" anchor="ctr">
            <a:spAutoFit/>
          </a:bodyPr>
          <a:lstStyle/>
          <a:p>
            <a:pPr marL="228600" indent="-228600">
              <a:spcBef>
                <a:spcPts val="300"/>
              </a:spcBef>
              <a:spcAft>
                <a:spcPts val="300"/>
              </a:spcAft>
              <a:buFont typeface="+mj-lt"/>
              <a:buAutoNum type="arabicPeriod"/>
            </a:pPr>
            <a:r>
              <a:rPr lang="en-ZA" sz="1200" dirty="0">
                <a:latin typeface="+mj-lt"/>
              </a:rPr>
              <a:t>Promote the development and awareness of social housing, and promote an enabling environment for the growth and development of the social housing sector;</a:t>
            </a:r>
          </a:p>
          <a:p>
            <a:pPr marL="228600" indent="-228600">
              <a:spcBef>
                <a:spcPts val="300"/>
              </a:spcBef>
              <a:spcAft>
                <a:spcPts val="300"/>
              </a:spcAft>
              <a:buFont typeface="+mj-lt"/>
              <a:buAutoNum type="arabicPeriod"/>
            </a:pPr>
            <a:r>
              <a:rPr lang="en-ZA" sz="1200" dirty="0">
                <a:latin typeface="+mj-lt"/>
              </a:rPr>
              <a:t>Provide advice and support to the DHS in its development of policy for the social housing sector, and facilitate national social housing programmes;</a:t>
            </a:r>
          </a:p>
          <a:p>
            <a:pPr marL="228600" indent="-228600">
              <a:spcBef>
                <a:spcPts val="300"/>
              </a:spcBef>
              <a:spcAft>
                <a:spcPts val="300"/>
              </a:spcAft>
              <a:buFont typeface="+mj-lt"/>
              <a:buAutoNum type="arabicPeriod"/>
            </a:pPr>
            <a:r>
              <a:rPr lang="en-ZA" sz="1200" dirty="0">
                <a:latin typeface="+mj-lt"/>
              </a:rPr>
              <a:t>Provide best practice information and research on the status of the social housing sector;</a:t>
            </a:r>
          </a:p>
          <a:p>
            <a:pPr marL="228600" indent="-228600">
              <a:spcBef>
                <a:spcPts val="300"/>
              </a:spcBef>
              <a:spcAft>
                <a:spcPts val="300"/>
              </a:spcAft>
              <a:buFont typeface="+mj-lt"/>
              <a:buAutoNum type="arabicPeriod"/>
            </a:pPr>
            <a:r>
              <a:rPr lang="en-ZA" sz="1200" dirty="0">
                <a:latin typeface="+mj-lt"/>
              </a:rPr>
              <a:t>Support provincial governments with the approval of project applications by SHIs and assist, where requested, in the process of the designation of restructuring zones;</a:t>
            </a:r>
          </a:p>
          <a:p>
            <a:pPr marL="228600" indent="-228600">
              <a:spcBef>
                <a:spcPts val="300"/>
              </a:spcBef>
              <a:spcAft>
                <a:spcPts val="300"/>
              </a:spcAft>
              <a:buFont typeface="+mj-lt"/>
              <a:buAutoNum type="arabicPeriod"/>
            </a:pPr>
            <a:r>
              <a:rPr lang="en-ZA" sz="1200" dirty="0">
                <a:latin typeface="+mj-lt"/>
              </a:rPr>
              <a:t>Enter into agreements with provincial governments and the National Housing Finance Corporation to ensure that implementation by these entities is coordinated;</a:t>
            </a:r>
          </a:p>
        </p:txBody>
      </p:sp>
      <p:sp>
        <p:nvSpPr>
          <p:cNvPr id="12" name="Rectangle 11">
            <a:extLst>
              <a:ext uri="{FF2B5EF4-FFF2-40B4-BE49-F238E27FC236}">
                <a16:creationId xmlns:a16="http://schemas.microsoft.com/office/drawing/2014/main" id="{18AC195F-A910-414A-8B42-0C5770771CAB}"/>
              </a:ext>
            </a:extLst>
          </p:cNvPr>
          <p:cNvSpPr/>
          <p:nvPr/>
        </p:nvSpPr>
        <p:spPr>
          <a:xfrm>
            <a:off x="4760050" y="2653470"/>
            <a:ext cx="4987763" cy="3170099"/>
          </a:xfrm>
          <a:prstGeom prst="rect">
            <a:avLst/>
          </a:prstGeom>
        </p:spPr>
        <p:txBody>
          <a:bodyPr wrap="square" anchor="ctr">
            <a:spAutoFit/>
          </a:bodyPr>
          <a:lstStyle/>
          <a:p>
            <a:pPr marL="228600" indent="-228600">
              <a:spcBef>
                <a:spcPts val="300"/>
              </a:spcBef>
              <a:spcAft>
                <a:spcPts val="300"/>
              </a:spcAft>
              <a:buFont typeface="+mj-lt"/>
              <a:buAutoNum type="arabicPeriod" startAt="6"/>
            </a:pPr>
            <a:r>
              <a:rPr lang="en-ZA" sz="1200" dirty="0">
                <a:latin typeface="+mj-lt"/>
              </a:rPr>
              <a:t>Provide financial assistance to SHIs through grants to enable them to develop institutional capacity, gain accreditation as SHIs and submit viable project applications;</a:t>
            </a:r>
          </a:p>
          <a:p>
            <a:pPr marL="228600" indent="-228600">
              <a:spcBef>
                <a:spcPts val="300"/>
              </a:spcBef>
              <a:spcAft>
                <a:spcPts val="300"/>
              </a:spcAft>
              <a:buFont typeface="+mj-lt"/>
              <a:buAutoNum type="arabicPeriod" startAt="6"/>
            </a:pPr>
            <a:r>
              <a:rPr lang="en-ZA" sz="1200" dirty="0">
                <a:latin typeface="+mj-lt"/>
              </a:rPr>
              <a:t>Accredit institutions meeting accreditation criteria as SHIs and maintain a register of SHIs. In addition, conduct compliance monitoring through regular inspections and enforce compliance where necessary. In addition, intervene in the affairs of SHIs in cases of maladministration;</a:t>
            </a:r>
          </a:p>
          <a:p>
            <a:pPr marL="228600" indent="-228600">
              <a:spcBef>
                <a:spcPts val="300"/>
              </a:spcBef>
              <a:spcAft>
                <a:spcPts val="300"/>
              </a:spcAft>
              <a:buFont typeface="+mj-lt"/>
              <a:buAutoNum type="arabicPeriod" startAt="6"/>
            </a:pPr>
            <a:r>
              <a:rPr lang="en-ZA" sz="1200" dirty="0">
                <a:latin typeface="+mj-lt"/>
              </a:rPr>
              <a:t>Approve, administer and disburse institutional investment grants and capital grants and obtain applications for such grants through engagement with provincial governments and municipalities;</a:t>
            </a:r>
          </a:p>
          <a:p>
            <a:pPr marL="228600" indent="-228600">
              <a:spcBef>
                <a:spcPts val="300"/>
              </a:spcBef>
              <a:spcAft>
                <a:spcPts val="300"/>
              </a:spcAft>
              <a:buFont typeface="+mj-lt"/>
              <a:buAutoNum type="arabicPeriod" startAt="6"/>
            </a:pPr>
            <a:r>
              <a:rPr lang="en-ZA" sz="1200" dirty="0">
                <a:latin typeface="+mj-lt"/>
              </a:rPr>
              <a:t>Make rules and regulations in respect of the accreditation of SHIs and the disbursement of government funds to them; and</a:t>
            </a:r>
          </a:p>
          <a:p>
            <a:pPr marL="228600" indent="-228600">
              <a:spcBef>
                <a:spcPts val="300"/>
              </a:spcBef>
              <a:spcAft>
                <a:spcPts val="300"/>
              </a:spcAft>
              <a:buFont typeface="+mj-lt"/>
              <a:buAutoNum type="arabicPeriod" startAt="6"/>
            </a:pPr>
            <a:r>
              <a:rPr lang="en-ZA" sz="1200" dirty="0">
                <a:latin typeface="+mj-lt"/>
              </a:rPr>
              <a:t>The SHRA is empowered to intervene if it is satisfied on reasonable grounds that there has been maladministration by a SHI</a:t>
            </a:r>
          </a:p>
        </p:txBody>
      </p:sp>
      <p:sp>
        <p:nvSpPr>
          <p:cNvPr id="14" name="Rectangle 13">
            <a:extLst>
              <a:ext uri="{FF2B5EF4-FFF2-40B4-BE49-F238E27FC236}">
                <a16:creationId xmlns:a16="http://schemas.microsoft.com/office/drawing/2014/main" id="{713ABC51-1881-4B90-8793-37F6EBC3048D}"/>
              </a:ext>
            </a:extLst>
          </p:cNvPr>
          <p:cNvSpPr/>
          <p:nvPr/>
        </p:nvSpPr>
        <p:spPr>
          <a:xfrm>
            <a:off x="1066782" y="6087770"/>
            <a:ext cx="1475084" cy="523220"/>
          </a:xfrm>
          <a:prstGeom prst="rect">
            <a:avLst/>
          </a:prstGeom>
          <a:noFill/>
        </p:spPr>
        <p:txBody>
          <a:bodyPr wrap="none" lIns="91440" tIns="45720" rIns="91440" bIns="45720">
            <a:spAutoFit/>
          </a:bodyPr>
          <a:lstStyle/>
          <a:p>
            <a:pPr algn="ctr"/>
            <a:r>
              <a:rPr lang="en-US" sz="2800" dirty="0">
                <a:ln w="0"/>
                <a:effectLst>
                  <a:outerShdw blurRad="38100" dist="25400" dir="5400000" algn="ctr" rotWithShape="0">
                    <a:srgbClr val="6E747A">
                      <a:alpha val="43000"/>
                    </a:srgbClr>
                  </a:outerShdw>
                </a:effectLst>
                <a:latin typeface="Helvetica" pitchFamily="2" charset="0"/>
              </a:rPr>
              <a:t>INVEST</a:t>
            </a:r>
          </a:p>
        </p:txBody>
      </p:sp>
      <p:sp>
        <p:nvSpPr>
          <p:cNvPr id="15" name="Rectangle 14">
            <a:extLst>
              <a:ext uri="{FF2B5EF4-FFF2-40B4-BE49-F238E27FC236}">
                <a16:creationId xmlns:a16="http://schemas.microsoft.com/office/drawing/2014/main" id="{D335C5DF-E12C-42A0-8C05-F5600EC2B2CD}"/>
              </a:ext>
            </a:extLst>
          </p:cNvPr>
          <p:cNvSpPr/>
          <p:nvPr/>
        </p:nvSpPr>
        <p:spPr>
          <a:xfrm>
            <a:off x="6822233" y="6087770"/>
            <a:ext cx="2111475" cy="523220"/>
          </a:xfrm>
          <a:prstGeom prst="rect">
            <a:avLst/>
          </a:prstGeom>
          <a:noFill/>
        </p:spPr>
        <p:txBody>
          <a:bodyPr wrap="none" lIns="91440" tIns="45720" rIns="91440" bIns="45720">
            <a:spAutoFit/>
          </a:bodyPr>
          <a:lstStyle/>
          <a:p>
            <a:pPr algn="ctr"/>
            <a:r>
              <a:rPr lang="en-US" sz="2800" dirty="0">
                <a:ln w="0"/>
                <a:effectLst>
                  <a:outerShdw blurRad="38100" dist="25400" dir="5400000" algn="ctr" rotWithShape="0">
                    <a:srgbClr val="6E747A">
                      <a:alpha val="43000"/>
                    </a:srgbClr>
                  </a:outerShdw>
                </a:effectLst>
                <a:latin typeface="Helvetica" pitchFamily="2" charset="0"/>
              </a:rPr>
              <a:t>REGULATE</a:t>
            </a:r>
          </a:p>
        </p:txBody>
      </p:sp>
      <p:sp>
        <p:nvSpPr>
          <p:cNvPr id="16" name="Rectangle 15">
            <a:extLst>
              <a:ext uri="{FF2B5EF4-FFF2-40B4-BE49-F238E27FC236}">
                <a16:creationId xmlns:a16="http://schemas.microsoft.com/office/drawing/2014/main" id="{0BF262FB-A163-4101-A7E0-63288874DF98}"/>
              </a:ext>
            </a:extLst>
          </p:cNvPr>
          <p:cNvSpPr/>
          <p:nvPr/>
        </p:nvSpPr>
        <p:spPr>
          <a:xfrm>
            <a:off x="4158988" y="6087770"/>
            <a:ext cx="1600118" cy="523220"/>
          </a:xfrm>
          <a:prstGeom prst="rect">
            <a:avLst/>
          </a:prstGeom>
          <a:noFill/>
        </p:spPr>
        <p:txBody>
          <a:bodyPr wrap="none" lIns="91440" tIns="45720" rIns="91440" bIns="45720">
            <a:spAutoFit/>
          </a:bodyPr>
          <a:lstStyle/>
          <a:p>
            <a:pPr algn="ctr"/>
            <a:r>
              <a:rPr lang="en-US" sz="2800" dirty="0">
                <a:ln w="0"/>
                <a:effectLst>
                  <a:outerShdw blurRad="38100" dist="25400" dir="5400000" algn="ctr" rotWithShape="0">
                    <a:srgbClr val="6E747A">
                      <a:alpha val="43000"/>
                    </a:srgbClr>
                  </a:outerShdw>
                </a:effectLst>
                <a:latin typeface="Helvetica" pitchFamily="2" charset="0"/>
              </a:rPr>
              <a:t>ENABLE</a:t>
            </a:r>
          </a:p>
        </p:txBody>
      </p:sp>
      <p:sp>
        <p:nvSpPr>
          <p:cNvPr id="17" name="Left Brace 16">
            <a:extLst>
              <a:ext uri="{FF2B5EF4-FFF2-40B4-BE49-F238E27FC236}">
                <a16:creationId xmlns:a16="http://schemas.microsoft.com/office/drawing/2014/main" id="{BC0B1F4B-DAC4-419D-A553-0C9E837D669C}"/>
              </a:ext>
            </a:extLst>
          </p:cNvPr>
          <p:cNvSpPr/>
          <p:nvPr/>
        </p:nvSpPr>
        <p:spPr>
          <a:xfrm rot="16200000">
            <a:off x="4915688" y="1599314"/>
            <a:ext cx="189832" cy="8928000"/>
          </a:xfrm>
          <a:prstGeom prst="leftBrace">
            <a:avLst>
              <a:gd name="adj1" fmla="val 9784"/>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a:p>
        </p:txBody>
      </p:sp>
      <p:sp>
        <p:nvSpPr>
          <p:cNvPr id="18" name="Slide Number Placeholder 1">
            <a:extLst>
              <a:ext uri="{FF2B5EF4-FFF2-40B4-BE49-F238E27FC236}">
                <a16:creationId xmlns:a16="http://schemas.microsoft.com/office/drawing/2014/main" id="{EC06065A-DF76-4D05-A412-D5902D2CAFFE}"/>
              </a:ext>
            </a:extLst>
          </p:cNvPr>
          <p:cNvSpPr>
            <a:spLocks noGrp="1"/>
          </p:cNvSpPr>
          <p:nvPr>
            <p:ph type="sldNum" sz="quarter" idx="12"/>
          </p:nvPr>
        </p:nvSpPr>
        <p:spPr>
          <a:xfrm>
            <a:off x="7537448" y="6356351"/>
            <a:ext cx="2228850" cy="365125"/>
          </a:xfrm>
        </p:spPr>
        <p:txBody>
          <a:bodyPr/>
          <a:lstStyle/>
          <a:p>
            <a:fld id="{1AD0EAB4-4954-FC42-9A58-C49EEA6F401E}" type="slidenum">
              <a:rPr lang="en-US" sz="1000" b="1" smtClean="0">
                <a:solidFill>
                  <a:schemeClr val="tx1"/>
                </a:solidFill>
              </a:rPr>
              <a:t>5</a:t>
            </a:fld>
            <a:endParaRPr lang="en-US" sz="1000" b="1" dirty="0">
              <a:solidFill>
                <a:schemeClr val="tx1"/>
              </a:solidFill>
            </a:endParaRPr>
          </a:p>
        </p:txBody>
      </p:sp>
    </p:spTree>
    <p:extLst>
      <p:ext uri="{BB962C8B-B14F-4D97-AF65-F5344CB8AC3E}">
        <p14:creationId xmlns:p14="http://schemas.microsoft.com/office/powerpoint/2010/main" val="622829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 name="Title 33">
            <a:extLst>
              <a:ext uri="{FF2B5EF4-FFF2-40B4-BE49-F238E27FC236}">
                <a16:creationId xmlns:a16="http://schemas.microsoft.com/office/drawing/2014/main" id="{454AB960-A45D-7D46-9811-52A756556D5C}"/>
              </a:ext>
            </a:extLst>
          </p:cNvPr>
          <p:cNvSpPr txBox="1">
            <a:spLocks/>
          </p:cNvSpPr>
          <p:nvPr/>
        </p:nvSpPr>
        <p:spPr>
          <a:xfrm>
            <a:off x="88900" y="189423"/>
            <a:ext cx="9677399" cy="483677"/>
          </a:xfrm>
          <a:prstGeom prst="rect">
            <a:avLst/>
          </a:prstGeom>
          <a:solidFill>
            <a:schemeClr val="bg1">
              <a:lumMod val="95000"/>
            </a:schemeClr>
          </a:solidFill>
          <a:ln>
            <a:solidFill>
              <a:schemeClr val="accent6">
                <a:lumMod val="50000"/>
              </a:schemeClr>
            </a:solidFill>
          </a:ln>
        </p:spPr>
        <p:txBody>
          <a:bodyPr/>
          <a:lstStyle>
            <a:lvl1pPr algn="l" defTabSz="74295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lvl="0" algn="ctr">
              <a:lnSpc>
                <a:spcPct val="100000"/>
              </a:lnSpc>
              <a:defRPr/>
            </a:pPr>
            <a:r>
              <a:rPr lang="en-ZA" sz="2400" b="1" kern="0" dirty="0">
                <a:solidFill>
                  <a:srgbClr val="002060"/>
                </a:solidFill>
                <a:sym typeface="Arial"/>
              </a:rPr>
              <a:t>SHRA IMPACT STATEMENT</a:t>
            </a:r>
            <a:endParaRPr kumimoji="0" lang="en-US" sz="2400" b="1" i="0" u="none" strike="noStrike" kern="1200" cap="none" spc="0" normalizeH="0" baseline="0" noProof="0" dirty="0">
              <a:ln>
                <a:noFill/>
              </a:ln>
              <a:solidFill>
                <a:srgbClr val="002060"/>
              </a:solidFill>
              <a:effectLst/>
              <a:uLnTx/>
              <a:uFillTx/>
              <a:latin typeface="Arial" panose="020B0604020202020204"/>
            </a:endParaRPr>
          </a:p>
        </p:txBody>
      </p:sp>
      <p:sp>
        <p:nvSpPr>
          <p:cNvPr id="29" name="TextBox 28">
            <a:extLst>
              <a:ext uri="{FF2B5EF4-FFF2-40B4-BE49-F238E27FC236}">
                <a16:creationId xmlns:a16="http://schemas.microsoft.com/office/drawing/2014/main" id="{C8AC68EE-770D-B249-A256-69B4EF673147}"/>
              </a:ext>
            </a:extLst>
          </p:cNvPr>
          <p:cNvSpPr txBox="1"/>
          <p:nvPr/>
        </p:nvSpPr>
        <p:spPr>
          <a:xfrm>
            <a:off x="88900" y="778711"/>
            <a:ext cx="9677398" cy="3743974"/>
          </a:xfrm>
          <a:prstGeom prst="rect">
            <a:avLst/>
          </a:prstGeom>
          <a:noFill/>
          <a:ln>
            <a:solidFill>
              <a:schemeClr val="accent6">
                <a:lumMod val="50000"/>
              </a:schemeClr>
            </a:solidFill>
          </a:ln>
        </p:spPr>
        <p:txBody>
          <a:bodyPr wrap="square" rtlCol="0">
            <a:spAutoFit/>
          </a:bodyPr>
          <a:lstStyle/>
          <a:p>
            <a:pPr algn="ctr"/>
            <a:r>
              <a:rPr lang="en-GB" sz="2000" dirty="0"/>
              <a:t>Informed by legislative and policy mandates, and in support of the MTSF 2019-2024 impact of </a:t>
            </a:r>
            <a:r>
              <a:rPr lang="en-US" sz="2000" spc="-10" dirty="0">
                <a:cs typeface="Arial"/>
              </a:rPr>
              <a:t>achieving spatial transformation through improved, integrated settlement development and linking job opportunities and housing opportunities</a:t>
            </a:r>
            <a:r>
              <a:rPr lang="en-GB" sz="2000" dirty="0">
                <a:solidFill>
                  <a:srgbClr val="000000"/>
                </a:solidFill>
                <a:ea typeface="Times New Roman" panose="02020603050405020304" pitchFamily="18" charset="0"/>
                <a:cs typeface="Arial" panose="020B0604020202020204" pitchFamily="34" charset="0"/>
              </a:rPr>
              <a:t>, </a:t>
            </a:r>
          </a:p>
          <a:p>
            <a:pPr algn="ctr"/>
            <a:r>
              <a:rPr lang="en-GB" sz="2000" dirty="0"/>
              <a:t> </a:t>
            </a:r>
          </a:p>
          <a:p>
            <a:pPr algn="ctr"/>
            <a:r>
              <a:rPr lang="en-GB" sz="2000" b="1" dirty="0"/>
              <a:t>SHRA defines its mandate and impact for the 2020-2025 planning period as follows:</a:t>
            </a:r>
          </a:p>
          <a:p>
            <a:pPr marL="676275" indent="-273050" algn="ctr"/>
            <a:endParaRPr lang="en-GB" sz="2000" b="1" dirty="0">
              <a:solidFill>
                <a:srgbClr val="0070C0"/>
              </a:solidFill>
            </a:endParaRPr>
          </a:p>
          <a:p>
            <a:pPr marL="676275" indent="-273050">
              <a:buFont typeface="Wingdings" pitchFamily="2" charset="2"/>
              <a:buChar char="Ø"/>
            </a:pPr>
            <a:r>
              <a:rPr lang="en-GB" sz="2000" b="1" dirty="0">
                <a:solidFill>
                  <a:srgbClr val="0070C0"/>
                </a:solidFill>
              </a:rPr>
              <a:t>A transformed, compliant and sustainable social housing sector</a:t>
            </a:r>
            <a:endParaRPr lang="en-GB" sz="2000" dirty="0">
              <a:solidFill>
                <a:srgbClr val="0070C0"/>
              </a:solidFill>
            </a:endParaRPr>
          </a:p>
          <a:p>
            <a:pPr marL="676275" indent="-273050">
              <a:buFont typeface="Wingdings" pitchFamily="2" charset="2"/>
              <a:buChar char="Ø"/>
            </a:pPr>
            <a:r>
              <a:rPr lang="en-GB" sz="2000" b="1" dirty="0">
                <a:solidFill>
                  <a:srgbClr val="0070C0"/>
                </a:solidFill>
              </a:rPr>
              <a:t>Integrated, quality and affordable social housing</a:t>
            </a:r>
            <a:endParaRPr lang="en-GB" sz="2000" dirty="0">
              <a:solidFill>
                <a:srgbClr val="0070C0"/>
              </a:solidFill>
            </a:endParaRPr>
          </a:p>
          <a:p>
            <a:pPr marL="676275" indent="-273050">
              <a:lnSpc>
                <a:spcPct val="110000"/>
              </a:lnSpc>
              <a:spcBef>
                <a:spcPts val="600"/>
              </a:spcBef>
              <a:spcAft>
                <a:spcPts val="600"/>
              </a:spcAft>
            </a:pPr>
            <a:endParaRPr lang="en-GB" sz="2000" b="1" dirty="0">
              <a:solidFill>
                <a:srgbClr val="0070C0"/>
              </a:solidFill>
            </a:endParaRPr>
          </a:p>
          <a:p>
            <a:pPr marL="403225">
              <a:lnSpc>
                <a:spcPct val="110000"/>
              </a:lnSpc>
              <a:spcBef>
                <a:spcPts val="600"/>
              </a:spcBef>
              <a:spcAft>
                <a:spcPts val="600"/>
              </a:spcAft>
            </a:pPr>
            <a:endParaRPr lang="en-GB" sz="2000" dirty="0"/>
          </a:p>
        </p:txBody>
      </p:sp>
      <p:sp>
        <p:nvSpPr>
          <p:cNvPr id="5" name="Slide Number Placeholder 1"/>
          <p:cNvSpPr>
            <a:spLocks noGrp="1"/>
          </p:cNvSpPr>
          <p:nvPr>
            <p:ph type="sldNum" sz="quarter" idx="12"/>
          </p:nvPr>
        </p:nvSpPr>
        <p:spPr>
          <a:xfrm>
            <a:off x="7537448" y="6356351"/>
            <a:ext cx="2228850" cy="365125"/>
          </a:xfrm>
        </p:spPr>
        <p:txBody>
          <a:bodyPr/>
          <a:lstStyle/>
          <a:p>
            <a:fld id="{1AD0EAB4-4954-FC42-9A58-C49EEA6F401E}" type="slidenum">
              <a:rPr lang="en-US" sz="1000" b="1" smtClean="0">
                <a:solidFill>
                  <a:schemeClr val="tx1"/>
                </a:solidFill>
              </a:rPr>
              <a:t>6</a:t>
            </a:fld>
            <a:endParaRPr lang="en-US" sz="1000" b="1" dirty="0">
              <a:solidFill>
                <a:schemeClr val="tx1"/>
              </a:solidFill>
            </a:endParaRPr>
          </a:p>
        </p:txBody>
      </p:sp>
    </p:spTree>
    <p:extLst>
      <p:ext uri="{BB962C8B-B14F-4D97-AF65-F5344CB8AC3E}">
        <p14:creationId xmlns:p14="http://schemas.microsoft.com/office/powerpoint/2010/main" val="2221819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rrow: Down 5">
            <a:extLst>
              <a:ext uri="{FF2B5EF4-FFF2-40B4-BE49-F238E27FC236}">
                <a16:creationId xmlns:a16="http://schemas.microsoft.com/office/drawing/2014/main" id="{D2126A55-BE34-FE41-9C23-28E3EE31BD83}"/>
              </a:ext>
            </a:extLst>
          </p:cNvPr>
          <p:cNvSpPr/>
          <p:nvPr/>
        </p:nvSpPr>
        <p:spPr>
          <a:xfrm>
            <a:off x="3002991" y="2344423"/>
            <a:ext cx="765110" cy="226577"/>
          </a:xfrm>
          <a:prstGeom prst="down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cs typeface="Arial" panose="020B0604020202020204" pitchFamily="34" charset="0"/>
            </a:endParaRPr>
          </a:p>
        </p:txBody>
      </p:sp>
      <p:sp>
        <p:nvSpPr>
          <p:cNvPr id="9" name="Arrow: Down 8">
            <a:extLst>
              <a:ext uri="{FF2B5EF4-FFF2-40B4-BE49-F238E27FC236}">
                <a16:creationId xmlns:a16="http://schemas.microsoft.com/office/drawing/2014/main" id="{828EA1BC-B266-4E26-AB05-505FA482668E}"/>
              </a:ext>
            </a:extLst>
          </p:cNvPr>
          <p:cNvSpPr/>
          <p:nvPr/>
        </p:nvSpPr>
        <p:spPr>
          <a:xfrm>
            <a:off x="4613235" y="1577534"/>
            <a:ext cx="765110" cy="219043"/>
          </a:xfrm>
          <a:prstGeom prst="downArrow">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6" name="Arrow: Down 5">
            <a:extLst>
              <a:ext uri="{FF2B5EF4-FFF2-40B4-BE49-F238E27FC236}">
                <a16:creationId xmlns:a16="http://schemas.microsoft.com/office/drawing/2014/main" id="{8520059E-ECDB-4477-ABB6-37EF3E6E0AF1}"/>
              </a:ext>
            </a:extLst>
          </p:cNvPr>
          <p:cNvSpPr/>
          <p:nvPr/>
        </p:nvSpPr>
        <p:spPr>
          <a:xfrm>
            <a:off x="3006723" y="667312"/>
            <a:ext cx="765110" cy="226577"/>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cs typeface="Arial" panose="020B0604020202020204" pitchFamily="34" charset="0"/>
            </a:endParaRPr>
          </a:p>
        </p:txBody>
      </p:sp>
      <p:sp>
        <p:nvSpPr>
          <p:cNvPr id="17" name="Arrow: Down 16">
            <a:extLst>
              <a:ext uri="{FF2B5EF4-FFF2-40B4-BE49-F238E27FC236}">
                <a16:creationId xmlns:a16="http://schemas.microsoft.com/office/drawing/2014/main" id="{07902E48-52BB-41A7-9516-36D87C87E8AF}"/>
              </a:ext>
            </a:extLst>
          </p:cNvPr>
          <p:cNvSpPr/>
          <p:nvPr/>
        </p:nvSpPr>
        <p:spPr>
          <a:xfrm>
            <a:off x="8072827" y="2295619"/>
            <a:ext cx="765110" cy="288032"/>
          </a:xfrm>
          <a:prstGeom prst="downArrow">
            <a:avLst/>
          </a:prstGeom>
          <a:solidFill>
            <a:schemeClr val="accent2">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aphicFrame>
        <p:nvGraphicFramePr>
          <p:cNvPr id="13" name="Table 12">
            <a:extLst>
              <a:ext uri="{FF2B5EF4-FFF2-40B4-BE49-F238E27FC236}">
                <a16:creationId xmlns:a16="http://schemas.microsoft.com/office/drawing/2014/main" id="{41A91CAC-FB1D-4F8D-B9D9-881BF65BAE29}"/>
              </a:ext>
            </a:extLst>
          </p:cNvPr>
          <p:cNvGraphicFramePr>
            <a:graphicFrameLocks noGrp="1"/>
          </p:cNvGraphicFramePr>
          <p:nvPr>
            <p:extLst>
              <p:ext uri="{D42A27DB-BD31-4B8C-83A1-F6EECF244321}">
                <p14:modId xmlns:p14="http://schemas.microsoft.com/office/powerpoint/2010/main" val="963772130"/>
              </p:ext>
            </p:extLst>
          </p:nvPr>
        </p:nvGraphicFramePr>
        <p:xfrm>
          <a:off x="230828" y="1840705"/>
          <a:ext cx="9401676" cy="811657"/>
        </p:xfrm>
        <a:graphic>
          <a:graphicData uri="http://schemas.openxmlformats.org/drawingml/2006/table">
            <a:tbl>
              <a:tblPr firstRow="1" bandRow="1">
                <a:tableStyleId>{00A15C55-8517-42AA-B614-E9B94910E393}</a:tableStyleId>
              </a:tblPr>
              <a:tblGrid>
                <a:gridCol w="9401676">
                  <a:extLst>
                    <a:ext uri="{9D8B030D-6E8A-4147-A177-3AD203B41FA5}">
                      <a16:colId xmlns:a16="http://schemas.microsoft.com/office/drawing/2014/main" val="1572973172"/>
                    </a:ext>
                  </a:extLst>
                </a:gridCol>
              </a:tblGrid>
              <a:tr h="248930">
                <a:tc>
                  <a:txBody>
                    <a:bodyPr/>
                    <a:lstStyle/>
                    <a:p>
                      <a:pPr algn="ctr">
                        <a:lnSpc>
                          <a:spcPct val="100000"/>
                        </a:lnSpc>
                        <a:spcBef>
                          <a:spcPts val="300"/>
                        </a:spcBef>
                        <a:spcAft>
                          <a:spcPts val="300"/>
                        </a:spcAft>
                      </a:pPr>
                      <a:r>
                        <a:rPr lang="en-US" sz="1200" dirty="0"/>
                        <a:t> SHRA VISION</a:t>
                      </a:r>
                      <a:endParaRPr lang="en-ZA" sz="1200" dirty="0">
                        <a:latin typeface="Corbel" panose="020B0503020204020204" pitchFamily="34" charset="0"/>
                        <a:cs typeface="Arial" panose="020B0604020202020204" pitchFamily="34" charset="0"/>
                      </a:endParaRPr>
                    </a:p>
                  </a:txBody>
                  <a:tcPr anchor="ctr">
                    <a:solidFill>
                      <a:schemeClr val="accent2">
                        <a:lumMod val="50000"/>
                      </a:schemeClr>
                    </a:solidFill>
                  </a:tcPr>
                </a:tc>
                <a:extLst>
                  <a:ext uri="{0D108BD9-81ED-4DB2-BD59-A6C34878D82A}">
                    <a16:rowId xmlns:a16="http://schemas.microsoft.com/office/drawing/2014/main" val="668270173"/>
                  </a:ext>
                </a:extLst>
              </a:tr>
              <a:tr h="336516">
                <a:tc>
                  <a:txBody>
                    <a:bodyPr/>
                    <a:lstStyle/>
                    <a:p>
                      <a:pPr algn="ctr"/>
                      <a:r>
                        <a:rPr lang="en-ZA" sz="1463" b="1" i="0" kern="1200" dirty="0">
                          <a:solidFill>
                            <a:schemeClr val="accent2">
                              <a:lumMod val="50000"/>
                            </a:schemeClr>
                          </a:solidFill>
                          <a:effectLst/>
                          <a:latin typeface="+mn-lt"/>
                          <a:ea typeface="+mn-ea"/>
                          <a:cs typeface="+mn-cs"/>
                        </a:rPr>
                        <a:t>To create an integrated South Africa where citizens live a good quality life in well-located and affordable, quality rental homes</a:t>
                      </a:r>
                      <a:endParaRPr lang="en-ZA" sz="1463" i="0" kern="1200" dirty="0">
                        <a:solidFill>
                          <a:schemeClr val="accent2">
                            <a:lumMod val="50000"/>
                          </a:schemeClr>
                        </a:solidFill>
                        <a:effectLst/>
                        <a:latin typeface="+mn-lt"/>
                        <a:ea typeface="+mn-ea"/>
                        <a:cs typeface="+mn-cs"/>
                      </a:endParaRPr>
                    </a:p>
                  </a:txBody>
                  <a:tcPr>
                    <a:solidFill>
                      <a:schemeClr val="accent2">
                        <a:lumMod val="20000"/>
                        <a:lumOff val="80000"/>
                      </a:schemeClr>
                    </a:solidFill>
                  </a:tcPr>
                </a:tc>
                <a:extLst>
                  <a:ext uri="{0D108BD9-81ED-4DB2-BD59-A6C34878D82A}">
                    <a16:rowId xmlns:a16="http://schemas.microsoft.com/office/drawing/2014/main" val="417318523"/>
                  </a:ext>
                </a:extLst>
              </a:tr>
            </a:tbl>
          </a:graphicData>
        </a:graphic>
      </p:graphicFrame>
      <p:sp>
        <p:nvSpPr>
          <p:cNvPr id="19" name="Arrow: Down 18">
            <a:extLst>
              <a:ext uri="{FF2B5EF4-FFF2-40B4-BE49-F238E27FC236}">
                <a16:creationId xmlns:a16="http://schemas.microsoft.com/office/drawing/2014/main" id="{67CA3B37-3AC1-494F-B7DE-A96A4C2BC232}"/>
              </a:ext>
            </a:extLst>
          </p:cNvPr>
          <p:cNvSpPr/>
          <p:nvPr/>
        </p:nvSpPr>
        <p:spPr>
          <a:xfrm>
            <a:off x="3002991" y="4742446"/>
            <a:ext cx="765110" cy="219043"/>
          </a:xfrm>
          <a:prstGeom prst="downArrow">
            <a:avLst/>
          </a:prstGeom>
          <a:solidFill>
            <a:schemeClr val="accent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aphicFrame>
        <p:nvGraphicFramePr>
          <p:cNvPr id="2" name="Table 1">
            <a:extLst>
              <a:ext uri="{FF2B5EF4-FFF2-40B4-BE49-F238E27FC236}">
                <a16:creationId xmlns:a16="http://schemas.microsoft.com/office/drawing/2014/main" id="{D6541F42-6717-4C86-B9A9-3A46CEFA878A}"/>
              </a:ext>
            </a:extLst>
          </p:cNvPr>
          <p:cNvGraphicFramePr>
            <a:graphicFrameLocks noGrp="1"/>
          </p:cNvGraphicFramePr>
          <p:nvPr>
            <p:extLst>
              <p:ext uri="{D42A27DB-BD31-4B8C-83A1-F6EECF244321}">
                <p14:modId xmlns:p14="http://schemas.microsoft.com/office/powerpoint/2010/main" val="1480629440"/>
              </p:ext>
            </p:extLst>
          </p:nvPr>
        </p:nvGraphicFramePr>
        <p:xfrm>
          <a:off x="230827" y="4628234"/>
          <a:ext cx="9401676" cy="2125523"/>
        </p:xfrm>
        <a:graphic>
          <a:graphicData uri="http://schemas.openxmlformats.org/drawingml/2006/table">
            <a:tbl>
              <a:tblPr firstRow="1" bandRow="1">
                <a:tableStyleId>{5C22544A-7EE6-4342-B048-85BDC9FD1C3A}</a:tableStyleId>
              </a:tblPr>
              <a:tblGrid>
                <a:gridCol w="1328395">
                  <a:extLst>
                    <a:ext uri="{9D8B030D-6E8A-4147-A177-3AD203B41FA5}">
                      <a16:colId xmlns:a16="http://schemas.microsoft.com/office/drawing/2014/main" val="1969709379"/>
                    </a:ext>
                  </a:extLst>
                </a:gridCol>
                <a:gridCol w="1328395">
                  <a:extLst>
                    <a:ext uri="{9D8B030D-6E8A-4147-A177-3AD203B41FA5}">
                      <a16:colId xmlns:a16="http://schemas.microsoft.com/office/drawing/2014/main" val="57331701"/>
                    </a:ext>
                  </a:extLst>
                </a:gridCol>
                <a:gridCol w="1840557">
                  <a:extLst>
                    <a:ext uri="{9D8B030D-6E8A-4147-A177-3AD203B41FA5}">
                      <a16:colId xmlns:a16="http://schemas.microsoft.com/office/drawing/2014/main" val="2436092349"/>
                    </a:ext>
                  </a:extLst>
                </a:gridCol>
                <a:gridCol w="1794149">
                  <a:extLst>
                    <a:ext uri="{9D8B030D-6E8A-4147-A177-3AD203B41FA5}">
                      <a16:colId xmlns:a16="http://schemas.microsoft.com/office/drawing/2014/main" val="1527110519"/>
                    </a:ext>
                  </a:extLst>
                </a:gridCol>
                <a:gridCol w="1715255">
                  <a:extLst>
                    <a:ext uri="{9D8B030D-6E8A-4147-A177-3AD203B41FA5}">
                      <a16:colId xmlns:a16="http://schemas.microsoft.com/office/drawing/2014/main" val="1108378461"/>
                    </a:ext>
                  </a:extLst>
                </a:gridCol>
                <a:gridCol w="1394925">
                  <a:extLst>
                    <a:ext uri="{9D8B030D-6E8A-4147-A177-3AD203B41FA5}">
                      <a16:colId xmlns:a16="http://schemas.microsoft.com/office/drawing/2014/main" val="3125698049"/>
                    </a:ext>
                  </a:extLst>
                </a:gridCol>
              </a:tblGrid>
              <a:tr h="242189">
                <a:tc gridSpan="6">
                  <a:txBody>
                    <a:bodyPr/>
                    <a:lstStyle/>
                    <a:p>
                      <a:pPr algn="ctr">
                        <a:spcBef>
                          <a:spcPts val="300"/>
                        </a:spcBef>
                        <a:spcAft>
                          <a:spcPts val="300"/>
                        </a:spcAft>
                      </a:pPr>
                      <a:r>
                        <a:rPr lang="en-ZA" sz="1600" b="1" i="0" dirty="0">
                          <a:solidFill>
                            <a:schemeClr val="bg1"/>
                          </a:solidFill>
                          <a:latin typeface="+mn-lt"/>
                          <a:cs typeface="Arial" panose="020B0604020202020204" pitchFamily="34" charset="0"/>
                        </a:rPr>
                        <a:t> SHRA MANDATE-DIRECTED OUTCOMES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hMerge="1">
                  <a:txBody>
                    <a:bodyPr/>
                    <a:lstStyle/>
                    <a:p>
                      <a:pPr algn="ctr">
                        <a:spcBef>
                          <a:spcPts val="300"/>
                        </a:spcBef>
                        <a:spcAft>
                          <a:spcPts val="300"/>
                        </a:spcAft>
                      </a:pPr>
                      <a:endParaRPr lang="en-ZA" sz="1200" b="1" i="0" dirty="0">
                        <a:solidFill>
                          <a:schemeClr val="bg1"/>
                        </a:solidFill>
                        <a:latin typeface="+mn-lt"/>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hMerge="1">
                  <a:txBody>
                    <a:bodyPr/>
                    <a:lstStyle/>
                    <a:p>
                      <a:pPr algn="ctr">
                        <a:spcBef>
                          <a:spcPts val="300"/>
                        </a:spcBef>
                        <a:spcAft>
                          <a:spcPts val="300"/>
                        </a:spcAft>
                      </a:pPr>
                      <a:endParaRPr lang="en-ZA" sz="1000" b="1" i="0" dirty="0">
                        <a:solidFill>
                          <a:schemeClr val="bg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lang="en-GB" sz="1000" b="1" i="0" noProof="0" dirty="0">
                        <a:solidFill>
                          <a:schemeClr val="bg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pPr algn="ctr">
                        <a:spcBef>
                          <a:spcPts val="300"/>
                        </a:spcBef>
                        <a:spcAft>
                          <a:spcPts val="300"/>
                        </a:spcAft>
                      </a:pPr>
                      <a:endParaRPr lang="en-ZA" sz="1000" b="1" i="0" dirty="0">
                        <a:solidFill>
                          <a:schemeClr val="bg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4260644593"/>
                  </a:ext>
                </a:extLst>
              </a:tr>
              <a:tr h="372859">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ZA" sz="1200" b="1" i="0" u="none" strike="noStrike" dirty="0">
                          <a:solidFill>
                            <a:srgbClr val="002060"/>
                          </a:solidFill>
                          <a:effectLst/>
                          <a:latin typeface="+mn-lt"/>
                        </a:rPr>
                        <a:t>ADMINISTER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ZA" sz="1200" b="1" i="0" u="none" strike="noStrike" dirty="0">
                          <a:solidFill>
                            <a:srgbClr val="002060"/>
                          </a:solidFill>
                          <a:effectLst/>
                          <a:latin typeface="+mn-lt"/>
                        </a:rPr>
                        <a:t>INVEST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gridSpan="2">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ZA" sz="1200" b="1" i="0" u="none" strike="noStrike" dirty="0">
                          <a:solidFill>
                            <a:srgbClr val="002060"/>
                          </a:solidFill>
                          <a:effectLst/>
                          <a:latin typeface="+mn-lt"/>
                        </a:rPr>
                        <a:t>ENABLE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hMerge="1">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endParaRPr lang="en-ZA" sz="1200" b="1" i="0" u="none" strike="noStrike" dirty="0">
                        <a:solidFill>
                          <a:srgbClr val="002060"/>
                        </a:solidFill>
                        <a:effectLst/>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ZA" sz="1200" b="1" i="0" u="none" strike="noStrike" dirty="0">
                          <a:solidFill>
                            <a:srgbClr val="002060"/>
                          </a:solidFill>
                          <a:effectLst/>
                          <a:latin typeface="+mn-lt"/>
                        </a:rPr>
                        <a:t>REGULATE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200" b="1" i="0" u="none" strike="noStrike" dirty="0">
                          <a:solidFill>
                            <a:srgbClr val="002060"/>
                          </a:solidFill>
                          <a:effectLst/>
                          <a:latin typeface="+mn-lt"/>
                        </a:rPr>
                        <a:t>TRANSFORM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01342863"/>
                  </a:ext>
                </a:extLst>
              </a:tr>
              <a:tr h="643448">
                <a:tc>
                  <a:txBody>
                    <a:bodyPr/>
                    <a:lstStyle/>
                    <a:p>
                      <a:pPr marL="11113" marR="20955" lvl="0" indent="0" algn="l" defTabSz="742950" rtl="0" eaLnBrk="1" fontAlgn="auto" latinLnBrk="0" hangingPunct="1">
                        <a:lnSpc>
                          <a:spcPct val="110000"/>
                        </a:lnSpc>
                        <a:spcBef>
                          <a:spcPts val="200"/>
                        </a:spcBef>
                        <a:spcAft>
                          <a:spcPts val="200"/>
                        </a:spcAft>
                        <a:buClrTx/>
                        <a:buSzTx/>
                        <a:buFont typeface="+mj-lt"/>
                        <a:buNone/>
                        <a:tabLst/>
                        <a:defRPr/>
                      </a:pPr>
                      <a:r>
                        <a:rPr lang="en-ZA" sz="1130" b="1" kern="1200" dirty="0">
                          <a:solidFill>
                            <a:schemeClr val="dk1"/>
                          </a:solidFill>
                          <a:effectLst/>
                          <a:latin typeface="+mn-lt"/>
                          <a:ea typeface="+mn-ea"/>
                          <a:cs typeface="+mn-cs"/>
                        </a:rPr>
                        <a:t>1. Functional, efficient and integrated government</a:t>
                      </a:r>
                      <a:endParaRPr lang="en-GB" sz="1130" b="1" i="0" dirty="0">
                        <a:solidFill>
                          <a:srgbClr val="80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1113" marR="20955" lvl="0" indent="0" algn="l" defTabSz="742950" rtl="0" eaLnBrk="1" fontAlgn="auto" latinLnBrk="0" hangingPunct="1">
                        <a:lnSpc>
                          <a:spcPct val="110000"/>
                        </a:lnSpc>
                        <a:spcBef>
                          <a:spcPts val="200"/>
                        </a:spcBef>
                        <a:spcAft>
                          <a:spcPts val="200"/>
                        </a:spcAft>
                        <a:buClrTx/>
                        <a:buSzTx/>
                        <a:buFont typeface="+mj-lt"/>
                        <a:buNone/>
                        <a:tabLst/>
                        <a:defRPr/>
                      </a:pPr>
                      <a:r>
                        <a:rPr lang="en-ZA" sz="1130" b="1" kern="1400" dirty="0">
                          <a:solidFill>
                            <a:schemeClr val="tx1"/>
                          </a:solidFill>
                          <a:effectLst/>
                          <a:latin typeface="+mn-lt"/>
                          <a:ea typeface="Times New Roman" panose="02020603050405020304" pitchFamily="18" charset="0"/>
                          <a:cs typeface="Times New Roman" panose="02020603050405020304" pitchFamily="18" charset="0"/>
                        </a:rPr>
                        <a:t>2. Quality affordable social housing for rental delivered in strategically located areas</a:t>
                      </a:r>
                      <a:endParaRPr lang="en-ZA" sz="1130" b="1" kern="1400" dirty="0">
                        <a:solidFill>
                          <a:schemeClr val="accent2"/>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1113" marR="20955" lvl="0" indent="0" algn="l" defTabSz="742950" rtl="0" eaLnBrk="1" fontAlgn="auto" latinLnBrk="0" hangingPunct="1">
                        <a:lnSpc>
                          <a:spcPct val="110000"/>
                        </a:lnSpc>
                        <a:spcBef>
                          <a:spcPts val="200"/>
                        </a:spcBef>
                        <a:spcAft>
                          <a:spcPts val="200"/>
                        </a:spcAft>
                        <a:buClrTx/>
                        <a:buSzTx/>
                        <a:buFont typeface="+mj-lt"/>
                        <a:buNone/>
                        <a:tabLst/>
                        <a:defRPr/>
                      </a:pPr>
                      <a:r>
                        <a:rPr lang="en-ZA" sz="1130" b="1" kern="1200" dirty="0">
                          <a:solidFill>
                            <a:schemeClr val="tx1"/>
                          </a:solidFill>
                          <a:effectLst/>
                          <a:latin typeface="+mn-lt"/>
                          <a:ea typeface="+mn-ea"/>
                          <a:cs typeface="+mn-cs"/>
                        </a:rPr>
                        <a:t>3. Enhanced performance of delivery agents and projects</a:t>
                      </a:r>
                      <a:endParaRPr lang="en-ZA" sz="1130" b="1" kern="1400" dirty="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200"/>
                        </a:spcBef>
                        <a:spcAft>
                          <a:spcPts val="200"/>
                        </a:spcAft>
                        <a:buClrTx/>
                        <a:buSzTx/>
                        <a:buFont typeface="+mj-lt"/>
                        <a:buNone/>
                        <a:tabLst/>
                        <a:defRPr/>
                      </a:pPr>
                      <a:r>
                        <a:rPr lang="en-ZA" sz="1130" b="1" i="0" kern="1200" dirty="0">
                          <a:solidFill>
                            <a:schemeClr val="dk1"/>
                          </a:solidFill>
                          <a:effectLst/>
                          <a:latin typeface="+mn-lt"/>
                          <a:ea typeface="+mn-ea"/>
                          <a:cs typeface="+mn-cs"/>
                        </a:rPr>
                        <a:t>4. Increased capacity of municipalities and provinces to deliver social housing</a:t>
                      </a:r>
                      <a:endParaRPr lang="en-GB" sz="1130" b="1" i="0" noProof="0" dirty="0">
                        <a:solidFill>
                          <a:srgbClr val="002060"/>
                        </a:solidFill>
                        <a:latin typeface="+mn-lt"/>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11113" marR="20955" lvl="0" indent="0" algn="l" defTabSz="742950" rtl="0" eaLnBrk="1" fontAlgn="auto" latinLnBrk="0" hangingPunct="1">
                        <a:lnSpc>
                          <a:spcPct val="110000"/>
                        </a:lnSpc>
                        <a:spcBef>
                          <a:spcPts val="200"/>
                        </a:spcBef>
                        <a:spcAft>
                          <a:spcPts val="200"/>
                        </a:spcAft>
                        <a:buClrTx/>
                        <a:buSzTx/>
                        <a:buFont typeface="+mj-lt"/>
                        <a:buNone/>
                        <a:tabLst/>
                        <a:defRPr/>
                      </a:pPr>
                      <a:r>
                        <a:rPr lang="en-ZA" sz="1130" b="1" i="0" strike="noStrike" kern="1200" dirty="0">
                          <a:solidFill>
                            <a:schemeClr val="tx1"/>
                          </a:solidFill>
                          <a:effectLst/>
                          <a:latin typeface="+mn-lt"/>
                          <a:ea typeface="+mn-ea"/>
                          <a:cs typeface="+mn-cs"/>
                        </a:rPr>
                        <a:t>5. An effectively regulated and sustainable social housing sector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indent="0" algn="l">
                        <a:buFont typeface="+mj-lt"/>
                        <a:buNone/>
                      </a:pPr>
                      <a:r>
                        <a:rPr lang="en-ZA" sz="1130" b="1" kern="1200" dirty="0">
                          <a:solidFill>
                            <a:schemeClr val="dk1"/>
                          </a:solidFill>
                          <a:effectLst/>
                          <a:latin typeface="+mn-lt"/>
                          <a:ea typeface="+mn-ea"/>
                          <a:cs typeface="+mn-cs"/>
                        </a:rPr>
                        <a:t>6. A transformed Social Housing Sector Value Chain</a:t>
                      </a:r>
                      <a:endParaRPr lang="en-GB" sz="1130" b="1" i="0" dirty="0">
                        <a:solidFill>
                          <a:schemeClr val="tx1"/>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27815150"/>
                  </a:ext>
                </a:extLst>
              </a:tr>
            </a:tbl>
          </a:graphicData>
        </a:graphic>
      </p:graphicFrame>
      <p:graphicFrame>
        <p:nvGraphicFramePr>
          <p:cNvPr id="15" name="Table 14">
            <a:extLst>
              <a:ext uri="{FF2B5EF4-FFF2-40B4-BE49-F238E27FC236}">
                <a16:creationId xmlns:a16="http://schemas.microsoft.com/office/drawing/2014/main" id="{AC9AF909-2292-488A-84F5-D78477AC573E}"/>
              </a:ext>
            </a:extLst>
          </p:cNvPr>
          <p:cNvGraphicFramePr>
            <a:graphicFrameLocks noGrp="1"/>
          </p:cNvGraphicFramePr>
          <p:nvPr>
            <p:extLst>
              <p:ext uri="{D42A27DB-BD31-4B8C-83A1-F6EECF244321}">
                <p14:modId xmlns:p14="http://schemas.microsoft.com/office/powerpoint/2010/main" val="2781433168"/>
              </p:ext>
            </p:extLst>
          </p:nvPr>
        </p:nvGraphicFramePr>
        <p:xfrm>
          <a:off x="230829" y="2618763"/>
          <a:ext cx="5695838" cy="1949591"/>
        </p:xfrm>
        <a:graphic>
          <a:graphicData uri="http://schemas.openxmlformats.org/drawingml/2006/table">
            <a:tbl>
              <a:tblPr firstRow="1" bandRow="1">
                <a:tableStyleId>{5C22544A-7EE6-4342-B048-85BDC9FD1C3A}</a:tableStyleId>
              </a:tblPr>
              <a:tblGrid>
                <a:gridCol w="5695838">
                  <a:extLst>
                    <a:ext uri="{9D8B030D-6E8A-4147-A177-3AD203B41FA5}">
                      <a16:colId xmlns:a16="http://schemas.microsoft.com/office/drawing/2014/main" val="1572973172"/>
                    </a:ext>
                  </a:extLst>
                </a:gridCol>
              </a:tblGrid>
              <a:tr h="301636">
                <a:tc>
                  <a:txBody>
                    <a:bodyPr/>
                    <a:lstStyle/>
                    <a:p>
                      <a:pPr algn="ctr">
                        <a:spcBef>
                          <a:spcPts val="300"/>
                        </a:spcBef>
                        <a:spcAft>
                          <a:spcPts val="300"/>
                        </a:spcAft>
                      </a:pPr>
                      <a:r>
                        <a:rPr lang="en-US" sz="1200" dirty="0"/>
                        <a:t> SHRA MISSION</a:t>
                      </a:r>
                      <a:endParaRPr lang="en-ZA" sz="1200" dirty="0">
                        <a:latin typeface="Corbel" panose="020B0503020204020204" pitchFamily="34" charset="0"/>
                        <a:cs typeface="Arial" panose="020B0604020202020204" pitchFamily="34" charset="0"/>
                      </a:endParaRPr>
                    </a:p>
                  </a:txBody>
                  <a:tcPr anchor="ctr"/>
                </a:tc>
                <a:extLst>
                  <a:ext uri="{0D108BD9-81ED-4DB2-BD59-A6C34878D82A}">
                    <a16:rowId xmlns:a16="http://schemas.microsoft.com/office/drawing/2014/main" val="668270173"/>
                  </a:ext>
                </a:extLst>
              </a:tr>
              <a:tr h="1647955">
                <a:tc>
                  <a:txBody>
                    <a:bodyPr/>
                    <a:lstStyle/>
                    <a:p>
                      <a:pPr>
                        <a:lnSpc>
                          <a:spcPct val="110000"/>
                        </a:lnSpc>
                        <a:spcBef>
                          <a:spcPts val="300"/>
                        </a:spcBef>
                        <a:spcAft>
                          <a:spcPts val="300"/>
                        </a:spcAft>
                      </a:pPr>
                      <a:r>
                        <a:rPr lang="en-ZA" sz="1400" b="0" i="0" dirty="0"/>
                        <a:t>In achieving it’s Vision, SHRA defines it’s Mission as:</a:t>
                      </a:r>
                    </a:p>
                    <a:p>
                      <a:pPr marL="268288">
                        <a:spcBef>
                          <a:spcPts val="600"/>
                        </a:spcBef>
                        <a:spcAft>
                          <a:spcPts val="600"/>
                        </a:spcAft>
                      </a:pPr>
                      <a:r>
                        <a:rPr lang="en-ZA" sz="1400" b="1" i="0" kern="1200" dirty="0">
                          <a:solidFill>
                            <a:schemeClr val="dk1"/>
                          </a:solidFill>
                          <a:effectLst/>
                          <a:latin typeface="+mn-lt"/>
                          <a:ea typeface="+mn-ea"/>
                          <a:cs typeface="+mn-cs"/>
                        </a:rPr>
                        <a:t>To ensure there is quality housing for lower to middle-income households in integrated settlements by investing in, enabling, regulating and transforming the affordable social housing for rental market</a:t>
                      </a:r>
                      <a:endParaRPr lang="en-GB" sz="1400" b="0" i="0" u="none" dirty="0">
                        <a:solidFill>
                          <a:schemeClr val="tx1"/>
                        </a:solidFill>
                      </a:endParaRPr>
                    </a:p>
                  </a:txBody>
                  <a:tcPr>
                    <a:solidFill>
                      <a:srgbClr val="E4E5E5"/>
                    </a:solidFill>
                  </a:tcPr>
                </a:tc>
                <a:extLst>
                  <a:ext uri="{0D108BD9-81ED-4DB2-BD59-A6C34878D82A}">
                    <a16:rowId xmlns:a16="http://schemas.microsoft.com/office/drawing/2014/main" val="417318523"/>
                  </a:ext>
                </a:extLst>
              </a:tr>
            </a:tbl>
          </a:graphicData>
        </a:graphic>
      </p:graphicFrame>
      <p:sp>
        <p:nvSpPr>
          <p:cNvPr id="4" name="Rectangle: Rounded Corners 3">
            <a:extLst>
              <a:ext uri="{FF2B5EF4-FFF2-40B4-BE49-F238E27FC236}">
                <a16:creationId xmlns:a16="http://schemas.microsoft.com/office/drawing/2014/main" id="{FC0F9225-2732-4752-8DF4-3C6E3CD18948}"/>
              </a:ext>
            </a:extLst>
          </p:cNvPr>
          <p:cNvSpPr/>
          <p:nvPr/>
        </p:nvSpPr>
        <p:spPr>
          <a:xfrm>
            <a:off x="2117242" y="586891"/>
            <a:ext cx="2649894" cy="197898"/>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prstClr val="white"/>
                </a:solidFill>
                <a:cs typeface="Arial" panose="020B0604020202020204" pitchFamily="34" charset="0"/>
              </a:rPr>
              <a:t>LEGISATIVE MANDATES</a:t>
            </a:r>
            <a:endParaRPr lang="en-ZA" sz="1100" b="1" dirty="0">
              <a:solidFill>
                <a:prstClr val="white"/>
              </a:solidFill>
              <a:cs typeface="Arial" panose="020B0604020202020204" pitchFamily="34" charset="0"/>
            </a:endParaRPr>
          </a:p>
        </p:txBody>
      </p:sp>
      <p:graphicFrame>
        <p:nvGraphicFramePr>
          <p:cNvPr id="8" name="Table 7">
            <a:extLst>
              <a:ext uri="{FF2B5EF4-FFF2-40B4-BE49-F238E27FC236}">
                <a16:creationId xmlns:a16="http://schemas.microsoft.com/office/drawing/2014/main" id="{E025819A-948C-48A8-B5F2-6A5BCDF1F303}"/>
              </a:ext>
            </a:extLst>
          </p:cNvPr>
          <p:cNvGraphicFramePr>
            <a:graphicFrameLocks noGrp="1"/>
          </p:cNvGraphicFramePr>
          <p:nvPr>
            <p:extLst>
              <p:ext uri="{D42A27DB-BD31-4B8C-83A1-F6EECF244321}">
                <p14:modId xmlns:p14="http://schemas.microsoft.com/office/powerpoint/2010/main" val="3584722537"/>
              </p:ext>
            </p:extLst>
          </p:nvPr>
        </p:nvGraphicFramePr>
        <p:xfrm>
          <a:off x="230828" y="904601"/>
          <a:ext cx="9443750" cy="792480"/>
        </p:xfrm>
        <a:graphic>
          <a:graphicData uri="http://schemas.openxmlformats.org/drawingml/2006/table">
            <a:tbl>
              <a:tblPr firstRow="1" bandRow="1">
                <a:tableStyleId>{073A0DAA-6AF3-43AB-8588-CEC1D06C72B9}</a:tableStyleId>
              </a:tblPr>
              <a:tblGrid>
                <a:gridCol w="9443750">
                  <a:extLst>
                    <a:ext uri="{9D8B030D-6E8A-4147-A177-3AD203B41FA5}">
                      <a16:colId xmlns:a16="http://schemas.microsoft.com/office/drawing/2014/main" val="1572973172"/>
                    </a:ext>
                  </a:extLst>
                </a:gridCol>
              </a:tblGrid>
              <a:tr h="0">
                <a:tc>
                  <a:txBody>
                    <a:bodyPr/>
                    <a:lstStyle/>
                    <a:p>
                      <a:pPr algn="ctr">
                        <a:spcBef>
                          <a:spcPts val="300"/>
                        </a:spcBef>
                        <a:spcAft>
                          <a:spcPts val="300"/>
                        </a:spcAft>
                      </a:pPr>
                      <a:r>
                        <a:rPr lang="en-US" sz="1200" dirty="0"/>
                        <a:t> SHRA MANDATE AND IMPACT STATEMENT</a:t>
                      </a:r>
                      <a:endParaRPr lang="en-ZA" sz="1200" dirty="0">
                        <a:latin typeface="Corbel" panose="020B0503020204020204" pitchFamily="34" charset="0"/>
                        <a:cs typeface="Arial" panose="020B0604020202020204" pitchFamily="34" charset="0"/>
                      </a:endParaRPr>
                    </a:p>
                  </a:txBody>
                  <a:tcPr anchor="ctr">
                    <a:solidFill>
                      <a:schemeClr val="accent6"/>
                    </a:solidFill>
                  </a:tcPr>
                </a:tc>
                <a:extLst>
                  <a:ext uri="{0D108BD9-81ED-4DB2-BD59-A6C34878D82A}">
                    <a16:rowId xmlns:a16="http://schemas.microsoft.com/office/drawing/2014/main" val="668270173"/>
                  </a:ext>
                </a:extLst>
              </a:tr>
              <a:tr h="370840">
                <a:tc>
                  <a:txBody>
                    <a:bodyPr/>
                    <a:lstStyle/>
                    <a:p>
                      <a:pPr lvl="0" algn="ctr"/>
                      <a:r>
                        <a:rPr lang="en-ZA" sz="1400" b="1" kern="1200" dirty="0">
                          <a:solidFill>
                            <a:srgbClr val="002060"/>
                          </a:solidFill>
                          <a:effectLst/>
                          <a:latin typeface="+mn-lt"/>
                          <a:ea typeface="+mn-ea"/>
                          <a:cs typeface="+mn-cs"/>
                        </a:rPr>
                        <a:t>A transformed, compliant and sustainable social housing sector</a:t>
                      </a:r>
                      <a:endParaRPr lang="en-ZA" sz="1400" kern="1200" dirty="0">
                        <a:solidFill>
                          <a:srgbClr val="002060"/>
                        </a:solidFill>
                        <a:effectLst/>
                        <a:latin typeface="+mn-lt"/>
                        <a:ea typeface="+mn-ea"/>
                        <a:cs typeface="+mn-cs"/>
                      </a:endParaRPr>
                    </a:p>
                    <a:p>
                      <a:pPr algn="ctr"/>
                      <a:r>
                        <a:rPr lang="en-ZA" sz="1400" b="1" kern="1200" dirty="0">
                          <a:solidFill>
                            <a:srgbClr val="002060"/>
                          </a:solidFill>
                          <a:effectLst/>
                          <a:latin typeface="+mn-lt"/>
                          <a:ea typeface="+mn-ea"/>
                          <a:cs typeface="+mn-cs"/>
                        </a:rPr>
                        <a:t>Integrated, quality and affordable social housing</a:t>
                      </a:r>
                      <a:r>
                        <a:rPr lang="en-ZA" sz="1400" dirty="0">
                          <a:solidFill>
                            <a:srgbClr val="002060"/>
                          </a:solidFill>
                          <a:effectLst/>
                        </a:rPr>
                        <a:t> </a:t>
                      </a:r>
                      <a:endParaRPr lang="en-ZA" sz="1400" b="0" u="none" dirty="0">
                        <a:solidFill>
                          <a:srgbClr val="002060"/>
                        </a:solidFill>
                      </a:endParaRPr>
                    </a:p>
                  </a:txBody>
                  <a:tcPr>
                    <a:solidFill>
                      <a:schemeClr val="accent6">
                        <a:lumMod val="20000"/>
                        <a:lumOff val="80000"/>
                      </a:schemeClr>
                    </a:solidFill>
                  </a:tcPr>
                </a:tc>
                <a:extLst>
                  <a:ext uri="{0D108BD9-81ED-4DB2-BD59-A6C34878D82A}">
                    <a16:rowId xmlns:a16="http://schemas.microsoft.com/office/drawing/2014/main" val="417318523"/>
                  </a:ext>
                </a:extLst>
              </a:tr>
            </a:tbl>
          </a:graphicData>
        </a:graphic>
      </p:graphicFrame>
      <p:sp>
        <p:nvSpPr>
          <p:cNvPr id="21" name="Arrow: Down 5">
            <a:extLst>
              <a:ext uri="{FF2B5EF4-FFF2-40B4-BE49-F238E27FC236}">
                <a16:creationId xmlns:a16="http://schemas.microsoft.com/office/drawing/2014/main" id="{5BBB94B9-6C1B-2548-892F-1622E3054AE9}"/>
              </a:ext>
            </a:extLst>
          </p:cNvPr>
          <p:cNvSpPr/>
          <p:nvPr/>
        </p:nvSpPr>
        <p:spPr>
          <a:xfrm>
            <a:off x="6183616" y="675108"/>
            <a:ext cx="765110" cy="226577"/>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cs typeface="Arial" panose="020B0604020202020204" pitchFamily="34" charset="0"/>
            </a:endParaRPr>
          </a:p>
        </p:txBody>
      </p:sp>
      <p:sp>
        <p:nvSpPr>
          <p:cNvPr id="5" name="Rectangle: Rounded Corners 4">
            <a:extLst>
              <a:ext uri="{FF2B5EF4-FFF2-40B4-BE49-F238E27FC236}">
                <a16:creationId xmlns:a16="http://schemas.microsoft.com/office/drawing/2014/main" id="{EC33DAC1-E095-47E0-A4A3-1E6F7F204199}"/>
              </a:ext>
            </a:extLst>
          </p:cNvPr>
          <p:cNvSpPr/>
          <p:nvPr/>
        </p:nvSpPr>
        <p:spPr>
          <a:xfrm>
            <a:off x="5255434" y="592626"/>
            <a:ext cx="2649894" cy="197898"/>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prstClr val="white"/>
                </a:solidFill>
                <a:cs typeface="Arial" panose="020B0604020202020204" pitchFamily="34" charset="0"/>
              </a:rPr>
              <a:t>POLICY MANDATES</a:t>
            </a:r>
            <a:endParaRPr lang="en-ZA" sz="1100" b="1" dirty="0">
              <a:solidFill>
                <a:prstClr val="white"/>
              </a:solidFill>
              <a:cs typeface="Arial" panose="020B0604020202020204" pitchFamily="34" charset="0"/>
            </a:endParaRPr>
          </a:p>
        </p:txBody>
      </p:sp>
      <p:sp>
        <p:nvSpPr>
          <p:cNvPr id="16" name="Slide Number Placeholder 1">
            <a:extLst>
              <a:ext uri="{FF2B5EF4-FFF2-40B4-BE49-F238E27FC236}">
                <a16:creationId xmlns:a16="http://schemas.microsoft.com/office/drawing/2014/main" id="{62CC3068-5972-4479-A0A0-D0DE07823478}"/>
              </a:ext>
            </a:extLst>
          </p:cNvPr>
          <p:cNvSpPr>
            <a:spLocks noGrp="1"/>
          </p:cNvSpPr>
          <p:nvPr>
            <p:ph type="sldNum" sz="quarter" idx="12"/>
          </p:nvPr>
        </p:nvSpPr>
        <p:spPr>
          <a:xfrm>
            <a:off x="7537448" y="6356351"/>
            <a:ext cx="2228850" cy="365125"/>
          </a:xfrm>
        </p:spPr>
        <p:txBody>
          <a:bodyPr/>
          <a:lstStyle/>
          <a:p>
            <a:fld id="{1AD0EAB4-4954-FC42-9A58-C49EEA6F401E}" type="slidenum">
              <a:rPr lang="en-US" sz="1000" b="1" smtClean="0">
                <a:solidFill>
                  <a:schemeClr val="tx1"/>
                </a:solidFill>
              </a:rPr>
              <a:t>7</a:t>
            </a:fld>
            <a:endParaRPr lang="en-US" sz="1000" b="1" dirty="0">
              <a:solidFill>
                <a:schemeClr val="tx1"/>
              </a:solidFill>
            </a:endParaRPr>
          </a:p>
        </p:txBody>
      </p:sp>
      <p:sp>
        <p:nvSpPr>
          <p:cNvPr id="20" name="Title 33">
            <a:extLst>
              <a:ext uri="{FF2B5EF4-FFF2-40B4-BE49-F238E27FC236}">
                <a16:creationId xmlns:a16="http://schemas.microsoft.com/office/drawing/2014/main" id="{7695BE15-0099-4A61-8B13-D2556CAEB4C6}"/>
              </a:ext>
            </a:extLst>
          </p:cNvPr>
          <p:cNvSpPr txBox="1">
            <a:spLocks/>
          </p:cNvSpPr>
          <p:nvPr/>
        </p:nvSpPr>
        <p:spPr>
          <a:xfrm>
            <a:off x="88900" y="58797"/>
            <a:ext cx="9677399" cy="483677"/>
          </a:xfrm>
          <a:prstGeom prst="rect">
            <a:avLst/>
          </a:prstGeom>
          <a:solidFill>
            <a:schemeClr val="bg1">
              <a:lumMod val="95000"/>
            </a:schemeClr>
          </a:solidFill>
          <a:ln>
            <a:solidFill>
              <a:schemeClr val="accent6">
                <a:lumMod val="50000"/>
              </a:schemeClr>
            </a:solidFill>
          </a:ln>
        </p:spPr>
        <p:txBody>
          <a:bodyPr/>
          <a:lstStyle>
            <a:lvl1pPr algn="l" defTabSz="74295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lvl="0" algn="ctr">
              <a:lnSpc>
                <a:spcPct val="100000"/>
              </a:lnSpc>
              <a:defRPr/>
            </a:pPr>
            <a:r>
              <a:rPr lang="en-ZA" sz="2400" b="1" kern="0" dirty="0">
                <a:solidFill>
                  <a:srgbClr val="002060"/>
                </a:solidFill>
                <a:sym typeface="Arial"/>
              </a:rPr>
              <a:t>STRATEGY ROADMAP</a:t>
            </a:r>
            <a:endParaRPr kumimoji="0" lang="en-US" sz="2400" b="1" i="0" u="none" strike="noStrike" kern="1200" cap="none" spc="0" normalizeH="0" baseline="0" noProof="0" dirty="0">
              <a:ln>
                <a:noFill/>
              </a:ln>
              <a:solidFill>
                <a:srgbClr val="002060"/>
              </a:solidFill>
              <a:effectLst/>
              <a:uLnTx/>
              <a:uFillTx/>
              <a:latin typeface="Arial" panose="020B0604020202020204"/>
            </a:endParaRPr>
          </a:p>
        </p:txBody>
      </p:sp>
      <p:graphicFrame>
        <p:nvGraphicFramePr>
          <p:cNvPr id="12" name="Table 11">
            <a:extLst>
              <a:ext uri="{FF2B5EF4-FFF2-40B4-BE49-F238E27FC236}">
                <a16:creationId xmlns:a16="http://schemas.microsoft.com/office/drawing/2014/main" id="{125D4594-FBCD-448B-B7B5-1F2ADE1AC686}"/>
              </a:ext>
            </a:extLst>
          </p:cNvPr>
          <p:cNvGraphicFramePr>
            <a:graphicFrameLocks noGrp="1"/>
          </p:cNvGraphicFramePr>
          <p:nvPr>
            <p:extLst>
              <p:ext uri="{D42A27DB-BD31-4B8C-83A1-F6EECF244321}">
                <p14:modId xmlns:p14="http://schemas.microsoft.com/office/powerpoint/2010/main" val="172625188"/>
              </p:ext>
            </p:extLst>
          </p:nvPr>
        </p:nvGraphicFramePr>
        <p:xfrm>
          <a:off x="6005688" y="2600183"/>
          <a:ext cx="3626815" cy="1984703"/>
        </p:xfrm>
        <a:graphic>
          <a:graphicData uri="http://schemas.openxmlformats.org/drawingml/2006/table">
            <a:tbl>
              <a:tblPr firstRow="1" bandRow="1">
                <a:tableStyleId>{7DF18680-E054-41AD-8BC1-D1AEF772440D}</a:tableStyleId>
              </a:tblPr>
              <a:tblGrid>
                <a:gridCol w="3626815">
                  <a:extLst>
                    <a:ext uri="{9D8B030D-6E8A-4147-A177-3AD203B41FA5}">
                      <a16:colId xmlns:a16="http://schemas.microsoft.com/office/drawing/2014/main" val="1572973172"/>
                    </a:ext>
                  </a:extLst>
                </a:gridCol>
              </a:tblGrid>
              <a:tr h="277653">
                <a:tc>
                  <a:txBody>
                    <a:bodyPr/>
                    <a:lstStyle/>
                    <a:p>
                      <a:pPr algn="ctr">
                        <a:spcBef>
                          <a:spcPts val="300"/>
                        </a:spcBef>
                        <a:spcAft>
                          <a:spcPts val="300"/>
                        </a:spcAft>
                      </a:pPr>
                      <a:r>
                        <a:rPr lang="en-US" sz="1200" dirty="0"/>
                        <a:t>OUR VALUES</a:t>
                      </a:r>
                      <a:endParaRPr lang="en-ZA" sz="1200" dirty="0">
                        <a:latin typeface="Corbel" panose="020B0503020204020204" pitchFamily="34" charset="0"/>
                        <a:cs typeface="Arial" panose="020B0604020202020204" pitchFamily="34" charset="0"/>
                      </a:endParaRPr>
                    </a:p>
                  </a:txBody>
                  <a:tcPr anchor="ctr">
                    <a:solidFill>
                      <a:schemeClr val="accent5">
                        <a:lumMod val="50000"/>
                      </a:schemeClr>
                    </a:solidFill>
                  </a:tcPr>
                </a:tc>
                <a:extLst>
                  <a:ext uri="{0D108BD9-81ED-4DB2-BD59-A6C34878D82A}">
                    <a16:rowId xmlns:a16="http://schemas.microsoft.com/office/drawing/2014/main" val="668270173"/>
                  </a:ext>
                </a:extLst>
              </a:tr>
              <a:tr h="1707050">
                <a:tc>
                  <a:txBody>
                    <a:bodyPr/>
                    <a:lstStyle/>
                    <a:p>
                      <a:pPr marL="223838" lvl="1" indent="-212725" eaLnBrk="1" fontAlgn="base" hangingPunct="1">
                        <a:spcBef>
                          <a:spcPts val="400"/>
                        </a:spcBef>
                        <a:spcAft>
                          <a:spcPts val="400"/>
                        </a:spcAft>
                        <a:buFont typeface="Wingdings" pitchFamily="2" charset="2"/>
                        <a:buChar char="Ø"/>
                        <a:tabLst/>
                      </a:pPr>
                      <a:r>
                        <a:rPr lang="en-ZA" sz="1300" b="1" dirty="0">
                          <a:solidFill>
                            <a:schemeClr val="accent5">
                              <a:lumMod val="50000"/>
                            </a:schemeClr>
                          </a:solidFill>
                          <a:latin typeface="+mn-lt"/>
                        </a:rPr>
                        <a:t>Service/ Stewardship</a:t>
                      </a:r>
                    </a:p>
                    <a:p>
                      <a:pPr marL="223838" lvl="1" indent="-212725" eaLnBrk="1" fontAlgn="base" hangingPunct="1">
                        <a:spcBef>
                          <a:spcPts val="400"/>
                        </a:spcBef>
                        <a:spcAft>
                          <a:spcPts val="400"/>
                        </a:spcAft>
                        <a:buFont typeface="Wingdings" pitchFamily="2" charset="2"/>
                        <a:buChar char="Ø"/>
                        <a:tabLst/>
                      </a:pPr>
                      <a:r>
                        <a:rPr lang="en-ZA" sz="1300" b="1" dirty="0">
                          <a:solidFill>
                            <a:schemeClr val="accent5">
                              <a:lumMod val="50000"/>
                            </a:schemeClr>
                          </a:solidFill>
                          <a:latin typeface="+mn-lt"/>
                        </a:rPr>
                        <a:t>Zealousness</a:t>
                      </a:r>
                    </a:p>
                    <a:p>
                      <a:pPr marL="223838" lvl="1" indent="-212725" eaLnBrk="1" fontAlgn="base" hangingPunct="1">
                        <a:spcBef>
                          <a:spcPts val="400"/>
                        </a:spcBef>
                        <a:spcAft>
                          <a:spcPts val="400"/>
                        </a:spcAft>
                        <a:buFont typeface="Wingdings" pitchFamily="2" charset="2"/>
                        <a:buChar char="Ø"/>
                        <a:tabLst/>
                      </a:pPr>
                      <a:r>
                        <a:rPr lang="en-ZA" sz="1300" b="1" dirty="0">
                          <a:solidFill>
                            <a:schemeClr val="accent5">
                              <a:lumMod val="50000"/>
                            </a:schemeClr>
                          </a:solidFill>
                          <a:latin typeface="+mn-lt"/>
                        </a:rPr>
                        <a:t>Connectedness/ Interconnectedness</a:t>
                      </a:r>
                    </a:p>
                    <a:p>
                      <a:pPr marL="223838" lvl="1" indent="-212725" eaLnBrk="1" fontAlgn="base" hangingPunct="1">
                        <a:spcBef>
                          <a:spcPts val="400"/>
                        </a:spcBef>
                        <a:spcAft>
                          <a:spcPts val="400"/>
                        </a:spcAft>
                        <a:buFont typeface="Wingdings" pitchFamily="2" charset="2"/>
                        <a:buChar char="Ø"/>
                        <a:tabLst/>
                      </a:pPr>
                      <a:r>
                        <a:rPr lang="en-ZA" sz="1300" b="1" dirty="0">
                          <a:solidFill>
                            <a:schemeClr val="accent5">
                              <a:lumMod val="50000"/>
                            </a:schemeClr>
                          </a:solidFill>
                          <a:latin typeface="+mn-lt"/>
                        </a:rPr>
                        <a:t>Accountability</a:t>
                      </a:r>
                    </a:p>
                    <a:p>
                      <a:pPr marL="223838" lvl="1" indent="-212725" eaLnBrk="1" fontAlgn="base" hangingPunct="1">
                        <a:spcBef>
                          <a:spcPts val="400"/>
                        </a:spcBef>
                        <a:spcAft>
                          <a:spcPts val="400"/>
                        </a:spcAft>
                        <a:buFont typeface="Wingdings" pitchFamily="2" charset="2"/>
                        <a:buChar char="Ø"/>
                        <a:tabLst/>
                      </a:pPr>
                      <a:r>
                        <a:rPr lang="en-ZA" sz="1300" b="1" dirty="0">
                          <a:solidFill>
                            <a:schemeClr val="accent5">
                              <a:lumMod val="50000"/>
                            </a:schemeClr>
                          </a:solidFill>
                          <a:latin typeface="+mn-lt"/>
                        </a:rPr>
                        <a:t>Our employees are holistic human beings</a:t>
                      </a:r>
                    </a:p>
                  </a:txBody>
                  <a:tcPr>
                    <a:solidFill>
                      <a:schemeClr val="accent4">
                        <a:lumMod val="20000"/>
                        <a:lumOff val="80000"/>
                      </a:schemeClr>
                    </a:solidFill>
                  </a:tcPr>
                </a:tc>
                <a:extLst>
                  <a:ext uri="{0D108BD9-81ED-4DB2-BD59-A6C34878D82A}">
                    <a16:rowId xmlns:a16="http://schemas.microsoft.com/office/drawing/2014/main" val="417318523"/>
                  </a:ext>
                </a:extLst>
              </a:tr>
            </a:tbl>
          </a:graphicData>
        </a:graphic>
      </p:graphicFrame>
    </p:spTree>
    <p:extLst>
      <p:ext uri="{BB962C8B-B14F-4D97-AF65-F5344CB8AC3E}">
        <p14:creationId xmlns:p14="http://schemas.microsoft.com/office/powerpoint/2010/main" val="2624305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33">
            <a:extLst>
              <a:ext uri="{FF2B5EF4-FFF2-40B4-BE49-F238E27FC236}">
                <a16:creationId xmlns:a16="http://schemas.microsoft.com/office/drawing/2014/main" id="{454AB960-A45D-7D46-9811-52A756556D5C}"/>
              </a:ext>
            </a:extLst>
          </p:cNvPr>
          <p:cNvSpPr txBox="1">
            <a:spLocks/>
          </p:cNvSpPr>
          <p:nvPr/>
        </p:nvSpPr>
        <p:spPr>
          <a:xfrm>
            <a:off x="88900" y="189424"/>
            <a:ext cx="9677399" cy="454043"/>
          </a:xfrm>
          <a:prstGeom prst="rect">
            <a:avLst/>
          </a:prstGeom>
          <a:solidFill>
            <a:schemeClr val="bg1">
              <a:lumMod val="95000"/>
            </a:schemeClr>
          </a:solidFill>
          <a:ln>
            <a:solidFill>
              <a:schemeClr val="accent6">
                <a:lumMod val="50000"/>
              </a:schemeClr>
            </a:solidFill>
          </a:ln>
        </p:spPr>
        <p:txBody>
          <a:bodyPr/>
          <a:lstStyle>
            <a:lvl1pPr algn="l" defTabSz="74295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algn="ctr" fontAlgn="base">
              <a:spcBef>
                <a:spcPct val="50000"/>
              </a:spcBef>
              <a:spcAft>
                <a:spcPct val="0"/>
              </a:spcAft>
            </a:pPr>
            <a:r>
              <a:rPr lang="en-ZA" sz="1800" b="1" cap="all" dirty="0">
                <a:solidFill>
                  <a:srgbClr val="002060"/>
                </a:solidFill>
                <a:cs typeface="Arial" pitchFamily="34" charset="0"/>
              </a:rPr>
              <a:t>SHRA SP 2020-2025: OUTCOMES, OUTCOME INDICATORS AND 5-YEAR TARGETS</a:t>
            </a:r>
          </a:p>
        </p:txBody>
      </p:sp>
      <p:graphicFrame>
        <p:nvGraphicFramePr>
          <p:cNvPr id="4" name="Table 3">
            <a:extLst>
              <a:ext uri="{FF2B5EF4-FFF2-40B4-BE49-F238E27FC236}">
                <a16:creationId xmlns:a16="http://schemas.microsoft.com/office/drawing/2014/main" id="{BEF2BF75-40C6-4B43-9D22-E1AA229DE2BA}"/>
              </a:ext>
            </a:extLst>
          </p:cNvPr>
          <p:cNvGraphicFramePr>
            <a:graphicFrameLocks noGrp="1"/>
          </p:cNvGraphicFramePr>
          <p:nvPr>
            <p:extLst>
              <p:ext uri="{D42A27DB-BD31-4B8C-83A1-F6EECF244321}">
                <p14:modId xmlns:p14="http://schemas.microsoft.com/office/powerpoint/2010/main" val="432770469"/>
              </p:ext>
            </p:extLst>
          </p:nvPr>
        </p:nvGraphicFramePr>
        <p:xfrm>
          <a:off x="88900" y="768596"/>
          <a:ext cx="9677398" cy="6193562"/>
        </p:xfrm>
        <a:graphic>
          <a:graphicData uri="http://schemas.openxmlformats.org/drawingml/2006/table">
            <a:tbl>
              <a:tblPr firstRow="1" bandRow="1">
                <a:tableStyleId>{93296810-A885-4BE3-A3E7-6D5BEEA58F35}</a:tableStyleId>
              </a:tblPr>
              <a:tblGrid>
                <a:gridCol w="2204357">
                  <a:extLst>
                    <a:ext uri="{9D8B030D-6E8A-4147-A177-3AD203B41FA5}">
                      <a16:colId xmlns:a16="http://schemas.microsoft.com/office/drawing/2014/main" val="153919616"/>
                    </a:ext>
                  </a:extLst>
                </a:gridCol>
                <a:gridCol w="2915351">
                  <a:extLst>
                    <a:ext uri="{9D8B030D-6E8A-4147-A177-3AD203B41FA5}">
                      <a16:colId xmlns:a16="http://schemas.microsoft.com/office/drawing/2014/main" val="1631194937"/>
                    </a:ext>
                  </a:extLst>
                </a:gridCol>
                <a:gridCol w="2245488">
                  <a:extLst>
                    <a:ext uri="{9D8B030D-6E8A-4147-A177-3AD203B41FA5}">
                      <a16:colId xmlns:a16="http://schemas.microsoft.com/office/drawing/2014/main" val="762101250"/>
                    </a:ext>
                  </a:extLst>
                </a:gridCol>
                <a:gridCol w="2312202">
                  <a:extLst>
                    <a:ext uri="{9D8B030D-6E8A-4147-A177-3AD203B41FA5}">
                      <a16:colId xmlns:a16="http://schemas.microsoft.com/office/drawing/2014/main" val="3243861598"/>
                    </a:ext>
                  </a:extLst>
                </a:gridCol>
              </a:tblGrid>
              <a:tr h="631996">
                <a:tc>
                  <a:txBody>
                    <a:bodyPr/>
                    <a:lstStyle/>
                    <a:p>
                      <a:pPr algn="ctr">
                        <a:lnSpc>
                          <a:spcPct val="110000"/>
                        </a:lnSpc>
                        <a:spcBef>
                          <a:spcPts val="300"/>
                        </a:spcBef>
                        <a:spcAft>
                          <a:spcPts val="300"/>
                        </a:spcAft>
                      </a:pPr>
                      <a:r>
                        <a:rPr lang="en-GB" sz="1200" b="1" dirty="0">
                          <a:latin typeface="+mn-lt"/>
                        </a:rPr>
                        <a:t>Outcome Statement</a:t>
                      </a:r>
                    </a:p>
                  </a:txBody>
                  <a:tcPr/>
                </a:tc>
                <a:tc>
                  <a:txBody>
                    <a:bodyPr/>
                    <a:lstStyle/>
                    <a:p>
                      <a:pPr algn="ctr">
                        <a:lnSpc>
                          <a:spcPct val="110000"/>
                        </a:lnSpc>
                        <a:spcBef>
                          <a:spcPts val="300"/>
                        </a:spcBef>
                        <a:spcAft>
                          <a:spcPts val="300"/>
                        </a:spcAft>
                      </a:pPr>
                      <a:r>
                        <a:rPr lang="en-GB" sz="1200" b="1" dirty="0">
                          <a:latin typeface="+mn-lt"/>
                        </a:rPr>
                        <a:t>Outcome Indicator/s</a:t>
                      </a:r>
                    </a:p>
                  </a:txBody>
                  <a:tcPr/>
                </a:tc>
                <a:tc>
                  <a:txBody>
                    <a:bodyPr/>
                    <a:lstStyle/>
                    <a:p>
                      <a:pPr algn="ctr">
                        <a:lnSpc>
                          <a:spcPct val="110000"/>
                        </a:lnSpc>
                        <a:spcBef>
                          <a:spcPts val="300"/>
                        </a:spcBef>
                        <a:spcAft>
                          <a:spcPts val="300"/>
                        </a:spcAft>
                      </a:pPr>
                      <a:r>
                        <a:rPr lang="en-ZA" sz="1200" b="1" kern="1200" dirty="0">
                          <a:solidFill>
                            <a:schemeClr val="lt1"/>
                          </a:solidFill>
                          <a:latin typeface="+mn-lt"/>
                          <a:ea typeface="+mn-ea"/>
                          <a:cs typeface="+mn-cs"/>
                        </a:rPr>
                        <a:t>Baseline</a:t>
                      </a:r>
                    </a:p>
                    <a:p>
                      <a:pPr algn="ctr">
                        <a:lnSpc>
                          <a:spcPct val="110000"/>
                        </a:lnSpc>
                        <a:spcBef>
                          <a:spcPts val="300"/>
                        </a:spcBef>
                        <a:spcAft>
                          <a:spcPts val="300"/>
                        </a:spcAft>
                      </a:pPr>
                      <a:r>
                        <a:rPr lang="en-ZA" sz="1200" b="1" kern="1200" dirty="0">
                          <a:solidFill>
                            <a:schemeClr val="lt1"/>
                          </a:solidFill>
                          <a:latin typeface="+mn-lt"/>
                          <a:ea typeface="+mn-ea"/>
                          <a:cs typeface="+mn-cs"/>
                        </a:rPr>
                        <a:t>2019/20</a:t>
                      </a:r>
                      <a:endParaRPr lang="en-GB" sz="1200" b="1" kern="1200" dirty="0">
                        <a:solidFill>
                          <a:schemeClr val="lt1"/>
                        </a:solidFill>
                        <a:latin typeface="+mn-lt"/>
                        <a:ea typeface="+mn-ea"/>
                        <a:cs typeface="+mn-cs"/>
                      </a:endParaRPr>
                    </a:p>
                  </a:txBody>
                  <a:tcPr/>
                </a:tc>
                <a:tc>
                  <a:txBody>
                    <a:bodyPr/>
                    <a:lstStyle/>
                    <a:p>
                      <a:pPr algn="ctr">
                        <a:lnSpc>
                          <a:spcPct val="110000"/>
                        </a:lnSpc>
                        <a:spcBef>
                          <a:spcPts val="300"/>
                        </a:spcBef>
                        <a:spcAft>
                          <a:spcPts val="300"/>
                        </a:spcAft>
                      </a:pPr>
                      <a:r>
                        <a:rPr lang="en-ZA" sz="1200" b="1" kern="1200" dirty="0">
                          <a:solidFill>
                            <a:schemeClr val="lt1"/>
                          </a:solidFill>
                          <a:latin typeface="+mn-lt"/>
                          <a:ea typeface="+mn-ea"/>
                          <a:cs typeface="+mn-cs"/>
                        </a:rPr>
                        <a:t>5-Year Target </a:t>
                      </a:r>
                    </a:p>
                    <a:p>
                      <a:pPr algn="ctr">
                        <a:lnSpc>
                          <a:spcPct val="110000"/>
                        </a:lnSpc>
                        <a:spcBef>
                          <a:spcPts val="300"/>
                        </a:spcBef>
                        <a:spcAft>
                          <a:spcPts val="300"/>
                        </a:spcAft>
                      </a:pPr>
                      <a:r>
                        <a:rPr lang="en-ZA" sz="1200" b="1" kern="1200" dirty="0">
                          <a:solidFill>
                            <a:schemeClr val="lt1"/>
                          </a:solidFill>
                          <a:latin typeface="+mn-lt"/>
                          <a:ea typeface="+mn-ea"/>
                          <a:cs typeface="+mn-cs"/>
                        </a:rPr>
                        <a:t>2020/21 to 2024/25</a:t>
                      </a:r>
                      <a:endParaRPr lang="en-GB" sz="1200" b="1" kern="1200" dirty="0">
                        <a:solidFill>
                          <a:schemeClr val="lt1"/>
                        </a:solidFill>
                        <a:latin typeface="+mn-lt"/>
                        <a:ea typeface="+mn-ea"/>
                        <a:cs typeface="+mn-cs"/>
                      </a:endParaRPr>
                    </a:p>
                  </a:txBody>
                  <a:tcPr/>
                </a:tc>
                <a:extLst>
                  <a:ext uri="{0D108BD9-81ED-4DB2-BD59-A6C34878D82A}">
                    <a16:rowId xmlns:a16="http://schemas.microsoft.com/office/drawing/2014/main" val="1141327641"/>
                  </a:ext>
                </a:extLst>
              </a:tr>
              <a:tr h="385689">
                <a:tc rowSpan="2">
                  <a:txBody>
                    <a:bodyPr/>
                    <a:lstStyle/>
                    <a:p>
                      <a:pPr algn="l">
                        <a:lnSpc>
                          <a:spcPct val="110000"/>
                        </a:lnSpc>
                        <a:spcBef>
                          <a:spcPts val="500"/>
                        </a:spcBef>
                        <a:spcAft>
                          <a:spcPts val="500"/>
                        </a:spcAft>
                      </a:pPr>
                      <a:r>
                        <a:rPr lang="en-ZA" sz="1300" b="1" u="sng" kern="1400" dirty="0">
                          <a:effectLst/>
                          <a:latin typeface="Arial" panose="020B0604020202020204" pitchFamily="34" charset="0"/>
                          <a:ea typeface="Times New Roman" panose="02020603050405020304" pitchFamily="18" charset="0"/>
                          <a:cs typeface="Arial" panose="020B0604020202020204" pitchFamily="34" charset="0"/>
                        </a:rPr>
                        <a:t>Outcome 1:</a:t>
                      </a:r>
                      <a:endParaRPr lang="en-ZA" sz="13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500"/>
                        </a:spcBef>
                        <a:spcAft>
                          <a:spcPts val="500"/>
                        </a:spcAft>
                      </a:pPr>
                      <a:r>
                        <a:rPr lang="en-ZA" sz="1300" b="1" kern="1200" dirty="0">
                          <a:solidFill>
                            <a:schemeClr val="dk1"/>
                          </a:solidFill>
                          <a:effectLst/>
                          <a:latin typeface="+mn-lt"/>
                          <a:ea typeface="+mn-ea"/>
                          <a:cs typeface="+mn-cs"/>
                        </a:rPr>
                        <a:t>Functional, efficient and integrated government</a:t>
                      </a:r>
                    </a:p>
                  </a:txBody>
                  <a:tcPr marL="68580" marR="68580" marT="0" marB="0"/>
                </a:tc>
                <a:tc>
                  <a:txBody>
                    <a:bodyPr/>
                    <a:lstStyle/>
                    <a:p>
                      <a:pPr algn="l">
                        <a:lnSpc>
                          <a:spcPct val="110000"/>
                        </a:lnSpc>
                        <a:spcBef>
                          <a:spcPts val="500"/>
                        </a:spcBef>
                        <a:spcAft>
                          <a:spcPts val="500"/>
                        </a:spcAf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1.1. External audit outcome</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500"/>
                        </a:spcBef>
                        <a:spcAft>
                          <a:spcPts val="500"/>
                        </a:spcAft>
                      </a:pPr>
                      <a:r>
                        <a:rPr lang="en-ZA" sz="1200" kern="1400">
                          <a:effectLst/>
                          <a:latin typeface="Arial" panose="020B0604020202020204" pitchFamily="34" charset="0"/>
                          <a:ea typeface="Times New Roman" panose="02020603050405020304" pitchFamily="18" charset="0"/>
                          <a:cs typeface="Arial" panose="020B0604020202020204" pitchFamily="34" charset="0"/>
                        </a:rPr>
                        <a:t>Unqualified audit opinion, with matters of emphasis</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500"/>
                        </a:spcBef>
                        <a:spcAft>
                          <a:spcPts val="500"/>
                        </a:spcAft>
                      </a:pPr>
                      <a:r>
                        <a:rPr lang="en-ZA" sz="1200" kern="1400">
                          <a:effectLst/>
                          <a:latin typeface="Arial" panose="020B0604020202020204" pitchFamily="34" charset="0"/>
                          <a:ea typeface="Times New Roman" panose="02020603050405020304" pitchFamily="18" charset="0"/>
                          <a:cs typeface="Arial" panose="020B0604020202020204" pitchFamily="34" charset="0"/>
                        </a:rPr>
                        <a:t>Unqualified audit opinion, with no matters of emphasis</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58190062"/>
                  </a:ext>
                </a:extLst>
              </a:tr>
              <a:tr h="716271">
                <a:tc vMerge="1">
                  <a:txBody>
                    <a:bodyPr/>
                    <a:lstStyle/>
                    <a:p>
                      <a:endParaRPr lang="en-GB"/>
                    </a:p>
                  </a:txBody>
                  <a:tcPr/>
                </a:tc>
                <a:tc>
                  <a:txBody>
                    <a:bodyPr/>
                    <a:lstStyle/>
                    <a:p>
                      <a:pPr algn="l">
                        <a:lnSpc>
                          <a:spcPct val="110000"/>
                        </a:lnSpc>
                        <a:spcBef>
                          <a:spcPts val="500"/>
                        </a:spcBef>
                        <a:spcAft>
                          <a:spcPts val="500"/>
                        </a:spcAf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1.2. Increase in the biennial stakeholder perception survey rating</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500"/>
                        </a:spcBef>
                        <a:spcAft>
                          <a:spcPts val="500"/>
                        </a:spcAft>
                      </a:pPr>
                      <a:r>
                        <a:rPr lang="en-ZA" sz="1200" kern="1400">
                          <a:effectLst/>
                          <a:latin typeface="Arial" panose="020B0604020202020204" pitchFamily="34" charset="0"/>
                          <a:ea typeface="Times New Roman" panose="02020603050405020304" pitchFamily="18" charset="0"/>
                          <a:cs typeface="Arial" panose="020B0604020202020204" pitchFamily="34" charset="0"/>
                        </a:rPr>
                        <a:t>Baseline to be established by the end of the 2019/20 financial year. </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500"/>
                        </a:spcBef>
                        <a:spcAft>
                          <a:spcPts val="500"/>
                        </a:spcAf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Target will be published as an Annexure in the 2021/22 APP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99187502"/>
                  </a:ext>
                </a:extLst>
              </a:tr>
              <a:tr h="1038838">
                <a:tc>
                  <a:txBody>
                    <a:bodyPr/>
                    <a:lstStyle/>
                    <a:p>
                      <a:pPr marL="93662" marR="20955" lvl="0" indent="0" algn="l" defTabSz="742950" rtl="0" eaLnBrk="1" fontAlgn="auto" latinLnBrk="0" hangingPunct="1">
                        <a:lnSpc>
                          <a:spcPct val="110000"/>
                        </a:lnSpc>
                        <a:spcBef>
                          <a:spcPts val="1200"/>
                        </a:spcBef>
                        <a:spcAft>
                          <a:spcPts val="300"/>
                        </a:spcAft>
                        <a:buClrTx/>
                        <a:buSzTx/>
                        <a:buFont typeface="Courier New" panose="02070309020205020404" pitchFamily="49" charset="0"/>
                        <a:buNone/>
                        <a:tabLst/>
                        <a:defRPr/>
                      </a:pPr>
                      <a:r>
                        <a:rPr lang="en-ZA" sz="1300" b="1" u="sng" kern="1200" dirty="0">
                          <a:solidFill>
                            <a:schemeClr val="dk1"/>
                          </a:solidFill>
                          <a:effectLst/>
                          <a:latin typeface="+mn-lt"/>
                          <a:ea typeface="+mn-ea"/>
                          <a:cs typeface="+mn-cs"/>
                        </a:rPr>
                        <a:t>Outcome 2:</a:t>
                      </a:r>
                    </a:p>
                    <a:p>
                      <a:pPr marL="93662" marR="20955" lvl="0" indent="0" algn="l" defTabSz="742950" rtl="0" eaLnBrk="1" fontAlgn="auto" latinLnBrk="0" hangingPunct="1">
                        <a:lnSpc>
                          <a:spcPct val="110000"/>
                        </a:lnSpc>
                        <a:spcBef>
                          <a:spcPts val="1200"/>
                        </a:spcBef>
                        <a:spcAft>
                          <a:spcPts val="300"/>
                        </a:spcAft>
                        <a:buClrTx/>
                        <a:buSzTx/>
                        <a:buFont typeface="Courier New" panose="02070309020205020404" pitchFamily="49" charset="0"/>
                        <a:buNone/>
                        <a:tabLst/>
                        <a:defRPr/>
                      </a:pPr>
                      <a:r>
                        <a:rPr lang="en-ZA" sz="1300" b="1" kern="1200" dirty="0">
                          <a:solidFill>
                            <a:schemeClr val="dk1"/>
                          </a:solidFill>
                          <a:effectLst/>
                          <a:latin typeface="+mn-lt"/>
                          <a:ea typeface="+mn-ea"/>
                          <a:cs typeface="+mn-cs"/>
                        </a:rPr>
                        <a:t>Quality affordable social housing for rental delivered in strategically located areas</a:t>
                      </a:r>
                    </a:p>
                  </a:txBody>
                  <a:tcPr marL="0" marR="0" marT="0" marB="0"/>
                </a:tc>
                <a:tc>
                  <a:txBody>
                    <a:bodyPr/>
                    <a:lstStyle/>
                    <a:p>
                      <a:pPr algn="l">
                        <a:lnSpc>
                          <a:spcPct val="110000"/>
                        </a:lnSpc>
                        <a:spcBef>
                          <a:spcPts val="500"/>
                        </a:spcBef>
                        <a:spcAft>
                          <a:spcPts val="500"/>
                        </a:spcAf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2.1. Number of social housing units delivered in strategically located areas</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500"/>
                        </a:spcBef>
                        <a:spcAft>
                          <a:spcPts val="500"/>
                        </a:spcAft>
                      </a:pPr>
                      <a:r>
                        <a:rPr lang="en-ZA" sz="1200" b="1" kern="1400" dirty="0">
                          <a:effectLst/>
                          <a:latin typeface="Arial" panose="020B0604020202020204" pitchFamily="34" charset="0"/>
                          <a:ea typeface="Times New Roman" panose="02020603050405020304" pitchFamily="18" charset="0"/>
                          <a:cs typeface="Arial" panose="020B0604020202020204" pitchFamily="34" charset="0"/>
                        </a:rPr>
                        <a:t>MTSF 2014–2019:</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500"/>
                        </a:spcBef>
                        <a:spcAft>
                          <a:spcPts val="500"/>
                        </a:spcAf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13 968 social housing units delivered</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500"/>
                        </a:spcBef>
                        <a:spcAft>
                          <a:spcPts val="500"/>
                        </a:spcAft>
                      </a:pPr>
                      <a:r>
                        <a:rPr lang="en-ZA" sz="1200" b="1" kern="1400" dirty="0">
                          <a:effectLst/>
                          <a:latin typeface="Arial" panose="020B0604020202020204" pitchFamily="34" charset="0"/>
                          <a:ea typeface="Times New Roman" panose="02020603050405020304" pitchFamily="18" charset="0"/>
                          <a:cs typeface="Arial" panose="020B0604020202020204" pitchFamily="34" charset="0"/>
                        </a:rPr>
                        <a:t>SP 2015-2020:</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500"/>
                        </a:spcBef>
                        <a:spcAft>
                          <a:spcPts val="500"/>
                        </a:spcAf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15 915 social housing units delivered</a:t>
                      </a:r>
                    </a:p>
                    <a:p>
                      <a:pPr algn="l">
                        <a:lnSpc>
                          <a:spcPct val="110000"/>
                        </a:lnSpc>
                        <a:spcBef>
                          <a:spcPts val="500"/>
                        </a:spcBef>
                        <a:spcAft>
                          <a:spcPts val="500"/>
                        </a:spcAft>
                      </a:pP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500"/>
                        </a:spcBef>
                        <a:spcAft>
                          <a:spcPts val="500"/>
                        </a:spcAft>
                      </a:pPr>
                      <a:r>
                        <a:rPr lang="en-ZA" sz="1200" b="1" kern="1400" dirty="0">
                          <a:effectLst/>
                          <a:latin typeface="Arial" panose="020B0604020202020204" pitchFamily="34" charset="0"/>
                          <a:ea typeface="Times New Roman" panose="02020603050405020304" pitchFamily="18" charset="0"/>
                          <a:cs typeface="Arial" panose="020B0604020202020204" pitchFamily="34" charset="0"/>
                        </a:rPr>
                        <a:t>MTSF 2019–2024: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500"/>
                        </a:spcBef>
                        <a:spcAft>
                          <a:spcPts val="500"/>
                        </a:spcAf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30 000 social housing units delivered*</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500"/>
                        </a:spcBef>
                        <a:spcAft>
                          <a:spcPts val="500"/>
                        </a:spcAft>
                      </a:pPr>
                      <a:r>
                        <a:rPr lang="en-ZA" sz="1200" b="1" kern="1400" dirty="0">
                          <a:effectLst/>
                          <a:latin typeface="Arial" panose="020B0604020202020204" pitchFamily="34" charset="0"/>
                          <a:ea typeface="Times New Roman" panose="02020603050405020304" pitchFamily="18" charset="0"/>
                          <a:cs typeface="Arial" panose="020B0604020202020204" pitchFamily="34" charset="0"/>
                        </a:rPr>
                        <a:t>SP 2020–2025:</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500"/>
                        </a:spcBef>
                        <a:spcAft>
                          <a:spcPts val="500"/>
                        </a:spcAf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30 000 social housing units delivered*</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62806781"/>
                  </a:ext>
                </a:extLst>
              </a:tr>
              <a:tr h="716271">
                <a:tc rowSpan="2">
                  <a:txBody>
                    <a:bodyPr/>
                    <a:lstStyle/>
                    <a:p>
                      <a:pPr algn="l">
                        <a:lnSpc>
                          <a:spcPct val="110000"/>
                        </a:lnSpc>
                        <a:spcBef>
                          <a:spcPts val="500"/>
                        </a:spcBef>
                        <a:spcAft>
                          <a:spcPts val="500"/>
                        </a:spcAft>
                      </a:pPr>
                      <a:r>
                        <a:rPr lang="en-ZA" sz="1300" b="1" u="sng" kern="1400" dirty="0">
                          <a:effectLst/>
                          <a:latin typeface="Arial" panose="020B0604020202020204" pitchFamily="34" charset="0"/>
                          <a:ea typeface="Times New Roman" panose="02020603050405020304" pitchFamily="18" charset="0"/>
                          <a:cs typeface="Arial" panose="020B0604020202020204" pitchFamily="34" charset="0"/>
                        </a:rPr>
                        <a:t>Outcome 3: </a:t>
                      </a:r>
                      <a:endParaRPr lang="en-ZA" sz="13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500"/>
                        </a:spcBef>
                        <a:spcAft>
                          <a:spcPts val="500"/>
                        </a:spcAft>
                      </a:pPr>
                      <a:r>
                        <a:rPr lang="en-ZA" sz="1300" b="1" kern="1400" dirty="0">
                          <a:effectLst/>
                          <a:latin typeface="Arial" panose="020B0604020202020204" pitchFamily="34" charset="0"/>
                          <a:ea typeface="Times New Roman" panose="02020603050405020304" pitchFamily="18" charset="0"/>
                          <a:cs typeface="Arial" panose="020B0604020202020204" pitchFamily="34" charset="0"/>
                        </a:rPr>
                        <a:t>Enhanced performance of delivery agents and projects</a:t>
                      </a:r>
                      <a:endParaRPr lang="en-ZA" sz="13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500"/>
                        </a:spcBef>
                        <a:spcAft>
                          <a:spcPts val="500"/>
                        </a:spcAf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3.1. Percentage of delivery agents that received institutional grant support, at minimum, maintained their level of accreditation</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500"/>
                        </a:spcBef>
                        <a:spcAft>
                          <a:spcPts val="500"/>
                        </a:spcAf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75% of delivery agents that received institutional grant support, at minimum, maintained their level of accreditation</a:t>
                      </a:r>
                    </a:p>
                  </a:txBody>
                  <a:tcPr marL="68580" marR="68580" marT="0" marB="0"/>
                </a:tc>
                <a:tc>
                  <a:txBody>
                    <a:bodyPr/>
                    <a:lstStyle/>
                    <a:p>
                      <a:pPr algn="l">
                        <a:lnSpc>
                          <a:spcPct val="110000"/>
                        </a:lnSpc>
                        <a:spcBef>
                          <a:spcPts val="500"/>
                        </a:spcBef>
                        <a:spcAft>
                          <a:spcPts val="500"/>
                        </a:spcAft>
                      </a:pPr>
                      <a:r>
                        <a:rPr lang="en-ZA" sz="1200" kern="1400">
                          <a:effectLst/>
                          <a:latin typeface="Arial" panose="020B0604020202020204" pitchFamily="34" charset="0"/>
                          <a:ea typeface="Times New Roman" panose="02020603050405020304" pitchFamily="18" charset="0"/>
                          <a:cs typeface="Arial" panose="020B0604020202020204" pitchFamily="34" charset="0"/>
                        </a:rPr>
                        <a:t>75% of delivery agents that received institutional grant support, at minimum, maintained their level of accreditation</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01913239"/>
                  </a:ext>
                </a:extLst>
              </a:tr>
              <a:tr h="716271">
                <a:tc vMerge="1">
                  <a:txBody>
                    <a:bodyPr/>
                    <a:lstStyle/>
                    <a:p>
                      <a:endParaRPr lang="en-ZA"/>
                    </a:p>
                  </a:txBody>
                  <a:tcPr/>
                </a:tc>
                <a:tc>
                  <a:txBody>
                    <a:bodyPr/>
                    <a:lstStyle/>
                    <a:p>
                      <a:pPr algn="l">
                        <a:lnSpc>
                          <a:spcPct val="110000"/>
                        </a:lnSpc>
                        <a:spcBef>
                          <a:spcPts val="500"/>
                        </a:spcBef>
                        <a:spcAft>
                          <a:spcPts val="500"/>
                        </a:spcAft>
                      </a:pPr>
                      <a:r>
                        <a:rPr lang="en-ZA" sz="1200" kern="1400">
                          <a:effectLst/>
                          <a:latin typeface="Arial" panose="020B0604020202020204" pitchFamily="34" charset="0"/>
                          <a:ea typeface="Times New Roman" panose="02020603050405020304" pitchFamily="18" charset="0"/>
                          <a:cs typeface="Arial" panose="020B0604020202020204" pitchFamily="34" charset="0"/>
                        </a:rPr>
                        <a:t>3.2. Percentage of projects that received institutional grant support that are accredited for capital grant award</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500"/>
                        </a:spcBef>
                        <a:spcAft>
                          <a:spcPts val="500"/>
                        </a:spcAf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77.5% of projects that received institutional grant support that are accredited for capital grant award</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500"/>
                        </a:spcBef>
                        <a:spcAft>
                          <a:spcPts val="500"/>
                        </a:spcAf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75% of projects that received institutional grant support that are accredited for capital grant award</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15095412"/>
                  </a:ext>
                </a:extLst>
              </a:tr>
              <a:tr h="716271">
                <a:tc>
                  <a:txBody>
                    <a:bodyPr/>
                    <a:lstStyle/>
                    <a:p>
                      <a:pPr algn="l">
                        <a:lnSpc>
                          <a:spcPct val="110000"/>
                        </a:lnSpc>
                        <a:spcBef>
                          <a:spcPts val="500"/>
                        </a:spcBef>
                        <a:spcAft>
                          <a:spcPts val="500"/>
                        </a:spcAft>
                      </a:pPr>
                      <a:endParaRPr lang="en-ZA" sz="13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500"/>
                        </a:spcBef>
                        <a:spcAft>
                          <a:spcPts val="500"/>
                        </a:spcAft>
                      </a:pP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500"/>
                        </a:spcBef>
                        <a:spcAft>
                          <a:spcPts val="500"/>
                        </a:spcAft>
                      </a:pP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500"/>
                        </a:spcBef>
                        <a:spcAft>
                          <a:spcPts val="500"/>
                        </a:spcAft>
                      </a:pP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4509260"/>
                  </a:ext>
                </a:extLst>
              </a:tr>
            </a:tbl>
          </a:graphicData>
        </a:graphic>
      </p:graphicFrame>
      <p:sp>
        <p:nvSpPr>
          <p:cNvPr id="6" name="Slide Number Placeholder 1"/>
          <p:cNvSpPr>
            <a:spLocks noGrp="1"/>
          </p:cNvSpPr>
          <p:nvPr>
            <p:ph type="sldNum" sz="quarter" idx="12"/>
          </p:nvPr>
        </p:nvSpPr>
        <p:spPr>
          <a:xfrm>
            <a:off x="7537448" y="6356351"/>
            <a:ext cx="2228850" cy="365125"/>
          </a:xfrm>
        </p:spPr>
        <p:txBody>
          <a:bodyPr/>
          <a:lstStyle/>
          <a:p>
            <a:fld id="{1AD0EAB4-4954-FC42-9A58-C49EEA6F401E}" type="slidenum">
              <a:rPr lang="en-US" sz="1000" b="1" smtClean="0">
                <a:solidFill>
                  <a:schemeClr val="tx1"/>
                </a:solidFill>
              </a:rPr>
              <a:t>8</a:t>
            </a:fld>
            <a:endParaRPr lang="en-US" sz="1000" b="1" dirty="0">
              <a:solidFill>
                <a:schemeClr val="tx1"/>
              </a:solidFill>
            </a:endParaRPr>
          </a:p>
        </p:txBody>
      </p:sp>
    </p:spTree>
    <p:extLst>
      <p:ext uri="{BB962C8B-B14F-4D97-AF65-F5344CB8AC3E}">
        <p14:creationId xmlns:p14="http://schemas.microsoft.com/office/powerpoint/2010/main" val="4128077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33">
            <a:extLst>
              <a:ext uri="{FF2B5EF4-FFF2-40B4-BE49-F238E27FC236}">
                <a16:creationId xmlns:a16="http://schemas.microsoft.com/office/drawing/2014/main" id="{454AB960-A45D-7D46-9811-52A756556D5C}"/>
              </a:ext>
            </a:extLst>
          </p:cNvPr>
          <p:cNvSpPr txBox="1">
            <a:spLocks/>
          </p:cNvSpPr>
          <p:nvPr/>
        </p:nvSpPr>
        <p:spPr>
          <a:xfrm>
            <a:off x="88900" y="189424"/>
            <a:ext cx="9677399" cy="454043"/>
          </a:xfrm>
          <a:prstGeom prst="rect">
            <a:avLst/>
          </a:prstGeom>
          <a:solidFill>
            <a:schemeClr val="bg1">
              <a:lumMod val="95000"/>
            </a:schemeClr>
          </a:solidFill>
          <a:ln>
            <a:solidFill>
              <a:schemeClr val="accent6">
                <a:lumMod val="50000"/>
              </a:schemeClr>
            </a:solidFill>
          </a:ln>
        </p:spPr>
        <p:txBody>
          <a:bodyPr/>
          <a:lstStyle>
            <a:lvl1pPr algn="l" defTabSz="742950" rtl="0" eaLnBrk="1" latinLnBrk="0" hangingPunct="1">
              <a:lnSpc>
                <a:spcPct val="90000"/>
              </a:lnSpc>
              <a:spcBef>
                <a:spcPct val="0"/>
              </a:spcBef>
              <a:buNone/>
              <a:defRPr sz="4400" kern="1200">
                <a:solidFill>
                  <a:schemeClr val="accent3">
                    <a:lumMod val="50000"/>
                  </a:schemeClr>
                </a:solidFill>
                <a:latin typeface="+mj-lt"/>
                <a:ea typeface="+mj-ea"/>
                <a:cs typeface="+mj-cs"/>
              </a:defRPr>
            </a:lvl1pPr>
          </a:lstStyle>
          <a:p>
            <a:pPr algn="ctr" fontAlgn="base">
              <a:spcBef>
                <a:spcPct val="50000"/>
              </a:spcBef>
              <a:spcAft>
                <a:spcPct val="0"/>
              </a:spcAft>
            </a:pPr>
            <a:r>
              <a:rPr lang="en-ZA" sz="1800" b="1" cap="all" dirty="0">
                <a:solidFill>
                  <a:srgbClr val="002060"/>
                </a:solidFill>
                <a:cs typeface="Arial" pitchFamily="34" charset="0"/>
              </a:rPr>
              <a:t>SHRA SP 2020-2025: OUTCOMES, OUTCOME INDICATORS AND 5-YEAR TARGETS</a:t>
            </a:r>
          </a:p>
        </p:txBody>
      </p:sp>
      <p:graphicFrame>
        <p:nvGraphicFramePr>
          <p:cNvPr id="4" name="Table 3">
            <a:extLst>
              <a:ext uri="{FF2B5EF4-FFF2-40B4-BE49-F238E27FC236}">
                <a16:creationId xmlns:a16="http://schemas.microsoft.com/office/drawing/2014/main" id="{BEF2BF75-40C6-4B43-9D22-E1AA229DE2BA}"/>
              </a:ext>
            </a:extLst>
          </p:cNvPr>
          <p:cNvGraphicFramePr>
            <a:graphicFrameLocks noGrp="1"/>
          </p:cNvGraphicFramePr>
          <p:nvPr>
            <p:extLst>
              <p:ext uri="{D42A27DB-BD31-4B8C-83A1-F6EECF244321}">
                <p14:modId xmlns:p14="http://schemas.microsoft.com/office/powerpoint/2010/main" val="2564322223"/>
              </p:ext>
            </p:extLst>
          </p:nvPr>
        </p:nvGraphicFramePr>
        <p:xfrm>
          <a:off x="88900" y="768596"/>
          <a:ext cx="9677398" cy="4894107"/>
        </p:xfrm>
        <a:graphic>
          <a:graphicData uri="http://schemas.openxmlformats.org/drawingml/2006/table">
            <a:tbl>
              <a:tblPr firstRow="1" bandRow="1">
                <a:tableStyleId>{93296810-A885-4BE3-A3E7-6D5BEEA58F35}</a:tableStyleId>
              </a:tblPr>
              <a:tblGrid>
                <a:gridCol w="2204357">
                  <a:extLst>
                    <a:ext uri="{9D8B030D-6E8A-4147-A177-3AD203B41FA5}">
                      <a16:colId xmlns:a16="http://schemas.microsoft.com/office/drawing/2014/main" val="153919616"/>
                    </a:ext>
                  </a:extLst>
                </a:gridCol>
                <a:gridCol w="2915351">
                  <a:extLst>
                    <a:ext uri="{9D8B030D-6E8A-4147-A177-3AD203B41FA5}">
                      <a16:colId xmlns:a16="http://schemas.microsoft.com/office/drawing/2014/main" val="1631194937"/>
                    </a:ext>
                  </a:extLst>
                </a:gridCol>
                <a:gridCol w="2245488">
                  <a:extLst>
                    <a:ext uri="{9D8B030D-6E8A-4147-A177-3AD203B41FA5}">
                      <a16:colId xmlns:a16="http://schemas.microsoft.com/office/drawing/2014/main" val="762101250"/>
                    </a:ext>
                  </a:extLst>
                </a:gridCol>
                <a:gridCol w="2312202">
                  <a:extLst>
                    <a:ext uri="{9D8B030D-6E8A-4147-A177-3AD203B41FA5}">
                      <a16:colId xmlns:a16="http://schemas.microsoft.com/office/drawing/2014/main" val="3243861598"/>
                    </a:ext>
                  </a:extLst>
                </a:gridCol>
              </a:tblGrid>
              <a:tr h="631996">
                <a:tc>
                  <a:txBody>
                    <a:bodyPr/>
                    <a:lstStyle/>
                    <a:p>
                      <a:pPr algn="ctr">
                        <a:lnSpc>
                          <a:spcPct val="110000"/>
                        </a:lnSpc>
                        <a:spcBef>
                          <a:spcPts val="300"/>
                        </a:spcBef>
                        <a:spcAft>
                          <a:spcPts val="300"/>
                        </a:spcAft>
                      </a:pPr>
                      <a:r>
                        <a:rPr lang="en-GB" sz="1200" b="1" dirty="0">
                          <a:latin typeface="+mn-lt"/>
                        </a:rPr>
                        <a:t>Outcome Statement</a:t>
                      </a:r>
                    </a:p>
                  </a:txBody>
                  <a:tcPr/>
                </a:tc>
                <a:tc>
                  <a:txBody>
                    <a:bodyPr/>
                    <a:lstStyle/>
                    <a:p>
                      <a:pPr algn="ctr">
                        <a:lnSpc>
                          <a:spcPct val="110000"/>
                        </a:lnSpc>
                        <a:spcBef>
                          <a:spcPts val="300"/>
                        </a:spcBef>
                        <a:spcAft>
                          <a:spcPts val="300"/>
                        </a:spcAft>
                      </a:pPr>
                      <a:r>
                        <a:rPr lang="en-GB" sz="1200" b="1" dirty="0">
                          <a:latin typeface="+mn-lt"/>
                        </a:rPr>
                        <a:t>Outcome Indicator/s</a:t>
                      </a:r>
                    </a:p>
                  </a:txBody>
                  <a:tcPr/>
                </a:tc>
                <a:tc>
                  <a:txBody>
                    <a:bodyPr/>
                    <a:lstStyle/>
                    <a:p>
                      <a:pPr algn="ctr">
                        <a:lnSpc>
                          <a:spcPct val="110000"/>
                        </a:lnSpc>
                        <a:spcBef>
                          <a:spcPts val="300"/>
                        </a:spcBef>
                        <a:spcAft>
                          <a:spcPts val="300"/>
                        </a:spcAft>
                      </a:pPr>
                      <a:r>
                        <a:rPr lang="en-ZA" sz="1200" b="1" kern="1200" dirty="0">
                          <a:solidFill>
                            <a:schemeClr val="lt1"/>
                          </a:solidFill>
                          <a:latin typeface="+mn-lt"/>
                          <a:ea typeface="+mn-ea"/>
                          <a:cs typeface="+mn-cs"/>
                        </a:rPr>
                        <a:t>Baseline</a:t>
                      </a:r>
                    </a:p>
                    <a:p>
                      <a:pPr algn="ctr">
                        <a:lnSpc>
                          <a:spcPct val="110000"/>
                        </a:lnSpc>
                        <a:spcBef>
                          <a:spcPts val="300"/>
                        </a:spcBef>
                        <a:spcAft>
                          <a:spcPts val="300"/>
                        </a:spcAft>
                      </a:pPr>
                      <a:r>
                        <a:rPr lang="en-ZA" sz="1200" b="1" kern="1200" dirty="0">
                          <a:solidFill>
                            <a:schemeClr val="lt1"/>
                          </a:solidFill>
                          <a:latin typeface="+mn-lt"/>
                          <a:ea typeface="+mn-ea"/>
                          <a:cs typeface="+mn-cs"/>
                        </a:rPr>
                        <a:t>2019/20</a:t>
                      </a:r>
                      <a:endParaRPr lang="en-GB" sz="1200" b="1" kern="1200" dirty="0">
                        <a:solidFill>
                          <a:schemeClr val="lt1"/>
                        </a:solidFill>
                        <a:latin typeface="+mn-lt"/>
                        <a:ea typeface="+mn-ea"/>
                        <a:cs typeface="+mn-cs"/>
                      </a:endParaRPr>
                    </a:p>
                  </a:txBody>
                  <a:tcPr/>
                </a:tc>
                <a:tc>
                  <a:txBody>
                    <a:bodyPr/>
                    <a:lstStyle/>
                    <a:p>
                      <a:pPr algn="ctr">
                        <a:lnSpc>
                          <a:spcPct val="110000"/>
                        </a:lnSpc>
                        <a:spcBef>
                          <a:spcPts val="300"/>
                        </a:spcBef>
                        <a:spcAft>
                          <a:spcPts val="300"/>
                        </a:spcAft>
                      </a:pPr>
                      <a:r>
                        <a:rPr lang="en-ZA" sz="1200" b="1" kern="1200" dirty="0">
                          <a:solidFill>
                            <a:schemeClr val="lt1"/>
                          </a:solidFill>
                          <a:latin typeface="+mn-lt"/>
                          <a:ea typeface="+mn-ea"/>
                          <a:cs typeface="+mn-cs"/>
                        </a:rPr>
                        <a:t>5-Year Target </a:t>
                      </a:r>
                    </a:p>
                    <a:p>
                      <a:pPr algn="ctr">
                        <a:lnSpc>
                          <a:spcPct val="110000"/>
                        </a:lnSpc>
                        <a:spcBef>
                          <a:spcPts val="300"/>
                        </a:spcBef>
                        <a:spcAft>
                          <a:spcPts val="300"/>
                        </a:spcAft>
                      </a:pPr>
                      <a:r>
                        <a:rPr lang="en-ZA" sz="1200" b="1" kern="1200" dirty="0">
                          <a:solidFill>
                            <a:schemeClr val="lt1"/>
                          </a:solidFill>
                          <a:latin typeface="+mn-lt"/>
                          <a:ea typeface="+mn-ea"/>
                          <a:cs typeface="+mn-cs"/>
                        </a:rPr>
                        <a:t>2020/21 to 2024/25</a:t>
                      </a:r>
                      <a:endParaRPr lang="en-GB" sz="1200" b="1" kern="1200" dirty="0">
                        <a:solidFill>
                          <a:schemeClr val="lt1"/>
                        </a:solidFill>
                        <a:latin typeface="+mn-lt"/>
                        <a:ea typeface="+mn-ea"/>
                        <a:cs typeface="+mn-cs"/>
                      </a:endParaRPr>
                    </a:p>
                  </a:txBody>
                  <a:tcPr/>
                </a:tc>
                <a:extLst>
                  <a:ext uri="{0D108BD9-81ED-4DB2-BD59-A6C34878D82A}">
                    <a16:rowId xmlns:a16="http://schemas.microsoft.com/office/drawing/2014/main" val="1141327641"/>
                  </a:ext>
                </a:extLst>
              </a:tr>
              <a:tr h="385689">
                <a:tc>
                  <a:txBody>
                    <a:bodyPr/>
                    <a:lstStyle/>
                    <a:p>
                      <a:pPr algn="l">
                        <a:lnSpc>
                          <a:spcPct val="110000"/>
                        </a:lnSpc>
                        <a:spcBef>
                          <a:spcPts val="500"/>
                        </a:spcBef>
                        <a:spcAft>
                          <a:spcPts val="500"/>
                        </a:spcAft>
                      </a:pPr>
                      <a:r>
                        <a:rPr lang="en-ZA" sz="1300" b="1" u="sng" kern="1400" dirty="0">
                          <a:effectLst/>
                          <a:latin typeface="Arial" panose="020B0604020202020204" pitchFamily="34" charset="0"/>
                          <a:ea typeface="Times New Roman" panose="02020603050405020304" pitchFamily="18" charset="0"/>
                          <a:cs typeface="Arial" panose="020B0604020202020204" pitchFamily="34" charset="0"/>
                        </a:rPr>
                        <a:t>Outcome 4:</a:t>
                      </a:r>
                      <a:endParaRPr lang="en-ZA" sz="13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500"/>
                        </a:spcBef>
                        <a:spcAft>
                          <a:spcPts val="500"/>
                        </a:spcAft>
                      </a:pPr>
                      <a:r>
                        <a:rPr lang="en-ZA" sz="1300" b="1" kern="1400" dirty="0">
                          <a:effectLst/>
                          <a:latin typeface="Arial" panose="020B0604020202020204" pitchFamily="34" charset="0"/>
                          <a:ea typeface="Times New Roman" panose="02020603050405020304" pitchFamily="18" charset="0"/>
                          <a:cs typeface="Arial" panose="020B0604020202020204" pitchFamily="34" charset="0"/>
                        </a:rPr>
                        <a:t>Increased capacity of municipalities and provinces to deliver social housing**</a:t>
                      </a:r>
                      <a:endParaRPr lang="en-ZA" sz="13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500"/>
                        </a:spcBef>
                        <a:spcAft>
                          <a:spcPts val="500"/>
                        </a:spcAf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4.1. Number of municipalities capacitated to deliver social housing</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500"/>
                        </a:spcBef>
                        <a:spcAft>
                          <a:spcPts val="500"/>
                        </a:spcAf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New indicator</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500"/>
                        </a:spcBef>
                        <a:spcAft>
                          <a:spcPts val="500"/>
                        </a:spcAf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12 municipalities capacitated to deliver social housing</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58190062"/>
                  </a:ext>
                </a:extLst>
              </a:tr>
              <a:tr h="716271">
                <a:tc rowSpan="3">
                  <a:txBody>
                    <a:bodyPr/>
                    <a:lstStyle/>
                    <a:p>
                      <a:pPr marL="87313" indent="0"/>
                      <a:endParaRPr lang="en-ZA" sz="1300" b="1" kern="1400" dirty="0">
                        <a:solidFill>
                          <a:schemeClr val="dk1"/>
                        </a:solidFill>
                        <a:effectLst/>
                        <a:latin typeface="Arial" panose="020B0604020202020204" pitchFamily="34" charset="0"/>
                        <a:ea typeface="+mn-ea"/>
                        <a:cs typeface="Arial" panose="020B0604020202020204" pitchFamily="34" charset="0"/>
                      </a:endParaRPr>
                    </a:p>
                    <a:p>
                      <a:pPr marL="87313" indent="0"/>
                      <a:r>
                        <a:rPr lang="en-ZA" sz="1300" b="1" u="sng" kern="1400" dirty="0">
                          <a:solidFill>
                            <a:schemeClr val="dk1"/>
                          </a:solidFill>
                          <a:effectLst/>
                          <a:latin typeface="Arial" panose="020B0604020202020204" pitchFamily="34" charset="0"/>
                          <a:ea typeface="+mn-ea"/>
                          <a:cs typeface="Arial" panose="020B0604020202020204" pitchFamily="34" charset="0"/>
                        </a:rPr>
                        <a:t>Outcome 5: </a:t>
                      </a:r>
                    </a:p>
                    <a:p>
                      <a:pPr marL="87313" indent="0"/>
                      <a:endParaRPr lang="en-ZA" sz="1300" b="1" u="sng" kern="1400" dirty="0">
                        <a:solidFill>
                          <a:schemeClr val="dk1"/>
                        </a:solidFill>
                        <a:effectLst/>
                        <a:latin typeface="Arial" panose="020B0604020202020204" pitchFamily="34" charset="0"/>
                        <a:ea typeface="+mn-ea"/>
                        <a:cs typeface="Arial" panose="020B0604020202020204" pitchFamily="34" charset="0"/>
                      </a:endParaRPr>
                    </a:p>
                    <a:p>
                      <a:pPr marL="87313" indent="0"/>
                      <a:r>
                        <a:rPr lang="en-ZA" sz="1300" b="1" kern="1400" dirty="0">
                          <a:solidFill>
                            <a:schemeClr val="dk1"/>
                          </a:solidFill>
                          <a:effectLst/>
                          <a:latin typeface="Arial" panose="020B0604020202020204" pitchFamily="34" charset="0"/>
                          <a:ea typeface="+mn-ea"/>
                          <a:cs typeface="Arial" panose="020B0604020202020204" pitchFamily="34" charset="0"/>
                        </a:rPr>
                        <a:t>An effectively regulated and sustainable social housing sector</a:t>
                      </a:r>
                    </a:p>
                  </a:txBody>
                  <a:tcPr marL="0" marR="0" marT="0" marB="0"/>
                </a:tc>
                <a:tc>
                  <a:txBody>
                    <a:bodyPr/>
                    <a:lstStyle/>
                    <a:p>
                      <a:pPr algn="l">
                        <a:lnSpc>
                          <a:spcPct val="110000"/>
                        </a:lnSpc>
                        <a:spcBef>
                          <a:spcPts val="500"/>
                        </a:spcBef>
                        <a:spcAft>
                          <a:spcPts val="500"/>
                        </a:spcAft>
                      </a:pPr>
                      <a:r>
                        <a:rPr lang="en-ZA" sz="1200" kern="0" dirty="0">
                          <a:effectLst/>
                          <a:latin typeface="Arial" panose="020B0604020202020204" pitchFamily="34" charset="0"/>
                          <a:ea typeface="Times New Roman" panose="02020603050405020304" pitchFamily="18" charset="0"/>
                          <a:cs typeface="Arial" panose="020B0604020202020204" pitchFamily="34" charset="0"/>
                        </a:rPr>
                        <a:t>5.1. Number of fully accredited Social Housing Institutions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500"/>
                        </a:spcBef>
                        <a:spcAft>
                          <a:spcPts val="500"/>
                        </a:spcAft>
                      </a:pPr>
                      <a:r>
                        <a:rPr lang="en-ZA" sz="1200" kern="1400">
                          <a:effectLst/>
                          <a:latin typeface="Arial" panose="020B0604020202020204" pitchFamily="34" charset="0"/>
                          <a:ea typeface="Times New Roman" panose="02020603050405020304" pitchFamily="18" charset="0"/>
                          <a:cs typeface="Arial" panose="020B0604020202020204" pitchFamily="34" charset="0"/>
                        </a:rPr>
                        <a:t>12 </a:t>
                      </a:r>
                      <a:r>
                        <a:rPr lang="en-ZA" sz="1200" kern="0">
                          <a:effectLst/>
                          <a:latin typeface="Arial" panose="020B0604020202020204" pitchFamily="34" charset="0"/>
                          <a:ea typeface="Times New Roman" panose="02020603050405020304" pitchFamily="18" charset="0"/>
                          <a:cs typeface="Arial" panose="020B0604020202020204" pitchFamily="34" charset="0"/>
                        </a:rPr>
                        <a:t>fully accredited Social Housing Institutions</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500"/>
                        </a:spcBef>
                        <a:spcAft>
                          <a:spcPts val="500"/>
                        </a:spcAf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20 </a:t>
                      </a:r>
                      <a:r>
                        <a:rPr lang="en-ZA" sz="1200" kern="0" dirty="0">
                          <a:effectLst/>
                          <a:latin typeface="Arial" panose="020B0604020202020204" pitchFamily="34" charset="0"/>
                          <a:ea typeface="Times New Roman" panose="02020603050405020304" pitchFamily="18" charset="0"/>
                          <a:cs typeface="Arial" panose="020B0604020202020204" pitchFamily="34" charset="0"/>
                        </a:rPr>
                        <a:t>fully accredited Social Housing Institutions</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62806781"/>
                  </a:ext>
                </a:extLst>
              </a:tr>
              <a:tr h="716271">
                <a:tc vMerge="1">
                  <a:txBody>
                    <a:bodyPr/>
                    <a:lstStyle/>
                    <a:p>
                      <a:pPr marL="93662" marR="20955" lvl="0" indent="0" algn="l" defTabSz="742950" rtl="0" eaLnBrk="1" fontAlgn="auto" latinLnBrk="0" hangingPunct="1">
                        <a:lnSpc>
                          <a:spcPct val="110000"/>
                        </a:lnSpc>
                        <a:spcBef>
                          <a:spcPts val="1200"/>
                        </a:spcBef>
                        <a:spcAft>
                          <a:spcPts val="300"/>
                        </a:spcAft>
                        <a:buClrTx/>
                        <a:buSzTx/>
                        <a:buFont typeface="Courier New" panose="02070309020205020404" pitchFamily="49" charset="0"/>
                        <a:buNone/>
                        <a:tabLst/>
                        <a:defRPr/>
                      </a:pPr>
                      <a:endParaRPr lang="en-ZA" sz="1300" b="1" kern="1200" dirty="0">
                        <a:solidFill>
                          <a:schemeClr val="dk1"/>
                        </a:solidFill>
                        <a:effectLst/>
                        <a:latin typeface="+mn-lt"/>
                        <a:ea typeface="+mn-ea"/>
                        <a:cs typeface="+mn-cs"/>
                      </a:endParaRPr>
                    </a:p>
                  </a:txBody>
                  <a:tcPr marL="0" marR="0" marT="0" marB="0"/>
                </a:tc>
                <a:tc>
                  <a:txBody>
                    <a:bodyPr/>
                    <a:lstStyle/>
                    <a:p>
                      <a:pPr algn="l">
                        <a:lnSpc>
                          <a:spcPct val="110000"/>
                        </a:lnSpc>
                        <a:spcBef>
                          <a:spcPts val="500"/>
                        </a:spcBef>
                        <a:spcAft>
                          <a:spcPts val="500"/>
                        </a:spcAft>
                      </a:pPr>
                      <a:r>
                        <a:rPr lang="en-ZA" sz="1200" kern="0" dirty="0">
                          <a:effectLst/>
                          <a:latin typeface="Arial" panose="020B0604020202020204" pitchFamily="34" charset="0"/>
                          <a:ea typeface="Times New Roman" panose="02020603050405020304" pitchFamily="18" charset="0"/>
                          <a:cs typeface="Arial" panose="020B0604020202020204" pitchFamily="34" charset="0"/>
                        </a:rPr>
                        <a:t>5.2. Number of social housing units accredited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500"/>
                        </a:spcBef>
                        <a:spcAft>
                          <a:spcPts val="500"/>
                        </a:spcAf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28 026 </a:t>
                      </a:r>
                      <a:r>
                        <a:rPr lang="en-ZA" sz="1200" kern="0" dirty="0">
                          <a:effectLst/>
                          <a:latin typeface="Arial" panose="020B0604020202020204" pitchFamily="34" charset="0"/>
                          <a:ea typeface="Times New Roman" panose="02020603050405020304" pitchFamily="18" charset="0"/>
                          <a:cs typeface="Arial" panose="020B0604020202020204" pitchFamily="34" charset="0"/>
                        </a:rPr>
                        <a:t>social housing units accredited</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500"/>
                        </a:spcBef>
                        <a:spcAft>
                          <a:spcPts val="500"/>
                        </a:spcAf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63 026 </a:t>
                      </a:r>
                      <a:r>
                        <a:rPr lang="en-ZA" sz="1200" kern="0" dirty="0">
                          <a:effectLst/>
                          <a:latin typeface="Arial" panose="020B0604020202020204" pitchFamily="34" charset="0"/>
                          <a:ea typeface="Times New Roman" panose="02020603050405020304" pitchFamily="18" charset="0"/>
                          <a:cs typeface="Arial" panose="020B0604020202020204" pitchFamily="34" charset="0"/>
                        </a:rPr>
                        <a:t>social housing units accredited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500"/>
                        </a:spcBef>
                        <a:spcAft>
                          <a:spcPts val="500"/>
                        </a:spcAf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(Est. 7 000 p/a x 5)</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1692184"/>
                  </a:ext>
                </a:extLst>
              </a:tr>
              <a:tr h="716271">
                <a:tc vMerge="1">
                  <a:txBody>
                    <a:bodyPr/>
                    <a:lstStyle/>
                    <a:p>
                      <a:pPr marL="93662" marR="20955" lvl="0" indent="0" algn="l" defTabSz="742950" rtl="0" eaLnBrk="1" fontAlgn="auto" latinLnBrk="0" hangingPunct="1">
                        <a:lnSpc>
                          <a:spcPct val="110000"/>
                        </a:lnSpc>
                        <a:spcBef>
                          <a:spcPts val="1200"/>
                        </a:spcBef>
                        <a:spcAft>
                          <a:spcPts val="300"/>
                        </a:spcAft>
                        <a:buClrTx/>
                        <a:buSzTx/>
                        <a:buFont typeface="Courier New" panose="02070309020205020404" pitchFamily="49" charset="0"/>
                        <a:buNone/>
                        <a:tabLst/>
                        <a:defRPr/>
                      </a:pPr>
                      <a:endParaRPr lang="en-ZA" sz="1300" b="1" kern="1200" dirty="0">
                        <a:solidFill>
                          <a:schemeClr val="dk1"/>
                        </a:solidFill>
                        <a:effectLst/>
                        <a:latin typeface="+mn-lt"/>
                        <a:ea typeface="+mn-ea"/>
                        <a:cs typeface="+mn-cs"/>
                      </a:endParaRPr>
                    </a:p>
                  </a:txBody>
                  <a:tcPr marL="0" marR="0" marT="0" marB="0"/>
                </a:tc>
                <a:tc>
                  <a:txBody>
                    <a:bodyPr/>
                    <a:lstStyle/>
                    <a:p>
                      <a:pPr algn="l">
                        <a:lnSpc>
                          <a:spcPct val="110000"/>
                        </a:lnSpc>
                        <a:spcBef>
                          <a:spcPts val="500"/>
                        </a:spcBef>
                        <a:spcAft>
                          <a:spcPts val="500"/>
                        </a:spcAft>
                      </a:pPr>
                      <a:r>
                        <a:rPr lang="en-ZA" sz="1200" kern="1400">
                          <a:effectLst/>
                          <a:latin typeface="Arial" panose="020B0604020202020204" pitchFamily="34" charset="0"/>
                          <a:ea typeface="Times New Roman" panose="02020603050405020304" pitchFamily="18" charset="0"/>
                          <a:cs typeface="Arial" panose="020B0604020202020204" pitchFamily="34" charset="0"/>
                        </a:rPr>
                        <a:t>5.3. Number of social housing units under regulation</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500"/>
                        </a:spcBef>
                        <a:spcAft>
                          <a:spcPts val="500"/>
                        </a:spcAf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39 407 units under regulation</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21590" algn="l">
                        <a:lnSpc>
                          <a:spcPct val="110000"/>
                        </a:lnSpc>
                        <a:spcBef>
                          <a:spcPts val="500"/>
                        </a:spcBef>
                        <a:spcAft>
                          <a:spcPts val="500"/>
                        </a:spcAf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58 288 social housing units under regulation</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500"/>
                        </a:spcBef>
                        <a:spcAft>
                          <a:spcPts val="500"/>
                        </a:spcAf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(Est. 4 000 p/a x 5)</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72183474"/>
                  </a:ext>
                </a:extLst>
              </a:tr>
              <a:tr h="716271">
                <a:tc>
                  <a:txBody>
                    <a:bodyPr/>
                    <a:lstStyle/>
                    <a:p>
                      <a:pPr algn="l">
                        <a:lnSpc>
                          <a:spcPct val="110000"/>
                        </a:lnSpc>
                        <a:spcBef>
                          <a:spcPts val="500"/>
                        </a:spcBef>
                        <a:spcAft>
                          <a:spcPts val="500"/>
                        </a:spcAft>
                      </a:pPr>
                      <a:r>
                        <a:rPr lang="en-ZA" sz="1200" b="1" u="sng" kern="1400" dirty="0">
                          <a:effectLst/>
                          <a:latin typeface="Arial" panose="020B0604020202020204" pitchFamily="34" charset="0"/>
                          <a:ea typeface="Times New Roman" panose="02020603050405020304" pitchFamily="18" charset="0"/>
                          <a:cs typeface="Arial" panose="020B0604020202020204" pitchFamily="34" charset="0"/>
                        </a:rPr>
                        <a:t>Outcome 6: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500"/>
                        </a:spcBef>
                        <a:spcAft>
                          <a:spcPts val="500"/>
                        </a:spcAft>
                      </a:pPr>
                      <a:r>
                        <a:rPr lang="en-ZA" sz="1200" b="1" kern="1400" dirty="0">
                          <a:effectLst/>
                          <a:latin typeface="Arial" panose="020B0604020202020204" pitchFamily="34" charset="0"/>
                          <a:ea typeface="Times New Roman" panose="02020603050405020304" pitchFamily="18" charset="0"/>
                          <a:cs typeface="Arial" panose="020B0604020202020204" pitchFamily="34" charset="0"/>
                        </a:rPr>
                        <a:t>A transformed Social Housing Sector value chain</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500"/>
                        </a:spcBef>
                        <a:spcAft>
                          <a:spcPts val="500"/>
                        </a:spcAft>
                      </a:pPr>
                      <a:r>
                        <a:rPr lang="en-ZA" sz="1200" kern="0">
                          <a:effectLst/>
                          <a:latin typeface="Arial" panose="020B0604020202020204" pitchFamily="34" charset="0"/>
                          <a:ea typeface="Times New Roman" panose="02020603050405020304" pitchFamily="18" charset="0"/>
                          <a:cs typeface="Arial" panose="020B0604020202020204" pitchFamily="34" charset="0"/>
                        </a:rPr>
                        <a:t>6.1. Social Housing Sector Transformation Index</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500"/>
                        </a:spcBef>
                        <a:spcAft>
                          <a:spcPts val="500"/>
                        </a:spcAft>
                      </a:pPr>
                      <a:r>
                        <a:rPr lang="en-ZA" sz="1200" kern="0">
                          <a:effectLst/>
                          <a:latin typeface="Arial" panose="020B0604020202020204" pitchFamily="34" charset="0"/>
                          <a:ea typeface="Times New Roman" panose="02020603050405020304" pitchFamily="18" charset="0"/>
                          <a:cs typeface="Arial" panose="020B0604020202020204" pitchFamily="34" charset="0"/>
                        </a:rPr>
                        <a:t>New indicator, baseline to be established in 2020/21.</a:t>
                      </a:r>
                      <a:endParaRPr lang="en-ZA" sz="12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0000"/>
                        </a:lnSpc>
                        <a:spcBef>
                          <a:spcPts val="500"/>
                        </a:spcBef>
                        <a:spcAft>
                          <a:spcPts val="500"/>
                        </a:spcAf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An improvement in the state of transformation across the social housing sector.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0000"/>
                        </a:lnSpc>
                        <a:spcAft>
                          <a:spcPts val="0"/>
                        </a:spcAft>
                      </a:pPr>
                      <a:r>
                        <a:rPr lang="en-ZA" sz="1200" u="none" strike="noStrike" kern="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01913239"/>
                  </a:ext>
                </a:extLst>
              </a:tr>
            </a:tbl>
          </a:graphicData>
        </a:graphic>
      </p:graphicFrame>
      <p:sp>
        <p:nvSpPr>
          <p:cNvPr id="6" name="Slide Number Placeholder 1"/>
          <p:cNvSpPr>
            <a:spLocks noGrp="1"/>
          </p:cNvSpPr>
          <p:nvPr>
            <p:ph type="sldNum" sz="quarter" idx="12"/>
          </p:nvPr>
        </p:nvSpPr>
        <p:spPr>
          <a:xfrm>
            <a:off x="7537448" y="6356351"/>
            <a:ext cx="2228850" cy="365125"/>
          </a:xfrm>
        </p:spPr>
        <p:txBody>
          <a:bodyPr/>
          <a:lstStyle/>
          <a:p>
            <a:fld id="{1AD0EAB4-4954-FC42-9A58-C49EEA6F401E}" type="slidenum">
              <a:rPr lang="en-US" sz="1000" b="1" smtClean="0">
                <a:solidFill>
                  <a:schemeClr val="tx1"/>
                </a:solidFill>
              </a:rPr>
              <a:t>9</a:t>
            </a:fld>
            <a:endParaRPr lang="en-US" sz="1000" b="1" dirty="0">
              <a:solidFill>
                <a:schemeClr val="tx1"/>
              </a:solidFill>
            </a:endParaRPr>
          </a:p>
        </p:txBody>
      </p:sp>
      <p:sp>
        <p:nvSpPr>
          <p:cNvPr id="2" name="Rectangle 1">
            <a:extLst>
              <a:ext uri="{FF2B5EF4-FFF2-40B4-BE49-F238E27FC236}">
                <a16:creationId xmlns:a16="http://schemas.microsoft.com/office/drawing/2014/main" id="{7790DB5E-8EDE-4E2A-A5AB-AC1639B224D3}"/>
              </a:ext>
            </a:extLst>
          </p:cNvPr>
          <p:cNvSpPr/>
          <p:nvPr/>
        </p:nvSpPr>
        <p:spPr>
          <a:xfrm>
            <a:off x="88900" y="5625500"/>
            <a:ext cx="9728200" cy="1040991"/>
          </a:xfrm>
          <a:prstGeom prst="rect">
            <a:avLst/>
          </a:prstGeom>
        </p:spPr>
        <p:txBody>
          <a:bodyPr wrap="square">
            <a:spAutoFit/>
          </a:bodyPr>
          <a:lstStyle/>
          <a:p>
            <a:pPr algn="just">
              <a:lnSpc>
                <a:spcPct val="110000"/>
              </a:lnSpc>
              <a:spcAft>
                <a:spcPts val="300"/>
              </a:spcAft>
            </a:pPr>
            <a:r>
              <a:rPr lang="en-ZA" sz="1000" b="1" i="1" kern="1400" dirty="0">
                <a:latin typeface="Arial" panose="020B0604020202020204" pitchFamily="34" charset="0"/>
                <a:ea typeface="Times New Roman" panose="02020603050405020304" pitchFamily="18" charset="0"/>
                <a:cs typeface="Arial" panose="020B0604020202020204" pitchFamily="34" charset="0"/>
              </a:rPr>
              <a:t>NOTES:</a:t>
            </a:r>
          </a:p>
          <a:p>
            <a:pPr algn="just">
              <a:lnSpc>
                <a:spcPct val="110000"/>
              </a:lnSpc>
              <a:spcAft>
                <a:spcPts val="300"/>
              </a:spcAft>
            </a:pPr>
            <a:r>
              <a:rPr lang="en-ZA" sz="1000" i="1" kern="1400" dirty="0">
                <a:latin typeface="Arial" panose="020B0604020202020204" pitchFamily="34" charset="0"/>
                <a:ea typeface="Times New Roman" panose="02020603050405020304" pitchFamily="18" charset="0"/>
                <a:cs typeface="Arial" panose="020B0604020202020204" pitchFamily="34" charset="0"/>
              </a:rPr>
              <a:t>*  Assume full budget availability. Current budget indicative will result in 15 000 units delivered.</a:t>
            </a:r>
            <a:endParaRPr lang="en-ZA" sz="1000" kern="14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0000"/>
              </a:lnSpc>
              <a:spcAft>
                <a:spcPts val="300"/>
              </a:spcAft>
            </a:pPr>
            <a:r>
              <a:rPr lang="en-ZA" sz="1000" i="1" kern="1400" dirty="0">
                <a:solidFill>
                  <a:srgbClr val="000000"/>
                </a:solidFill>
                <a:latin typeface="Arial" panose="020B0604020202020204" pitchFamily="34" charset="0"/>
                <a:ea typeface="Times New Roman" panose="02020603050405020304" pitchFamily="18" charset="0"/>
                <a:cs typeface="Arial" panose="020B0604020202020204" pitchFamily="34" charset="0"/>
              </a:rPr>
              <a:t>** It is implicit for municipalities to achieve ultimate outcome, provinces would need to support projects and have functional Provincial Steering Committees.</a:t>
            </a:r>
            <a:endParaRPr lang="en-ZA" sz="1000" kern="14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0000"/>
              </a:lnSpc>
              <a:spcAft>
                <a:spcPts val="300"/>
              </a:spcAft>
            </a:pPr>
            <a:r>
              <a:rPr lang="en-ZA" sz="1000" i="1" kern="1400" dirty="0">
                <a:solidFill>
                  <a:srgbClr val="000000"/>
                </a:solidFill>
                <a:latin typeface="Arial" panose="020B0604020202020204" pitchFamily="34" charset="0"/>
                <a:ea typeface="Times New Roman" panose="02020603050405020304" pitchFamily="18" charset="0"/>
                <a:cs typeface="Arial" panose="020B0604020202020204" pitchFamily="34" charset="0"/>
              </a:rPr>
              <a:t>***  Best case scenario based on full funding availability to deliver 30 000 units. At current funding levels (for 15 000 units), an additional 19 000 social housing units will be accredited = 47 026 units.</a:t>
            </a:r>
            <a:endParaRPr lang="en-ZA" sz="1000" kern="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4470177"/>
      </p:ext>
    </p:extLst>
  </p:cSld>
  <p:clrMapOvr>
    <a:masterClrMapping/>
  </p:clrMapOvr>
</p:sld>
</file>

<file path=ppt/theme/theme1.xml><?xml version="1.0" encoding="utf-8"?>
<a:theme xmlns:a="http://schemas.openxmlformats.org/drawingml/2006/main" name="Office Theme">
  <a:themeElements>
    <a:clrScheme name="G Blue 2 ">
      <a:dk1>
        <a:srgbClr val="000000"/>
      </a:dk1>
      <a:lt1>
        <a:srgbClr val="FFFFFF"/>
      </a:lt1>
      <a:dk2>
        <a:srgbClr val="DBD9D6"/>
      </a:dk2>
      <a:lt2>
        <a:srgbClr val="7F7F7F"/>
      </a:lt2>
      <a:accent1>
        <a:srgbClr val="385427"/>
      </a:accent1>
      <a:accent2>
        <a:srgbClr val="71A84E"/>
      </a:accent2>
      <a:accent3>
        <a:srgbClr val="AED68F"/>
      </a:accent3>
      <a:accent4>
        <a:srgbClr val="F2672B"/>
      </a:accent4>
      <a:accent5>
        <a:srgbClr val="DB1D35"/>
      </a:accent5>
      <a:accent6>
        <a:srgbClr val="36648B"/>
      </a:accent6>
      <a:hlink>
        <a:srgbClr val="9C9B9B"/>
      </a:hlink>
      <a:folHlink>
        <a:srgbClr val="6E6E6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nesis Presentation template - new" id="{C216131A-E0A4-7A4A-BC21-698751DE7A0B}" vid="{BF69F328-9DB3-A64B-8D44-6844183794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5902</TotalTime>
  <Words>5055</Words>
  <Application>Microsoft Office PowerPoint</Application>
  <PresentationFormat>A4 Paper (210x297 mm)</PresentationFormat>
  <Paragraphs>853</Paragraphs>
  <Slides>39</Slides>
  <Notes>1</Notes>
  <HiddenSlides>4</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Arial</vt:lpstr>
      <vt:lpstr>Arial Narrow</vt:lpstr>
      <vt:lpstr>Calibri</vt:lpstr>
      <vt:lpstr>Corbel</vt:lpstr>
      <vt:lpstr>Courier New</vt:lpstr>
      <vt:lpstr>Ebrima</vt:lpstr>
      <vt:lpstr>Helvetica</vt:lpstr>
      <vt:lpstr>Segoe UI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Meyer</dc:creator>
  <cp:lastModifiedBy>Koliswa Pasiya-Mndende</cp:lastModifiedBy>
  <cp:revision>116</cp:revision>
  <dcterms:created xsi:type="dcterms:W3CDTF">2020-01-11T08:46:12Z</dcterms:created>
  <dcterms:modified xsi:type="dcterms:W3CDTF">2020-05-05T19:50:56Z</dcterms:modified>
</cp:coreProperties>
</file>