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60" r:id="rId4"/>
    <p:sldMasterId id="2147483689" r:id="rId5"/>
  </p:sldMasterIdLst>
  <p:notesMasterIdLst>
    <p:notesMasterId r:id="rId37"/>
  </p:notesMasterIdLst>
  <p:handoutMasterIdLst>
    <p:handoutMasterId r:id="rId38"/>
  </p:handoutMasterIdLst>
  <p:sldIdLst>
    <p:sldId id="1531" r:id="rId6"/>
    <p:sldId id="2258" r:id="rId7"/>
    <p:sldId id="2290" r:id="rId8"/>
    <p:sldId id="2266" r:id="rId9"/>
    <p:sldId id="2261" r:id="rId10"/>
    <p:sldId id="2262" r:id="rId11"/>
    <p:sldId id="2246" r:id="rId12"/>
    <p:sldId id="2251" r:id="rId13"/>
    <p:sldId id="2252" r:id="rId14"/>
    <p:sldId id="2268" r:id="rId15"/>
    <p:sldId id="2267" r:id="rId16"/>
    <p:sldId id="2288" r:id="rId17"/>
    <p:sldId id="2270" r:id="rId18"/>
    <p:sldId id="2271" r:id="rId19"/>
    <p:sldId id="2272" r:id="rId20"/>
    <p:sldId id="2273" r:id="rId21"/>
    <p:sldId id="2274" r:id="rId22"/>
    <p:sldId id="2275" r:id="rId23"/>
    <p:sldId id="2291" r:id="rId24"/>
    <p:sldId id="2292" r:id="rId25"/>
    <p:sldId id="2253" r:id="rId26"/>
    <p:sldId id="2255" r:id="rId27"/>
    <p:sldId id="2254" r:id="rId28"/>
    <p:sldId id="2279" r:id="rId29"/>
    <p:sldId id="2280" r:id="rId30"/>
    <p:sldId id="2281" r:id="rId31"/>
    <p:sldId id="2294" r:id="rId32"/>
    <p:sldId id="2295" r:id="rId33"/>
    <p:sldId id="2296" r:id="rId34"/>
    <p:sldId id="2297" r:id="rId35"/>
    <p:sldId id="228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EA9072-6E57-4F3C-9E1A-7527ACCF37D3}" v="538" dt="2020-05-04T13:17:05.672"/>
    <p1510:client id="{F3878E99-4E88-4233-9C94-E046E7AD8B82}" v="71" dt="2020-05-05T10:50:22.4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9" autoAdjust="0"/>
  </p:normalViewPr>
  <p:slideViewPr>
    <p:cSldViewPr snapToGrid="0">
      <p:cViewPr varScale="1">
        <p:scale>
          <a:sx n="69" d="100"/>
          <a:sy n="69" d="100"/>
        </p:scale>
        <p:origin x="780" y="66"/>
      </p:cViewPr>
      <p:guideLst/>
    </p:cSldViewPr>
  </p:slideViewPr>
  <p:outlineViewPr>
    <p:cViewPr>
      <p:scale>
        <a:sx n="33" d="100"/>
        <a:sy n="33" d="100"/>
      </p:scale>
      <p:origin x="0" y="-2652"/>
    </p:cViewPr>
  </p:outlineViewPr>
  <p:notesTextViewPr>
    <p:cViewPr>
      <p:scale>
        <a:sx n="1" d="1"/>
        <a:sy n="1" d="1"/>
      </p:scale>
      <p:origin x="0" y="0"/>
    </p:cViewPr>
  </p:notesTextViewPr>
  <p:sorterViewPr>
    <p:cViewPr>
      <p:scale>
        <a:sx n="100" d="100"/>
        <a:sy n="100" d="100"/>
      </p:scale>
      <p:origin x="0" y="-122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monde Nzimande" userId="c706b120-900d-47ff-9b24-cc56e2659538" providerId="ADAL" clId="{29EA9072-6E57-4F3C-9E1A-7527ACCF37D3}"/>
    <pc:docChg chg="undo custSel addSld delSld modSld sldOrd delMainMaster">
      <pc:chgData name="Nomonde Nzimande" userId="c706b120-900d-47ff-9b24-cc56e2659538" providerId="ADAL" clId="{29EA9072-6E57-4F3C-9E1A-7527ACCF37D3}" dt="2020-05-04T13:18:33.613" v="2997" actId="20577"/>
      <pc:docMkLst>
        <pc:docMk/>
      </pc:docMkLst>
      <pc:sldChg chg="del">
        <pc:chgData name="Nomonde Nzimande" userId="c706b120-900d-47ff-9b24-cc56e2659538" providerId="ADAL" clId="{29EA9072-6E57-4F3C-9E1A-7527ACCF37D3}" dt="2020-05-04T10:32:15.829" v="644" actId="47"/>
        <pc:sldMkLst>
          <pc:docMk/>
          <pc:sldMk cId="3399117852" sldId="256"/>
        </pc:sldMkLst>
      </pc:sldChg>
      <pc:sldChg chg="del">
        <pc:chgData name="Nomonde Nzimande" userId="c706b120-900d-47ff-9b24-cc56e2659538" providerId="ADAL" clId="{29EA9072-6E57-4F3C-9E1A-7527ACCF37D3}" dt="2020-05-04T10:32:11.336" v="642" actId="47"/>
        <pc:sldMkLst>
          <pc:docMk/>
          <pc:sldMk cId="4133515246" sldId="347"/>
        </pc:sldMkLst>
      </pc:sldChg>
      <pc:sldChg chg="modSp mod">
        <pc:chgData name="Nomonde Nzimande" userId="c706b120-900d-47ff-9b24-cc56e2659538" providerId="ADAL" clId="{29EA9072-6E57-4F3C-9E1A-7527ACCF37D3}" dt="2020-05-04T13:18:33.613" v="2997" actId="20577"/>
        <pc:sldMkLst>
          <pc:docMk/>
          <pc:sldMk cId="645712912" sldId="1531"/>
        </pc:sldMkLst>
        <pc:spChg chg="mod">
          <ac:chgData name="Nomonde Nzimande" userId="c706b120-900d-47ff-9b24-cc56e2659538" providerId="ADAL" clId="{29EA9072-6E57-4F3C-9E1A-7527ACCF37D3}" dt="2020-05-04T13:18:33.613" v="2997" actId="20577"/>
          <ac:spMkLst>
            <pc:docMk/>
            <pc:sldMk cId="645712912" sldId="1531"/>
            <ac:spMk id="4" creationId="{AB3BBB79-5256-4F0A-A0DE-7E05C80F089C}"/>
          </ac:spMkLst>
        </pc:spChg>
      </pc:sldChg>
      <pc:sldChg chg="modSp mod ord">
        <pc:chgData name="Nomonde Nzimande" userId="c706b120-900d-47ff-9b24-cc56e2659538" providerId="ADAL" clId="{29EA9072-6E57-4F3C-9E1A-7527ACCF37D3}" dt="2020-05-04T12:19:34.473" v="1938"/>
        <pc:sldMkLst>
          <pc:docMk/>
          <pc:sldMk cId="3382192201" sldId="2244"/>
        </pc:sldMkLst>
        <pc:graphicFrameChg chg="mod modGraphic">
          <ac:chgData name="Nomonde Nzimande" userId="c706b120-900d-47ff-9b24-cc56e2659538" providerId="ADAL" clId="{29EA9072-6E57-4F3C-9E1A-7527ACCF37D3}" dt="2020-05-04T12:19:34.473" v="1938"/>
          <ac:graphicFrameMkLst>
            <pc:docMk/>
            <pc:sldMk cId="3382192201" sldId="2244"/>
            <ac:graphicFrameMk id="3" creationId="{DB34CC0C-14D8-447F-85DC-F60D8C72215F}"/>
          </ac:graphicFrameMkLst>
        </pc:graphicFrameChg>
      </pc:sldChg>
      <pc:sldChg chg="del">
        <pc:chgData name="Nomonde Nzimande" userId="c706b120-900d-47ff-9b24-cc56e2659538" providerId="ADAL" clId="{29EA9072-6E57-4F3C-9E1A-7527ACCF37D3}" dt="2020-05-04T10:32:19.834" v="645" actId="47"/>
        <pc:sldMkLst>
          <pc:docMk/>
          <pc:sldMk cId="2699179889" sldId="2248"/>
        </pc:sldMkLst>
      </pc:sldChg>
      <pc:sldChg chg="modSp mod">
        <pc:chgData name="Nomonde Nzimande" userId="c706b120-900d-47ff-9b24-cc56e2659538" providerId="ADAL" clId="{29EA9072-6E57-4F3C-9E1A-7527ACCF37D3}" dt="2020-05-04T11:08:21.176" v="1357" actId="14100"/>
        <pc:sldMkLst>
          <pc:docMk/>
          <pc:sldMk cId="3057044105" sldId="2250"/>
        </pc:sldMkLst>
        <pc:spChg chg="mod">
          <ac:chgData name="Nomonde Nzimande" userId="c706b120-900d-47ff-9b24-cc56e2659538" providerId="ADAL" clId="{29EA9072-6E57-4F3C-9E1A-7527ACCF37D3}" dt="2020-05-04T11:08:21.176" v="1357" actId="14100"/>
          <ac:spMkLst>
            <pc:docMk/>
            <pc:sldMk cId="3057044105" sldId="2250"/>
            <ac:spMk id="2" creationId="{00000000-0000-0000-0000-000000000000}"/>
          </ac:spMkLst>
        </pc:spChg>
        <pc:picChg chg="mod">
          <ac:chgData name="Nomonde Nzimande" userId="c706b120-900d-47ff-9b24-cc56e2659538" providerId="ADAL" clId="{29EA9072-6E57-4F3C-9E1A-7527ACCF37D3}" dt="2020-05-04T11:08:13.327" v="1356" actId="14100"/>
          <ac:picMkLst>
            <pc:docMk/>
            <pc:sldMk cId="3057044105" sldId="2250"/>
            <ac:picMk id="128" creationId="{FFA57184-2589-45D3-80CE-7D7C1DBF876A}"/>
          </ac:picMkLst>
        </pc:picChg>
      </pc:sldChg>
      <pc:sldChg chg="addSp modSp mod">
        <pc:chgData name="Nomonde Nzimande" userId="c706b120-900d-47ff-9b24-cc56e2659538" providerId="ADAL" clId="{29EA9072-6E57-4F3C-9E1A-7527ACCF37D3}" dt="2020-05-04T12:35:45.649" v="2105"/>
        <pc:sldMkLst>
          <pc:docMk/>
          <pc:sldMk cId="1948811160" sldId="2251"/>
        </pc:sldMkLst>
        <pc:spChg chg="add mod">
          <ac:chgData name="Nomonde Nzimande" userId="c706b120-900d-47ff-9b24-cc56e2659538" providerId="ADAL" clId="{29EA9072-6E57-4F3C-9E1A-7527ACCF37D3}" dt="2020-05-04T12:34:05.858" v="2095" actId="1076"/>
          <ac:spMkLst>
            <pc:docMk/>
            <pc:sldMk cId="1948811160" sldId="2251"/>
            <ac:spMk id="3" creationId="{0412AD46-9C15-487B-B798-7F498BA51349}"/>
          </ac:spMkLst>
        </pc:spChg>
        <pc:graphicFrameChg chg="mod">
          <ac:chgData name="Nomonde Nzimande" userId="c706b120-900d-47ff-9b24-cc56e2659538" providerId="ADAL" clId="{29EA9072-6E57-4F3C-9E1A-7527ACCF37D3}" dt="2020-05-04T12:35:45.649" v="2105"/>
          <ac:graphicFrameMkLst>
            <pc:docMk/>
            <pc:sldMk cId="1948811160" sldId="2251"/>
            <ac:graphicFrameMk id="4" creationId="{F20EC3E6-802D-4CC5-8E77-3F6290833B7B}"/>
          </ac:graphicFrameMkLst>
        </pc:graphicFrameChg>
        <pc:graphicFrameChg chg="mod">
          <ac:chgData name="Nomonde Nzimande" userId="c706b120-900d-47ff-9b24-cc56e2659538" providerId="ADAL" clId="{29EA9072-6E57-4F3C-9E1A-7527ACCF37D3}" dt="2020-05-04T10:02:49.199" v="582" actId="1076"/>
          <ac:graphicFrameMkLst>
            <pc:docMk/>
            <pc:sldMk cId="1948811160" sldId="2251"/>
            <ac:graphicFrameMk id="10" creationId="{3E95C616-5B31-4E58-BBAD-F5A4E30C8DC2}"/>
          </ac:graphicFrameMkLst>
        </pc:graphicFrameChg>
      </pc:sldChg>
      <pc:sldChg chg="addSp delSp modSp mod">
        <pc:chgData name="Nomonde Nzimande" userId="c706b120-900d-47ff-9b24-cc56e2659538" providerId="ADAL" clId="{29EA9072-6E57-4F3C-9E1A-7527ACCF37D3}" dt="2020-05-04T13:10:56.673" v="2721" actId="20577"/>
        <pc:sldMkLst>
          <pc:docMk/>
          <pc:sldMk cId="516975607" sldId="2252"/>
        </pc:sldMkLst>
        <pc:spChg chg="mod">
          <ac:chgData name="Nomonde Nzimande" userId="c706b120-900d-47ff-9b24-cc56e2659538" providerId="ADAL" clId="{29EA9072-6E57-4F3C-9E1A-7527ACCF37D3}" dt="2020-05-04T13:10:56.673" v="2721" actId="20577"/>
          <ac:spMkLst>
            <pc:docMk/>
            <pc:sldMk cId="516975607" sldId="2252"/>
            <ac:spMk id="2" creationId="{00000000-0000-0000-0000-000000000000}"/>
          </ac:spMkLst>
        </pc:spChg>
        <pc:graphicFrameChg chg="del">
          <ac:chgData name="Nomonde Nzimande" userId="c706b120-900d-47ff-9b24-cc56e2659538" providerId="ADAL" clId="{29EA9072-6E57-4F3C-9E1A-7527ACCF37D3}" dt="2020-05-04T10:14:55.539" v="609" actId="478"/>
          <ac:graphicFrameMkLst>
            <pc:docMk/>
            <pc:sldMk cId="516975607" sldId="2252"/>
            <ac:graphicFrameMk id="3" creationId="{1000A500-3AC4-4E20-B1A7-33048F539850}"/>
          </ac:graphicFrameMkLst>
        </pc:graphicFrameChg>
        <pc:graphicFrameChg chg="add del mod modGraphic">
          <ac:chgData name="Nomonde Nzimande" userId="c706b120-900d-47ff-9b24-cc56e2659538" providerId="ADAL" clId="{29EA9072-6E57-4F3C-9E1A-7527ACCF37D3}" dt="2020-05-04T12:31:00.399" v="2077" actId="2711"/>
          <ac:graphicFrameMkLst>
            <pc:docMk/>
            <pc:sldMk cId="516975607" sldId="2252"/>
            <ac:graphicFrameMk id="4" creationId="{1EA2A9A2-9660-4C9D-9372-358C3B781527}"/>
          </ac:graphicFrameMkLst>
        </pc:graphicFrameChg>
      </pc:sldChg>
      <pc:sldChg chg="modSp mod">
        <pc:chgData name="Nomonde Nzimande" userId="c706b120-900d-47ff-9b24-cc56e2659538" providerId="ADAL" clId="{29EA9072-6E57-4F3C-9E1A-7527ACCF37D3}" dt="2020-05-04T11:34:27.618" v="1547" actId="14100"/>
        <pc:sldMkLst>
          <pc:docMk/>
          <pc:sldMk cId="3426006374" sldId="2254"/>
        </pc:sldMkLst>
        <pc:graphicFrameChg chg="mod modGraphic">
          <ac:chgData name="Nomonde Nzimande" userId="c706b120-900d-47ff-9b24-cc56e2659538" providerId="ADAL" clId="{29EA9072-6E57-4F3C-9E1A-7527ACCF37D3}" dt="2020-05-04T11:34:27.618" v="1547" actId="14100"/>
          <ac:graphicFrameMkLst>
            <pc:docMk/>
            <pc:sldMk cId="3426006374" sldId="2254"/>
            <ac:graphicFrameMk id="4" creationId="{53E4AF51-C736-453D-8275-CD113CE2C197}"/>
          </ac:graphicFrameMkLst>
        </pc:graphicFrameChg>
      </pc:sldChg>
      <pc:sldChg chg="modSp mod">
        <pc:chgData name="Nomonde Nzimande" userId="c706b120-900d-47ff-9b24-cc56e2659538" providerId="ADAL" clId="{29EA9072-6E57-4F3C-9E1A-7527ACCF37D3}" dt="2020-05-04T12:18:24.495" v="1934" actId="14100"/>
        <pc:sldMkLst>
          <pc:docMk/>
          <pc:sldMk cId="870298752" sldId="2255"/>
        </pc:sldMkLst>
        <pc:graphicFrameChg chg="mod modGraphic">
          <ac:chgData name="Nomonde Nzimande" userId="c706b120-900d-47ff-9b24-cc56e2659538" providerId="ADAL" clId="{29EA9072-6E57-4F3C-9E1A-7527ACCF37D3}" dt="2020-05-04T12:18:24.495" v="1934" actId="14100"/>
          <ac:graphicFrameMkLst>
            <pc:docMk/>
            <pc:sldMk cId="870298752" sldId="2255"/>
            <ac:graphicFrameMk id="4" creationId="{53E4AF51-C736-453D-8275-CD113CE2C197}"/>
          </ac:graphicFrameMkLst>
        </pc:graphicFrameChg>
      </pc:sldChg>
      <pc:sldChg chg="del">
        <pc:chgData name="Nomonde Nzimande" userId="c706b120-900d-47ff-9b24-cc56e2659538" providerId="ADAL" clId="{29EA9072-6E57-4F3C-9E1A-7527ACCF37D3}" dt="2020-05-04T10:32:13.214" v="643" actId="47"/>
        <pc:sldMkLst>
          <pc:docMk/>
          <pc:sldMk cId="2599136117" sldId="2256"/>
        </pc:sldMkLst>
      </pc:sldChg>
      <pc:sldChg chg="modSp mod">
        <pc:chgData name="Nomonde Nzimande" userId="c706b120-900d-47ff-9b24-cc56e2659538" providerId="ADAL" clId="{29EA9072-6E57-4F3C-9E1A-7527ACCF37D3}" dt="2020-05-04T13:15:56.720" v="2953" actId="20577"/>
        <pc:sldMkLst>
          <pc:docMk/>
          <pc:sldMk cId="2879393688" sldId="2258"/>
        </pc:sldMkLst>
        <pc:spChg chg="mod">
          <ac:chgData name="Nomonde Nzimande" userId="c706b120-900d-47ff-9b24-cc56e2659538" providerId="ADAL" clId="{29EA9072-6E57-4F3C-9E1A-7527ACCF37D3}" dt="2020-05-04T13:15:33.654" v="2926" actId="20577"/>
          <ac:spMkLst>
            <pc:docMk/>
            <pc:sldMk cId="2879393688" sldId="2258"/>
            <ac:spMk id="3" creationId="{F275A3C8-8173-450A-8412-B48C14184942}"/>
          </ac:spMkLst>
        </pc:spChg>
        <pc:spChg chg="mod">
          <ac:chgData name="Nomonde Nzimande" userId="c706b120-900d-47ff-9b24-cc56e2659538" providerId="ADAL" clId="{29EA9072-6E57-4F3C-9E1A-7527ACCF37D3}" dt="2020-05-04T13:15:56.720" v="2953" actId="20577"/>
          <ac:spMkLst>
            <pc:docMk/>
            <pc:sldMk cId="2879393688" sldId="2258"/>
            <ac:spMk id="5" creationId="{C4623CFD-FC7E-4EA4-87DD-F584A8E898F8}"/>
          </ac:spMkLst>
        </pc:spChg>
      </pc:sldChg>
      <pc:sldChg chg="addSp delSp modSp add del mod">
        <pc:chgData name="Nomonde Nzimande" userId="c706b120-900d-47ff-9b24-cc56e2659538" providerId="ADAL" clId="{29EA9072-6E57-4F3C-9E1A-7527ACCF37D3}" dt="2020-05-04T13:08:46.583" v="2519" actId="2696"/>
        <pc:sldMkLst>
          <pc:docMk/>
          <pc:sldMk cId="2837264076" sldId="2259"/>
        </pc:sldMkLst>
        <pc:spChg chg="mod">
          <ac:chgData name="Nomonde Nzimande" userId="c706b120-900d-47ff-9b24-cc56e2659538" providerId="ADAL" clId="{29EA9072-6E57-4F3C-9E1A-7527ACCF37D3}" dt="2020-05-04T09:18:20.091" v="67" actId="20577"/>
          <ac:spMkLst>
            <pc:docMk/>
            <pc:sldMk cId="2837264076" sldId="2259"/>
            <ac:spMk id="2" creationId="{D5130366-AB70-3544-B16B-90A84E957A49}"/>
          </ac:spMkLst>
        </pc:spChg>
        <pc:spChg chg="add mod">
          <ac:chgData name="Nomonde Nzimande" userId="c706b120-900d-47ff-9b24-cc56e2659538" providerId="ADAL" clId="{29EA9072-6E57-4F3C-9E1A-7527ACCF37D3}" dt="2020-05-04T13:05:51.372" v="2491" actId="20577"/>
          <ac:spMkLst>
            <pc:docMk/>
            <pc:sldMk cId="2837264076" sldId="2259"/>
            <ac:spMk id="7" creationId="{CADF483C-38EF-4F43-9F05-5FC6C28DFA14}"/>
          </ac:spMkLst>
        </pc:spChg>
        <pc:graphicFrameChg chg="del">
          <ac:chgData name="Nomonde Nzimande" userId="c706b120-900d-47ff-9b24-cc56e2659538" providerId="ADAL" clId="{29EA9072-6E57-4F3C-9E1A-7527ACCF37D3}" dt="2020-05-04T09:17:32.008" v="3" actId="478"/>
          <ac:graphicFrameMkLst>
            <pc:docMk/>
            <pc:sldMk cId="2837264076" sldId="2259"/>
            <ac:graphicFrameMk id="4" creationId="{E6379EAA-5599-6048-B8BB-1C7917F53A7B}"/>
          </ac:graphicFrameMkLst>
        </pc:graphicFrameChg>
      </pc:sldChg>
      <pc:sldChg chg="del">
        <pc:chgData name="Nomonde Nzimande" userId="c706b120-900d-47ff-9b24-cc56e2659538" providerId="ADAL" clId="{29EA9072-6E57-4F3C-9E1A-7527ACCF37D3}" dt="2020-05-04T09:16:20.158" v="0" actId="47"/>
        <pc:sldMkLst>
          <pc:docMk/>
          <pc:sldMk cId="1191183561" sldId="2260"/>
        </pc:sldMkLst>
      </pc:sldChg>
      <pc:sldChg chg="del">
        <pc:chgData name="Nomonde Nzimande" userId="c706b120-900d-47ff-9b24-cc56e2659538" providerId="ADAL" clId="{29EA9072-6E57-4F3C-9E1A-7527ACCF37D3}" dt="2020-05-04T09:51:10.997" v="471" actId="47"/>
        <pc:sldMkLst>
          <pc:docMk/>
          <pc:sldMk cId="3034167010" sldId="2263"/>
        </pc:sldMkLst>
      </pc:sldChg>
      <pc:sldChg chg="del">
        <pc:chgData name="Nomonde Nzimande" userId="c706b120-900d-47ff-9b24-cc56e2659538" providerId="ADAL" clId="{29EA9072-6E57-4F3C-9E1A-7527ACCF37D3}" dt="2020-05-04T09:51:16.808" v="472" actId="47"/>
        <pc:sldMkLst>
          <pc:docMk/>
          <pc:sldMk cId="140536009" sldId="2264"/>
        </pc:sldMkLst>
      </pc:sldChg>
      <pc:sldChg chg="addSp delSp modSp add del mod">
        <pc:chgData name="Nomonde Nzimande" userId="c706b120-900d-47ff-9b24-cc56e2659538" providerId="ADAL" clId="{29EA9072-6E57-4F3C-9E1A-7527ACCF37D3}" dt="2020-05-04T12:58:58.878" v="2352" actId="2696"/>
        <pc:sldMkLst>
          <pc:docMk/>
          <pc:sldMk cId="2088267756" sldId="2265"/>
        </pc:sldMkLst>
        <pc:spChg chg="mod">
          <ac:chgData name="Nomonde Nzimande" userId="c706b120-900d-47ff-9b24-cc56e2659538" providerId="ADAL" clId="{29EA9072-6E57-4F3C-9E1A-7527ACCF37D3}" dt="2020-05-04T09:44:59.096" v="448" actId="20577"/>
          <ac:spMkLst>
            <pc:docMk/>
            <pc:sldMk cId="2088267756" sldId="2265"/>
            <ac:spMk id="2" creationId="{D5130366-AB70-3544-B16B-90A84E957A49}"/>
          </ac:spMkLst>
        </pc:spChg>
        <pc:spChg chg="del mod">
          <ac:chgData name="Nomonde Nzimande" userId="c706b120-900d-47ff-9b24-cc56e2659538" providerId="ADAL" clId="{29EA9072-6E57-4F3C-9E1A-7527ACCF37D3}" dt="2020-05-04T09:26:04.868" v="220" actId="1032"/>
          <ac:spMkLst>
            <pc:docMk/>
            <pc:sldMk cId="2088267756" sldId="2265"/>
            <ac:spMk id="7" creationId="{CADF483C-38EF-4F43-9F05-5FC6C28DFA14}"/>
          </ac:spMkLst>
        </pc:spChg>
        <pc:spChg chg="mod">
          <ac:chgData name="Nomonde Nzimande" userId="c706b120-900d-47ff-9b24-cc56e2659538" providerId="ADAL" clId="{29EA9072-6E57-4F3C-9E1A-7527ACCF37D3}" dt="2020-05-04T09:46:03.698" v="458" actId="1076"/>
          <ac:spMkLst>
            <pc:docMk/>
            <pc:sldMk cId="2088267756" sldId="2265"/>
            <ac:spMk id="8" creationId="{69C4709E-A37D-4973-A255-5F5A4E5460A6}"/>
          </ac:spMkLst>
        </pc:spChg>
        <pc:spChg chg="del mod">
          <ac:chgData name="Nomonde Nzimande" userId="c706b120-900d-47ff-9b24-cc56e2659538" providerId="ADAL" clId="{29EA9072-6E57-4F3C-9E1A-7527ACCF37D3}" dt="2020-05-04T09:45:44.579" v="454" actId="478"/>
          <ac:spMkLst>
            <pc:docMk/>
            <pc:sldMk cId="2088267756" sldId="2265"/>
            <ac:spMk id="9" creationId="{6C50AD9A-2ED9-405F-ACE3-F1DC4A641221}"/>
          </ac:spMkLst>
        </pc:spChg>
        <pc:spChg chg="mod">
          <ac:chgData name="Nomonde Nzimande" userId="c706b120-900d-47ff-9b24-cc56e2659538" providerId="ADAL" clId="{29EA9072-6E57-4F3C-9E1A-7527ACCF37D3}" dt="2020-05-04T09:44:37.709" v="419" actId="13822"/>
          <ac:spMkLst>
            <pc:docMk/>
            <pc:sldMk cId="2088267756" sldId="2265"/>
            <ac:spMk id="10" creationId="{3BB0B6A7-16C7-4CE4-8342-7A39205EDC16}"/>
          </ac:spMkLst>
        </pc:spChg>
        <pc:spChg chg="del mod">
          <ac:chgData name="Nomonde Nzimande" userId="c706b120-900d-47ff-9b24-cc56e2659538" providerId="ADAL" clId="{29EA9072-6E57-4F3C-9E1A-7527ACCF37D3}" dt="2020-05-04T09:45:48.331" v="455" actId="478"/>
          <ac:spMkLst>
            <pc:docMk/>
            <pc:sldMk cId="2088267756" sldId="2265"/>
            <ac:spMk id="11" creationId="{0B5ABF5E-4856-4F37-BFF5-6264894739AA}"/>
          </ac:spMkLst>
        </pc:spChg>
        <pc:spChg chg="mod">
          <ac:chgData name="Nomonde Nzimande" userId="c706b120-900d-47ff-9b24-cc56e2659538" providerId="ADAL" clId="{29EA9072-6E57-4F3C-9E1A-7527ACCF37D3}" dt="2020-05-04T09:46:01.221" v="457" actId="1076"/>
          <ac:spMkLst>
            <pc:docMk/>
            <pc:sldMk cId="2088267756" sldId="2265"/>
            <ac:spMk id="12" creationId="{754A823D-3FC9-46CB-97D1-E73A766AD475}"/>
          </ac:spMkLst>
        </pc:spChg>
        <pc:spChg chg="del mod">
          <ac:chgData name="Nomonde Nzimande" userId="c706b120-900d-47ff-9b24-cc56e2659538" providerId="ADAL" clId="{29EA9072-6E57-4F3C-9E1A-7527ACCF37D3}" dt="2020-05-04T09:45:51.685" v="456" actId="478"/>
          <ac:spMkLst>
            <pc:docMk/>
            <pc:sldMk cId="2088267756" sldId="2265"/>
            <ac:spMk id="13" creationId="{7AE254EE-9C9A-444F-8F75-EFFAD3F1F532}"/>
          </ac:spMkLst>
        </pc:spChg>
        <pc:spChg chg="add mod">
          <ac:chgData name="Nomonde Nzimande" userId="c706b120-900d-47ff-9b24-cc56e2659538" providerId="ADAL" clId="{29EA9072-6E57-4F3C-9E1A-7527ACCF37D3}" dt="2020-05-04T09:46:56.351" v="460" actId="13822"/>
          <ac:spMkLst>
            <pc:docMk/>
            <pc:sldMk cId="2088267756" sldId="2265"/>
            <ac:spMk id="14" creationId="{C60B93BC-DA85-4250-AB8A-AE852A3617A8}"/>
          </ac:spMkLst>
        </pc:spChg>
        <pc:grpChg chg="mod">
          <ac:chgData name="Nomonde Nzimande" userId="c706b120-900d-47ff-9b24-cc56e2659538" providerId="ADAL" clId="{29EA9072-6E57-4F3C-9E1A-7527ACCF37D3}" dt="2020-05-04T09:45:23.707" v="449" actId="1076"/>
          <ac:grpSpMkLst>
            <pc:docMk/>
            <pc:sldMk cId="2088267756" sldId="2265"/>
            <ac:grpSpMk id="4" creationId="{785FA5B9-98EC-4949-906D-54032D7CD5DC}"/>
          </ac:grpSpMkLst>
        </pc:grpChg>
        <pc:graphicFrameChg chg="add del mod">
          <ac:chgData name="Nomonde Nzimande" userId="c706b120-900d-47ff-9b24-cc56e2659538" providerId="ADAL" clId="{29EA9072-6E57-4F3C-9E1A-7527ACCF37D3}" dt="2020-05-04T09:40:39.527" v="384" actId="18245"/>
          <ac:graphicFrameMkLst>
            <pc:docMk/>
            <pc:sldMk cId="2088267756" sldId="2265"/>
            <ac:graphicFrameMk id="3" creationId="{512D57BC-8316-4223-824E-F87CBCD3FC26}"/>
          </ac:graphicFrameMkLst>
        </pc:graphicFrameChg>
      </pc:sldChg>
      <pc:sldChg chg="addSp delSp new del">
        <pc:chgData name="Nomonde Nzimande" userId="c706b120-900d-47ff-9b24-cc56e2659538" providerId="ADAL" clId="{29EA9072-6E57-4F3C-9E1A-7527ACCF37D3}" dt="2020-05-04T09:48:59.108" v="464" actId="680"/>
        <pc:sldMkLst>
          <pc:docMk/>
          <pc:sldMk cId="1377816112" sldId="2266"/>
        </pc:sldMkLst>
        <pc:grpChg chg="add del">
          <ac:chgData name="Nomonde Nzimande" userId="c706b120-900d-47ff-9b24-cc56e2659538" providerId="ADAL" clId="{29EA9072-6E57-4F3C-9E1A-7527ACCF37D3}" dt="2020-05-04T09:48:57.857" v="463"/>
          <ac:grpSpMkLst>
            <pc:docMk/>
            <pc:sldMk cId="1377816112" sldId="2266"/>
            <ac:grpSpMk id="4" creationId="{F63932F4-4CC0-4ECC-B46A-1B44B91C63A4}"/>
          </ac:grpSpMkLst>
        </pc:grpChg>
      </pc:sldChg>
      <pc:sldChg chg="addSp delSp modSp add mod">
        <pc:chgData name="Nomonde Nzimande" userId="c706b120-900d-47ff-9b24-cc56e2659538" providerId="ADAL" clId="{29EA9072-6E57-4F3C-9E1A-7527ACCF37D3}" dt="2020-05-04T13:04:18.286" v="2386" actId="14100"/>
        <pc:sldMkLst>
          <pc:docMk/>
          <pc:sldMk cId="3969071755" sldId="2266"/>
        </pc:sldMkLst>
        <pc:spChg chg="add del mod">
          <ac:chgData name="Nomonde Nzimande" userId="c706b120-900d-47ff-9b24-cc56e2659538" providerId="ADAL" clId="{29EA9072-6E57-4F3C-9E1A-7527ACCF37D3}" dt="2020-05-04T12:55:25.110" v="2318" actId="478"/>
          <ac:spMkLst>
            <pc:docMk/>
            <pc:sldMk cId="3969071755" sldId="2266"/>
            <ac:spMk id="3" creationId="{D976A98A-13EA-427C-9922-6C137955F325}"/>
          </ac:spMkLst>
        </pc:spChg>
        <pc:spChg chg="add del mod">
          <ac:chgData name="Nomonde Nzimande" userId="c706b120-900d-47ff-9b24-cc56e2659538" providerId="ADAL" clId="{29EA9072-6E57-4F3C-9E1A-7527ACCF37D3}" dt="2020-05-04T12:43:34.879" v="2170" actId="47"/>
          <ac:spMkLst>
            <pc:docMk/>
            <pc:sldMk cId="3969071755" sldId="2266"/>
            <ac:spMk id="7" creationId="{D08D662C-02FE-4228-BAD1-E5B2387E5995}"/>
          </ac:spMkLst>
        </pc:spChg>
        <pc:spChg chg="del">
          <ac:chgData name="Nomonde Nzimande" userId="c706b120-900d-47ff-9b24-cc56e2659538" providerId="ADAL" clId="{29EA9072-6E57-4F3C-9E1A-7527ACCF37D3}" dt="2020-05-04T09:49:05.936" v="466" actId="478"/>
          <ac:spMkLst>
            <pc:docMk/>
            <pc:sldMk cId="3969071755" sldId="2266"/>
            <ac:spMk id="8" creationId="{69C4709E-A37D-4973-A255-5F5A4E5460A6}"/>
          </ac:spMkLst>
        </pc:spChg>
        <pc:spChg chg="add mod">
          <ac:chgData name="Nomonde Nzimande" userId="c706b120-900d-47ff-9b24-cc56e2659538" providerId="ADAL" clId="{29EA9072-6E57-4F3C-9E1A-7527ACCF37D3}" dt="2020-05-04T12:50:00.600" v="2291" actId="20577"/>
          <ac:spMkLst>
            <pc:docMk/>
            <pc:sldMk cId="3969071755" sldId="2266"/>
            <ac:spMk id="9" creationId="{892446DB-AFED-4035-86C8-1CA5F68BB414}"/>
          </ac:spMkLst>
        </pc:spChg>
        <pc:spChg chg="mod">
          <ac:chgData name="Nomonde Nzimande" userId="c706b120-900d-47ff-9b24-cc56e2659538" providerId="ADAL" clId="{29EA9072-6E57-4F3C-9E1A-7527ACCF37D3}" dt="2020-05-04T09:49:08.427" v="467" actId="6549"/>
          <ac:spMkLst>
            <pc:docMk/>
            <pc:sldMk cId="3969071755" sldId="2266"/>
            <ac:spMk id="12" creationId="{754A823D-3FC9-46CB-97D1-E73A766AD475}"/>
          </ac:spMkLst>
        </pc:spChg>
        <pc:spChg chg="del">
          <ac:chgData name="Nomonde Nzimande" userId="c706b120-900d-47ff-9b24-cc56e2659538" providerId="ADAL" clId="{29EA9072-6E57-4F3C-9E1A-7527ACCF37D3}" dt="2020-05-04T09:49:11.591" v="469" actId="478"/>
          <ac:spMkLst>
            <pc:docMk/>
            <pc:sldMk cId="3969071755" sldId="2266"/>
            <ac:spMk id="14" creationId="{C60B93BC-DA85-4250-AB8A-AE852A3617A8}"/>
          </ac:spMkLst>
        </pc:spChg>
        <pc:spChg chg="mod">
          <ac:chgData name="Nomonde Nzimande" userId="c706b120-900d-47ff-9b24-cc56e2659538" providerId="ADAL" clId="{29EA9072-6E57-4F3C-9E1A-7527ACCF37D3}" dt="2020-05-04T12:43:34.231" v="2169" actId="20577"/>
          <ac:spMkLst>
            <pc:docMk/>
            <pc:sldMk cId="3969071755" sldId="2266"/>
            <ac:spMk id="15" creationId="{5A023937-5A74-4E46-A130-FCA4FDC0A545}"/>
          </ac:spMkLst>
        </pc:spChg>
        <pc:spChg chg="add del mod">
          <ac:chgData name="Nomonde Nzimande" userId="c706b120-900d-47ff-9b24-cc56e2659538" providerId="ADAL" clId="{29EA9072-6E57-4F3C-9E1A-7527ACCF37D3}" dt="2020-05-04T12:43:40.956" v="2175" actId="20577"/>
          <ac:spMkLst>
            <pc:docMk/>
            <pc:sldMk cId="3969071755" sldId="2266"/>
            <ac:spMk id="16" creationId="{38B09003-A701-4C80-BED1-11B40D118892}"/>
          </ac:spMkLst>
        </pc:spChg>
        <pc:spChg chg="add del mod">
          <ac:chgData name="Nomonde Nzimande" userId="c706b120-900d-47ff-9b24-cc56e2659538" providerId="ADAL" clId="{29EA9072-6E57-4F3C-9E1A-7527ACCF37D3}" dt="2020-05-04T12:38:28.305" v="2112" actId="478"/>
          <ac:spMkLst>
            <pc:docMk/>
            <pc:sldMk cId="3969071755" sldId="2266"/>
            <ac:spMk id="17" creationId="{7EADDB47-DFAD-4F58-A877-4E1C77FEC36F}"/>
          </ac:spMkLst>
        </pc:spChg>
        <pc:spChg chg="add del mod">
          <ac:chgData name="Nomonde Nzimande" userId="c706b120-900d-47ff-9b24-cc56e2659538" providerId="ADAL" clId="{29EA9072-6E57-4F3C-9E1A-7527ACCF37D3}" dt="2020-05-04T12:46:47.222" v="2270" actId="478"/>
          <ac:spMkLst>
            <pc:docMk/>
            <pc:sldMk cId="3969071755" sldId="2266"/>
            <ac:spMk id="18" creationId="{097E06DD-89C7-4624-AEEC-77A6EA076939}"/>
          </ac:spMkLst>
        </pc:spChg>
        <pc:spChg chg="add del mod">
          <ac:chgData name="Nomonde Nzimande" userId="c706b120-900d-47ff-9b24-cc56e2659538" providerId="ADAL" clId="{29EA9072-6E57-4F3C-9E1A-7527ACCF37D3}" dt="2020-05-04T12:56:23.658" v="2327" actId="478"/>
          <ac:spMkLst>
            <pc:docMk/>
            <pc:sldMk cId="3969071755" sldId="2266"/>
            <ac:spMk id="19" creationId="{DBACD90F-1993-4EE6-BB0A-969770A44B57}"/>
          </ac:spMkLst>
        </pc:spChg>
        <pc:spChg chg="add del">
          <ac:chgData name="Nomonde Nzimande" userId="c706b120-900d-47ff-9b24-cc56e2659538" providerId="ADAL" clId="{29EA9072-6E57-4F3C-9E1A-7527ACCF37D3}" dt="2020-05-04T12:49:15.951" v="2285"/>
          <ac:spMkLst>
            <pc:docMk/>
            <pc:sldMk cId="3969071755" sldId="2266"/>
            <ac:spMk id="20" creationId="{BDE9235B-FAC1-40AB-AC03-9837DF0D336D}"/>
          </ac:spMkLst>
        </pc:spChg>
        <pc:spChg chg="add del mod">
          <ac:chgData name="Nomonde Nzimande" userId="c706b120-900d-47ff-9b24-cc56e2659538" providerId="ADAL" clId="{29EA9072-6E57-4F3C-9E1A-7527ACCF37D3}" dt="2020-05-04T12:57:45.923" v="2343" actId="478"/>
          <ac:spMkLst>
            <pc:docMk/>
            <pc:sldMk cId="3969071755" sldId="2266"/>
            <ac:spMk id="21" creationId="{E05742AF-15F3-47DE-AC9D-C684FC7CE96E}"/>
          </ac:spMkLst>
        </pc:spChg>
        <pc:spChg chg="add del mod">
          <ac:chgData name="Nomonde Nzimande" userId="c706b120-900d-47ff-9b24-cc56e2659538" providerId="ADAL" clId="{29EA9072-6E57-4F3C-9E1A-7527ACCF37D3}" dt="2020-05-04T12:55:13.695" v="2308" actId="767"/>
          <ac:spMkLst>
            <pc:docMk/>
            <pc:sldMk cId="3969071755" sldId="2266"/>
            <ac:spMk id="22" creationId="{9696BAB3-3EEF-4B7D-90D3-D87CE6CE4297}"/>
          </ac:spMkLst>
        </pc:spChg>
        <pc:spChg chg="add del mod">
          <ac:chgData name="Nomonde Nzimande" userId="c706b120-900d-47ff-9b24-cc56e2659538" providerId="ADAL" clId="{29EA9072-6E57-4F3C-9E1A-7527ACCF37D3}" dt="2020-05-04T12:55:31.689" v="2321"/>
          <ac:spMkLst>
            <pc:docMk/>
            <pc:sldMk cId="3969071755" sldId="2266"/>
            <ac:spMk id="23" creationId="{9D2B9690-41F4-441C-B6C3-AA0C21A04801}"/>
          </ac:spMkLst>
        </pc:spChg>
        <pc:spChg chg="add mod">
          <ac:chgData name="Nomonde Nzimande" userId="c706b120-900d-47ff-9b24-cc56e2659538" providerId="ADAL" clId="{29EA9072-6E57-4F3C-9E1A-7527ACCF37D3}" dt="2020-05-04T13:03:35.763" v="2380" actId="123"/>
          <ac:spMkLst>
            <pc:docMk/>
            <pc:sldMk cId="3969071755" sldId="2266"/>
            <ac:spMk id="24" creationId="{5EF50EAD-237F-4A16-BF80-69A2E24D7722}"/>
          </ac:spMkLst>
        </pc:spChg>
        <pc:spChg chg="add del mod">
          <ac:chgData name="Nomonde Nzimande" userId="c706b120-900d-47ff-9b24-cc56e2659538" providerId="ADAL" clId="{29EA9072-6E57-4F3C-9E1A-7527ACCF37D3}" dt="2020-05-04T12:56:31.475" v="2330"/>
          <ac:spMkLst>
            <pc:docMk/>
            <pc:sldMk cId="3969071755" sldId="2266"/>
            <ac:spMk id="25" creationId="{61B810EB-F3FA-49FF-99DB-679347989E01}"/>
          </ac:spMkLst>
        </pc:spChg>
        <pc:spChg chg="add mod">
          <ac:chgData name="Nomonde Nzimande" userId="c706b120-900d-47ff-9b24-cc56e2659538" providerId="ADAL" clId="{29EA9072-6E57-4F3C-9E1A-7527ACCF37D3}" dt="2020-05-04T13:03:32.132" v="2379" actId="123"/>
          <ac:spMkLst>
            <pc:docMk/>
            <pc:sldMk cId="3969071755" sldId="2266"/>
            <ac:spMk id="26" creationId="{BCE805D3-DAB8-4C66-967B-74F05420E0EA}"/>
          </ac:spMkLst>
        </pc:spChg>
        <pc:spChg chg="add mod">
          <ac:chgData name="Nomonde Nzimande" userId="c706b120-900d-47ff-9b24-cc56e2659538" providerId="ADAL" clId="{29EA9072-6E57-4F3C-9E1A-7527ACCF37D3}" dt="2020-05-04T13:03:41.463" v="2381" actId="123"/>
          <ac:spMkLst>
            <pc:docMk/>
            <pc:sldMk cId="3969071755" sldId="2266"/>
            <ac:spMk id="27" creationId="{3E449B17-B134-424A-935E-4102E8E15BAF}"/>
          </ac:spMkLst>
        </pc:spChg>
        <pc:spChg chg="add mod">
          <ac:chgData name="Nomonde Nzimande" userId="c706b120-900d-47ff-9b24-cc56e2659538" providerId="ADAL" clId="{29EA9072-6E57-4F3C-9E1A-7527ACCF37D3}" dt="2020-05-04T13:03:07.365" v="2375" actId="13822"/>
          <ac:spMkLst>
            <pc:docMk/>
            <pc:sldMk cId="3969071755" sldId="2266"/>
            <ac:spMk id="28" creationId="{21D70E16-D51D-46A7-BCAC-9C690D6DEAA0}"/>
          </ac:spMkLst>
        </pc:spChg>
        <pc:spChg chg="add mod">
          <ac:chgData name="Nomonde Nzimande" userId="c706b120-900d-47ff-9b24-cc56e2659538" providerId="ADAL" clId="{29EA9072-6E57-4F3C-9E1A-7527ACCF37D3}" dt="2020-05-04T13:04:18.286" v="2386" actId="14100"/>
          <ac:spMkLst>
            <pc:docMk/>
            <pc:sldMk cId="3969071755" sldId="2266"/>
            <ac:spMk id="29" creationId="{D3D02A6D-65EA-4DE6-8690-99A937F26722}"/>
          </ac:spMkLst>
        </pc:spChg>
        <pc:spChg chg="add mod">
          <ac:chgData name="Nomonde Nzimande" userId="c706b120-900d-47ff-9b24-cc56e2659538" providerId="ADAL" clId="{29EA9072-6E57-4F3C-9E1A-7527ACCF37D3}" dt="2020-05-04T13:03:52.576" v="2383" actId="14100"/>
          <ac:spMkLst>
            <pc:docMk/>
            <pc:sldMk cId="3969071755" sldId="2266"/>
            <ac:spMk id="30" creationId="{7868F991-5CA4-4D56-9E1F-970322DFD4EF}"/>
          </ac:spMkLst>
        </pc:spChg>
        <pc:grpChg chg="del">
          <ac:chgData name="Nomonde Nzimande" userId="c706b120-900d-47ff-9b24-cc56e2659538" providerId="ADAL" clId="{29EA9072-6E57-4F3C-9E1A-7527ACCF37D3}" dt="2020-05-04T09:49:10.070" v="468" actId="478"/>
          <ac:grpSpMkLst>
            <pc:docMk/>
            <pc:sldMk cId="3969071755" sldId="2266"/>
            <ac:grpSpMk id="4" creationId="{785FA5B9-98EC-4949-906D-54032D7CD5DC}"/>
          </ac:grpSpMkLst>
        </pc:grpChg>
        <pc:grpChg chg="add mod">
          <ac:chgData name="Nomonde Nzimande" userId="c706b120-900d-47ff-9b24-cc56e2659538" providerId="ADAL" clId="{29EA9072-6E57-4F3C-9E1A-7527ACCF37D3}" dt="2020-05-04T12:48:15.928" v="2282" actId="1076"/>
          <ac:grpSpMkLst>
            <pc:docMk/>
            <pc:sldMk cId="3969071755" sldId="2266"/>
            <ac:grpSpMk id="11" creationId="{DC7E4DFD-37A3-4F74-9D13-E3D38AB64D27}"/>
          </ac:grpSpMkLst>
        </pc:grpChg>
      </pc:sldChg>
      <pc:sldChg chg="add">
        <pc:chgData name="Nomonde Nzimande" userId="c706b120-900d-47ff-9b24-cc56e2659538" providerId="ADAL" clId="{29EA9072-6E57-4F3C-9E1A-7527ACCF37D3}" dt="2020-05-04T10:14:49.801" v="608"/>
        <pc:sldMkLst>
          <pc:docMk/>
          <pc:sldMk cId="2152180803" sldId="2267"/>
        </pc:sldMkLst>
      </pc:sldChg>
      <pc:sldChg chg="modSp add del mod">
        <pc:chgData name="Nomonde Nzimande" userId="c706b120-900d-47ff-9b24-cc56e2659538" providerId="ADAL" clId="{29EA9072-6E57-4F3C-9E1A-7527ACCF37D3}" dt="2020-05-04T13:11:04.797" v="2724" actId="20577"/>
        <pc:sldMkLst>
          <pc:docMk/>
          <pc:sldMk cId="399279363" sldId="2268"/>
        </pc:sldMkLst>
        <pc:spChg chg="mod">
          <ac:chgData name="Nomonde Nzimande" userId="c706b120-900d-47ff-9b24-cc56e2659538" providerId="ADAL" clId="{29EA9072-6E57-4F3C-9E1A-7527ACCF37D3}" dt="2020-05-04T13:11:04.797" v="2724" actId="20577"/>
          <ac:spMkLst>
            <pc:docMk/>
            <pc:sldMk cId="399279363" sldId="2268"/>
            <ac:spMk id="2" creationId="{00000000-0000-0000-0000-000000000000}"/>
          </ac:spMkLst>
        </pc:spChg>
        <pc:graphicFrameChg chg="mod modGraphic">
          <ac:chgData name="Nomonde Nzimande" userId="c706b120-900d-47ff-9b24-cc56e2659538" providerId="ADAL" clId="{29EA9072-6E57-4F3C-9E1A-7527ACCF37D3}" dt="2020-05-04T12:30:50.873" v="2076" actId="2711"/>
          <ac:graphicFrameMkLst>
            <pc:docMk/>
            <pc:sldMk cId="399279363" sldId="2268"/>
            <ac:graphicFrameMk id="4" creationId="{1EA2A9A2-9660-4C9D-9372-358C3B781527}"/>
          </ac:graphicFrameMkLst>
        </pc:graphicFrameChg>
      </pc:sldChg>
      <pc:sldChg chg="addSp modSp new del mod">
        <pc:chgData name="Nomonde Nzimande" userId="c706b120-900d-47ff-9b24-cc56e2659538" providerId="ADAL" clId="{29EA9072-6E57-4F3C-9E1A-7527ACCF37D3}" dt="2020-05-04T12:21:50.283" v="1953" actId="2696"/>
        <pc:sldMkLst>
          <pc:docMk/>
          <pc:sldMk cId="1283903673" sldId="2269"/>
        </pc:sldMkLst>
        <pc:spChg chg="mod">
          <ac:chgData name="Nomonde Nzimande" userId="c706b120-900d-47ff-9b24-cc56e2659538" providerId="ADAL" clId="{29EA9072-6E57-4F3C-9E1A-7527ACCF37D3}" dt="2020-05-04T10:34:03.697" v="682" actId="122"/>
          <ac:spMkLst>
            <pc:docMk/>
            <pc:sldMk cId="1283903673" sldId="2269"/>
            <ac:spMk id="2" creationId="{1410F710-DB5B-4A72-BECE-C8E7856E8DB9}"/>
          </ac:spMkLst>
        </pc:spChg>
        <pc:picChg chg="add">
          <ac:chgData name="Nomonde Nzimande" userId="c706b120-900d-47ff-9b24-cc56e2659538" providerId="ADAL" clId="{29EA9072-6E57-4F3C-9E1A-7527ACCF37D3}" dt="2020-05-04T10:33:06.470" v="647"/>
          <ac:picMkLst>
            <pc:docMk/>
            <pc:sldMk cId="1283903673" sldId="2269"/>
            <ac:picMk id="3" creationId="{BC45E3E6-E056-4177-9E54-5B6243F422D8}"/>
          </ac:picMkLst>
        </pc:picChg>
      </pc:sldChg>
      <pc:sldChg chg="addSp delSp modSp mod">
        <pc:chgData name="Nomonde Nzimande" userId="c706b120-900d-47ff-9b24-cc56e2659538" providerId="ADAL" clId="{29EA9072-6E57-4F3C-9E1A-7527ACCF37D3}" dt="2020-05-04T13:08:13.715" v="2510" actId="123"/>
        <pc:sldMkLst>
          <pc:docMk/>
          <pc:sldMk cId="2703161270" sldId="2270"/>
        </pc:sldMkLst>
        <pc:spChg chg="mod">
          <ac:chgData name="Nomonde Nzimande" userId="c706b120-900d-47ff-9b24-cc56e2659538" providerId="ADAL" clId="{29EA9072-6E57-4F3C-9E1A-7527ACCF37D3}" dt="2020-05-04T10:36:10.390" v="708" actId="20577"/>
          <ac:spMkLst>
            <pc:docMk/>
            <pc:sldMk cId="2703161270" sldId="2270"/>
            <ac:spMk id="2" creationId="{00000000-0000-0000-0000-000000000000}"/>
          </ac:spMkLst>
        </pc:spChg>
        <pc:spChg chg="add mod">
          <ac:chgData name="Nomonde Nzimande" userId="c706b120-900d-47ff-9b24-cc56e2659538" providerId="ADAL" clId="{29EA9072-6E57-4F3C-9E1A-7527ACCF37D3}" dt="2020-05-04T13:08:13.715" v="2510" actId="123"/>
          <ac:spMkLst>
            <pc:docMk/>
            <pc:sldMk cId="2703161270" sldId="2270"/>
            <ac:spMk id="4" creationId="{2265D11D-C00E-4809-8387-83E5E3E259E0}"/>
          </ac:spMkLst>
        </pc:spChg>
        <pc:spChg chg="add del mod">
          <ac:chgData name="Nomonde Nzimande" userId="c706b120-900d-47ff-9b24-cc56e2659538" providerId="ADAL" clId="{29EA9072-6E57-4F3C-9E1A-7527ACCF37D3}" dt="2020-05-04T10:40:13.120" v="745"/>
          <ac:spMkLst>
            <pc:docMk/>
            <pc:sldMk cId="2703161270" sldId="2270"/>
            <ac:spMk id="6" creationId="{E4AC6ECE-0FAA-42C1-B342-7A7E6157DB38}"/>
          </ac:spMkLst>
        </pc:spChg>
        <pc:graphicFrameChg chg="add del">
          <ac:chgData name="Nomonde Nzimande" userId="c706b120-900d-47ff-9b24-cc56e2659538" providerId="ADAL" clId="{29EA9072-6E57-4F3C-9E1A-7527ACCF37D3}" dt="2020-05-04T10:35:38.616" v="685" actId="21"/>
          <ac:graphicFrameMkLst>
            <pc:docMk/>
            <pc:sldMk cId="2703161270" sldId="2270"/>
            <ac:graphicFrameMk id="3" creationId="{1000A500-3AC4-4E20-B1A7-33048F539850}"/>
          </ac:graphicFrameMkLst>
        </pc:graphicFrameChg>
        <pc:graphicFrameChg chg="add del mod">
          <ac:chgData name="Nomonde Nzimande" userId="c706b120-900d-47ff-9b24-cc56e2659538" providerId="ADAL" clId="{29EA9072-6E57-4F3C-9E1A-7527ACCF37D3}" dt="2020-05-04T10:40:13.120" v="745"/>
          <ac:graphicFrameMkLst>
            <pc:docMk/>
            <pc:sldMk cId="2703161270" sldId="2270"/>
            <ac:graphicFrameMk id="5" creationId="{C0B6C1D5-2151-4636-80F2-45CA6FF4A796}"/>
          </ac:graphicFrameMkLst>
        </pc:graphicFrameChg>
      </pc:sldChg>
      <pc:sldChg chg="addSp delSp modSp add mod">
        <pc:chgData name="Nomonde Nzimande" userId="c706b120-900d-47ff-9b24-cc56e2659538" providerId="ADAL" clId="{29EA9072-6E57-4F3C-9E1A-7527ACCF37D3}" dt="2020-05-04T13:12:38.673" v="2822" actId="14100"/>
        <pc:sldMkLst>
          <pc:docMk/>
          <pc:sldMk cId="486671786" sldId="2271"/>
        </pc:sldMkLst>
        <pc:spChg chg="mod">
          <ac:chgData name="Nomonde Nzimande" userId="c706b120-900d-47ff-9b24-cc56e2659538" providerId="ADAL" clId="{29EA9072-6E57-4F3C-9E1A-7527ACCF37D3}" dt="2020-05-04T13:12:38.673" v="2822" actId="14100"/>
          <ac:spMkLst>
            <pc:docMk/>
            <pc:sldMk cId="486671786" sldId="2271"/>
            <ac:spMk id="2" creationId="{00000000-0000-0000-0000-000000000000}"/>
          </ac:spMkLst>
        </pc:spChg>
        <pc:spChg chg="del">
          <ac:chgData name="Nomonde Nzimande" userId="c706b120-900d-47ff-9b24-cc56e2659538" providerId="ADAL" clId="{29EA9072-6E57-4F3C-9E1A-7527ACCF37D3}" dt="2020-05-04T10:40:27.102" v="747" actId="478"/>
          <ac:spMkLst>
            <pc:docMk/>
            <pc:sldMk cId="486671786" sldId="2271"/>
            <ac:spMk id="4" creationId="{2265D11D-C00E-4809-8387-83E5E3E259E0}"/>
          </ac:spMkLst>
        </pc:spChg>
        <pc:spChg chg="add del mod">
          <ac:chgData name="Nomonde Nzimande" userId="c706b120-900d-47ff-9b24-cc56e2659538" providerId="ADAL" clId="{29EA9072-6E57-4F3C-9E1A-7527ACCF37D3}" dt="2020-05-04T10:41:40.910" v="763" actId="478"/>
          <ac:spMkLst>
            <pc:docMk/>
            <pc:sldMk cId="486671786" sldId="2271"/>
            <ac:spMk id="5" creationId="{CC264C19-F69F-4179-AA5B-26F4E0E9DE4B}"/>
          </ac:spMkLst>
        </pc:spChg>
        <pc:spChg chg="add del">
          <ac:chgData name="Nomonde Nzimande" userId="c706b120-900d-47ff-9b24-cc56e2659538" providerId="ADAL" clId="{29EA9072-6E57-4F3C-9E1A-7527ACCF37D3}" dt="2020-05-04T10:45:36.547" v="807"/>
          <ac:spMkLst>
            <pc:docMk/>
            <pc:sldMk cId="486671786" sldId="2271"/>
            <ac:spMk id="6" creationId="{38F8993F-841A-4464-98A9-77F984D59988}"/>
          </ac:spMkLst>
        </pc:spChg>
        <pc:graphicFrameChg chg="add del mod modGraphic">
          <ac:chgData name="Nomonde Nzimande" userId="c706b120-900d-47ff-9b24-cc56e2659538" providerId="ADAL" clId="{29EA9072-6E57-4F3C-9E1A-7527ACCF37D3}" dt="2020-05-04T10:46:23.156" v="822" actId="14100"/>
          <ac:graphicFrameMkLst>
            <pc:docMk/>
            <pc:sldMk cId="486671786" sldId="2271"/>
            <ac:graphicFrameMk id="3" creationId="{F0434F12-E098-4A93-9BB2-BA5F8A1C6E6B}"/>
          </ac:graphicFrameMkLst>
        </pc:graphicFrameChg>
      </pc:sldChg>
      <pc:sldChg chg="modSp mod">
        <pc:chgData name="Nomonde Nzimande" userId="c706b120-900d-47ff-9b24-cc56e2659538" providerId="ADAL" clId="{29EA9072-6E57-4F3C-9E1A-7527ACCF37D3}" dt="2020-05-04T10:55:42.524" v="1158" actId="20577"/>
        <pc:sldMkLst>
          <pc:docMk/>
          <pc:sldMk cId="1139641232" sldId="2272"/>
        </pc:sldMkLst>
        <pc:spChg chg="mod">
          <ac:chgData name="Nomonde Nzimande" userId="c706b120-900d-47ff-9b24-cc56e2659538" providerId="ADAL" clId="{29EA9072-6E57-4F3C-9E1A-7527ACCF37D3}" dt="2020-05-04T10:55:42.524" v="1158" actId="20577"/>
          <ac:spMkLst>
            <pc:docMk/>
            <pc:sldMk cId="1139641232" sldId="2272"/>
            <ac:spMk id="2" creationId="{00000000-0000-0000-0000-000000000000}"/>
          </ac:spMkLst>
        </pc:spChg>
        <pc:spChg chg="mod">
          <ac:chgData name="Nomonde Nzimande" userId="c706b120-900d-47ff-9b24-cc56e2659538" providerId="ADAL" clId="{29EA9072-6E57-4F3C-9E1A-7527ACCF37D3}" dt="2020-05-04T10:52:48.927" v="1069" actId="255"/>
          <ac:spMkLst>
            <pc:docMk/>
            <pc:sldMk cId="1139641232" sldId="2272"/>
            <ac:spMk id="4" creationId="{2265D11D-C00E-4809-8387-83E5E3E259E0}"/>
          </ac:spMkLst>
        </pc:spChg>
      </pc:sldChg>
      <pc:sldChg chg="modSp add mod">
        <pc:chgData name="Nomonde Nzimande" userId="c706b120-900d-47ff-9b24-cc56e2659538" providerId="ADAL" clId="{29EA9072-6E57-4F3C-9E1A-7527ACCF37D3}" dt="2020-05-04T11:29:51.529" v="1496" actId="20577"/>
        <pc:sldMkLst>
          <pc:docMk/>
          <pc:sldMk cId="199198423" sldId="2273"/>
        </pc:sldMkLst>
        <pc:spChg chg="mod">
          <ac:chgData name="Nomonde Nzimande" userId="c706b120-900d-47ff-9b24-cc56e2659538" providerId="ADAL" clId="{29EA9072-6E57-4F3C-9E1A-7527ACCF37D3}" dt="2020-05-04T10:55:29.572" v="1138" actId="20577"/>
          <ac:spMkLst>
            <pc:docMk/>
            <pc:sldMk cId="199198423" sldId="2273"/>
            <ac:spMk id="2" creationId="{00000000-0000-0000-0000-000000000000}"/>
          </ac:spMkLst>
        </pc:spChg>
        <pc:spChg chg="mod">
          <ac:chgData name="Nomonde Nzimande" userId="c706b120-900d-47ff-9b24-cc56e2659538" providerId="ADAL" clId="{29EA9072-6E57-4F3C-9E1A-7527ACCF37D3}" dt="2020-05-04T11:29:51.529" v="1496" actId="20577"/>
          <ac:spMkLst>
            <pc:docMk/>
            <pc:sldMk cId="199198423" sldId="2273"/>
            <ac:spMk id="4" creationId="{2265D11D-C00E-4809-8387-83E5E3E259E0}"/>
          </ac:spMkLst>
        </pc:spChg>
      </pc:sldChg>
      <pc:sldChg chg="addSp delSp modSp mod">
        <pc:chgData name="Nomonde Nzimande" userId="c706b120-900d-47ff-9b24-cc56e2659538" providerId="ADAL" clId="{29EA9072-6E57-4F3C-9E1A-7527ACCF37D3}" dt="2020-05-04T10:55:50.693" v="1162" actId="20577"/>
        <pc:sldMkLst>
          <pc:docMk/>
          <pc:sldMk cId="2454937122" sldId="2274"/>
        </pc:sldMkLst>
        <pc:spChg chg="mod">
          <ac:chgData name="Nomonde Nzimande" userId="c706b120-900d-47ff-9b24-cc56e2659538" providerId="ADAL" clId="{29EA9072-6E57-4F3C-9E1A-7527ACCF37D3}" dt="2020-05-04T10:55:50.693" v="1162" actId="20577"/>
          <ac:spMkLst>
            <pc:docMk/>
            <pc:sldMk cId="2454937122" sldId="2274"/>
            <ac:spMk id="2" creationId="{00000000-0000-0000-0000-000000000000}"/>
          </ac:spMkLst>
        </pc:spChg>
        <pc:graphicFrameChg chg="del">
          <ac:chgData name="Nomonde Nzimande" userId="c706b120-900d-47ff-9b24-cc56e2659538" providerId="ADAL" clId="{29EA9072-6E57-4F3C-9E1A-7527ACCF37D3}" dt="2020-05-04T10:53:22.881" v="1070" actId="478"/>
          <ac:graphicFrameMkLst>
            <pc:docMk/>
            <pc:sldMk cId="2454937122" sldId="2274"/>
            <ac:graphicFrameMk id="3" creationId="{F0434F12-E098-4A93-9BB2-BA5F8A1C6E6B}"/>
          </ac:graphicFrameMkLst>
        </pc:graphicFrameChg>
        <pc:graphicFrameChg chg="add mod">
          <ac:chgData name="Nomonde Nzimande" userId="c706b120-900d-47ff-9b24-cc56e2659538" providerId="ADAL" clId="{29EA9072-6E57-4F3C-9E1A-7527ACCF37D3}" dt="2020-05-04T10:54:32.831" v="1078" actId="313"/>
          <ac:graphicFrameMkLst>
            <pc:docMk/>
            <pc:sldMk cId="2454937122" sldId="2274"/>
            <ac:graphicFrameMk id="5" creationId="{BE1F9F44-A29C-416E-9229-E6939A76C87E}"/>
          </ac:graphicFrameMkLst>
        </pc:graphicFrameChg>
      </pc:sldChg>
      <pc:sldChg chg="addSp delSp modSp add mod">
        <pc:chgData name="Nomonde Nzimande" userId="c706b120-900d-47ff-9b24-cc56e2659538" providerId="ADAL" clId="{29EA9072-6E57-4F3C-9E1A-7527ACCF37D3}" dt="2020-05-04T12:20:18.529" v="1941" actId="14100"/>
        <pc:sldMkLst>
          <pc:docMk/>
          <pc:sldMk cId="2164571624" sldId="2275"/>
        </pc:sldMkLst>
        <pc:spChg chg="mod">
          <ac:chgData name="Nomonde Nzimande" userId="c706b120-900d-47ff-9b24-cc56e2659538" providerId="ADAL" clId="{29EA9072-6E57-4F3C-9E1A-7527ACCF37D3}" dt="2020-05-04T10:56:36.691" v="1193" actId="20577"/>
          <ac:spMkLst>
            <pc:docMk/>
            <pc:sldMk cId="2164571624" sldId="2275"/>
            <ac:spMk id="2" creationId="{00000000-0000-0000-0000-000000000000}"/>
          </ac:spMkLst>
        </pc:spChg>
        <pc:graphicFrameChg chg="add mod modGraphic">
          <ac:chgData name="Nomonde Nzimande" userId="c706b120-900d-47ff-9b24-cc56e2659538" providerId="ADAL" clId="{29EA9072-6E57-4F3C-9E1A-7527ACCF37D3}" dt="2020-05-04T11:02:57.143" v="1238" actId="1076"/>
          <ac:graphicFrameMkLst>
            <pc:docMk/>
            <pc:sldMk cId="2164571624" sldId="2275"/>
            <ac:graphicFrameMk id="3" creationId="{12CC80A4-70DA-4704-91FD-318AB1AD874D}"/>
          </ac:graphicFrameMkLst>
        </pc:graphicFrameChg>
        <pc:graphicFrameChg chg="del">
          <ac:chgData name="Nomonde Nzimande" userId="c706b120-900d-47ff-9b24-cc56e2659538" providerId="ADAL" clId="{29EA9072-6E57-4F3C-9E1A-7527ACCF37D3}" dt="2020-05-04T10:56:40.836" v="1194" actId="478"/>
          <ac:graphicFrameMkLst>
            <pc:docMk/>
            <pc:sldMk cId="2164571624" sldId="2275"/>
            <ac:graphicFrameMk id="5" creationId="{BE1F9F44-A29C-416E-9229-E6939A76C87E}"/>
          </ac:graphicFrameMkLst>
        </pc:graphicFrameChg>
        <pc:graphicFrameChg chg="add del mod">
          <ac:chgData name="Nomonde Nzimande" userId="c706b120-900d-47ff-9b24-cc56e2659538" providerId="ADAL" clId="{29EA9072-6E57-4F3C-9E1A-7527ACCF37D3}" dt="2020-05-04T10:59:00.645" v="1206" actId="478"/>
          <ac:graphicFrameMkLst>
            <pc:docMk/>
            <pc:sldMk cId="2164571624" sldId="2275"/>
            <ac:graphicFrameMk id="6" creationId="{88C7DEAC-36A9-4D2B-A871-6F8478DC22A3}"/>
          </ac:graphicFrameMkLst>
        </pc:graphicFrameChg>
        <pc:graphicFrameChg chg="add mod">
          <ac:chgData name="Nomonde Nzimande" userId="c706b120-900d-47ff-9b24-cc56e2659538" providerId="ADAL" clId="{29EA9072-6E57-4F3C-9E1A-7527ACCF37D3}" dt="2020-05-04T12:20:18.529" v="1941" actId="14100"/>
          <ac:graphicFrameMkLst>
            <pc:docMk/>
            <pc:sldMk cId="2164571624" sldId="2275"/>
            <ac:graphicFrameMk id="8" creationId="{986273BB-996E-4587-A895-14198D712099}"/>
          </ac:graphicFrameMkLst>
        </pc:graphicFrameChg>
        <pc:picChg chg="add del mod">
          <ac:chgData name="Nomonde Nzimande" userId="c706b120-900d-47ff-9b24-cc56e2659538" providerId="ADAL" clId="{29EA9072-6E57-4F3C-9E1A-7527ACCF37D3}" dt="2020-05-04T10:59:25.214" v="1210"/>
          <ac:picMkLst>
            <pc:docMk/>
            <pc:sldMk cId="2164571624" sldId="2275"/>
            <ac:picMk id="4" creationId="{EB28B9B9-9E79-4AE5-96C5-C08931B16096}"/>
          </ac:picMkLst>
        </pc:picChg>
      </pc:sldChg>
      <pc:sldChg chg="addSp delSp modSp mod">
        <pc:chgData name="Nomonde Nzimande" userId="c706b120-900d-47ff-9b24-cc56e2659538" providerId="ADAL" clId="{29EA9072-6E57-4F3C-9E1A-7527ACCF37D3}" dt="2020-05-04T11:07:27.492" v="1331" actId="14100"/>
        <pc:sldMkLst>
          <pc:docMk/>
          <pc:sldMk cId="691957619" sldId="2276"/>
        </pc:sldMkLst>
        <pc:spChg chg="mod">
          <ac:chgData name="Nomonde Nzimande" userId="c706b120-900d-47ff-9b24-cc56e2659538" providerId="ADAL" clId="{29EA9072-6E57-4F3C-9E1A-7527ACCF37D3}" dt="2020-05-04T11:07:27.492" v="1331" actId="14100"/>
          <ac:spMkLst>
            <pc:docMk/>
            <pc:sldMk cId="691957619" sldId="2276"/>
            <ac:spMk id="2" creationId="{00000000-0000-0000-0000-000000000000}"/>
          </ac:spMkLst>
        </pc:spChg>
        <pc:spChg chg="add del">
          <ac:chgData name="Nomonde Nzimande" userId="c706b120-900d-47ff-9b24-cc56e2659538" providerId="ADAL" clId="{29EA9072-6E57-4F3C-9E1A-7527ACCF37D3}" dt="2020-05-04T11:04:36.201" v="1278"/>
          <ac:spMkLst>
            <pc:docMk/>
            <pc:sldMk cId="691957619" sldId="2276"/>
            <ac:spMk id="5" creationId="{9E5696F0-B180-4F21-8D00-57EA91E40C44}"/>
          </ac:spMkLst>
        </pc:spChg>
        <pc:spChg chg="add del">
          <ac:chgData name="Nomonde Nzimande" userId="c706b120-900d-47ff-9b24-cc56e2659538" providerId="ADAL" clId="{29EA9072-6E57-4F3C-9E1A-7527ACCF37D3}" dt="2020-05-04T11:04:43.287" v="1280"/>
          <ac:spMkLst>
            <pc:docMk/>
            <pc:sldMk cId="691957619" sldId="2276"/>
            <ac:spMk id="8" creationId="{EC22E9D6-F30B-4600-BF9A-0255C09C407B}"/>
          </ac:spMkLst>
        </pc:spChg>
        <pc:spChg chg="add mod">
          <ac:chgData name="Nomonde Nzimande" userId="c706b120-900d-47ff-9b24-cc56e2659538" providerId="ADAL" clId="{29EA9072-6E57-4F3C-9E1A-7527ACCF37D3}" dt="2020-05-04T11:07:02.257" v="1296" actId="20577"/>
          <ac:spMkLst>
            <pc:docMk/>
            <pc:sldMk cId="691957619" sldId="2276"/>
            <ac:spMk id="10" creationId="{923B7325-D56C-4BBB-9206-B91889763639}"/>
          </ac:spMkLst>
        </pc:spChg>
        <pc:graphicFrameChg chg="add del">
          <ac:chgData name="Nomonde Nzimande" userId="c706b120-900d-47ff-9b24-cc56e2659538" providerId="ADAL" clId="{29EA9072-6E57-4F3C-9E1A-7527ACCF37D3}" dt="2020-05-04T11:04:36.201" v="1278"/>
          <ac:graphicFrameMkLst>
            <pc:docMk/>
            <pc:sldMk cId="691957619" sldId="2276"/>
            <ac:graphicFrameMk id="3" creationId="{C36D9DD2-5391-416A-BDFA-E6D9F75DE87C}"/>
          </ac:graphicFrameMkLst>
        </pc:graphicFrameChg>
        <pc:graphicFrameChg chg="del">
          <ac:chgData name="Nomonde Nzimande" userId="c706b120-900d-47ff-9b24-cc56e2659538" providerId="ADAL" clId="{29EA9072-6E57-4F3C-9E1A-7527ACCF37D3}" dt="2020-05-04T11:04:04.823" v="1276" actId="478"/>
          <ac:graphicFrameMkLst>
            <pc:docMk/>
            <pc:sldMk cId="691957619" sldId="2276"/>
            <ac:graphicFrameMk id="4" creationId="{53E4AF51-C736-453D-8275-CD113CE2C197}"/>
          </ac:graphicFrameMkLst>
        </pc:graphicFrameChg>
        <pc:graphicFrameChg chg="add del">
          <ac:chgData name="Nomonde Nzimande" userId="c706b120-900d-47ff-9b24-cc56e2659538" providerId="ADAL" clId="{29EA9072-6E57-4F3C-9E1A-7527ACCF37D3}" dt="2020-05-04T11:04:43.287" v="1280"/>
          <ac:graphicFrameMkLst>
            <pc:docMk/>
            <pc:sldMk cId="691957619" sldId="2276"/>
            <ac:graphicFrameMk id="6" creationId="{EED6EB53-B464-4E97-93B0-63A1B3E49F0F}"/>
          </ac:graphicFrameMkLst>
        </pc:graphicFrameChg>
        <pc:graphicFrameChg chg="add mod modGraphic">
          <ac:chgData name="Nomonde Nzimande" userId="c706b120-900d-47ff-9b24-cc56e2659538" providerId="ADAL" clId="{29EA9072-6E57-4F3C-9E1A-7527ACCF37D3}" dt="2020-05-04T11:06:49.760" v="1290" actId="113"/>
          <ac:graphicFrameMkLst>
            <pc:docMk/>
            <pc:sldMk cId="691957619" sldId="2276"/>
            <ac:graphicFrameMk id="9" creationId="{853C8A10-0C3A-4FA6-B243-C528EB38C14E}"/>
          </ac:graphicFrameMkLst>
        </pc:graphicFrameChg>
      </pc:sldChg>
      <pc:sldChg chg="modSp del mod">
        <pc:chgData name="Nomonde Nzimande" userId="c706b120-900d-47ff-9b24-cc56e2659538" providerId="ADAL" clId="{29EA9072-6E57-4F3C-9E1A-7527ACCF37D3}" dt="2020-05-04T11:33:12.698" v="1537" actId="2696"/>
        <pc:sldMkLst>
          <pc:docMk/>
          <pc:sldMk cId="1986316215" sldId="2277"/>
        </pc:sldMkLst>
        <pc:spChg chg="mod">
          <ac:chgData name="Nomonde Nzimande" userId="c706b120-900d-47ff-9b24-cc56e2659538" providerId="ADAL" clId="{29EA9072-6E57-4F3C-9E1A-7527ACCF37D3}" dt="2020-05-04T11:31:44.800" v="1526" actId="20577"/>
          <ac:spMkLst>
            <pc:docMk/>
            <pc:sldMk cId="1986316215" sldId="2277"/>
            <ac:spMk id="2" creationId="{1410F710-DB5B-4A72-BECE-C8E7856E8DB9}"/>
          </ac:spMkLst>
        </pc:spChg>
      </pc:sldChg>
      <pc:sldChg chg="modSp new del mod">
        <pc:chgData name="Nomonde Nzimande" userId="c706b120-900d-47ff-9b24-cc56e2659538" providerId="ADAL" clId="{29EA9072-6E57-4F3C-9E1A-7527ACCF37D3}" dt="2020-05-04T11:34:01.402" v="1545" actId="2696"/>
        <pc:sldMkLst>
          <pc:docMk/>
          <pc:sldMk cId="1774494505" sldId="2278"/>
        </pc:sldMkLst>
        <pc:spChg chg="mod">
          <ac:chgData name="Nomonde Nzimande" userId="c706b120-900d-47ff-9b24-cc56e2659538" providerId="ADAL" clId="{29EA9072-6E57-4F3C-9E1A-7527ACCF37D3}" dt="2020-05-04T11:33:07.706" v="1536" actId="113"/>
          <ac:spMkLst>
            <pc:docMk/>
            <pc:sldMk cId="1774494505" sldId="2278"/>
            <ac:spMk id="2" creationId="{5C8B0FC2-711A-400E-B753-7394B39CD5C1}"/>
          </ac:spMkLst>
        </pc:spChg>
      </pc:sldChg>
      <pc:sldChg chg="addSp delSp modSp new mod">
        <pc:chgData name="Nomonde Nzimande" userId="c706b120-900d-47ff-9b24-cc56e2659538" providerId="ADAL" clId="{29EA9072-6E57-4F3C-9E1A-7527ACCF37D3}" dt="2020-05-04T12:28:14.464" v="2064" actId="2711"/>
        <pc:sldMkLst>
          <pc:docMk/>
          <pc:sldMk cId="3381799359" sldId="2279"/>
        </pc:sldMkLst>
        <pc:spChg chg="del">
          <ac:chgData name="Nomonde Nzimande" userId="c706b120-900d-47ff-9b24-cc56e2659538" providerId="ADAL" clId="{29EA9072-6E57-4F3C-9E1A-7527ACCF37D3}" dt="2020-05-04T11:33:42.737" v="1541"/>
          <ac:spMkLst>
            <pc:docMk/>
            <pc:sldMk cId="3381799359" sldId="2279"/>
            <ac:spMk id="2" creationId="{680DE80E-C722-4AEA-A2F9-B0AA81E1FA16}"/>
          </ac:spMkLst>
        </pc:spChg>
        <pc:spChg chg="add mod">
          <ac:chgData name="Nomonde Nzimande" userId="c706b120-900d-47ff-9b24-cc56e2659538" providerId="ADAL" clId="{29EA9072-6E57-4F3C-9E1A-7527ACCF37D3}" dt="2020-05-04T12:28:14.464" v="2064" actId="2711"/>
          <ac:spMkLst>
            <pc:docMk/>
            <pc:sldMk cId="3381799359" sldId="2279"/>
            <ac:spMk id="3" creationId="{D0549C2A-812B-455A-803A-CCDA9305E396}"/>
          </ac:spMkLst>
        </pc:spChg>
      </pc:sldChg>
      <pc:sldChg chg="new del">
        <pc:chgData name="Nomonde Nzimande" userId="c706b120-900d-47ff-9b24-cc56e2659538" providerId="ADAL" clId="{29EA9072-6E57-4F3C-9E1A-7527ACCF37D3}" dt="2020-05-04T11:33:22.183" v="1539" actId="680"/>
        <pc:sldMkLst>
          <pc:docMk/>
          <pc:sldMk cId="3816712538" sldId="2279"/>
        </pc:sldMkLst>
      </pc:sldChg>
      <pc:sldChg chg="addSp delSp modSp mod">
        <pc:chgData name="Nomonde Nzimande" userId="c706b120-900d-47ff-9b24-cc56e2659538" providerId="ADAL" clId="{29EA9072-6E57-4F3C-9E1A-7527ACCF37D3}" dt="2020-05-04T13:07:57.291" v="2509" actId="123"/>
        <pc:sldMkLst>
          <pc:docMk/>
          <pc:sldMk cId="3264266467" sldId="2280"/>
        </pc:sldMkLst>
        <pc:spChg chg="mod">
          <ac:chgData name="Nomonde Nzimande" userId="c706b120-900d-47ff-9b24-cc56e2659538" providerId="ADAL" clId="{29EA9072-6E57-4F3C-9E1A-7527ACCF37D3}" dt="2020-05-04T11:35:40.740" v="1588" actId="20577"/>
          <ac:spMkLst>
            <pc:docMk/>
            <pc:sldMk cId="3264266467" sldId="2280"/>
            <ac:spMk id="2" creationId="{00000000-0000-0000-0000-000000000000}"/>
          </ac:spMkLst>
        </pc:spChg>
        <pc:spChg chg="add mod">
          <ac:chgData name="Nomonde Nzimande" userId="c706b120-900d-47ff-9b24-cc56e2659538" providerId="ADAL" clId="{29EA9072-6E57-4F3C-9E1A-7527ACCF37D3}" dt="2020-05-04T13:07:57.291" v="2509" actId="123"/>
          <ac:spMkLst>
            <pc:docMk/>
            <pc:sldMk cId="3264266467" sldId="2280"/>
            <ac:spMk id="5" creationId="{82D7C63B-B887-4BBA-8864-7C98A99D99AC}"/>
          </ac:spMkLst>
        </pc:spChg>
        <pc:graphicFrameChg chg="del">
          <ac:chgData name="Nomonde Nzimande" userId="c706b120-900d-47ff-9b24-cc56e2659538" providerId="ADAL" clId="{29EA9072-6E57-4F3C-9E1A-7527ACCF37D3}" dt="2020-05-04T11:34:34.645" v="1548" actId="478"/>
          <ac:graphicFrameMkLst>
            <pc:docMk/>
            <pc:sldMk cId="3264266467" sldId="2280"/>
            <ac:graphicFrameMk id="4" creationId="{53E4AF51-C736-453D-8275-CD113CE2C197}"/>
          </ac:graphicFrameMkLst>
        </pc:graphicFrameChg>
      </pc:sldChg>
      <pc:sldChg chg="addSp delSp modSp add mod">
        <pc:chgData name="Nomonde Nzimande" userId="c706b120-900d-47ff-9b24-cc56e2659538" providerId="ADAL" clId="{29EA9072-6E57-4F3C-9E1A-7527ACCF37D3}" dt="2020-05-04T11:56:22.955" v="1779" actId="121"/>
        <pc:sldMkLst>
          <pc:docMk/>
          <pc:sldMk cId="3232993184" sldId="2281"/>
        </pc:sldMkLst>
        <pc:spChg chg="mod">
          <ac:chgData name="Nomonde Nzimande" userId="c706b120-900d-47ff-9b24-cc56e2659538" providerId="ADAL" clId="{29EA9072-6E57-4F3C-9E1A-7527ACCF37D3}" dt="2020-05-04T11:47:51.283" v="1690" actId="20577"/>
          <ac:spMkLst>
            <pc:docMk/>
            <pc:sldMk cId="3232993184" sldId="2281"/>
            <ac:spMk id="2" creationId="{00000000-0000-0000-0000-000000000000}"/>
          </ac:spMkLst>
        </pc:spChg>
        <pc:spChg chg="del">
          <ac:chgData name="Nomonde Nzimande" userId="c706b120-900d-47ff-9b24-cc56e2659538" providerId="ADAL" clId="{29EA9072-6E57-4F3C-9E1A-7527ACCF37D3}" dt="2020-05-04T11:36:40.233" v="1596" actId="478"/>
          <ac:spMkLst>
            <pc:docMk/>
            <pc:sldMk cId="3232993184" sldId="2281"/>
            <ac:spMk id="5" creationId="{82D7C63B-B887-4BBA-8864-7C98A99D99AC}"/>
          </ac:spMkLst>
        </pc:spChg>
        <pc:graphicFrameChg chg="add mod modGraphic">
          <ac:chgData name="Nomonde Nzimande" userId="c706b120-900d-47ff-9b24-cc56e2659538" providerId="ADAL" clId="{29EA9072-6E57-4F3C-9E1A-7527ACCF37D3}" dt="2020-05-04T11:56:22.955" v="1779" actId="121"/>
          <ac:graphicFrameMkLst>
            <pc:docMk/>
            <pc:sldMk cId="3232993184" sldId="2281"/>
            <ac:graphicFrameMk id="3" creationId="{D917C1B4-36EA-47A6-96BB-4C20DEDD1079}"/>
          </ac:graphicFrameMkLst>
        </pc:graphicFrameChg>
      </pc:sldChg>
      <pc:sldChg chg="new">
        <pc:chgData name="Nomonde Nzimande" userId="c706b120-900d-47ff-9b24-cc56e2659538" providerId="ADAL" clId="{29EA9072-6E57-4F3C-9E1A-7527ACCF37D3}" dt="2020-05-04T11:38:13.856" v="1601" actId="680"/>
        <pc:sldMkLst>
          <pc:docMk/>
          <pc:sldMk cId="527941925" sldId="2282"/>
        </pc:sldMkLst>
      </pc:sldChg>
      <pc:sldChg chg="addSp delSp modSp add mod">
        <pc:chgData name="Nomonde Nzimande" userId="c706b120-900d-47ff-9b24-cc56e2659538" providerId="ADAL" clId="{29EA9072-6E57-4F3C-9E1A-7527ACCF37D3}" dt="2020-05-04T11:57:16.595" v="1783" actId="207"/>
        <pc:sldMkLst>
          <pc:docMk/>
          <pc:sldMk cId="3842721665" sldId="2283"/>
        </pc:sldMkLst>
        <pc:graphicFrameChg chg="del">
          <ac:chgData name="Nomonde Nzimande" userId="c706b120-900d-47ff-9b24-cc56e2659538" providerId="ADAL" clId="{29EA9072-6E57-4F3C-9E1A-7527ACCF37D3}" dt="2020-05-04T11:48:53.748" v="1697" actId="478"/>
          <ac:graphicFrameMkLst>
            <pc:docMk/>
            <pc:sldMk cId="3842721665" sldId="2283"/>
            <ac:graphicFrameMk id="3" creationId="{D917C1B4-36EA-47A6-96BB-4C20DEDD1079}"/>
          </ac:graphicFrameMkLst>
        </pc:graphicFrameChg>
        <pc:graphicFrameChg chg="add mod modGraphic">
          <ac:chgData name="Nomonde Nzimande" userId="c706b120-900d-47ff-9b24-cc56e2659538" providerId="ADAL" clId="{29EA9072-6E57-4F3C-9E1A-7527ACCF37D3}" dt="2020-05-04T11:57:16.595" v="1783" actId="207"/>
          <ac:graphicFrameMkLst>
            <pc:docMk/>
            <pc:sldMk cId="3842721665" sldId="2283"/>
            <ac:graphicFrameMk id="4" creationId="{A8153267-AA73-4F66-AB37-227CC7AC824E}"/>
          </ac:graphicFrameMkLst>
        </pc:graphicFrameChg>
      </pc:sldChg>
      <pc:sldChg chg="addSp delSp modSp add mod">
        <pc:chgData name="Nomonde Nzimande" userId="c706b120-900d-47ff-9b24-cc56e2659538" providerId="ADAL" clId="{29EA9072-6E57-4F3C-9E1A-7527ACCF37D3}" dt="2020-05-04T12:02:34.408" v="1866" actId="14100"/>
        <pc:sldMkLst>
          <pc:docMk/>
          <pc:sldMk cId="902725288" sldId="2284"/>
        </pc:sldMkLst>
        <pc:spChg chg="mod">
          <ac:chgData name="Nomonde Nzimande" userId="c706b120-900d-47ff-9b24-cc56e2659538" providerId="ADAL" clId="{29EA9072-6E57-4F3C-9E1A-7527ACCF37D3}" dt="2020-05-04T11:59:14.811" v="1851" actId="20577"/>
          <ac:spMkLst>
            <pc:docMk/>
            <pc:sldMk cId="902725288" sldId="2284"/>
            <ac:spMk id="2" creationId="{00000000-0000-0000-0000-000000000000}"/>
          </ac:spMkLst>
        </pc:spChg>
        <pc:graphicFrameChg chg="add mod modGraphic">
          <ac:chgData name="Nomonde Nzimande" userId="c706b120-900d-47ff-9b24-cc56e2659538" providerId="ADAL" clId="{29EA9072-6E57-4F3C-9E1A-7527ACCF37D3}" dt="2020-05-04T12:02:34.408" v="1866" actId="14100"/>
          <ac:graphicFrameMkLst>
            <pc:docMk/>
            <pc:sldMk cId="902725288" sldId="2284"/>
            <ac:graphicFrameMk id="3" creationId="{C2234BA0-5CFB-487D-83FD-FC01E906934B}"/>
          </ac:graphicFrameMkLst>
        </pc:graphicFrameChg>
        <pc:graphicFrameChg chg="del">
          <ac:chgData name="Nomonde Nzimande" userId="c706b120-900d-47ff-9b24-cc56e2659538" providerId="ADAL" clId="{29EA9072-6E57-4F3C-9E1A-7527ACCF37D3}" dt="2020-05-04T11:57:31.398" v="1785" actId="478"/>
          <ac:graphicFrameMkLst>
            <pc:docMk/>
            <pc:sldMk cId="902725288" sldId="2284"/>
            <ac:graphicFrameMk id="4" creationId="{A8153267-AA73-4F66-AB37-227CC7AC824E}"/>
          </ac:graphicFrameMkLst>
        </pc:graphicFrameChg>
      </pc:sldChg>
      <pc:sldChg chg="addSp delSp modSp add mod">
        <pc:chgData name="Nomonde Nzimande" userId="c706b120-900d-47ff-9b24-cc56e2659538" providerId="ADAL" clId="{29EA9072-6E57-4F3C-9E1A-7527ACCF37D3}" dt="2020-05-04T12:10:07.121" v="1901" actId="207"/>
        <pc:sldMkLst>
          <pc:docMk/>
          <pc:sldMk cId="1682205316" sldId="2285"/>
        </pc:sldMkLst>
        <pc:graphicFrameChg chg="del">
          <ac:chgData name="Nomonde Nzimande" userId="c706b120-900d-47ff-9b24-cc56e2659538" providerId="ADAL" clId="{29EA9072-6E57-4F3C-9E1A-7527ACCF37D3}" dt="2020-05-04T12:02:40.049" v="1867" actId="478"/>
          <ac:graphicFrameMkLst>
            <pc:docMk/>
            <pc:sldMk cId="1682205316" sldId="2285"/>
            <ac:graphicFrameMk id="3" creationId="{C2234BA0-5CFB-487D-83FD-FC01E906934B}"/>
          </ac:graphicFrameMkLst>
        </pc:graphicFrameChg>
        <pc:graphicFrameChg chg="add mod modGraphic">
          <ac:chgData name="Nomonde Nzimande" userId="c706b120-900d-47ff-9b24-cc56e2659538" providerId="ADAL" clId="{29EA9072-6E57-4F3C-9E1A-7527ACCF37D3}" dt="2020-05-04T12:10:07.121" v="1901" actId="207"/>
          <ac:graphicFrameMkLst>
            <pc:docMk/>
            <pc:sldMk cId="1682205316" sldId="2285"/>
            <ac:graphicFrameMk id="4" creationId="{457068C7-1BA8-4AE9-A532-82396AD52008}"/>
          </ac:graphicFrameMkLst>
        </pc:graphicFrameChg>
      </pc:sldChg>
      <pc:sldChg chg="addSp delSp modSp add mod">
        <pc:chgData name="Nomonde Nzimande" userId="c706b120-900d-47ff-9b24-cc56e2659538" providerId="ADAL" clId="{29EA9072-6E57-4F3C-9E1A-7527ACCF37D3}" dt="2020-05-04T12:10:49.204" v="1907" actId="207"/>
        <pc:sldMkLst>
          <pc:docMk/>
          <pc:sldMk cId="2679489169" sldId="2286"/>
        </pc:sldMkLst>
        <pc:graphicFrameChg chg="add mod modGraphic">
          <ac:chgData name="Nomonde Nzimande" userId="c706b120-900d-47ff-9b24-cc56e2659538" providerId="ADAL" clId="{29EA9072-6E57-4F3C-9E1A-7527ACCF37D3}" dt="2020-05-04T12:10:49.204" v="1907" actId="207"/>
          <ac:graphicFrameMkLst>
            <pc:docMk/>
            <pc:sldMk cId="2679489169" sldId="2286"/>
            <ac:graphicFrameMk id="3" creationId="{FF6445E4-8485-4C40-B658-719FAAAF18A0}"/>
          </ac:graphicFrameMkLst>
        </pc:graphicFrameChg>
        <pc:graphicFrameChg chg="del">
          <ac:chgData name="Nomonde Nzimande" userId="c706b120-900d-47ff-9b24-cc56e2659538" providerId="ADAL" clId="{29EA9072-6E57-4F3C-9E1A-7527ACCF37D3}" dt="2020-05-04T12:07:04.891" v="1885" actId="478"/>
          <ac:graphicFrameMkLst>
            <pc:docMk/>
            <pc:sldMk cId="2679489169" sldId="2286"/>
            <ac:graphicFrameMk id="4" creationId="{457068C7-1BA8-4AE9-A532-82396AD52008}"/>
          </ac:graphicFrameMkLst>
        </pc:graphicFrameChg>
      </pc:sldChg>
      <pc:sldChg chg="addSp delSp modSp add mod">
        <pc:chgData name="Nomonde Nzimande" userId="c706b120-900d-47ff-9b24-cc56e2659538" providerId="ADAL" clId="{29EA9072-6E57-4F3C-9E1A-7527ACCF37D3}" dt="2020-05-04T12:17:48.982" v="1930" actId="14734"/>
        <pc:sldMkLst>
          <pc:docMk/>
          <pc:sldMk cId="2608874098" sldId="2287"/>
        </pc:sldMkLst>
        <pc:graphicFrameChg chg="del">
          <ac:chgData name="Nomonde Nzimande" userId="c706b120-900d-47ff-9b24-cc56e2659538" providerId="ADAL" clId="{29EA9072-6E57-4F3C-9E1A-7527ACCF37D3}" dt="2020-05-04T12:13:12.057" v="1909" actId="478"/>
          <ac:graphicFrameMkLst>
            <pc:docMk/>
            <pc:sldMk cId="2608874098" sldId="2287"/>
            <ac:graphicFrameMk id="3" creationId="{FF6445E4-8485-4C40-B658-719FAAAF18A0}"/>
          </ac:graphicFrameMkLst>
        </pc:graphicFrameChg>
        <pc:graphicFrameChg chg="add del">
          <ac:chgData name="Nomonde Nzimande" userId="c706b120-900d-47ff-9b24-cc56e2659538" providerId="ADAL" clId="{29EA9072-6E57-4F3C-9E1A-7527ACCF37D3}" dt="2020-05-04T12:13:33.415" v="1911"/>
          <ac:graphicFrameMkLst>
            <pc:docMk/>
            <pc:sldMk cId="2608874098" sldId="2287"/>
            <ac:graphicFrameMk id="4" creationId="{84620795-0BC2-4227-9A4D-539313F55CC1}"/>
          </ac:graphicFrameMkLst>
        </pc:graphicFrameChg>
        <pc:graphicFrameChg chg="add mod modGraphic">
          <ac:chgData name="Nomonde Nzimande" userId="c706b120-900d-47ff-9b24-cc56e2659538" providerId="ADAL" clId="{29EA9072-6E57-4F3C-9E1A-7527ACCF37D3}" dt="2020-05-04T12:17:48.982" v="1930" actId="14734"/>
          <ac:graphicFrameMkLst>
            <pc:docMk/>
            <pc:sldMk cId="2608874098" sldId="2287"/>
            <ac:graphicFrameMk id="5" creationId="{4121B816-5BA1-4C16-B84D-783E7422ACAD}"/>
          </ac:graphicFrameMkLst>
        </pc:graphicFrameChg>
      </pc:sldChg>
      <pc:sldChg chg="modSp mod">
        <pc:chgData name="Nomonde Nzimande" userId="c706b120-900d-47ff-9b24-cc56e2659538" providerId="ADAL" clId="{29EA9072-6E57-4F3C-9E1A-7527ACCF37D3}" dt="2020-05-04T12:21:26.772" v="1951"/>
        <pc:sldMkLst>
          <pc:docMk/>
          <pc:sldMk cId="1762006003" sldId="2288"/>
        </pc:sldMkLst>
        <pc:spChg chg="mod">
          <ac:chgData name="Nomonde Nzimande" userId="c706b120-900d-47ff-9b24-cc56e2659538" providerId="ADAL" clId="{29EA9072-6E57-4F3C-9E1A-7527ACCF37D3}" dt="2020-05-04T12:21:26.772" v="1951"/>
          <ac:spMkLst>
            <pc:docMk/>
            <pc:sldMk cId="1762006003" sldId="2288"/>
            <ac:spMk id="3" creationId="{D0549C2A-812B-455A-803A-CCDA9305E396}"/>
          </ac:spMkLst>
        </pc:spChg>
      </pc:sldChg>
      <pc:sldChg chg="modSp mod">
        <pc:chgData name="Nomonde Nzimande" userId="c706b120-900d-47ff-9b24-cc56e2659538" providerId="ADAL" clId="{29EA9072-6E57-4F3C-9E1A-7527ACCF37D3}" dt="2020-05-04T13:07:47.378" v="2508" actId="123"/>
        <pc:sldMkLst>
          <pc:docMk/>
          <pc:sldMk cId="4187093067" sldId="2289"/>
        </pc:sldMkLst>
        <pc:spChg chg="mod">
          <ac:chgData name="Nomonde Nzimande" userId="c706b120-900d-47ff-9b24-cc56e2659538" providerId="ADAL" clId="{29EA9072-6E57-4F3C-9E1A-7527ACCF37D3}" dt="2020-05-04T13:07:47.378" v="2508" actId="123"/>
          <ac:spMkLst>
            <pc:docMk/>
            <pc:sldMk cId="4187093067" sldId="2289"/>
            <ac:spMk id="3" creationId="{F275A3C8-8173-450A-8412-B48C14184942}"/>
          </ac:spMkLst>
        </pc:spChg>
        <pc:spChg chg="mod">
          <ac:chgData name="Nomonde Nzimande" userId="c706b120-900d-47ff-9b24-cc56e2659538" providerId="ADAL" clId="{29EA9072-6E57-4F3C-9E1A-7527ACCF37D3}" dt="2020-05-04T12:26:57.279" v="2054" actId="313"/>
          <ac:spMkLst>
            <pc:docMk/>
            <pc:sldMk cId="4187093067" sldId="2289"/>
            <ac:spMk id="5" creationId="{C4623CFD-FC7E-4EA4-87DD-F584A8E898F8}"/>
          </ac:spMkLst>
        </pc:spChg>
      </pc:sldChg>
      <pc:sldChg chg="addSp modSp add mod">
        <pc:chgData name="Nomonde Nzimande" userId="c706b120-900d-47ff-9b24-cc56e2659538" providerId="ADAL" clId="{29EA9072-6E57-4F3C-9E1A-7527ACCF37D3}" dt="2020-05-04T13:07:29.173" v="2505" actId="255"/>
        <pc:sldMkLst>
          <pc:docMk/>
          <pc:sldMk cId="2285479658" sldId="2290"/>
        </pc:sldMkLst>
        <pc:spChg chg="mod">
          <ac:chgData name="Nomonde Nzimande" userId="c706b120-900d-47ff-9b24-cc56e2659538" providerId="ADAL" clId="{29EA9072-6E57-4F3C-9E1A-7527ACCF37D3}" dt="2020-05-04T13:06:05.725" v="2493" actId="6549"/>
          <ac:spMkLst>
            <pc:docMk/>
            <pc:sldMk cId="2285479658" sldId="2290"/>
            <ac:spMk id="3" creationId="{F275A3C8-8173-450A-8412-B48C14184942}"/>
          </ac:spMkLst>
        </pc:spChg>
        <pc:spChg chg="add mod">
          <ac:chgData name="Nomonde Nzimande" userId="c706b120-900d-47ff-9b24-cc56e2659538" providerId="ADAL" clId="{29EA9072-6E57-4F3C-9E1A-7527ACCF37D3}" dt="2020-05-04T13:07:29.173" v="2505" actId="255"/>
          <ac:spMkLst>
            <pc:docMk/>
            <pc:sldMk cId="2285479658" sldId="2290"/>
            <ac:spMk id="4" creationId="{A539B91A-FE9F-4C49-A50D-81B1462562D7}"/>
          </ac:spMkLst>
        </pc:spChg>
        <pc:spChg chg="mod">
          <ac:chgData name="Nomonde Nzimande" userId="c706b120-900d-47ff-9b24-cc56e2659538" providerId="ADAL" clId="{29EA9072-6E57-4F3C-9E1A-7527ACCF37D3}" dt="2020-05-04T13:06:36.908" v="2499" actId="6549"/>
          <ac:spMkLst>
            <pc:docMk/>
            <pc:sldMk cId="2285479658" sldId="2290"/>
            <ac:spMk id="5" creationId="{C4623CFD-FC7E-4EA4-87DD-F584A8E898F8}"/>
          </ac:spMkLst>
        </pc:spChg>
      </pc:sldChg>
      <pc:sldMasterChg chg="delSldLayout">
        <pc:chgData name="Nomonde Nzimande" userId="c706b120-900d-47ff-9b24-cc56e2659538" providerId="ADAL" clId="{29EA9072-6E57-4F3C-9E1A-7527ACCF37D3}" dt="2020-05-04T11:34:01.402" v="1545" actId="2696"/>
        <pc:sldMasterMkLst>
          <pc:docMk/>
          <pc:sldMasterMk cId="3326064847" sldId="2147483689"/>
        </pc:sldMasterMkLst>
        <pc:sldLayoutChg chg="del">
          <pc:chgData name="Nomonde Nzimande" userId="c706b120-900d-47ff-9b24-cc56e2659538" providerId="ADAL" clId="{29EA9072-6E57-4F3C-9E1A-7527ACCF37D3}" dt="2020-05-04T11:34:01.402" v="1545" actId="2696"/>
          <pc:sldLayoutMkLst>
            <pc:docMk/>
            <pc:sldMasterMk cId="3326064847" sldId="2147483689"/>
            <pc:sldLayoutMk cId="1615545368" sldId="2147483693"/>
          </pc:sldLayoutMkLst>
        </pc:sldLayoutChg>
        <pc:sldLayoutChg chg="del">
          <pc:chgData name="Nomonde Nzimande" userId="c706b120-900d-47ff-9b24-cc56e2659538" providerId="ADAL" clId="{29EA9072-6E57-4F3C-9E1A-7527ACCF37D3}" dt="2020-05-04T11:33:12.698" v="1537" actId="2696"/>
          <pc:sldLayoutMkLst>
            <pc:docMk/>
            <pc:sldMasterMk cId="3326064847" sldId="2147483689"/>
            <pc:sldLayoutMk cId="2732763092" sldId="2147483696"/>
          </pc:sldLayoutMkLst>
        </pc:sldLayoutChg>
      </pc:sldMasterChg>
      <pc:sldMasterChg chg="del delSldLayout">
        <pc:chgData name="Nomonde Nzimande" userId="c706b120-900d-47ff-9b24-cc56e2659538" providerId="ADAL" clId="{29EA9072-6E57-4F3C-9E1A-7527ACCF37D3}" dt="2020-05-04T10:32:15.829" v="644" actId="47"/>
        <pc:sldMasterMkLst>
          <pc:docMk/>
          <pc:sldMasterMk cId="3669108309" sldId="2147483696"/>
        </pc:sldMasterMkLst>
        <pc:sldLayoutChg chg="del">
          <pc:chgData name="Nomonde Nzimande" userId="c706b120-900d-47ff-9b24-cc56e2659538" providerId="ADAL" clId="{29EA9072-6E57-4F3C-9E1A-7527ACCF37D3}" dt="2020-05-04T10:32:15.829" v="644" actId="47"/>
          <pc:sldLayoutMkLst>
            <pc:docMk/>
            <pc:sldMasterMk cId="3669108309" sldId="2147483696"/>
            <pc:sldLayoutMk cId="2986672303" sldId="2147483697"/>
          </pc:sldLayoutMkLst>
        </pc:sldLayoutChg>
        <pc:sldLayoutChg chg="del">
          <pc:chgData name="Nomonde Nzimande" userId="c706b120-900d-47ff-9b24-cc56e2659538" providerId="ADAL" clId="{29EA9072-6E57-4F3C-9E1A-7527ACCF37D3}" dt="2020-05-04T10:32:15.829" v="644" actId="47"/>
          <pc:sldLayoutMkLst>
            <pc:docMk/>
            <pc:sldMasterMk cId="3669108309" sldId="2147483696"/>
            <pc:sldLayoutMk cId="3956291528" sldId="2147483698"/>
          </pc:sldLayoutMkLst>
        </pc:sldLayoutChg>
        <pc:sldLayoutChg chg="del">
          <pc:chgData name="Nomonde Nzimande" userId="c706b120-900d-47ff-9b24-cc56e2659538" providerId="ADAL" clId="{29EA9072-6E57-4F3C-9E1A-7527ACCF37D3}" dt="2020-05-04T10:32:15.829" v="644" actId="47"/>
          <pc:sldLayoutMkLst>
            <pc:docMk/>
            <pc:sldMasterMk cId="3669108309" sldId="2147483696"/>
            <pc:sldLayoutMk cId="1744003820" sldId="2147483699"/>
          </pc:sldLayoutMkLst>
        </pc:sldLayoutChg>
        <pc:sldLayoutChg chg="del">
          <pc:chgData name="Nomonde Nzimande" userId="c706b120-900d-47ff-9b24-cc56e2659538" providerId="ADAL" clId="{29EA9072-6E57-4F3C-9E1A-7527ACCF37D3}" dt="2020-05-04T10:32:15.829" v="644" actId="47"/>
          <pc:sldLayoutMkLst>
            <pc:docMk/>
            <pc:sldMasterMk cId="3669108309" sldId="2147483696"/>
            <pc:sldLayoutMk cId="3180021667" sldId="2147483700"/>
          </pc:sldLayoutMkLst>
        </pc:sldLayoutChg>
        <pc:sldLayoutChg chg="del">
          <pc:chgData name="Nomonde Nzimande" userId="c706b120-900d-47ff-9b24-cc56e2659538" providerId="ADAL" clId="{29EA9072-6E57-4F3C-9E1A-7527ACCF37D3}" dt="2020-05-04T10:32:15.829" v="644" actId="47"/>
          <pc:sldLayoutMkLst>
            <pc:docMk/>
            <pc:sldMasterMk cId="3669108309" sldId="2147483696"/>
            <pc:sldLayoutMk cId="478913014" sldId="2147483701"/>
          </pc:sldLayoutMkLst>
        </pc:sldLayoutChg>
        <pc:sldLayoutChg chg="del">
          <pc:chgData name="Nomonde Nzimande" userId="c706b120-900d-47ff-9b24-cc56e2659538" providerId="ADAL" clId="{29EA9072-6E57-4F3C-9E1A-7527ACCF37D3}" dt="2020-05-04T10:32:15.829" v="644" actId="47"/>
          <pc:sldLayoutMkLst>
            <pc:docMk/>
            <pc:sldMasterMk cId="3669108309" sldId="2147483696"/>
            <pc:sldLayoutMk cId="1132161963" sldId="2147483702"/>
          </pc:sldLayoutMkLst>
        </pc:sldLayoutChg>
        <pc:sldLayoutChg chg="del">
          <pc:chgData name="Nomonde Nzimande" userId="c706b120-900d-47ff-9b24-cc56e2659538" providerId="ADAL" clId="{29EA9072-6E57-4F3C-9E1A-7527ACCF37D3}" dt="2020-05-04T10:32:15.829" v="644" actId="47"/>
          <pc:sldLayoutMkLst>
            <pc:docMk/>
            <pc:sldMasterMk cId="3669108309" sldId="2147483696"/>
            <pc:sldLayoutMk cId="3384523141" sldId="2147483703"/>
          </pc:sldLayoutMkLst>
        </pc:sldLayoutChg>
        <pc:sldLayoutChg chg="del">
          <pc:chgData name="Nomonde Nzimande" userId="c706b120-900d-47ff-9b24-cc56e2659538" providerId="ADAL" clId="{29EA9072-6E57-4F3C-9E1A-7527ACCF37D3}" dt="2020-05-04T10:32:15.829" v="644" actId="47"/>
          <pc:sldLayoutMkLst>
            <pc:docMk/>
            <pc:sldMasterMk cId="3669108309" sldId="2147483696"/>
            <pc:sldLayoutMk cId="3407718691" sldId="2147483704"/>
          </pc:sldLayoutMkLst>
        </pc:sldLayoutChg>
        <pc:sldLayoutChg chg="del">
          <pc:chgData name="Nomonde Nzimande" userId="c706b120-900d-47ff-9b24-cc56e2659538" providerId="ADAL" clId="{29EA9072-6E57-4F3C-9E1A-7527ACCF37D3}" dt="2020-05-04T10:32:15.829" v="644" actId="47"/>
          <pc:sldLayoutMkLst>
            <pc:docMk/>
            <pc:sldMasterMk cId="3669108309" sldId="2147483696"/>
            <pc:sldLayoutMk cId="729730052" sldId="2147483705"/>
          </pc:sldLayoutMkLst>
        </pc:sldLayoutChg>
        <pc:sldLayoutChg chg="del">
          <pc:chgData name="Nomonde Nzimande" userId="c706b120-900d-47ff-9b24-cc56e2659538" providerId="ADAL" clId="{29EA9072-6E57-4F3C-9E1A-7527ACCF37D3}" dt="2020-05-04T10:32:15.829" v="644" actId="47"/>
          <pc:sldLayoutMkLst>
            <pc:docMk/>
            <pc:sldMasterMk cId="3669108309" sldId="2147483696"/>
            <pc:sldLayoutMk cId="899080005" sldId="2147483706"/>
          </pc:sldLayoutMkLst>
        </pc:sldLayoutChg>
        <pc:sldLayoutChg chg="del">
          <pc:chgData name="Nomonde Nzimande" userId="c706b120-900d-47ff-9b24-cc56e2659538" providerId="ADAL" clId="{29EA9072-6E57-4F3C-9E1A-7527ACCF37D3}" dt="2020-05-04T10:32:15.829" v="644" actId="47"/>
          <pc:sldLayoutMkLst>
            <pc:docMk/>
            <pc:sldMasterMk cId="3669108309" sldId="2147483696"/>
            <pc:sldLayoutMk cId="421161463" sldId="2147483707"/>
          </pc:sldLayoutMkLst>
        </pc:sldLayoutChg>
      </pc:sldMasterChg>
    </pc:docChg>
  </pc:docChgLst>
  <pc:docChgLst>
    <pc:chgData name="Nomonde Nzimande" userId="c706b120-900d-47ff-9b24-cc56e2659538" providerId="ADAL" clId="{8BF885EF-3F09-4A14-A89A-AF0689B55DF7}"/>
    <pc:docChg chg="modSld">
      <pc:chgData name="Nomonde Nzimande" userId="c706b120-900d-47ff-9b24-cc56e2659538" providerId="ADAL" clId="{8BF885EF-3F09-4A14-A89A-AF0689B55DF7}" dt="2020-02-03T17:56:28.405" v="71" actId="20577"/>
      <pc:docMkLst>
        <pc:docMk/>
      </pc:docMkLst>
      <pc:sldChg chg="modSp">
        <pc:chgData name="Nomonde Nzimande" userId="c706b120-900d-47ff-9b24-cc56e2659538" providerId="ADAL" clId="{8BF885EF-3F09-4A14-A89A-AF0689B55DF7}" dt="2020-02-03T17:53:18.761" v="44" actId="20577"/>
        <pc:sldMkLst>
          <pc:docMk/>
          <pc:sldMk cId="645712912" sldId="1531"/>
        </pc:sldMkLst>
        <pc:spChg chg="mod">
          <ac:chgData name="Nomonde Nzimande" userId="c706b120-900d-47ff-9b24-cc56e2659538" providerId="ADAL" clId="{8BF885EF-3F09-4A14-A89A-AF0689B55DF7}" dt="2020-02-03T17:53:18.761" v="44" actId="20577"/>
          <ac:spMkLst>
            <pc:docMk/>
            <pc:sldMk cId="645712912" sldId="1531"/>
            <ac:spMk id="4" creationId="{AB3BBB79-5256-4F0A-A0DE-7E05C80F089C}"/>
          </ac:spMkLst>
        </pc:spChg>
      </pc:sldChg>
      <pc:sldChg chg="modSp">
        <pc:chgData name="Nomonde Nzimande" userId="c706b120-900d-47ff-9b24-cc56e2659538" providerId="ADAL" clId="{8BF885EF-3F09-4A14-A89A-AF0689B55DF7}" dt="2020-02-03T17:55:37.658" v="70" actId="20577"/>
        <pc:sldMkLst>
          <pc:docMk/>
          <pc:sldMk cId="3382192201" sldId="2244"/>
        </pc:sldMkLst>
        <pc:graphicFrameChg chg="modGraphic">
          <ac:chgData name="Nomonde Nzimande" userId="c706b120-900d-47ff-9b24-cc56e2659538" providerId="ADAL" clId="{8BF885EF-3F09-4A14-A89A-AF0689B55DF7}" dt="2020-02-03T17:55:37.658" v="70" actId="20577"/>
          <ac:graphicFrameMkLst>
            <pc:docMk/>
            <pc:sldMk cId="3382192201" sldId="2244"/>
            <ac:graphicFrameMk id="3" creationId="{DB34CC0C-14D8-447F-85DC-F60D8C72215F}"/>
          </ac:graphicFrameMkLst>
        </pc:graphicFrameChg>
      </pc:sldChg>
      <pc:sldChg chg="modSp">
        <pc:chgData name="Nomonde Nzimande" userId="c706b120-900d-47ff-9b24-cc56e2659538" providerId="ADAL" clId="{8BF885EF-3F09-4A14-A89A-AF0689B55DF7}" dt="2020-02-03T17:56:28.405" v="71" actId="20577"/>
        <pc:sldMkLst>
          <pc:docMk/>
          <pc:sldMk cId="516975607" sldId="2252"/>
        </pc:sldMkLst>
        <pc:graphicFrameChg chg="mod modGraphic">
          <ac:chgData name="Nomonde Nzimande" userId="c706b120-900d-47ff-9b24-cc56e2659538" providerId="ADAL" clId="{8BF885EF-3F09-4A14-A89A-AF0689B55DF7}" dt="2020-02-03T17:56:28.405" v="71" actId="20577"/>
          <ac:graphicFrameMkLst>
            <pc:docMk/>
            <pc:sldMk cId="516975607" sldId="2252"/>
            <ac:graphicFrameMk id="3" creationId="{1000A500-3AC4-4E20-B1A7-33048F539850}"/>
          </ac:graphicFrameMkLst>
        </pc:graphicFrameChg>
      </pc:sldChg>
    </pc:docChg>
  </pc:docChgLst>
  <pc:docChgLst>
    <pc:chgData name="Nomonde Nzimande" userId="c706b120-900d-47ff-9b24-cc56e2659538" providerId="ADAL" clId="{F3878E99-4E88-4233-9C94-E046E7AD8B82}"/>
    <pc:docChg chg="undo custSel addSld delSld modSld">
      <pc:chgData name="Nomonde Nzimande" userId="c706b120-900d-47ff-9b24-cc56e2659538" providerId="ADAL" clId="{F3878E99-4E88-4233-9C94-E046E7AD8B82}" dt="2020-05-05T10:48:20.790" v="275" actId="255"/>
      <pc:docMkLst>
        <pc:docMk/>
      </pc:docMkLst>
      <pc:sldChg chg="modSp del mod">
        <pc:chgData name="Nomonde Nzimande" userId="c706b120-900d-47ff-9b24-cc56e2659538" providerId="ADAL" clId="{F3878E99-4E88-4233-9C94-E046E7AD8B82}" dt="2020-05-05T10:32:54.550" v="261" actId="2696"/>
        <pc:sldMkLst>
          <pc:docMk/>
          <pc:sldMk cId="3382192201" sldId="2244"/>
        </pc:sldMkLst>
        <pc:graphicFrameChg chg="modGraphic">
          <ac:chgData name="Nomonde Nzimande" userId="c706b120-900d-47ff-9b24-cc56e2659538" providerId="ADAL" clId="{F3878E99-4E88-4233-9C94-E046E7AD8B82}" dt="2020-05-05T10:09:12.940" v="153" actId="14734"/>
          <ac:graphicFrameMkLst>
            <pc:docMk/>
            <pc:sldMk cId="3382192201" sldId="2244"/>
            <ac:graphicFrameMk id="3" creationId="{DB34CC0C-14D8-447F-85DC-F60D8C72215F}"/>
          </ac:graphicFrameMkLst>
        </pc:graphicFrameChg>
      </pc:sldChg>
      <pc:sldChg chg="del">
        <pc:chgData name="Nomonde Nzimande" userId="c706b120-900d-47ff-9b24-cc56e2659538" providerId="ADAL" clId="{F3878E99-4E88-4233-9C94-E046E7AD8B82}" dt="2020-05-05T09:47:48.810" v="1" actId="2696"/>
        <pc:sldMkLst>
          <pc:docMk/>
          <pc:sldMk cId="3057044105" sldId="2250"/>
        </pc:sldMkLst>
      </pc:sldChg>
      <pc:sldChg chg="modSp mod">
        <pc:chgData name="Nomonde Nzimande" userId="c706b120-900d-47ff-9b24-cc56e2659538" providerId="ADAL" clId="{F3878E99-4E88-4233-9C94-E046E7AD8B82}" dt="2020-05-05T10:37:52.986" v="267" actId="14100"/>
        <pc:sldMkLst>
          <pc:docMk/>
          <pc:sldMk cId="516975607" sldId="2252"/>
        </pc:sldMkLst>
        <pc:graphicFrameChg chg="modGraphic">
          <ac:chgData name="Nomonde Nzimande" userId="c706b120-900d-47ff-9b24-cc56e2659538" providerId="ADAL" clId="{F3878E99-4E88-4233-9C94-E046E7AD8B82}" dt="2020-05-05T10:37:52.986" v="267" actId="14100"/>
          <ac:graphicFrameMkLst>
            <pc:docMk/>
            <pc:sldMk cId="516975607" sldId="2252"/>
            <ac:graphicFrameMk id="4" creationId="{1EA2A9A2-9660-4C9D-9372-358C3B781527}"/>
          </ac:graphicFrameMkLst>
        </pc:graphicFrameChg>
      </pc:sldChg>
      <pc:sldChg chg="modSp mod">
        <pc:chgData name="Nomonde Nzimande" userId="c706b120-900d-47ff-9b24-cc56e2659538" providerId="ADAL" clId="{F3878E99-4E88-4233-9C94-E046E7AD8B82}" dt="2020-05-05T10:46:57.687" v="270" actId="1076"/>
        <pc:sldMkLst>
          <pc:docMk/>
          <pc:sldMk cId="399279363" sldId="2268"/>
        </pc:sldMkLst>
        <pc:spChg chg="mod">
          <ac:chgData name="Nomonde Nzimande" userId="c706b120-900d-47ff-9b24-cc56e2659538" providerId="ADAL" clId="{F3878E99-4E88-4233-9C94-E046E7AD8B82}" dt="2020-05-05T10:46:57.687" v="270" actId="1076"/>
          <ac:spMkLst>
            <pc:docMk/>
            <pc:sldMk cId="399279363" sldId="2268"/>
            <ac:spMk id="8" creationId="{DAA595B1-F98E-44A3-9A68-272B75B59E2D}"/>
          </ac:spMkLst>
        </pc:spChg>
      </pc:sldChg>
      <pc:sldChg chg="del">
        <pc:chgData name="Nomonde Nzimande" userId="c706b120-900d-47ff-9b24-cc56e2659538" providerId="ADAL" clId="{F3878E99-4E88-4233-9C94-E046E7AD8B82}" dt="2020-05-05T09:47:45.422" v="0" actId="2696"/>
        <pc:sldMkLst>
          <pc:docMk/>
          <pc:sldMk cId="691957619" sldId="2276"/>
        </pc:sldMkLst>
      </pc:sldChg>
      <pc:sldChg chg="del">
        <pc:chgData name="Nomonde Nzimande" userId="c706b120-900d-47ff-9b24-cc56e2659538" providerId="ADAL" clId="{F3878E99-4E88-4233-9C94-E046E7AD8B82}" dt="2020-05-05T10:42:40.898" v="268" actId="2696"/>
        <pc:sldMkLst>
          <pc:docMk/>
          <pc:sldMk cId="527941925" sldId="2282"/>
        </pc:sldMkLst>
      </pc:sldChg>
      <pc:sldChg chg="modSp mod">
        <pc:chgData name="Nomonde Nzimande" userId="c706b120-900d-47ff-9b24-cc56e2659538" providerId="ADAL" clId="{F3878E99-4E88-4233-9C94-E046E7AD8B82}" dt="2020-05-05T10:37:02.906" v="265" actId="14100"/>
        <pc:sldMkLst>
          <pc:docMk/>
          <pc:sldMk cId="2285479658" sldId="2290"/>
        </pc:sldMkLst>
        <pc:spChg chg="mod">
          <ac:chgData name="Nomonde Nzimande" userId="c706b120-900d-47ff-9b24-cc56e2659538" providerId="ADAL" clId="{F3878E99-4E88-4233-9C94-E046E7AD8B82}" dt="2020-05-05T10:37:02.906" v="265" actId="14100"/>
          <ac:spMkLst>
            <pc:docMk/>
            <pc:sldMk cId="2285479658" sldId="2290"/>
            <ac:spMk id="3" creationId="{F275A3C8-8173-450A-8412-B48C14184942}"/>
          </ac:spMkLst>
        </pc:spChg>
      </pc:sldChg>
      <pc:sldChg chg="addSp delSp modSp add mod">
        <pc:chgData name="Nomonde Nzimande" userId="c706b120-900d-47ff-9b24-cc56e2659538" providerId="ADAL" clId="{F3878E99-4E88-4233-9C94-E046E7AD8B82}" dt="2020-05-05T10:48:11.856" v="274" actId="14100"/>
        <pc:sldMkLst>
          <pc:docMk/>
          <pc:sldMk cId="3542070334" sldId="2291"/>
        </pc:sldMkLst>
        <pc:graphicFrameChg chg="del">
          <ac:chgData name="Nomonde Nzimande" userId="c706b120-900d-47ff-9b24-cc56e2659538" providerId="ADAL" clId="{F3878E99-4E88-4233-9C94-E046E7AD8B82}" dt="2020-05-05T09:54:55.912" v="3" actId="478"/>
          <ac:graphicFrameMkLst>
            <pc:docMk/>
            <pc:sldMk cId="3542070334" sldId="2291"/>
            <ac:graphicFrameMk id="3" creationId="{DB34CC0C-14D8-447F-85DC-F60D8C72215F}"/>
          </ac:graphicFrameMkLst>
        </pc:graphicFrameChg>
        <pc:graphicFrameChg chg="add mod modGraphic">
          <ac:chgData name="Nomonde Nzimande" userId="c706b120-900d-47ff-9b24-cc56e2659538" providerId="ADAL" clId="{F3878E99-4E88-4233-9C94-E046E7AD8B82}" dt="2020-05-05T10:48:11.856" v="274" actId="14100"/>
          <ac:graphicFrameMkLst>
            <pc:docMk/>
            <pc:sldMk cId="3542070334" sldId="2291"/>
            <ac:graphicFrameMk id="4" creationId="{B79497C8-224D-47DC-9848-43C6846FB50E}"/>
          </ac:graphicFrameMkLst>
        </pc:graphicFrameChg>
      </pc:sldChg>
      <pc:sldChg chg="modSp add mod">
        <pc:chgData name="Nomonde Nzimande" userId="c706b120-900d-47ff-9b24-cc56e2659538" providerId="ADAL" clId="{F3878E99-4E88-4233-9C94-E046E7AD8B82}" dt="2020-05-05T10:48:20.790" v="275" actId="255"/>
        <pc:sldMkLst>
          <pc:docMk/>
          <pc:sldMk cId="3071661514" sldId="2292"/>
        </pc:sldMkLst>
        <pc:graphicFrameChg chg="mod modGraphic">
          <ac:chgData name="Nomonde Nzimande" userId="c706b120-900d-47ff-9b24-cc56e2659538" providerId="ADAL" clId="{F3878E99-4E88-4233-9C94-E046E7AD8B82}" dt="2020-05-05T10:48:20.790" v="275" actId="255"/>
          <ac:graphicFrameMkLst>
            <pc:docMk/>
            <pc:sldMk cId="3071661514" sldId="2292"/>
            <ac:graphicFrameMk id="4" creationId="{B79497C8-224D-47DC-9848-43C6846FB50E}"/>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6C7CFB-5842-43C4-B891-6358DF3DBB08}" type="doc">
      <dgm:prSet loTypeId="urn:microsoft.com/office/officeart/2005/8/layout/funnel1" loCatId="process" qsTypeId="urn:microsoft.com/office/officeart/2005/8/quickstyle/3d3" qsCatId="3D" csTypeId="urn:microsoft.com/office/officeart/2005/8/colors/colorful1" csCatId="colorful" phldr="1"/>
      <dgm:spPr/>
      <dgm:t>
        <a:bodyPr/>
        <a:lstStyle/>
        <a:p>
          <a:endParaRPr lang="en-ZA"/>
        </a:p>
      </dgm:t>
    </dgm:pt>
    <dgm:pt modelId="{024798D2-7E26-4D50-AB17-C83A99986A20}">
      <dgm:prSet phldrT="[Text]" custT="1"/>
      <dgm:spPr/>
      <dgm:t>
        <a:bodyPr/>
        <a:lstStyle/>
        <a:p>
          <a:r>
            <a:rPr lang="en-ZA" sz="1400" dirty="0"/>
            <a:t>Land acquired and rezoned for human </a:t>
          </a:r>
          <a:r>
            <a:rPr lang="en-ZA" sz="1400" b="0" dirty="0"/>
            <a:t>settlements &amp; PHSHDA </a:t>
          </a:r>
        </a:p>
      </dgm:t>
    </dgm:pt>
    <dgm:pt modelId="{028C7294-5E98-450F-9AA3-65726B8217A9}" type="parTrans" cxnId="{D9E521F1-D8A5-4840-ADD3-52AD8609E1F8}">
      <dgm:prSet/>
      <dgm:spPr/>
      <dgm:t>
        <a:bodyPr/>
        <a:lstStyle/>
        <a:p>
          <a:endParaRPr lang="en-ZA"/>
        </a:p>
      </dgm:t>
    </dgm:pt>
    <dgm:pt modelId="{50E284E7-9F24-4A7A-B8C7-CE57DE10264A}" type="sibTrans" cxnId="{D9E521F1-D8A5-4840-ADD3-52AD8609E1F8}">
      <dgm:prSet/>
      <dgm:spPr/>
      <dgm:t>
        <a:bodyPr/>
        <a:lstStyle/>
        <a:p>
          <a:endParaRPr lang="en-ZA"/>
        </a:p>
      </dgm:t>
    </dgm:pt>
    <dgm:pt modelId="{F5C29B6D-5526-4757-A66A-2E860564361C}">
      <dgm:prSet phldrT="[Text]" custT="1"/>
      <dgm:spPr/>
      <dgm:t>
        <a:bodyPr/>
        <a:lstStyle/>
        <a:p>
          <a:pPr algn="ctr"/>
          <a:r>
            <a:rPr lang="en-ZA" sz="1400" dirty="0"/>
            <a:t>Adequate housing for </a:t>
          </a:r>
          <a:r>
            <a:rPr lang="en-ZA" sz="1400" b="0" dirty="0"/>
            <a:t>lower</a:t>
          </a:r>
          <a:r>
            <a:rPr lang="en-ZA" sz="1400" dirty="0"/>
            <a:t> &amp; middle-income households provided in liveable neighbourhoods  </a:t>
          </a:r>
          <a:r>
            <a:rPr lang="en-ZA" sz="1400" b="1" dirty="0"/>
            <a:t>- </a:t>
          </a:r>
          <a:r>
            <a:rPr lang="en-ZA" sz="1400" b="0" dirty="0"/>
            <a:t>Housing Units Delivered                 -Serviced sites delivered  -Title deeds registered                   </a:t>
          </a:r>
        </a:p>
      </dgm:t>
    </dgm:pt>
    <dgm:pt modelId="{10A63A07-51C9-4F29-8C1B-24133D9AACC0}" type="parTrans" cxnId="{22FA5D6C-1DAC-4BAE-A6C8-18E0CCC21850}">
      <dgm:prSet/>
      <dgm:spPr/>
      <dgm:t>
        <a:bodyPr/>
        <a:lstStyle/>
        <a:p>
          <a:endParaRPr lang="en-ZA"/>
        </a:p>
      </dgm:t>
    </dgm:pt>
    <dgm:pt modelId="{2606B249-1E29-4342-8E8B-EBFD67212B64}" type="sibTrans" cxnId="{22FA5D6C-1DAC-4BAE-A6C8-18E0CCC21850}">
      <dgm:prSet/>
      <dgm:spPr/>
      <dgm:t>
        <a:bodyPr/>
        <a:lstStyle/>
        <a:p>
          <a:endParaRPr lang="en-ZA"/>
        </a:p>
      </dgm:t>
    </dgm:pt>
    <dgm:pt modelId="{41CFFDA1-B76F-4F70-B44C-D61C2FB5CBC6}">
      <dgm:prSet phldrT="[Text]" custT="1"/>
      <dgm:spPr/>
      <dgm:t>
        <a:bodyPr/>
        <a:lstStyle/>
        <a:p>
          <a:r>
            <a:rPr lang="en-ZA" sz="1400" b="1" dirty="0"/>
            <a:t>– Catalytic Projects              -Informal settlements upgraded to phase 3                                     – 23 Mining towns provided with technical support </a:t>
          </a:r>
        </a:p>
      </dgm:t>
    </dgm:pt>
    <dgm:pt modelId="{8F51E5D3-EDA7-4399-8856-CA12D6865999}" type="parTrans" cxnId="{2D145AA4-10F7-4B68-9C7F-50EFCC4FB842}">
      <dgm:prSet/>
      <dgm:spPr/>
      <dgm:t>
        <a:bodyPr/>
        <a:lstStyle/>
        <a:p>
          <a:endParaRPr lang="en-ZA"/>
        </a:p>
      </dgm:t>
    </dgm:pt>
    <dgm:pt modelId="{2D015A9F-9650-4901-BA13-478AC0E39A8E}" type="sibTrans" cxnId="{2D145AA4-10F7-4B68-9C7F-50EFCC4FB842}">
      <dgm:prSet/>
      <dgm:spPr/>
      <dgm:t>
        <a:bodyPr/>
        <a:lstStyle/>
        <a:p>
          <a:endParaRPr lang="en-ZA"/>
        </a:p>
      </dgm:t>
    </dgm:pt>
    <dgm:pt modelId="{F1700A59-85F0-458A-BA7C-7E97A1EDC018}">
      <dgm:prSet phldrT="[Text]" phldr="1"/>
      <dgm:spPr/>
      <dgm:t>
        <a:bodyPr/>
        <a:lstStyle/>
        <a:p>
          <a:endParaRPr lang="en-ZA"/>
        </a:p>
      </dgm:t>
    </dgm:pt>
    <dgm:pt modelId="{9D62F423-472A-4413-90AE-D40BBC9F0FBF}" type="parTrans" cxnId="{EC4EDF98-BDBD-4D83-A8FB-14DA764D01AF}">
      <dgm:prSet/>
      <dgm:spPr/>
      <dgm:t>
        <a:bodyPr/>
        <a:lstStyle/>
        <a:p>
          <a:endParaRPr lang="en-ZA"/>
        </a:p>
      </dgm:t>
    </dgm:pt>
    <dgm:pt modelId="{8091A899-8937-4204-807C-D768C2321253}" type="sibTrans" cxnId="{EC4EDF98-BDBD-4D83-A8FB-14DA764D01AF}">
      <dgm:prSet/>
      <dgm:spPr/>
      <dgm:t>
        <a:bodyPr/>
        <a:lstStyle/>
        <a:p>
          <a:endParaRPr lang="en-ZA"/>
        </a:p>
      </dgm:t>
    </dgm:pt>
    <dgm:pt modelId="{2F70BF66-29C8-483C-8757-FEE4E9C0EF97}">
      <dgm:prSet phldrT="[Text]"/>
      <dgm:spPr/>
      <dgm:t>
        <a:bodyPr/>
        <a:lstStyle/>
        <a:p>
          <a:endParaRPr lang="en-US"/>
        </a:p>
      </dgm:t>
    </dgm:pt>
    <dgm:pt modelId="{A4AF05F4-99C4-4718-9010-774113597A77}" type="parTrans" cxnId="{92206324-61B3-4734-A979-6F357D816850}">
      <dgm:prSet/>
      <dgm:spPr/>
      <dgm:t>
        <a:bodyPr/>
        <a:lstStyle/>
        <a:p>
          <a:endParaRPr lang="en-ZA"/>
        </a:p>
      </dgm:t>
    </dgm:pt>
    <dgm:pt modelId="{C8804827-A1A6-47DF-9ADB-3DE9DE6BBA70}" type="sibTrans" cxnId="{92206324-61B3-4734-A979-6F357D816850}">
      <dgm:prSet/>
      <dgm:spPr/>
      <dgm:t>
        <a:bodyPr/>
        <a:lstStyle/>
        <a:p>
          <a:endParaRPr lang="en-ZA"/>
        </a:p>
      </dgm:t>
    </dgm:pt>
    <dgm:pt modelId="{F43C7FE4-2FDE-4BC3-900C-3FD034885F6D}">
      <dgm:prSet phldrT="[Text]"/>
      <dgm:spPr/>
      <dgm:t>
        <a:bodyPr/>
        <a:lstStyle/>
        <a:p>
          <a:endParaRPr lang="en-ZA" dirty="0"/>
        </a:p>
      </dgm:t>
    </dgm:pt>
    <dgm:pt modelId="{15F3A395-597B-4F0F-B8AE-3EA90632BDDB}" type="parTrans" cxnId="{E96B251D-E37E-4C6E-8505-BDA40ABF8CEA}">
      <dgm:prSet/>
      <dgm:spPr/>
      <dgm:t>
        <a:bodyPr/>
        <a:lstStyle/>
        <a:p>
          <a:endParaRPr lang="en-ZA"/>
        </a:p>
      </dgm:t>
    </dgm:pt>
    <dgm:pt modelId="{C2D70765-6D84-4044-B042-FDB249ADC45D}" type="sibTrans" cxnId="{E96B251D-E37E-4C6E-8505-BDA40ABF8CEA}">
      <dgm:prSet/>
      <dgm:spPr/>
      <dgm:t>
        <a:bodyPr/>
        <a:lstStyle/>
        <a:p>
          <a:endParaRPr lang="en-ZA"/>
        </a:p>
      </dgm:t>
    </dgm:pt>
    <dgm:pt modelId="{1699EC0B-2526-420E-91F0-834AC8610961}">
      <dgm:prSet phldrT="[Text]" custScaleY="74547"/>
      <dgm:spPr/>
      <dgm:t>
        <a:bodyPr/>
        <a:lstStyle/>
        <a:p>
          <a:endParaRPr lang="en-US"/>
        </a:p>
      </dgm:t>
    </dgm:pt>
    <dgm:pt modelId="{C0FB871F-3707-4F9A-8EDF-000AC1EFAAE8}" type="parTrans" cxnId="{E916551B-BE74-4513-BE51-B7E12EDAA2C6}">
      <dgm:prSet/>
      <dgm:spPr/>
      <dgm:t>
        <a:bodyPr/>
        <a:lstStyle/>
        <a:p>
          <a:endParaRPr lang="en-ZA"/>
        </a:p>
      </dgm:t>
    </dgm:pt>
    <dgm:pt modelId="{4AA96218-5C0F-4894-BDC0-BC949956427B}" type="sibTrans" cxnId="{E916551B-BE74-4513-BE51-B7E12EDAA2C6}">
      <dgm:prSet/>
      <dgm:spPr/>
      <dgm:t>
        <a:bodyPr/>
        <a:lstStyle/>
        <a:p>
          <a:endParaRPr lang="en-ZA"/>
        </a:p>
      </dgm:t>
    </dgm:pt>
    <dgm:pt modelId="{95C75C4A-6D81-4876-BB02-6D0CB0D937D5}" type="pres">
      <dgm:prSet presAssocID="{4A6C7CFB-5842-43C4-B891-6358DF3DBB08}" presName="Name0" presStyleCnt="0">
        <dgm:presLayoutVars>
          <dgm:chMax val="4"/>
          <dgm:resizeHandles val="exact"/>
        </dgm:presLayoutVars>
      </dgm:prSet>
      <dgm:spPr/>
      <dgm:t>
        <a:bodyPr/>
        <a:lstStyle/>
        <a:p>
          <a:endParaRPr lang="en-ZA"/>
        </a:p>
      </dgm:t>
    </dgm:pt>
    <dgm:pt modelId="{050B6DA4-9E40-41B8-AA51-E4C4E9E70DF8}" type="pres">
      <dgm:prSet presAssocID="{4A6C7CFB-5842-43C4-B891-6358DF3DBB08}" presName="ellipse" presStyleLbl="trBgShp" presStyleIdx="0" presStyleCnt="1" custLinFactNeighborX="-4541" custLinFactNeighborY="15280"/>
      <dgm:spPr/>
    </dgm:pt>
    <dgm:pt modelId="{2571648B-3B2E-47CD-8917-43492B370C83}" type="pres">
      <dgm:prSet presAssocID="{4A6C7CFB-5842-43C4-B891-6358DF3DBB08}" presName="arrow1" presStyleLbl="fgShp" presStyleIdx="0" presStyleCnt="1" custScaleX="96845" custScaleY="134589" custLinFactNeighborX="-33204" custLinFactNeighborY="12019"/>
      <dgm:spPr>
        <a:solidFill>
          <a:schemeClr val="accent6">
            <a:lumMod val="60000"/>
            <a:lumOff val="40000"/>
          </a:schemeClr>
        </a:solidFill>
      </dgm:spPr>
    </dgm:pt>
    <dgm:pt modelId="{509AAED8-383E-464B-8E40-F264C0A23004}" type="pres">
      <dgm:prSet presAssocID="{4A6C7CFB-5842-43C4-B891-6358DF3DBB08}" presName="rectangle" presStyleLbl="revTx" presStyleIdx="0" presStyleCnt="1">
        <dgm:presLayoutVars>
          <dgm:bulletEnabled val="1"/>
        </dgm:presLayoutVars>
      </dgm:prSet>
      <dgm:spPr/>
      <dgm:t>
        <a:bodyPr/>
        <a:lstStyle/>
        <a:p>
          <a:endParaRPr lang="en-ZA"/>
        </a:p>
      </dgm:t>
    </dgm:pt>
    <dgm:pt modelId="{7725E1EE-9A40-4E28-93F5-F0699F76CDDB}" type="pres">
      <dgm:prSet presAssocID="{F5C29B6D-5526-4757-A66A-2E860564361C}" presName="item1" presStyleLbl="node1" presStyleIdx="0" presStyleCnt="3" custScaleX="140519" custScaleY="113126" custLinFactNeighborX="-19668" custLinFactNeighborY="769">
        <dgm:presLayoutVars>
          <dgm:bulletEnabled val="1"/>
        </dgm:presLayoutVars>
      </dgm:prSet>
      <dgm:spPr/>
      <dgm:t>
        <a:bodyPr/>
        <a:lstStyle/>
        <a:p>
          <a:endParaRPr lang="en-ZA"/>
        </a:p>
      </dgm:t>
    </dgm:pt>
    <dgm:pt modelId="{9F22CBCB-8E51-49AE-92F8-B623E85B7979}" type="pres">
      <dgm:prSet presAssocID="{41CFFDA1-B76F-4F70-B44C-D61C2FB5CBC6}" presName="item2" presStyleLbl="node1" presStyleIdx="1" presStyleCnt="3" custScaleX="157092" custScaleY="98808" custLinFactX="9013" custLinFactNeighborX="100000" custLinFactNeighborY="-16961">
        <dgm:presLayoutVars>
          <dgm:bulletEnabled val="1"/>
        </dgm:presLayoutVars>
      </dgm:prSet>
      <dgm:spPr/>
      <dgm:t>
        <a:bodyPr/>
        <a:lstStyle/>
        <a:p>
          <a:endParaRPr lang="en-ZA"/>
        </a:p>
      </dgm:t>
    </dgm:pt>
    <dgm:pt modelId="{74B48978-C15F-4185-B33A-87C69E4DBC43}" type="pres">
      <dgm:prSet presAssocID="{F43C7FE4-2FDE-4BC3-900C-3FD034885F6D}" presName="item3" presStyleLbl="node1" presStyleIdx="2" presStyleCnt="3" custScaleX="100896" custScaleY="87782" custLinFactX="-22203" custLinFactNeighborX="-100000" custLinFactNeighborY="13059">
        <dgm:presLayoutVars>
          <dgm:bulletEnabled val="1"/>
        </dgm:presLayoutVars>
      </dgm:prSet>
      <dgm:spPr/>
      <dgm:t>
        <a:bodyPr/>
        <a:lstStyle/>
        <a:p>
          <a:endParaRPr lang="en-ZA"/>
        </a:p>
      </dgm:t>
    </dgm:pt>
    <dgm:pt modelId="{C936BCB6-D81F-4A0D-9B0E-E8C510D42EFF}" type="pres">
      <dgm:prSet presAssocID="{4A6C7CFB-5842-43C4-B891-6358DF3DBB08}" presName="funnel" presStyleLbl="trAlignAcc1" presStyleIdx="0" presStyleCnt="1" custScaleX="132914" custScaleY="95931" custLinFactNeighborX="-4941" custLinFactNeighborY="4932"/>
      <dgm:spPr/>
    </dgm:pt>
  </dgm:ptLst>
  <dgm:cxnLst>
    <dgm:cxn modelId="{A0AD91DA-820F-4829-92B2-F62DCB7BDC11}" type="presOf" srcId="{4A6C7CFB-5842-43C4-B891-6358DF3DBB08}" destId="{95C75C4A-6D81-4876-BB02-6D0CB0D937D5}" srcOrd="0" destOrd="0" presId="urn:microsoft.com/office/officeart/2005/8/layout/funnel1"/>
    <dgm:cxn modelId="{5C81EAC5-5E71-4C19-82B8-8A16503CFB47}" type="presOf" srcId="{F43C7FE4-2FDE-4BC3-900C-3FD034885F6D}" destId="{509AAED8-383E-464B-8E40-F264C0A23004}" srcOrd="0" destOrd="0" presId="urn:microsoft.com/office/officeart/2005/8/layout/funnel1"/>
    <dgm:cxn modelId="{C80139EF-CEBF-4193-9C1D-1FE8263DF966}" type="presOf" srcId="{41CFFDA1-B76F-4F70-B44C-D61C2FB5CBC6}" destId="{7725E1EE-9A40-4E28-93F5-F0699F76CDDB}" srcOrd="0" destOrd="0" presId="urn:microsoft.com/office/officeart/2005/8/layout/funnel1"/>
    <dgm:cxn modelId="{864D4301-7D02-467E-9A22-8586E0557D15}" type="presOf" srcId="{F5C29B6D-5526-4757-A66A-2E860564361C}" destId="{9F22CBCB-8E51-49AE-92F8-B623E85B7979}" srcOrd="0" destOrd="0" presId="urn:microsoft.com/office/officeart/2005/8/layout/funnel1"/>
    <dgm:cxn modelId="{9A6F8E8E-B710-4402-A5C3-DBC72973BBB8}" type="presOf" srcId="{024798D2-7E26-4D50-AB17-C83A99986A20}" destId="{74B48978-C15F-4185-B33A-87C69E4DBC43}" srcOrd="0" destOrd="0" presId="urn:microsoft.com/office/officeart/2005/8/layout/funnel1"/>
    <dgm:cxn modelId="{2D145AA4-10F7-4B68-9C7F-50EFCC4FB842}" srcId="{4A6C7CFB-5842-43C4-B891-6358DF3DBB08}" destId="{41CFFDA1-B76F-4F70-B44C-D61C2FB5CBC6}" srcOrd="2" destOrd="0" parTransId="{8F51E5D3-EDA7-4399-8856-CA12D6865999}" sibTransId="{2D015A9F-9650-4901-BA13-478AC0E39A8E}"/>
    <dgm:cxn modelId="{92206324-61B3-4734-A979-6F357D816850}" srcId="{4A6C7CFB-5842-43C4-B891-6358DF3DBB08}" destId="{2F70BF66-29C8-483C-8757-FEE4E9C0EF97}" srcOrd="5" destOrd="0" parTransId="{A4AF05F4-99C4-4718-9010-774113597A77}" sibTransId="{C8804827-A1A6-47DF-9ADB-3DE9DE6BBA70}"/>
    <dgm:cxn modelId="{E96B251D-E37E-4C6E-8505-BDA40ABF8CEA}" srcId="{4A6C7CFB-5842-43C4-B891-6358DF3DBB08}" destId="{F43C7FE4-2FDE-4BC3-900C-3FD034885F6D}" srcOrd="3" destOrd="0" parTransId="{15F3A395-597B-4F0F-B8AE-3EA90632BDDB}" sibTransId="{C2D70765-6D84-4044-B042-FDB249ADC45D}"/>
    <dgm:cxn modelId="{22FA5D6C-1DAC-4BAE-A6C8-18E0CCC21850}" srcId="{4A6C7CFB-5842-43C4-B891-6358DF3DBB08}" destId="{F5C29B6D-5526-4757-A66A-2E860564361C}" srcOrd="1" destOrd="0" parTransId="{10A63A07-51C9-4F29-8C1B-24133D9AACC0}" sibTransId="{2606B249-1E29-4342-8E8B-EBFD67212B64}"/>
    <dgm:cxn modelId="{D9E521F1-D8A5-4840-ADD3-52AD8609E1F8}" srcId="{4A6C7CFB-5842-43C4-B891-6358DF3DBB08}" destId="{024798D2-7E26-4D50-AB17-C83A99986A20}" srcOrd="0" destOrd="0" parTransId="{028C7294-5E98-450F-9AA3-65726B8217A9}" sibTransId="{50E284E7-9F24-4A7A-B8C7-CE57DE10264A}"/>
    <dgm:cxn modelId="{EC4EDF98-BDBD-4D83-A8FB-14DA764D01AF}" srcId="{4A6C7CFB-5842-43C4-B891-6358DF3DBB08}" destId="{F1700A59-85F0-458A-BA7C-7E97A1EDC018}" srcOrd="4" destOrd="0" parTransId="{9D62F423-472A-4413-90AE-D40BBC9F0FBF}" sibTransId="{8091A899-8937-4204-807C-D768C2321253}"/>
    <dgm:cxn modelId="{E916551B-BE74-4513-BE51-B7E12EDAA2C6}" srcId="{4A6C7CFB-5842-43C4-B891-6358DF3DBB08}" destId="{1699EC0B-2526-420E-91F0-834AC8610961}" srcOrd="6" destOrd="0" parTransId="{C0FB871F-3707-4F9A-8EDF-000AC1EFAAE8}" sibTransId="{4AA96218-5C0F-4894-BDC0-BC949956427B}"/>
    <dgm:cxn modelId="{8CCB06AD-5186-4A79-A339-3974A96FBCBC}" type="presParOf" srcId="{95C75C4A-6D81-4876-BB02-6D0CB0D937D5}" destId="{050B6DA4-9E40-41B8-AA51-E4C4E9E70DF8}" srcOrd="0" destOrd="0" presId="urn:microsoft.com/office/officeart/2005/8/layout/funnel1"/>
    <dgm:cxn modelId="{E8AF94B9-9273-4351-9AFA-B78F8770465B}" type="presParOf" srcId="{95C75C4A-6D81-4876-BB02-6D0CB0D937D5}" destId="{2571648B-3B2E-47CD-8917-43492B370C83}" srcOrd="1" destOrd="0" presId="urn:microsoft.com/office/officeart/2005/8/layout/funnel1"/>
    <dgm:cxn modelId="{55E53485-F678-4411-A814-0653F603A17C}" type="presParOf" srcId="{95C75C4A-6D81-4876-BB02-6D0CB0D937D5}" destId="{509AAED8-383E-464B-8E40-F264C0A23004}" srcOrd="2" destOrd="0" presId="urn:microsoft.com/office/officeart/2005/8/layout/funnel1"/>
    <dgm:cxn modelId="{9CDFD9CD-B4BF-48D6-8DC5-FE7C730DA80F}" type="presParOf" srcId="{95C75C4A-6D81-4876-BB02-6D0CB0D937D5}" destId="{7725E1EE-9A40-4E28-93F5-F0699F76CDDB}" srcOrd="3" destOrd="0" presId="urn:microsoft.com/office/officeart/2005/8/layout/funnel1"/>
    <dgm:cxn modelId="{8542EEF5-5BCF-4CC9-A57C-2F07D7EE1EB7}" type="presParOf" srcId="{95C75C4A-6D81-4876-BB02-6D0CB0D937D5}" destId="{9F22CBCB-8E51-49AE-92F8-B623E85B7979}" srcOrd="4" destOrd="0" presId="urn:microsoft.com/office/officeart/2005/8/layout/funnel1"/>
    <dgm:cxn modelId="{54FD4869-C9E3-4FFD-BA41-C5CCA7293FF7}" type="presParOf" srcId="{95C75C4A-6D81-4876-BB02-6D0CB0D937D5}" destId="{74B48978-C15F-4185-B33A-87C69E4DBC43}" srcOrd="5" destOrd="0" presId="urn:microsoft.com/office/officeart/2005/8/layout/funnel1"/>
    <dgm:cxn modelId="{7089FF29-50BA-4DBB-ACA5-AA20DCAC828B}" type="presParOf" srcId="{95C75C4A-6D81-4876-BB02-6D0CB0D937D5}" destId="{C936BCB6-D81F-4A0D-9B0E-E8C510D42EFF}"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A5FA4A-B216-4842-8C72-26A7FDC373BB}" type="doc">
      <dgm:prSet loTypeId="urn:microsoft.com/office/officeart/2008/layout/VerticalCurvedList" loCatId="list" qsTypeId="urn:microsoft.com/office/officeart/2005/8/quickstyle/simple2" qsCatId="simple" csTypeId="urn:microsoft.com/office/officeart/2005/8/colors/colorful2" csCatId="colorful" phldr="1"/>
      <dgm:spPr/>
      <dgm:t>
        <a:bodyPr/>
        <a:lstStyle/>
        <a:p>
          <a:endParaRPr lang="en-ZA"/>
        </a:p>
      </dgm:t>
    </dgm:pt>
    <dgm:pt modelId="{1897AACD-D28C-42D3-8323-6DAD15BA0A60}">
      <dgm:prSet phldrT="[Text]" custT="1"/>
      <dgm:spPr>
        <a:xfrm>
          <a:off x="575838" y="288001"/>
          <a:ext cx="5206545" cy="1081346"/>
        </a:xfrm>
        <a:prstGeom prst="rect">
          <a:avLst/>
        </a:prstGeom>
        <a:solidFill>
          <a:srgbClr val="C0504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buNone/>
          </a:pPr>
          <a:r>
            <a:rPr lang="en-ZA" sz="1400" b="1" dirty="0">
              <a:solidFill>
                <a:sysClr val="window" lastClr="FFFFFF"/>
              </a:solidFill>
              <a:latin typeface="Calibri"/>
              <a:ea typeface="+mn-ea"/>
              <a:cs typeface="+mn-cs"/>
            </a:rPr>
            <a:t>Implementing agent:</a:t>
          </a:r>
          <a:r>
            <a:rPr lang="en-ZA" sz="1400" dirty="0">
              <a:solidFill>
                <a:sysClr val="window" lastClr="FFFFFF"/>
              </a:solidFill>
              <a:latin typeface="Calibri"/>
              <a:ea typeface="+mn-ea"/>
              <a:cs typeface="+mn-cs"/>
            </a:rPr>
            <a:t> </a:t>
          </a:r>
        </a:p>
        <a:p>
          <a:pPr>
            <a:buNone/>
          </a:pPr>
          <a:r>
            <a:rPr lang="en-ZA" sz="1400" dirty="0">
              <a:solidFill>
                <a:sysClr val="window" lastClr="FFFFFF"/>
              </a:solidFill>
              <a:latin typeface="Calibri"/>
              <a:ea typeface="+mn-ea"/>
              <a:cs typeface="+mn-cs"/>
            </a:rPr>
            <a:t>An </a:t>
          </a:r>
          <a:r>
            <a:rPr lang="en-ZA" sz="1400" b="1" dirty="0">
              <a:solidFill>
                <a:sysClr val="window" lastClr="FFFFFF"/>
              </a:solidFill>
              <a:latin typeface="Calibri"/>
              <a:ea typeface="+mn-ea"/>
              <a:cs typeface="+mn-cs"/>
            </a:rPr>
            <a:t>implementing agent</a:t>
          </a:r>
          <a:r>
            <a:rPr lang="en-ZA" sz="1400" dirty="0">
              <a:solidFill>
                <a:sysClr val="window" lastClr="FFFFFF"/>
              </a:solidFill>
              <a:latin typeface="Calibri"/>
              <a:ea typeface="+mn-ea"/>
              <a:cs typeface="+mn-cs"/>
            </a:rPr>
            <a:t> is responsible for the implementation of the priority housing development area plan. This includes: Township establishment, Top structure development, Monitoring and evaluation, Infrastructure development, Social and economic facilities development.</a:t>
          </a:r>
        </a:p>
        <a:p>
          <a:pPr>
            <a:buNone/>
          </a:pPr>
          <a:r>
            <a:rPr lang="en-ZA" sz="1400" dirty="0">
              <a:solidFill>
                <a:sysClr val="window" lastClr="FFFFFF"/>
              </a:solidFill>
              <a:latin typeface="Calibri"/>
              <a:ea typeface="+mn-ea"/>
              <a:cs typeface="+mn-cs"/>
            </a:rPr>
            <a:t>The HDA will be responsible for implementing the following Section 29 projects:</a:t>
          </a:r>
        </a:p>
        <a:p>
          <a:pPr>
            <a:buNone/>
          </a:pPr>
          <a:r>
            <a:rPr lang="en-ZA" sz="1400" i="1" dirty="0">
              <a:solidFill>
                <a:sysClr val="window" lastClr="FFFFFF"/>
              </a:solidFill>
              <a:latin typeface="Calibri"/>
              <a:ea typeface="+mn-ea"/>
              <a:cs typeface="+mn-cs"/>
            </a:rPr>
            <a:t>Nelson Mandela Bay, N2 Gateway, Zanemvula, Gauteng Province, Lephalale</a:t>
          </a:r>
          <a:r>
            <a:rPr lang="en-ZA" sz="1400" dirty="0">
              <a:solidFill>
                <a:sysClr val="window" lastClr="FFFFFF"/>
              </a:solidFill>
              <a:latin typeface="Calibri"/>
              <a:ea typeface="+mn-ea"/>
              <a:cs typeface="+mn-cs"/>
            </a:rPr>
            <a:t>.</a:t>
          </a:r>
        </a:p>
      </dgm:t>
    </dgm:pt>
    <dgm:pt modelId="{F472CF78-89C8-4FD0-AAAD-A647791E0104}" type="parTrans" cxnId="{400EDFE4-3AB7-4092-A3D0-A4A495F49AFB}">
      <dgm:prSet/>
      <dgm:spPr/>
      <dgm:t>
        <a:bodyPr/>
        <a:lstStyle/>
        <a:p>
          <a:endParaRPr lang="en-ZA"/>
        </a:p>
      </dgm:t>
    </dgm:pt>
    <dgm:pt modelId="{07CDD054-7A00-4BB5-AF70-D1EBE88F0153}" type="sibTrans" cxnId="{400EDFE4-3AB7-4092-A3D0-A4A495F49AFB}">
      <dgm:prSet/>
      <dgm:spPr>
        <a:xfrm>
          <a:off x="-4684139" y="-718060"/>
          <a:ext cx="5579496" cy="5579496"/>
        </a:xfrm>
        <a:prstGeom prst="blockArc">
          <a:avLst>
            <a:gd name="adj1" fmla="val 18900000"/>
            <a:gd name="adj2" fmla="val 2700000"/>
            <a:gd name="adj3" fmla="val 387"/>
          </a:avLst>
        </a:prstGeom>
        <a:noFill/>
        <a:ln w="25400" cap="flat" cmpd="sng" algn="ctr">
          <a:solidFill>
            <a:srgbClr val="9BBB59">
              <a:hueOff val="0"/>
              <a:satOff val="0"/>
              <a:lumOff val="0"/>
              <a:alphaOff val="0"/>
            </a:srgbClr>
          </a:solidFill>
          <a:prstDash val="solid"/>
        </a:ln>
        <a:effectLst/>
      </dgm:spPr>
      <dgm:t>
        <a:bodyPr/>
        <a:lstStyle/>
        <a:p>
          <a:endParaRPr lang="en-ZA"/>
        </a:p>
      </dgm:t>
    </dgm:pt>
    <dgm:pt modelId="{10B8EC2E-1FA4-40DD-9A8F-2F84BF9C211B}">
      <dgm:prSet phldrT="[Text]" custT="1"/>
      <dgm:spPr>
        <a:xfrm>
          <a:off x="877062" y="1563701"/>
          <a:ext cx="4905322" cy="1015972"/>
        </a:xfrm>
        <a:prstGeom prst="rect">
          <a:avLst/>
        </a:prstGeom>
        <a:solidFill>
          <a:srgbClr val="C0504D">
            <a:hueOff val="2340759"/>
            <a:satOff val="-2919"/>
            <a:lumOff val="686"/>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buNone/>
          </a:pPr>
          <a:r>
            <a:rPr lang="en-ZA" sz="1400" b="1" dirty="0">
              <a:solidFill>
                <a:sysClr val="window" lastClr="FFFFFF"/>
              </a:solidFill>
              <a:latin typeface="Calibri"/>
              <a:ea typeface="+mn-ea"/>
              <a:cs typeface="+mn-cs"/>
            </a:rPr>
            <a:t>Programme management</a:t>
          </a:r>
          <a:r>
            <a:rPr lang="en-ZA" sz="1400" dirty="0">
              <a:solidFill>
                <a:sysClr val="window" lastClr="FFFFFF"/>
              </a:solidFill>
              <a:latin typeface="Calibri"/>
              <a:ea typeface="+mn-ea"/>
              <a:cs typeface="+mn-cs"/>
            </a:rPr>
            <a:t>:</a:t>
          </a:r>
        </a:p>
        <a:p>
          <a:pPr>
            <a:buNone/>
          </a:pPr>
          <a:r>
            <a:rPr lang="en-ZA" sz="1400" dirty="0">
              <a:solidFill>
                <a:sysClr val="window" lastClr="FFFFFF"/>
              </a:solidFill>
              <a:latin typeface="Calibri"/>
              <a:ea typeface="+mn-ea"/>
              <a:cs typeface="+mn-cs"/>
            </a:rPr>
            <a:t>The </a:t>
          </a:r>
          <a:r>
            <a:rPr lang="en-ZA" sz="1400" b="1" dirty="0">
              <a:solidFill>
                <a:sysClr val="window" lastClr="FFFFFF"/>
              </a:solidFill>
              <a:latin typeface="Calibri"/>
              <a:ea typeface="+mn-ea"/>
              <a:cs typeface="+mn-cs"/>
            </a:rPr>
            <a:t>Programme Management </a:t>
          </a:r>
          <a:r>
            <a:rPr lang="en-ZA" sz="1400" dirty="0">
              <a:solidFill>
                <a:sysClr val="window" lastClr="FFFFFF"/>
              </a:solidFill>
              <a:latin typeface="Calibri"/>
              <a:ea typeface="+mn-ea"/>
              <a:cs typeface="+mn-cs"/>
            </a:rPr>
            <a:t>function will manage the National Priority Projects of the human settlements sector. These include:</a:t>
          </a:r>
        </a:p>
        <a:p>
          <a:pPr>
            <a:buNone/>
          </a:pPr>
          <a:r>
            <a:rPr lang="en-ZA" sz="1400" i="1" dirty="0">
              <a:solidFill>
                <a:sysClr val="window" lastClr="FFFFFF"/>
              </a:solidFill>
              <a:latin typeface="Calibri"/>
              <a:ea typeface="+mn-ea"/>
              <a:cs typeface="+mn-cs"/>
            </a:rPr>
            <a:t>Catalytic projects, Mining towns projects, Informal settlements upgrading projects, Inner city projects, HSS support services</a:t>
          </a:r>
          <a:r>
            <a:rPr lang="en-ZA" sz="800" i="1" dirty="0">
              <a:solidFill>
                <a:sysClr val="window" lastClr="FFFFFF"/>
              </a:solidFill>
              <a:latin typeface="Calibri"/>
              <a:ea typeface="+mn-ea"/>
              <a:cs typeface="+mn-cs"/>
            </a:rPr>
            <a:t>.</a:t>
          </a:r>
        </a:p>
      </dgm:t>
    </dgm:pt>
    <dgm:pt modelId="{DE0BAC74-3643-4075-8E43-E0CB47EDE161}" type="parTrans" cxnId="{07223AC6-8E49-4863-B8A7-E12ADA8A09F9}">
      <dgm:prSet/>
      <dgm:spPr/>
      <dgm:t>
        <a:bodyPr/>
        <a:lstStyle/>
        <a:p>
          <a:endParaRPr lang="en-ZA"/>
        </a:p>
      </dgm:t>
    </dgm:pt>
    <dgm:pt modelId="{E2CAF509-B511-4B7D-9E63-F2474A94BF3D}" type="sibTrans" cxnId="{07223AC6-8E49-4863-B8A7-E12ADA8A09F9}">
      <dgm:prSet/>
      <dgm:spPr/>
      <dgm:t>
        <a:bodyPr/>
        <a:lstStyle/>
        <a:p>
          <a:endParaRPr lang="en-ZA"/>
        </a:p>
      </dgm:t>
    </dgm:pt>
    <dgm:pt modelId="{2F21643F-2F51-462F-AD86-B8E8A63B763E}">
      <dgm:prSet phldrT="[Text]" custT="1"/>
      <dgm:spPr>
        <a:xfrm>
          <a:off x="575838" y="2782864"/>
          <a:ext cx="5206545" cy="1063670"/>
        </a:xfrm>
        <a:prstGeom prst="rect">
          <a:avLst/>
        </a:prstGeom>
        <a:solidFill>
          <a:srgbClr val="C0504D">
            <a:hueOff val="4681519"/>
            <a:satOff val="-5839"/>
            <a:lumOff val="1373"/>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pPr>
            <a:buNone/>
          </a:pPr>
          <a:r>
            <a:rPr lang="en-ZA" sz="1400" b="1" dirty="0">
              <a:solidFill>
                <a:sysClr val="window" lastClr="FFFFFF"/>
              </a:solidFill>
              <a:latin typeface="Calibri"/>
              <a:ea typeface="+mn-ea"/>
              <a:cs typeface="+mn-cs"/>
            </a:rPr>
            <a:t>Development:</a:t>
          </a:r>
          <a:endParaRPr lang="en-ZA" sz="1400" dirty="0">
            <a:solidFill>
              <a:sysClr val="window" lastClr="FFFFFF"/>
            </a:solidFill>
            <a:latin typeface="Calibri"/>
            <a:ea typeface="+mn-ea"/>
            <a:cs typeface="+mn-cs"/>
          </a:endParaRPr>
        </a:p>
        <a:p>
          <a:pPr>
            <a:buNone/>
          </a:pPr>
          <a:r>
            <a:rPr lang="en-ZA" sz="1400" b="1" dirty="0">
              <a:solidFill>
                <a:sysClr val="window" lastClr="FFFFFF"/>
              </a:solidFill>
              <a:latin typeface="Calibri"/>
              <a:ea typeface="+mn-ea"/>
              <a:cs typeface="+mn-cs"/>
            </a:rPr>
            <a:t>Development role of  the HDA focuses on</a:t>
          </a:r>
          <a:r>
            <a:rPr lang="en-ZA" sz="1400" dirty="0">
              <a:solidFill>
                <a:sysClr val="window" lastClr="FFFFFF"/>
              </a:solidFill>
              <a:latin typeface="Calibri"/>
              <a:ea typeface="+mn-ea"/>
              <a:cs typeface="+mn-cs"/>
            </a:rPr>
            <a:t> conceptualising, funding, planning, coordination and managing. This can include land acquisition, designing, designing, financing, construction, selling or managing. Developers work with different counterparts along each step of the process, including architects, planners, engineers, constructors, other developers and more. </a:t>
          </a:r>
        </a:p>
      </dgm:t>
    </dgm:pt>
    <dgm:pt modelId="{9065E673-ACFC-48A9-88FF-4EA1CB17C765}" type="parTrans" cxnId="{7F5F78E9-43D1-4F72-B4DE-750F71C969C4}">
      <dgm:prSet/>
      <dgm:spPr/>
      <dgm:t>
        <a:bodyPr/>
        <a:lstStyle/>
        <a:p>
          <a:endParaRPr lang="en-ZA"/>
        </a:p>
      </dgm:t>
    </dgm:pt>
    <dgm:pt modelId="{738E4980-3D6F-43D1-A35C-8990F504B221}" type="sibTrans" cxnId="{7F5F78E9-43D1-4F72-B4DE-750F71C969C4}">
      <dgm:prSet/>
      <dgm:spPr/>
      <dgm:t>
        <a:bodyPr/>
        <a:lstStyle/>
        <a:p>
          <a:endParaRPr lang="en-ZA"/>
        </a:p>
      </dgm:t>
    </dgm:pt>
    <dgm:pt modelId="{2204C477-BCC2-4D1F-9121-027827DDCC18}" type="pres">
      <dgm:prSet presAssocID="{51A5FA4A-B216-4842-8C72-26A7FDC373BB}" presName="Name0" presStyleCnt="0">
        <dgm:presLayoutVars>
          <dgm:chMax val="7"/>
          <dgm:chPref val="7"/>
          <dgm:dir/>
        </dgm:presLayoutVars>
      </dgm:prSet>
      <dgm:spPr/>
      <dgm:t>
        <a:bodyPr/>
        <a:lstStyle/>
        <a:p>
          <a:endParaRPr lang="en-ZA"/>
        </a:p>
      </dgm:t>
    </dgm:pt>
    <dgm:pt modelId="{9BB6C24E-327E-433B-B666-8E00E846061F}" type="pres">
      <dgm:prSet presAssocID="{51A5FA4A-B216-4842-8C72-26A7FDC373BB}" presName="Name1" presStyleCnt="0"/>
      <dgm:spPr/>
    </dgm:pt>
    <dgm:pt modelId="{8BB69FA1-9489-405C-BCD3-CAEFE6260C81}" type="pres">
      <dgm:prSet presAssocID="{51A5FA4A-B216-4842-8C72-26A7FDC373BB}" presName="cycle" presStyleCnt="0"/>
      <dgm:spPr/>
    </dgm:pt>
    <dgm:pt modelId="{7D649B1D-39FB-447A-BFDF-E7548E8480D8}" type="pres">
      <dgm:prSet presAssocID="{51A5FA4A-B216-4842-8C72-26A7FDC373BB}" presName="srcNode" presStyleLbl="node1" presStyleIdx="0" presStyleCnt="3"/>
      <dgm:spPr/>
    </dgm:pt>
    <dgm:pt modelId="{3B13D5A1-DB5F-42B1-B4C1-7644A3933025}" type="pres">
      <dgm:prSet presAssocID="{51A5FA4A-B216-4842-8C72-26A7FDC373BB}" presName="conn" presStyleLbl="parChTrans1D2" presStyleIdx="0" presStyleCnt="1"/>
      <dgm:spPr/>
      <dgm:t>
        <a:bodyPr/>
        <a:lstStyle/>
        <a:p>
          <a:endParaRPr lang="en-ZA"/>
        </a:p>
      </dgm:t>
    </dgm:pt>
    <dgm:pt modelId="{A1753F8C-15B3-4298-9E41-938E50603D78}" type="pres">
      <dgm:prSet presAssocID="{51A5FA4A-B216-4842-8C72-26A7FDC373BB}" presName="extraNode" presStyleLbl="node1" presStyleIdx="0" presStyleCnt="3"/>
      <dgm:spPr/>
    </dgm:pt>
    <dgm:pt modelId="{89CD4E4F-7912-4E03-A56E-048F58C0EC4E}" type="pres">
      <dgm:prSet presAssocID="{51A5FA4A-B216-4842-8C72-26A7FDC373BB}" presName="dstNode" presStyleLbl="node1" presStyleIdx="0" presStyleCnt="3"/>
      <dgm:spPr/>
    </dgm:pt>
    <dgm:pt modelId="{5A52167A-50C3-44BB-9B88-2E3BA982ED03}" type="pres">
      <dgm:prSet presAssocID="{1897AACD-D28C-42D3-8323-6DAD15BA0A60}" presName="text_1" presStyleLbl="node1" presStyleIdx="0" presStyleCnt="3" custScaleY="130491">
        <dgm:presLayoutVars>
          <dgm:bulletEnabled val="1"/>
        </dgm:presLayoutVars>
      </dgm:prSet>
      <dgm:spPr/>
      <dgm:t>
        <a:bodyPr/>
        <a:lstStyle/>
        <a:p>
          <a:endParaRPr lang="en-ZA"/>
        </a:p>
      </dgm:t>
    </dgm:pt>
    <dgm:pt modelId="{554F8B12-7076-4D82-A14E-28EB460BF618}" type="pres">
      <dgm:prSet presAssocID="{1897AACD-D28C-42D3-8323-6DAD15BA0A60}" presName="accent_1" presStyleCnt="0"/>
      <dgm:spPr/>
    </dgm:pt>
    <dgm:pt modelId="{489ACF8F-2335-4754-AB82-8B16ED42CEA1}" type="pres">
      <dgm:prSet presAssocID="{1897AACD-D28C-42D3-8323-6DAD15BA0A60}" presName="accentRepeatNode" presStyleLbl="solidFgAcc1" presStyleIdx="0" presStyleCnt="3"/>
      <dgm:spPr>
        <a:xfrm>
          <a:off x="57916" y="310753"/>
          <a:ext cx="1035843" cy="1035843"/>
        </a:xfrm>
        <a:prstGeom prst="ellipse">
          <a:avLst/>
        </a:prstGeom>
        <a:solidFill>
          <a:sysClr val="window" lastClr="FFFFFF">
            <a:hueOff val="0"/>
            <a:satOff val="0"/>
            <a:lumOff val="0"/>
            <a:alphaOff val="0"/>
          </a:sysClr>
        </a:solidFill>
        <a:ln w="25400" cap="flat" cmpd="sng" algn="ctr">
          <a:solidFill>
            <a:srgbClr val="C0504D">
              <a:hueOff val="0"/>
              <a:satOff val="0"/>
              <a:lumOff val="0"/>
              <a:alphaOff val="0"/>
            </a:srgbClr>
          </a:solidFill>
          <a:prstDash val="solid"/>
        </a:ln>
        <a:effectLst/>
      </dgm:spPr>
    </dgm:pt>
    <dgm:pt modelId="{0C5B2D58-DC56-4F15-AB2D-A1F254CF7CCD}" type="pres">
      <dgm:prSet presAssocID="{10B8EC2E-1FA4-40DD-9A8F-2F84BF9C211B}" presName="text_2" presStyleLbl="node1" presStyleIdx="1" presStyleCnt="3" custScaleY="122602">
        <dgm:presLayoutVars>
          <dgm:bulletEnabled val="1"/>
        </dgm:presLayoutVars>
      </dgm:prSet>
      <dgm:spPr/>
      <dgm:t>
        <a:bodyPr/>
        <a:lstStyle/>
        <a:p>
          <a:endParaRPr lang="en-ZA"/>
        </a:p>
      </dgm:t>
    </dgm:pt>
    <dgm:pt modelId="{076C25AF-5EE0-4667-9D44-F9815CE593CB}" type="pres">
      <dgm:prSet presAssocID="{10B8EC2E-1FA4-40DD-9A8F-2F84BF9C211B}" presName="accent_2" presStyleCnt="0"/>
      <dgm:spPr/>
    </dgm:pt>
    <dgm:pt modelId="{13616C3F-2747-4ECF-810D-453B466AAD26}" type="pres">
      <dgm:prSet presAssocID="{10B8EC2E-1FA4-40DD-9A8F-2F84BF9C211B}" presName="accentRepeatNode" presStyleLbl="solidFgAcc1" presStyleIdx="1" presStyleCnt="3"/>
      <dgm:spPr>
        <a:xfrm>
          <a:off x="359140" y="1553765"/>
          <a:ext cx="1035843" cy="1035843"/>
        </a:xfrm>
        <a:prstGeom prst="ellipse">
          <a:avLst/>
        </a:prstGeom>
        <a:solidFill>
          <a:sysClr val="window" lastClr="FFFFFF">
            <a:hueOff val="0"/>
            <a:satOff val="0"/>
            <a:lumOff val="0"/>
            <a:alphaOff val="0"/>
          </a:sysClr>
        </a:solidFill>
        <a:ln w="25400" cap="flat" cmpd="sng" algn="ctr">
          <a:solidFill>
            <a:srgbClr val="C0504D">
              <a:hueOff val="2340759"/>
              <a:satOff val="-2919"/>
              <a:lumOff val="686"/>
              <a:alphaOff val="0"/>
            </a:srgbClr>
          </a:solidFill>
          <a:prstDash val="solid"/>
        </a:ln>
        <a:effectLst/>
      </dgm:spPr>
    </dgm:pt>
    <dgm:pt modelId="{CEFCE0E8-330D-46AE-9DFB-177CBCDA5C0C}" type="pres">
      <dgm:prSet presAssocID="{2F21643F-2F51-462F-AD86-B8E8A63B763E}" presName="text_3" presStyleLbl="node1" presStyleIdx="2" presStyleCnt="3" custScaleY="128358">
        <dgm:presLayoutVars>
          <dgm:bulletEnabled val="1"/>
        </dgm:presLayoutVars>
      </dgm:prSet>
      <dgm:spPr/>
      <dgm:t>
        <a:bodyPr/>
        <a:lstStyle/>
        <a:p>
          <a:endParaRPr lang="en-ZA"/>
        </a:p>
      </dgm:t>
    </dgm:pt>
    <dgm:pt modelId="{059AD731-82DE-4F31-BB37-3D0EFF2E64EE}" type="pres">
      <dgm:prSet presAssocID="{2F21643F-2F51-462F-AD86-B8E8A63B763E}" presName="accent_3" presStyleCnt="0"/>
      <dgm:spPr/>
    </dgm:pt>
    <dgm:pt modelId="{F4EE31E0-77BA-41A4-86E9-71EEB20D761B}" type="pres">
      <dgm:prSet presAssocID="{2F21643F-2F51-462F-AD86-B8E8A63B763E}" presName="accentRepeatNode" presStyleLbl="solidFgAcc1" presStyleIdx="2" presStyleCnt="3"/>
      <dgm:spPr>
        <a:xfrm>
          <a:off x="57916" y="2796778"/>
          <a:ext cx="1035843" cy="1035843"/>
        </a:xfrm>
        <a:prstGeom prst="ellipse">
          <a:avLst/>
        </a:prstGeom>
        <a:solidFill>
          <a:sysClr val="window" lastClr="FFFFFF">
            <a:hueOff val="0"/>
            <a:satOff val="0"/>
            <a:lumOff val="0"/>
            <a:alphaOff val="0"/>
          </a:sysClr>
        </a:solidFill>
        <a:ln w="25400" cap="flat" cmpd="sng" algn="ctr">
          <a:solidFill>
            <a:srgbClr val="C0504D">
              <a:hueOff val="4681519"/>
              <a:satOff val="-5839"/>
              <a:lumOff val="1373"/>
              <a:alphaOff val="0"/>
            </a:srgbClr>
          </a:solidFill>
          <a:prstDash val="solid"/>
        </a:ln>
        <a:effectLst/>
      </dgm:spPr>
    </dgm:pt>
  </dgm:ptLst>
  <dgm:cxnLst>
    <dgm:cxn modelId="{64756E24-FCCC-4957-BB54-BF3727DFBB80}" type="presOf" srcId="{1897AACD-D28C-42D3-8323-6DAD15BA0A60}" destId="{5A52167A-50C3-44BB-9B88-2E3BA982ED03}" srcOrd="0" destOrd="0" presId="urn:microsoft.com/office/officeart/2008/layout/VerticalCurvedList"/>
    <dgm:cxn modelId="{F500A8BF-5249-4CC6-A78D-6A16935F9CE6}" type="presOf" srcId="{51A5FA4A-B216-4842-8C72-26A7FDC373BB}" destId="{2204C477-BCC2-4D1F-9121-027827DDCC18}" srcOrd="0" destOrd="0" presId="urn:microsoft.com/office/officeart/2008/layout/VerticalCurvedList"/>
    <dgm:cxn modelId="{7F5F78E9-43D1-4F72-B4DE-750F71C969C4}" srcId="{51A5FA4A-B216-4842-8C72-26A7FDC373BB}" destId="{2F21643F-2F51-462F-AD86-B8E8A63B763E}" srcOrd="2" destOrd="0" parTransId="{9065E673-ACFC-48A9-88FF-4EA1CB17C765}" sibTransId="{738E4980-3D6F-43D1-A35C-8990F504B221}"/>
    <dgm:cxn modelId="{400EDFE4-3AB7-4092-A3D0-A4A495F49AFB}" srcId="{51A5FA4A-B216-4842-8C72-26A7FDC373BB}" destId="{1897AACD-D28C-42D3-8323-6DAD15BA0A60}" srcOrd="0" destOrd="0" parTransId="{F472CF78-89C8-4FD0-AAAD-A647791E0104}" sibTransId="{07CDD054-7A00-4BB5-AF70-D1EBE88F0153}"/>
    <dgm:cxn modelId="{B911EA08-8801-49AF-8F9F-7966086FD27A}" type="presOf" srcId="{07CDD054-7A00-4BB5-AF70-D1EBE88F0153}" destId="{3B13D5A1-DB5F-42B1-B4C1-7644A3933025}" srcOrd="0" destOrd="0" presId="urn:microsoft.com/office/officeart/2008/layout/VerticalCurvedList"/>
    <dgm:cxn modelId="{7BC1EF1B-0BC5-47F9-BE39-AD8525012E70}" type="presOf" srcId="{10B8EC2E-1FA4-40DD-9A8F-2F84BF9C211B}" destId="{0C5B2D58-DC56-4F15-AB2D-A1F254CF7CCD}" srcOrd="0" destOrd="0" presId="urn:microsoft.com/office/officeart/2008/layout/VerticalCurvedList"/>
    <dgm:cxn modelId="{07223AC6-8E49-4863-B8A7-E12ADA8A09F9}" srcId="{51A5FA4A-B216-4842-8C72-26A7FDC373BB}" destId="{10B8EC2E-1FA4-40DD-9A8F-2F84BF9C211B}" srcOrd="1" destOrd="0" parTransId="{DE0BAC74-3643-4075-8E43-E0CB47EDE161}" sibTransId="{E2CAF509-B511-4B7D-9E63-F2474A94BF3D}"/>
    <dgm:cxn modelId="{FFD55D52-A585-4D09-A1A7-E6BE914F1637}" type="presOf" srcId="{2F21643F-2F51-462F-AD86-B8E8A63B763E}" destId="{CEFCE0E8-330D-46AE-9DFB-177CBCDA5C0C}" srcOrd="0" destOrd="0" presId="urn:microsoft.com/office/officeart/2008/layout/VerticalCurvedList"/>
    <dgm:cxn modelId="{C0193B04-D298-4B56-850F-6F0E09BE0CB8}" type="presParOf" srcId="{2204C477-BCC2-4D1F-9121-027827DDCC18}" destId="{9BB6C24E-327E-433B-B666-8E00E846061F}" srcOrd="0" destOrd="0" presId="urn:microsoft.com/office/officeart/2008/layout/VerticalCurvedList"/>
    <dgm:cxn modelId="{4DE20A2D-5588-4B5C-AA6A-4DFC4D356D03}" type="presParOf" srcId="{9BB6C24E-327E-433B-B666-8E00E846061F}" destId="{8BB69FA1-9489-405C-BCD3-CAEFE6260C81}" srcOrd="0" destOrd="0" presId="urn:microsoft.com/office/officeart/2008/layout/VerticalCurvedList"/>
    <dgm:cxn modelId="{1103B0F8-4D2D-4609-9468-B72EE4E422C1}" type="presParOf" srcId="{8BB69FA1-9489-405C-BCD3-CAEFE6260C81}" destId="{7D649B1D-39FB-447A-BFDF-E7548E8480D8}" srcOrd="0" destOrd="0" presId="urn:microsoft.com/office/officeart/2008/layout/VerticalCurvedList"/>
    <dgm:cxn modelId="{BD834D34-E10A-463A-BA95-DC93D86DFB16}" type="presParOf" srcId="{8BB69FA1-9489-405C-BCD3-CAEFE6260C81}" destId="{3B13D5A1-DB5F-42B1-B4C1-7644A3933025}" srcOrd="1" destOrd="0" presId="urn:microsoft.com/office/officeart/2008/layout/VerticalCurvedList"/>
    <dgm:cxn modelId="{1A3E1A0A-6441-4839-B3B3-A76DF7E3B920}" type="presParOf" srcId="{8BB69FA1-9489-405C-BCD3-CAEFE6260C81}" destId="{A1753F8C-15B3-4298-9E41-938E50603D78}" srcOrd="2" destOrd="0" presId="urn:microsoft.com/office/officeart/2008/layout/VerticalCurvedList"/>
    <dgm:cxn modelId="{A06DDCFF-CF19-4D19-8154-DFB761F8347A}" type="presParOf" srcId="{8BB69FA1-9489-405C-BCD3-CAEFE6260C81}" destId="{89CD4E4F-7912-4E03-A56E-048F58C0EC4E}" srcOrd="3" destOrd="0" presId="urn:microsoft.com/office/officeart/2008/layout/VerticalCurvedList"/>
    <dgm:cxn modelId="{85AD5BD3-3C3E-4F47-BF27-D2BED60EAE85}" type="presParOf" srcId="{9BB6C24E-327E-433B-B666-8E00E846061F}" destId="{5A52167A-50C3-44BB-9B88-2E3BA982ED03}" srcOrd="1" destOrd="0" presId="urn:microsoft.com/office/officeart/2008/layout/VerticalCurvedList"/>
    <dgm:cxn modelId="{165F1E5A-1AA5-4219-9C97-A0618A9182AE}" type="presParOf" srcId="{9BB6C24E-327E-433B-B666-8E00E846061F}" destId="{554F8B12-7076-4D82-A14E-28EB460BF618}" srcOrd="2" destOrd="0" presId="urn:microsoft.com/office/officeart/2008/layout/VerticalCurvedList"/>
    <dgm:cxn modelId="{D5301A15-39BB-44FD-A4B4-4A31F8EFE9D3}" type="presParOf" srcId="{554F8B12-7076-4D82-A14E-28EB460BF618}" destId="{489ACF8F-2335-4754-AB82-8B16ED42CEA1}" srcOrd="0" destOrd="0" presId="urn:microsoft.com/office/officeart/2008/layout/VerticalCurvedList"/>
    <dgm:cxn modelId="{EA707BB6-4069-4D00-9C0E-08C4E14B95BE}" type="presParOf" srcId="{9BB6C24E-327E-433B-B666-8E00E846061F}" destId="{0C5B2D58-DC56-4F15-AB2D-A1F254CF7CCD}" srcOrd="3" destOrd="0" presId="urn:microsoft.com/office/officeart/2008/layout/VerticalCurvedList"/>
    <dgm:cxn modelId="{4B201352-7FC3-46FC-8D9B-A79982A38630}" type="presParOf" srcId="{9BB6C24E-327E-433B-B666-8E00E846061F}" destId="{076C25AF-5EE0-4667-9D44-F9815CE593CB}" srcOrd="4" destOrd="0" presId="urn:microsoft.com/office/officeart/2008/layout/VerticalCurvedList"/>
    <dgm:cxn modelId="{0051C196-732A-443C-9D34-37A155D6C9CD}" type="presParOf" srcId="{076C25AF-5EE0-4667-9D44-F9815CE593CB}" destId="{13616C3F-2747-4ECF-810D-453B466AAD26}" srcOrd="0" destOrd="0" presId="urn:microsoft.com/office/officeart/2008/layout/VerticalCurvedList"/>
    <dgm:cxn modelId="{A57E2417-33CD-4CAB-9F1C-4F6308D229B9}" type="presParOf" srcId="{9BB6C24E-327E-433B-B666-8E00E846061F}" destId="{CEFCE0E8-330D-46AE-9DFB-177CBCDA5C0C}" srcOrd="5" destOrd="0" presId="urn:microsoft.com/office/officeart/2008/layout/VerticalCurvedList"/>
    <dgm:cxn modelId="{5EB87F9D-93F6-443E-8197-812CFC7EF4CF}" type="presParOf" srcId="{9BB6C24E-327E-433B-B666-8E00E846061F}" destId="{059AD731-82DE-4F31-BB37-3D0EFF2E64EE}" srcOrd="6" destOrd="0" presId="urn:microsoft.com/office/officeart/2008/layout/VerticalCurvedList"/>
    <dgm:cxn modelId="{51372852-A9F0-4754-97BC-207B6AE6881F}" type="presParOf" srcId="{059AD731-82DE-4F31-BB37-3D0EFF2E64EE}" destId="{F4EE31E0-77BA-41A4-86E9-71EEB20D761B}"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A33D3DE-48B1-4FB0-B5FB-AB7B8757CF12}" type="doc">
      <dgm:prSet loTypeId="urn:microsoft.com/office/officeart/2005/8/layout/hProcess6" loCatId="process" qsTypeId="urn:microsoft.com/office/officeart/2005/8/quickstyle/3d2" qsCatId="3D" csTypeId="urn:microsoft.com/office/officeart/2005/8/colors/colorful1" csCatId="colorful" phldr="1"/>
      <dgm:spPr/>
      <dgm:t>
        <a:bodyPr/>
        <a:lstStyle/>
        <a:p>
          <a:endParaRPr lang="en-ZA"/>
        </a:p>
      </dgm:t>
    </dgm:pt>
    <dgm:pt modelId="{9B3DE919-8DA1-401A-95E7-98197565FE6D}">
      <dgm:prSet phldrT="[Text]" custT="1"/>
      <dgm:spPr>
        <a:xfrm>
          <a:off x="1631334" y="26162"/>
          <a:ext cx="843271" cy="862075"/>
        </a:xfrm>
        <a:prstGeom prst="ellipse">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ZA" sz="1800" b="1" dirty="0">
              <a:solidFill>
                <a:sysClr val="window" lastClr="FFFFFF"/>
              </a:solidFill>
              <a:latin typeface="Calibri" panose="020F0502020204030204"/>
              <a:ea typeface="+mn-ea"/>
              <a:cs typeface="+mn-cs"/>
            </a:rPr>
            <a:t>Plan</a:t>
          </a:r>
          <a:r>
            <a:rPr lang="en-ZA" sz="4800" dirty="0">
              <a:solidFill>
                <a:sysClr val="window" lastClr="FFFFFF"/>
              </a:solidFill>
              <a:latin typeface="Calibri" panose="020F0502020204030204"/>
              <a:ea typeface="+mn-ea"/>
              <a:cs typeface="+mn-cs"/>
            </a:rPr>
            <a:t> </a:t>
          </a:r>
        </a:p>
      </dgm:t>
    </dgm:pt>
    <dgm:pt modelId="{0B80A1B4-E940-427B-9CC8-0F2AB530BB89}" type="parTrans" cxnId="{592FE3BC-5C81-4377-8112-11C97AB16681}">
      <dgm:prSet/>
      <dgm:spPr/>
      <dgm:t>
        <a:bodyPr/>
        <a:lstStyle/>
        <a:p>
          <a:endParaRPr lang="en-ZA"/>
        </a:p>
      </dgm:t>
    </dgm:pt>
    <dgm:pt modelId="{91E79120-15E1-4C08-8E28-41F177B128C2}" type="sibTrans" cxnId="{592FE3BC-5C81-4377-8112-11C97AB16681}">
      <dgm:prSet/>
      <dgm:spPr/>
      <dgm:t>
        <a:bodyPr/>
        <a:lstStyle/>
        <a:p>
          <a:endParaRPr lang="en-ZA"/>
        </a:p>
      </dgm:t>
    </dgm:pt>
    <dgm:pt modelId="{9943B622-CDF9-4CBC-8A80-AFE2D411F85C}">
      <dgm:prSet phldrT="[Text]" custT="1"/>
      <dgm:spPr>
        <a:xfrm>
          <a:off x="2622510" y="34136"/>
          <a:ext cx="846127" cy="846127"/>
        </a:xfrm>
        <a:prstGeom prst="ellipse">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ZA" sz="1800" b="1" baseline="0" dirty="0">
              <a:solidFill>
                <a:sysClr val="window" lastClr="FFFFFF"/>
              </a:solidFill>
              <a:latin typeface="Calibri" panose="020F0502020204030204"/>
              <a:ea typeface="+mn-ea"/>
              <a:cs typeface="+mn-cs"/>
            </a:rPr>
            <a:t>Acquire and hold</a:t>
          </a:r>
        </a:p>
      </dgm:t>
    </dgm:pt>
    <dgm:pt modelId="{261596E8-C6C7-4A3D-91FF-94CC62A278F3}" type="parTrans" cxnId="{8F7D87DC-D9D1-4EEB-9006-35A7EC28A85E}">
      <dgm:prSet/>
      <dgm:spPr/>
      <dgm:t>
        <a:bodyPr/>
        <a:lstStyle/>
        <a:p>
          <a:endParaRPr lang="en-ZA"/>
        </a:p>
      </dgm:t>
    </dgm:pt>
    <dgm:pt modelId="{DDD2B478-0418-41EA-AAC4-482E3EAD8929}" type="sibTrans" cxnId="{8F7D87DC-D9D1-4EEB-9006-35A7EC28A85E}">
      <dgm:prSet/>
      <dgm:spPr/>
      <dgm:t>
        <a:bodyPr/>
        <a:lstStyle/>
        <a:p>
          <a:endParaRPr lang="en-ZA"/>
        </a:p>
      </dgm:t>
    </dgm:pt>
    <dgm:pt modelId="{ED1D6A43-C8B3-43EF-83FF-9F5E372A0DD3}">
      <dgm:prSet custT="1"/>
      <dgm:spPr>
        <a:xfrm>
          <a:off x="3624138" y="34136"/>
          <a:ext cx="846127" cy="846127"/>
        </a:xfrm>
        <a:prstGeom prst="ellipse">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ZA" sz="1800" b="1" dirty="0">
              <a:solidFill>
                <a:sysClr val="window" lastClr="FFFFFF"/>
              </a:solidFill>
              <a:latin typeface="Calibri" panose="020F0502020204030204"/>
              <a:ea typeface="+mn-ea"/>
              <a:cs typeface="+mn-cs"/>
            </a:rPr>
            <a:t>Develop</a:t>
          </a:r>
        </a:p>
      </dgm:t>
    </dgm:pt>
    <dgm:pt modelId="{FC5BDB4A-69D1-43B3-9BAF-2A69B1EBEAC7}" type="parTrans" cxnId="{9CC2B2DA-ED52-49C4-B0BE-A2A5780BCA67}">
      <dgm:prSet/>
      <dgm:spPr/>
      <dgm:t>
        <a:bodyPr/>
        <a:lstStyle/>
        <a:p>
          <a:endParaRPr lang="en-ZA"/>
        </a:p>
      </dgm:t>
    </dgm:pt>
    <dgm:pt modelId="{58BF2AD2-90D8-4C6D-88E2-16D05DCAE5C8}" type="sibTrans" cxnId="{9CC2B2DA-ED52-49C4-B0BE-A2A5780BCA67}">
      <dgm:prSet/>
      <dgm:spPr/>
      <dgm:t>
        <a:bodyPr/>
        <a:lstStyle/>
        <a:p>
          <a:endParaRPr lang="en-ZA"/>
        </a:p>
      </dgm:t>
    </dgm:pt>
    <dgm:pt modelId="{CEE225EB-9C97-443B-B2EC-9B1610712013}">
      <dgm:prSet custT="1"/>
      <dgm:spPr>
        <a:xfrm>
          <a:off x="4643756" y="34136"/>
          <a:ext cx="846127" cy="846127"/>
        </a:xfrm>
        <a:prstGeom prst="ellipse">
          <a:avLst/>
        </a:prstGeom>
        <a:gradFill rotWithShape="0">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ZA" sz="1800" b="1" dirty="0">
              <a:solidFill>
                <a:sysClr val="window" lastClr="FFFFFF"/>
              </a:solidFill>
              <a:latin typeface="Calibri" panose="020F0502020204030204"/>
              <a:ea typeface="+mn-ea"/>
              <a:cs typeface="+mn-cs"/>
            </a:rPr>
            <a:t>Release</a:t>
          </a:r>
        </a:p>
      </dgm:t>
    </dgm:pt>
    <dgm:pt modelId="{9D01B0BB-4F44-4E2E-9C7C-383872A0B8E0}" type="parTrans" cxnId="{8EA7912D-21E5-471E-ACA5-31A1CE63AB65}">
      <dgm:prSet/>
      <dgm:spPr/>
      <dgm:t>
        <a:bodyPr/>
        <a:lstStyle/>
        <a:p>
          <a:endParaRPr lang="en-ZA"/>
        </a:p>
      </dgm:t>
    </dgm:pt>
    <dgm:pt modelId="{CB76EDD8-0E07-4E42-9A7E-3A38DD985D1D}" type="sibTrans" cxnId="{8EA7912D-21E5-471E-ACA5-31A1CE63AB65}">
      <dgm:prSet/>
      <dgm:spPr/>
      <dgm:t>
        <a:bodyPr/>
        <a:lstStyle/>
        <a:p>
          <a:endParaRPr lang="en-ZA"/>
        </a:p>
      </dgm:t>
    </dgm:pt>
    <dgm:pt modelId="{E3495672-EB75-4032-A7CC-9004934B3FAD}">
      <dgm:prSet phldrT="[Text]" custT="1"/>
      <dgm:spPr>
        <a:xfrm>
          <a:off x="607423" y="22705"/>
          <a:ext cx="850044" cy="868989"/>
        </a:xfrm>
        <a:prstGeom prst="ellipse">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a:lstStyle/>
        <a:p>
          <a:pPr>
            <a:buNone/>
          </a:pPr>
          <a:r>
            <a:rPr lang="en-ZA" sz="1800" b="1" dirty="0">
              <a:solidFill>
                <a:sysClr val="window" lastClr="FFFFFF"/>
              </a:solidFill>
              <a:latin typeface="Calibri" panose="020F0502020204030204"/>
              <a:ea typeface="+mn-ea"/>
              <a:cs typeface="+mn-cs"/>
            </a:rPr>
            <a:t>Research</a:t>
          </a:r>
        </a:p>
      </dgm:t>
    </dgm:pt>
    <dgm:pt modelId="{1DF84529-2928-4F1E-A708-6F851068479C}" type="sibTrans" cxnId="{9DBF5813-312A-4D23-861D-FBB4F8695D39}">
      <dgm:prSet/>
      <dgm:spPr/>
      <dgm:t>
        <a:bodyPr/>
        <a:lstStyle/>
        <a:p>
          <a:endParaRPr lang="en-ZA"/>
        </a:p>
      </dgm:t>
    </dgm:pt>
    <dgm:pt modelId="{E0153B15-5FAA-4800-A1DB-6A6CBDE7B45F}" type="parTrans" cxnId="{9DBF5813-312A-4D23-861D-FBB4F8695D39}">
      <dgm:prSet/>
      <dgm:spPr/>
      <dgm:t>
        <a:bodyPr/>
        <a:lstStyle/>
        <a:p>
          <a:endParaRPr lang="en-ZA"/>
        </a:p>
      </dgm:t>
    </dgm:pt>
    <dgm:pt modelId="{DDCC29B1-B0B5-4324-B425-2260276C214B}" type="pres">
      <dgm:prSet presAssocID="{1A33D3DE-48B1-4FB0-B5FB-AB7B8757CF12}" presName="theList" presStyleCnt="0">
        <dgm:presLayoutVars>
          <dgm:dir/>
          <dgm:animLvl val="lvl"/>
          <dgm:resizeHandles val="exact"/>
        </dgm:presLayoutVars>
      </dgm:prSet>
      <dgm:spPr/>
      <dgm:t>
        <a:bodyPr/>
        <a:lstStyle/>
        <a:p>
          <a:endParaRPr lang="en-ZA"/>
        </a:p>
      </dgm:t>
    </dgm:pt>
    <dgm:pt modelId="{51314BA0-DC4A-4141-8E85-6254E99D69C0}" type="pres">
      <dgm:prSet presAssocID="{E3495672-EB75-4032-A7CC-9004934B3FAD}" presName="compNode" presStyleCnt="0"/>
      <dgm:spPr/>
    </dgm:pt>
    <dgm:pt modelId="{B7EDACBA-5C44-4762-BA01-1C440C68B566}" type="pres">
      <dgm:prSet presAssocID="{E3495672-EB75-4032-A7CC-9004934B3FAD}" presName="noGeometry" presStyleCnt="0"/>
      <dgm:spPr/>
    </dgm:pt>
    <dgm:pt modelId="{3387FE46-1B3C-4A3A-B9E9-C755C189CE3F}" type="pres">
      <dgm:prSet presAssocID="{E3495672-EB75-4032-A7CC-9004934B3FAD}" presName="childTextVisible" presStyleLbl="bgAccFollowNode1" presStyleIdx="0" presStyleCnt="5" custScaleX="113775" custScaleY="113775" custLinFactNeighborX="91124">
        <dgm:presLayoutVars>
          <dgm:bulletEnabled val="1"/>
        </dgm:presLayoutVars>
      </dgm:prSet>
      <dgm:spPr>
        <a:xfrm>
          <a:off x="968715" y="137362"/>
          <a:ext cx="731787" cy="639674"/>
        </a:xfrm>
        <a:prstGeom prst="rightArrow">
          <a:avLst>
            <a:gd name="adj1" fmla="val 70000"/>
            <a:gd name="adj2" fmla="val 50000"/>
          </a:avLst>
        </a:prstGeom>
        <a:solidFill>
          <a:srgbClr val="ED7D31">
            <a:tint val="40000"/>
            <a:alpha val="90000"/>
            <a:hueOff val="0"/>
            <a:satOff val="0"/>
            <a:lumOff val="0"/>
            <a:alphaOff val="0"/>
          </a:srgbClr>
        </a:solidFill>
        <a:ln w="6350" cap="flat" cmpd="sng" algn="ctr">
          <a:solidFill>
            <a:srgbClr val="ED7D31">
              <a:tint val="40000"/>
              <a:alpha val="90000"/>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pt>
    <dgm:pt modelId="{6E24C84F-5090-4EB3-8D00-2489C01B8674}" type="pres">
      <dgm:prSet presAssocID="{E3495672-EB75-4032-A7CC-9004934B3FAD}" presName="childTextHidden" presStyleLbl="bgAccFollowNode1" presStyleIdx="0" presStyleCnt="5"/>
      <dgm:spPr/>
    </dgm:pt>
    <dgm:pt modelId="{CEE544AE-5D04-4C46-A32C-5C85F2C857E8}" type="pres">
      <dgm:prSet presAssocID="{E3495672-EB75-4032-A7CC-9004934B3FAD}" presName="parentText" presStyleLbl="node1" presStyleIdx="0" presStyleCnt="5" custScaleX="264322" custScaleY="270213" custLinFactX="88290" custLinFactNeighborX="100000">
        <dgm:presLayoutVars>
          <dgm:chMax val="1"/>
          <dgm:bulletEnabled val="1"/>
        </dgm:presLayoutVars>
      </dgm:prSet>
      <dgm:spPr/>
      <dgm:t>
        <a:bodyPr/>
        <a:lstStyle/>
        <a:p>
          <a:endParaRPr lang="en-ZA"/>
        </a:p>
      </dgm:t>
    </dgm:pt>
    <dgm:pt modelId="{1E20A766-32ED-408E-AF33-836770473E21}" type="pres">
      <dgm:prSet presAssocID="{E3495672-EB75-4032-A7CC-9004934B3FAD}" presName="aSpace" presStyleCnt="0"/>
      <dgm:spPr/>
    </dgm:pt>
    <dgm:pt modelId="{D21A2149-1744-458F-ACE3-F6724037A514}" type="pres">
      <dgm:prSet presAssocID="{9B3DE919-8DA1-401A-95E7-98197565FE6D}" presName="compNode" presStyleCnt="0"/>
      <dgm:spPr/>
    </dgm:pt>
    <dgm:pt modelId="{CDD86C71-EE17-43AB-8D0D-45839CC1E61E}" type="pres">
      <dgm:prSet presAssocID="{9B3DE919-8DA1-401A-95E7-98197565FE6D}" presName="noGeometry" presStyleCnt="0"/>
      <dgm:spPr/>
    </dgm:pt>
    <dgm:pt modelId="{8DF72084-593F-4459-930E-202163A0DE55}" type="pres">
      <dgm:prSet presAssocID="{9B3DE919-8DA1-401A-95E7-98197565FE6D}" presName="childTextVisible" presStyleLbl="bgAccFollowNode1" presStyleIdx="1" presStyleCnt="5" custScaleX="113775" custScaleY="113775" custLinFactNeighborX="69798">
        <dgm:presLayoutVars>
          <dgm:bulletEnabled val="1"/>
        </dgm:presLayoutVars>
      </dgm:prSet>
      <dgm:spPr>
        <a:xfrm>
          <a:off x="1980872" y="137362"/>
          <a:ext cx="731787" cy="639674"/>
        </a:xfrm>
        <a:prstGeom prst="rightArrow">
          <a:avLst>
            <a:gd name="adj1" fmla="val 70000"/>
            <a:gd name="adj2" fmla="val 50000"/>
          </a:avLst>
        </a:prstGeom>
        <a:solidFill>
          <a:srgbClr val="A5A5A5">
            <a:tint val="40000"/>
            <a:alpha val="90000"/>
            <a:hueOff val="0"/>
            <a:satOff val="0"/>
            <a:lumOff val="0"/>
            <a:alphaOff val="0"/>
          </a:srgbClr>
        </a:solidFill>
        <a:ln w="6350" cap="flat" cmpd="sng" algn="ctr">
          <a:solidFill>
            <a:srgbClr val="A5A5A5">
              <a:tint val="40000"/>
              <a:alpha val="90000"/>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pt>
    <dgm:pt modelId="{A0AC26A6-3CBB-4F37-82A9-F6F67AA68043}" type="pres">
      <dgm:prSet presAssocID="{9B3DE919-8DA1-401A-95E7-98197565FE6D}" presName="childTextHidden" presStyleLbl="bgAccFollowNode1" presStyleIdx="1" presStyleCnt="5"/>
      <dgm:spPr/>
    </dgm:pt>
    <dgm:pt modelId="{C4A9DAD9-D32B-4B67-9BE9-2245FB62D157}" type="pres">
      <dgm:prSet presAssocID="{9B3DE919-8DA1-401A-95E7-98197565FE6D}" presName="parentText" presStyleLbl="node1" presStyleIdx="1" presStyleCnt="5" custScaleX="262216" custScaleY="268063" custLinFactX="48240" custLinFactNeighborX="100000">
        <dgm:presLayoutVars>
          <dgm:chMax val="1"/>
          <dgm:bulletEnabled val="1"/>
        </dgm:presLayoutVars>
      </dgm:prSet>
      <dgm:spPr/>
      <dgm:t>
        <a:bodyPr/>
        <a:lstStyle/>
        <a:p>
          <a:endParaRPr lang="en-ZA"/>
        </a:p>
      </dgm:t>
    </dgm:pt>
    <dgm:pt modelId="{25C7FD9B-C28E-4B64-B169-7368553E1EC0}" type="pres">
      <dgm:prSet presAssocID="{9B3DE919-8DA1-401A-95E7-98197565FE6D}" presName="aSpace" presStyleCnt="0"/>
      <dgm:spPr/>
    </dgm:pt>
    <dgm:pt modelId="{041EDEE2-2916-4BA8-B7E0-1C5BD6FE5652}" type="pres">
      <dgm:prSet presAssocID="{9943B622-CDF9-4CBC-8A80-AFE2D411F85C}" presName="compNode" presStyleCnt="0"/>
      <dgm:spPr/>
    </dgm:pt>
    <dgm:pt modelId="{1206BA20-6B9F-4823-9943-87B0EC15E076}" type="pres">
      <dgm:prSet presAssocID="{9943B622-CDF9-4CBC-8A80-AFE2D411F85C}" presName="noGeometry" presStyleCnt="0"/>
      <dgm:spPr/>
    </dgm:pt>
    <dgm:pt modelId="{483C0B56-D656-4115-9366-5185C372DD86}" type="pres">
      <dgm:prSet presAssocID="{9943B622-CDF9-4CBC-8A80-AFE2D411F85C}" presName="childTextVisible" presStyleLbl="bgAccFollowNode1" presStyleIdx="2" presStyleCnt="5" custScaleX="113775" custScaleY="113775" custLinFactNeighborX="45210">
        <dgm:presLayoutVars>
          <dgm:bulletEnabled val="1"/>
        </dgm:presLayoutVars>
      </dgm:prSet>
      <dgm:spPr>
        <a:xfrm>
          <a:off x="2973476" y="137362"/>
          <a:ext cx="731787" cy="639674"/>
        </a:xfrm>
        <a:prstGeom prst="rightArrow">
          <a:avLst>
            <a:gd name="adj1" fmla="val 70000"/>
            <a:gd name="adj2" fmla="val 50000"/>
          </a:avLst>
        </a:prstGeom>
        <a:solidFill>
          <a:srgbClr val="FFC000">
            <a:tint val="40000"/>
            <a:alpha val="90000"/>
            <a:hueOff val="0"/>
            <a:satOff val="0"/>
            <a:lumOff val="0"/>
            <a:alphaOff val="0"/>
          </a:srgbClr>
        </a:solidFill>
        <a:ln w="6350" cap="flat" cmpd="sng" algn="ctr">
          <a:solidFill>
            <a:srgbClr val="FFC000">
              <a:tint val="40000"/>
              <a:alpha val="90000"/>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pt>
    <dgm:pt modelId="{B58B0ADE-4CFE-45D3-B66D-545981C4B557}" type="pres">
      <dgm:prSet presAssocID="{9943B622-CDF9-4CBC-8A80-AFE2D411F85C}" presName="childTextHidden" presStyleLbl="bgAccFollowNode1" presStyleIdx="2" presStyleCnt="5"/>
      <dgm:spPr/>
    </dgm:pt>
    <dgm:pt modelId="{D92182B2-4743-4DA3-9353-7E04D668BFBB}" type="pres">
      <dgm:prSet presAssocID="{9943B622-CDF9-4CBC-8A80-AFE2D411F85C}" presName="parentText" presStyleLbl="node1" presStyleIdx="2" presStyleCnt="5" custScaleX="263104" custScaleY="263104" custLinFactNeighborX="99064">
        <dgm:presLayoutVars>
          <dgm:chMax val="1"/>
          <dgm:bulletEnabled val="1"/>
        </dgm:presLayoutVars>
      </dgm:prSet>
      <dgm:spPr/>
      <dgm:t>
        <a:bodyPr/>
        <a:lstStyle/>
        <a:p>
          <a:endParaRPr lang="en-ZA"/>
        </a:p>
      </dgm:t>
    </dgm:pt>
    <dgm:pt modelId="{E2AD6F6F-AD84-4A71-8664-2AFD892B5314}" type="pres">
      <dgm:prSet presAssocID="{9943B622-CDF9-4CBC-8A80-AFE2D411F85C}" presName="aSpace" presStyleCnt="0"/>
      <dgm:spPr/>
    </dgm:pt>
    <dgm:pt modelId="{E737ED05-C46C-46F4-BF76-46261A2E384E}" type="pres">
      <dgm:prSet presAssocID="{ED1D6A43-C8B3-43EF-83FF-9F5E372A0DD3}" presName="compNode" presStyleCnt="0"/>
      <dgm:spPr/>
    </dgm:pt>
    <dgm:pt modelId="{E36DC990-CCB2-45B2-8BAE-ED6821C45911}" type="pres">
      <dgm:prSet presAssocID="{ED1D6A43-C8B3-43EF-83FF-9F5E372A0DD3}" presName="noGeometry" presStyleCnt="0"/>
      <dgm:spPr/>
    </dgm:pt>
    <dgm:pt modelId="{E1AC3C96-73A1-4B3B-BCBA-0DFEECCA02C6}" type="pres">
      <dgm:prSet presAssocID="{ED1D6A43-C8B3-43EF-83FF-9F5E372A0DD3}" presName="childTextVisible" presStyleLbl="bgAccFollowNode1" presStyleIdx="3" presStyleCnt="5" custLinFactNeighborX="26346">
        <dgm:presLayoutVars>
          <dgm:bulletEnabled val="1"/>
        </dgm:presLayoutVars>
      </dgm:prSet>
      <dgm:spPr>
        <a:xfrm>
          <a:off x="4047195" y="176086"/>
          <a:ext cx="643188" cy="562227"/>
        </a:xfrm>
        <a:prstGeom prst="rightArrow">
          <a:avLst>
            <a:gd name="adj1" fmla="val 70000"/>
            <a:gd name="adj2" fmla="val 50000"/>
          </a:avLst>
        </a:prstGeom>
        <a:solidFill>
          <a:srgbClr val="5B9BD5">
            <a:tint val="40000"/>
            <a:alpha val="90000"/>
            <a:hueOff val="0"/>
            <a:satOff val="0"/>
            <a:lumOff val="0"/>
            <a:alphaOff val="0"/>
          </a:srgbClr>
        </a:solidFill>
        <a:ln w="6350" cap="flat" cmpd="sng" algn="ctr">
          <a:solidFill>
            <a:srgbClr val="5B9BD5">
              <a:tint val="40000"/>
              <a:alpha val="90000"/>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pt>
    <dgm:pt modelId="{4E2F37AD-E78D-4368-8E6E-4725C3DEE8DE}" type="pres">
      <dgm:prSet presAssocID="{ED1D6A43-C8B3-43EF-83FF-9F5E372A0DD3}" presName="childTextHidden" presStyleLbl="bgAccFollowNode1" presStyleIdx="3" presStyleCnt="5"/>
      <dgm:spPr/>
    </dgm:pt>
    <dgm:pt modelId="{FFC689FE-5141-41EA-AF28-C5F05CD06E9A}" type="pres">
      <dgm:prSet presAssocID="{ED1D6A43-C8B3-43EF-83FF-9F5E372A0DD3}" presName="parentText" presStyleLbl="node1" presStyleIdx="3" presStyleCnt="5" custScaleX="263104" custScaleY="263104" custLinFactNeighborX="52694">
        <dgm:presLayoutVars>
          <dgm:chMax val="1"/>
          <dgm:bulletEnabled val="1"/>
        </dgm:presLayoutVars>
      </dgm:prSet>
      <dgm:spPr/>
      <dgm:t>
        <a:bodyPr/>
        <a:lstStyle/>
        <a:p>
          <a:endParaRPr lang="en-ZA"/>
        </a:p>
      </dgm:t>
    </dgm:pt>
    <dgm:pt modelId="{3CA466D4-8C9B-4E60-946C-E25415D26BCF}" type="pres">
      <dgm:prSet presAssocID="{ED1D6A43-C8B3-43EF-83FF-9F5E372A0DD3}" presName="aSpace" presStyleCnt="0"/>
      <dgm:spPr/>
    </dgm:pt>
    <dgm:pt modelId="{CA15F5DE-7CEA-4597-955E-B5C442FC3612}" type="pres">
      <dgm:prSet presAssocID="{CEE225EB-9C97-443B-B2EC-9B1610712013}" presName="compNode" presStyleCnt="0"/>
      <dgm:spPr/>
    </dgm:pt>
    <dgm:pt modelId="{8749FEE8-5D56-4394-B66B-579D3A749B70}" type="pres">
      <dgm:prSet presAssocID="{CEE225EB-9C97-443B-B2EC-9B1610712013}" presName="noGeometry" presStyleCnt="0"/>
      <dgm:spPr/>
    </dgm:pt>
    <dgm:pt modelId="{3B5A6108-FD60-4192-A94A-08EE9EE37A36}" type="pres">
      <dgm:prSet presAssocID="{CEE225EB-9C97-443B-B2EC-9B1610712013}" presName="childTextVisible" presStyleLbl="bgAccFollowNode1" presStyleIdx="4" presStyleCnt="5" custLinFactNeighborX="-25506" custLinFactNeighborY="1180">
        <dgm:presLayoutVars>
          <dgm:bulletEnabled val="1"/>
        </dgm:presLayoutVars>
      </dgm:prSet>
      <dgm:spPr>
        <a:xfrm>
          <a:off x="4820141" y="182720"/>
          <a:ext cx="643188" cy="562227"/>
        </a:xfrm>
        <a:prstGeom prst="rightArrow">
          <a:avLst>
            <a:gd name="adj1" fmla="val 70000"/>
            <a:gd name="adj2" fmla="val 50000"/>
          </a:avLst>
        </a:prstGeom>
        <a:solidFill>
          <a:srgbClr val="70AD47">
            <a:tint val="40000"/>
            <a:alpha val="90000"/>
            <a:hueOff val="0"/>
            <a:satOff val="0"/>
            <a:lumOff val="0"/>
            <a:alphaOff val="0"/>
          </a:srgbClr>
        </a:solidFill>
        <a:ln w="6350" cap="flat" cmpd="sng" algn="ctr">
          <a:solidFill>
            <a:srgbClr val="70AD47">
              <a:tint val="40000"/>
              <a:alpha val="90000"/>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gm:spPr>
    </dgm:pt>
    <dgm:pt modelId="{44D4C321-4676-4D45-9642-10D44CA9A69B}" type="pres">
      <dgm:prSet presAssocID="{CEE225EB-9C97-443B-B2EC-9B1610712013}" presName="childTextHidden" presStyleLbl="bgAccFollowNode1" presStyleIdx="4" presStyleCnt="5"/>
      <dgm:spPr/>
    </dgm:pt>
    <dgm:pt modelId="{ECAF0201-1076-4308-BDFE-95AA90D2F938}" type="pres">
      <dgm:prSet presAssocID="{CEE225EB-9C97-443B-B2EC-9B1610712013}" presName="parentText" presStyleLbl="node1" presStyleIdx="4" presStyleCnt="5" custScaleX="263104" custScaleY="263104" custLinFactNeighborX="25693">
        <dgm:presLayoutVars>
          <dgm:chMax val="1"/>
          <dgm:bulletEnabled val="1"/>
        </dgm:presLayoutVars>
      </dgm:prSet>
      <dgm:spPr/>
      <dgm:t>
        <a:bodyPr/>
        <a:lstStyle/>
        <a:p>
          <a:endParaRPr lang="en-ZA"/>
        </a:p>
      </dgm:t>
    </dgm:pt>
  </dgm:ptLst>
  <dgm:cxnLst>
    <dgm:cxn modelId="{165CEF1D-78A0-4492-A147-F1C5D52DE12B}" type="presOf" srcId="{CEE225EB-9C97-443B-B2EC-9B1610712013}" destId="{ECAF0201-1076-4308-BDFE-95AA90D2F938}" srcOrd="0" destOrd="0" presId="urn:microsoft.com/office/officeart/2005/8/layout/hProcess6"/>
    <dgm:cxn modelId="{31AD51A8-F828-42BA-B498-D4150A7AB661}" type="presOf" srcId="{E3495672-EB75-4032-A7CC-9004934B3FAD}" destId="{CEE544AE-5D04-4C46-A32C-5C85F2C857E8}" srcOrd="0" destOrd="0" presId="urn:microsoft.com/office/officeart/2005/8/layout/hProcess6"/>
    <dgm:cxn modelId="{5B7BD721-E267-4200-9859-12A38F42B2F3}" type="presOf" srcId="{ED1D6A43-C8B3-43EF-83FF-9F5E372A0DD3}" destId="{FFC689FE-5141-41EA-AF28-C5F05CD06E9A}" srcOrd="0" destOrd="0" presId="urn:microsoft.com/office/officeart/2005/8/layout/hProcess6"/>
    <dgm:cxn modelId="{8EA7912D-21E5-471E-ACA5-31A1CE63AB65}" srcId="{1A33D3DE-48B1-4FB0-B5FB-AB7B8757CF12}" destId="{CEE225EB-9C97-443B-B2EC-9B1610712013}" srcOrd="4" destOrd="0" parTransId="{9D01B0BB-4F44-4E2E-9C7C-383872A0B8E0}" sibTransId="{CB76EDD8-0E07-4E42-9A7E-3A38DD985D1D}"/>
    <dgm:cxn modelId="{615D27CE-C35E-4161-871F-1D9E685EA24E}" type="presOf" srcId="{9B3DE919-8DA1-401A-95E7-98197565FE6D}" destId="{C4A9DAD9-D32B-4B67-9BE9-2245FB62D157}" srcOrd="0" destOrd="0" presId="urn:microsoft.com/office/officeart/2005/8/layout/hProcess6"/>
    <dgm:cxn modelId="{592FE3BC-5C81-4377-8112-11C97AB16681}" srcId="{1A33D3DE-48B1-4FB0-B5FB-AB7B8757CF12}" destId="{9B3DE919-8DA1-401A-95E7-98197565FE6D}" srcOrd="1" destOrd="0" parTransId="{0B80A1B4-E940-427B-9CC8-0F2AB530BB89}" sibTransId="{91E79120-15E1-4C08-8E28-41F177B128C2}"/>
    <dgm:cxn modelId="{9CC2B2DA-ED52-49C4-B0BE-A2A5780BCA67}" srcId="{1A33D3DE-48B1-4FB0-B5FB-AB7B8757CF12}" destId="{ED1D6A43-C8B3-43EF-83FF-9F5E372A0DD3}" srcOrd="3" destOrd="0" parTransId="{FC5BDB4A-69D1-43B3-9BAF-2A69B1EBEAC7}" sibTransId="{58BF2AD2-90D8-4C6D-88E2-16D05DCAE5C8}"/>
    <dgm:cxn modelId="{D9E37A4C-F473-4F98-ADF8-CEBD20ACCBBB}" type="presOf" srcId="{1A33D3DE-48B1-4FB0-B5FB-AB7B8757CF12}" destId="{DDCC29B1-B0B5-4324-B425-2260276C214B}" srcOrd="0" destOrd="0" presId="urn:microsoft.com/office/officeart/2005/8/layout/hProcess6"/>
    <dgm:cxn modelId="{8F7D87DC-D9D1-4EEB-9006-35A7EC28A85E}" srcId="{1A33D3DE-48B1-4FB0-B5FB-AB7B8757CF12}" destId="{9943B622-CDF9-4CBC-8A80-AFE2D411F85C}" srcOrd="2" destOrd="0" parTransId="{261596E8-C6C7-4A3D-91FF-94CC62A278F3}" sibTransId="{DDD2B478-0418-41EA-AAC4-482E3EAD8929}"/>
    <dgm:cxn modelId="{9DBF5813-312A-4D23-861D-FBB4F8695D39}" srcId="{1A33D3DE-48B1-4FB0-B5FB-AB7B8757CF12}" destId="{E3495672-EB75-4032-A7CC-9004934B3FAD}" srcOrd="0" destOrd="0" parTransId="{E0153B15-5FAA-4800-A1DB-6A6CBDE7B45F}" sibTransId="{1DF84529-2928-4F1E-A708-6F851068479C}"/>
    <dgm:cxn modelId="{6A002B9E-881A-4EF3-9D59-6A33E86D5595}" type="presOf" srcId="{9943B622-CDF9-4CBC-8A80-AFE2D411F85C}" destId="{D92182B2-4743-4DA3-9353-7E04D668BFBB}" srcOrd="0" destOrd="0" presId="urn:microsoft.com/office/officeart/2005/8/layout/hProcess6"/>
    <dgm:cxn modelId="{FD0C7BC1-CE60-4248-A368-E6646CE5AE39}" type="presParOf" srcId="{DDCC29B1-B0B5-4324-B425-2260276C214B}" destId="{51314BA0-DC4A-4141-8E85-6254E99D69C0}" srcOrd="0" destOrd="0" presId="urn:microsoft.com/office/officeart/2005/8/layout/hProcess6"/>
    <dgm:cxn modelId="{D9677BF9-7C67-4C21-B3E6-6041B510EB80}" type="presParOf" srcId="{51314BA0-DC4A-4141-8E85-6254E99D69C0}" destId="{B7EDACBA-5C44-4762-BA01-1C440C68B566}" srcOrd="0" destOrd="0" presId="urn:microsoft.com/office/officeart/2005/8/layout/hProcess6"/>
    <dgm:cxn modelId="{F3D2E41A-0B30-4B8C-BFE6-80EAB16E8BE7}" type="presParOf" srcId="{51314BA0-DC4A-4141-8E85-6254E99D69C0}" destId="{3387FE46-1B3C-4A3A-B9E9-C755C189CE3F}" srcOrd="1" destOrd="0" presId="urn:microsoft.com/office/officeart/2005/8/layout/hProcess6"/>
    <dgm:cxn modelId="{A2AF79B5-E8DF-4DC3-8BA9-86DBDC19F58F}" type="presParOf" srcId="{51314BA0-DC4A-4141-8E85-6254E99D69C0}" destId="{6E24C84F-5090-4EB3-8D00-2489C01B8674}" srcOrd="2" destOrd="0" presId="urn:microsoft.com/office/officeart/2005/8/layout/hProcess6"/>
    <dgm:cxn modelId="{36E5CA1F-76E0-42E1-BC87-ABC05F4680B9}" type="presParOf" srcId="{51314BA0-DC4A-4141-8E85-6254E99D69C0}" destId="{CEE544AE-5D04-4C46-A32C-5C85F2C857E8}" srcOrd="3" destOrd="0" presId="urn:microsoft.com/office/officeart/2005/8/layout/hProcess6"/>
    <dgm:cxn modelId="{19AC8C74-A803-4CD8-886A-B024FE93BF5A}" type="presParOf" srcId="{DDCC29B1-B0B5-4324-B425-2260276C214B}" destId="{1E20A766-32ED-408E-AF33-836770473E21}" srcOrd="1" destOrd="0" presId="urn:microsoft.com/office/officeart/2005/8/layout/hProcess6"/>
    <dgm:cxn modelId="{3BEF48C5-3D2D-4CEA-926C-580CDD0C9B6E}" type="presParOf" srcId="{DDCC29B1-B0B5-4324-B425-2260276C214B}" destId="{D21A2149-1744-458F-ACE3-F6724037A514}" srcOrd="2" destOrd="0" presId="urn:microsoft.com/office/officeart/2005/8/layout/hProcess6"/>
    <dgm:cxn modelId="{74E6A44E-794D-4EA1-BC95-4F83DE8EF503}" type="presParOf" srcId="{D21A2149-1744-458F-ACE3-F6724037A514}" destId="{CDD86C71-EE17-43AB-8D0D-45839CC1E61E}" srcOrd="0" destOrd="0" presId="urn:microsoft.com/office/officeart/2005/8/layout/hProcess6"/>
    <dgm:cxn modelId="{CDDDE8D4-2EBB-44F4-BC96-A0DC335ACCCF}" type="presParOf" srcId="{D21A2149-1744-458F-ACE3-F6724037A514}" destId="{8DF72084-593F-4459-930E-202163A0DE55}" srcOrd="1" destOrd="0" presId="urn:microsoft.com/office/officeart/2005/8/layout/hProcess6"/>
    <dgm:cxn modelId="{644CE1B3-9A84-4792-A651-883A33010D79}" type="presParOf" srcId="{D21A2149-1744-458F-ACE3-F6724037A514}" destId="{A0AC26A6-3CBB-4F37-82A9-F6F67AA68043}" srcOrd="2" destOrd="0" presId="urn:microsoft.com/office/officeart/2005/8/layout/hProcess6"/>
    <dgm:cxn modelId="{FAA483D1-47C8-4322-A64F-8A263066B38D}" type="presParOf" srcId="{D21A2149-1744-458F-ACE3-F6724037A514}" destId="{C4A9DAD9-D32B-4B67-9BE9-2245FB62D157}" srcOrd="3" destOrd="0" presId="urn:microsoft.com/office/officeart/2005/8/layout/hProcess6"/>
    <dgm:cxn modelId="{A214E5F5-98E2-4F48-AF93-DFFBA0D8642A}" type="presParOf" srcId="{DDCC29B1-B0B5-4324-B425-2260276C214B}" destId="{25C7FD9B-C28E-4B64-B169-7368553E1EC0}" srcOrd="3" destOrd="0" presId="urn:microsoft.com/office/officeart/2005/8/layout/hProcess6"/>
    <dgm:cxn modelId="{C163ED8C-D317-42D2-BC34-30D5BA2E122A}" type="presParOf" srcId="{DDCC29B1-B0B5-4324-B425-2260276C214B}" destId="{041EDEE2-2916-4BA8-B7E0-1C5BD6FE5652}" srcOrd="4" destOrd="0" presId="urn:microsoft.com/office/officeart/2005/8/layout/hProcess6"/>
    <dgm:cxn modelId="{3884B01D-9FA6-4F5D-8DC9-82746A7F7DF7}" type="presParOf" srcId="{041EDEE2-2916-4BA8-B7E0-1C5BD6FE5652}" destId="{1206BA20-6B9F-4823-9943-87B0EC15E076}" srcOrd="0" destOrd="0" presId="urn:microsoft.com/office/officeart/2005/8/layout/hProcess6"/>
    <dgm:cxn modelId="{557DA4DC-1660-4DF4-8671-ECF3E20D8603}" type="presParOf" srcId="{041EDEE2-2916-4BA8-B7E0-1C5BD6FE5652}" destId="{483C0B56-D656-4115-9366-5185C372DD86}" srcOrd="1" destOrd="0" presId="urn:microsoft.com/office/officeart/2005/8/layout/hProcess6"/>
    <dgm:cxn modelId="{091A969C-D0BA-4711-BAC0-8B5BC173A27A}" type="presParOf" srcId="{041EDEE2-2916-4BA8-B7E0-1C5BD6FE5652}" destId="{B58B0ADE-4CFE-45D3-B66D-545981C4B557}" srcOrd="2" destOrd="0" presId="urn:microsoft.com/office/officeart/2005/8/layout/hProcess6"/>
    <dgm:cxn modelId="{902DD737-AB82-4F13-95F0-7DA48B0E68EF}" type="presParOf" srcId="{041EDEE2-2916-4BA8-B7E0-1C5BD6FE5652}" destId="{D92182B2-4743-4DA3-9353-7E04D668BFBB}" srcOrd="3" destOrd="0" presId="urn:microsoft.com/office/officeart/2005/8/layout/hProcess6"/>
    <dgm:cxn modelId="{80E1644E-C711-4890-86F9-9BFC4A5B90D7}" type="presParOf" srcId="{DDCC29B1-B0B5-4324-B425-2260276C214B}" destId="{E2AD6F6F-AD84-4A71-8664-2AFD892B5314}" srcOrd="5" destOrd="0" presId="urn:microsoft.com/office/officeart/2005/8/layout/hProcess6"/>
    <dgm:cxn modelId="{45D6E0A1-ADC7-4ACC-8C02-2A4BF317BF44}" type="presParOf" srcId="{DDCC29B1-B0B5-4324-B425-2260276C214B}" destId="{E737ED05-C46C-46F4-BF76-46261A2E384E}" srcOrd="6" destOrd="0" presId="urn:microsoft.com/office/officeart/2005/8/layout/hProcess6"/>
    <dgm:cxn modelId="{074144F4-0380-45DE-91A7-D2C6CCD61B45}" type="presParOf" srcId="{E737ED05-C46C-46F4-BF76-46261A2E384E}" destId="{E36DC990-CCB2-45B2-8BAE-ED6821C45911}" srcOrd="0" destOrd="0" presId="urn:microsoft.com/office/officeart/2005/8/layout/hProcess6"/>
    <dgm:cxn modelId="{9673139D-FAE4-47F1-8B2F-95B303F36C4F}" type="presParOf" srcId="{E737ED05-C46C-46F4-BF76-46261A2E384E}" destId="{E1AC3C96-73A1-4B3B-BCBA-0DFEECCA02C6}" srcOrd="1" destOrd="0" presId="urn:microsoft.com/office/officeart/2005/8/layout/hProcess6"/>
    <dgm:cxn modelId="{DE620A5A-7875-4F9F-8F7A-8DD41FA392D8}" type="presParOf" srcId="{E737ED05-C46C-46F4-BF76-46261A2E384E}" destId="{4E2F37AD-E78D-4368-8E6E-4725C3DEE8DE}" srcOrd="2" destOrd="0" presId="urn:microsoft.com/office/officeart/2005/8/layout/hProcess6"/>
    <dgm:cxn modelId="{8D85F557-02B0-4CE9-9681-081A62A2EC0E}" type="presParOf" srcId="{E737ED05-C46C-46F4-BF76-46261A2E384E}" destId="{FFC689FE-5141-41EA-AF28-C5F05CD06E9A}" srcOrd="3" destOrd="0" presId="urn:microsoft.com/office/officeart/2005/8/layout/hProcess6"/>
    <dgm:cxn modelId="{7E617930-F866-4046-931E-0B0D6BFD1671}" type="presParOf" srcId="{DDCC29B1-B0B5-4324-B425-2260276C214B}" destId="{3CA466D4-8C9B-4E60-946C-E25415D26BCF}" srcOrd="7" destOrd="0" presId="urn:microsoft.com/office/officeart/2005/8/layout/hProcess6"/>
    <dgm:cxn modelId="{D00345B1-DDEE-44A0-A64A-2DC0944AA475}" type="presParOf" srcId="{DDCC29B1-B0B5-4324-B425-2260276C214B}" destId="{CA15F5DE-7CEA-4597-955E-B5C442FC3612}" srcOrd="8" destOrd="0" presId="urn:microsoft.com/office/officeart/2005/8/layout/hProcess6"/>
    <dgm:cxn modelId="{C1633257-6A18-46E9-ACE1-90BD393F4660}" type="presParOf" srcId="{CA15F5DE-7CEA-4597-955E-B5C442FC3612}" destId="{8749FEE8-5D56-4394-B66B-579D3A749B70}" srcOrd="0" destOrd="0" presId="urn:microsoft.com/office/officeart/2005/8/layout/hProcess6"/>
    <dgm:cxn modelId="{CA922526-F3F0-4B89-90A2-ED4FB565C769}" type="presParOf" srcId="{CA15F5DE-7CEA-4597-955E-B5C442FC3612}" destId="{3B5A6108-FD60-4192-A94A-08EE9EE37A36}" srcOrd="1" destOrd="0" presId="urn:microsoft.com/office/officeart/2005/8/layout/hProcess6"/>
    <dgm:cxn modelId="{C01F942E-5423-4F53-9E9D-D09C3D894146}" type="presParOf" srcId="{CA15F5DE-7CEA-4597-955E-B5C442FC3612}" destId="{44D4C321-4676-4D45-9642-10D44CA9A69B}" srcOrd="2" destOrd="0" presId="urn:microsoft.com/office/officeart/2005/8/layout/hProcess6"/>
    <dgm:cxn modelId="{77E4610B-9DAC-48B3-B2F5-A77728D9B3BE}" type="presParOf" srcId="{CA15F5DE-7CEA-4597-955E-B5C442FC3612}" destId="{ECAF0201-1076-4308-BDFE-95AA90D2F938}" srcOrd="3" destOrd="0" presId="urn:microsoft.com/office/officeart/2005/8/layout/hProcess6"/>
  </dgm:cxnLst>
  <dgm:bg>
    <a:solidFill>
      <a:schemeClr val="bg1">
        <a:lumMod val="85000"/>
      </a:scheme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0B6DA4-9E40-41B8-AA51-E4C4E9E70DF8}">
      <dsp:nvSpPr>
        <dsp:cNvPr id="0" name=""/>
        <dsp:cNvSpPr/>
      </dsp:nvSpPr>
      <dsp:spPr>
        <a:xfrm>
          <a:off x="3339570" y="467676"/>
          <a:ext cx="4942627" cy="1716509"/>
        </a:xfrm>
        <a:prstGeom prst="ellipse">
          <a:avLst/>
        </a:prstGeom>
        <a:solidFill>
          <a:schemeClr val="accent1">
            <a:tint val="50000"/>
            <a:alpha val="4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2571648B-3B2E-47CD-8917-43492B370C83}">
      <dsp:nvSpPr>
        <dsp:cNvPr id="0" name=""/>
        <dsp:cNvSpPr/>
      </dsp:nvSpPr>
      <dsp:spPr>
        <a:xfrm>
          <a:off x="5261113" y="4376202"/>
          <a:ext cx="927652" cy="825083"/>
        </a:xfrm>
        <a:prstGeom prst="downArrow">
          <a:avLst/>
        </a:prstGeom>
        <a:solidFill>
          <a:schemeClr val="accent6">
            <a:lumMod val="60000"/>
            <a:lumOff val="4000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09AAED8-383E-464B-8E40-F264C0A23004}">
      <dsp:nvSpPr>
        <dsp:cNvPr id="0" name=""/>
        <dsp:cNvSpPr/>
      </dsp:nvSpPr>
      <dsp:spPr>
        <a:xfrm>
          <a:off x="3744095" y="4898974"/>
          <a:ext cx="4597793" cy="114944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a:lnSpc>
              <a:spcPct val="90000"/>
            </a:lnSpc>
            <a:spcBef>
              <a:spcPct val="0"/>
            </a:spcBef>
            <a:spcAft>
              <a:spcPct val="35000"/>
            </a:spcAft>
          </a:pPr>
          <a:endParaRPr lang="en-ZA" sz="4000" kern="1200" dirty="0"/>
        </a:p>
      </dsp:txBody>
      <dsp:txXfrm>
        <a:off x="3744095" y="4898974"/>
        <a:ext cx="4597793" cy="1149448"/>
      </dsp:txXfrm>
    </dsp:sp>
    <dsp:sp modelId="{7725E1EE-9A40-4E28-93F5-F0699F76CDDB}">
      <dsp:nvSpPr>
        <dsp:cNvPr id="0" name=""/>
        <dsp:cNvSpPr/>
      </dsp:nvSpPr>
      <dsp:spPr>
        <a:xfrm>
          <a:off x="4672567" y="1954574"/>
          <a:ext cx="2422789" cy="1950487"/>
        </a:xfrm>
        <a:prstGeom prst="ellips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400" b="1" kern="1200" dirty="0"/>
            <a:t>– Catalytic Projects              -Informal settlements upgraded to phase 3                                     – 23 Mining towns provided with technical support </a:t>
          </a:r>
        </a:p>
      </dsp:txBody>
      <dsp:txXfrm>
        <a:off x="5027376" y="2240216"/>
        <a:ext cx="1713171" cy="1379203"/>
      </dsp:txXfrm>
    </dsp:sp>
    <dsp:sp modelId="{9F22CBCB-8E51-49AE-92F8-B623E85B7979}">
      <dsp:nvSpPr>
        <dsp:cNvPr id="0" name=""/>
        <dsp:cNvSpPr/>
      </dsp:nvSpPr>
      <dsp:spPr>
        <a:xfrm>
          <a:off x="5514634" y="478800"/>
          <a:ext cx="2708537" cy="1703620"/>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400" kern="1200" dirty="0"/>
            <a:t>Adequate housing for </a:t>
          </a:r>
          <a:r>
            <a:rPr lang="en-ZA" sz="1400" b="0" kern="1200" dirty="0"/>
            <a:t>lower</a:t>
          </a:r>
          <a:r>
            <a:rPr lang="en-ZA" sz="1400" kern="1200" dirty="0"/>
            <a:t> &amp; middle-income households provided in liveable neighbourhoods  </a:t>
          </a:r>
          <a:r>
            <a:rPr lang="en-ZA" sz="1400" b="1" kern="1200" dirty="0"/>
            <a:t>- </a:t>
          </a:r>
          <a:r>
            <a:rPr lang="en-ZA" sz="1400" b="0" kern="1200" dirty="0"/>
            <a:t>Housing Units Delivered                 -Serviced sites delivered  -Title deeds registered                   </a:t>
          </a:r>
        </a:p>
      </dsp:txBody>
      <dsp:txXfrm>
        <a:off x="5911290" y="728289"/>
        <a:ext cx="1915225" cy="1204642"/>
      </dsp:txXfrm>
    </dsp:sp>
    <dsp:sp modelId="{74B48978-C15F-4185-B33A-87C69E4DBC43}">
      <dsp:nvSpPr>
        <dsp:cNvPr id="0" name=""/>
        <dsp:cNvSpPr/>
      </dsp:nvSpPr>
      <dsp:spPr>
        <a:xfrm>
          <a:off x="3775017" y="674583"/>
          <a:ext cx="1739621" cy="1513513"/>
        </a:xfrm>
        <a:prstGeom prst="ellipse">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ZA" sz="1400" kern="1200" dirty="0"/>
            <a:t>Land acquired and rezoned for human </a:t>
          </a:r>
          <a:r>
            <a:rPr lang="en-ZA" sz="1400" b="0" kern="1200" dirty="0"/>
            <a:t>settlements &amp; PHSHDA </a:t>
          </a:r>
        </a:p>
      </dsp:txBody>
      <dsp:txXfrm>
        <a:off x="4029779" y="896232"/>
        <a:ext cx="1230097" cy="1070215"/>
      </dsp:txXfrm>
    </dsp:sp>
    <dsp:sp modelId="{C936BCB6-D81F-4A0D-9B0E-E8C510D42EFF}">
      <dsp:nvSpPr>
        <dsp:cNvPr id="0" name=""/>
        <dsp:cNvSpPr/>
      </dsp:nvSpPr>
      <dsp:spPr>
        <a:xfrm>
          <a:off x="2213137" y="293613"/>
          <a:ext cx="7129629" cy="4116661"/>
        </a:xfrm>
        <a:prstGeom prst="funnel">
          <a:avLst/>
        </a:prstGeom>
        <a:solidFill>
          <a:schemeClr val="lt1">
            <a:alpha val="4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3D5A1-DB5F-42B1-B4C1-7644A3933025}">
      <dsp:nvSpPr>
        <dsp:cNvPr id="0" name=""/>
        <dsp:cNvSpPr/>
      </dsp:nvSpPr>
      <dsp:spPr>
        <a:xfrm>
          <a:off x="-6703063" y="-1025419"/>
          <a:ext cx="7981187" cy="7981187"/>
        </a:xfrm>
        <a:prstGeom prst="blockArc">
          <a:avLst>
            <a:gd name="adj1" fmla="val 18900000"/>
            <a:gd name="adj2" fmla="val 2700000"/>
            <a:gd name="adj3" fmla="val 387"/>
          </a:avLst>
        </a:prstGeom>
        <a:noFill/>
        <a:ln w="25400" cap="flat" cmpd="sng" algn="ctr">
          <a:solidFill>
            <a:srgbClr val="9BBB59">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5A52167A-50C3-44BB-9B88-2E3BA982ED03}">
      <dsp:nvSpPr>
        <dsp:cNvPr id="0" name=""/>
        <dsp:cNvSpPr/>
      </dsp:nvSpPr>
      <dsp:spPr>
        <a:xfrm>
          <a:off x="823132" y="412212"/>
          <a:ext cx="11287028" cy="1547714"/>
        </a:xfrm>
        <a:prstGeom prst="rect">
          <a:avLst/>
        </a:prstGeom>
        <a:solidFill>
          <a:srgbClr val="C0504D">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41443" tIns="35560" rIns="35560" bIns="35560" numCol="1" spcCol="1270" anchor="ctr" anchorCtr="0">
          <a:noAutofit/>
        </a:bodyPr>
        <a:lstStyle/>
        <a:p>
          <a:pPr lvl="0" algn="l" defTabSz="622300">
            <a:lnSpc>
              <a:spcPct val="90000"/>
            </a:lnSpc>
            <a:spcBef>
              <a:spcPct val="0"/>
            </a:spcBef>
            <a:spcAft>
              <a:spcPct val="35000"/>
            </a:spcAft>
            <a:buNone/>
          </a:pPr>
          <a:r>
            <a:rPr lang="en-ZA" sz="1400" b="1" kern="1200" dirty="0">
              <a:solidFill>
                <a:sysClr val="window" lastClr="FFFFFF"/>
              </a:solidFill>
              <a:latin typeface="Calibri"/>
              <a:ea typeface="+mn-ea"/>
              <a:cs typeface="+mn-cs"/>
            </a:rPr>
            <a:t>Implementing agent:</a:t>
          </a:r>
          <a:r>
            <a:rPr lang="en-ZA" sz="1400" kern="1200" dirty="0">
              <a:solidFill>
                <a:sysClr val="window" lastClr="FFFFFF"/>
              </a:solidFill>
              <a:latin typeface="Calibri"/>
              <a:ea typeface="+mn-ea"/>
              <a:cs typeface="+mn-cs"/>
            </a:rPr>
            <a:t> </a:t>
          </a:r>
        </a:p>
        <a:p>
          <a:pPr lvl="0" algn="l" defTabSz="622300">
            <a:lnSpc>
              <a:spcPct val="90000"/>
            </a:lnSpc>
            <a:spcBef>
              <a:spcPct val="0"/>
            </a:spcBef>
            <a:spcAft>
              <a:spcPct val="35000"/>
            </a:spcAft>
            <a:buNone/>
          </a:pPr>
          <a:r>
            <a:rPr lang="en-ZA" sz="1400" kern="1200" dirty="0">
              <a:solidFill>
                <a:sysClr val="window" lastClr="FFFFFF"/>
              </a:solidFill>
              <a:latin typeface="Calibri"/>
              <a:ea typeface="+mn-ea"/>
              <a:cs typeface="+mn-cs"/>
            </a:rPr>
            <a:t>An </a:t>
          </a:r>
          <a:r>
            <a:rPr lang="en-ZA" sz="1400" b="1" kern="1200" dirty="0">
              <a:solidFill>
                <a:sysClr val="window" lastClr="FFFFFF"/>
              </a:solidFill>
              <a:latin typeface="Calibri"/>
              <a:ea typeface="+mn-ea"/>
              <a:cs typeface="+mn-cs"/>
            </a:rPr>
            <a:t>implementing agent</a:t>
          </a:r>
          <a:r>
            <a:rPr lang="en-ZA" sz="1400" kern="1200" dirty="0">
              <a:solidFill>
                <a:sysClr val="window" lastClr="FFFFFF"/>
              </a:solidFill>
              <a:latin typeface="Calibri"/>
              <a:ea typeface="+mn-ea"/>
              <a:cs typeface="+mn-cs"/>
            </a:rPr>
            <a:t> is responsible for the implementation of the priority housing development area plan. This includes: Township establishment, Top structure development, Monitoring and evaluation, Infrastructure development, Social and economic facilities development.</a:t>
          </a:r>
        </a:p>
        <a:p>
          <a:pPr lvl="0" algn="l" defTabSz="622300">
            <a:lnSpc>
              <a:spcPct val="90000"/>
            </a:lnSpc>
            <a:spcBef>
              <a:spcPct val="0"/>
            </a:spcBef>
            <a:spcAft>
              <a:spcPct val="35000"/>
            </a:spcAft>
            <a:buNone/>
          </a:pPr>
          <a:r>
            <a:rPr lang="en-ZA" sz="1400" kern="1200" dirty="0">
              <a:solidFill>
                <a:sysClr val="window" lastClr="FFFFFF"/>
              </a:solidFill>
              <a:latin typeface="Calibri"/>
              <a:ea typeface="+mn-ea"/>
              <a:cs typeface="+mn-cs"/>
            </a:rPr>
            <a:t>The HDA will be responsible for implementing the following Section 29 projects:</a:t>
          </a:r>
        </a:p>
        <a:p>
          <a:pPr lvl="0" algn="l" defTabSz="622300">
            <a:lnSpc>
              <a:spcPct val="90000"/>
            </a:lnSpc>
            <a:spcBef>
              <a:spcPct val="0"/>
            </a:spcBef>
            <a:spcAft>
              <a:spcPct val="35000"/>
            </a:spcAft>
            <a:buNone/>
          </a:pPr>
          <a:r>
            <a:rPr lang="en-ZA" sz="1400" i="1" kern="1200" dirty="0">
              <a:solidFill>
                <a:sysClr val="window" lastClr="FFFFFF"/>
              </a:solidFill>
              <a:latin typeface="Calibri"/>
              <a:ea typeface="+mn-ea"/>
              <a:cs typeface="+mn-cs"/>
            </a:rPr>
            <a:t>Nelson Mandela Bay, N2 Gateway, Zanemvula, Gauteng Province, Lephalale</a:t>
          </a:r>
          <a:r>
            <a:rPr lang="en-ZA" sz="1400" kern="1200" dirty="0">
              <a:solidFill>
                <a:sysClr val="window" lastClr="FFFFFF"/>
              </a:solidFill>
              <a:latin typeface="Calibri"/>
              <a:ea typeface="+mn-ea"/>
              <a:cs typeface="+mn-cs"/>
            </a:rPr>
            <a:t>.</a:t>
          </a:r>
        </a:p>
      </dsp:txBody>
      <dsp:txXfrm>
        <a:off x="823132" y="412212"/>
        <a:ext cx="11287028" cy="1547714"/>
      </dsp:txXfrm>
    </dsp:sp>
    <dsp:sp modelId="{489ACF8F-2335-4754-AB82-8B16ED42CEA1}">
      <dsp:nvSpPr>
        <dsp:cNvPr id="0" name=""/>
        <dsp:cNvSpPr/>
      </dsp:nvSpPr>
      <dsp:spPr>
        <a:xfrm>
          <a:off x="81838" y="444776"/>
          <a:ext cx="1482586" cy="1482586"/>
        </a:xfrm>
        <a:prstGeom prst="ellipse">
          <a:avLst/>
        </a:prstGeom>
        <a:solidFill>
          <a:sysClr val="window" lastClr="FFFFFF">
            <a:hueOff val="0"/>
            <a:satOff val="0"/>
            <a:lumOff val="0"/>
            <a:alphaOff val="0"/>
          </a:sysClr>
        </a:solidFill>
        <a:ln w="25400" cap="flat" cmpd="sng" algn="ctr">
          <a:solidFill>
            <a:srgbClr val="C0504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0C5B2D58-DC56-4F15-AB2D-A1F254CF7CCD}">
      <dsp:nvSpPr>
        <dsp:cNvPr id="0" name=""/>
        <dsp:cNvSpPr/>
      </dsp:nvSpPr>
      <dsp:spPr>
        <a:xfrm>
          <a:off x="1254268" y="2238101"/>
          <a:ext cx="10855892" cy="1454145"/>
        </a:xfrm>
        <a:prstGeom prst="rect">
          <a:avLst/>
        </a:prstGeom>
        <a:solidFill>
          <a:srgbClr val="C0504D">
            <a:hueOff val="2340759"/>
            <a:satOff val="-2919"/>
            <a:lumOff val="686"/>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41443" tIns="35560" rIns="35560" bIns="35560" numCol="1" spcCol="1270" anchor="ctr" anchorCtr="0">
          <a:noAutofit/>
        </a:bodyPr>
        <a:lstStyle/>
        <a:p>
          <a:pPr lvl="0" algn="l" defTabSz="622300">
            <a:lnSpc>
              <a:spcPct val="90000"/>
            </a:lnSpc>
            <a:spcBef>
              <a:spcPct val="0"/>
            </a:spcBef>
            <a:spcAft>
              <a:spcPct val="35000"/>
            </a:spcAft>
            <a:buNone/>
          </a:pPr>
          <a:r>
            <a:rPr lang="en-ZA" sz="1400" b="1" kern="1200" dirty="0">
              <a:solidFill>
                <a:sysClr val="window" lastClr="FFFFFF"/>
              </a:solidFill>
              <a:latin typeface="Calibri"/>
              <a:ea typeface="+mn-ea"/>
              <a:cs typeface="+mn-cs"/>
            </a:rPr>
            <a:t>Programme management</a:t>
          </a:r>
          <a:r>
            <a:rPr lang="en-ZA" sz="1400" kern="1200" dirty="0">
              <a:solidFill>
                <a:sysClr val="window" lastClr="FFFFFF"/>
              </a:solidFill>
              <a:latin typeface="Calibri"/>
              <a:ea typeface="+mn-ea"/>
              <a:cs typeface="+mn-cs"/>
            </a:rPr>
            <a:t>:</a:t>
          </a:r>
        </a:p>
        <a:p>
          <a:pPr lvl="0" algn="l" defTabSz="622300">
            <a:lnSpc>
              <a:spcPct val="90000"/>
            </a:lnSpc>
            <a:spcBef>
              <a:spcPct val="0"/>
            </a:spcBef>
            <a:spcAft>
              <a:spcPct val="35000"/>
            </a:spcAft>
            <a:buNone/>
          </a:pPr>
          <a:r>
            <a:rPr lang="en-ZA" sz="1400" kern="1200" dirty="0">
              <a:solidFill>
                <a:sysClr val="window" lastClr="FFFFFF"/>
              </a:solidFill>
              <a:latin typeface="Calibri"/>
              <a:ea typeface="+mn-ea"/>
              <a:cs typeface="+mn-cs"/>
            </a:rPr>
            <a:t>The </a:t>
          </a:r>
          <a:r>
            <a:rPr lang="en-ZA" sz="1400" b="1" kern="1200" dirty="0">
              <a:solidFill>
                <a:sysClr val="window" lastClr="FFFFFF"/>
              </a:solidFill>
              <a:latin typeface="Calibri"/>
              <a:ea typeface="+mn-ea"/>
              <a:cs typeface="+mn-cs"/>
            </a:rPr>
            <a:t>Programme Management </a:t>
          </a:r>
          <a:r>
            <a:rPr lang="en-ZA" sz="1400" kern="1200" dirty="0">
              <a:solidFill>
                <a:sysClr val="window" lastClr="FFFFFF"/>
              </a:solidFill>
              <a:latin typeface="Calibri"/>
              <a:ea typeface="+mn-ea"/>
              <a:cs typeface="+mn-cs"/>
            </a:rPr>
            <a:t>function will manage the National Priority Projects of the human settlements sector. These include:</a:t>
          </a:r>
        </a:p>
        <a:p>
          <a:pPr lvl="0" algn="l" defTabSz="622300">
            <a:lnSpc>
              <a:spcPct val="90000"/>
            </a:lnSpc>
            <a:spcBef>
              <a:spcPct val="0"/>
            </a:spcBef>
            <a:spcAft>
              <a:spcPct val="35000"/>
            </a:spcAft>
            <a:buNone/>
          </a:pPr>
          <a:r>
            <a:rPr lang="en-ZA" sz="1400" i="1" kern="1200" dirty="0">
              <a:solidFill>
                <a:sysClr val="window" lastClr="FFFFFF"/>
              </a:solidFill>
              <a:latin typeface="Calibri"/>
              <a:ea typeface="+mn-ea"/>
              <a:cs typeface="+mn-cs"/>
            </a:rPr>
            <a:t>Catalytic projects, Mining towns projects, Informal settlements upgrading projects, Inner city projects, HSS support services</a:t>
          </a:r>
          <a:r>
            <a:rPr lang="en-ZA" sz="800" i="1" kern="1200" dirty="0">
              <a:solidFill>
                <a:sysClr val="window" lastClr="FFFFFF"/>
              </a:solidFill>
              <a:latin typeface="Calibri"/>
              <a:ea typeface="+mn-ea"/>
              <a:cs typeface="+mn-cs"/>
            </a:rPr>
            <a:t>.</a:t>
          </a:r>
        </a:p>
      </dsp:txBody>
      <dsp:txXfrm>
        <a:off x="1254268" y="2238101"/>
        <a:ext cx="10855892" cy="1454145"/>
      </dsp:txXfrm>
    </dsp:sp>
    <dsp:sp modelId="{13616C3F-2747-4ECF-810D-453B466AAD26}">
      <dsp:nvSpPr>
        <dsp:cNvPr id="0" name=""/>
        <dsp:cNvSpPr/>
      </dsp:nvSpPr>
      <dsp:spPr>
        <a:xfrm>
          <a:off x="512975" y="2223880"/>
          <a:ext cx="1482586" cy="1482586"/>
        </a:xfrm>
        <a:prstGeom prst="ellipse">
          <a:avLst/>
        </a:prstGeom>
        <a:solidFill>
          <a:sysClr val="window" lastClr="FFFFFF">
            <a:hueOff val="0"/>
            <a:satOff val="0"/>
            <a:lumOff val="0"/>
            <a:alphaOff val="0"/>
          </a:sysClr>
        </a:solidFill>
        <a:ln w="25400" cap="flat" cmpd="sng" algn="ctr">
          <a:solidFill>
            <a:srgbClr val="C0504D">
              <a:hueOff val="2340759"/>
              <a:satOff val="-2919"/>
              <a:lumOff val="686"/>
              <a:alphaOff val="0"/>
            </a:srgbClr>
          </a:solidFill>
          <a:prstDash val="solid"/>
        </a:ln>
        <a:effectLst/>
      </dsp:spPr>
      <dsp:style>
        <a:lnRef idx="2">
          <a:scrgbClr r="0" g="0" b="0"/>
        </a:lnRef>
        <a:fillRef idx="1">
          <a:scrgbClr r="0" g="0" b="0"/>
        </a:fillRef>
        <a:effectRef idx="0">
          <a:scrgbClr r="0" g="0" b="0"/>
        </a:effectRef>
        <a:fontRef idx="minor"/>
      </dsp:style>
    </dsp:sp>
    <dsp:sp modelId="{CEFCE0E8-330D-46AE-9DFB-177CBCDA5C0C}">
      <dsp:nvSpPr>
        <dsp:cNvPr id="0" name=""/>
        <dsp:cNvSpPr/>
      </dsp:nvSpPr>
      <dsp:spPr>
        <a:xfrm>
          <a:off x="823132" y="3983070"/>
          <a:ext cx="11287028" cy="1522415"/>
        </a:xfrm>
        <a:prstGeom prst="rect">
          <a:avLst/>
        </a:prstGeom>
        <a:solidFill>
          <a:srgbClr val="C0504D">
            <a:hueOff val="4681519"/>
            <a:satOff val="-5839"/>
            <a:lumOff val="1373"/>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41443" tIns="35560" rIns="35560" bIns="35560" numCol="1" spcCol="1270" anchor="ctr" anchorCtr="0">
          <a:noAutofit/>
        </a:bodyPr>
        <a:lstStyle/>
        <a:p>
          <a:pPr lvl="0" algn="l" defTabSz="622300">
            <a:lnSpc>
              <a:spcPct val="90000"/>
            </a:lnSpc>
            <a:spcBef>
              <a:spcPct val="0"/>
            </a:spcBef>
            <a:spcAft>
              <a:spcPct val="35000"/>
            </a:spcAft>
            <a:buNone/>
          </a:pPr>
          <a:r>
            <a:rPr lang="en-ZA" sz="1400" b="1" kern="1200" dirty="0">
              <a:solidFill>
                <a:sysClr val="window" lastClr="FFFFFF"/>
              </a:solidFill>
              <a:latin typeface="Calibri"/>
              <a:ea typeface="+mn-ea"/>
              <a:cs typeface="+mn-cs"/>
            </a:rPr>
            <a:t>Development:</a:t>
          </a:r>
          <a:endParaRPr lang="en-ZA" sz="1400" kern="1200" dirty="0">
            <a:solidFill>
              <a:sysClr val="window" lastClr="FFFFFF"/>
            </a:solidFill>
            <a:latin typeface="Calibri"/>
            <a:ea typeface="+mn-ea"/>
            <a:cs typeface="+mn-cs"/>
          </a:endParaRPr>
        </a:p>
        <a:p>
          <a:pPr lvl="0" algn="l" defTabSz="622300">
            <a:lnSpc>
              <a:spcPct val="90000"/>
            </a:lnSpc>
            <a:spcBef>
              <a:spcPct val="0"/>
            </a:spcBef>
            <a:spcAft>
              <a:spcPct val="35000"/>
            </a:spcAft>
            <a:buNone/>
          </a:pPr>
          <a:r>
            <a:rPr lang="en-ZA" sz="1400" b="1" kern="1200" dirty="0">
              <a:solidFill>
                <a:sysClr val="window" lastClr="FFFFFF"/>
              </a:solidFill>
              <a:latin typeface="Calibri"/>
              <a:ea typeface="+mn-ea"/>
              <a:cs typeface="+mn-cs"/>
            </a:rPr>
            <a:t>Development role of  the HDA focuses on</a:t>
          </a:r>
          <a:r>
            <a:rPr lang="en-ZA" sz="1400" kern="1200" dirty="0">
              <a:solidFill>
                <a:sysClr val="window" lastClr="FFFFFF"/>
              </a:solidFill>
              <a:latin typeface="Calibri"/>
              <a:ea typeface="+mn-ea"/>
              <a:cs typeface="+mn-cs"/>
            </a:rPr>
            <a:t> conceptualising, funding, planning, coordination and managing. This can include land acquisition, designing, designing, financing, construction, selling or managing. Developers work with different counterparts along each step of the process, including architects, planners, engineers, constructors, other developers and more. </a:t>
          </a:r>
        </a:p>
      </dsp:txBody>
      <dsp:txXfrm>
        <a:off x="823132" y="3983070"/>
        <a:ext cx="11287028" cy="1522415"/>
      </dsp:txXfrm>
    </dsp:sp>
    <dsp:sp modelId="{F4EE31E0-77BA-41A4-86E9-71EEB20D761B}">
      <dsp:nvSpPr>
        <dsp:cNvPr id="0" name=""/>
        <dsp:cNvSpPr/>
      </dsp:nvSpPr>
      <dsp:spPr>
        <a:xfrm>
          <a:off x="81838" y="4002984"/>
          <a:ext cx="1482586" cy="1482586"/>
        </a:xfrm>
        <a:prstGeom prst="ellipse">
          <a:avLst/>
        </a:prstGeom>
        <a:solidFill>
          <a:sysClr val="window" lastClr="FFFFFF">
            <a:hueOff val="0"/>
            <a:satOff val="0"/>
            <a:lumOff val="0"/>
            <a:alphaOff val="0"/>
          </a:sysClr>
        </a:solidFill>
        <a:ln w="25400" cap="flat" cmpd="sng" algn="ctr">
          <a:solidFill>
            <a:srgbClr val="C0504D">
              <a:hueOff val="4681519"/>
              <a:satOff val="-5839"/>
              <a:lumOff val="1373"/>
              <a:alphaOff val="0"/>
            </a:srgb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7FE46-1B3C-4A3A-B9E9-C755C189CE3F}">
      <dsp:nvSpPr>
        <dsp:cNvPr id="0" name=""/>
        <dsp:cNvSpPr/>
      </dsp:nvSpPr>
      <dsp:spPr>
        <a:xfrm>
          <a:off x="2098062" y="146255"/>
          <a:ext cx="1584921" cy="1385420"/>
        </a:xfrm>
        <a:prstGeom prst="rightArrow">
          <a:avLst>
            <a:gd name="adj1" fmla="val 70000"/>
            <a:gd name="adj2" fmla="val 50000"/>
          </a:avLst>
        </a:prstGeom>
        <a:solidFill>
          <a:srgbClr val="ED7D31">
            <a:tint val="40000"/>
            <a:alpha val="90000"/>
            <a:hueOff val="0"/>
            <a:satOff val="0"/>
            <a:lumOff val="0"/>
            <a:alphaOff val="0"/>
          </a:srgbClr>
        </a:solidFill>
        <a:ln w="6350" cap="flat" cmpd="sng" algn="ctr">
          <a:solidFill>
            <a:srgbClr val="ED7D31">
              <a:tint val="40000"/>
              <a:alpha val="90000"/>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sp:spPr>
      <dsp:style>
        <a:lnRef idx="1">
          <a:scrgbClr r="0" g="0" b="0"/>
        </a:lnRef>
        <a:fillRef idx="1">
          <a:scrgbClr r="0" g="0" b="0"/>
        </a:fillRef>
        <a:effectRef idx="2">
          <a:scrgbClr r="0" g="0" b="0"/>
        </a:effectRef>
        <a:fontRef idx="minor"/>
      </dsp:style>
    </dsp:sp>
    <dsp:sp modelId="{CEE544AE-5D04-4C46-A32C-5C85F2C857E8}">
      <dsp:nvSpPr>
        <dsp:cNvPr id="0" name=""/>
        <dsp:cNvSpPr/>
      </dsp:nvSpPr>
      <dsp:spPr>
        <a:xfrm>
          <a:off x="1315569" y="-102071"/>
          <a:ext cx="1841044" cy="1882075"/>
        </a:xfrm>
        <a:prstGeom prst="ellipse">
          <a:avLst/>
        </a:prstGeom>
        <a:gradFill rotWithShape="0">
          <a:gsLst>
            <a:gs pos="0">
              <a:srgbClr val="ED7D31">
                <a:hueOff val="0"/>
                <a:satOff val="0"/>
                <a:lumOff val="0"/>
                <a:alphaOff val="0"/>
                <a:satMod val="103000"/>
                <a:lumMod val="102000"/>
                <a:tint val="94000"/>
              </a:srgbClr>
            </a:gs>
            <a:gs pos="50000">
              <a:srgbClr val="ED7D31">
                <a:hueOff val="0"/>
                <a:satOff val="0"/>
                <a:lumOff val="0"/>
                <a:alphaOff val="0"/>
                <a:satMod val="110000"/>
                <a:lumMod val="100000"/>
                <a:shade val="100000"/>
              </a:srgbClr>
            </a:gs>
            <a:gs pos="100000">
              <a:srgbClr val="ED7D31">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buNone/>
          </a:pPr>
          <a:r>
            <a:rPr lang="en-ZA" sz="1800" b="1" kern="1200" dirty="0">
              <a:solidFill>
                <a:sysClr val="window" lastClr="FFFFFF"/>
              </a:solidFill>
              <a:latin typeface="Calibri" panose="020F0502020204030204"/>
              <a:ea typeface="+mn-ea"/>
              <a:cs typeface="+mn-cs"/>
            </a:rPr>
            <a:t>Research</a:t>
          </a:r>
        </a:p>
      </dsp:txBody>
      <dsp:txXfrm>
        <a:off x="1585184" y="173553"/>
        <a:ext cx="1301814" cy="1330827"/>
      </dsp:txXfrm>
    </dsp:sp>
    <dsp:sp modelId="{8DF72084-593F-4459-930E-202163A0DE55}">
      <dsp:nvSpPr>
        <dsp:cNvPr id="0" name=""/>
        <dsp:cNvSpPr/>
      </dsp:nvSpPr>
      <dsp:spPr>
        <a:xfrm>
          <a:off x="4290213" y="146255"/>
          <a:ext cx="1584921" cy="1385420"/>
        </a:xfrm>
        <a:prstGeom prst="rightArrow">
          <a:avLst>
            <a:gd name="adj1" fmla="val 70000"/>
            <a:gd name="adj2" fmla="val 50000"/>
          </a:avLst>
        </a:prstGeom>
        <a:solidFill>
          <a:srgbClr val="A5A5A5">
            <a:tint val="40000"/>
            <a:alpha val="90000"/>
            <a:hueOff val="0"/>
            <a:satOff val="0"/>
            <a:lumOff val="0"/>
            <a:alphaOff val="0"/>
          </a:srgbClr>
        </a:solidFill>
        <a:ln w="6350" cap="flat" cmpd="sng" algn="ctr">
          <a:solidFill>
            <a:srgbClr val="A5A5A5">
              <a:tint val="40000"/>
              <a:alpha val="90000"/>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sp:spPr>
      <dsp:style>
        <a:lnRef idx="1">
          <a:scrgbClr r="0" g="0" b="0"/>
        </a:lnRef>
        <a:fillRef idx="1">
          <a:scrgbClr r="0" g="0" b="0"/>
        </a:fillRef>
        <a:effectRef idx="2">
          <a:scrgbClr r="0" g="0" b="0"/>
        </a:effectRef>
        <a:fontRef idx="minor"/>
      </dsp:style>
    </dsp:sp>
    <dsp:sp modelId="{C4A9DAD9-D32B-4B67-9BE9-2245FB62D157}">
      <dsp:nvSpPr>
        <dsp:cNvPr id="0" name=""/>
        <dsp:cNvSpPr/>
      </dsp:nvSpPr>
      <dsp:spPr>
        <a:xfrm>
          <a:off x="3533177" y="-94584"/>
          <a:ext cx="1826375" cy="1867100"/>
        </a:xfrm>
        <a:prstGeom prst="ellipse">
          <a:avLst/>
        </a:prstGeom>
        <a:gradFill rotWithShape="0">
          <a:gsLst>
            <a:gs pos="0">
              <a:srgbClr val="A5A5A5">
                <a:hueOff val="0"/>
                <a:satOff val="0"/>
                <a:lumOff val="0"/>
                <a:alphaOff val="0"/>
                <a:satMod val="103000"/>
                <a:lumMod val="102000"/>
                <a:tint val="94000"/>
              </a:srgbClr>
            </a:gs>
            <a:gs pos="50000">
              <a:srgbClr val="A5A5A5">
                <a:hueOff val="0"/>
                <a:satOff val="0"/>
                <a:lumOff val="0"/>
                <a:alphaOff val="0"/>
                <a:satMod val="110000"/>
                <a:lumMod val="100000"/>
                <a:shade val="100000"/>
              </a:srgbClr>
            </a:gs>
            <a:gs pos="100000">
              <a:srgbClr val="A5A5A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buNone/>
          </a:pPr>
          <a:r>
            <a:rPr lang="en-ZA" sz="1800" b="1" kern="1200" dirty="0">
              <a:solidFill>
                <a:sysClr val="window" lastClr="FFFFFF"/>
              </a:solidFill>
              <a:latin typeface="Calibri" panose="020F0502020204030204"/>
              <a:ea typeface="+mn-ea"/>
              <a:cs typeface="+mn-cs"/>
            </a:rPr>
            <a:t>Plan</a:t>
          </a:r>
          <a:r>
            <a:rPr lang="en-ZA" sz="4800" kern="1200" dirty="0">
              <a:solidFill>
                <a:sysClr val="window" lastClr="FFFFFF"/>
              </a:solidFill>
              <a:latin typeface="Calibri" panose="020F0502020204030204"/>
              <a:ea typeface="+mn-ea"/>
              <a:cs typeface="+mn-cs"/>
            </a:rPr>
            <a:t> </a:t>
          </a:r>
        </a:p>
      </dsp:txBody>
      <dsp:txXfrm>
        <a:off x="3800643" y="178846"/>
        <a:ext cx="1291443" cy="1320240"/>
      </dsp:txXfrm>
    </dsp:sp>
    <dsp:sp modelId="{483C0B56-D656-4115-9366-5185C372DD86}">
      <dsp:nvSpPr>
        <dsp:cNvPr id="0" name=""/>
        <dsp:cNvSpPr/>
      </dsp:nvSpPr>
      <dsp:spPr>
        <a:xfrm>
          <a:off x="6440016" y="146255"/>
          <a:ext cx="1584921" cy="1385420"/>
        </a:xfrm>
        <a:prstGeom prst="rightArrow">
          <a:avLst>
            <a:gd name="adj1" fmla="val 70000"/>
            <a:gd name="adj2" fmla="val 50000"/>
          </a:avLst>
        </a:prstGeom>
        <a:solidFill>
          <a:srgbClr val="FFC000">
            <a:tint val="40000"/>
            <a:alpha val="90000"/>
            <a:hueOff val="0"/>
            <a:satOff val="0"/>
            <a:lumOff val="0"/>
            <a:alphaOff val="0"/>
          </a:srgbClr>
        </a:solidFill>
        <a:ln w="6350" cap="flat" cmpd="sng" algn="ctr">
          <a:solidFill>
            <a:srgbClr val="FFC000">
              <a:tint val="40000"/>
              <a:alpha val="90000"/>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sp:spPr>
      <dsp:style>
        <a:lnRef idx="1">
          <a:scrgbClr r="0" g="0" b="0"/>
        </a:lnRef>
        <a:fillRef idx="1">
          <a:scrgbClr r="0" g="0" b="0"/>
        </a:fillRef>
        <a:effectRef idx="2">
          <a:scrgbClr r="0" g="0" b="0"/>
        </a:effectRef>
        <a:fontRef idx="minor"/>
      </dsp:style>
    </dsp:sp>
    <dsp:sp modelId="{D92182B2-4743-4DA3-9353-7E04D668BFBB}">
      <dsp:nvSpPr>
        <dsp:cNvPr id="0" name=""/>
        <dsp:cNvSpPr/>
      </dsp:nvSpPr>
      <dsp:spPr>
        <a:xfrm>
          <a:off x="5679887" y="-77314"/>
          <a:ext cx="1832560" cy="1832560"/>
        </a:xfrm>
        <a:prstGeom prst="ellipse">
          <a:avLst/>
        </a:prstGeom>
        <a:gradFill rotWithShape="0">
          <a:gsLst>
            <a:gs pos="0">
              <a:srgbClr val="FFC000">
                <a:hueOff val="0"/>
                <a:satOff val="0"/>
                <a:lumOff val="0"/>
                <a:alphaOff val="0"/>
                <a:satMod val="103000"/>
                <a:lumMod val="102000"/>
                <a:tint val="94000"/>
              </a:srgbClr>
            </a:gs>
            <a:gs pos="50000">
              <a:srgbClr val="FFC000">
                <a:hueOff val="0"/>
                <a:satOff val="0"/>
                <a:lumOff val="0"/>
                <a:alphaOff val="0"/>
                <a:satMod val="110000"/>
                <a:lumMod val="100000"/>
                <a:shade val="100000"/>
              </a:srgbClr>
            </a:gs>
            <a:gs pos="100000">
              <a:srgbClr val="FFC000">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buNone/>
          </a:pPr>
          <a:r>
            <a:rPr lang="en-ZA" sz="1800" b="1" kern="1200" baseline="0" dirty="0">
              <a:solidFill>
                <a:sysClr val="window" lastClr="FFFFFF"/>
              </a:solidFill>
              <a:latin typeface="Calibri" panose="020F0502020204030204"/>
              <a:ea typeface="+mn-ea"/>
              <a:cs typeface="+mn-cs"/>
            </a:rPr>
            <a:t>Acquire and hold</a:t>
          </a:r>
        </a:p>
      </dsp:txBody>
      <dsp:txXfrm>
        <a:off x="5948259" y="191058"/>
        <a:ext cx="1295816" cy="1295816"/>
      </dsp:txXfrm>
    </dsp:sp>
    <dsp:sp modelId="{E1AC3C96-73A1-4B3B-BCBA-0DFEECCA02C6}">
      <dsp:nvSpPr>
        <dsp:cNvPr id="0" name=""/>
        <dsp:cNvSpPr/>
      </dsp:nvSpPr>
      <dsp:spPr>
        <a:xfrm>
          <a:off x="8765500" y="230123"/>
          <a:ext cx="1393031" cy="1217684"/>
        </a:xfrm>
        <a:prstGeom prst="rightArrow">
          <a:avLst>
            <a:gd name="adj1" fmla="val 70000"/>
            <a:gd name="adj2" fmla="val 50000"/>
          </a:avLst>
        </a:prstGeom>
        <a:solidFill>
          <a:srgbClr val="5B9BD5">
            <a:tint val="40000"/>
            <a:alpha val="90000"/>
            <a:hueOff val="0"/>
            <a:satOff val="0"/>
            <a:lumOff val="0"/>
            <a:alphaOff val="0"/>
          </a:srgbClr>
        </a:solidFill>
        <a:ln w="6350" cap="flat" cmpd="sng" algn="ctr">
          <a:solidFill>
            <a:srgbClr val="5B9BD5">
              <a:tint val="40000"/>
              <a:alpha val="90000"/>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sp:spPr>
      <dsp:style>
        <a:lnRef idx="1">
          <a:scrgbClr r="0" g="0" b="0"/>
        </a:lnRef>
        <a:fillRef idx="1">
          <a:scrgbClr r="0" g="0" b="0"/>
        </a:fillRef>
        <a:effectRef idx="2">
          <a:scrgbClr r="0" g="0" b="0"/>
        </a:effectRef>
        <a:fontRef idx="minor"/>
      </dsp:style>
    </dsp:sp>
    <dsp:sp modelId="{FFC689FE-5141-41EA-AF28-C5F05CD06E9A}">
      <dsp:nvSpPr>
        <dsp:cNvPr id="0" name=""/>
        <dsp:cNvSpPr/>
      </dsp:nvSpPr>
      <dsp:spPr>
        <a:xfrm>
          <a:off x="7849234" y="-77314"/>
          <a:ext cx="1832560" cy="1832560"/>
        </a:xfrm>
        <a:prstGeom prst="ellipse">
          <a:avLst/>
        </a:prstGeom>
        <a:gradFill rotWithShape="0">
          <a:gsLst>
            <a:gs pos="0">
              <a:srgbClr val="5B9BD5">
                <a:hueOff val="0"/>
                <a:satOff val="0"/>
                <a:lumOff val="0"/>
                <a:alphaOff val="0"/>
                <a:satMod val="103000"/>
                <a:lumMod val="102000"/>
                <a:tint val="94000"/>
              </a:srgbClr>
            </a:gs>
            <a:gs pos="50000">
              <a:srgbClr val="5B9BD5">
                <a:hueOff val="0"/>
                <a:satOff val="0"/>
                <a:lumOff val="0"/>
                <a:alphaOff val="0"/>
                <a:satMod val="110000"/>
                <a:lumMod val="100000"/>
                <a:shade val="100000"/>
              </a:srgbClr>
            </a:gs>
            <a:gs pos="100000">
              <a:srgbClr val="5B9BD5">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buNone/>
          </a:pPr>
          <a:r>
            <a:rPr lang="en-ZA" sz="1800" b="1" kern="1200" dirty="0">
              <a:solidFill>
                <a:sysClr val="window" lastClr="FFFFFF"/>
              </a:solidFill>
              <a:latin typeface="Calibri" panose="020F0502020204030204"/>
              <a:ea typeface="+mn-ea"/>
              <a:cs typeface="+mn-cs"/>
            </a:rPr>
            <a:t>Develop</a:t>
          </a:r>
        </a:p>
      </dsp:txBody>
      <dsp:txXfrm>
        <a:off x="8117606" y="191058"/>
        <a:ext cx="1295816" cy="1295816"/>
      </dsp:txXfrm>
    </dsp:sp>
    <dsp:sp modelId="{3B5A6108-FD60-4192-A94A-08EE9EE37A36}">
      <dsp:nvSpPr>
        <dsp:cNvPr id="0" name=""/>
        <dsp:cNvSpPr/>
      </dsp:nvSpPr>
      <dsp:spPr>
        <a:xfrm>
          <a:off x="10439561" y="244492"/>
          <a:ext cx="1393031" cy="1217684"/>
        </a:xfrm>
        <a:prstGeom prst="rightArrow">
          <a:avLst>
            <a:gd name="adj1" fmla="val 70000"/>
            <a:gd name="adj2" fmla="val 50000"/>
          </a:avLst>
        </a:prstGeom>
        <a:solidFill>
          <a:srgbClr val="70AD47">
            <a:tint val="40000"/>
            <a:alpha val="90000"/>
            <a:hueOff val="0"/>
            <a:satOff val="0"/>
            <a:lumOff val="0"/>
            <a:alphaOff val="0"/>
          </a:srgbClr>
        </a:solidFill>
        <a:ln w="6350" cap="flat" cmpd="sng" algn="ctr">
          <a:solidFill>
            <a:srgbClr val="70AD47">
              <a:tint val="40000"/>
              <a:alpha val="90000"/>
              <a:hueOff val="0"/>
              <a:satOff val="0"/>
              <a:lumOff val="0"/>
              <a:alphaOff val="0"/>
            </a:srgbClr>
          </a:solidFill>
          <a:prstDash val="solid"/>
          <a:miter lim="800000"/>
        </a:ln>
        <a:effectLst/>
        <a:scene3d>
          <a:camera prst="orthographicFront"/>
          <a:lightRig rig="threePt" dir="t">
            <a:rot lat="0" lon="0" rev="7500000"/>
          </a:lightRig>
        </a:scene3d>
        <a:sp3d z="-152400" extrusionH="63500" prstMaterial="dkEdge">
          <a:bevelT w="144450" h="36350" prst="relaxedInset"/>
          <a:contourClr>
            <a:sysClr val="window" lastClr="FFFFFF"/>
          </a:contourClr>
        </a:sp3d>
      </dsp:spPr>
      <dsp:style>
        <a:lnRef idx="1">
          <a:scrgbClr r="0" g="0" b="0"/>
        </a:lnRef>
        <a:fillRef idx="1">
          <a:scrgbClr r="0" g="0" b="0"/>
        </a:fillRef>
        <a:effectRef idx="2">
          <a:scrgbClr r="0" g="0" b="0"/>
        </a:effectRef>
        <a:fontRef idx="minor"/>
      </dsp:style>
    </dsp:sp>
    <dsp:sp modelId="{ECAF0201-1076-4308-BDFE-95AA90D2F938}">
      <dsp:nvSpPr>
        <dsp:cNvPr id="0" name=""/>
        <dsp:cNvSpPr/>
      </dsp:nvSpPr>
      <dsp:spPr>
        <a:xfrm>
          <a:off x="10057544" y="-77314"/>
          <a:ext cx="1832560" cy="1832560"/>
        </a:xfrm>
        <a:prstGeom prst="ellipse">
          <a:avLst/>
        </a:prstGeom>
        <a:gradFill rotWithShape="0">
          <a:gsLst>
            <a:gs pos="0">
              <a:srgbClr val="70AD47">
                <a:hueOff val="0"/>
                <a:satOff val="0"/>
                <a:lumOff val="0"/>
                <a:alphaOff val="0"/>
                <a:satMod val="103000"/>
                <a:lumMod val="102000"/>
                <a:tint val="94000"/>
              </a:srgbClr>
            </a:gs>
            <a:gs pos="50000">
              <a:srgbClr val="70AD47">
                <a:hueOff val="0"/>
                <a:satOff val="0"/>
                <a:lumOff val="0"/>
                <a:alphaOff val="0"/>
                <a:satMod val="110000"/>
                <a:lumMod val="100000"/>
                <a:shade val="100000"/>
              </a:srgbClr>
            </a:gs>
            <a:gs pos="100000">
              <a:srgbClr val="70AD47">
                <a:hueOff val="0"/>
                <a:satOff val="0"/>
                <a:lumOff val="0"/>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buNone/>
          </a:pPr>
          <a:r>
            <a:rPr lang="en-ZA" sz="1800" b="1" kern="1200" dirty="0">
              <a:solidFill>
                <a:sysClr val="window" lastClr="FFFFFF"/>
              </a:solidFill>
              <a:latin typeface="Calibri" panose="020F0502020204030204"/>
              <a:ea typeface="+mn-ea"/>
              <a:cs typeface="+mn-cs"/>
            </a:rPr>
            <a:t>Release</a:t>
          </a:r>
        </a:p>
      </dsp:txBody>
      <dsp:txXfrm>
        <a:off x="10325916" y="191058"/>
        <a:ext cx="1295816" cy="1295816"/>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F9E7A2-76FB-4E88-9DB8-B8058A3543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E2A5AFDF-DBB0-4C98-BE87-68341635C7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38A1DC-DBBA-4D66-AC57-4557A65E8DFA}" type="datetimeFigureOut">
              <a:rPr lang="en-ZA" smtClean="0"/>
              <a:t>2020/05/06</a:t>
            </a:fld>
            <a:endParaRPr lang="en-ZA"/>
          </a:p>
        </p:txBody>
      </p:sp>
      <p:sp>
        <p:nvSpPr>
          <p:cNvPr id="4" name="Footer Placeholder 3">
            <a:extLst>
              <a:ext uri="{FF2B5EF4-FFF2-40B4-BE49-F238E27FC236}">
                <a16:creationId xmlns:a16="http://schemas.microsoft.com/office/drawing/2014/main" id="{32EF9A08-29F4-4AA3-ACED-BBB6DC1B25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5AA8E9DB-CB2C-414B-8A05-CCC9206D044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7F7EBB-F75F-4099-871B-3C99C1D5E5D2}" type="slidenum">
              <a:rPr lang="en-ZA" smtClean="0"/>
              <a:t>‹#›</a:t>
            </a:fld>
            <a:endParaRPr lang="en-ZA"/>
          </a:p>
        </p:txBody>
      </p:sp>
    </p:spTree>
    <p:extLst>
      <p:ext uri="{BB962C8B-B14F-4D97-AF65-F5344CB8AC3E}">
        <p14:creationId xmlns:p14="http://schemas.microsoft.com/office/powerpoint/2010/main" val="89115175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1B362-D68C-41DD-A412-C4BD868A1218}" type="datetimeFigureOut">
              <a:rPr lang="en-ZA" smtClean="0"/>
              <a:t>2020/05/06</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0B3481-F601-4FA9-9DE9-843CD3FDB200}" type="slidenum">
              <a:rPr lang="en-ZA" smtClean="0"/>
              <a:t>‹#›</a:t>
            </a:fld>
            <a:endParaRPr lang="en-ZA"/>
          </a:p>
        </p:txBody>
      </p:sp>
    </p:spTree>
    <p:extLst>
      <p:ext uri="{BB962C8B-B14F-4D97-AF65-F5344CB8AC3E}">
        <p14:creationId xmlns:p14="http://schemas.microsoft.com/office/powerpoint/2010/main" val="22580726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0037B453-8DD4-4746-84D8-5ACE3E7EB381}"/>
              </a:ext>
            </a:extLst>
          </p:cNvPr>
          <p:cNvSpPr>
            <a:spLocks noGrp="1"/>
          </p:cNvSpPr>
          <p:nvPr>
            <p:ph type="ftr" sz="quarter" idx="4"/>
          </p:nvPr>
        </p:nvSpPr>
        <p:spPr/>
        <p:txBody>
          <a:bodyPr/>
          <a:lstStyle/>
          <a:p>
            <a:endParaRPr lang="en-ZA"/>
          </a:p>
        </p:txBody>
      </p:sp>
    </p:spTree>
    <p:extLst>
      <p:ext uri="{BB962C8B-B14F-4D97-AF65-F5344CB8AC3E}">
        <p14:creationId xmlns:p14="http://schemas.microsoft.com/office/powerpoint/2010/main" val="409330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5149E3E-6F7D-4428-A467-2359204C7B37}"/>
              </a:ext>
            </a:extLst>
          </p:cNvPr>
          <p:cNvSpPr>
            <a:spLocks noGrp="1"/>
          </p:cNvSpPr>
          <p:nvPr>
            <p:ph type="ftr" sz="quarter" idx="4"/>
          </p:nvPr>
        </p:nvSpPr>
        <p:spPr/>
        <p:txBody>
          <a:bodyPr/>
          <a:lstStyle/>
          <a:p>
            <a:endParaRPr lang="en-ZA"/>
          </a:p>
        </p:txBody>
      </p:sp>
    </p:spTree>
    <p:extLst>
      <p:ext uri="{BB962C8B-B14F-4D97-AF65-F5344CB8AC3E}">
        <p14:creationId xmlns:p14="http://schemas.microsoft.com/office/powerpoint/2010/main" val="3001927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5A2F7D8B-5B88-462B-B932-B20F788257E0}"/>
              </a:ext>
            </a:extLst>
          </p:cNvPr>
          <p:cNvSpPr>
            <a:spLocks noGrp="1"/>
          </p:cNvSpPr>
          <p:nvPr>
            <p:ph type="ftr" sz="quarter" idx="4"/>
          </p:nvPr>
        </p:nvSpPr>
        <p:spPr/>
        <p:txBody>
          <a:bodyPr/>
          <a:lstStyle/>
          <a:p>
            <a:endParaRPr lang="en-ZA"/>
          </a:p>
        </p:txBody>
      </p:sp>
    </p:spTree>
    <p:extLst>
      <p:ext uri="{BB962C8B-B14F-4D97-AF65-F5344CB8AC3E}">
        <p14:creationId xmlns:p14="http://schemas.microsoft.com/office/powerpoint/2010/main" val="3954254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29AC1303-7487-43EE-8AB5-CBDE0BBD763A}"/>
              </a:ext>
            </a:extLst>
          </p:cNvPr>
          <p:cNvSpPr>
            <a:spLocks noGrp="1"/>
          </p:cNvSpPr>
          <p:nvPr>
            <p:ph type="ftr" sz="quarter" idx="4"/>
          </p:nvPr>
        </p:nvSpPr>
        <p:spPr/>
        <p:txBody>
          <a:bodyPr/>
          <a:lstStyle/>
          <a:p>
            <a:endParaRPr lang="en-ZA"/>
          </a:p>
        </p:txBody>
      </p:sp>
    </p:spTree>
    <p:extLst>
      <p:ext uri="{BB962C8B-B14F-4D97-AF65-F5344CB8AC3E}">
        <p14:creationId xmlns:p14="http://schemas.microsoft.com/office/powerpoint/2010/main" val="1874995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57AA4C5A-CF4C-4493-A9B1-5905D0A7B587}"/>
              </a:ext>
            </a:extLst>
          </p:cNvPr>
          <p:cNvSpPr>
            <a:spLocks noGrp="1"/>
          </p:cNvSpPr>
          <p:nvPr>
            <p:ph type="ftr" sz="quarter" idx="4"/>
          </p:nvPr>
        </p:nvSpPr>
        <p:spPr/>
        <p:txBody>
          <a:bodyPr/>
          <a:lstStyle/>
          <a:p>
            <a:endParaRPr lang="en-ZA"/>
          </a:p>
        </p:txBody>
      </p:sp>
    </p:spTree>
    <p:extLst>
      <p:ext uri="{BB962C8B-B14F-4D97-AF65-F5344CB8AC3E}">
        <p14:creationId xmlns:p14="http://schemas.microsoft.com/office/powerpoint/2010/main" val="1694134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46B8333C-F337-4DD8-928A-AD8F2DDB3771}"/>
              </a:ext>
            </a:extLst>
          </p:cNvPr>
          <p:cNvSpPr>
            <a:spLocks noGrp="1"/>
          </p:cNvSpPr>
          <p:nvPr>
            <p:ph type="ftr" sz="quarter" idx="4"/>
          </p:nvPr>
        </p:nvSpPr>
        <p:spPr/>
        <p:txBody>
          <a:bodyPr/>
          <a:lstStyle/>
          <a:p>
            <a:endParaRPr lang="en-ZA"/>
          </a:p>
        </p:txBody>
      </p:sp>
    </p:spTree>
    <p:extLst>
      <p:ext uri="{BB962C8B-B14F-4D97-AF65-F5344CB8AC3E}">
        <p14:creationId xmlns:p14="http://schemas.microsoft.com/office/powerpoint/2010/main" val="3864439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D2B100FA-5B8B-4EBF-A334-2F64BB4B1BF2}"/>
              </a:ext>
            </a:extLst>
          </p:cNvPr>
          <p:cNvSpPr>
            <a:spLocks noGrp="1"/>
          </p:cNvSpPr>
          <p:nvPr>
            <p:ph type="ftr" sz="quarter" idx="4"/>
          </p:nvPr>
        </p:nvSpPr>
        <p:spPr/>
        <p:txBody>
          <a:bodyPr/>
          <a:lstStyle/>
          <a:p>
            <a:endParaRPr lang="en-ZA"/>
          </a:p>
        </p:txBody>
      </p:sp>
    </p:spTree>
    <p:extLst>
      <p:ext uri="{BB962C8B-B14F-4D97-AF65-F5344CB8AC3E}">
        <p14:creationId xmlns:p14="http://schemas.microsoft.com/office/powerpoint/2010/main" val="1550596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B209A481-63CA-4109-AC3A-58806246B853}"/>
              </a:ext>
            </a:extLst>
          </p:cNvPr>
          <p:cNvSpPr>
            <a:spLocks noGrp="1"/>
          </p:cNvSpPr>
          <p:nvPr>
            <p:ph type="ftr" sz="quarter" idx="4"/>
          </p:nvPr>
        </p:nvSpPr>
        <p:spPr/>
        <p:txBody>
          <a:bodyPr/>
          <a:lstStyle/>
          <a:p>
            <a:endParaRPr lang="en-ZA"/>
          </a:p>
        </p:txBody>
      </p:sp>
    </p:spTree>
    <p:extLst>
      <p:ext uri="{BB962C8B-B14F-4D97-AF65-F5344CB8AC3E}">
        <p14:creationId xmlns:p14="http://schemas.microsoft.com/office/powerpoint/2010/main" val="619473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EB257C90-064A-464E-BC00-F6DBA0FA5E0B}"/>
              </a:ext>
            </a:extLst>
          </p:cNvPr>
          <p:cNvSpPr>
            <a:spLocks noGrp="1"/>
          </p:cNvSpPr>
          <p:nvPr>
            <p:ph type="ftr" sz="quarter" idx="4"/>
          </p:nvPr>
        </p:nvSpPr>
        <p:spPr/>
        <p:txBody>
          <a:bodyPr/>
          <a:lstStyle/>
          <a:p>
            <a:endParaRPr lang="en-ZA"/>
          </a:p>
        </p:txBody>
      </p:sp>
    </p:spTree>
    <p:extLst>
      <p:ext uri="{BB962C8B-B14F-4D97-AF65-F5344CB8AC3E}">
        <p14:creationId xmlns:p14="http://schemas.microsoft.com/office/powerpoint/2010/main" val="1629618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F2FF28BF-568F-4A16-A3BB-108BE40CF5F7}"/>
              </a:ext>
            </a:extLst>
          </p:cNvPr>
          <p:cNvSpPr>
            <a:spLocks noGrp="1"/>
          </p:cNvSpPr>
          <p:nvPr>
            <p:ph type="ftr" sz="quarter" idx="4"/>
          </p:nvPr>
        </p:nvSpPr>
        <p:spPr/>
        <p:txBody>
          <a:bodyPr/>
          <a:lstStyle/>
          <a:p>
            <a:endParaRPr lang="en-ZA"/>
          </a:p>
        </p:txBody>
      </p:sp>
    </p:spTree>
    <p:extLst>
      <p:ext uri="{BB962C8B-B14F-4D97-AF65-F5344CB8AC3E}">
        <p14:creationId xmlns:p14="http://schemas.microsoft.com/office/powerpoint/2010/main" val="2841624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FC5EFEB9-39BF-4476-8A79-0EBF0A134E34}"/>
              </a:ext>
            </a:extLst>
          </p:cNvPr>
          <p:cNvSpPr>
            <a:spLocks noGrp="1"/>
          </p:cNvSpPr>
          <p:nvPr>
            <p:ph type="ftr" sz="quarter" idx="4"/>
          </p:nvPr>
        </p:nvSpPr>
        <p:spPr/>
        <p:txBody>
          <a:bodyPr/>
          <a:lstStyle/>
          <a:p>
            <a:endParaRPr lang="en-ZA"/>
          </a:p>
        </p:txBody>
      </p:sp>
    </p:spTree>
    <p:extLst>
      <p:ext uri="{BB962C8B-B14F-4D97-AF65-F5344CB8AC3E}">
        <p14:creationId xmlns:p14="http://schemas.microsoft.com/office/powerpoint/2010/main" val="510844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671C0F2B-429A-4183-B0A7-F2470E66E1F2}"/>
              </a:ext>
            </a:extLst>
          </p:cNvPr>
          <p:cNvSpPr>
            <a:spLocks noGrp="1"/>
          </p:cNvSpPr>
          <p:nvPr>
            <p:ph type="ftr" sz="quarter" idx="4"/>
          </p:nvPr>
        </p:nvSpPr>
        <p:spPr/>
        <p:txBody>
          <a:bodyPr/>
          <a:lstStyle/>
          <a:p>
            <a:endParaRPr lang="en-ZA"/>
          </a:p>
        </p:txBody>
      </p:sp>
    </p:spTree>
    <p:extLst>
      <p:ext uri="{BB962C8B-B14F-4D97-AF65-F5344CB8AC3E}">
        <p14:creationId xmlns:p14="http://schemas.microsoft.com/office/powerpoint/2010/main" val="3911942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E1B7352B-2C18-477B-905D-3AF110616623}"/>
              </a:ext>
            </a:extLst>
          </p:cNvPr>
          <p:cNvSpPr>
            <a:spLocks noGrp="1"/>
          </p:cNvSpPr>
          <p:nvPr>
            <p:ph type="ftr" sz="quarter" idx="4"/>
          </p:nvPr>
        </p:nvSpPr>
        <p:spPr/>
        <p:txBody>
          <a:bodyPr/>
          <a:lstStyle/>
          <a:p>
            <a:endParaRPr lang="en-ZA"/>
          </a:p>
        </p:txBody>
      </p:sp>
    </p:spTree>
    <p:extLst>
      <p:ext uri="{BB962C8B-B14F-4D97-AF65-F5344CB8AC3E}">
        <p14:creationId xmlns:p14="http://schemas.microsoft.com/office/powerpoint/2010/main" val="3317162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E1B7352B-2C18-477B-905D-3AF110616623}"/>
              </a:ext>
            </a:extLst>
          </p:cNvPr>
          <p:cNvSpPr>
            <a:spLocks noGrp="1"/>
          </p:cNvSpPr>
          <p:nvPr>
            <p:ph type="ftr" sz="quarter" idx="4"/>
          </p:nvPr>
        </p:nvSpPr>
        <p:spPr/>
        <p:txBody>
          <a:bodyPr/>
          <a:lstStyle/>
          <a:p>
            <a:endParaRPr lang="en-ZA"/>
          </a:p>
        </p:txBody>
      </p:sp>
    </p:spTree>
    <p:extLst>
      <p:ext uri="{BB962C8B-B14F-4D97-AF65-F5344CB8AC3E}">
        <p14:creationId xmlns:p14="http://schemas.microsoft.com/office/powerpoint/2010/main" val="3024106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E1B7352B-2C18-477B-905D-3AF110616623}"/>
              </a:ext>
            </a:extLst>
          </p:cNvPr>
          <p:cNvSpPr>
            <a:spLocks noGrp="1"/>
          </p:cNvSpPr>
          <p:nvPr>
            <p:ph type="ftr" sz="quarter" idx="4"/>
          </p:nvPr>
        </p:nvSpPr>
        <p:spPr/>
        <p:txBody>
          <a:bodyPr/>
          <a:lstStyle/>
          <a:p>
            <a:endParaRPr lang="en-ZA"/>
          </a:p>
        </p:txBody>
      </p:sp>
    </p:spTree>
    <p:extLst>
      <p:ext uri="{BB962C8B-B14F-4D97-AF65-F5344CB8AC3E}">
        <p14:creationId xmlns:p14="http://schemas.microsoft.com/office/powerpoint/2010/main" val="3848233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E1B7352B-2C18-477B-905D-3AF110616623}"/>
              </a:ext>
            </a:extLst>
          </p:cNvPr>
          <p:cNvSpPr>
            <a:spLocks noGrp="1"/>
          </p:cNvSpPr>
          <p:nvPr>
            <p:ph type="ftr" sz="quarter" idx="4"/>
          </p:nvPr>
        </p:nvSpPr>
        <p:spPr/>
        <p:txBody>
          <a:bodyPr/>
          <a:lstStyle/>
          <a:p>
            <a:endParaRPr lang="en-ZA"/>
          </a:p>
        </p:txBody>
      </p:sp>
    </p:spTree>
    <p:extLst>
      <p:ext uri="{BB962C8B-B14F-4D97-AF65-F5344CB8AC3E}">
        <p14:creationId xmlns:p14="http://schemas.microsoft.com/office/powerpoint/2010/main" val="3566479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E1B7352B-2C18-477B-905D-3AF110616623}"/>
              </a:ext>
            </a:extLst>
          </p:cNvPr>
          <p:cNvSpPr>
            <a:spLocks noGrp="1"/>
          </p:cNvSpPr>
          <p:nvPr>
            <p:ph type="ftr" sz="quarter" idx="4"/>
          </p:nvPr>
        </p:nvSpPr>
        <p:spPr/>
        <p:txBody>
          <a:bodyPr/>
          <a:lstStyle/>
          <a:p>
            <a:endParaRPr lang="en-ZA"/>
          </a:p>
        </p:txBody>
      </p:sp>
    </p:spTree>
    <p:extLst>
      <p:ext uri="{BB962C8B-B14F-4D97-AF65-F5344CB8AC3E}">
        <p14:creationId xmlns:p14="http://schemas.microsoft.com/office/powerpoint/2010/main" val="440560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37A976DD-4153-4724-B93D-FCA89891972F}"/>
              </a:ext>
            </a:extLst>
          </p:cNvPr>
          <p:cNvSpPr>
            <a:spLocks noGrp="1"/>
          </p:cNvSpPr>
          <p:nvPr>
            <p:ph type="ftr" sz="quarter" idx="4"/>
          </p:nvPr>
        </p:nvSpPr>
        <p:spPr/>
        <p:txBody>
          <a:bodyPr/>
          <a:lstStyle/>
          <a:p>
            <a:endParaRPr lang="en-ZA"/>
          </a:p>
        </p:txBody>
      </p:sp>
    </p:spTree>
    <p:extLst>
      <p:ext uri="{BB962C8B-B14F-4D97-AF65-F5344CB8AC3E}">
        <p14:creationId xmlns:p14="http://schemas.microsoft.com/office/powerpoint/2010/main" val="4198162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CAB15910-5AEF-41CE-9E6F-58E08DE79C7B}"/>
              </a:ext>
            </a:extLst>
          </p:cNvPr>
          <p:cNvSpPr>
            <a:spLocks noGrp="1"/>
          </p:cNvSpPr>
          <p:nvPr>
            <p:ph type="ftr" sz="quarter" idx="4"/>
          </p:nvPr>
        </p:nvSpPr>
        <p:spPr/>
        <p:txBody>
          <a:bodyPr/>
          <a:lstStyle/>
          <a:p>
            <a:endParaRPr lang="en-ZA"/>
          </a:p>
        </p:txBody>
      </p:sp>
    </p:spTree>
    <p:extLst>
      <p:ext uri="{BB962C8B-B14F-4D97-AF65-F5344CB8AC3E}">
        <p14:creationId xmlns:p14="http://schemas.microsoft.com/office/powerpoint/2010/main" val="1177385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E174F18B-6F6B-4767-85C3-6D5C1597371D}"/>
              </a:ext>
            </a:extLst>
          </p:cNvPr>
          <p:cNvSpPr>
            <a:spLocks noGrp="1"/>
          </p:cNvSpPr>
          <p:nvPr>
            <p:ph type="ftr" sz="quarter" idx="4"/>
          </p:nvPr>
        </p:nvSpPr>
        <p:spPr/>
        <p:txBody>
          <a:bodyPr/>
          <a:lstStyle/>
          <a:p>
            <a:endParaRPr lang="en-ZA"/>
          </a:p>
        </p:txBody>
      </p:sp>
    </p:spTree>
    <p:extLst>
      <p:ext uri="{BB962C8B-B14F-4D97-AF65-F5344CB8AC3E}">
        <p14:creationId xmlns:p14="http://schemas.microsoft.com/office/powerpoint/2010/main" val="279936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6AC07D9C-BFC0-490C-9E2B-935AC0B72704}"/>
              </a:ext>
            </a:extLst>
          </p:cNvPr>
          <p:cNvSpPr>
            <a:spLocks noGrp="1"/>
          </p:cNvSpPr>
          <p:nvPr>
            <p:ph type="ftr" sz="quarter" idx="4"/>
          </p:nvPr>
        </p:nvSpPr>
        <p:spPr/>
        <p:txBody>
          <a:bodyPr/>
          <a:lstStyle/>
          <a:p>
            <a:endParaRPr lang="en-ZA"/>
          </a:p>
        </p:txBody>
      </p:sp>
    </p:spTree>
    <p:extLst>
      <p:ext uri="{BB962C8B-B14F-4D97-AF65-F5344CB8AC3E}">
        <p14:creationId xmlns:p14="http://schemas.microsoft.com/office/powerpoint/2010/main" val="3878518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B9939B1A-948A-4F0C-897D-2A2CA8A42C32}"/>
              </a:ext>
            </a:extLst>
          </p:cNvPr>
          <p:cNvSpPr>
            <a:spLocks noGrp="1"/>
          </p:cNvSpPr>
          <p:nvPr>
            <p:ph type="ftr" sz="quarter" idx="4"/>
          </p:nvPr>
        </p:nvSpPr>
        <p:spPr/>
        <p:txBody>
          <a:bodyPr/>
          <a:lstStyle/>
          <a:p>
            <a:endParaRPr lang="en-ZA"/>
          </a:p>
        </p:txBody>
      </p:sp>
    </p:spTree>
    <p:extLst>
      <p:ext uri="{BB962C8B-B14F-4D97-AF65-F5344CB8AC3E}">
        <p14:creationId xmlns:p14="http://schemas.microsoft.com/office/powerpoint/2010/main" val="363565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DC30C57E-5BAA-4E9D-9135-45820862656D}"/>
              </a:ext>
            </a:extLst>
          </p:cNvPr>
          <p:cNvSpPr>
            <a:spLocks noGrp="1"/>
          </p:cNvSpPr>
          <p:nvPr>
            <p:ph type="ftr" sz="quarter" idx="4"/>
          </p:nvPr>
        </p:nvSpPr>
        <p:spPr/>
        <p:txBody>
          <a:bodyPr/>
          <a:lstStyle/>
          <a:p>
            <a:endParaRPr lang="en-ZA"/>
          </a:p>
        </p:txBody>
      </p:sp>
    </p:spTree>
    <p:extLst>
      <p:ext uri="{BB962C8B-B14F-4D97-AF65-F5344CB8AC3E}">
        <p14:creationId xmlns:p14="http://schemas.microsoft.com/office/powerpoint/2010/main" val="1168008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92A38B-2ACD-4901-9622-F5E96A70B78B}"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ZA"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8A25B29F-B7A7-42E3-BA94-2C5DBA9F9F16}"/>
              </a:ext>
            </a:extLst>
          </p:cNvPr>
          <p:cNvSpPr>
            <a:spLocks noGrp="1"/>
          </p:cNvSpPr>
          <p:nvPr>
            <p:ph type="ftr" sz="quarter" idx="4"/>
          </p:nvPr>
        </p:nvSpPr>
        <p:spPr/>
        <p:txBody>
          <a:bodyPr/>
          <a:lstStyle/>
          <a:p>
            <a:endParaRPr lang="en-ZA"/>
          </a:p>
        </p:txBody>
      </p:sp>
    </p:spTree>
    <p:extLst>
      <p:ext uri="{BB962C8B-B14F-4D97-AF65-F5344CB8AC3E}">
        <p14:creationId xmlns:p14="http://schemas.microsoft.com/office/powerpoint/2010/main" val="3239365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p14="http://schemas.microsoft.com/office/powerpoint/2010/main" val="346374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Slide_one.jpg"/>
          <p:cNvPicPr>
            <a:picLocks noChangeAspect="1"/>
          </p:cNvPicPr>
          <p:nvPr userDrawn="1"/>
        </p:nvPicPr>
        <p:blipFill>
          <a:blip r:embed="rId2"/>
          <a:stretch>
            <a:fillRect/>
          </a:stretch>
        </p:blipFill>
        <p:spPr>
          <a:xfrm>
            <a:off x="0" y="0"/>
            <a:ext cx="12192000" cy="1854624"/>
          </a:xfrm>
          <a:prstGeom prst="rect">
            <a:avLst/>
          </a:prstGeom>
        </p:spPr>
      </p:pic>
      <p:sp>
        <p:nvSpPr>
          <p:cNvPr id="3" name="Content Placeholder 2"/>
          <p:cNvSpPr>
            <a:spLocks noGrp="1"/>
          </p:cNvSpPr>
          <p:nvPr>
            <p:ph idx="1"/>
          </p:nvPr>
        </p:nvSpPr>
        <p:spPr>
          <a:xfrm>
            <a:off x="609600" y="1600200"/>
            <a:ext cx="10972800" cy="4953000"/>
          </a:xfrm>
          <a:prstGeom prst="rect">
            <a:avLst/>
          </a:prstGeom>
        </p:spPr>
        <p:txBody>
          <a:bodyPr/>
          <a:lstStyle>
            <a:lvl1pPr>
              <a:defRPr>
                <a:solidFill>
                  <a:schemeClr val="tx1"/>
                </a:solidFill>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682936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GB"/>
              <a:t>Click to edit Master title style</a:t>
            </a:r>
            <a:endParaRPr lang="en-US"/>
          </a:p>
        </p:txBody>
      </p:sp>
      <p:sp>
        <p:nvSpPr>
          <p:cNvPr id="3" name="Content Placeholder 2"/>
          <p:cNvSpPr>
            <a:spLocks noGrp="1"/>
          </p:cNvSpPr>
          <p:nvPr>
            <p:ph idx="1"/>
          </p:nvPr>
        </p:nvSpPr>
        <p:spPr>
          <a:xfrm>
            <a:off x="609600" y="1600203"/>
            <a:ext cx="10972800" cy="4525963"/>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0" y="6356353"/>
            <a:ext cx="28448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fld id="{EC0035F1-0151-8D42-B2D0-0AC3ABF3AE43}"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27636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3"/>
            <a:ext cx="2844800" cy="365125"/>
          </a:xfrm>
          <a:prstGeom prst="rect">
            <a:avLst/>
          </a:prstGeom>
        </p:spPr>
        <p:txBody>
          <a:bodyPr/>
          <a:lstStyle/>
          <a:p>
            <a:endParaRPr lang="en-ZA">
              <a:solidFill>
                <a:prstClr val="black"/>
              </a:solidFill>
            </a:endParaRPr>
          </a:p>
        </p:txBody>
      </p:sp>
      <p:sp>
        <p:nvSpPr>
          <p:cNvPr id="3" name="Footer Placeholder 2"/>
          <p:cNvSpPr>
            <a:spLocks noGrp="1"/>
          </p:cNvSpPr>
          <p:nvPr>
            <p:ph type="ftr" sz="quarter" idx="11"/>
          </p:nvPr>
        </p:nvSpPr>
        <p:spPr>
          <a:xfrm>
            <a:off x="4165600" y="6356353"/>
            <a:ext cx="3860800" cy="365125"/>
          </a:xfrm>
          <a:prstGeom prst="rect">
            <a:avLst/>
          </a:prstGeom>
        </p:spPr>
        <p:txBody>
          <a:bodyPr/>
          <a:lstStyle/>
          <a:p>
            <a:endParaRPr lang="en-ZA">
              <a:solidFill>
                <a:prstClr val="black"/>
              </a:solidFill>
            </a:endParaRPr>
          </a:p>
        </p:txBody>
      </p:sp>
      <p:sp>
        <p:nvSpPr>
          <p:cNvPr id="4" name="Slide Number Placeholder 3"/>
          <p:cNvSpPr>
            <a:spLocks noGrp="1"/>
          </p:cNvSpPr>
          <p:nvPr>
            <p:ph type="sldNum" sz="quarter" idx="12"/>
          </p:nvPr>
        </p:nvSpPr>
        <p:spPr>
          <a:xfrm>
            <a:off x="8737600" y="6356353"/>
            <a:ext cx="2844800" cy="365125"/>
          </a:xfrm>
          <a:prstGeom prst="rect">
            <a:avLst/>
          </a:prstGeom>
        </p:spPr>
        <p:txBody>
          <a:bodyPr/>
          <a:lstStyle/>
          <a:p>
            <a:fld id="{E059B37F-48F8-4A03-A479-61AD1B231584}"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506237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ZA"/>
          </a:p>
        </p:txBody>
      </p:sp>
      <p:sp>
        <p:nvSpPr>
          <p:cNvPr id="3" name="Date Placeholder 2"/>
          <p:cNvSpPr>
            <a:spLocks noGrp="1"/>
          </p:cNvSpPr>
          <p:nvPr>
            <p:ph type="dt" sz="half" idx="10"/>
          </p:nvPr>
        </p:nvSpPr>
        <p:spPr>
          <a:xfrm>
            <a:off x="609600" y="6356353"/>
            <a:ext cx="2844800" cy="365125"/>
          </a:xfrm>
          <a:prstGeom prst="rect">
            <a:avLst/>
          </a:prstGeom>
        </p:spPr>
        <p:txBody>
          <a:bodyPr/>
          <a:lstStyle/>
          <a:p>
            <a:endParaRPr lang="en-ZA">
              <a:solidFill>
                <a:prstClr val="black"/>
              </a:solidFill>
            </a:endParaRPr>
          </a:p>
        </p:txBody>
      </p:sp>
      <p:sp>
        <p:nvSpPr>
          <p:cNvPr id="4" name="Footer Placeholder 3"/>
          <p:cNvSpPr>
            <a:spLocks noGrp="1"/>
          </p:cNvSpPr>
          <p:nvPr>
            <p:ph type="ftr" sz="quarter" idx="11"/>
          </p:nvPr>
        </p:nvSpPr>
        <p:spPr>
          <a:xfrm>
            <a:off x="4165600" y="6356353"/>
            <a:ext cx="3860800" cy="365125"/>
          </a:xfrm>
          <a:prstGeom prst="rect">
            <a:avLst/>
          </a:prstGeom>
        </p:spPr>
        <p:txBody>
          <a:bodyPr/>
          <a:lstStyle/>
          <a:p>
            <a:endParaRPr lang="en-ZA">
              <a:solidFill>
                <a:prstClr val="black"/>
              </a:solidFill>
            </a:endParaRPr>
          </a:p>
        </p:txBody>
      </p:sp>
      <p:sp>
        <p:nvSpPr>
          <p:cNvPr id="5" name="Slide Number Placeholder 4"/>
          <p:cNvSpPr>
            <a:spLocks noGrp="1"/>
          </p:cNvSpPr>
          <p:nvPr>
            <p:ph type="sldNum" sz="quarter" idx="12"/>
          </p:nvPr>
        </p:nvSpPr>
        <p:spPr>
          <a:xfrm>
            <a:off x="8737600" y="6356353"/>
            <a:ext cx="2844800" cy="365125"/>
          </a:xfrm>
          <a:prstGeom prst="rect">
            <a:avLst/>
          </a:prstGeom>
        </p:spPr>
        <p:txBody>
          <a:bodyPr/>
          <a:lstStyle/>
          <a:p>
            <a:fld id="{EAD3F0CB-6485-49EA-B47F-217612A85DFF}" type="slidenum">
              <a:rPr lang="en-ZA" smtClean="0">
                <a:solidFill>
                  <a:prstClr val="black"/>
                </a:solidFill>
              </a:rPr>
              <a:pPr/>
              <a:t>‹#›</a:t>
            </a:fld>
            <a:endParaRPr lang="en-ZA">
              <a:solidFill>
                <a:prstClr val="black"/>
              </a:solidFill>
            </a:endParaRPr>
          </a:p>
        </p:txBody>
      </p:sp>
    </p:spTree>
    <p:extLst>
      <p:ext uri="{BB962C8B-B14F-4D97-AF65-F5344CB8AC3E}">
        <p14:creationId xmlns:p14="http://schemas.microsoft.com/office/powerpoint/2010/main" val="3056701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F4DEB-24BF-4A36-847C-A08A0CE6D492}"/>
              </a:ext>
            </a:extLst>
          </p:cNvPr>
          <p:cNvPicPr>
            <a:picLocks noChangeAspect="1"/>
          </p:cNvPicPr>
          <p:nvPr userDrawn="1"/>
        </p:nvPicPr>
        <p:blipFill>
          <a:blip r:embed="rId2"/>
          <a:stretch>
            <a:fillRect/>
          </a:stretch>
        </p:blipFill>
        <p:spPr>
          <a:xfrm>
            <a:off x="0" y="0"/>
            <a:ext cx="12192000" cy="1851660"/>
          </a:xfrm>
          <a:prstGeom prst="rect">
            <a:avLst/>
          </a:prstGeom>
        </p:spPr>
      </p:pic>
      <p:sp>
        <p:nvSpPr>
          <p:cNvPr id="4" name="Content Placeholder 2"/>
          <p:cNvSpPr>
            <a:spLocks noGrp="1"/>
          </p:cNvSpPr>
          <p:nvPr>
            <p:ph idx="1"/>
          </p:nvPr>
        </p:nvSpPr>
        <p:spPr>
          <a:xfrm>
            <a:off x="609600" y="1600200"/>
            <a:ext cx="10972800" cy="3989040"/>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857254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p14="http://schemas.microsoft.com/office/powerpoint/2010/main" val="2353143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B54CE1-9C7B-4D3A-86DC-E0B1CCEFD951}"/>
              </a:ext>
            </a:extLst>
          </p:cNvPr>
          <p:cNvPicPr>
            <a:picLocks noChangeAspect="1"/>
          </p:cNvPicPr>
          <p:nvPr userDrawn="1"/>
        </p:nvPicPr>
        <p:blipFill>
          <a:blip r:embed="rId2"/>
          <a:stretch>
            <a:fillRect/>
          </a:stretch>
        </p:blipFill>
        <p:spPr>
          <a:xfrm>
            <a:off x="0" y="4818"/>
            <a:ext cx="12192000" cy="5821680"/>
          </a:xfrm>
          <a:prstGeom prst="rect">
            <a:avLst/>
          </a:prstGeom>
        </p:spPr>
      </p:pic>
    </p:spTree>
    <p:extLst>
      <p:ext uri="{BB962C8B-B14F-4D97-AF65-F5344CB8AC3E}">
        <p14:creationId xmlns:p14="http://schemas.microsoft.com/office/powerpoint/2010/main" val="3698194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AF4DEB-24BF-4A36-847C-A08A0CE6D492}"/>
              </a:ext>
            </a:extLst>
          </p:cNvPr>
          <p:cNvPicPr>
            <a:picLocks noChangeAspect="1"/>
          </p:cNvPicPr>
          <p:nvPr userDrawn="1"/>
        </p:nvPicPr>
        <p:blipFill>
          <a:blip r:embed="rId2"/>
          <a:stretch>
            <a:fillRect/>
          </a:stretch>
        </p:blipFill>
        <p:spPr>
          <a:xfrm>
            <a:off x="0" y="0"/>
            <a:ext cx="12192000" cy="1851660"/>
          </a:xfrm>
          <a:prstGeom prst="rect">
            <a:avLst/>
          </a:prstGeom>
        </p:spPr>
      </p:pic>
      <p:sp>
        <p:nvSpPr>
          <p:cNvPr id="4" name="Content Placeholder 2"/>
          <p:cNvSpPr>
            <a:spLocks noGrp="1"/>
          </p:cNvSpPr>
          <p:nvPr>
            <p:ph idx="1"/>
          </p:nvPr>
        </p:nvSpPr>
        <p:spPr>
          <a:xfrm>
            <a:off x="609600" y="1600200"/>
            <a:ext cx="10972800" cy="3989040"/>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55802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313238"/>
            <a:ext cx="10363200" cy="1362075"/>
          </a:xfrm>
        </p:spPr>
        <p:txBody>
          <a:bodyPr anchor="t"/>
          <a:lstStyle>
            <a:lvl1pPr algn="l">
              <a:defRPr sz="4000" b="1" cap="all"/>
            </a:lvl1pPr>
          </a:lstStyle>
          <a:p>
            <a:r>
              <a:rPr lang="en-US" dirty="0"/>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ECAB5A-9401-5442-B54D-9E441F4DE593}" type="slidenum">
              <a:rPr lang="en-US" smtClean="0"/>
              <a:pPr/>
              <a:t>‹#›</a:t>
            </a:fld>
            <a:endParaRPr lang="en-US"/>
          </a:p>
        </p:txBody>
      </p:sp>
    </p:spTree>
    <p:extLst>
      <p:ext uri="{BB962C8B-B14F-4D97-AF65-F5344CB8AC3E}">
        <p14:creationId xmlns:p14="http://schemas.microsoft.com/office/powerpoint/2010/main" val="171066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00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7"/>
          <p:cNvSpPr>
            <a:spLocks noGrp="1" noChangeArrowheads="1"/>
          </p:cNvSpPr>
          <p:nvPr>
            <p:ph type="ftr" sz="quarter" idx="10"/>
          </p:nvPr>
        </p:nvSpPr>
        <p:spPr>
          <a:ln/>
        </p:spPr>
        <p:txBody>
          <a:bodyPr/>
          <a:lstStyle>
            <a:lvl1pPr>
              <a:defRPr/>
            </a:lvl1pPr>
          </a:lstStyle>
          <a:p>
            <a:endParaRPr lang="en-US" dirty="0"/>
          </a:p>
        </p:txBody>
      </p:sp>
      <p:sp>
        <p:nvSpPr>
          <p:cNvPr id="4" name="Rectangle 28"/>
          <p:cNvSpPr>
            <a:spLocks noGrp="1" noChangeArrowheads="1"/>
          </p:cNvSpPr>
          <p:nvPr>
            <p:ph type="sldNum" sz="quarter" idx="11"/>
          </p:nvPr>
        </p:nvSpPr>
        <p:spPr>
          <a:ln/>
        </p:spPr>
        <p:txBody>
          <a:bodyPr/>
          <a:lstStyle>
            <a:lvl1pPr>
              <a:defRPr/>
            </a:lvl1pPr>
          </a:lstStyle>
          <a:p>
            <a:r>
              <a:rPr lang="en-US" dirty="0"/>
              <a:t> </a:t>
            </a:r>
            <a:fld id="{16EB158D-255F-459B-AA0A-EB83076B985A}" type="slidenum">
              <a:rPr lang="en-US"/>
              <a:pPr/>
              <a:t>‹#›</a:t>
            </a:fld>
            <a:endParaRPr lang="en-US" dirty="0"/>
          </a:p>
        </p:txBody>
      </p:sp>
      <p:sp>
        <p:nvSpPr>
          <p:cNvPr id="5" name="Rectangle 31"/>
          <p:cNvSpPr>
            <a:spLocks noGrp="1" noChangeArrowheads="1"/>
          </p:cNvSpPr>
          <p:nvPr>
            <p:ph type="dt" sz="half" idx="12"/>
          </p:nvPr>
        </p:nvSpPr>
        <p:spPr>
          <a:ln/>
        </p:spPr>
        <p:txBody>
          <a:bodyPr/>
          <a:lstStyle>
            <a:lvl1pPr>
              <a:defRPr/>
            </a:lvl1pPr>
          </a:lstStyle>
          <a:p>
            <a:endParaRPr lang="en-US" dirty="0"/>
          </a:p>
        </p:txBody>
      </p:sp>
    </p:spTree>
    <p:extLst>
      <p:ext uri="{BB962C8B-B14F-4D97-AF65-F5344CB8AC3E}">
        <p14:creationId xmlns:p14="http://schemas.microsoft.com/office/powerpoint/2010/main" val="2294393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descr="Slide_one.jpg"/>
          <p:cNvPicPr>
            <a:picLocks noChangeAspect="1"/>
          </p:cNvPicPr>
          <p:nvPr userDrawn="1"/>
        </p:nvPicPr>
        <p:blipFill>
          <a:blip r:embed="rId2"/>
          <a:stretch>
            <a:fillRect/>
          </a:stretch>
        </p:blipFill>
        <p:spPr>
          <a:xfrm>
            <a:off x="0" y="0"/>
            <a:ext cx="12192000" cy="1854624"/>
          </a:xfrm>
          <a:prstGeom prst="rect">
            <a:avLst/>
          </a:prstGeom>
        </p:spPr>
      </p:pic>
      <p:sp>
        <p:nvSpPr>
          <p:cNvPr id="3" name="Content Placeholder 2"/>
          <p:cNvSpPr>
            <a:spLocks noGrp="1"/>
          </p:cNvSpPr>
          <p:nvPr>
            <p:ph idx="1"/>
          </p:nvPr>
        </p:nvSpPr>
        <p:spPr>
          <a:xfrm>
            <a:off x="609600" y="1600200"/>
            <a:ext cx="10972800" cy="4953000"/>
          </a:xfrm>
          <a:prstGeom prst="rect">
            <a:avLst/>
          </a:prstGeom>
        </p:spPr>
        <p:txBody>
          <a:bodyPr/>
          <a:lstStyle>
            <a:lvl1pPr>
              <a:defRPr>
                <a:solidFill>
                  <a:schemeClr val="tx1"/>
                </a:solidFill>
              </a:defRPr>
            </a:lvl1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243613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Image.jpg"/>
          <p:cNvPicPr>
            <a:picLocks noChangeAspect="1"/>
          </p:cNvPicPr>
          <p:nvPr userDrawn="1"/>
        </p:nvPicPr>
        <p:blipFill>
          <a:blip r:embed="rId2"/>
          <a:stretch>
            <a:fillRect/>
          </a:stretch>
        </p:blipFill>
        <p:spPr>
          <a:xfrm>
            <a:off x="0" y="0"/>
            <a:ext cx="12192000" cy="5847770"/>
          </a:xfrm>
          <a:prstGeom prst="rect">
            <a:avLst/>
          </a:prstGeom>
        </p:spPr>
      </p:pic>
      <p:sp>
        <p:nvSpPr>
          <p:cNvPr id="9" name="Rectangle 8"/>
          <p:cNvSpPr/>
          <p:nvPr userDrawn="1"/>
        </p:nvSpPr>
        <p:spPr>
          <a:xfrm>
            <a:off x="3962400" y="5155276"/>
            <a:ext cx="6096000" cy="692497"/>
          </a:xfrm>
          <a:prstGeom prst="rect">
            <a:avLst/>
          </a:prstGeom>
        </p:spPr>
        <p:txBody>
          <a:bodyPr>
            <a:spAutoFit/>
          </a:bodyPr>
          <a:lstStyle/>
          <a:p>
            <a:pPr>
              <a:spcBef>
                <a:spcPct val="50000"/>
              </a:spcBef>
              <a:defRPr/>
            </a:pPr>
            <a:r>
              <a:rPr lang="en-US" sz="1800" dirty="0">
                <a:solidFill>
                  <a:prstClr val="black"/>
                </a:solidFill>
              </a:rPr>
              <a:t>Title of Power Point presentation</a:t>
            </a:r>
          </a:p>
          <a:p>
            <a:pPr>
              <a:spcBef>
                <a:spcPct val="50000"/>
              </a:spcBef>
              <a:defRPr/>
            </a:pPr>
            <a:r>
              <a:rPr lang="en-US" sz="1400" dirty="0">
                <a:solidFill>
                  <a:prstClr val="black"/>
                </a:solidFill>
              </a:rPr>
              <a:t>DATE</a:t>
            </a:r>
          </a:p>
        </p:txBody>
      </p:sp>
    </p:spTree>
    <p:extLst>
      <p:ext uri="{BB962C8B-B14F-4D97-AF65-F5344CB8AC3E}">
        <p14:creationId xmlns:p14="http://schemas.microsoft.com/office/powerpoint/2010/main" val="2998624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ECAB5A-9401-5442-B54D-9E441F4DE593}" type="slidenum">
              <a:rPr lang="en-US" smtClean="0"/>
              <a:pPr/>
              <a:t>‹#›</a:t>
            </a:fld>
            <a:endParaRPr lang="en-US"/>
          </a:p>
        </p:txBody>
      </p:sp>
    </p:spTree>
    <p:extLst>
      <p:ext uri="{BB962C8B-B14F-4D97-AF65-F5344CB8AC3E}">
        <p14:creationId xmlns:p14="http://schemas.microsoft.com/office/powerpoint/2010/main" val="2715960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96" r:id="rId8"/>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606484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4" r:id="rId4"/>
    <p:sldLayoutId id="2147483695" r:id="rId5"/>
    <p:sldLayoutId id="2147483697" r:id="rId6"/>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e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jpe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599497" y="5590998"/>
            <a:ext cx="184666" cy="369332"/>
          </a:xfrm>
          <a:prstGeom prst="rect">
            <a:avLst/>
          </a:prstGeom>
          <a:noFill/>
        </p:spPr>
        <p:txBody>
          <a:bodyPr wrap="none" rtlCol="0">
            <a:spAutoFit/>
          </a:bodyPr>
          <a:lstStyle/>
          <a:p>
            <a:pPr defTabSz="457200">
              <a:defRPr/>
            </a:pPr>
            <a:endParaRPr lang="en-US" dirty="0">
              <a:solidFill>
                <a:prstClr val="black"/>
              </a:solidFill>
              <a:latin typeface="Calibri"/>
            </a:endParaRPr>
          </a:p>
        </p:txBody>
      </p:sp>
      <p:sp>
        <p:nvSpPr>
          <p:cNvPr id="4" name="Title 1">
            <a:extLst>
              <a:ext uri="{FF2B5EF4-FFF2-40B4-BE49-F238E27FC236}">
                <a16:creationId xmlns:a16="http://schemas.microsoft.com/office/drawing/2014/main" id="{AB3BBB79-5256-4F0A-A0DE-7E05C80F089C}"/>
              </a:ext>
            </a:extLst>
          </p:cNvPr>
          <p:cNvSpPr txBox="1">
            <a:spLocks/>
          </p:cNvSpPr>
          <p:nvPr/>
        </p:nvSpPr>
        <p:spPr>
          <a:xfrm>
            <a:off x="1736035" y="3749041"/>
            <a:ext cx="7866480" cy="299631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80000"/>
              </a:lnSpc>
              <a:defRPr/>
            </a:pPr>
            <a:endParaRPr lang="en-GB" sz="2400" b="1" dirty="0">
              <a:solidFill>
                <a:prstClr val="black"/>
              </a:solidFill>
              <a:latin typeface="Calibri"/>
            </a:endParaRPr>
          </a:p>
          <a:p>
            <a:pPr>
              <a:lnSpc>
                <a:spcPct val="80000"/>
              </a:lnSpc>
              <a:defRPr/>
            </a:pPr>
            <a:r>
              <a:rPr lang="en-GB" sz="2400" b="1" dirty="0">
                <a:solidFill>
                  <a:prstClr val="black"/>
                </a:solidFill>
                <a:latin typeface="Calibri"/>
              </a:rPr>
              <a:t>Strategic Plan 2020-2025 , Annual Performance Plan 2020-2021 and Budget </a:t>
            </a:r>
          </a:p>
          <a:p>
            <a:pPr>
              <a:lnSpc>
                <a:spcPct val="80000"/>
              </a:lnSpc>
              <a:defRPr/>
            </a:pPr>
            <a:endParaRPr lang="en-GB" sz="2400" b="1" dirty="0">
              <a:solidFill>
                <a:prstClr val="black"/>
              </a:solidFill>
              <a:latin typeface="Calibri"/>
            </a:endParaRPr>
          </a:p>
          <a:p>
            <a:pPr>
              <a:lnSpc>
                <a:spcPct val="80000"/>
              </a:lnSpc>
              <a:defRPr/>
            </a:pPr>
            <a:endParaRPr lang="en-GB" sz="2400" b="1" dirty="0">
              <a:solidFill>
                <a:prstClr val="black"/>
              </a:solidFill>
              <a:latin typeface="Calibri"/>
            </a:endParaRPr>
          </a:p>
          <a:p>
            <a:pPr>
              <a:lnSpc>
                <a:spcPct val="80000"/>
              </a:lnSpc>
              <a:defRPr/>
            </a:pPr>
            <a:r>
              <a:rPr lang="en-GB" sz="2400" b="1" dirty="0">
                <a:solidFill>
                  <a:prstClr val="black"/>
                </a:solidFill>
                <a:latin typeface="Calibri"/>
              </a:rPr>
              <a:t>Presentation to the </a:t>
            </a:r>
          </a:p>
          <a:p>
            <a:pPr>
              <a:lnSpc>
                <a:spcPct val="80000"/>
              </a:lnSpc>
              <a:defRPr/>
            </a:pPr>
            <a:r>
              <a:rPr lang="en-GB" sz="2400" b="1" dirty="0">
                <a:solidFill>
                  <a:prstClr val="black"/>
                </a:solidFill>
              </a:rPr>
              <a:t>Portfolio Committee on Human Settlements, Water and Sanitation</a:t>
            </a:r>
            <a:endParaRPr lang="en-GB" sz="2400" b="1" dirty="0">
              <a:solidFill>
                <a:prstClr val="black"/>
              </a:solidFill>
              <a:latin typeface="Calibri"/>
            </a:endParaRPr>
          </a:p>
          <a:p>
            <a:pPr>
              <a:lnSpc>
                <a:spcPct val="80000"/>
              </a:lnSpc>
              <a:defRPr/>
            </a:pPr>
            <a:endParaRPr lang="en-GB" sz="2400" b="1" dirty="0">
              <a:solidFill>
                <a:prstClr val="black"/>
              </a:solidFill>
              <a:latin typeface="Calibri"/>
            </a:endParaRPr>
          </a:p>
          <a:p>
            <a:pPr>
              <a:lnSpc>
                <a:spcPct val="80000"/>
              </a:lnSpc>
              <a:defRPr/>
            </a:pPr>
            <a:r>
              <a:rPr lang="en-GB" sz="2400" b="1" smtClean="0">
                <a:solidFill>
                  <a:prstClr val="black"/>
                </a:solidFill>
                <a:latin typeface="Calibri"/>
              </a:rPr>
              <a:t>07 </a:t>
            </a:r>
            <a:r>
              <a:rPr lang="en-GB" sz="2400" b="1" dirty="0">
                <a:solidFill>
                  <a:prstClr val="black"/>
                </a:solidFill>
                <a:latin typeface="Calibri"/>
              </a:rPr>
              <a:t>May 2020</a:t>
            </a:r>
          </a:p>
        </p:txBody>
      </p:sp>
    </p:spTree>
    <p:extLst>
      <p:ext uri="{BB962C8B-B14F-4D97-AF65-F5344CB8AC3E}">
        <p14:creationId xmlns:p14="http://schemas.microsoft.com/office/powerpoint/2010/main" val="645712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866" y="-32997"/>
            <a:ext cx="1123369" cy="780176"/>
          </a:xfrm>
          <a:prstGeom prst="rect">
            <a:avLst/>
          </a:prstGeom>
          <a:ln>
            <a:noFill/>
          </a:ln>
        </p:spPr>
      </p:pic>
      <p:sp>
        <p:nvSpPr>
          <p:cNvPr id="2" name="Rectangle 1"/>
          <p:cNvSpPr/>
          <p:nvPr/>
        </p:nvSpPr>
        <p:spPr>
          <a:xfrm>
            <a:off x="92765" y="112139"/>
            <a:ext cx="10787270" cy="5872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W" sz="2800" b="1" dirty="0">
                <a:solidFill>
                  <a:srgbClr val="1F497D"/>
                </a:solidFill>
                <a:latin typeface="Arial"/>
              </a:rPr>
              <a:t>Outcome indicators, Baseline and Targets </a:t>
            </a:r>
            <a:endParaRPr lang="en-ZA" sz="2800" b="1" dirty="0">
              <a:solidFill>
                <a:srgbClr val="1F497D"/>
              </a:solidFill>
              <a:latin typeface="Arial"/>
            </a:endParaRPr>
          </a:p>
        </p:txBody>
      </p:sp>
      <p:graphicFrame>
        <p:nvGraphicFramePr>
          <p:cNvPr id="4" name="Table 3">
            <a:extLst>
              <a:ext uri="{FF2B5EF4-FFF2-40B4-BE49-F238E27FC236}">
                <a16:creationId xmlns:a16="http://schemas.microsoft.com/office/drawing/2014/main" id="{1EA2A9A2-9660-4C9D-9372-358C3B781527}"/>
              </a:ext>
            </a:extLst>
          </p:cNvPr>
          <p:cNvGraphicFramePr>
            <a:graphicFrameLocks noGrp="1"/>
          </p:cNvGraphicFramePr>
          <p:nvPr>
            <p:extLst>
              <p:ext uri="{D42A27DB-BD31-4B8C-83A1-F6EECF244321}">
                <p14:modId xmlns:p14="http://schemas.microsoft.com/office/powerpoint/2010/main" val="994580581"/>
              </p:ext>
            </p:extLst>
          </p:nvPr>
        </p:nvGraphicFramePr>
        <p:xfrm>
          <a:off x="0" y="901148"/>
          <a:ext cx="12191999" cy="5956852"/>
        </p:xfrm>
        <a:graphic>
          <a:graphicData uri="http://schemas.openxmlformats.org/drawingml/2006/table">
            <a:tbl>
              <a:tblPr firstRow="1" firstCol="1" bandRow="1">
                <a:tableStyleId>{0505E3EF-67EA-436B-97B2-0124C06EBD24}</a:tableStyleId>
              </a:tblPr>
              <a:tblGrid>
                <a:gridCol w="2693355">
                  <a:extLst>
                    <a:ext uri="{9D8B030D-6E8A-4147-A177-3AD203B41FA5}">
                      <a16:colId xmlns:a16="http://schemas.microsoft.com/office/drawing/2014/main" val="3760898092"/>
                    </a:ext>
                  </a:extLst>
                </a:gridCol>
                <a:gridCol w="3373780">
                  <a:extLst>
                    <a:ext uri="{9D8B030D-6E8A-4147-A177-3AD203B41FA5}">
                      <a16:colId xmlns:a16="http://schemas.microsoft.com/office/drawing/2014/main" val="2045845265"/>
                    </a:ext>
                  </a:extLst>
                </a:gridCol>
                <a:gridCol w="2806757">
                  <a:extLst>
                    <a:ext uri="{9D8B030D-6E8A-4147-A177-3AD203B41FA5}">
                      <a16:colId xmlns:a16="http://schemas.microsoft.com/office/drawing/2014/main" val="1038862143"/>
                    </a:ext>
                  </a:extLst>
                </a:gridCol>
                <a:gridCol w="3318107">
                  <a:extLst>
                    <a:ext uri="{9D8B030D-6E8A-4147-A177-3AD203B41FA5}">
                      <a16:colId xmlns:a16="http://schemas.microsoft.com/office/drawing/2014/main" val="1911025477"/>
                    </a:ext>
                  </a:extLst>
                </a:gridCol>
              </a:tblGrid>
              <a:tr h="425875">
                <a:tc>
                  <a:txBody>
                    <a:bodyPr/>
                    <a:lstStyle/>
                    <a:p>
                      <a:pPr algn="just">
                        <a:lnSpc>
                          <a:spcPct val="150000"/>
                        </a:lnSpc>
                        <a:spcAft>
                          <a:spcPts val="0"/>
                        </a:spcAft>
                      </a:pPr>
                      <a:r>
                        <a:rPr lang="en-ZA" sz="1400" b="1" dirty="0">
                          <a:effectLst/>
                          <a:latin typeface="Arial" panose="020B0604020202020204" pitchFamily="34" charset="0"/>
                          <a:cs typeface="Arial" panose="020B0604020202020204" pitchFamily="34" charset="0"/>
                        </a:rPr>
                        <a:t>Outcome</a:t>
                      </a:r>
                      <a:endParaRPr lang="en-ZA" sz="1400" b="1" dirty="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solidFill>
                      <a:schemeClr val="accent3">
                        <a:lumMod val="60000"/>
                        <a:lumOff val="40000"/>
                      </a:schemeClr>
                    </a:solidFill>
                  </a:tcPr>
                </a:tc>
                <a:tc>
                  <a:txBody>
                    <a:bodyPr/>
                    <a:lstStyle/>
                    <a:p>
                      <a:pPr algn="just">
                        <a:lnSpc>
                          <a:spcPct val="150000"/>
                        </a:lnSpc>
                        <a:spcAft>
                          <a:spcPts val="0"/>
                        </a:spcAft>
                      </a:pPr>
                      <a:r>
                        <a:rPr lang="en-ZA" sz="1400" b="1" dirty="0">
                          <a:effectLst/>
                          <a:latin typeface="Arial" panose="020B0604020202020204" pitchFamily="34" charset="0"/>
                          <a:cs typeface="Arial" panose="020B0604020202020204" pitchFamily="34" charset="0"/>
                        </a:rPr>
                        <a:t>Outcome indicator</a:t>
                      </a:r>
                      <a:endParaRPr lang="en-ZA" sz="1400" b="1" dirty="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solidFill>
                      <a:schemeClr val="accent3">
                        <a:lumMod val="60000"/>
                        <a:lumOff val="40000"/>
                      </a:schemeClr>
                    </a:solidFill>
                  </a:tcPr>
                </a:tc>
                <a:tc>
                  <a:txBody>
                    <a:bodyPr/>
                    <a:lstStyle/>
                    <a:p>
                      <a:pPr algn="just">
                        <a:lnSpc>
                          <a:spcPct val="150000"/>
                        </a:lnSpc>
                        <a:spcAft>
                          <a:spcPts val="0"/>
                        </a:spcAft>
                      </a:pPr>
                      <a:r>
                        <a:rPr lang="en-ZA" sz="1400" b="1">
                          <a:effectLst/>
                          <a:latin typeface="Arial" panose="020B0604020202020204" pitchFamily="34" charset="0"/>
                          <a:cs typeface="Arial" panose="020B0604020202020204" pitchFamily="34" charset="0"/>
                        </a:rPr>
                        <a:t>Baseline</a:t>
                      </a:r>
                      <a:endParaRPr lang="en-ZA" sz="1400" b="1">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solidFill>
                      <a:schemeClr val="accent3">
                        <a:lumMod val="60000"/>
                        <a:lumOff val="40000"/>
                      </a:schemeClr>
                    </a:solidFill>
                  </a:tcPr>
                </a:tc>
                <a:tc>
                  <a:txBody>
                    <a:bodyPr/>
                    <a:lstStyle/>
                    <a:p>
                      <a:pPr algn="just">
                        <a:lnSpc>
                          <a:spcPct val="150000"/>
                        </a:lnSpc>
                        <a:spcAft>
                          <a:spcPts val="0"/>
                        </a:spcAft>
                      </a:pPr>
                      <a:r>
                        <a:rPr lang="en-ZA" sz="1400" b="1" dirty="0">
                          <a:effectLst/>
                          <a:latin typeface="Arial" panose="020B0604020202020204" pitchFamily="34" charset="0"/>
                          <a:cs typeface="Arial" panose="020B0604020202020204" pitchFamily="34" charset="0"/>
                        </a:rPr>
                        <a:t>Five-year target</a:t>
                      </a:r>
                      <a:endParaRPr lang="en-ZA" sz="1400" b="1" dirty="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solidFill>
                      <a:schemeClr val="accent3">
                        <a:lumMod val="60000"/>
                        <a:lumOff val="40000"/>
                      </a:schemeClr>
                    </a:solidFill>
                  </a:tcPr>
                </a:tc>
                <a:extLst>
                  <a:ext uri="{0D108BD9-81ED-4DB2-BD59-A6C34878D82A}">
                    <a16:rowId xmlns:a16="http://schemas.microsoft.com/office/drawing/2014/main" val="1677831198"/>
                  </a:ext>
                </a:extLst>
              </a:tr>
              <a:tr h="425875">
                <a:tc>
                  <a:txBody>
                    <a:bodyPr/>
                    <a:lstStyle/>
                    <a:p>
                      <a:pPr algn="just">
                        <a:lnSpc>
                          <a:spcPct val="150000"/>
                        </a:lnSpc>
                        <a:spcAft>
                          <a:spcPts val="0"/>
                        </a:spcAft>
                      </a:pPr>
                      <a:r>
                        <a:rPr lang="en-GB" sz="1400" b="1" dirty="0">
                          <a:effectLst/>
                          <a:latin typeface="Arial" panose="020B0604020202020204" pitchFamily="34" charset="0"/>
                          <a:cs typeface="Arial" panose="020B0604020202020204" pitchFamily="34" charset="0"/>
                        </a:rPr>
                        <a:t>MTSF Priority 4</a:t>
                      </a:r>
                      <a:endParaRPr lang="en-ZA" sz="1400" b="1" dirty="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solidFill>
                      <a:schemeClr val="accent3">
                        <a:lumMod val="60000"/>
                        <a:lumOff val="40000"/>
                      </a:schemeClr>
                    </a:solidFill>
                  </a:tcPr>
                </a:tc>
                <a:tc gridSpan="3">
                  <a:txBody>
                    <a:bodyPr/>
                    <a:lstStyle/>
                    <a:p>
                      <a:pPr algn="just">
                        <a:lnSpc>
                          <a:spcPct val="150000"/>
                        </a:lnSpc>
                        <a:spcAft>
                          <a:spcPts val="1000"/>
                        </a:spcAft>
                      </a:pPr>
                      <a:r>
                        <a:rPr lang="en-ZA" sz="1400" b="1" dirty="0">
                          <a:effectLst/>
                          <a:latin typeface="Arial" panose="020B0604020202020204" pitchFamily="34" charset="0"/>
                          <a:cs typeface="Arial" panose="020B0604020202020204" pitchFamily="34" charset="0"/>
                        </a:rPr>
                        <a:t>Spatial integration, human settlements and local government</a:t>
                      </a:r>
                      <a:endParaRPr lang="en-ZA" sz="1400" b="1" dirty="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solidFill>
                      <a:schemeClr val="accent3">
                        <a:lumMod val="60000"/>
                        <a:lumOff val="40000"/>
                      </a:schemeClr>
                    </a:solidFill>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algn="just">
                        <a:lnSpc>
                          <a:spcPct val="150000"/>
                        </a:lnSpc>
                        <a:spcAft>
                          <a:spcPts val="1000"/>
                        </a:spcAft>
                      </a:pP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32828" marR="3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3961765"/>
                  </a:ext>
                </a:extLst>
              </a:tr>
              <a:tr h="911818">
                <a:tc rowSpan="4">
                  <a:txBody>
                    <a:bodyPr/>
                    <a:lstStyle/>
                    <a:p>
                      <a:pPr algn="l">
                        <a:lnSpc>
                          <a:spcPct val="150000"/>
                        </a:lnSpc>
                        <a:spcAft>
                          <a:spcPts val="0"/>
                        </a:spcAft>
                      </a:pPr>
                      <a:r>
                        <a:rPr lang="en-ZA" sz="1400">
                          <a:effectLst/>
                          <a:latin typeface="Arial" panose="020B0604020202020204" pitchFamily="34" charset="0"/>
                          <a:cs typeface="Arial" panose="020B0604020202020204" pitchFamily="34" charset="0"/>
                        </a:rPr>
                        <a:t>Integrated and coordinated spatial planning and inclusive sustainable human settlements</a:t>
                      </a:r>
                      <a:endParaRPr lang="en-ZA" sz="140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tc>
                <a:tc>
                  <a:txBody>
                    <a:bodyPr/>
                    <a:lstStyle/>
                    <a:p>
                      <a:pPr algn="just">
                        <a:lnSpc>
                          <a:spcPct val="150000"/>
                        </a:lnSpc>
                        <a:spcAft>
                          <a:spcPts val="0"/>
                        </a:spcAft>
                      </a:pPr>
                      <a:r>
                        <a:rPr lang="en-ZA" sz="1400">
                          <a:effectLst/>
                          <a:latin typeface="Arial" panose="020B0604020202020204" pitchFamily="34" charset="0"/>
                          <a:cs typeface="Arial" panose="020B0604020202020204" pitchFamily="34" charset="0"/>
                        </a:rPr>
                        <a:t>Number of development plans for PHSHDAs completed</a:t>
                      </a:r>
                      <a:endParaRPr lang="en-ZA" sz="140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tc>
                <a:tc>
                  <a:txBody>
                    <a:bodyPr/>
                    <a:lstStyle/>
                    <a:p>
                      <a:pPr algn="just">
                        <a:lnSpc>
                          <a:spcPct val="150000"/>
                        </a:lnSpc>
                        <a:spcAft>
                          <a:spcPts val="0"/>
                        </a:spcAft>
                      </a:pPr>
                      <a:r>
                        <a:rPr lang="en-ZA" sz="1400">
                          <a:effectLst/>
                          <a:latin typeface="Arial" panose="020B0604020202020204" pitchFamily="34" charset="0"/>
                          <a:cs typeface="Arial" panose="020B0604020202020204" pitchFamily="34" charset="0"/>
                        </a:rPr>
                        <a:t>No baseline</a:t>
                      </a:r>
                      <a:endParaRPr lang="en-ZA" sz="140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tc>
                <a:tc>
                  <a:txBody>
                    <a:bodyPr/>
                    <a:lstStyle/>
                    <a:p>
                      <a:pPr algn="just">
                        <a:lnSpc>
                          <a:spcPct val="150000"/>
                        </a:lnSpc>
                        <a:spcAft>
                          <a:spcPts val="0"/>
                        </a:spcAft>
                      </a:pPr>
                      <a:r>
                        <a:rPr lang="en-ZA" sz="1400" dirty="0">
                          <a:effectLst/>
                          <a:latin typeface="Arial" panose="020B0604020202020204" pitchFamily="34" charset="0"/>
                          <a:cs typeface="Arial" panose="020B0604020202020204" pitchFamily="34" charset="0"/>
                        </a:rPr>
                        <a:t>94 Development Plans in PHSHDA’s completed</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tc>
                <a:extLst>
                  <a:ext uri="{0D108BD9-81ED-4DB2-BD59-A6C34878D82A}">
                    <a16:rowId xmlns:a16="http://schemas.microsoft.com/office/drawing/2014/main" val="306957287"/>
                  </a:ext>
                </a:extLst>
              </a:tr>
              <a:tr h="911818">
                <a:tc vMerge="1">
                  <a:txBody>
                    <a:bodyPr/>
                    <a:lstStyle/>
                    <a:p>
                      <a:endParaRPr lang="en-ZA"/>
                    </a:p>
                  </a:txBody>
                  <a:tcPr/>
                </a:tc>
                <a:tc>
                  <a:txBody>
                    <a:bodyPr/>
                    <a:lstStyle/>
                    <a:p>
                      <a:pPr algn="just">
                        <a:lnSpc>
                          <a:spcPct val="150000"/>
                        </a:lnSpc>
                        <a:spcAft>
                          <a:spcPts val="0"/>
                        </a:spcAft>
                      </a:pPr>
                      <a:r>
                        <a:rPr lang="en-ZA" sz="1400">
                          <a:effectLst/>
                          <a:latin typeface="Arial" panose="020B0604020202020204" pitchFamily="34" charset="0"/>
                          <a:cs typeface="Arial" panose="020B0604020202020204" pitchFamily="34" charset="0"/>
                        </a:rPr>
                        <a:t>Number of Informal settlements supported for upgrading to phase 3</a:t>
                      </a:r>
                      <a:endParaRPr lang="en-ZA" sz="140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tc>
                <a:tc>
                  <a:txBody>
                    <a:bodyPr/>
                    <a:lstStyle/>
                    <a:p>
                      <a:pPr algn="just">
                        <a:lnSpc>
                          <a:spcPct val="150000"/>
                        </a:lnSpc>
                        <a:spcAft>
                          <a:spcPts val="0"/>
                        </a:spcAft>
                      </a:pPr>
                      <a:r>
                        <a:rPr lang="en-ZA" sz="1400" dirty="0">
                          <a:effectLst/>
                          <a:latin typeface="Arial" panose="020B0604020202020204" pitchFamily="34" charset="0"/>
                          <a:cs typeface="Arial" panose="020B0604020202020204" pitchFamily="34" charset="0"/>
                        </a:rPr>
                        <a:t>No Baseline</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tc>
                <a:tc>
                  <a:txBody>
                    <a:bodyPr/>
                    <a:lstStyle/>
                    <a:p>
                      <a:pPr algn="just">
                        <a:lnSpc>
                          <a:spcPct val="150000"/>
                        </a:lnSpc>
                        <a:spcAft>
                          <a:spcPts val="0"/>
                        </a:spcAft>
                      </a:pPr>
                      <a:r>
                        <a:rPr lang="en-ZA" sz="1400">
                          <a:effectLst/>
                          <a:latin typeface="Arial" panose="020B0604020202020204" pitchFamily="34" charset="0"/>
                          <a:cs typeface="Arial" panose="020B0604020202020204" pitchFamily="34" charset="0"/>
                        </a:rPr>
                        <a:t>1500 Informal settlements supported for upgrading to phase 3</a:t>
                      </a:r>
                      <a:endParaRPr lang="en-ZA" sz="140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tc>
                <a:extLst>
                  <a:ext uri="{0D108BD9-81ED-4DB2-BD59-A6C34878D82A}">
                    <a16:rowId xmlns:a16="http://schemas.microsoft.com/office/drawing/2014/main" val="1144931504"/>
                  </a:ext>
                </a:extLst>
              </a:tr>
              <a:tr h="1883704">
                <a:tc vMerge="1">
                  <a:txBody>
                    <a:bodyPr/>
                    <a:lstStyle/>
                    <a:p>
                      <a:endParaRPr lang="en-ZA"/>
                    </a:p>
                  </a:txBody>
                  <a:tcPr/>
                </a:tc>
                <a:tc>
                  <a:txBody>
                    <a:bodyPr/>
                    <a:lstStyle/>
                    <a:p>
                      <a:pPr algn="just">
                        <a:lnSpc>
                          <a:spcPct val="150000"/>
                        </a:lnSpc>
                        <a:spcAft>
                          <a:spcPts val="0"/>
                        </a:spcAft>
                      </a:pPr>
                      <a:r>
                        <a:rPr lang="en-ZA" sz="1400" dirty="0">
                          <a:effectLst/>
                          <a:latin typeface="Arial" panose="020B0604020202020204" pitchFamily="34" charset="0"/>
                          <a:cs typeface="Arial" panose="020B0604020202020204" pitchFamily="34" charset="0"/>
                        </a:rPr>
                        <a:t>Number of national and/or provincial priority human settlements catalytic projects provided with implementation support</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tc>
                <a:tc>
                  <a:txBody>
                    <a:bodyPr/>
                    <a:lstStyle/>
                    <a:p>
                      <a:pPr algn="just">
                        <a:lnSpc>
                          <a:spcPct val="150000"/>
                        </a:lnSpc>
                        <a:spcAft>
                          <a:spcPts val="0"/>
                        </a:spcAft>
                      </a:pPr>
                      <a:r>
                        <a:rPr lang="en-ZA" sz="1400" dirty="0">
                          <a:effectLst/>
                          <a:latin typeface="Arial" panose="020B0604020202020204" pitchFamily="34" charset="0"/>
                          <a:cs typeface="Arial" panose="020B0604020202020204" pitchFamily="34" charset="0"/>
                        </a:rPr>
                        <a:t>57 national and/or provincial priority human settlements catalytic projects provided with implementation support</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tc>
                <a:tc>
                  <a:txBody>
                    <a:bodyPr/>
                    <a:lstStyle/>
                    <a:p>
                      <a:pPr algn="just">
                        <a:lnSpc>
                          <a:spcPct val="150000"/>
                        </a:lnSpc>
                        <a:spcAft>
                          <a:spcPts val="0"/>
                        </a:spcAft>
                      </a:pPr>
                      <a:r>
                        <a:rPr lang="en-ZA" sz="1400" dirty="0">
                          <a:effectLst/>
                          <a:latin typeface="Arial" panose="020B0604020202020204" pitchFamily="34" charset="0"/>
                          <a:cs typeface="Arial" panose="020B0604020202020204" pitchFamily="34" charset="0"/>
                        </a:rPr>
                        <a:t>50</a:t>
                      </a:r>
                      <a:r>
                        <a:rPr lang="en-US" sz="1400" dirty="0">
                          <a:effectLst/>
                          <a:latin typeface="Arial" panose="020B0604020202020204" pitchFamily="34" charset="0"/>
                          <a:cs typeface="Arial" panose="020B0604020202020204" pitchFamily="34" charset="0"/>
                        </a:rPr>
                        <a:t> national and/or provincial priority human settlements catalytic projects provided with implementation support</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tc>
                <a:extLst>
                  <a:ext uri="{0D108BD9-81ED-4DB2-BD59-A6C34878D82A}">
                    <a16:rowId xmlns:a16="http://schemas.microsoft.com/office/drawing/2014/main" val="1908641276"/>
                  </a:ext>
                </a:extLst>
              </a:tr>
              <a:tr h="1397762">
                <a:tc vMerge="1">
                  <a:txBody>
                    <a:bodyPr/>
                    <a:lstStyle/>
                    <a:p>
                      <a:endParaRPr lang="en-ZA"/>
                    </a:p>
                  </a:txBody>
                  <a:tcPr/>
                </a:tc>
                <a:tc>
                  <a:txBody>
                    <a:bodyPr/>
                    <a:lstStyle/>
                    <a:p>
                      <a:pPr algn="just">
                        <a:lnSpc>
                          <a:spcPct val="150000"/>
                        </a:lnSpc>
                        <a:spcAft>
                          <a:spcPts val="0"/>
                        </a:spcAft>
                      </a:pPr>
                      <a:r>
                        <a:rPr lang="en-ZA" sz="1400">
                          <a:effectLst/>
                          <a:latin typeface="Arial" panose="020B0604020202020204" pitchFamily="34" charset="0"/>
                          <a:cs typeface="Arial" panose="020B0604020202020204" pitchFamily="34" charset="0"/>
                        </a:rPr>
                        <a:t>Number of municipalities provided with technical implementation support for distressed mining communities</a:t>
                      </a:r>
                      <a:endParaRPr lang="en-ZA" sz="140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tc>
                <a:tc>
                  <a:txBody>
                    <a:bodyPr/>
                    <a:lstStyle/>
                    <a:p>
                      <a:pPr algn="just">
                        <a:lnSpc>
                          <a:spcPct val="150000"/>
                        </a:lnSpc>
                        <a:spcAft>
                          <a:spcPts val="0"/>
                        </a:spcAft>
                      </a:pPr>
                      <a:r>
                        <a:rPr lang="en-ZA" sz="1400" dirty="0">
                          <a:effectLst/>
                          <a:latin typeface="Arial" panose="020B0604020202020204" pitchFamily="34" charset="0"/>
                          <a:cs typeface="Arial" panose="020B0604020202020204" pitchFamily="34" charset="0"/>
                        </a:rPr>
                        <a:t>22 municipalities provided with technical implementation support for distressed mining communities</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tc>
                <a:tc>
                  <a:txBody>
                    <a:bodyPr/>
                    <a:lstStyle/>
                    <a:p>
                      <a:pPr algn="just">
                        <a:lnSpc>
                          <a:spcPct val="150000"/>
                        </a:lnSpc>
                        <a:spcAft>
                          <a:spcPts val="0"/>
                        </a:spcAft>
                      </a:pPr>
                      <a:r>
                        <a:rPr lang="en-ZA" sz="1400" dirty="0">
                          <a:effectLst/>
                          <a:latin typeface="Arial" panose="020B0604020202020204" pitchFamily="34" charset="0"/>
                          <a:cs typeface="Arial" panose="020B0604020202020204" pitchFamily="34" charset="0"/>
                        </a:rPr>
                        <a:t>23 municipalities provided with technical implementation</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tc>
                <a:extLst>
                  <a:ext uri="{0D108BD9-81ED-4DB2-BD59-A6C34878D82A}">
                    <a16:rowId xmlns:a16="http://schemas.microsoft.com/office/drawing/2014/main" val="1020791426"/>
                  </a:ext>
                </a:extLst>
              </a:tr>
            </a:tbl>
          </a:graphicData>
        </a:graphic>
      </p:graphicFrame>
      <p:sp>
        <p:nvSpPr>
          <p:cNvPr id="6" name="Slide Number Placeholder 3">
            <a:extLst>
              <a:ext uri="{FF2B5EF4-FFF2-40B4-BE49-F238E27FC236}">
                <a16:creationId xmlns:a16="http://schemas.microsoft.com/office/drawing/2014/main" id="{FF81A31F-F321-4CC0-940B-8290C33B1DC7}"/>
              </a:ext>
            </a:extLst>
          </p:cNvPr>
          <p:cNvSpPr>
            <a:spLocks noGrp="1"/>
          </p:cNvSpPr>
          <p:nvPr>
            <p:ph type="sldNum" sz="quarter" idx="12"/>
          </p:nvPr>
        </p:nvSpPr>
        <p:spPr>
          <a:xfrm>
            <a:off x="9254435" y="6492875"/>
            <a:ext cx="2844800" cy="365125"/>
          </a:xfrm>
        </p:spPr>
        <p:txBody>
          <a:bodyPr/>
          <a:lstStyle/>
          <a:p>
            <a:pPr algn="r"/>
            <a:fld id="{46ECAB5A-9401-5442-B54D-9E441F4DE593}" type="slidenum">
              <a:rPr lang="en-US" sz="1400" b="1" smtClean="0">
                <a:latin typeface="Arial" panose="020B0604020202020204" pitchFamily="34" charset="0"/>
                <a:cs typeface="Arial" panose="020B0604020202020204" pitchFamily="34" charset="0"/>
              </a:rPr>
              <a:pPr algn="r"/>
              <a:t>10</a:t>
            </a:fld>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279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866" y="-32997"/>
            <a:ext cx="1123369" cy="780176"/>
          </a:xfrm>
          <a:prstGeom prst="rect">
            <a:avLst/>
          </a:prstGeom>
          <a:ln>
            <a:noFill/>
          </a:ln>
        </p:spPr>
      </p:pic>
      <p:sp>
        <p:nvSpPr>
          <p:cNvPr id="2" name="Rectangle 1"/>
          <p:cNvSpPr/>
          <p:nvPr/>
        </p:nvSpPr>
        <p:spPr>
          <a:xfrm>
            <a:off x="92765" y="112139"/>
            <a:ext cx="10787270" cy="5872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W" sz="2800" b="1" dirty="0">
                <a:solidFill>
                  <a:srgbClr val="1F497D"/>
                </a:solidFill>
                <a:latin typeface="Arial"/>
              </a:rPr>
              <a:t>MTSF Targets and the role of the HDA</a:t>
            </a:r>
            <a:endParaRPr lang="en-ZA" sz="2800" b="1" dirty="0">
              <a:solidFill>
                <a:srgbClr val="1F497D"/>
              </a:solidFill>
              <a:latin typeface="Arial"/>
            </a:endParaRPr>
          </a:p>
        </p:txBody>
      </p:sp>
      <p:graphicFrame>
        <p:nvGraphicFramePr>
          <p:cNvPr id="3" name="Table 2">
            <a:extLst>
              <a:ext uri="{FF2B5EF4-FFF2-40B4-BE49-F238E27FC236}">
                <a16:creationId xmlns:a16="http://schemas.microsoft.com/office/drawing/2014/main" id="{1000A500-3AC4-4E20-B1A7-33048F539850}"/>
              </a:ext>
            </a:extLst>
          </p:cNvPr>
          <p:cNvGraphicFramePr>
            <a:graphicFrameLocks noGrp="1"/>
          </p:cNvGraphicFramePr>
          <p:nvPr/>
        </p:nvGraphicFramePr>
        <p:xfrm>
          <a:off x="0" y="917431"/>
          <a:ext cx="12192001" cy="5761531"/>
        </p:xfrm>
        <a:graphic>
          <a:graphicData uri="http://schemas.openxmlformats.org/drawingml/2006/table">
            <a:tbl>
              <a:tblPr firstRow="1" firstCol="1" bandRow="1"/>
              <a:tblGrid>
                <a:gridCol w="2902857">
                  <a:extLst>
                    <a:ext uri="{9D8B030D-6E8A-4147-A177-3AD203B41FA5}">
                      <a16:colId xmlns:a16="http://schemas.microsoft.com/office/drawing/2014/main" val="1252766027"/>
                    </a:ext>
                  </a:extLst>
                </a:gridCol>
                <a:gridCol w="2497600">
                  <a:extLst>
                    <a:ext uri="{9D8B030D-6E8A-4147-A177-3AD203B41FA5}">
                      <a16:colId xmlns:a16="http://schemas.microsoft.com/office/drawing/2014/main" val="2111297720"/>
                    </a:ext>
                  </a:extLst>
                </a:gridCol>
                <a:gridCol w="2742057">
                  <a:extLst>
                    <a:ext uri="{9D8B030D-6E8A-4147-A177-3AD203B41FA5}">
                      <a16:colId xmlns:a16="http://schemas.microsoft.com/office/drawing/2014/main" val="1085856806"/>
                    </a:ext>
                  </a:extLst>
                </a:gridCol>
                <a:gridCol w="4049487">
                  <a:extLst>
                    <a:ext uri="{9D8B030D-6E8A-4147-A177-3AD203B41FA5}">
                      <a16:colId xmlns:a16="http://schemas.microsoft.com/office/drawing/2014/main" val="1337673099"/>
                    </a:ext>
                  </a:extLst>
                </a:gridCol>
              </a:tblGrid>
              <a:tr h="470683">
                <a:tc gridSpan="4">
                  <a:txBody>
                    <a:bodyPr/>
                    <a:lstStyle/>
                    <a:p>
                      <a:pPr marL="367030" indent="-367030" algn="ctr">
                        <a:lnSpc>
                          <a:spcPct val="115000"/>
                        </a:lnSpc>
                        <a:spcBef>
                          <a:spcPts val="200"/>
                        </a:spcBef>
                        <a:spcAft>
                          <a:spcPts val="0"/>
                        </a:spcAft>
                      </a:pPr>
                      <a:r>
                        <a:rPr lang="en-GB" sz="1400" b="1" dirty="0">
                          <a:effectLst/>
                          <a:latin typeface="Century Gothic" panose="020B0502020202020204" pitchFamily="34" charset="0"/>
                          <a:ea typeface="Century Gothic" panose="020B0502020202020204" pitchFamily="34" charset="0"/>
                          <a:cs typeface="Times New Roman (Body CS)"/>
                        </a:rPr>
                        <a:t>Target: Implement housing &amp; human settlements transformation, social justice and spatial justice programme in 94 priority development areas</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9050" cap="flat" cmpd="sng" algn="ctr">
                      <a:solidFill>
                        <a:srgbClr val="93D07C"/>
                      </a:solidFill>
                      <a:prstDash val="solid"/>
                      <a:round/>
                      <a:headEnd type="none" w="med" len="med"/>
                      <a:tailEnd type="none" w="med" len="med"/>
                    </a:lnB>
                    <a:solidFill>
                      <a:srgbClr val="86A795"/>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56525874"/>
                  </a:ext>
                </a:extLst>
              </a:tr>
              <a:tr h="224711">
                <a:tc>
                  <a:txBody>
                    <a:bodyPr/>
                    <a:lstStyle/>
                    <a:p>
                      <a:pPr marL="367030" indent="-367030" algn="ctr">
                        <a:lnSpc>
                          <a:spcPct val="115000"/>
                        </a:lnSpc>
                        <a:spcAft>
                          <a:spcPts val="0"/>
                        </a:spcAft>
                      </a:pPr>
                      <a:r>
                        <a:rPr lang="en-GB" sz="1400" b="1">
                          <a:solidFill>
                            <a:srgbClr val="000000"/>
                          </a:solidFill>
                          <a:effectLst/>
                          <a:latin typeface="Century Gothic" panose="020B0502020202020204" pitchFamily="34" charset="0"/>
                          <a:ea typeface="Century Gothic" panose="020B0502020202020204" pitchFamily="34" charset="0"/>
                          <a:cs typeface="Times New Roman (Body CS)"/>
                        </a:rPr>
                        <a:t>INDICATORS</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9050" cap="flat" cmpd="sng" algn="ctr">
                      <a:solidFill>
                        <a:srgbClr val="93D07C"/>
                      </a:solidFill>
                      <a:prstDash val="solid"/>
                      <a:round/>
                      <a:headEnd type="none" w="med" len="med"/>
                      <a:tailEnd type="none" w="med" len="med"/>
                    </a:lnT>
                    <a:lnB w="12700" cap="flat" cmpd="sng" algn="ctr">
                      <a:solidFill>
                        <a:srgbClr val="B7DFA8"/>
                      </a:solidFill>
                      <a:prstDash val="solid"/>
                      <a:round/>
                      <a:headEnd type="none" w="med" len="med"/>
                      <a:tailEnd type="none" w="med" len="med"/>
                    </a:lnB>
                    <a:solidFill>
                      <a:srgbClr val="D6E1DB"/>
                    </a:solidFill>
                  </a:tcPr>
                </a:tc>
                <a:tc gridSpan="2">
                  <a:txBody>
                    <a:bodyPr/>
                    <a:lstStyle/>
                    <a:p>
                      <a:pPr marL="367030" indent="-367030" algn="ctr">
                        <a:lnSpc>
                          <a:spcPct val="115000"/>
                        </a:lnSpc>
                        <a:spcAft>
                          <a:spcPts val="0"/>
                        </a:spcAft>
                      </a:pPr>
                      <a:r>
                        <a:rPr lang="en-GB" sz="1400" b="1">
                          <a:solidFill>
                            <a:srgbClr val="000000"/>
                          </a:solidFill>
                          <a:effectLst/>
                          <a:latin typeface="Century Gothic" panose="020B0502020202020204" pitchFamily="34" charset="0"/>
                          <a:ea typeface="Century Gothic" panose="020B0502020202020204" pitchFamily="34" charset="0"/>
                          <a:cs typeface="Times New Roman (Body CS)"/>
                        </a:rPr>
                        <a:t>2024 TARGETS</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9050" cap="flat" cmpd="sng" algn="ctr">
                      <a:solidFill>
                        <a:srgbClr val="93D07C"/>
                      </a:solidFill>
                      <a:prstDash val="solid"/>
                      <a:round/>
                      <a:headEnd type="none" w="med" len="med"/>
                      <a:tailEnd type="none" w="med" len="med"/>
                    </a:lnT>
                    <a:lnB w="12700" cap="flat" cmpd="sng" algn="ctr">
                      <a:solidFill>
                        <a:srgbClr val="B7DFA8"/>
                      </a:solidFill>
                      <a:prstDash val="solid"/>
                      <a:round/>
                      <a:headEnd type="none" w="med" len="med"/>
                      <a:tailEnd type="none" w="med" len="med"/>
                    </a:lnB>
                    <a:solidFill>
                      <a:srgbClr val="D6E1DB"/>
                    </a:solidFill>
                  </a:tcPr>
                </a:tc>
                <a:tc hMerge="1">
                  <a:txBody>
                    <a:bodyPr/>
                    <a:lstStyle/>
                    <a:p>
                      <a:endParaRPr lang="en-ZA"/>
                    </a:p>
                  </a:txBody>
                  <a:tcPr/>
                </a:tc>
                <a:tc>
                  <a:txBody>
                    <a:bodyPr/>
                    <a:lstStyle/>
                    <a:p>
                      <a:pPr marL="367030" indent="-367030" algn="just">
                        <a:lnSpc>
                          <a:spcPct val="115000"/>
                        </a:lnSpc>
                        <a:spcBef>
                          <a:spcPts val="200"/>
                        </a:spcBef>
                        <a:spcAft>
                          <a:spcPts val="0"/>
                        </a:spcAft>
                      </a:pPr>
                      <a:r>
                        <a:rPr lang="en-ZA" sz="1400" b="1" dirty="0">
                          <a:solidFill>
                            <a:srgbClr val="000000"/>
                          </a:solidFill>
                          <a:effectLst/>
                          <a:latin typeface="Century Gothic" panose="020B0502020202020204" pitchFamily="34" charset="0"/>
                          <a:ea typeface="Century Gothic" panose="020B0502020202020204" pitchFamily="34" charset="0"/>
                          <a:cs typeface="Times New Roman (Body CS)"/>
                        </a:rPr>
                        <a:t>HDA Targets</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9050" cap="flat" cmpd="sng" algn="ctr">
                      <a:solidFill>
                        <a:srgbClr val="93D07C"/>
                      </a:solidFill>
                      <a:prstDash val="solid"/>
                      <a:round/>
                      <a:headEnd type="none" w="med" len="med"/>
                      <a:tailEnd type="none" w="med" len="med"/>
                    </a:lnT>
                    <a:lnB w="12700" cap="flat" cmpd="sng" algn="ctr">
                      <a:solidFill>
                        <a:srgbClr val="B7DFA8"/>
                      </a:solidFill>
                      <a:prstDash val="solid"/>
                      <a:round/>
                      <a:headEnd type="none" w="med" len="med"/>
                      <a:tailEnd type="none" w="med" len="med"/>
                    </a:lnB>
                    <a:solidFill>
                      <a:srgbClr val="D6E1DB"/>
                    </a:solidFill>
                  </a:tcPr>
                </a:tc>
                <a:extLst>
                  <a:ext uri="{0D108BD9-81ED-4DB2-BD59-A6C34878D82A}">
                    <a16:rowId xmlns:a16="http://schemas.microsoft.com/office/drawing/2014/main" val="2107127091"/>
                  </a:ext>
                </a:extLst>
              </a:tr>
              <a:tr h="962947">
                <a:tc>
                  <a:txBody>
                    <a:bodyPr/>
                    <a:lstStyle/>
                    <a:p>
                      <a:pPr indent="-367030" algn="just">
                        <a:lnSpc>
                          <a:spcPct val="115000"/>
                        </a:lnSpc>
                        <a:spcAft>
                          <a:spcPts val="0"/>
                        </a:spcAft>
                      </a:pPr>
                      <a:r>
                        <a:rPr lang="en-GB" sz="1400">
                          <a:effectLst/>
                          <a:latin typeface="Arial" panose="020B0604020202020204" pitchFamily="34" charset="0"/>
                          <a:ea typeface="Century Gothic" panose="020B0502020202020204" pitchFamily="34" charset="0"/>
                          <a:cs typeface="Arial" panose="020B0604020202020204" pitchFamily="34" charset="0"/>
                        </a:rPr>
                        <a:t>Priority development areas targeted for achieving spatial transformation through multi-programme integration are declared</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tc gridSpan="2">
                  <a:txBody>
                    <a:bodyPr/>
                    <a:lstStyle/>
                    <a:p>
                      <a:pPr marL="342900" lvl="0" indent="-342900" algn="l">
                        <a:lnSpc>
                          <a:spcPct val="115000"/>
                        </a:lnSpc>
                        <a:spcAft>
                          <a:spcPts val="0"/>
                        </a:spcAft>
                        <a:buFont typeface="Arial" panose="020B0604020202020204" pitchFamily="34" charset="0"/>
                        <a:buChar char="•"/>
                        <a:tabLst>
                          <a:tab pos="457200" algn="l"/>
                        </a:tabLst>
                      </a:pPr>
                      <a:r>
                        <a:rPr lang="en-GB" sz="1400">
                          <a:effectLst/>
                          <a:latin typeface="Arial" panose="020B0604020202020204" pitchFamily="34" charset="0"/>
                          <a:ea typeface="Century Gothic" panose="020B0502020202020204" pitchFamily="34" charset="0"/>
                          <a:cs typeface="Arial" panose="020B0604020202020204" pitchFamily="34" charset="0"/>
                        </a:rPr>
                        <a:t>94 priority development areas declared for human settlements development </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tc hMerge="1">
                  <a:txBody>
                    <a:bodyPr/>
                    <a:lstStyle/>
                    <a:p>
                      <a:endParaRPr lang="en-ZA"/>
                    </a:p>
                  </a:txBody>
                  <a:tcPr/>
                </a:tc>
                <a:tc>
                  <a:txBody>
                    <a:bodyPr/>
                    <a:lstStyle/>
                    <a:p>
                      <a:pPr marL="228600" indent="-367030" algn="l">
                        <a:lnSpc>
                          <a:spcPct val="115000"/>
                        </a:lnSpc>
                        <a:spcBef>
                          <a:spcPts val="200"/>
                        </a:spcBef>
                        <a:spcAft>
                          <a:spcPts val="0"/>
                        </a:spcAft>
                      </a:pPr>
                      <a:r>
                        <a:rPr lang="en-ZA" sz="1400" dirty="0">
                          <a:effectLst/>
                          <a:latin typeface="Arial" panose="020B0604020202020204" pitchFamily="34" charset="0"/>
                          <a:ea typeface="Century Gothic" panose="020B0502020202020204" pitchFamily="34" charset="0"/>
                          <a:cs typeface="Arial" panose="020B0604020202020204" pitchFamily="34" charset="0"/>
                        </a:rPr>
                        <a:t>94 PHSHDA’s declared</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extLst>
                  <a:ext uri="{0D108BD9-81ED-4DB2-BD59-A6C34878D82A}">
                    <a16:rowId xmlns:a16="http://schemas.microsoft.com/office/drawing/2014/main" val="3583422073"/>
                  </a:ext>
                </a:extLst>
              </a:tr>
              <a:tr h="716975">
                <a:tc>
                  <a:txBody>
                    <a:bodyPr/>
                    <a:lstStyle/>
                    <a:p>
                      <a:pPr indent="-367030" algn="just">
                        <a:lnSpc>
                          <a:spcPct val="115000"/>
                        </a:lnSpc>
                        <a:spcAft>
                          <a:spcPts val="0"/>
                        </a:spcAft>
                      </a:pPr>
                      <a:r>
                        <a:rPr lang="en-GB" sz="1400">
                          <a:effectLst/>
                          <a:latin typeface="Arial" panose="020B0604020202020204" pitchFamily="34" charset="0"/>
                          <a:ea typeface="Century Gothic" panose="020B0502020202020204" pitchFamily="34" charset="0"/>
                          <a:cs typeface="Arial" panose="020B0604020202020204" pitchFamily="34" charset="0"/>
                        </a:rPr>
                        <a:t>An integrated implementation programme for the 94 priority development areas completed</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tc gridSpan="2">
                  <a:txBody>
                    <a:bodyPr/>
                    <a:lstStyle/>
                    <a:p>
                      <a:pPr marL="342900" lvl="0" indent="-342900" algn="l">
                        <a:lnSpc>
                          <a:spcPct val="115000"/>
                        </a:lnSpc>
                        <a:spcAft>
                          <a:spcPts val="0"/>
                        </a:spcAft>
                        <a:buFont typeface="Arial" panose="020B0604020202020204" pitchFamily="34" charset="0"/>
                        <a:buChar char="•"/>
                        <a:tabLst>
                          <a:tab pos="457200" algn="l"/>
                        </a:tabLst>
                      </a:pPr>
                      <a:r>
                        <a:rPr lang="en-GB" sz="1400">
                          <a:effectLst/>
                          <a:latin typeface="Arial" panose="020B0604020202020204" pitchFamily="34" charset="0"/>
                          <a:ea typeface="Century Gothic" panose="020B0502020202020204" pitchFamily="34" charset="0"/>
                          <a:cs typeface="Arial" panose="020B0604020202020204" pitchFamily="34" charset="0"/>
                        </a:rPr>
                        <a:t>Development Plans for all 94 priority developed areas, categorised and prioritised with budgets &amp; finance options </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tc hMerge="1">
                  <a:txBody>
                    <a:bodyPr/>
                    <a:lstStyle/>
                    <a:p>
                      <a:endParaRPr lang="en-ZA"/>
                    </a:p>
                  </a:txBody>
                  <a:tcPr/>
                </a:tc>
                <a:tc>
                  <a:txBody>
                    <a:bodyPr/>
                    <a:lstStyle/>
                    <a:p>
                      <a:pPr marL="228600" indent="-367030" algn="l">
                        <a:lnSpc>
                          <a:spcPct val="115000"/>
                        </a:lnSpc>
                        <a:spcBef>
                          <a:spcPts val="200"/>
                        </a:spcBef>
                        <a:spcAft>
                          <a:spcPts val="0"/>
                        </a:spcAft>
                      </a:pPr>
                      <a:r>
                        <a:rPr lang="en-ZA" sz="1400" dirty="0">
                          <a:effectLst/>
                          <a:latin typeface="Arial" panose="020B0604020202020204" pitchFamily="34" charset="0"/>
                          <a:ea typeface="Century Gothic" panose="020B0502020202020204" pitchFamily="34" charset="0"/>
                          <a:cs typeface="Arial" panose="020B0604020202020204" pitchFamily="34" charset="0"/>
                        </a:rPr>
                        <a:t>94 Development Plans developed</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extLst>
                  <a:ext uri="{0D108BD9-81ED-4DB2-BD59-A6C34878D82A}">
                    <a16:rowId xmlns:a16="http://schemas.microsoft.com/office/drawing/2014/main" val="1575612814"/>
                  </a:ext>
                </a:extLst>
              </a:tr>
              <a:tr h="225029">
                <a:tc rowSpan="3">
                  <a:txBody>
                    <a:bodyPr/>
                    <a:lstStyle/>
                    <a:p>
                      <a:pPr indent="-367030" algn="just">
                        <a:lnSpc>
                          <a:spcPct val="115000"/>
                        </a:lnSpc>
                        <a:spcAft>
                          <a:spcPts val="0"/>
                        </a:spcAft>
                      </a:pPr>
                      <a:r>
                        <a:rPr lang="en-GB" sz="1400" dirty="0">
                          <a:effectLst/>
                          <a:latin typeface="Arial" panose="020B0604020202020204" pitchFamily="34" charset="0"/>
                          <a:ea typeface="Century Gothic" panose="020B0502020202020204" pitchFamily="34" charset="0"/>
                          <a:cs typeface="Arial" panose="020B0604020202020204" pitchFamily="34" charset="0"/>
                        </a:rPr>
                        <a:t>Number of houses and serviced sites delivered through a range of programmes in the housing code</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tc gridSpan="2">
                  <a:txBody>
                    <a:bodyPr/>
                    <a:lstStyle/>
                    <a:p>
                      <a:pPr marL="342900" lvl="0" indent="-342900" algn="l">
                        <a:lnSpc>
                          <a:spcPct val="115000"/>
                        </a:lnSpc>
                        <a:spcAft>
                          <a:spcPts val="0"/>
                        </a:spcAft>
                        <a:buFont typeface="Arial" panose="020B0604020202020204" pitchFamily="34" charset="0"/>
                        <a:buChar char="•"/>
                        <a:tabLst>
                          <a:tab pos="457200" algn="l"/>
                        </a:tabLst>
                      </a:pPr>
                      <a:r>
                        <a:rPr lang="en-GB" sz="1400">
                          <a:effectLst/>
                          <a:latin typeface="Arial" panose="020B0604020202020204" pitchFamily="34" charset="0"/>
                          <a:ea typeface="Century Gothic" panose="020B0502020202020204" pitchFamily="34" charset="0"/>
                          <a:cs typeface="Arial" panose="020B0604020202020204" pitchFamily="34" charset="0"/>
                        </a:rPr>
                        <a:t>470 000 housing units </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tc hMerge="1">
                  <a:txBody>
                    <a:bodyPr/>
                    <a:lstStyle/>
                    <a:p>
                      <a:endParaRPr lang="en-ZA"/>
                    </a:p>
                  </a:txBody>
                  <a:tcPr/>
                </a:tc>
                <a:tc>
                  <a:txBody>
                    <a:bodyPr/>
                    <a:lstStyle/>
                    <a:p>
                      <a:pPr marL="228600" indent="-367030" algn="l">
                        <a:lnSpc>
                          <a:spcPct val="115000"/>
                        </a:lnSpc>
                        <a:spcBef>
                          <a:spcPts val="200"/>
                        </a:spcBef>
                        <a:spcAft>
                          <a:spcPts val="0"/>
                        </a:spcAft>
                      </a:pPr>
                      <a:r>
                        <a:rPr lang="en-ZA" sz="1400" dirty="0">
                          <a:effectLst/>
                          <a:latin typeface="Arial" panose="020B0604020202020204" pitchFamily="34" charset="0"/>
                          <a:ea typeface="MS Mincho" panose="02020609040205080304" pitchFamily="49" charset="-128"/>
                          <a:cs typeface="Times New Roman" panose="02020603050405020304" pitchFamily="18" charset="0"/>
                        </a:rPr>
                        <a:t>67 669 </a:t>
                      </a: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extLst>
                  <a:ext uri="{0D108BD9-81ED-4DB2-BD59-A6C34878D82A}">
                    <a16:rowId xmlns:a16="http://schemas.microsoft.com/office/drawing/2014/main" val="1290177996"/>
                  </a:ext>
                </a:extLst>
              </a:tr>
              <a:tr h="225029">
                <a:tc vMerge="1">
                  <a:txBody>
                    <a:bodyPr/>
                    <a:lstStyle/>
                    <a:p>
                      <a:endParaRPr lang="en-ZA"/>
                    </a:p>
                  </a:txBody>
                  <a:tcPr/>
                </a:tc>
                <a:tc gridSpan="2">
                  <a:txBody>
                    <a:bodyPr/>
                    <a:lstStyle/>
                    <a:p>
                      <a:pPr marL="342900" lvl="0" indent="-342900" algn="l">
                        <a:lnSpc>
                          <a:spcPct val="115000"/>
                        </a:lnSpc>
                        <a:spcAft>
                          <a:spcPts val="0"/>
                        </a:spcAft>
                        <a:buFont typeface="Arial" panose="020B0604020202020204" pitchFamily="34" charset="0"/>
                        <a:buChar char="•"/>
                        <a:tabLst>
                          <a:tab pos="457200" algn="l"/>
                        </a:tabLst>
                      </a:pPr>
                      <a:r>
                        <a:rPr lang="en-GB" sz="1400">
                          <a:effectLst/>
                          <a:latin typeface="Arial" panose="020B0604020202020204" pitchFamily="34" charset="0"/>
                          <a:ea typeface="Century Gothic" panose="020B0502020202020204" pitchFamily="34" charset="0"/>
                          <a:cs typeface="Arial" panose="020B0604020202020204" pitchFamily="34" charset="0"/>
                        </a:rPr>
                        <a:t>300 000 serviced sites </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tc hMerge="1">
                  <a:txBody>
                    <a:bodyPr/>
                    <a:lstStyle/>
                    <a:p>
                      <a:endParaRPr lang="en-ZA"/>
                    </a:p>
                  </a:txBody>
                  <a:tcPr/>
                </a:tc>
                <a:tc>
                  <a:txBody>
                    <a:bodyPr/>
                    <a:lstStyle/>
                    <a:p>
                      <a:pPr marL="228600" indent="-367030" algn="l">
                        <a:lnSpc>
                          <a:spcPct val="115000"/>
                        </a:lnSpc>
                        <a:spcBef>
                          <a:spcPts val="200"/>
                        </a:spcBef>
                        <a:spcAft>
                          <a:spcPts val="0"/>
                        </a:spcAft>
                      </a:pPr>
                      <a:r>
                        <a:rPr lang="en-ZA" sz="1400" dirty="0">
                          <a:effectLst/>
                          <a:latin typeface="Arial" panose="020B0604020202020204" pitchFamily="34" charset="0"/>
                          <a:ea typeface="MS Mincho" panose="02020609040205080304" pitchFamily="49" charset="-128"/>
                          <a:cs typeface="Times New Roman" panose="02020603050405020304" pitchFamily="18" charset="0"/>
                        </a:rPr>
                        <a:t>51 146 </a:t>
                      </a: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extLst>
                  <a:ext uri="{0D108BD9-81ED-4DB2-BD59-A6C34878D82A}">
                    <a16:rowId xmlns:a16="http://schemas.microsoft.com/office/drawing/2014/main" val="3538283509"/>
                  </a:ext>
                </a:extLst>
              </a:tr>
              <a:tr h="569834">
                <a:tc vMerge="1">
                  <a:txBody>
                    <a:bodyPr/>
                    <a:lstStyle/>
                    <a:p>
                      <a:endParaRPr lang="en-ZA"/>
                    </a:p>
                  </a:txBody>
                  <a:tcPr/>
                </a:tc>
                <a:tc gridSpan="2">
                  <a:txBody>
                    <a:bodyPr/>
                    <a:lstStyle/>
                    <a:p>
                      <a:pPr marL="342900" lvl="0" indent="-342900" algn="l">
                        <a:lnSpc>
                          <a:spcPct val="115000"/>
                        </a:lnSpc>
                        <a:spcAft>
                          <a:spcPts val="0"/>
                        </a:spcAft>
                        <a:buFont typeface="Arial" panose="020B0604020202020204" pitchFamily="34" charset="0"/>
                        <a:buChar char="•"/>
                        <a:tabLst>
                          <a:tab pos="457200" algn="l"/>
                        </a:tabLst>
                      </a:pPr>
                      <a:r>
                        <a:rPr lang="en-GB" sz="1400">
                          <a:effectLst/>
                          <a:latin typeface="Arial" panose="020B0604020202020204" pitchFamily="34" charset="0"/>
                          <a:ea typeface="Century Gothic" panose="020B0502020202020204" pitchFamily="34" charset="0"/>
                          <a:cs typeface="Arial" panose="020B0604020202020204" pitchFamily="34" charset="0"/>
                        </a:rPr>
                        <a:t>Rezone 100% of acquired land within the priority development areas </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tc hMerge="1">
                  <a:txBody>
                    <a:bodyPr/>
                    <a:lstStyle/>
                    <a:p>
                      <a:endParaRPr lang="en-ZA"/>
                    </a:p>
                  </a:txBody>
                  <a:tcPr/>
                </a:tc>
                <a:tc>
                  <a:txBody>
                    <a:bodyPr/>
                    <a:lstStyle/>
                    <a:p>
                      <a:pPr marL="228600" indent="-367030" algn="l">
                        <a:lnSpc>
                          <a:spcPct val="115000"/>
                        </a:lnSpc>
                        <a:spcBef>
                          <a:spcPts val="200"/>
                        </a:spcBef>
                        <a:spcAft>
                          <a:spcPts val="0"/>
                        </a:spcAft>
                      </a:pPr>
                      <a:r>
                        <a:rPr lang="en-ZA" sz="1400" dirty="0">
                          <a:effectLst/>
                          <a:latin typeface="Arial" panose="020B0604020202020204" pitchFamily="34" charset="0"/>
                          <a:ea typeface="Century Gothic" panose="020B0502020202020204" pitchFamily="34" charset="0"/>
                          <a:cs typeface="Arial" panose="020B0604020202020204" pitchFamily="34" charset="0"/>
                        </a:rPr>
                        <a:t>6000 Ha of land acquired </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p>
                      <a:pPr marL="228600" indent="-367030" algn="l">
                        <a:lnSpc>
                          <a:spcPct val="115000"/>
                        </a:lnSpc>
                        <a:spcBef>
                          <a:spcPts val="200"/>
                        </a:spcBef>
                        <a:spcAft>
                          <a:spcPts val="0"/>
                        </a:spcAft>
                      </a:pPr>
                      <a:r>
                        <a:rPr lang="en-ZA" sz="1400" dirty="0">
                          <a:effectLst/>
                          <a:latin typeface="Arial" panose="020B0604020202020204" pitchFamily="34" charset="0"/>
                          <a:ea typeface="Century Gothic" panose="020B0502020202020204" pitchFamily="34" charset="0"/>
                          <a:cs typeface="Arial" panose="020B0604020202020204" pitchFamily="34" charset="0"/>
                        </a:rPr>
                        <a:t>6000 Ha of land rezoned</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extLst>
                  <a:ext uri="{0D108BD9-81ED-4DB2-BD59-A6C34878D82A}">
                    <a16:rowId xmlns:a16="http://schemas.microsoft.com/office/drawing/2014/main" val="2405009410"/>
                  </a:ext>
                </a:extLst>
              </a:tr>
              <a:tr h="225029">
                <a:tc rowSpan="2">
                  <a:txBody>
                    <a:bodyPr/>
                    <a:lstStyle/>
                    <a:p>
                      <a:pPr indent="-367030" algn="just">
                        <a:lnSpc>
                          <a:spcPct val="115000"/>
                        </a:lnSpc>
                        <a:spcAft>
                          <a:spcPts val="0"/>
                        </a:spcAft>
                      </a:pPr>
                      <a:r>
                        <a:rPr lang="en-GB" sz="1400">
                          <a:effectLst/>
                          <a:latin typeface="Arial" panose="020B0604020202020204" pitchFamily="34" charset="0"/>
                          <a:ea typeface="Century Gothic" panose="020B0502020202020204" pitchFamily="34" charset="0"/>
                          <a:cs typeface="Arial" panose="020B0604020202020204" pitchFamily="34" charset="0"/>
                        </a:rPr>
                        <a:t>Number of rental housing units delivered in priority development areas</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tc gridSpan="2">
                  <a:txBody>
                    <a:bodyPr/>
                    <a:lstStyle/>
                    <a:p>
                      <a:pPr marL="342900" lvl="0" indent="-342900" algn="l">
                        <a:lnSpc>
                          <a:spcPct val="115000"/>
                        </a:lnSpc>
                        <a:spcAft>
                          <a:spcPts val="0"/>
                        </a:spcAft>
                        <a:buFont typeface="Arial" panose="020B0604020202020204" pitchFamily="34" charset="0"/>
                        <a:buChar char="•"/>
                        <a:tabLst>
                          <a:tab pos="457200" algn="l"/>
                        </a:tabLst>
                      </a:pPr>
                      <a:r>
                        <a:rPr lang="en-GB" sz="1400" dirty="0">
                          <a:effectLst/>
                          <a:latin typeface="Arial" panose="020B0604020202020204" pitchFamily="34" charset="0"/>
                          <a:ea typeface="Century Gothic" panose="020B0502020202020204" pitchFamily="34" charset="0"/>
                          <a:cs typeface="Arial" panose="020B0604020202020204" pitchFamily="34" charset="0"/>
                        </a:rPr>
                        <a:t>30 000 Social Housing </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tc hMerge="1">
                  <a:txBody>
                    <a:bodyPr/>
                    <a:lstStyle/>
                    <a:p>
                      <a:endParaRPr lang="en-ZA"/>
                    </a:p>
                  </a:txBody>
                  <a:tcPr/>
                </a:tc>
                <a:tc>
                  <a:txBody>
                    <a:bodyPr/>
                    <a:lstStyle/>
                    <a:p>
                      <a:pPr marL="457200" indent="-367030" algn="l">
                        <a:lnSpc>
                          <a:spcPct val="115000"/>
                        </a:lnSpc>
                        <a:spcBef>
                          <a:spcPts val="200"/>
                        </a:spcBef>
                        <a:spcAft>
                          <a:spcPts val="0"/>
                        </a:spcAft>
                      </a:pPr>
                      <a:r>
                        <a:rPr lang="en-GB" sz="1400" dirty="0">
                          <a:effectLst/>
                          <a:latin typeface="Arial" panose="020B0604020202020204" pitchFamily="34" charset="0"/>
                          <a:ea typeface="Century Gothic" panose="020B0502020202020204" pitchFamily="34" charset="0"/>
                          <a:cs typeface="Arial" panose="020B0604020202020204" pitchFamily="34" charset="0"/>
                        </a:rPr>
                        <a:t> </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extLst>
                  <a:ext uri="{0D108BD9-81ED-4DB2-BD59-A6C34878D82A}">
                    <a16:rowId xmlns:a16="http://schemas.microsoft.com/office/drawing/2014/main" val="2920881753"/>
                  </a:ext>
                </a:extLst>
              </a:tr>
              <a:tr h="545147">
                <a:tc vMerge="1">
                  <a:txBody>
                    <a:bodyPr/>
                    <a:lstStyle/>
                    <a:p>
                      <a:endParaRPr lang="en-ZA"/>
                    </a:p>
                  </a:txBody>
                  <a:tcPr/>
                </a:tc>
                <a:tc gridSpan="2">
                  <a:txBody>
                    <a:bodyPr/>
                    <a:lstStyle/>
                    <a:p>
                      <a:pPr marL="342900" lvl="0" indent="-342900" algn="l">
                        <a:lnSpc>
                          <a:spcPct val="115000"/>
                        </a:lnSpc>
                        <a:spcAft>
                          <a:spcPts val="0"/>
                        </a:spcAft>
                        <a:buFont typeface="Arial" panose="020B0604020202020204" pitchFamily="34" charset="0"/>
                        <a:buChar char="•"/>
                        <a:tabLst>
                          <a:tab pos="457200" algn="l"/>
                        </a:tabLst>
                      </a:pPr>
                      <a:r>
                        <a:rPr lang="en-GB" sz="1400">
                          <a:effectLst/>
                          <a:latin typeface="Arial" panose="020B0604020202020204" pitchFamily="34" charset="0"/>
                          <a:ea typeface="Century Gothic" panose="020B0502020202020204" pitchFamily="34" charset="0"/>
                          <a:cs typeface="Arial" panose="020B0604020202020204" pitchFamily="34" charset="0"/>
                        </a:rPr>
                        <a:t>12 000 CRU</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tc hMerge="1">
                  <a:txBody>
                    <a:bodyPr/>
                    <a:lstStyle/>
                    <a:p>
                      <a:endParaRPr lang="en-ZA"/>
                    </a:p>
                  </a:txBody>
                  <a:tcPr/>
                </a:tc>
                <a:tc>
                  <a:txBody>
                    <a:bodyPr/>
                    <a:lstStyle/>
                    <a:p>
                      <a:pPr marL="228600" indent="-367030" algn="l">
                        <a:lnSpc>
                          <a:spcPct val="115000"/>
                        </a:lnSpc>
                        <a:spcBef>
                          <a:spcPts val="200"/>
                        </a:spcBef>
                        <a:spcAft>
                          <a:spcPts val="0"/>
                        </a:spcAft>
                      </a:pPr>
                      <a:r>
                        <a:rPr lang="en-ZA" sz="1400" dirty="0">
                          <a:effectLst/>
                          <a:latin typeface="Arial" panose="020B0604020202020204" pitchFamily="34" charset="0"/>
                          <a:ea typeface="Century Gothic" panose="020B0502020202020204" pitchFamily="34" charset="0"/>
                          <a:cs typeface="Arial" panose="020B0604020202020204" pitchFamily="34" charset="0"/>
                        </a:rPr>
                        <a:t>Included in Housing Units and Sites delivered</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extLst>
                  <a:ext uri="{0D108BD9-81ED-4DB2-BD59-A6C34878D82A}">
                    <a16:rowId xmlns:a16="http://schemas.microsoft.com/office/drawing/2014/main" val="1641436650"/>
                  </a:ext>
                </a:extLst>
              </a:tr>
              <a:tr h="471002">
                <a:tc>
                  <a:txBody>
                    <a:bodyPr/>
                    <a:lstStyle/>
                    <a:p>
                      <a:pPr marL="367030" indent="-367030" algn="just">
                        <a:lnSpc>
                          <a:spcPct val="115000"/>
                        </a:lnSpc>
                        <a:spcAft>
                          <a:spcPts val="0"/>
                        </a:spcAft>
                      </a:pPr>
                      <a:r>
                        <a:rPr lang="en-GB" sz="1400">
                          <a:effectLst/>
                          <a:latin typeface="Arial" panose="020B0604020202020204" pitchFamily="34" charset="0"/>
                          <a:ea typeface="Century Gothic" panose="020B0502020202020204" pitchFamily="34" charset="0"/>
                          <a:cs typeface="Arial" panose="020B0604020202020204" pitchFamily="34" charset="0"/>
                        </a:rPr>
                        <a:t>Number of informal settlements</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tc gridSpan="2">
                  <a:txBody>
                    <a:bodyPr/>
                    <a:lstStyle/>
                    <a:p>
                      <a:pPr marL="342900" lvl="0" indent="-342900" algn="l">
                        <a:lnSpc>
                          <a:spcPct val="115000"/>
                        </a:lnSpc>
                        <a:spcAft>
                          <a:spcPts val="0"/>
                        </a:spcAft>
                        <a:buFont typeface="Arial" panose="020B0604020202020204" pitchFamily="34" charset="0"/>
                        <a:buChar char="•"/>
                        <a:tabLst>
                          <a:tab pos="457200" algn="l"/>
                        </a:tabLst>
                      </a:pPr>
                      <a:r>
                        <a:rPr lang="en-GB" sz="1400">
                          <a:effectLst/>
                          <a:latin typeface="Arial" panose="020B0604020202020204" pitchFamily="34" charset="0"/>
                          <a:ea typeface="Century Gothic" panose="020B0502020202020204" pitchFamily="34" charset="0"/>
                          <a:cs typeface="Arial" panose="020B0604020202020204" pitchFamily="34" charset="0"/>
                        </a:rPr>
                        <a:t>1 500 informal settlements upgraded / formalised to Phase 3 (in terms of the HS Code)</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tc hMerge="1">
                  <a:txBody>
                    <a:bodyPr/>
                    <a:lstStyle/>
                    <a:p>
                      <a:endParaRPr lang="en-ZA"/>
                    </a:p>
                  </a:txBody>
                  <a:tcPr/>
                </a:tc>
                <a:tc>
                  <a:txBody>
                    <a:bodyPr/>
                    <a:lstStyle/>
                    <a:p>
                      <a:pPr marL="228600" indent="-367030" algn="l">
                        <a:lnSpc>
                          <a:spcPct val="115000"/>
                        </a:lnSpc>
                        <a:spcBef>
                          <a:spcPts val="200"/>
                        </a:spcBef>
                        <a:spcAft>
                          <a:spcPts val="0"/>
                        </a:spcAft>
                      </a:pPr>
                      <a:r>
                        <a:rPr lang="en-ZA" sz="1400" dirty="0">
                          <a:effectLst/>
                          <a:latin typeface="Arial" panose="020B0604020202020204" pitchFamily="34" charset="0"/>
                          <a:ea typeface="Century Gothic" panose="020B0502020202020204" pitchFamily="34" charset="0"/>
                          <a:cs typeface="Arial" panose="020B0604020202020204" pitchFamily="34" charset="0"/>
                        </a:rPr>
                        <a:t>1500 informal settlements upgraded</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extLst>
                  <a:ext uri="{0D108BD9-81ED-4DB2-BD59-A6C34878D82A}">
                    <a16:rowId xmlns:a16="http://schemas.microsoft.com/office/drawing/2014/main" val="3026819763"/>
                  </a:ext>
                </a:extLst>
              </a:tr>
              <a:tr h="225029">
                <a:tc rowSpan="5">
                  <a:txBody>
                    <a:bodyPr/>
                    <a:lstStyle/>
                    <a:p>
                      <a:pPr marL="367030" indent="-367030" algn="just">
                        <a:lnSpc>
                          <a:spcPct val="115000"/>
                        </a:lnSpc>
                        <a:spcAft>
                          <a:spcPts val="0"/>
                        </a:spcAft>
                      </a:pPr>
                      <a:r>
                        <a:rPr lang="en-GB" sz="1400">
                          <a:effectLst/>
                          <a:latin typeface="Arial" panose="020B0604020202020204" pitchFamily="34" charset="0"/>
                          <a:ea typeface="Century Gothic" panose="020B0502020202020204" pitchFamily="34" charset="0"/>
                          <a:cs typeface="Arial" panose="020B0604020202020204" pitchFamily="34" charset="0"/>
                        </a:rPr>
                        <a:t>Number of title deeds registered</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tc gridSpan="2">
                  <a:txBody>
                    <a:bodyPr/>
                    <a:lstStyle/>
                    <a:p>
                      <a:pPr marL="342900" lvl="0" indent="-342900" algn="l">
                        <a:lnSpc>
                          <a:spcPct val="115000"/>
                        </a:lnSpc>
                        <a:spcAft>
                          <a:spcPts val="0"/>
                        </a:spcAft>
                        <a:buFont typeface="Arial" panose="020B0604020202020204" pitchFamily="34" charset="0"/>
                        <a:buChar char="•"/>
                        <a:tabLst>
                          <a:tab pos="457200" algn="l"/>
                        </a:tabLst>
                      </a:pPr>
                      <a:r>
                        <a:rPr lang="en-GB" sz="1400">
                          <a:effectLst/>
                          <a:latin typeface="Arial" panose="020B0604020202020204" pitchFamily="34" charset="0"/>
                          <a:ea typeface="Century Gothic" panose="020B0502020202020204" pitchFamily="34" charset="0"/>
                          <a:cs typeface="Arial" panose="020B0604020202020204" pitchFamily="34" charset="0"/>
                        </a:rPr>
                        <a:t>Total number of title deeds registered = 1 193 222 </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tc hMerge="1">
                  <a:txBody>
                    <a:bodyPr/>
                    <a:lstStyle/>
                    <a:p>
                      <a:endParaRPr lang="en-ZA"/>
                    </a:p>
                  </a:txBody>
                  <a:tcPr/>
                </a:tc>
                <a:tc>
                  <a:txBody>
                    <a:bodyPr/>
                    <a:lstStyle/>
                    <a:p>
                      <a:pPr marL="457200" indent="-367030" algn="l">
                        <a:lnSpc>
                          <a:spcPct val="115000"/>
                        </a:lnSpc>
                        <a:spcBef>
                          <a:spcPts val="200"/>
                        </a:spcBef>
                        <a:spcAft>
                          <a:spcPts val="0"/>
                        </a:spcAft>
                      </a:pPr>
                      <a:r>
                        <a:rPr lang="en-GB" sz="1400" dirty="0">
                          <a:effectLst/>
                          <a:latin typeface="Arial" panose="020B0604020202020204" pitchFamily="34" charset="0"/>
                          <a:ea typeface="Century Gothic" panose="020B0502020202020204" pitchFamily="34" charset="0"/>
                          <a:cs typeface="Arial" panose="020B0604020202020204" pitchFamily="34" charset="0"/>
                        </a:rPr>
                        <a:t> </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extLst>
                  <a:ext uri="{0D108BD9-81ED-4DB2-BD59-A6C34878D82A}">
                    <a16:rowId xmlns:a16="http://schemas.microsoft.com/office/drawing/2014/main" val="2296362749"/>
                  </a:ext>
                </a:extLst>
              </a:tr>
              <a:tr h="225029">
                <a:tc vMerge="1">
                  <a:txBody>
                    <a:bodyPr/>
                    <a:lstStyle/>
                    <a:p>
                      <a:endParaRPr lang="en-ZA"/>
                    </a:p>
                  </a:txBody>
                  <a:tcPr/>
                </a:tc>
                <a:tc>
                  <a:txBody>
                    <a:bodyPr/>
                    <a:lstStyle/>
                    <a:p>
                      <a:pPr marL="367030" indent="-367030" algn="l">
                        <a:lnSpc>
                          <a:spcPct val="115000"/>
                        </a:lnSpc>
                        <a:spcAft>
                          <a:spcPts val="0"/>
                        </a:spcAft>
                      </a:pPr>
                      <a:r>
                        <a:rPr lang="en-GB" sz="1400">
                          <a:effectLst/>
                          <a:latin typeface="Arial" panose="020B0604020202020204" pitchFamily="34" charset="0"/>
                          <a:ea typeface="Century Gothic" panose="020B0502020202020204" pitchFamily="34" charset="0"/>
                          <a:cs typeface="Arial" panose="020B0604020202020204" pitchFamily="34" charset="0"/>
                        </a:rPr>
                        <a:t>Title deeds Backlog (1303 222</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tc>
                  <a:txBody>
                    <a:bodyPr/>
                    <a:lstStyle/>
                    <a:p>
                      <a:pPr marL="367030" indent="-367030" algn="l">
                        <a:lnSpc>
                          <a:spcPct val="115000"/>
                        </a:lnSpc>
                        <a:spcAft>
                          <a:spcPts val="0"/>
                        </a:spcAft>
                      </a:pPr>
                      <a:r>
                        <a:rPr lang="en-GB" sz="1400">
                          <a:effectLst/>
                          <a:latin typeface="Arial" panose="020B0604020202020204" pitchFamily="34" charset="0"/>
                          <a:ea typeface="Century Gothic" panose="020B0502020202020204" pitchFamily="34" charset="0"/>
                          <a:cs typeface="Arial" panose="020B0604020202020204" pitchFamily="34" charset="0"/>
                        </a:rPr>
                        <a:t>New title deeds </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tc>
                  <a:txBody>
                    <a:bodyPr/>
                    <a:lstStyle/>
                    <a:p>
                      <a:pPr marL="367030" indent="-367030" algn="l">
                        <a:lnSpc>
                          <a:spcPct val="115000"/>
                        </a:lnSpc>
                        <a:spcBef>
                          <a:spcPts val="200"/>
                        </a:spcBef>
                        <a:spcAft>
                          <a:spcPts val="0"/>
                        </a:spcAft>
                      </a:pPr>
                      <a:r>
                        <a:rPr lang="en-GB" sz="1400" dirty="0">
                          <a:effectLst/>
                          <a:latin typeface="Arial" panose="020B0604020202020204" pitchFamily="34" charset="0"/>
                          <a:ea typeface="Century Gothic" panose="020B0502020202020204" pitchFamily="34" charset="0"/>
                          <a:cs typeface="Arial" panose="020B0604020202020204" pitchFamily="34" charset="0"/>
                        </a:rPr>
                        <a:t> </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extLst>
                  <a:ext uri="{0D108BD9-81ED-4DB2-BD59-A6C34878D82A}">
                    <a16:rowId xmlns:a16="http://schemas.microsoft.com/office/drawing/2014/main" val="2491288779"/>
                  </a:ext>
                </a:extLst>
              </a:tr>
              <a:tr h="225029">
                <a:tc vMerge="1">
                  <a:txBody>
                    <a:bodyPr/>
                    <a:lstStyle/>
                    <a:p>
                      <a:endParaRPr lang="en-ZA"/>
                    </a:p>
                  </a:txBody>
                  <a:tcPr/>
                </a:tc>
                <a:tc>
                  <a:txBody>
                    <a:bodyPr/>
                    <a:lstStyle/>
                    <a:p>
                      <a:pPr marL="342900" lvl="0" indent="-342900" algn="l">
                        <a:lnSpc>
                          <a:spcPct val="115000"/>
                        </a:lnSpc>
                        <a:spcAft>
                          <a:spcPts val="0"/>
                        </a:spcAft>
                        <a:buFont typeface="Arial" panose="020B0604020202020204" pitchFamily="34" charset="0"/>
                        <a:buChar char="•"/>
                        <a:tabLst>
                          <a:tab pos="457200" algn="l"/>
                        </a:tabLst>
                      </a:pPr>
                      <a:r>
                        <a:rPr lang="en-GB" sz="1400">
                          <a:effectLst/>
                          <a:latin typeface="Arial" panose="020B0604020202020204" pitchFamily="34" charset="0"/>
                          <a:ea typeface="Century Gothic" panose="020B0502020202020204" pitchFamily="34" charset="0"/>
                          <a:cs typeface="Arial" panose="020B0604020202020204" pitchFamily="34" charset="0"/>
                        </a:rPr>
                        <a:t>Pre- 1994:     45 535</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tc>
                  <a:txBody>
                    <a:bodyPr/>
                    <a:lstStyle/>
                    <a:p>
                      <a:pPr marL="342900" lvl="0" indent="-342900" algn="l">
                        <a:lnSpc>
                          <a:spcPct val="115000"/>
                        </a:lnSpc>
                        <a:spcAft>
                          <a:spcPts val="0"/>
                        </a:spcAft>
                        <a:buFont typeface="Arial" panose="020B0604020202020204" pitchFamily="34" charset="0"/>
                        <a:buChar char="•"/>
                        <a:tabLst>
                          <a:tab pos="457200" algn="l"/>
                        </a:tabLst>
                      </a:pPr>
                      <a:r>
                        <a:rPr lang="en-GB" sz="1400">
                          <a:effectLst/>
                          <a:latin typeface="Arial" panose="020B0604020202020204" pitchFamily="34" charset="0"/>
                          <a:ea typeface="Century Gothic" panose="020B0502020202020204" pitchFamily="34" charset="0"/>
                          <a:cs typeface="Arial" panose="020B0604020202020204" pitchFamily="34" charset="0"/>
                        </a:rPr>
                        <a:t>Post- 2019:    300 000</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tc>
                  <a:txBody>
                    <a:bodyPr/>
                    <a:lstStyle/>
                    <a:p>
                      <a:pPr marL="457200" indent="-367030" algn="l">
                        <a:lnSpc>
                          <a:spcPct val="115000"/>
                        </a:lnSpc>
                        <a:spcBef>
                          <a:spcPts val="200"/>
                        </a:spcBef>
                        <a:spcAft>
                          <a:spcPts val="0"/>
                        </a:spcAft>
                      </a:pPr>
                      <a:r>
                        <a:rPr lang="en-ZA" sz="1400" dirty="0">
                          <a:effectLst/>
                          <a:latin typeface="Arial" panose="020B0604020202020204" pitchFamily="34" charset="0"/>
                          <a:ea typeface="Century Gothic" panose="020B0502020202020204" pitchFamily="34" charset="0"/>
                          <a:cs typeface="Arial" panose="020B0604020202020204" pitchFamily="34" charset="0"/>
                        </a:rPr>
                        <a:t>39 002 Title deeds delivered</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extLst>
                  <a:ext uri="{0D108BD9-81ED-4DB2-BD59-A6C34878D82A}">
                    <a16:rowId xmlns:a16="http://schemas.microsoft.com/office/drawing/2014/main" val="3956133575"/>
                  </a:ext>
                </a:extLst>
              </a:tr>
              <a:tr h="225029">
                <a:tc vMerge="1">
                  <a:txBody>
                    <a:bodyPr/>
                    <a:lstStyle/>
                    <a:p>
                      <a:endParaRPr lang="en-ZA"/>
                    </a:p>
                  </a:txBody>
                  <a:tcPr/>
                </a:tc>
                <a:tc>
                  <a:txBody>
                    <a:bodyPr/>
                    <a:lstStyle/>
                    <a:p>
                      <a:pPr marL="342900" lvl="0" indent="-342900" algn="l">
                        <a:lnSpc>
                          <a:spcPct val="115000"/>
                        </a:lnSpc>
                        <a:spcAft>
                          <a:spcPts val="0"/>
                        </a:spcAft>
                        <a:buFont typeface="Arial" panose="020B0604020202020204" pitchFamily="34" charset="0"/>
                        <a:buChar char="•"/>
                        <a:tabLst>
                          <a:tab pos="457200" algn="l"/>
                        </a:tabLst>
                      </a:pPr>
                      <a:r>
                        <a:rPr lang="en-GB" sz="1400">
                          <a:effectLst/>
                          <a:latin typeface="Arial" panose="020B0604020202020204" pitchFamily="34" charset="0"/>
                          <a:ea typeface="Century Gothic" panose="020B0502020202020204" pitchFamily="34" charset="0"/>
                          <a:cs typeface="Arial" panose="020B0604020202020204" pitchFamily="34" charset="0"/>
                        </a:rPr>
                        <a:t>Post-1994:    50 845</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tc>
                  <a:txBody>
                    <a:bodyPr/>
                    <a:lstStyle/>
                    <a:p>
                      <a:pPr marL="367030" indent="-367030" algn="l">
                        <a:lnSpc>
                          <a:spcPct val="115000"/>
                        </a:lnSpc>
                        <a:spcAft>
                          <a:spcPts val="0"/>
                        </a:spcAft>
                      </a:pPr>
                      <a:r>
                        <a:rPr lang="en-GB" sz="1400">
                          <a:effectLst/>
                          <a:latin typeface="Arial" panose="020B0604020202020204" pitchFamily="34" charset="0"/>
                          <a:ea typeface="Century Gothic" panose="020B0502020202020204" pitchFamily="34" charset="0"/>
                          <a:cs typeface="Arial" panose="020B0604020202020204" pitchFamily="34" charset="0"/>
                        </a:rPr>
                        <a:t> </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tc>
                  <a:txBody>
                    <a:bodyPr/>
                    <a:lstStyle/>
                    <a:p>
                      <a:pPr marL="367030" indent="-367030" algn="l">
                        <a:lnSpc>
                          <a:spcPct val="115000"/>
                        </a:lnSpc>
                        <a:spcBef>
                          <a:spcPts val="200"/>
                        </a:spcBef>
                        <a:spcAft>
                          <a:spcPts val="0"/>
                        </a:spcAft>
                      </a:pPr>
                      <a:r>
                        <a:rPr lang="en-GB" sz="1400" dirty="0">
                          <a:effectLst/>
                          <a:latin typeface="Arial" panose="020B0604020202020204" pitchFamily="34" charset="0"/>
                          <a:ea typeface="Century Gothic" panose="020B0502020202020204" pitchFamily="34" charset="0"/>
                          <a:cs typeface="Arial" panose="020B0604020202020204" pitchFamily="34" charset="0"/>
                        </a:rPr>
                        <a:t> </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extLst>
                  <a:ext uri="{0D108BD9-81ED-4DB2-BD59-A6C34878D82A}">
                    <a16:rowId xmlns:a16="http://schemas.microsoft.com/office/drawing/2014/main" val="4211179682"/>
                  </a:ext>
                </a:extLst>
              </a:tr>
              <a:tr h="225029">
                <a:tc vMerge="1">
                  <a:txBody>
                    <a:bodyPr/>
                    <a:lstStyle/>
                    <a:p>
                      <a:endParaRPr lang="en-ZA"/>
                    </a:p>
                  </a:txBody>
                  <a:tcPr/>
                </a:tc>
                <a:tc>
                  <a:txBody>
                    <a:bodyPr/>
                    <a:lstStyle/>
                    <a:p>
                      <a:pPr marL="342900" lvl="0" indent="-342900" algn="l">
                        <a:lnSpc>
                          <a:spcPct val="115000"/>
                        </a:lnSpc>
                        <a:spcAft>
                          <a:spcPts val="0"/>
                        </a:spcAft>
                        <a:buFont typeface="Arial" panose="020B0604020202020204" pitchFamily="34" charset="0"/>
                        <a:buChar char="•"/>
                        <a:tabLst>
                          <a:tab pos="457200" algn="l"/>
                        </a:tabLst>
                      </a:pPr>
                      <a:r>
                        <a:rPr lang="en-GB" sz="1400">
                          <a:effectLst/>
                          <a:latin typeface="Arial" panose="020B0604020202020204" pitchFamily="34" charset="0"/>
                          <a:ea typeface="Century Gothic" panose="020B0502020202020204" pitchFamily="34" charset="0"/>
                          <a:cs typeface="Arial" panose="020B0604020202020204" pitchFamily="34" charset="0"/>
                        </a:rPr>
                        <a:t>Post- 2014:   346 842</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tc>
                  <a:txBody>
                    <a:bodyPr/>
                    <a:lstStyle/>
                    <a:p>
                      <a:pPr marL="367030" indent="-367030" algn="l">
                        <a:lnSpc>
                          <a:spcPct val="115000"/>
                        </a:lnSpc>
                        <a:spcAft>
                          <a:spcPts val="0"/>
                        </a:spcAft>
                      </a:pPr>
                      <a:r>
                        <a:rPr lang="en-GB" sz="1400">
                          <a:effectLst/>
                          <a:latin typeface="Arial" panose="020B0604020202020204" pitchFamily="34" charset="0"/>
                          <a:ea typeface="Century Gothic" panose="020B0502020202020204" pitchFamily="34" charset="0"/>
                          <a:cs typeface="Arial" panose="020B0604020202020204" pitchFamily="34" charset="0"/>
                        </a:rPr>
                        <a:t> </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tc>
                  <a:txBody>
                    <a:bodyPr/>
                    <a:lstStyle/>
                    <a:p>
                      <a:pPr marL="367030" indent="-367030" algn="l">
                        <a:lnSpc>
                          <a:spcPct val="115000"/>
                        </a:lnSpc>
                        <a:spcBef>
                          <a:spcPts val="200"/>
                        </a:spcBef>
                        <a:spcAft>
                          <a:spcPts val="0"/>
                        </a:spcAft>
                      </a:pPr>
                      <a:r>
                        <a:rPr lang="en-GB" sz="1400" dirty="0">
                          <a:effectLst/>
                          <a:latin typeface="Arial" panose="020B0604020202020204" pitchFamily="34" charset="0"/>
                          <a:ea typeface="Century Gothic" panose="020B0502020202020204" pitchFamily="34" charset="0"/>
                          <a:cs typeface="Arial" panose="020B0604020202020204" pitchFamily="34" charset="0"/>
                        </a:rPr>
                        <a:t> </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46938" marR="46938" marT="0" marB="0">
                    <a:lnL w="12700" cap="flat" cmpd="sng" algn="ctr">
                      <a:solidFill>
                        <a:srgbClr val="B7DFA8"/>
                      </a:solidFill>
                      <a:prstDash val="solid"/>
                      <a:round/>
                      <a:headEnd type="none" w="med" len="med"/>
                      <a:tailEnd type="none" w="med" len="med"/>
                    </a:lnL>
                    <a:lnR w="12700" cap="flat" cmpd="sng" algn="ctr">
                      <a:solidFill>
                        <a:srgbClr val="B7DFA8"/>
                      </a:solidFill>
                      <a:prstDash val="solid"/>
                      <a:round/>
                      <a:headEnd type="none" w="med" len="med"/>
                      <a:tailEnd type="none" w="med" len="med"/>
                    </a:lnR>
                    <a:lnT w="12700" cap="flat" cmpd="sng" algn="ctr">
                      <a:solidFill>
                        <a:srgbClr val="B7DFA8"/>
                      </a:solidFill>
                      <a:prstDash val="solid"/>
                      <a:round/>
                      <a:headEnd type="none" w="med" len="med"/>
                      <a:tailEnd type="none" w="med" len="med"/>
                    </a:lnT>
                    <a:lnB w="12700" cap="flat" cmpd="sng" algn="ctr">
                      <a:solidFill>
                        <a:srgbClr val="B7DFA8"/>
                      </a:solidFill>
                      <a:prstDash val="solid"/>
                      <a:round/>
                      <a:headEnd type="none" w="med" len="med"/>
                      <a:tailEnd type="none" w="med" len="med"/>
                    </a:lnB>
                  </a:tcPr>
                </a:tc>
                <a:extLst>
                  <a:ext uri="{0D108BD9-81ED-4DB2-BD59-A6C34878D82A}">
                    <a16:rowId xmlns:a16="http://schemas.microsoft.com/office/drawing/2014/main" val="4133971017"/>
                  </a:ext>
                </a:extLst>
              </a:tr>
            </a:tbl>
          </a:graphicData>
        </a:graphic>
      </p:graphicFrame>
      <p:sp>
        <p:nvSpPr>
          <p:cNvPr id="6" name="Slide Number Placeholder 3">
            <a:extLst>
              <a:ext uri="{FF2B5EF4-FFF2-40B4-BE49-F238E27FC236}">
                <a16:creationId xmlns:a16="http://schemas.microsoft.com/office/drawing/2014/main" id="{33559DF6-5314-47AA-8811-BFBC6FB398FE}"/>
              </a:ext>
            </a:extLst>
          </p:cNvPr>
          <p:cNvSpPr>
            <a:spLocks noGrp="1"/>
          </p:cNvSpPr>
          <p:nvPr>
            <p:ph type="sldNum" sz="quarter" idx="12"/>
          </p:nvPr>
        </p:nvSpPr>
        <p:spPr>
          <a:xfrm>
            <a:off x="9254435" y="6484089"/>
            <a:ext cx="2844800" cy="365125"/>
          </a:xfrm>
        </p:spPr>
        <p:txBody>
          <a:bodyPr/>
          <a:lstStyle/>
          <a:p>
            <a:pPr algn="r"/>
            <a:fld id="{46ECAB5A-9401-5442-B54D-9E441F4DE593}" type="slidenum">
              <a:rPr lang="en-US" sz="1400" b="1" smtClean="0">
                <a:latin typeface="Arial" panose="020B0604020202020204" pitchFamily="34" charset="0"/>
                <a:cs typeface="Arial" panose="020B0604020202020204" pitchFamily="34" charset="0"/>
              </a:rPr>
              <a:pPr algn="r"/>
              <a:t>11</a:t>
            </a:fld>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2180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D0549C2A-812B-455A-803A-CCDA9305E396}"/>
              </a:ext>
            </a:extLst>
          </p:cNvPr>
          <p:cNvSpPr>
            <a:spLocks noGrp="1"/>
          </p:cNvSpPr>
          <p:nvPr>
            <p:ph idx="1"/>
          </p:nvPr>
        </p:nvSpPr>
        <p:spPr>
          <a:xfrm>
            <a:off x="1086679" y="3299791"/>
            <a:ext cx="10535478" cy="993913"/>
          </a:xfrm>
        </p:spPr>
        <p:txBody>
          <a:bodyPr>
            <a:normAutofit/>
          </a:bodyPr>
          <a:lstStyle/>
          <a:p>
            <a:pPr marL="0" indent="0" algn="ctr">
              <a:buNone/>
            </a:pPr>
            <a:r>
              <a:rPr lang="en-ZW" sz="4000" b="1" dirty="0">
                <a:solidFill>
                  <a:srgbClr val="1F497D"/>
                </a:solidFill>
                <a:latin typeface="Arial"/>
              </a:rPr>
              <a:t>ANNUAL PERFORMANCE PLAN </a:t>
            </a:r>
            <a:endParaRPr lang="en-ZA" sz="4000" b="1" dirty="0"/>
          </a:p>
        </p:txBody>
      </p:sp>
      <p:sp>
        <p:nvSpPr>
          <p:cNvPr id="4" name="Slide Number Placeholder 3">
            <a:extLst>
              <a:ext uri="{FF2B5EF4-FFF2-40B4-BE49-F238E27FC236}">
                <a16:creationId xmlns:a16="http://schemas.microsoft.com/office/drawing/2014/main" id="{125070DD-D00E-445C-878D-D8B990378FAA}"/>
              </a:ext>
            </a:extLst>
          </p:cNvPr>
          <p:cNvSpPr txBox="1">
            <a:spLocks/>
          </p:cNvSpPr>
          <p:nvPr/>
        </p:nvSpPr>
        <p:spPr>
          <a:xfrm>
            <a:off x="9347200" y="649287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ECAB5A-9401-5442-B54D-9E441F4DE593}" type="slidenum">
              <a:rPr lang="en-US" sz="1400" b="1" smtClean="0">
                <a:latin typeface="Arial" panose="020B0604020202020204" pitchFamily="34" charset="0"/>
                <a:cs typeface="Arial" panose="020B0604020202020204" pitchFamily="34" charset="0"/>
              </a:rPr>
              <a:pPr algn="r"/>
              <a:t>12</a:t>
            </a:fld>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2006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866" y="-32997"/>
            <a:ext cx="1123369" cy="780176"/>
          </a:xfrm>
          <a:prstGeom prst="rect">
            <a:avLst/>
          </a:prstGeom>
          <a:ln>
            <a:noFill/>
          </a:ln>
        </p:spPr>
      </p:pic>
      <p:sp>
        <p:nvSpPr>
          <p:cNvPr id="2" name="Rectangle 1"/>
          <p:cNvSpPr/>
          <p:nvPr/>
        </p:nvSpPr>
        <p:spPr>
          <a:xfrm>
            <a:off x="92765" y="112139"/>
            <a:ext cx="10787270" cy="5872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W" sz="2800" b="1" dirty="0">
                <a:solidFill>
                  <a:srgbClr val="1F497D"/>
                </a:solidFill>
                <a:latin typeface="Arial"/>
              </a:rPr>
              <a:t>Situational Analysis </a:t>
            </a:r>
            <a:endParaRPr lang="en-ZA" sz="2800" b="1" dirty="0">
              <a:solidFill>
                <a:srgbClr val="1F497D"/>
              </a:solidFill>
              <a:latin typeface="Arial"/>
            </a:endParaRPr>
          </a:p>
        </p:txBody>
      </p:sp>
      <p:sp>
        <p:nvSpPr>
          <p:cNvPr id="4" name="TextBox 3">
            <a:extLst>
              <a:ext uri="{FF2B5EF4-FFF2-40B4-BE49-F238E27FC236}">
                <a16:creationId xmlns:a16="http://schemas.microsoft.com/office/drawing/2014/main" id="{2265D11D-C00E-4809-8387-83E5E3E259E0}"/>
              </a:ext>
            </a:extLst>
          </p:cNvPr>
          <p:cNvSpPr txBox="1"/>
          <p:nvPr/>
        </p:nvSpPr>
        <p:spPr>
          <a:xfrm>
            <a:off x="92765" y="984738"/>
            <a:ext cx="12006470" cy="4524315"/>
          </a:xfrm>
          <a:prstGeom prst="rect">
            <a:avLst/>
          </a:prstGeom>
          <a:noFill/>
        </p:spPr>
        <p:txBody>
          <a:bodyPr wrap="square" rtlCol="0">
            <a:spAutoFit/>
          </a:bodyPr>
          <a:lstStyle/>
          <a:p>
            <a:endParaRPr lang="en-ZA" dirty="0"/>
          </a:p>
          <a:p>
            <a:pPr algn="just">
              <a:lnSpc>
                <a:spcPct val="150000"/>
              </a:lnSpc>
            </a:pPr>
            <a:r>
              <a:rPr lang="en-GB" sz="2400" dirty="0"/>
              <a:t>The role of the HDA can be summarised into 3 key functions i.e</a:t>
            </a:r>
            <a:r>
              <a:rPr lang="en-GB" sz="2400" b="1" dirty="0"/>
              <a:t>. Identification, acquisition of land for human settlements development, facilitation of housing delivery and packaging and design of Human Settlements Development. </a:t>
            </a:r>
            <a:r>
              <a:rPr lang="en-GB" sz="2400" dirty="0"/>
              <a:t>Furthermore, the HDA will provide support to the sector with activities related to the validation of project implementation readiness and the status of implementation of human settlements projects. The HDA will ensure that the delivery of projects is undertaken in line with the district development model.</a:t>
            </a:r>
            <a:endParaRPr lang="en-ZA" sz="2400" dirty="0"/>
          </a:p>
          <a:p>
            <a:endParaRPr lang="en-ZA" dirty="0"/>
          </a:p>
          <a:p>
            <a:endParaRPr lang="en-ZA" dirty="0"/>
          </a:p>
          <a:p>
            <a:endParaRPr lang="en-ZA" dirty="0"/>
          </a:p>
        </p:txBody>
      </p:sp>
      <p:sp>
        <p:nvSpPr>
          <p:cNvPr id="5" name="Slide Number Placeholder 3">
            <a:extLst>
              <a:ext uri="{FF2B5EF4-FFF2-40B4-BE49-F238E27FC236}">
                <a16:creationId xmlns:a16="http://schemas.microsoft.com/office/drawing/2014/main" id="{64CFE373-FACA-469E-94B6-A7D74C729035}"/>
              </a:ext>
            </a:extLst>
          </p:cNvPr>
          <p:cNvSpPr txBox="1">
            <a:spLocks/>
          </p:cNvSpPr>
          <p:nvPr/>
        </p:nvSpPr>
        <p:spPr>
          <a:xfrm>
            <a:off x="9254435" y="649287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ECAB5A-9401-5442-B54D-9E441F4DE593}" type="slidenum">
              <a:rPr lang="en-US" sz="1400" b="1" smtClean="0">
                <a:latin typeface="Arial" panose="020B0604020202020204" pitchFamily="34" charset="0"/>
                <a:cs typeface="Arial" panose="020B0604020202020204" pitchFamily="34" charset="0"/>
              </a:rPr>
              <a:pPr algn="r"/>
              <a:t>13</a:t>
            </a:fld>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3161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866" y="-32997"/>
            <a:ext cx="1123369" cy="780176"/>
          </a:xfrm>
          <a:prstGeom prst="rect">
            <a:avLst/>
          </a:prstGeom>
          <a:ln>
            <a:noFill/>
          </a:ln>
        </p:spPr>
      </p:pic>
      <p:sp>
        <p:nvSpPr>
          <p:cNvPr id="2" name="Rectangle 1"/>
          <p:cNvSpPr/>
          <p:nvPr/>
        </p:nvSpPr>
        <p:spPr>
          <a:xfrm>
            <a:off x="92765" y="112139"/>
            <a:ext cx="10787270" cy="7801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W" sz="2800" b="1" dirty="0">
                <a:solidFill>
                  <a:srgbClr val="1F497D"/>
                </a:solidFill>
                <a:latin typeface="Arial"/>
              </a:rPr>
              <a:t>External Environment </a:t>
            </a:r>
          </a:p>
          <a:p>
            <a:pPr algn="ctr" defTabSz="457200"/>
            <a:r>
              <a:rPr lang="en-ZW" sz="2800" b="1" dirty="0">
                <a:solidFill>
                  <a:srgbClr val="1F497D"/>
                </a:solidFill>
                <a:latin typeface="Arial"/>
              </a:rPr>
              <a:t> HDA Response to Sector Constraints</a:t>
            </a:r>
            <a:endParaRPr lang="en-ZA" sz="2800" b="1" dirty="0">
              <a:solidFill>
                <a:srgbClr val="1F497D"/>
              </a:solidFill>
              <a:latin typeface="Arial"/>
            </a:endParaRPr>
          </a:p>
        </p:txBody>
      </p:sp>
      <p:graphicFrame>
        <p:nvGraphicFramePr>
          <p:cNvPr id="3" name="Table 2">
            <a:extLst>
              <a:ext uri="{FF2B5EF4-FFF2-40B4-BE49-F238E27FC236}">
                <a16:creationId xmlns:a16="http://schemas.microsoft.com/office/drawing/2014/main" id="{F0434F12-E098-4A93-9BB2-BA5F8A1C6E6B}"/>
              </a:ext>
            </a:extLst>
          </p:cNvPr>
          <p:cNvGraphicFramePr>
            <a:graphicFrameLocks noGrp="1"/>
          </p:cNvGraphicFramePr>
          <p:nvPr>
            <p:extLst>
              <p:ext uri="{D42A27DB-BD31-4B8C-83A1-F6EECF244321}">
                <p14:modId xmlns:p14="http://schemas.microsoft.com/office/powerpoint/2010/main" val="27297462"/>
              </p:ext>
            </p:extLst>
          </p:nvPr>
        </p:nvGraphicFramePr>
        <p:xfrm>
          <a:off x="0" y="982638"/>
          <a:ext cx="12192000" cy="5908092"/>
        </p:xfrm>
        <a:graphic>
          <a:graphicData uri="http://schemas.openxmlformats.org/drawingml/2006/table">
            <a:tbl>
              <a:tblPr firstRow="1" firstCol="1" bandRow="1">
                <a:tableStyleId>{BC89EF96-8CEA-46FF-86C4-4CE0E7609802}</a:tableStyleId>
              </a:tblPr>
              <a:tblGrid>
                <a:gridCol w="4227529">
                  <a:extLst>
                    <a:ext uri="{9D8B030D-6E8A-4147-A177-3AD203B41FA5}">
                      <a16:colId xmlns:a16="http://schemas.microsoft.com/office/drawing/2014/main" val="2222195857"/>
                    </a:ext>
                  </a:extLst>
                </a:gridCol>
                <a:gridCol w="7964471">
                  <a:extLst>
                    <a:ext uri="{9D8B030D-6E8A-4147-A177-3AD203B41FA5}">
                      <a16:colId xmlns:a16="http://schemas.microsoft.com/office/drawing/2014/main" val="3848148005"/>
                    </a:ext>
                  </a:extLst>
                </a:gridCol>
              </a:tblGrid>
              <a:tr h="349165">
                <a:tc>
                  <a:txBody>
                    <a:bodyPr/>
                    <a:lstStyle/>
                    <a:p>
                      <a:pPr algn="just">
                        <a:lnSpc>
                          <a:spcPct val="115000"/>
                        </a:lnSpc>
                        <a:spcBef>
                          <a:spcPts val="200"/>
                        </a:spcBef>
                        <a:spcAft>
                          <a:spcPts val="200"/>
                        </a:spcAft>
                      </a:pPr>
                      <a:r>
                        <a:rPr lang="en-ZA" sz="1800" dirty="0">
                          <a:effectLst/>
                        </a:rPr>
                        <a:t>Issues</a:t>
                      </a:r>
                      <a:endParaRPr lang="en-ZA" sz="1800" dirty="0">
                        <a:effectLst/>
                        <a:latin typeface="Arial" panose="020B0604020202020204" pitchFamily="34" charset="0"/>
                        <a:ea typeface="MS Mincho" panose="02020609040205080304" pitchFamily="49" charset="-128"/>
                        <a:cs typeface="Arial" panose="020B0604020202020204" pitchFamily="34" charset="0"/>
                      </a:endParaRPr>
                    </a:p>
                  </a:txBody>
                  <a:tcPr marL="55927" marR="55927" marT="29517" marB="29517"/>
                </a:tc>
                <a:tc>
                  <a:txBody>
                    <a:bodyPr/>
                    <a:lstStyle/>
                    <a:p>
                      <a:pPr algn="just">
                        <a:lnSpc>
                          <a:spcPct val="115000"/>
                        </a:lnSpc>
                        <a:spcBef>
                          <a:spcPts val="200"/>
                        </a:spcBef>
                        <a:spcAft>
                          <a:spcPts val="200"/>
                        </a:spcAft>
                      </a:pPr>
                      <a:r>
                        <a:rPr lang="en-ZA" sz="1800" dirty="0">
                          <a:effectLst/>
                        </a:rPr>
                        <a:t>HDA response</a:t>
                      </a:r>
                      <a:endParaRPr lang="en-ZA" sz="1800" dirty="0">
                        <a:effectLst/>
                        <a:latin typeface="Arial" panose="020B0604020202020204" pitchFamily="34" charset="0"/>
                        <a:ea typeface="MS Mincho" panose="02020609040205080304" pitchFamily="49" charset="-128"/>
                        <a:cs typeface="Arial" panose="020B0604020202020204" pitchFamily="34" charset="0"/>
                      </a:endParaRPr>
                    </a:p>
                  </a:txBody>
                  <a:tcPr marL="55927" marR="55927" marT="29517" marB="29517"/>
                </a:tc>
                <a:extLst>
                  <a:ext uri="{0D108BD9-81ED-4DB2-BD59-A6C34878D82A}">
                    <a16:rowId xmlns:a16="http://schemas.microsoft.com/office/drawing/2014/main" val="1272816733"/>
                  </a:ext>
                </a:extLst>
              </a:tr>
              <a:tr h="899379">
                <a:tc>
                  <a:txBody>
                    <a:bodyPr/>
                    <a:lstStyle/>
                    <a:p>
                      <a:pPr algn="l">
                        <a:lnSpc>
                          <a:spcPct val="115000"/>
                        </a:lnSpc>
                        <a:spcBef>
                          <a:spcPts val="200"/>
                        </a:spcBef>
                        <a:spcAft>
                          <a:spcPts val="200"/>
                        </a:spcAft>
                      </a:pPr>
                      <a:r>
                        <a:rPr lang="en-GB" sz="1400" dirty="0">
                          <a:effectLst/>
                        </a:rPr>
                        <a:t>High Need for Housing</a:t>
                      </a:r>
                      <a:endParaRPr lang="en-ZA" sz="1400" dirty="0">
                        <a:effectLst/>
                      </a:endParaRPr>
                    </a:p>
                    <a:p>
                      <a:pPr algn="l">
                        <a:lnSpc>
                          <a:spcPct val="115000"/>
                        </a:lnSpc>
                        <a:spcBef>
                          <a:spcPts val="200"/>
                        </a:spcBef>
                        <a:spcAft>
                          <a:spcPts val="200"/>
                        </a:spcAft>
                      </a:pPr>
                      <a:r>
                        <a:rPr lang="en-GB" sz="1400" dirty="0">
                          <a:effectLst/>
                        </a:rPr>
                        <a:t> </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55927" marR="55927" marT="29517" marB="29517"/>
                </a:tc>
                <a:tc>
                  <a:txBody>
                    <a:bodyPr/>
                    <a:lstStyle/>
                    <a:p>
                      <a:pPr marL="342900" lvl="0" indent="-342900" algn="l">
                        <a:lnSpc>
                          <a:spcPct val="115000"/>
                        </a:lnSpc>
                        <a:spcBef>
                          <a:spcPts val="200"/>
                        </a:spcBef>
                        <a:spcAft>
                          <a:spcPts val="200"/>
                        </a:spcAft>
                        <a:buFont typeface="Calibri" panose="020F0502020204030204" pitchFamily="34" charset="0"/>
                        <a:buChar char="●"/>
                        <a:tabLst>
                          <a:tab pos="228600" algn="l"/>
                          <a:tab pos="914400" algn="l"/>
                        </a:tabLst>
                      </a:pPr>
                      <a:r>
                        <a:rPr lang="en-GB" sz="1400">
                          <a:effectLst/>
                        </a:rPr>
                        <a:t>Improved national spatial planning</a:t>
                      </a:r>
                      <a:endParaRPr lang="en-ZA" sz="1400">
                        <a:effectLst/>
                      </a:endParaRPr>
                    </a:p>
                    <a:p>
                      <a:pPr marL="342900" lvl="0" indent="-342900" algn="l">
                        <a:lnSpc>
                          <a:spcPct val="115000"/>
                        </a:lnSpc>
                        <a:spcBef>
                          <a:spcPts val="200"/>
                        </a:spcBef>
                        <a:spcAft>
                          <a:spcPts val="200"/>
                        </a:spcAft>
                        <a:buFont typeface="Calibri" panose="020F0502020204030204" pitchFamily="34" charset="0"/>
                        <a:buChar char="●"/>
                        <a:tabLst>
                          <a:tab pos="228600" algn="l"/>
                          <a:tab pos="914400" algn="l"/>
                        </a:tabLst>
                      </a:pPr>
                      <a:r>
                        <a:rPr lang="en-GB" sz="1400">
                          <a:effectLst/>
                        </a:rPr>
                        <a:t>More rapid urban/new settlement planning and development</a:t>
                      </a:r>
                      <a:endParaRPr lang="en-ZA" sz="1400">
                        <a:effectLst/>
                      </a:endParaRPr>
                    </a:p>
                    <a:p>
                      <a:pPr marL="342900" lvl="0" indent="-342900" algn="l">
                        <a:lnSpc>
                          <a:spcPct val="115000"/>
                        </a:lnSpc>
                        <a:spcBef>
                          <a:spcPts val="200"/>
                        </a:spcBef>
                        <a:spcAft>
                          <a:spcPts val="200"/>
                        </a:spcAft>
                        <a:buFont typeface="Calibri" panose="020F0502020204030204" pitchFamily="34" charset="0"/>
                        <a:buChar char="●"/>
                        <a:tabLst>
                          <a:tab pos="228600" algn="l"/>
                          <a:tab pos="914400" algn="l"/>
                        </a:tabLst>
                      </a:pPr>
                      <a:r>
                        <a:rPr lang="en-GB" sz="1400">
                          <a:effectLst/>
                        </a:rPr>
                        <a:t>Better integrated and sustainable settlement</a:t>
                      </a:r>
                      <a:endParaRPr lang="en-ZA" sz="1400">
                        <a:effectLst/>
                        <a:latin typeface="Arial" panose="020B0604020202020204" pitchFamily="34" charset="0"/>
                        <a:ea typeface="MS Mincho" panose="02020609040205080304" pitchFamily="49" charset="-128"/>
                        <a:cs typeface="Arial" panose="020B0604020202020204" pitchFamily="34" charset="0"/>
                      </a:endParaRPr>
                    </a:p>
                  </a:txBody>
                  <a:tcPr marL="55927" marR="55927" marT="29517" marB="29517"/>
                </a:tc>
                <a:extLst>
                  <a:ext uri="{0D108BD9-81ED-4DB2-BD59-A6C34878D82A}">
                    <a16:rowId xmlns:a16="http://schemas.microsoft.com/office/drawing/2014/main" val="3561563641"/>
                  </a:ext>
                </a:extLst>
              </a:tr>
              <a:tr h="899379">
                <a:tc>
                  <a:txBody>
                    <a:bodyPr/>
                    <a:lstStyle/>
                    <a:p>
                      <a:pPr algn="l">
                        <a:lnSpc>
                          <a:spcPct val="115000"/>
                        </a:lnSpc>
                        <a:spcBef>
                          <a:spcPts val="200"/>
                        </a:spcBef>
                        <a:spcAft>
                          <a:spcPts val="200"/>
                        </a:spcAft>
                      </a:pPr>
                      <a:r>
                        <a:rPr lang="en-GB" sz="1400">
                          <a:effectLst/>
                        </a:rPr>
                        <a:t>Insufficient Public Sector Delivery</a:t>
                      </a:r>
                      <a:endParaRPr lang="en-ZA" sz="1400">
                        <a:effectLst/>
                      </a:endParaRPr>
                    </a:p>
                    <a:p>
                      <a:pPr algn="l">
                        <a:lnSpc>
                          <a:spcPct val="115000"/>
                        </a:lnSpc>
                        <a:spcBef>
                          <a:spcPts val="200"/>
                        </a:spcBef>
                        <a:spcAft>
                          <a:spcPts val="200"/>
                        </a:spcAft>
                      </a:pPr>
                      <a:r>
                        <a:rPr lang="en-GB" sz="1400">
                          <a:effectLst/>
                        </a:rPr>
                        <a:t> </a:t>
                      </a:r>
                      <a:endParaRPr lang="en-ZA" sz="1400">
                        <a:effectLst/>
                        <a:latin typeface="Arial" panose="020B0604020202020204" pitchFamily="34" charset="0"/>
                        <a:ea typeface="MS Mincho" panose="02020609040205080304" pitchFamily="49" charset="-128"/>
                        <a:cs typeface="Arial" panose="020B0604020202020204" pitchFamily="34" charset="0"/>
                      </a:endParaRPr>
                    </a:p>
                  </a:txBody>
                  <a:tcPr marL="55927" marR="55927" marT="29517" marB="29517"/>
                </a:tc>
                <a:tc>
                  <a:txBody>
                    <a:bodyPr/>
                    <a:lstStyle/>
                    <a:p>
                      <a:pPr marL="342900" lvl="0" indent="-342900" algn="l">
                        <a:lnSpc>
                          <a:spcPct val="115000"/>
                        </a:lnSpc>
                        <a:spcBef>
                          <a:spcPts val="200"/>
                        </a:spcBef>
                        <a:spcAft>
                          <a:spcPts val="200"/>
                        </a:spcAft>
                        <a:buFont typeface="Calibri" panose="020F0502020204030204" pitchFamily="34" charset="0"/>
                        <a:buChar char="●"/>
                        <a:tabLst>
                          <a:tab pos="228600" algn="l"/>
                          <a:tab pos="914400" algn="l"/>
                        </a:tabLst>
                      </a:pPr>
                      <a:r>
                        <a:rPr lang="en-GB" sz="1400" dirty="0">
                          <a:effectLst/>
                        </a:rPr>
                        <a:t>Land acquisition</a:t>
                      </a:r>
                      <a:endParaRPr lang="en-ZA" sz="1400" dirty="0">
                        <a:effectLst/>
                      </a:endParaRPr>
                    </a:p>
                    <a:p>
                      <a:pPr marL="342900" lvl="0" indent="-342900" algn="l">
                        <a:lnSpc>
                          <a:spcPct val="115000"/>
                        </a:lnSpc>
                        <a:spcBef>
                          <a:spcPts val="200"/>
                        </a:spcBef>
                        <a:spcAft>
                          <a:spcPts val="200"/>
                        </a:spcAft>
                        <a:buFont typeface="Calibri" panose="020F0502020204030204" pitchFamily="34" charset="0"/>
                        <a:buChar char="●"/>
                        <a:tabLst>
                          <a:tab pos="228600" algn="l"/>
                          <a:tab pos="914400" algn="l"/>
                        </a:tabLst>
                      </a:pPr>
                      <a:r>
                        <a:rPr lang="en-GB" sz="1400" dirty="0">
                          <a:effectLst/>
                        </a:rPr>
                        <a:t>Mobilisation of technical, programme and project management skills</a:t>
                      </a:r>
                      <a:endParaRPr lang="en-ZA" sz="1400" dirty="0">
                        <a:effectLst/>
                      </a:endParaRPr>
                    </a:p>
                    <a:p>
                      <a:pPr marL="342900" lvl="0" indent="-342900" algn="l">
                        <a:lnSpc>
                          <a:spcPct val="115000"/>
                        </a:lnSpc>
                        <a:spcBef>
                          <a:spcPts val="200"/>
                        </a:spcBef>
                        <a:spcAft>
                          <a:spcPts val="200"/>
                        </a:spcAft>
                        <a:buFont typeface="Calibri" panose="020F0502020204030204" pitchFamily="34" charset="0"/>
                        <a:buChar char="●"/>
                        <a:tabLst>
                          <a:tab pos="228600" algn="l"/>
                          <a:tab pos="914400" algn="l"/>
                        </a:tabLst>
                      </a:pPr>
                      <a:r>
                        <a:rPr lang="en-GB" sz="1400" dirty="0">
                          <a:effectLst/>
                        </a:rPr>
                        <a:t>Improved financial packaging and fund mobilisation</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55927" marR="55927" marT="29517" marB="29517"/>
                </a:tc>
                <a:extLst>
                  <a:ext uri="{0D108BD9-81ED-4DB2-BD59-A6C34878D82A}">
                    <a16:rowId xmlns:a16="http://schemas.microsoft.com/office/drawing/2014/main" val="1189240905"/>
                  </a:ext>
                </a:extLst>
              </a:tr>
              <a:tr h="899379">
                <a:tc>
                  <a:txBody>
                    <a:bodyPr/>
                    <a:lstStyle/>
                    <a:p>
                      <a:pPr algn="l">
                        <a:lnSpc>
                          <a:spcPct val="115000"/>
                        </a:lnSpc>
                        <a:spcBef>
                          <a:spcPts val="200"/>
                        </a:spcBef>
                        <a:spcAft>
                          <a:spcPts val="200"/>
                        </a:spcAft>
                      </a:pPr>
                      <a:r>
                        <a:rPr lang="en-GB" sz="1400">
                          <a:effectLst/>
                        </a:rPr>
                        <a:t>Declining Private Sector Delivery</a:t>
                      </a:r>
                      <a:endParaRPr lang="en-ZA" sz="1400">
                        <a:effectLst/>
                      </a:endParaRPr>
                    </a:p>
                    <a:p>
                      <a:pPr algn="l">
                        <a:lnSpc>
                          <a:spcPct val="115000"/>
                        </a:lnSpc>
                        <a:spcBef>
                          <a:spcPts val="200"/>
                        </a:spcBef>
                        <a:spcAft>
                          <a:spcPts val="200"/>
                        </a:spcAft>
                      </a:pPr>
                      <a:r>
                        <a:rPr lang="en-GB" sz="1400">
                          <a:effectLst/>
                        </a:rPr>
                        <a:t> </a:t>
                      </a:r>
                      <a:endParaRPr lang="en-ZA" sz="1400">
                        <a:effectLst/>
                        <a:latin typeface="Arial" panose="020B0604020202020204" pitchFamily="34" charset="0"/>
                        <a:ea typeface="MS Mincho" panose="02020609040205080304" pitchFamily="49" charset="-128"/>
                        <a:cs typeface="Arial" panose="020B0604020202020204" pitchFamily="34" charset="0"/>
                      </a:endParaRPr>
                    </a:p>
                  </a:txBody>
                  <a:tcPr marL="55927" marR="55927" marT="29517" marB="29517"/>
                </a:tc>
                <a:tc>
                  <a:txBody>
                    <a:bodyPr/>
                    <a:lstStyle/>
                    <a:p>
                      <a:pPr marL="342900" lvl="0" indent="-342900" algn="l">
                        <a:lnSpc>
                          <a:spcPct val="115000"/>
                        </a:lnSpc>
                        <a:spcBef>
                          <a:spcPts val="200"/>
                        </a:spcBef>
                        <a:spcAft>
                          <a:spcPts val="200"/>
                        </a:spcAft>
                        <a:buFont typeface="Calibri" panose="020F0502020204030204" pitchFamily="34" charset="0"/>
                        <a:buChar char="●"/>
                        <a:tabLst>
                          <a:tab pos="228600" algn="l"/>
                          <a:tab pos="914400" algn="l"/>
                        </a:tabLst>
                      </a:pPr>
                      <a:r>
                        <a:rPr lang="en-GB" sz="1400" dirty="0">
                          <a:effectLst/>
                        </a:rPr>
                        <a:t>De-risking projects through unblocking and related interventions (e.g. expediting plans)</a:t>
                      </a:r>
                      <a:endParaRPr lang="en-ZA" sz="1400" dirty="0">
                        <a:effectLst/>
                      </a:endParaRPr>
                    </a:p>
                    <a:p>
                      <a:pPr marL="342900" lvl="0" indent="-342900" algn="l">
                        <a:lnSpc>
                          <a:spcPct val="115000"/>
                        </a:lnSpc>
                        <a:spcBef>
                          <a:spcPts val="200"/>
                        </a:spcBef>
                        <a:spcAft>
                          <a:spcPts val="200"/>
                        </a:spcAft>
                        <a:buFont typeface="Calibri" panose="020F0502020204030204" pitchFamily="34" charset="0"/>
                        <a:buChar char="●"/>
                        <a:tabLst>
                          <a:tab pos="228600" algn="l"/>
                          <a:tab pos="914400" algn="l"/>
                        </a:tabLst>
                      </a:pPr>
                      <a:r>
                        <a:rPr lang="en-GB" sz="1400" dirty="0">
                          <a:effectLst/>
                        </a:rPr>
                        <a:t>Securing funding for critical infrastructure</a:t>
                      </a:r>
                      <a:endParaRPr lang="en-ZA" sz="1400" dirty="0">
                        <a:effectLst/>
                      </a:endParaRPr>
                    </a:p>
                    <a:p>
                      <a:pPr marL="342900" lvl="0" indent="-342900" algn="l">
                        <a:lnSpc>
                          <a:spcPct val="115000"/>
                        </a:lnSpc>
                        <a:spcBef>
                          <a:spcPts val="200"/>
                        </a:spcBef>
                        <a:spcAft>
                          <a:spcPts val="200"/>
                        </a:spcAft>
                        <a:buFont typeface="Calibri" panose="020F0502020204030204" pitchFamily="34" charset="0"/>
                        <a:buChar char="●"/>
                        <a:tabLst>
                          <a:tab pos="228600" algn="l"/>
                          <a:tab pos="914400" algn="l"/>
                        </a:tabLst>
                      </a:pPr>
                      <a:r>
                        <a:rPr lang="en-GB" sz="1400" dirty="0">
                          <a:effectLst/>
                        </a:rPr>
                        <a:t>Ensuring funding (esp. subsidy) flows</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55927" marR="55927" marT="29517" marB="29517"/>
                </a:tc>
                <a:extLst>
                  <a:ext uri="{0D108BD9-81ED-4DB2-BD59-A6C34878D82A}">
                    <a16:rowId xmlns:a16="http://schemas.microsoft.com/office/drawing/2014/main" val="910421482"/>
                  </a:ext>
                </a:extLst>
              </a:tr>
              <a:tr h="868437">
                <a:tc>
                  <a:txBody>
                    <a:bodyPr/>
                    <a:lstStyle/>
                    <a:p>
                      <a:pPr algn="l">
                        <a:lnSpc>
                          <a:spcPct val="115000"/>
                        </a:lnSpc>
                        <a:spcBef>
                          <a:spcPts val="200"/>
                        </a:spcBef>
                        <a:spcAft>
                          <a:spcPts val="200"/>
                        </a:spcAft>
                      </a:pPr>
                      <a:r>
                        <a:rPr lang="en-GB" sz="1400">
                          <a:effectLst/>
                        </a:rPr>
                        <a:t>Poor Human Settlement Outcomes</a:t>
                      </a:r>
                      <a:endParaRPr lang="en-ZA" sz="1400">
                        <a:effectLst/>
                      </a:endParaRPr>
                    </a:p>
                    <a:p>
                      <a:pPr algn="l">
                        <a:lnSpc>
                          <a:spcPct val="115000"/>
                        </a:lnSpc>
                        <a:spcBef>
                          <a:spcPts val="200"/>
                        </a:spcBef>
                        <a:spcAft>
                          <a:spcPts val="200"/>
                        </a:spcAft>
                      </a:pPr>
                      <a:r>
                        <a:rPr lang="en-GB" sz="1400">
                          <a:effectLst/>
                        </a:rPr>
                        <a:t> </a:t>
                      </a:r>
                      <a:endParaRPr lang="en-ZA" sz="1400">
                        <a:effectLst/>
                        <a:latin typeface="Arial" panose="020B0604020202020204" pitchFamily="34" charset="0"/>
                        <a:ea typeface="MS Mincho" panose="02020609040205080304" pitchFamily="49" charset="-128"/>
                        <a:cs typeface="Arial" panose="020B0604020202020204" pitchFamily="34" charset="0"/>
                      </a:endParaRPr>
                    </a:p>
                  </a:txBody>
                  <a:tcPr marL="55927" marR="55927" marT="29517" marB="29517"/>
                </a:tc>
                <a:tc>
                  <a:txBody>
                    <a:bodyPr/>
                    <a:lstStyle/>
                    <a:p>
                      <a:pPr marL="342900" lvl="0" indent="-342900" algn="l">
                        <a:lnSpc>
                          <a:spcPct val="115000"/>
                        </a:lnSpc>
                        <a:spcBef>
                          <a:spcPts val="200"/>
                        </a:spcBef>
                        <a:spcAft>
                          <a:spcPts val="200"/>
                        </a:spcAft>
                        <a:buFont typeface="Calibri" panose="020F0502020204030204" pitchFamily="34" charset="0"/>
                        <a:buChar char="●"/>
                        <a:tabLst>
                          <a:tab pos="228600" algn="l"/>
                          <a:tab pos="914400" algn="l"/>
                        </a:tabLst>
                      </a:pPr>
                      <a:r>
                        <a:rPr lang="en-GB" sz="1400" dirty="0">
                          <a:effectLst/>
                        </a:rPr>
                        <a:t>Improved spatial planning</a:t>
                      </a:r>
                      <a:endParaRPr lang="en-ZA" sz="1400" dirty="0">
                        <a:effectLst/>
                      </a:endParaRPr>
                    </a:p>
                    <a:p>
                      <a:pPr marL="342900" lvl="0" indent="-342900" algn="l">
                        <a:lnSpc>
                          <a:spcPct val="115000"/>
                        </a:lnSpc>
                        <a:spcBef>
                          <a:spcPts val="200"/>
                        </a:spcBef>
                        <a:spcAft>
                          <a:spcPts val="200"/>
                        </a:spcAft>
                        <a:buFont typeface="Calibri" panose="020F0502020204030204" pitchFamily="34" charset="0"/>
                        <a:buChar char="●"/>
                        <a:tabLst>
                          <a:tab pos="228600" algn="l"/>
                          <a:tab pos="914400" algn="l"/>
                        </a:tabLst>
                      </a:pPr>
                      <a:r>
                        <a:rPr lang="en-GB" sz="1400" dirty="0">
                          <a:effectLst/>
                        </a:rPr>
                        <a:t>Better programme, project as well as contract management</a:t>
                      </a:r>
                      <a:endParaRPr lang="en-ZA" sz="1400" dirty="0">
                        <a:effectLst/>
                      </a:endParaRPr>
                    </a:p>
                    <a:p>
                      <a:pPr marL="342900" lvl="0" indent="-342900" algn="l">
                        <a:lnSpc>
                          <a:spcPct val="115000"/>
                        </a:lnSpc>
                        <a:spcBef>
                          <a:spcPts val="200"/>
                        </a:spcBef>
                        <a:spcAft>
                          <a:spcPts val="200"/>
                        </a:spcAft>
                        <a:buFont typeface="Calibri" panose="020F0502020204030204" pitchFamily="34" charset="0"/>
                        <a:buChar char="●"/>
                        <a:tabLst>
                          <a:tab pos="228600" algn="l"/>
                          <a:tab pos="914400" algn="l"/>
                        </a:tabLst>
                      </a:pPr>
                      <a:r>
                        <a:rPr lang="en-GB" sz="1400" dirty="0">
                          <a:effectLst/>
                        </a:rPr>
                        <a:t>Building public-private partnerships</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55927" marR="55927" marT="29517" marB="29517"/>
                </a:tc>
                <a:extLst>
                  <a:ext uri="{0D108BD9-81ED-4DB2-BD59-A6C34878D82A}">
                    <a16:rowId xmlns:a16="http://schemas.microsoft.com/office/drawing/2014/main" val="685756620"/>
                  </a:ext>
                </a:extLst>
              </a:tr>
              <a:tr h="899379">
                <a:tc>
                  <a:txBody>
                    <a:bodyPr/>
                    <a:lstStyle/>
                    <a:p>
                      <a:pPr algn="l">
                        <a:lnSpc>
                          <a:spcPct val="115000"/>
                        </a:lnSpc>
                        <a:spcBef>
                          <a:spcPts val="200"/>
                        </a:spcBef>
                        <a:spcAft>
                          <a:spcPts val="200"/>
                        </a:spcAft>
                      </a:pPr>
                      <a:r>
                        <a:rPr lang="en-GB" sz="1400">
                          <a:effectLst/>
                        </a:rPr>
                        <a:t>Fragmented Funding Framework</a:t>
                      </a:r>
                      <a:endParaRPr lang="en-ZA" sz="1400">
                        <a:effectLst/>
                        <a:latin typeface="Arial" panose="020B0604020202020204" pitchFamily="34" charset="0"/>
                        <a:ea typeface="MS Mincho" panose="02020609040205080304" pitchFamily="49" charset="-128"/>
                        <a:cs typeface="Arial" panose="020B0604020202020204" pitchFamily="34" charset="0"/>
                      </a:endParaRPr>
                    </a:p>
                  </a:txBody>
                  <a:tcPr marL="55927" marR="55927" marT="29517" marB="29517"/>
                </a:tc>
                <a:tc>
                  <a:txBody>
                    <a:bodyPr/>
                    <a:lstStyle/>
                    <a:p>
                      <a:pPr marL="342900" lvl="0" indent="-342900" algn="l">
                        <a:lnSpc>
                          <a:spcPct val="115000"/>
                        </a:lnSpc>
                        <a:spcBef>
                          <a:spcPts val="200"/>
                        </a:spcBef>
                        <a:spcAft>
                          <a:spcPts val="200"/>
                        </a:spcAft>
                        <a:buFont typeface="Calibri" panose="020F0502020204030204" pitchFamily="34" charset="0"/>
                        <a:buChar char="●"/>
                        <a:tabLst>
                          <a:tab pos="228600" algn="l"/>
                          <a:tab pos="914400" algn="l"/>
                        </a:tabLst>
                      </a:pPr>
                      <a:r>
                        <a:rPr lang="en-GB" sz="1400" dirty="0">
                          <a:effectLst/>
                        </a:rPr>
                        <a:t>Improving IG coordination and funding packaging</a:t>
                      </a:r>
                      <a:endParaRPr lang="en-ZA" sz="1400" dirty="0">
                        <a:effectLst/>
                      </a:endParaRPr>
                    </a:p>
                    <a:p>
                      <a:pPr marL="342900" lvl="0" indent="-342900" algn="l">
                        <a:lnSpc>
                          <a:spcPct val="115000"/>
                        </a:lnSpc>
                        <a:spcBef>
                          <a:spcPts val="200"/>
                        </a:spcBef>
                        <a:spcAft>
                          <a:spcPts val="200"/>
                        </a:spcAft>
                        <a:buFont typeface="Calibri" panose="020F0502020204030204" pitchFamily="34" charset="0"/>
                        <a:buChar char="●"/>
                        <a:tabLst>
                          <a:tab pos="228600" algn="l"/>
                          <a:tab pos="914400" algn="l"/>
                        </a:tabLst>
                      </a:pPr>
                      <a:r>
                        <a:rPr lang="en-GB" sz="1400" dirty="0">
                          <a:effectLst/>
                        </a:rPr>
                        <a:t>More effective fund management</a:t>
                      </a:r>
                      <a:endParaRPr lang="en-ZA" sz="1400" dirty="0">
                        <a:effectLst/>
                      </a:endParaRPr>
                    </a:p>
                    <a:p>
                      <a:pPr marL="342900" lvl="0" indent="-342900" algn="l">
                        <a:lnSpc>
                          <a:spcPct val="115000"/>
                        </a:lnSpc>
                        <a:spcBef>
                          <a:spcPts val="200"/>
                        </a:spcBef>
                        <a:spcAft>
                          <a:spcPts val="200"/>
                        </a:spcAft>
                        <a:buFont typeface="Calibri" panose="020F0502020204030204" pitchFamily="34" charset="0"/>
                        <a:buChar char="●"/>
                        <a:tabLst>
                          <a:tab pos="228600" algn="l"/>
                          <a:tab pos="914400" algn="l"/>
                        </a:tabLst>
                      </a:pPr>
                      <a:r>
                        <a:rPr lang="en-GB" sz="1400" dirty="0">
                          <a:effectLst/>
                        </a:rPr>
                        <a:t>Mobilising other public and private resources (in addition to HSDG)</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55927" marR="55927" marT="29517" marB="29517"/>
                </a:tc>
                <a:extLst>
                  <a:ext uri="{0D108BD9-81ED-4DB2-BD59-A6C34878D82A}">
                    <a16:rowId xmlns:a16="http://schemas.microsoft.com/office/drawing/2014/main" val="2564431796"/>
                  </a:ext>
                </a:extLst>
              </a:tr>
              <a:tr h="1060245">
                <a:tc>
                  <a:txBody>
                    <a:bodyPr/>
                    <a:lstStyle/>
                    <a:p>
                      <a:pPr algn="l">
                        <a:lnSpc>
                          <a:spcPct val="115000"/>
                        </a:lnSpc>
                        <a:spcBef>
                          <a:spcPts val="200"/>
                        </a:spcBef>
                        <a:spcAft>
                          <a:spcPts val="200"/>
                        </a:spcAft>
                      </a:pPr>
                      <a:r>
                        <a:rPr lang="en-GB" sz="1400" dirty="0">
                          <a:effectLst/>
                        </a:rPr>
                        <a:t>Untransformed Human Settlement Sector</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55927" marR="55927" marT="29517" marB="29517"/>
                </a:tc>
                <a:tc>
                  <a:txBody>
                    <a:bodyPr/>
                    <a:lstStyle/>
                    <a:p>
                      <a:pPr marL="342900" lvl="0" indent="-342900" algn="l">
                        <a:lnSpc>
                          <a:spcPct val="115000"/>
                        </a:lnSpc>
                        <a:spcAft>
                          <a:spcPts val="200"/>
                        </a:spcAft>
                        <a:buFont typeface="Calibri" panose="020F0502020204030204" pitchFamily="34" charset="0"/>
                        <a:buChar char="●"/>
                        <a:tabLst>
                          <a:tab pos="228600" algn="l"/>
                          <a:tab pos="457200" algn="l"/>
                          <a:tab pos="914400" algn="l"/>
                        </a:tabLst>
                      </a:pPr>
                      <a:r>
                        <a:rPr lang="en-GB" sz="1400" dirty="0">
                          <a:effectLst/>
                        </a:rPr>
                        <a:t>Contribute to the creation of black industrialists with a specific focus on women, youth, persons with disability and communities</a:t>
                      </a:r>
                      <a:endParaRPr lang="en-ZA" sz="1400" dirty="0">
                        <a:effectLst/>
                      </a:endParaRPr>
                    </a:p>
                    <a:p>
                      <a:pPr marL="342900" lvl="0" indent="-342900" algn="l">
                        <a:lnSpc>
                          <a:spcPct val="115000"/>
                        </a:lnSpc>
                        <a:spcAft>
                          <a:spcPts val="200"/>
                        </a:spcAft>
                        <a:buFont typeface="Calibri" panose="020F0502020204030204" pitchFamily="34" charset="0"/>
                        <a:buChar char="●"/>
                        <a:tabLst>
                          <a:tab pos="228600" algn="l"/>
                          <a:tab pos="457200" algn="l"/>
                          <a:tab pos="914400" algn="l"/>
                        </a:tabLst>
                      </a:pPr>
                      <a:r>
                        <a:rPr lang="en-GB" sz="1400" dirty="0">
                          <a:effectLst/>
                        </a:rPr>
                        <a:t>Influence changes to materials supply chains</a:t>
                      </a:r>
                      <a:endParaRPr lang="en-ZA" sz="1400" dirty="0">
                        <a:effectLst/>
                      </a:endParaRPr>
                    </a:p>
                    <a:p>
                      <a:pPr marL="342900" lvl="0" indent="-342900" algn="l">
                        <a:lnSpc>
                          <a:spcPct val="115000"/>
                        </a:lnSpc>
                        <a:spcAft>
                          <a:spcPts val="200"/>
                        </a:spcAft>
                        <a:buFont typeface="Calibri" panose="020F0502020204030204" pitchFamily="34" charset="0"/>
                        <a:buChar char="●"/>
                        <a:tabLst>
                          <a:tab pos="228600" algn="l"/>
                          <a:tab pos="457200" algn="l"/>
                          <a:tab pos="914400" algn="l"/>
                        </a:tabLst>
                      </a:pPr>
                      <a:r>
                        <a:rPr lang="en-GB" sz="1400" dirty="0">
                          <a:effectLst/>
                        </a:rPr>
                        <a:t>Change mind-sets</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55927" marR="55927" marT="29517" marB="29517"/>
                </a:tc>
                <a:extLst>
                  <a:ext uri="{0D108BD9-81ED-4DB2-BD59-A6C34878D82A}">
                    <a16:rowId xmlns:a16="http://schemas.microsoft.com/office/drawing/2014/main" val="607950409"/>
                  </a:ext>
                </a:extLst>
              </a:tr>
            </a:tbl>
          </a:graphicData>
        </a:graphic>
      </p:graphicFrame>
      <p:sp>
        <p:nvSpPr>
          <p:cNvPr id="5" name="Slide Number Placeholder 3">
            <a:extLst>
              <a:ext uri="{FF2B5EF4-FFF2-40B4-BE49-F238E27FC236}">
                <a16:creationId xmlns:a16="http://schemas.microsoft.com/office/drawing/2014/main" id="{FD853EEB-821A-4654-8067-4F82F6907D33}"/>
              </a:ext>
            </a:extLst>
          </p:cNvPr>
          <p:cNvSpPr txBox="1">
            <a:spLocks/>
          </p:cNvSpPr>
          <p:nvPr/>
        </p:nvSpPr>
        <p:spPr>
          <a:xfrm>
            <a:off x="9254435" y="649287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ECAB5A-9401-5442-B54D-9E441F4DE593}" type="slidenum">
              <a:rPr lang="en-US" sz="1400" b="1" smtClean="0">
                <a:latin typeface="Arial" panose="020B0604020202020204" pitchFamily="34" charset="0"/>
                <a:cs typeface="Arial" panose="020B0604020202020204" pitchFamily="34" charset="0"/>
              </a:rPr>
              <a:pPr algn="r"/>
              <a:t>14</a:t>
            </a:fld>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6671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866" y="-32997"/>
            <a:ext cx="1123369" cy="780176"/>
          </a:xfrm>
          <a:prstGeom prst="rect">
            <a:avLst/>
          </a:prstGeom>
          <a:ln>
            <a:noFill/>
          </a:ln>
        </p:spPr>
      </p:pic>
      <p:sp>
        <p:nvSpPr>
          <p:cNvPr id="2" name="Rectangle 1"/>
          <p:cNvSpPr/>
          <p:nvPr/>
        </p:nvSpPr>
        <p:spPr>
          <a:xfrm>
            <a:off x="92765" y="112139"/>
            <a:ext cx="10787270" cy="5872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W" sz="2800" b="1" dirty="0">
                <a:solidFill>
                  <a:srgbClr val="1F497D"/>
                </a:solidFill>
                <a:latin typeface="Arial"/>
              </a:rPr>
              <a:t>Internal Environment </a:t>
            </a:r>
            <a:endParaRPr lang="en-ZA" sz="2800" b="1" dirty="0">
              <a:solidFill>
                <a:srgbClr val="1F497D"/>
              </a:solidFill>
              <a:latin typeface="Arial"/>
            </a:endParaRPr>
          </a:p>
        </p:txBody>
      </p:sp>
      <p:sp>
        <p:nvSpPr>
          <p:cNvPr id="4" name="TextBox 3">
            <a:extLst>
              <a:ext uri="{FF2B5EF4-FFF2-40B4-BE49-F238E27FC236}">
                <a16:creationId xmlns:a16="http://schemas.microsoft.com/office/drawing/2014/main" id="{2265D11D-C00E-4809-8387-83E5E3E259E0}"/>
              </a:ext>
            </a:extLst>
          </p:cNvPr>
          <p:cNvSpPr txBox="1"/>
          <p:nvPr/>
        </p:nvSpPr>
        <p:spPr>
          <a:xfrm>
            <a:off x="0" y="984738"/>
            <a:ext cx="12192000" cy="5575309"/>
          </a:xfrm>
          <a:prstGeom prst="rect">
            <a:avLst/>
          </a:prstGeom>
          <a:noFill/>
        </p:spPr>
        <p:txBody>
          <a:bodyPr wrap="square" rtlCol="0">
            <a:spAutoFit/>
          </a:bodyPr>
          <a:lstStyle/>
          <a:p>
            <a:pPr>
              <a:lnSpc>
                <a:spcPct val="150000"/>
              </a:lnSpc>
              <a:spcAft>
                <a:spcPts val="0"/>
              </a:spcAft>
            </a:pPr>
            <a:r>
              <a:rPr lang="en-ZW" sz="2000" b="1" dirty="0">
                <a:solidFill>
                  <a:srgbClr val="1F497D"/>
                </a:solidFill>
                <a:latin typeface="Arial"/>
              </a:rPr>
              <a:t>Identify, Hold Acquire and release land</a:t>
            </a:r>
            <a:endParaRPr lang="en-ZA" sz="2000" dirty="0">
              <a:latin typeface="Arial" panose="020B0604020202020204" pitchFamily="34" charset="0"/>
              <a:ea typeface="MS Mincho" panose="02020609040205080304" pitchFamily="49" charset="-128"/>
              <a:cs typeface="Times New Roman" panose="02020603050405020304" pitchFamily="18" charset="0"/>
            </a:endParaRPr>
          </a:p>
          <a:p>
            <a:pPr algn="just">
              <a:lnSpc>
                <a:spcPct val="150000"/>
              </a:lnSpc>
              <a:spcAft>
                <a:spcPts val="0"/>
              </a:spcAft>
            </a:pPr>
            <a:r>
              <a:rPr lang="en-GB" sz="2000" dirty="0">
                <a:latin typeface="Arial" panose="020B0604020202020204" pitchFamily="34" charset="0"/>
                <a:ea typeface="MS Mincho" panose="02020609040205080304" pitchFamily="49" charset="-128"/>
                <a:cs typeface="Arial" panose="020B0604020202020204" pitchFamily="34" charset="0"/>
              </a:rPr>
              <a:t>In relation to the key responsibility to identify, hold, acquire and release land, the HDA performs the following:</a:t>
            </a:r>
            <a:endParaRPr lang="en-ZA" sz="2000" dirty="0">
              <a:latin typeface="Arial" panose="020B0604020202020204" pitchFamily="34" charset="0"/>
              <a:ea typeface="MS Mincho" panose="02020609040205080304" pitchFamily="49" charset="-128"/>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GB" sz="2000" dirty="0">
                <a:latin typeface="Arial" panose="020B0604020202020204" pitchFamily="34" charset="0"/>
                <a:ea typeface="MS Mincho" panose="02020609040205080304" pitchFamily="49" charset="-128"/>
                <a:cs typeface="Arial" panose="020B0604020202020204" pitchFamily="34" charset="0"/>
              </a:rPr>
              <a:t>Land planning: which requires spatial planning and establishing and defining housing need;</a:t>
            </a:r>
            <a:endParaRPr lang="en-ZA" sz="2000" dirty="0">
              <a:latin typeface="Arial" panose="020B0604020202020204" pitchFamily="34" charset="0"/>
              <a:ea typeface="MS Mincho" panose="02020609040205080304" pitchFamily="49" charset="-128"/>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GB" sz="2000" dirty="0">
                <a:latin typeface="Arial" panose="020B0604020202020204" pitchFamily="34" charset="0"/>
                <a:ea typeface="MS Mincho" panose="02020609040205080304" pitchFamily="49" charset="-128"/>
                <a:cs typeface="Arial" panose="020B0604020202020204" pitchFamily="34" charset="0"/>
              </a:rPr>
              <a:t> Identification: a Land study to identify land for housing development;</a:t>
            </a:r>
            <a:endParaRPr lang="en-ZA" sz="2000" dirty="0">
              <a:latin typeface="Arial" panose="020B0604020202020204" pitchFamily="34" charset="0"/>
              <a:ea typeface="MS Mincho" panose="02020609040205080304" pitchFamily="49" charset="-128"/>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GB" sz="2000" dirty="0">
                <a:latin typeface="Arial" panose="020B0604020202020204" pitchFamily="34" charset="0"/>
                <a:ea typeface="MS Mincho" panose="02020609040205080304" pitchFamily="49" charset="-128"/>
                <a:cs typeface="Arial" panose="020B0604020202020204" pitchFamily="34" charset="0"/>
              </a:rPr>
              <a:t>Feasibility assessment of land;</a:t>
            </a:r>
            <a:endParaRPr lang="en-ZA" sz="2000" dirty="0">
              <a:latin typeface="Arial" panose="020B0604020202020204" pitchFamily="34" charset="0"/>
              <a:ea typeface="MS Mincho" panose="02020609040205080304" pitchFamily="49" charset="-128"/>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GB" sz="2000" dirty="0">
                <a:latin typeface="Arial" panose="020B0604020202020204" pitchFamily="34" charset="0"/>
                <a:ea typeface="MS Mincho" panose="02020609040205080304" pitchFamily="49" charset="-128"/>
                <a:cs typeface="Arial" panose="020B0604020202020204" pitchFamily="34" charset="0"/>
              </a:rPr>
              <a:t>Acquisition;</a:t>
            </a:r>
            <a:endParaRPr lang="en-ZA" sz="2000" dirty="0">
              <a:latin typeface="Arial" panose="020B0604020202020204" pitchFamily="34" charset="0"/>
              <a:ea typeface="MS Mincho" panose="02020609040205080304" pitchFamily="49" charset="-128"/>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GB" sz="2000" dirty="0">
                <a:latin typeface="Arial" panose="020B0604020202020204" pitchFamily="34" charset="0"/>
                <a:ea typeface="MS Mincho" panose="02020609040205080304" pitchFamily="49" charset="-128"/>
                <a:cs typeface="Arial" panose="020B0604020202020204" pitchFamily="34" charset="0"/>
              </a:rPr>
              <a:t>Landholding;</a:t>
            </a:r>
            <a:endParaRPr lang="en-ZA" sz="2000" dirty="0">
              <a:latin typeface="Arial" panose="020B0604020202020204" pitchFamily="34" charset="0"/>
              <a:ea typeface="MS Mincho" panose="02020609040205080304" pitchFamily="49" charset="-128"/>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GB" sz="2000" dirty="0">
                <a:latin typeface="Arial" panose="020B0604020202020204" pitchFamily="34" charset="0"/>
                <a:ea typeface="MS Mincho" panose="02020609040205080304" pitchFamily="49" charset="-128"/>
                <a:cs typeface="Arial" panose="020B0604020202020204" pitchFamily="34" charset="0"/>
              </a:rPr>
              <a:t> Property management of acquired land whilst it is being packaged for development or in the case of land banking it will be held for future development when the planned investment has taken place; and</a:t>
            </a:r>
            <a:endParaRPr lang="en-ZA" sz="2000" dirty="0">
              <a:latin typeface="Arial" panose="020B0604020202020204" pitchFamily="34" charset="0"/>
              <a:ea typeface="MS Mincho" panose="02020609040205080304" pitchFamily="49" charset="-128"/>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GB" sz="2000" dirty="0">
                <a:latin typeface="Arial" panose="020B0604020202020204" pitchFamily="34" charset="0"/>
                <a:ea typeface="MS Mincho" panose="02020609040205080304" pitchFamily="49" charset="-128"/>
                <a:cs typeface="Arial" panose="020B0604020202020204" pitchFamily="34" charset="0"/>
              </a:rPr>
              <a:t>Land packaging: This includes, Bulk services provision; Town planning: township establishment, zoning, subdivision or consolidation, EIA etc.</a:t>
            </a:r>
            <a:endParaRPr lang="en-ZA" sz="2000" dirty="0">
              <a:latin typeface="Arial" panose="020B0604020202020204" pitchFamily="34" charset="0"/>
              <a:ea typeface="MS Mincho" panose="02020609040205080304" pitchFamily="49" charset="-128"/>
              <a:cs typeface="Times New Roman" panose="02020603050405020304" pitchFamily="18" charset="0"/>
            </a:endParaRPr>
          </a:p>
        </p:txBody>
      </p:sp>
      <p:sp>
        <p:nvSpPr>
          <p:cNvPr id="5" name="Slide Number Placeholder 3">
            <a:extLst>
              <a:ext uri="{FF2B5EF4-FFF2-40B4-BE49-F238E27FC236}">
                <a16:creationId xmlns:a16="http://schemas.microsoft.com/office/drawing/2014/main" id="{ABD374C5-C19A-4809-84AF-4F48F10CFD43}"/>
              </a:ext>
            </a:extLst>
          </p:cNvPr>
          <p:cNvSpPr txBox="1">
            <a:spLocks/>
          </p:cNvSpPr>
          <p:nvPr/>
        </p:nvSpPr>
        <p:spPr>
          <a:xfrm>
            <a:off x="9254435" y="6480281"/>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ECAB5A-9401-5442-B54D-9E441F4DE593}" type="slidenum">
              <a:rPr lang="en-US" sz="1400" b="1" smtClean="0">
                <a:latin typeface="Arial" panose="020B0604020202020204" pitchFamily="34" charset="0"/>
                <a:cs typeface="Arial" panose="020B0604020202020204" pitchFamily="34" charset="0"/>
              </a:rPr>
              <a:pPr algn="r"/>
              <a:t>15</a:t>
            </a:fld>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9641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866" y="-32997"/>
            <a:ext cx="1123369" cy="780176"/>
          </a:xfrm>
          <a:prstGeom prst="rect">
            <a:avLst/>
          </a:prstGeom>
          <a:ln>
            <a:noFill/>
          </a:ln>
        </p:spPr>
      </p:pic>
      <p:sp>
        <p:nvSpPr>
          <p:cNvPr id="2" name="Rectangle 1"/>
          <p:cNvSpPr/>
          <p:nvPr/>
        </p:nvSpPr>
        <p:spPr>
          <a:xfrm>
            <a:off x="92765" y="112139"/>
            <a:ext cx="10787270" cy="5872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W" sz="2800" b="1" dirty="0">
                <a:solidFill>
                  <a:srgbClr val="1F497D"/>
                </a:solidFill>
                <a:latin typeface="Arial"/>
              </a:rPr>
              <a:t>Internal Environment </a:t>
            </a:r>
            <a:endParaRPr lang="en-ZA" sz="2800" b="1" dirty="0">
              <a:solidFill>
                <a:srgbClr val="1F497D"/>
              </a:solidFill>
              <a:latin typeface="Arial"/>
            </a:endParaRPr>
          </a:p>
        </p:txBody>
      </p:sp>
      <p:sp>
        <p:nvSpPr>
          <p:cNvPr id="4" name="TextBox 3">
            <a:extLst>
              <a:ext uri="{FF2B5EF4-FFF2-40B4-BE49-F238E27FC236}">
                <a16:creationId xmlns:a16="http://schemas.microsoft.com/office/drawing/2014/main" id="{2265D11D-C00E-4809-8387-83E5E3E259E0}"/>
              </a:ext>
            </a:extLst>
          </p:cNvPr>
          <p:cNvSpPr txBox="1"/>
          <p:nvPr/>
        </p:nvSpPr>
        <p:spPr>
          <a:xfrm>
            <a:off x="0" y="984738"/>
            <a:ext cx="12099235" cy="4651979"/>
          </a:xfrm>
          <a:prstGeom prst="rect">
            <a:avLst/>
          </a:prstGeom>
          <a:noFill/>
        </p:spPr>
        <p:txBody>
          <a:bodyPr wrap="square" rtlCol="0">
            <a:spAutoFit/>
          </a:bodyPr>
          <a:lstStyle/>
          <a:p>
            <a:pPr algn="just">
              <a:lnSpc>
                <a:spcPct val="150000"/>
              </a:lnSpc>
              <a:spcAft>
                <a:spcPts val="0"/>
              </a:spcAft>
            </a:pPr>
            <a:r>
              <a:rPr lang="en-ZW" sz="2000" b="1" dirty="0">
                <a:solidFill>
                  <a:srgbClr val="1F497D"/>
                </a:solidFill>
                <a:latin typeface="Arial"/>
              </a:rPr>
              <a:t>Facilitation of Housing Delivery </a:t>
            </a:r>
            <a:endParaRPr lang="en-ZA" sz="2000" dirty="0">
              <a:latin typeface="Arial" panose="020B0604020202020204" pitchFamily="34" charset="0"/>
              <a:ea typeface="MS Mincho" panose="02020609040205080304" pitchFamily="49" charset="-128"/>
              <a:cs typeface="Times New Roman" panose="02020603050405020304" pitchFamily="18" charset="0"/>
            </a:endParaRPr>
          </a:p>
          <a:p>
            <a:pPr algn="just">
              <a:lnSpc>
                <a:spcPct val="150000"/>
              </a:lnSpc>
              <a:spcAft>
                <a:spcPts val="0"/>
              </a:spcAft>
            </a:pPr>
            <a:r>
              <a:rPr lang="en-GB" sz="2000" dirty="0">
                <a:latin typeface="Arial" panose="020B0604020202020204" pitchFamily="34" charset="0"/>
                <a:ea typeface="MS Mincho" panose="02020609040205080304" pitchFamily="49" charset="-128"/>
                <a:cs typeface="Arial" panose="020B0604020202020204" pitchFamily="34" charset="0"/>
              </a:rPr>
              <a:t>In order to facilitate housing delivery, the HDA performs the three core functions, i.e. Implementing Agent, Project Manager and Project Developer. Underpinning these functions are processes of social facilitation and Inter-Governmental Relations. The diagram below provides further details of the 3 core functions of the HDA.</a:t>
            </a:r>
            <a:endParaRPr lang="en-ZA" sz="2000" dirty="0">
              <a:latin typeface="Arial" panose="020B0604020202020204" pitchFamily="34" charset="0"/>
              <a:ea typeface="MS Mincho" panose="02020609040205080304" pitchFamily="49" charset="-128"/>
              <a:cs typeface="Times New Roman" panose="02020603050405020304" pitchFamily="18" charset="0"/>
            </a:endParaRPr>
          </a:p>
          <a:p>
            <a:pPr algn="just">
              <a:lnSpc>
                <a:spcPct val="150000"/>
              </a:lnSpc>
              <a:spcAft>
                <a:spcPts val="0"/>
              </a:spcAft>
            </a:pPr>
            <a:r>
              <a:rPr lang="en-GB" sz="2000" dirty="0">
                <a:latin typeface="Arial" panose="020B0604020202020204" pitchFamily="34" charset="0"/>
                <a:ea typeface="MS Mincho" panose="02020609040205080304" pitchFamily="49" charset="-128"/>
                <a:cs typeface="Arial" panose="020B0604020202020204" pitchFamily="34" charset="0"/>
              </a:rPr>
              <a:t> </a:t>
            </a:r>
            <a:endParaRPr lang="en-ZA" sz="2000" dirty="0">
              <a:latin typeface="Arial" panose="020B0604020202020204" pitchFamily="34" charset="0"/>
              <a:ea typeface="MS Mincho" panose="02020609040205080304" pitchFamily="49" charset="-128"/>
              <a:cs typeface="Times New Roman" panose="02020603050405020304" pitchFamily="18" charset="0"/>
            </a:endParaRPr>
          </a:p>
          <a:p>
            <a:pPr algn="just">
              <a:lnSpc>
                <a:spcPct val="150000"/>
              </a:lnSpc>
              <a:spcAft>
                <a:spcPts val="0"/>
              </a:spcAft>
            </a:pPr>
            <a:r>
              <a:rPr lang="en-ZW" sz="2000" b="1" dirty="0">
                <a:solidFill>
                  <a:srgbClr val="1F497D"/>
                </a:solidFill>
                <a:latin typeface="Arial"/>
              </a:rPr>
              <a:t>Housing Delivery and packaging and design of Human Settlements  </a:t>
            </a:r>
            <a:r>
              <a:rPr lang="en-GB" sz="2000" b="1" dirty="0">
                <a:latin typeface="Arial" panose="020B0604020202020204" pitchFamily="34" charset="0"/>
                <a:ea typeface="MS Mincho" panose="02020609040205080304" pitchFamily="49" charset="-128"/>
                <a:cs typeface="Arial" panose="020B0604020202020204" pitchFamily="34" charset="0"/>
              </a:rPr>
              <a:t> </a:t>
            </a:r>
            <a:endParaRPr lang="en-ZA" sz="2000" dirty="0">
              <a:latin typeface="Arial" panose="020B0604020202020204" pitchFamily="34" charset="0"/>
              <a:ea typeface="MS Mincho" panose="02020609040205080304" pitchFamily="49" charset="-128"/>
              <a:cs typeface="Times New Roman" panose="02020603050405020304" pitchFamily="18" charset="0"/>
            </a:endParaRPr>
          </a:p>
          <a:p>
            <a:pPr algn="just">
              <a:lnSpc>
                <a:spcPct val="150000"/>
              </a:lnSpc>
              <a:spcAft>
                <a:spcPts val="0"/>
              </a:spcAft>
            </a:pPr>
            <a:r>
              <a:rPr lang="en-GB" sz="2000" dirty="0">
                <a:latin typeface="Arial" panose="020B0604020202020204" pitchFamily="34" charset="0"/>
                <a:ea typeface="MS Mincho" panose="02020609040205080304" pitchFamily="49" charset="-128"/>
                <a:cs typeface="Arial" panose="020B0604020202020204" pitchFamily="34" charset="0"/>
              </a:rPr>
              <a:t>This function is implemented by designing, packaging, implementing and project managing of Human Settlement Development aimed at fast-tracking delivery and achieving Human Settlement Sector Outcomes: </a:t>
            </a:r>
            <a:endParaRPr lang="en-ZA" sz="2000" dirty="0">
              <a:latin typeface="Arial" panose="020B0604020202020204" pitchFamily="34" charset="0"/>
              <a:ea typeface="MS Mincho" panose="02020609040205080304" pitchFamily="49" charset="-128"/>
              <a:cs typeface="Times New Roman" panose="02020603050405020304" pitchFamily="18" charset="0"/>
            </a:endParaRPr>
          </a:p>
        </p:txBody>
      </p:sp>
      <p:sp>
        <p:nvSpPr>
          <p:cNvPr id="5" name="Slide Number Placeholder 3">
            <a:extLst>
              <a:ext uri="{FF2B5EF4-FFF2-40B4-BE49-F238E27FC236}">
                <a16:creationId xmlns:a16="http://schemas.microsoft.com/office/drawing/2014/main" id="{98125C2A-064A-4F71-B4BE-063F37E88924}"/>
              </a:ext>
            </a:extLst>
          </p:cNvPr>
          <p:cNvSpPr txBox="1">
            <a:spLocks/>
          </p:cNvSpPr>
          <p:nvPr/>
        </p:nvSpPr>
        <p:spPr>
          <a:xfrm>
            <a:off x="9254435" y="649287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ECAB5A-9401-5442-B54D-9E441F4DE593}" type="slidenum">
              <a:rPr lang="en-US" sz="1400" b="1" smtClean="0">
                <a:latin typeface="Arial" panose="020B0604020202020204" pitchFamily="34" charset="0"/>
                <a:cs typeface="Arial" panose="020B0604020202020204" pitchFamily="34" charset="0"/>
              </a:rPr>
              <a:pPr algn="r"/>
              <a:t>16</a:t>
            </a:fld>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198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866" y="-32997"/>
            <a:ext cx="1123369" cy="780176"/>
          </a:xfrm>
          <a:prstGeom prst="rect">
            <a:avLst/>
          </a:prstGeom>
          <a:ln>
            <a:noFill/>
          </a:ln>
        </p:spPr>
      </p:pic>
      <p:sp>
        <p:nvSpPr>
          <p:cNvPr id="2" name="Rectangle 1"/>
          <p:cNvSpPr/>
          <p:nvPr/>
        </p:nvSpPr>
        <p:spPr>
          <a:xfrm>
            <a:off x="92765" y="112139"/>
            <a:ext cx="10787270" cy="7801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W" sz="2800" b="1" dirty="0">
                <a:solidFill>
                  <a:srgbClr val="1F497D"/>
                </a:solidFill>
                <a:latin typeface="Arial"/>
              </a:rPr>
              <a:t>Internal Environment </a:t>
            </a:r>
          </a:p>
          <a:p>
            <a:pPr algn="ctr" defTabSz="457200"/>
            <a:r>
              <a:rPr lang="en-ZW" sz="2800" b="1" dirty="0">
                <a:solidFill>
                  <a:srgbClr val="1F497D"/>
                </a:solidFill>
                <a:latin typeface="Arial"/>
              </a:rPr>
              <a:t> HDA Core Functions </a:t>
            </a:r>
            <a:endParaRPr lang="en-ZA" sz="2800" b="1" dirty="0">
              <a:solidFill>
                <a:srgbClr val="1F497D"/>
              </a:solidFill>
              <a:latin typeface="Arial"/>
            </a:endParaRPr>
          </a:p>
        </p:txBody>
      </p:sp>
      <p:graphicFrame>
        <p:nvGraphicFramePr>
          <p:cNvPr id="5" name="Diagram 4">
            <a:extLst>
              <a:ext uri="{FF2B5EF4-FFF2-40B4-BE49-F238E27FC236}">
                <a16:creationId xmlns:a16="http://schemas.microsoft.com/office/drawing/2014/main" id="{BE1F9F44-A29C-416E-9229-E6939A76C87E}"/>
              </a:ext>
            </a:extLst>
          </p:cNvPr>
          <p:cNvGraphicFramePr/>
          <p:nvPr>
            <p:extLst>
              <p:ext uri="{D42A27DB-BD31-4B8C-83A1-F6EECF244321}">
                <p14:modId xmlns:p14="http://schemas.microsoft.com/office/powerpoint/2010/main" val="4087421180"/>
              </p:ext>
            </p:extLst>
          </p:nvPr>
        </p:nvGraphicFramePr>
        <p:xfrm>
          <a:off x="1" y="927652"/>
          <a:ext cx="12192000" cy="59303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3">
            <a:extLst>
              <a:ext uri="{FF2B5EF4-FFF2-40B4-BE49-F238E27FC236}">
                <a16:creationId xmlns:a16="http://schemas.microsoft.com/office/drawing/2014/main" id="{FB56686C-4819-4BE5-B8D5-601843C2D527}"/>
              </a:ext>
            </a:extLst>
          </p:cNvPr>
          <p:cNvSpPr txBox="1">
            <a:spLocks/>
          </p:cNvSpPr>
          <p:nvPr/>
        </p:nvSpPr>
        <p:spPr>
          <a:xfrm>
            <a:off x="9254435" y="6528212"/>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ECAB5A-9401-5442-B54D-9E441F4DE593}" type="slidenum">
              <a:rPr lang="en-US" sz="1400" b="1" smtClean="0">
                <a:latin typeface="Arial" panose="020B0604020202020204" pitchFamily="34" charset="0"/>
                <a:cs typeface="Arial" panose="020B0604020202020204" pitchFamily="34" charset="0"/>
              </a:rPr>
              <a:pPr algn="r"/>
              <a:t>17</a:t>
            </a:fld>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4937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866" y="-32997"/>
            <a:ext cx="1123369" cy="780176"/>
          </a:xfrm>
          <a:prstGeom prst="rect">
            <a:avLst/>
          </a:prstGeom>
          <a:ln>
            <a:noFill/>
          </a:ln>
        </p:spPr>
      </p:pic>
      <p:sp>
        <p:nvSpPr>
          <p:cNvPr id="2" name="Rectangle 1"/>
          <p:cNvSpPr/>
          <p:nvPr/>
        </p:nvSpPr>
        <p:spPr>
          <a:xfrm>
            <a:off x="92765" y="112139"/>
            <a:ext cx="10787270" cy="78017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W" sz="2800" b="1" dirty="0">
                <a:solidFill>
                  <a:srgbClr val="1F497D"/>
                </a:solidFill>
                <a:latin typeface="Arial"/>
              </a:rPr>
              <a:t>Internal Environment </a:t>
            </a:r>
          </a:p>
          <a:p>
            <a:pPr algn="ctr" defTabSz="457200"/>
            <a:r>
              <a:rPr lang="en-ZW" sz="2800" b="1" dirty="0">
                <a:solidFill>
                  <a:srgbClr val="1F497D"/>
                </a:solidFill>
                <a:latin typeface="Arial"/>
              </a:rPr>
              <a:t> HDA Operating Model</a:t>
            </a:r>
            <a:endParaRPr lang="en-ZA" sz="2800" b="1" dirty="0">
              <a:solidFill>
                <a:srgbClr val="1F497D"/>
              </a:solidFill>
              <a:latin typeface="Arial"/>
            </a:endParaRPr>
          </a:p>
        </p:txBody>
      </p:sp>
      <p:graphicFrame>
        <p:nvGraphicFramePr>
          <p:cNvPr id="3" name="Table 2">
            <a:extLst>
              <a:ext uri="{FF2B5EF4-FFF2-40B4-BE49-F238E27FC236}">
                <a16:creationId xmlns:a16="http://schemas.microsoft.com/office/drawing/2014/main" id="{12CC80A4-70DA-4704-91FD-318AB1AD874D}"/>
              </a:ext>
            </a:extLst>
          </p:cNvPr>
          <p:cNvGraphicFramePr>
            <a:graphicFrameLocks noGrp="1"/>
          </p:cNvGraphicFramePr>
          <p:nvPr>
            <p:extLst>
              <p:ext uri="{D42A27DB-BD31-4B8C-83A1-F6EECF244321}">
                <p14:modId xmlns:p14="http://schemas.microsoft.com/office/powerpoint/2010/main" val="3091194704"/>
              </p:ext>
            </p:extLst>
          </p:nvPr>
        </p:nvGraphicFramePr>
        <p:xfrm>
          <a:off x="-1" y="3067654"/>
          <a:ext cx="12192001" cy="3794503"/>
        </p:xfrm>
        <a:graphic>
          <a:graphicData uri="http://schemas.openxmlformats.org/drawingml/2006/table">
            <a:tbl>
              <a:tblPr firstRow="1" firstCol="1" bandRow="1"/>
              <a:tblGrid>
                <a:gridCol w="1377956">
                  <a:extLst>
                    <a:ext uri="{9D8B030D-6E8A-4147-A177-3AD203B41FA5}">
                      <a16:colId xmlns:a16="http://schemas.microsoft.com/office/drawing/2014/main" val="3907185828"/>
                    </a:ext>
                  </a:extLst>
                </a:gridCol>
                <a:gridCol w="2135222">
                  <a:extLst>
                    <a:ext uri="{9D8B030D-6E8A-4147-A177-3AD203B41FA5}">
                      <a16:colId xmlns:a16="http://schemas.microsoft.com/office/drawing/2014/main" val="2077465021"/>
                    </a:ext>
                  </a:extLst>
                </a:gridCol>
                <a:gridCol w="2166325">
                  <a:extLst>
                    <a:ext uri="{9D8B030D-6E8A-4147-A177-3AD203B41FA5}">
                      <a16:colId xmlns:a16="http://schemas.microsoft.com/office/drawing/2014/main" val="3727716530"/>
                    </a:ext>
                  </a:extLst>
                </a:gridCol>
                <a:gridCol w="2139280">
                  <a:extLst>
                    <a:ext uri="{9D8B030D-6E8A-4147-A177-3AD203B41FA5}">
                      <a16:colId xmlns:a16="http://schemas.microsoft.com/office/drawing/2014/main" val="861217982"/>
                    </a:ext>
                  </a:extLst>
                </a:gridCol>
                <a:gridCol w="2166325">
                  <a:extLst>
                    <a:ext uri="{9D8B030D-6E8A-4147-A177-3AD203B41FA5}">
                      <a16:colId xmlns:a16="http://schemas.microsoft.com/office/drawing/2014/main" val="3590567500"/>
                    </a:ext>
                  </a:extLst>
                </a:gridCol>
                <a:gridCol w="2206893">
                  <a:extLst>
                    <a:ext uri="{9D8B030D-6E8A-4147-A177-3AD203B41FA5}">
                      <a16:colId xmlns:a16="http://schemas.microsoft.com/office/drawing/2014/main" val="3210044445"/>
                    </a:ext>
                  </a:extLst>
                </a:gridCol>
              </a:tblGrid>
              <a:tr h="503673">
                <a:tc>
                  <a:txBody>
                    <a:bodyPr/>
                    <a:lstStyle/>
                    <a:p>
                      <a:pPr marL="111125" marR="71755" algn="ctr">
                        <a:spcAft>
                          <a:spcPts val="0"/>
                        </a:spcAft>
                      </a:pPr>
                      <a:r>
                        <a:rPr lang="en-ZA"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0070C0"/>
                    </a:solidFill>
                  </a:tcPr>
                </a:tc>
                <a:tc>
                  <a:txBody>
                    <a:bodyPr/>
                    <a:lstStyle/>
                    <a:p>
                      <a:pPr algn="l">
                        <a:lnSpc>
                          <a:spcPct val="115000"/>
                        </a:lnSpc>
                        <a:spcAft>
                          <a:spcPts val="0"/>
                        </a:spcAft>
                      </a:pPr>
                      <a:r>
                        <a:rPr lang="en-ZA"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Research</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p>
                      <a:pPr algn="l">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 </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8EAADB"/>
                    </a:solidFill>
                  </a:tcPr>
                </a:tc>
                <a:tc>
                  <a:txBody>
                    <a:bodyPr/>
                    <a:lstStyle/>
                    <a:p>
                      <a:pPr algn="l">
                        <a:lnSpc>
                          <a:spcPct val="115000"/>
                        </a:lnSpc>
                        <a:spcAft>
                          <a:spcPts val="0"/>
                        </a:spcAft>
                      </a:pPr>
                      <a:r>
                        <a:rPr lang="en-ZA"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Plan</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p>
                      <a:pPr algn="l">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 </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8EAADB"/>
                    </a:solidFill>
                  </a:tcPr>
                </a:tc>
                <a:tc>
                  <a:txBody>
                    <a:bodyPr/>
                    <a:lstStyle/>
                    <a:p>
                      <a:pPr algn="l">
                        <a:lnSpc>
                          <a:spcPct val="115000"/>
                        </a:lnSpc>
                        <a:spcAft>
                          <a:spcPts val="0"/>
                        </a:spcAft>
                      </a:pPr>
                      <a:r>
                        <a:rPr lang="en-ZA"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Acquire and hold</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8EAADB"/>
                    </a:solidFill>
                  </a:tcPr>
                </a:tc>
                <a:tc>
                  <a:txBody>
                    <a:bodyPr/>
                    <a:lstStyle/>
                    <a:p>
                      <a:pPr algn="l">
                        <a:lnSpc>
                          <a:spcPct val="115000"/>
                        </a:lnSpc>
                        <a:spcAft>
                          <a:spcPts val="0"/>
                        </a:spcAft>
                      </a:pPr>
                      <a:r>
                        <a:rPr lang="en-ZA"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Develop</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p>
                      <a:pPr algn="l">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 </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8EAADB"/>
                    </a:solidFill>
                  </a:tcPr>
                </a:tc>
                <a:tc>
                  <a:txBody>
                    <a:bodyPr/>
                    <a:lstStyle/>
                    <a:p>
                      <a:pPr algn="l">
                        <a:lnSpc>
                          <a:spcPct val="115000"/>
                        </a:lnSpc>
                        <a:spcAft>
                          <a:spcPts val="0"/>
                        </a:spcAft>
                      </a:pPr>
                      <a:r>
                        <a:rPr lang="en-ZA"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Release</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p>
                      <a:pPr algn="l">
                        <a:lnSpc>
                          <a:spcPct val="115000"/>
                        </a:lnSpc>
                        <a:spcAft>
                          <a:spcPts val="0"/>
                        </a:spcAft>
                      </a:pPr>
                      <a:r>
                        <a:rPr lang="en-ZA" sz="1400" b="1">
                          <a:effectLst/>
                          <a:latin typeface="Calibri" panose="020F0502020204030204" pitchFamily="34" charset="0"/>
                          <a:ea typeface="Calibri" panose="020F0502020204030204" pitchFamily="34" charset="0"/>
                          <a:cs typeface="Times New Roman" panose="02020603050405020304" pitchFamily="18" charset="0"/>
                        </a:rPr>
                        <a:t> </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8EAADB"/>
                    </a:solidFill>
                  </a:tcPr>
                </a:tc>
                <a:extLst>
                  <a:ext uri="{0D108BD9-81ED-4DB2-BD59-A6C34878D82A}">
                    <a16:rowId xmlns:a16="http://schemas.microsoft.com/office/drawing/2014/main" val="907575333"/>
                  </a:ext>
                </a:extLst>
              </a:tr>
              <a:tr h="1563981">
                <a:tc>
                  <a:txBody>
                    <a:bodyPr/>
                    <a:lstStyle/>
                    <a:p>
                      <a:pPr marL="111125" marR="71755" algn="ctr">
                        <a:spcAft>
                          <a:spcPts val="0"/>
                        </a:spcAft>
                      </a:pPr>
                      <a:r>
                        <a:rPr lang="en-ZA"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ACTIVITIES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0070C0"/>
                    </a:solidFill>
                  </a:tcPr>
                </a:tc>
                <a:tc>
                  <a:txBody>
                    <a:bodyPr/>
                    <a:lstStyle/>
                    <a:p>
                      <a:pPr marL="342900" lvl="0" indent="-342900" algn="l">
                        <a:spcAft>
                          <a:spcPts val="0"/>
                        </a:spcAft>
                        <a:buFont typeface="Wingdings" panose="05000000000000000000" pitchFamily="2" charset="2"/>
                        <a:buChar char=""/>
                      </a:pPr>
                      <a:r>
                        <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Spatial research housing need</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0"/>
                        </a:spcAft>
                        <a:buFont typeface="Wingdings" panose="05000000000000000000" pitchFamily="2" charset="2"/>
                        <a:buChar char=""/>
                      </a:pPr>
                      <a:r>
                        <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Housing need research</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0"/>
                        </a:spcAft>
                        <a:buFont typeface="Wingdings" panose="05000000000000000000" pitchFamily="2" charset="2"/>
                        <a:buChar char=""/>
                      </a:pPr>
                      <a:r>
                        <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Opportunity identification</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342900" lvl="0" indent="-342900" algn="l">
                        <a:spcAft>
                          <a:spcPts val="0"/>
                        </a:spcAft>
                        <a:buFont typeface="Wingdings" panose="05000000000000000000" pitchFamily="2" charset="2"/>
                        <a:buChar char=""/>
                      </a:pPr>
                      <a:r>
                        <a:rPr lang="en-Z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Land identification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0"/>
                        </a:spcAft>
                        <a:buFont typeface="Wingdings" panose="05000000000000000000" pitchFamily="2" charset="2"/>
                        <a:buChar char=""/>
                      </a:pPr>
                      <a:r>
                        <a:rPr lang="en-Z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Feasibility studies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0"/>
                        </a:spcAft>
                        <a:buFont typeface="Wingdings" panose="05000000000000000000" pitchFamily="2" charset="2"/>
                        <a:buChar char=""/>
                      </a:pPr>
                      <a:r>
                        <a:rPr lang="en-Z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Land planning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0"/>
                        </a:spcAft>
                        <a:buFont typeface="Wingdings" panose="05000000000000000000" pitchFamily="2" charset="2"/>
                        <a:buChar char=""/>
                      </a:pPr>
                      <a:r>
                        <a:rPr lang="en-Z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Development planning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0"/>
                        </a:spcAft>
                        <a:buFont typeface="Wingdings" panose="05000000000000000000" pitchFamily="2" charset="2"/>
                        <a:buChar char=""/>
                      </a:pPr>
                      <a:r>
                        <a:rPr lang="en-Z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Programme design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342900" lvl="0" indent="-342900" algn="l">
                        <a:spcAft>
                          <a:spcPts val="0"/>
                        </a:spcAft>
                        <a:buFont typeface="Wingdings" panose="05000000000000000000" pitchFamily="2" charset="2"/>
                        <a:buChar char=""/>
                      </a:pPr>
                      <a:r>
                        <a:rPr lang="en-Z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Negotiate land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0"/>
                        </a:spcAft>
                        <a:buFont typeface="Wingdings" panose="05000000000000000000" pitchFamily="2" charset="2"/>
                        <a:buChar char=""/>
                      </a:pPr>
                      <a:r>
                        <a:rPr lang="en-Z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Acquire land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0"/>
                        </a:spcAft>
                        <a:buFont typeface="Wingdings" panose="05000000000000000000" pitchFamily="2" charset="2"/>
                        <a:buChar char=""/>
                      </a:pPr>
                      <a:r>
                        <a:rPr lang="en-Z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Obtain development rights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0"/>
                        </a:spcAft>
                        <a:buFont typeface="Wingdings" panose="05000000000000000000" pitchFamily="2" charset="2"/>
                        <a:buChar char=""/>
                      </a:pPr>
                      <a:r>
                        <a:rPr lang="en-Z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Obtain funding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0"/>
                        </a:spcAft>
                        <a:buFont typeface="Wingdings" panose="05000000000000000000" pitchFamily="2" charset="2"/>
                        <a:buChar char=""/>
                      </a:pPr>
                      <a:r>
                        <a:rPr lang="en-Z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Package land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342900" lvl="0" indent="-342900" algn="l">
                        <a:spcAft>
                          <a:spcPts val="0"/>
                        </a:spcAft>
                        <a:buFont typeface="Wingdings" panose="05000000000000000000" pitchFamily="2" charset="2"/>
                        <a:buChar char=""/>
                      </a:pPr>
                      <a:r>
                        <a:rPr lang="en-Z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Package development project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0"/>
                        </a:spcAft>
                        <a:buFont typeface="Wingdings" panose="05000000000000000000" pitchFamily="2" charset="2"/>
                        <a:buChar char=""/>
                      </a:pPr>
                      <a:r>
                        <a:rPr lang="en-Z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Project manage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0"/>
                        </a:spcAft>
                        <a:buFont typeface="Wingdings" panose="05000000000000000000" pitchFamily="2" charset="2"/>
                        <a:buChar char=""/>
                      </a:pPr>
                      <a:r>
                        <a:rPr lang="en-Z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Procurement and contract management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0"/>
                        </a:spcAft>
                        <a:buFont typeface="Wingdings" panose="05000000000000000000" pitchFamily="2" charset="2"/>
                        <a:buChar char=""/>
                      </a:pPr>
                      <a:r>
                        <a:rPr lang="en-Z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Development funding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0"/>
                        </a:spcAft>
                        <a:buFont typeface="Wingdings" panose="05000000000000000000" pitchFamily="2" charset="2"/>
                        <a:buChar char=""/>
                      </a:pPr>
                      <a:r>
                        <a:rPr lang="en-Z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Construction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0"/>
                        </a:spcAft>
                        <a:buFont typeface="Wingdings" panose="05000000000000000000" pitchFamily="2" charset="2"/>
                        <a:buChar char=""/>
                      </a:pPr>
                      <a:r>
                        <a:rPr lang="en-Z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Social facilitation</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tc>
                  <a:txBody>
                    <a:bodyPr/>
                    <a:lstStyle/>
                    <a:p>
                      <a:pPr marL="342900" lvl="0" indent="-342900" algn="l">
                        <a:spcAft>
                          <a:spcPts val="0"/>
                        </a:spcAft>
                        <a:buFont typeface="Wingdings" panose="05000000000000000000" pitchFamily="2" charset="2"/>
                        <a:buChar char=""/>
                      </a:pPr>
                      <a:r>
                        <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Conveyancing</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0"/>
                        </a:spcAft>
                        <a:buFont typeface="Wingdings" panose="05000000000000000000" pitchFamily="2" charset="2"/>
                        <a:buChar char=""/>
                      </a:pPr>
                      <a:r>
                        <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Deed transfer</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9E2F3"/>
                    </a:solidFill>
                  </a:tcPr>
                </a:tc>
                <a:extLst>
                  <a:ext uri="{0D108BD9-81ED-4DB2-BD59-A6C34878D82A}">
                    <a16:rowId xmlns:a16="http://schemas.microsoft.com/office/drawing/2014/main" val="2686927801"/>
                  </a:ext>
                </a:extLst>
              </a:tr>
              <a:tr h="1583950">
                <a:tc>
                  <a:txBody>
                    <a:bodyPr/>
                    <a:lstStyle/>
                    <a:p>
                      <a:pPr marL="71755" marR="71755" algn="ctr">
                        <a:lnSpc>
                          <a:spcPct val="115000"/>
                        </a:lnSpc>
                        <a:spcAft>
                          <a:spcPts val="0"/>
                        </a:spcAft>
                      </a:pPr>
                      <a:r>
                        <a:rPr lang="en-ZA" sz="14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OUTPUTS</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vert="vert27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365F91"/>
                    </a:solidFill>
                  </a:tcPr>
                </a:tc>
                <a:tc>
                  <a:txBody>
                    <a:bodyPr/>
                    <a:lstStyle/>
                    <a:p>
                      <a:pPr marL="342900" lvl="0" indent="-342900" algn="l">
                        <a:spcAft>
                          <a:spcPts val="0"/>
                        </a:spcAft>
                        <a:buFont typeface="Wingdings" panose="05000000000000000000" pitchFamily="2" charset="2"/>
                        <a:buChar char=""/>
                      </a:pPr>
                      <a:r>
                        <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National spatial development framework</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0"/>
                        </a:spcAft>
                        <a:buFont typeface="Wingdings" panose="05000000000000000000" pitchFamily="2" charset="2"/>
                        <a:buChar char=""/>
                      </a:pPr>
                      <a:r>
                        <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Priority development areas</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spcAft>
                          <a:spcPts val="0"/>
                        </a:spcAft>
                        <a:buFont typeface="Wingdings" panose="05000000000000000000" pitchFamily="2" charset="2"/>
                        <a:buChar char=""/>
                      </a:pPr>
                      <a:r>
                        <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Housing needs analysis</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AEEF3"/>
                    </a:solidFill>
                  </a:tcPr>
                </a:tc>
                <a:tc>
                  <a:txBody>
                    <a:bodyPr/>
                    <a:lstStyle/>
                    <a:p>
                      <a:pPr algn="l">
                        <a:lnSpc>
                          <a:spcPct val="115000"/>
                        </a:lnSpc>
                        <a:spcAft>
                          <a:spcPts val="0"/>
                        </a:spcAft>
                      </a:pPr>
                      <a:r>
                        <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Land plan</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AEEF3"/>
                    </a:solidFill>
                  </a:tcPr>
                </a:tc>
                <a:tc>
                  <a:txBody>
                    <a:bodyPr/>
                    <a:lstStyle/>
                    <a:p>
                      <a:pPr algn="l">
                        <a:lnSpc>
                          <a:spcPct val="115000"/>
                        </a:lnSpc>
                        <a:spcAft>
                          <a:spcPts val="0"/>
                        </a:spcAft>
                      </a:pPr>
                      <a:r>
                        <a:rPr lang="en-ZA" sz="14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Land ready for housing development</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AEEF3"/>
                    </a:solidFill>
                  </a:tcPr>
                </a:tc>
                <a:tc>
                  <a:txBody>
                    <a:bodyPr/>
                    <a:lstStyle/>
                    <a:p>
                      <a:pPr algn="l">
                        <a:lnSpc>
                          <a:spcPct val="115000"/>
                        </a:lnSpc>
                        <a:spcAft>
                          <a:spcPts val="0"/>
                        </a:spcAft>
                      </a:pPr>
                      <a:r>
                        <a:rPr lang="en-Z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Housing developments delivered</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AEEF3"/>
                    </a:solidFill>
                  </a:tcPr>
                </a:tc>
                <a:tc>
                  <a:txBody>
                    <a:bodyPr/>
                    <a:lstStyle/>
                    <a:p>
                      <a:pPr algn="l">
                        <a:lnSpc>
                          <a:spcPct val="115000"/>
                        </a:lnSpc>
                        <a:spcAft>
                          <a:spcPts val="0"/>
                        </a:spcAft>
                      </a:pPr>
                      <a:r>
                        <a:rPr lang="en-ZA"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Title deeds are given to beneficiaries or organs of state</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8EAADB"/>
                      </a:solidFill>
                      <a:prstDash val="solid"/>
                      <a:round/>
                      <a:headEnd type="none" w="med" len="med"/>
                      <a:tailEnd type="none" w="med" len="med"/>
                    </a:lnL>
                    <a:lnR w="12700" cap="flat" cmpd="sng" algn="ctr">
                      <a:solidFill>
                        <a:srgbClr val="8EAADB"/>
                      </a:solidFill>
                      <a:prstDash val="solid"/>
                      <a:round/>
                      <a:headEnd type="none" w="med" len="med"/>
                      <a:tailEnd type="none" w="med" len="med"/>
                    </a:lnR>
                    <a:lnT w="12700" cap="flat" cmpd="sng" algn="ctr">
                      <a:solidFill>
                        <a:srgbClr val="8EAADB"/>
                      </a:solidFill>
                      <a:prstDash val="solid"/>
                      <a:round/>
                      <a:headEnd type="none" w="med" len="med"/>
                      <a:tailEnd type="none" w="med" len="med"/>
                    </a:lnT>
                    <a:lnB w="12700" cap="flat" cmpd="sng" algn="ctr">
                      <a:solidFill>
                        <a:srgbClr val="8EAADB"/>
                      </a:solidFill>
                      <a:prstDash val="solid"/>
                      <a:round/>
                      <a:headEnd type="none" w="med" len="med"/>
                      <a:tailEnd type="none" w="med" len="med"/>
                    </a:lnB>
                    <a:solidFill>
                      <a:srgbClr val="DAEEF3"/>
                    </a:solidFill>
                  </a:tcPr>
                </a:tc>
                <a:extLst>
                  <a:ext uri="{0D108BD9-81ED-4DB2-BD59-A6C34878D82A}">
                    <a16:rowId xmlns:a16="http://schemas.microsoft.com/office/drawing/2014/main" val="670582242"/>
                  </a:ext>
                </a:extLst>
              </a:tr>
            </a:tbl>
          </a:graphicData>
        </a:graphic>
      </p:graphicFrame>
      <p:graphicFrame>
        <p:nvGraphicFramePr>
          <p:cNvPr id="8" name="Diagram 7">
            <a:extLst>
              <a:ext uri="{FF2B5EF4-FFF2-40B4-BE49-F238E27FC236}">
                <a16:creationId xmlns:a16="http://schemas.microsoft.com/office/drawing/2014/main" id="{986273BB-996E-4587-A895-14198D712099}"/>
              </a:ext>
            </a:extLst>
          </p:cNvPr>
          <p:cNvGraphicFramePr/>
          <p:nvPr>
            <p:extLst>
              <p:ext uri="{D42A27DB-BD31-4B8C-83A1-F6EECF244321}">
                <p14:modId xmlns:p14="http://schemas.microsoft.com/office/powerpoint/2010/main" val="732123062"/>
              </p:ext>
            </p:extLst>
          </p:nvPr>
        </p:nvGraphicFramePr>
        <p:xfrm>
          <a:off x="0" y="1244586"/>
          <a:ext cx="12192000" cy="16779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Slide Number Placeholder 3">
            <a:extLst>
              <a:ext uri="{FF2B5EF4-FFF2-40B4-BE49-F238E27FC236}">
                <a16:creationId xmlns:a16="http://schemas.microsoft.com/office/drawing/2014/main" id="{A2E4CD4A-05E1-408E-A8AC-E7FF72334B5F}"/>
              </a:ext>
            </a:extLst>
          </p:cNvPr>
          <p:cNvSpPr txBox="1">
            <a:spLocks/>
          </p:cNvSpPr>
          <p:nvPr/>
        </p:nvSpPr>
        <p:spPr>
          <a:xfrm>
            <a:off x="9254435" y="649287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ECAB5A-9401-5442-B54D-9E441F4DE593}" type="slidenum">
              <a:rPr lang="en-US" sz="1400" b="1" smtClean="0">
                <a:latin typeface="Arial" panose="020B0604020202020204" pitchFamily="34" charset="0"/>
                <a:cs typeface="Arial" panose="020B0604020202020204" pitchFamily="34" charset="0"/>
              </a:rPr>
              <a:pPr algn="r"/>
              <a:t>18</a:t>
            </a:fld>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4571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3857" y="69038"/>
            <a:ext cx="1123369" cy="780176"/>
          </a:xfrm>
          <a:prstGeom prst="rect">
            <a:avLst/>
          </a:prstGeom>
          <a:ln>
            <a:noFill/>
          </a:ln>
        </p:spPr>
      </p:pic>
      <p:sp>
        <p:nvSpPr>
          <p:cNvPr id="2" name="Rectangle 1"/>
          <p:cNvSpPr/>
          <p:nvPr/>
        </p:nvSpPr>
        <p:spPr>
          <a:xfrm>
            <a:off x="92765" y="112138"/>
            <a:ext cx="10614991" cy="69397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W" sz="2400" b="1" i="0" u="none" strike="noStrike" kern="1200" cap="none" spc="0" normalizeH="0" baseline="0" noProof="0" dirty="0">
                <a:ln>
                  <a:noFill/>
                </a:ln>
                <a:solidFill>
                  <a:srgbClr val="1F497D"/>
                </a:solidFill>
                <a:effectLst/>
                <a:uLnTx/>
                <a:uFillTx/>
                <a:latin typeface="Arial"/>
                <a:ea typeface="+mn-ea"/>
                <a:cs typeface="+mn-cs"/>
              </a:rPr>
              <a:t>Key Annual Targets </a:t>
            </a:r>
            <a:endParaRPr kumimoji="0" lang="en-ZA" sz="2400" b="1" i="0" u="none" strike="noStrike" kern="1200" cap="none" spc="0" normalizeH="0" baseline="0" noProof="0" dirty="0">
              <a:ln>
                <a:noFill/>
              </a:ln>
              <a:solidFill>
                <a:srgbClr val="1F497D"/>
              </a:solidFill>
              <a:effectLst/>
              <a:uLnTx/>
              <a:uFillTx/>
              <a:latin typeface="Arial"/>
              <a:ea typeface="+mn-ea"/>
              <a:cs typeface="+mn-cs"/>
            </a:endParaRPr>
          </a:p>
        </p:txBody>
      </p:sp>
      <p:graphicFrame>
        <p:nvGraphicFramePr>
          <p:cNvPr id="4" name="Table 4">
            <a:extLst>
              <a:ext uri="{FF2B5EF4-FFF2-40B4-BE49-F238E27FC236}">
                <a16:creationId xmlns:a16="http://schemas.microsoft.com/office/drawing/2014/main" id="{B79497C8-224D-47DC-9848-43C6846FB50E}"/>
              </a:ext>
            </a:extLst>
          </p:cNvPr>
          <p:cNvGraphicFramePr>
            <a:graphicFrameLocks noGrp="1"/>
          </p:cNvGraphicFramePr>
          <p:nvPr>
            <p:extLst>
              <p:ext uri="{D42A27DB-BD31-4B8C-83A1-F6EECF244321}">
                <p14:modId xmlns:p14="http://schemas.microsoft.com/office/powerpoint/2010/main" val="1493591260"/>
              </p:ext>
            </p:extLst>
          </p:nvPr>
        </p:nvGraphicFramePr>
        <p:xfrm>
          <a:off x="0" y="849214"/>
          <a:ext cx="12192000" cy="6008787"/>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832010647"/>
                    </a:ext>
                  </a:extLst>
                </a:gridCol>
                <a:gridCol w="2032000">
                  <a:extLst>
                    <a:ext uri="{9D8B030D-6E8A-4147-A177-3AD203B41FA5}">
                      <a16:colId xmlns:a16="http://schemas.microsoft.com/office/drawing/2014/main" val="73947891"/>
                    </a:ext>
                  </a:extLst>
                </a:gridCol>
                <a:gridCol w="1921565">
                  <a:extLst>
                    <a:ext uri="{9D8B030D-6E8A-4147-A177-3AD203B41FA5}">
                      <a16:colId xmlns:a16="http://schemas.microsoft.com/office/drawing/2014/main" val="2805673358"/>
                    </a:ext>
                  </a:extLst>
                </a:gridCol>
                <a:gridCol w="2142435">
                  <a:extLst>
                    <a:ext uri="{9D8B030D-6E8A-4147-A177-3AD203B41FA5}">
                      <a16:colId xmlns:a16="http://schemas.microsoft.com/office/drawing/2014/main" val="246252158"/>
                    </a:ext>
                  </a:extLst>
                </a:gridCol>
                <a:gridCol w="2032000">
                  <a:extLst>
                    <a:ext uri="{9D8B030D-6E8A-4147-A177-3AD203B41FA5}">
                      <a16:colId xmlns:a16="http://schemas.microsoft.com/office/drawing/2014/main" val="4267790533"/>
                    </a:ext>
                  </a:extLst>
                </a:gridCol>
                <a:gridCol w="2032000">
                  <a:extLst>
                    <a:ext uri="{9D8B030D-6E8A-4147-A177-3AD203B41FA5}">
                      <a16:colId xmlns:a16="http://schemas.microsoft.com/office/drawing/2014/main" val="1320623774"/>
                    </a:ext>
                  </a:extLst>
                </a:gridCol>
              </a:tblGrid>
              <a:tr h="409596">
                <a:tc rowSpan="2">
                  <a:txBody>
                    <a:bodyPr/>
                    <a:lstStyle/>
                    <a:p>
                      <a:r>
                        <a:rPr lang="en-ZA" sz="1400" dirty="0"/>
                        <a:t>Outcome</a:t>
                      </a:r>
                    </a:p>
                  </a:txBody>
                  <a:tcPr/>
                </a:tc>
                <a:tc rowSpan="2">
                  <a:txBody>
                    <a:bodyPr/>
                    <a:lstStyle/>
                    <a:p>
                      <a:r>
                        <a:rPr lang="en-ZA" sz="1400" dirty="0"/>
                        <a:t>Output Indicators </a:t>
                      </a:r>
                    </a:p>
                  </a:txBody>
                  <a:tcPr/>
                </a:tc>
                <a:tc rowSpan="2">
                  <a:txBody>
                    <a:bodyPr/>
                    <a:lstStyle/>
                    <a:p>
                      <a:r>
                        <a:rPr lang="en-ZA" sz="1400" dirty="0"/>
                        <a:t>Baseline</a:t>
                      </a:r>
                      <a:r>
                        <a:rPr lang="en-ZA" dirty="0"/>
                        <a:t> </a:t>
                      </a:r>
                    </a:p>
                  </a:txBody>
                  <a:tcPr/>
                </a:tc>
                <a:tc gridSpan="3">
                  <a:txBody>
                    <a:bodyPr/>
                    <a:lstStyle/>
                    <a:p>
                      <a:pPr algn="ctr"/>
                      <a:r>
                        <a:rPr lang="en-ZA" sz="1400" dirty="0"/>
                        <a:t>MTEF PERIOD </a:t>
                      </a:r>
                    </a:p>
                  </a:txBody>
                  <a:tcPr>
                    <a:lnB w="12700" cap="flat" cmpd="sng" algn="ctr">
                      <a:solidFill>
                        <a:schemeClr val="tx1"/>
                      </a:solidFill>
                      <a:prstDash val="solid"/>
                      <a:round/>
                      <a:headEnd type="none" w="med" len="med"/>
                      <a:tailEnd type="none" w="med" len="med"/>
                    </a:lnB>
                  </a:tcPr>
                </a:tc>
                <a:tc hMerge="1">
                  <a:txBody>
                    <a:bodyPr/>
                    <a:lstStyle/>
                    <a:p>
                      <a:endParaRPr lang="en-ZA" sz="1400" dirty="0"/>
                    </a:p>
                  </a:txBody>
                  <a:tcPr>
                    <a:lnB w="12700" cap="flat" cmpd="sng" algn="ctr">
                      <a:solidFill>
                        <a:schemeClr val="tx1"/>
                      </a:solidFill>
                      <a:prstDash val="solid"/>
                      <a:round/>
                      <a:headEnd type="none" w="med" len="med"/>
                      <a:tailEnd type="none" w="med" len="med"/>
                    </a:lnB>
                  </a:tcPr>
                </a:tc>
                <a:tc hMerge="1">
                  <a:txBody>
                    <a:bodyPr/>
                    <a:lstStyle/>
                    <a:p>
                      <a:endParaRPr lang="en-ZA"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9689221"/>
                  </a:ext>
                </a:extLst>
              </a:tr>
              <a:tr h="40959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1400" b="1" dirty="0">
                          <a:solidFill>
                            <a:schemeClr val="bg1"/>
                          </a:solidFill>
                        </a:rPr>
                        <a:t>2020/21</a:t>
                      </a:r>
                    </a:p>
                  </a:txBody>
                  <a:tcPr>
                    <a:lnT w="12700" cap="flat" cmpd="sng" algn="ctr">
                      <a:solidFill>
                        <a:schemeClr val="tx1"/>
                      </a:solidFill>
                      <a:prstDash val="solid"/>
                      <a:round/>
                      <a:headEnd type="none" w="med" len="med"/>
                      <a:tailEnd type="none" w="med" len="med"/>
                    </a:lnT>
                    <a:solidFill>
                      <a:schemeClr val="accent1"/>
                    </a:solidFill>
                  </a:tcPr>
                </a:tc>
                <a:tc>
                  <a:txBody>
                    <a:bodyPr/>
                    <a:lstStyle/>
                    <a:p>
                      <a:r>
                        <a:rPr lang="en-ZA" sz="1400" b="1" dirty="0">
                          <a:solidFill>
                            <a:schemeClr val="bg1"/>
                          </a:solidFill>
                        </a:rPr>
                        <a:t>2021/22</a:t>
                      </a:r>
                    </a:p>
                  </a:txBody>
                  <a:tcPr>
                    <a:lnT w="12700" cap="flat" cmpd="sng" algn="ctr">
                      <a:solidFill>
                        <a:schemeClr val="tx1"/>
                      </a:solidFill>
                      <a:prstDash val="solid"/>
                      <a:round/>
                      <a:headEnd type="none" w="med" len="med"/>
                      <a:tailEnd type="none" w="med" len="med"/>
                    </a:lnT>
                    <a:solidFill>
                      <a:schemeClr val="accent1"/>
                    </a:solidFill>
                  </a:tcPr>
                </a:tc>
                <a:tc>
                  <a:txBody>
                    <a:bodyPr/>
                    <a:lstStyle/>
                    <a:p>
                      <a:r>
                        <a:rPr lang="en-ZA" sz="1400" b="1" dirty="0">
                          <a:solidFill>
                            <a:schemeClr val="bg1"/>
                          </a:solidFill>
                        </a:rPr>
                        <a:t>2022/23</a:t>
                      </a:r>
                    </a:p>
                  </a:txBody>
                  <a:tcP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2337102061"/>
                  </a:ext>
                </a:extLst>
              </a:tr>
              <a:tr h="914614">
                <a:tc>
                  <a:txBody>
                    <a:bodyPr/>
                    <a:lstStyle/>
                    <a:p>
                      <a:pPr>
                        <a:lnSpc>
                          <a:spcPct val="150000"/>
                        </a:lnSpc>
                      </a:pPr>
                      <a:r>
                        <a:rPr lang="en-GB" sz="1200" dirty="0">
                          <a:latin typeface="Arial" panose="020B0604020202020204" pitchFamily="34" charset="0"/>
                          <a:cs typeface="Arial" panose="020B0604020202020204" pitchFamily="34" charset="0"/>
                        </a:rPr>
                        <a:t>Land acquired and rezoned for Human Settlements in PHSHDA</a:t>
                      </a:r>
                      <a:endParaRPr lang="en-ZA" sz="1200" dirty="0">
                        <a:latin typeface="Arial" panose="020B0604020202020204" pitchFamily="34" charset="0"/>
                        <a:cs typeface="Arial" panose="020B0604020202020204" pitchFamily="34" charset="0"/>
                      </a:endParaRPr>
                    </a:p>
                  </a:txBody>
                  <a:tcPr/>
                </a:tc>
                <a:tc>
                  <a:txBody>
                    <a:bodyPr/>
                    <a:lstStyle/>
                    <a:p>
                      <a:pPr>
                        <a:lnSpc>
                          <a:spcPct val="150000"/>
                        </a:lnSpc>
                      </a:pPr>
                      <a:r>
                        <a:rPr lang="en-GB" sz="1200" dirty="0">
                          <a:latin typeface="Arial" panose="020B0604020202020204" pitchFamily="34" charset="0"/>
                          <a:cs typeface="Arial" panose="020B0604020202020204" pitchFamily="34" charset="0"/>
                        </a:rPr>
                        <a:t>Number of hectares   of land located   within PHSHDA acquired</a:t>
                      </a:r>
                      <a:endParaRPr lang="en-ZA" sz="1200" dirty="0">
                        <a:latin typeface="Arial" panose="020B0604020202020204" pitchFamily="34" charset="0"/>
                        <a:cs typeface="Arial" panose="020B0604020202020204" pitchFamily="34" charset="0"/>
                      </a:endParaRPr>
                    </a:p>
                  </a:txBody>
                  <a:tcPr/>
                </a:tc>
                <a:tc>
                  <a:txBody>
                    <a:bodyPr/>
                    <a:lstStyle/>
                    <a:p>
                      <a:pPr>
                        <a:lnSpc>
                          <a:spcPct val="150000"/>
                        </a:lnSpc>
                      </a:pPr>
                      <a:r>
                        <a:rPr lang="en-ZA" sz="1200" dirty="0">
                          <a:latin typeface="Arial" panose="020B0604020202020204" pitchFamily="34" charset="0"/>
                          <a:cs typeface="Arial" panose="020B0604020202020204" pitchFamily="34" charset="0"/>
                        </a:rPr>
                        <a:t>No Baseline </a:t>
                      </a:r>
                    </a:p>
                  </a:txBody>
                  <a:tcPr/>
                </a:tc>
                <a:tc>
                  <a:txBody>
                    <a:bodyPr/>
                    <a:lstStyle/>
                    <a:p>
                      <a:pPr algn="just">
                        <a:lnSpc>
                          <a:spcPct val="150000"/>
                        </a:lnSpc>
                        <a:spcAft>
                          <a:spcPts val="1000"/>
                        </a:spcAft>
                      </a:pPr>
                      <a:r>
                        <a:rPr lang="en-ZA" sz="1200" dirty="0">
                          <a:effectLst/>
                          <a:latin typeface="Arial" panose="020B0604020202020204" pitchFamily="34" charset="0"/>
                          <a:ea typeface="MS Mincho" panose="02020609040205080304" pitchFamily="49" charset="-128"/>
                          <a:cs typeface="Arial" panose="020B0604020202020204" pitchFamily="34" charset="0"/>
                        </a:rPr>
                        <a:t> 1500 hectares of land located within PHSHDA acquired  </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50000"/>
                        </a:lnSpc>
                        <a:spcAft>
                          <a:spcPts val="1000"/>
                        </a:spcAft>
                      </a:pPr>
                      <a:r>
                        <a:rPr lang="en-ZA" sz="1200" dirty="0">
                          <a:effectLst/>
                          <a:latin typeface="Arial" panose="020B0604020202020204" pitchFamily="34" charset="0"/>
                          <a:ea typeface="MS Mincho" panose="02020609040205080304" pitchFamily="49" charset="-128"/>
                          <a:cs typeface="Arial" panose="020B0604020202020204" pitchFamily="34" charset="0"/>
                        </a:rPr>
                        <a:t> 1300 hectares of land located within PHSHDA acquired </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50000"/>
                        </a:lnSpc>
                        <a:spcAft>
                          <a:spcPts val="1000"/>
                        </a:spcAft>
                      </a:pPr>
                      <a:r>
                        <a:rPr lang="en-ZA" sz="1200" dirty="0">
                          <a:effectLst/>
                          <a:latin typeface="Arial" panose="020B0604020202020204" pitchFamily="34" charset="0"/>
                          <a:ea typeface="MS Mincho" panose="02020609040205080304" pitchFamily="49" charset="-128"/>
                          <a:cs typeface="Arial" panose="020B0604020202020204" pitchFamily="34" charset="0"/>
                        </a:rPr>
                        <a:t> 1200 hectares of land located within PHSHDA acquired </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169601230"/>
                  </a:ext>
                </a:extLst>
              </a:tr>
              <a:tr h="914614">
                <a:tc rowSpan="2">
                  <a:txBody>
                    <a:bodyPr/>
                    <a:lstStyle/>
                    <a:p>
                      <a:pPr>
                        <a:lnSpc>
                          <a:spcPct val="150000"/>
                        </a:lnSpc>
                      </a:pPr>
                      <a:r>
                        <a:rPr lang="en-GB" sz="1200" dirty="0">
                          <a:latin typeface="Arial" panose="020B0604020202020204" pitchFamily="34" charset="0"/>
                          <a:cs typeface="Arial" panose="020B0604020202020204" pitchFamily="34" charset="0"/>
                        </a:rPr>
                        <a:t>Land acquired and rezoned  for Human Settlements in PHSHDA</a:t>
                      </a:r>
                      <a:endParaRPr lang="en-ZA" sz="1200" dirty="0">
                        <a:latin typeface="Arial" panose="020B0604020202020204" pitchFamily="34" charset="0"/>
                        <a:cs typeface="Arial" panose="020B0604020202020204" pitchFamily="34" charset="0"/>
                      </a:endParaRPr>
                    </a:p>
                  </a:txBody>
                  <a:tcPr/>
                </a:tc>
                <a:tc>
                  <a:txBody>
                    <a:bodyPr/>
                    <a:lstStyle/>
                    <a:p>
                      <a:pPr>
                        <a:lnSpc>
                          <a:spcPct val="150000"/>
                        </a:lnSpc>
                      </a:pPr>
                      <a:r>
                        <a:rPr lang="en-GB" sz="1200" dirty="0">
                          <a:latin typeface="Arial" panose="020B0604020202020204" pitchFamily="34" charset="0"/>
                          <a:cs typeface="Arial" panose="020B0604020202020204" pitchFamily="34" charset="0"/>
                        </a:rPr>
                        <a:t>Number of hectares of land rezoned within PHSHDAs</a:t>
                      </a:r>
                    </a:p>
                    <a:p>
                      <a:pPr>
                        <a:lnSpc>
                          <a:spcPct val="150000"/>
                        </a:lnSpc>
                      </a:pPr>
                      <a:endParaRPr lang="en-ZA" sz="1200" dirty="0">
                        <a:latin typeface="Arial" panose="020B0604020202020204" pitchFamily="34" charset="0"/>
                        <a:cs typeface="Arial" panose="020B0604020202020204" pitchFamily="34" charset="0"/>
                      </a:endParaRPr>
                    </a:p>
                  </a:txBody>
                  <a:tcPr/>
                </a:tc>
                <a:tc>
                  <a:txBody>
                    <a:bodyPr/>
                    <a:lstStyle/>
                    <a:p>
                      <a:pPr>
                        <a:lnSpc>
                          <a:spcPct val="150000"/>
                        </a:lnSpc>
                      </a:pPr>
                      <a:r>
                        <a:rPr lang="en-ZA" sz="1200" dirty="0">
                          <a:latin typeface="Arial" panose="020B0604020202020204" pitchFamily="34" charset="0"/>
                          <a:cs typeface="Arial" panose="020B0604020202020204" pitchFamily="34" charset="0"/>
                        </a:rPr>
                        <a:t>No Baseline </a:t>
                      </a:r>
                    </a:p>
                  </a:txBody>
                  <a:tcPr/>
                </a:tc>
                <a:tc>
                  <a:txBody>
                    <a:bodyPr/>
                    <a:lstStyle/>
                    <a:p>
                      <a:pPr algn="just">
                        <a:lnSpc>
                          <a:spcPct val="150000"/>
                        </a:lnSpc>
                        <a:spcAft>
                          <a:spcPts val="1000"/>
                        </a:spcAft>
                      </a:pPr>
                      <a:r>
                        <a:rPr lang="en-ZA" sz="1200">
                          <a:effectLst/>
                          <a:latin typeface="Arial" panose="020B0604020202020204" pitchFamily="34" charset="0"/>
                          <a:ea typeface="MS Mincho" panose="02020609040205080304" pitchFamily="49" charset="-128"/>
                          <a:cs typeface="Arial" panose="020B0604020202020204" pitchFamily="34" charset="0"/>
                        </a:rPr>
                        <a:t>10% of acquired land during 2014-2019 rezoned falling within the PHSHDAs</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50000"/>
                        </a:lnSpc>
                        <a:spcAft>
                          <a:spcPts val="1000"/>
                        </a:spcAft>
                      </a:pPr>
                      <a:r>
                        <a:rPr lang="en-ZA" sz="1200" dirty="0">
                          <a:effectLst/>
                          <a:latin typeface="Arial" panose="020B0604020202020204" pitchFamily="34" charset="0"/>
                          <a:ea typeface="MS Mincho" panose="02020609040205080304" pitchFamily="49" charset="-128"/>
                          <a:cs typeface="Arial" panose="020B0604020202020204" pitchFamily="34" charset="0"/>
                        </a:rPr>
                        <a:t>30% of acquired land during 2014-2019 rezoned falling within the PHSHDAs</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50000"/>
                        </a:lnSpc>
                        <a:spcAft>
                          <a:spcPts val="1000"/>
                        </a:spcAft>
                      </a:pPr>
                      <a:r>
                        <a:rPr lang="en-ZA" sz="1200" dirty="0">
                          <a:effectLst/>
                          <a:latin typeface="Arial" panose="020B0604020202020204" pitchFamily="34" charset="0"/>
                          <a:ea typeface="MS Mincho" panose="02020609040205080304" pitchFamily="49" charset="-128"/>
                          <a:cs typeface="Arial" panose="020B0604020202020204" pitchFamily="34" charset="0"/>
                        </a:rPr>
                        <a:t>50% of acquired land during 2014-2019 rezoned falling within the PHSHDAs</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103459695"/>
                  </a:ext>
                </a:extLst>
              </a:tr>
              <a:tr h="914614">
                <a:tc vMerge="1">
                  <a:txBody>
                    <a:bodyPr/>
                    <a:lstStyle/>
                    <a:p>
                      <a:endParaRPr lang="en-ZA" sz="10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ZA" sz="1200" kern="1200" dirty="0">
                          <a:effectLst/>
                        </a:rPr>
                        <a:t>Number of development plans for PHSHDAs completed </a:t>
                      </a:r>
                      <a:endParaRPr lang="en-ZA" sz="1200" dirty="0">
                        <a:latin typeface="Arial" panose="020B0604020202020204" pitchFamily="34" charset="0"/>
                        <a:cs typeface="Arial" panose="020B0604020202020204" pitchFamily="34" charset="0"/>
                      </a:endParaRPr>
                    </a:p>
                  </a:txBody>
                  <a:tcPr/>
                </a:tc>
                <a:tc>
                  <a:txBody>
                    <a:bodyPr/>
                    <a:lstStyle/>
                    <a:p>
                      <a:pPr>
                        <a:lnSpc>
                          <a:spcPct val="150000"/>
                        </a:lnSpc>
                      </a:pPr>
                      <a:r>
                        <a:rPr lang="en-ZA" sz="1200" dirty="0">
                          <a:latin typeface="Arial" panose="020B0604020202020204" pitchFamily="34" charset="0"/>
                          <a:cs typeface="Arial" panose="020B0604020202020204" pitchFamily="34" charset="0"/>
                        </a:rPr>
                        <a:t>No Baseline</a:t>
                      </a:r>
                    </a:p>
                  </a:txBody>
                  <a:tcPr/>
                </a:tc>
                <a:tc>
                  <a:txBody>
                    <a:bodyPr/>
                    <a:lstStyle/>
                    <a:p>
                      <a:pPr algn="just">
                        <a:lnSpc>
                          <a:spcPct val="150000"/>
                        </a:lnSpc>
                        <a:spcAft>
                          <a:spcPts val="1000"/>
                        </a:spcAft>
                      </a:pPr>
                      <a:r>
                        <a:rPr lang="en-ZA" sz="1200" dirty="0">
                          <a:effectLst/>
                          <a:latin typeface="Arial" panose="020B0604020202020204" pitchFamily="34" charset="0"/>
                          <a:ea typeface="MS Mincho" panose="02020609040205080304" pitchFamily="49" charset="-128"/>
                          <a:cs typeface="Arial" panose="020B0604020202020204" pitchFamily="34" charset="0"/>
                        </a:rPr>
                        <a:t>19 Development plans for PHSHDA completed </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15000"/>
                        </a:lnSpc>
                        <a:spcAft>
                          <a:spcPts val="1000"/>
                        </a:spcAft>
                      </a:pPr>
                      <a:r>
                        <a:rPr lang="en-ZA" sz="1200">
                          <a:effectLst/>
                          <a:latin typeface="Arial" panose="020B0604020202020204" pitchFamily="34" charset="0"/>
                          <a:ea typeface="MS Mincho" panose="02020609040205080304" pitchFamily="49" charset="-128"/>
                          <a:cs typeface="Arial" panose="020B0604020202020204" pitchFamily="34" charset="0"/>
                        </a:rPr>
                        <a:t> 25 Development Plans for PHSHDA completed </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p>
                      <a:pPr algn="just">
                        <a:lnSpc>
                          <a:spcPct val="115000"/>
                        </a:lnSpc>
                        <a:spcAft>
                          <a:spcPts val="1000"/>
                        </a:spcAft>
                      </a:pPr>
                      <a:r>
                        <a:rPr lang="en-ZA" sz="1200">
                          <a:effectLst/>
                          <a:latin typeface="Arial" panose="020B0604020202020204" pitchFamily="34" charset="0"/>
                          <a:ea typeface="MS Mincho" panose="02020609040205080304" pitchFamily="49" charset="-128"/>
                          <a:cs typeface="Arial" panose="020B0604020202020204" pitchFamily="34" charset="0"/>
                        </a:rPr>
                        <a:t> </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50000"/>
                        </a:lnSpc>
                        <a:spcAft>
                          <a:spcPts val="1000"/>
                        </a:spcAft>
                      </a:pPr>
                      <a:r>
                        <a:rPr lang="en-ZA" sz="1200" dirty="0">
                          <a:effectLst/>
                          <a:latin typeface="Arial" panose="020B0604020202020204" pitchFamily="34" charset="0"/>
                          <a:ea typeface="MS Mincho" panose="02020609040205080304" pitchFamily="49" charset="-128"/>
                          <a:cs typeface="Arial" panose="020B0604020202020204" pitchFamily="34" charset="0"/>
                        </a:rPr>
                        <a:t>30 Development Plans for PHSHDA completed </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313533734"/>
                  </a:ext>
                </a:extLst>
              </a:tr>
              <a:tr h="961278">
                <a:tc rowSpan="2">
                  <a:txBody>
                    <a:bodyPr/>
                    <a:lstStyle/>
                    <a:p>
                      <a:pPr>
                        <a:lnSpc>
                          <a:spcPct val="150000"/>
                        </a:lnSpc>
                      </a:pPr>
                      <a:r>
                        <a:rPr lang="en-GB" sz="1200" dirty="0">
                          <a:latin typeface="Arial" panose="020B0604020202020204" pitchFamily="34" charset="0"/>
                          <a:cs typeface="Arial" panose="020B0604020202020204" pitchFamily="34" charset="0"/>
                        </a:rPr>
                        <a:t>Integrated and coordinated spatial planning and inclusive sustainable human settlements</a:t>
                      </a:r>
                    </a:p>
                    <a:p>
                      <a:pPr>
                        <a:lnSpc>
                          <a:spcPct val="150000"/>
                        </a:lnSpc>
                      </a:pPr>
                      <a:endParaRPr lang="en-ZA" sz="1200" dirty="0">
                        <a:latin typeface="Arial" panose="020B0604020202020204" pitchFamily="34" charset="0"/>
                        <a:cs typeface="Arial" panose="020B0604020202020204" pitchFamily="34" charset="0"/>
                      </a:endParaRPr>
                    </a:p>
                  </a:txBody>
                  <a:tcPr/>
                </a:tc>
                <a:tc>
                  <a:txBody>
                    <a:bodyPr/>
                    <a:lstStyle/>
                    <a:p>
                      <a:pPr>
                        <a:lnSpc>
                          <a:spcPct val="150000"/>
                        </a:lnSpc>
                      </a:pPr>
                      <a:r>
                        <a:rPr lang="en-GB" sz="1200" dirty="0">
                          <a:latin typeface="Arial" panose="020B0604020202020204" pitchFamily="34" charset="0"/>
                          <a:cs typeface="Arial" panose="020B0604020202020204" pitchFamily="34" charset="0"/>
                        </a:rPr>
                        <a:t>Number of Informal settlements supported for upgrading to phase </a:t>
                      </a:r>
                    </a:p>
                  </a:txBody>
                  <a:tcPr/>
                </a:tc>
                <a:tc>
                  <a:txBody>
                    <a:bodyPr/>
                    <a:lstStyle/>
                    <a:p>
                      <a:pPr>
                        <a:lnSpc>
                          <a:spcPct val="150000"/>
                        </a:lnSpc>
                      </a:pPr>
                      <a:r>
                        <a:rPr lang="en-ZA" sz="1200" dirty="0">
                          <a:latin typeface="Arial" panose="020B0604020202020204" pitchFamily="34" charset="0"/>
                          <a:cs typeface="Arial" panose="020B0604020202020204" pitchFamily="34" charset="0"/>
                        </a:rPr>
                        <a:t>No Baseline </a:t>
                      </a:r>
                    </a:p>
                  </a:txBody>
                  <a:tcPr/>
                </a:tc>
                <a:tc>
                  <a:txBody>
                    <a:bodyPr/>
                    <a:lstStyle/>
                    <a:p>
                      <a:pPr algn="l">
                        <a:lnSpc>
                          <a:spcPct val="150000"/>
                        </a:lnSpc>
                        <a:spcAft>
                          <a:spcPts val="1000"/>
                        </a:spcAft>
                      </a:pPr>
                      <a:r>
                        <a:rPr lang="en-US" sz="1200" dirty="0">
                          <a:effectLst/>
                          <a:latin typeface="Arial" panose="020B0604020202020204" pitchFamily="34" charset="0"/>
                          <a:ea typeface="Calibri" panose="020F0502020204030204" pitchFamily="34" charset="0"/>
                          <a:cs typeface="Arial" panose="020B0604020202020204" pitchFamily="34" charset="0"/>
                        </a:rPr>
                        <a:t>375 informal settlements supported for upgrading to phase 3</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50000"/>
                        </a:lnSpc>
                        <a:spcAft>
                          <a:spcPts val="1000"/>
                        </a:spcAft>
                      </a:pPr>
                      <a:r>
                        <a:rPr lang="en-US" sz="1200" dirty="0">
                          <a:effectLst/>
                          <a:latin typeface="Arial" panose="020B0604020202020204" pitchFamily="34" charset="0"/>
                          <a:ea typeface="Calibri" panose="020F0502020204030204" pitchFamily="34" charset="0"/>
                          <a:cs typeface="Arial" panose="020B0604020202020204" pitchFamily="34" charset="0"/>
                        </a:rPr>
                        <a:t>375 informal settlements supported for upgrading to phase 3</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50000"/>
                        </a:lnSpc>
                        <a:spcAft>
                          <a:spcPts val="1000"/>
                        </a:spcAft>
                      </a:pPr>
                      <a:r>
                        <a:rPr lang="en-US" sz="1200" dirty="0">
                          <a:effectLst/>
                          <a:latin typeface="Arial" panose="020B0604020202020204" pitchFamily="34" charset="0"/>
                          <a:ea typeface="Calibri" panose="020F0502020204030204" pitchFamily="34" charset="0"/>
                          <a:cs typeface="Arial" panose="020B0604020202020204" pitchFamily="34" charset="0"/>
                        </a:rPr>
                        <a:t>375 informal settlements supported for upgrading to phase 3</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625348684"/>
                  </a:ext>
                </a:extLst>
              </a:tr>
              <a:tr h="1484475">
                <a:tc vMerge="1">
                  <a:txBody>
                    <a:bodyPr/>
                    <a:lstStyle/>
                    <a:p>
                      <a:pPr>
                        <a:lnSpc>
                          <a:spcPct val="150000"/>
                        </a:lnSpc>
                      </a:pPr>
                      <a:endParaRPr lang="en-ZA" sz="1100" dirty="0">
                        <a:latin typeface="Arial" panose="020B0604020202020204" pitchFamily="34" charset="0"/>
                        <a:cs typeface="Arial" panose="020B0604020202020204" pitchFamily="34" charset="0"/>
                      </a:endParaRPr>
                    </a:p>
                  </a:txBody>
                  <a:tcPr/>
                </a:tc>
                <a:tc>
                  <a:txBody>
                    <a:bodyPr/>
                    <a:lstStyle/>
                    <a:p>
                      <a:pPr>
                        <a:lnSpc>
                          <a:spcPct val="150000"/>
                        </a:lnSpc>
                      </a:pPr>
                      <a:r>
                        <a:rPr lang="en-GB" sz="1200">
                          <a:latin typeface="Arial" panose="020B0604020202020204" pitchFamily="34" charset="0"/>
                          <a:cs typeface="Arial" panose="020B0604020202020204" pitchFamily="34" charset="0"/>
                        </a:rPr>
                        <a:t>Number of national and/or provincial priority human settlements catalytic projects provided with implementation support</a:t>
                      </a:r>
                      <a:endParaRPr lang="en-ZA" sz="1200"/>
                    </a:p>
                  </a:txBody>
                  <a:tcPr/>
                </a:tc>
                <a:tc>
                  <a:txBody>
                    <a:bodyPr/>
                    <a:lstStyle/>
                    <a:p>
                      <a:pPr>
                        <a:lnSpc>
                          <a:spcPct val="150000"/>
                        </a:lnSpc>
                      </a:pPr>
                      <a:r>
                        <a:rPr lang="en-US" sz="1200" dirty="0">
                          <a:effectLst/>
                          <a:latin typeface="Arial" panose="020B0604020202020204" pitchFamily="34" charset="0"/>
                          <a:ea typeface="Calibri" panose="020F0502020204030204" pitchFamily="34" charset="0"/>
                          <a:cs typeface="Arial" panose="020B0604020202020204" pitchFamily="34" charset="0"/>
                        </a:rPr>
                        <a:t>50 </a:t>
                      </a:r>
                      <a:endParaRPr lang="en-ZA" sz="1200" dirty="0"/>
                    </a:p>
                  </a:txBody>
                  <a:tcPr marL="68580" marR="68580" marT="0" marB="0"/>
                </a:tc>
                <a:tc>
                  <a:txBody>
                    <a:bodyPr/>
                    <a:lstStyle/>
                    <a:p>
                      <a:pPr>
                        <a:lnSpc>
                          <a:spcPct val="150000"/>
                        </a:lnSpc>
                      </a:pPr>
                      <a:r>
                        <a:rPr lang="en-US" sz="1200" dirty="0">
                          <a:effectLst/>
                          <a:latin typeface="Arial" panose="020B0604020202020204" pitchFamily="34" charset="0"/>
                          <a:ea typeface="Calibri" panose="020F0502020204030204" pitchFamily="34" charset="0"/>
                          <a:cs typeface="Arial" panose="020B0604020202020204" pitchFamily="34" charset="0"/>
                        </a:rPr>
                        <a:t>50 national and/or provincial priority human settlements catalytic projects provided with implementation support</a:t>
                      </a:r>
                      <a:endParaRPr lang="en-ZA" sz="1200" dirty="0"/>
                    </a:p>
                  </a:txBody>
                  <a:tcPr marL="68580" marR="68580" marT="0" marB="0"/>
                </a:tc>
                <a:tc>
                  <a:txBody>
                    <a:bodyPr/>
                    <a:lstStyle/>
                    <a:p>
                      <a:pPr>
                        <a:lnSpc>
                          <a:spcPct val="150000"/>
                        </a:lnSpc>
                      </a:pPr>
                      <a:r>
                        <a:rPr lang="en-US" sz="1200" dirty="0">
                          <a:effectLst/>
                          <a:latin typeface="Arial" panose="020B0604020202020204" pitchFamily="34" charset="0"/>
                          <a:ea typeface="Calibri" panose="020F0502020204030204" pitchFamily="34" charset="0"/>
                          <a:cs typeface="Arial" panose="020B0604020202020204" pitchFamily="34" charset="0"/>
                        </a:rPr>
                        <a:t>50 national and/or provincial priority human settlements catalytic projects provided with implementation support</a:t>
                      </a:r>
                      <a:endParaRPr lang="en-ZA" sz="1200" dirty="0"/>
                    </a:p>
                  </a:txBody>
                  <a:tcPr marL="68580" marR="68580" marT="0" marB="0"/>
                </a:tc>
                <a:tc>
                  <a:txBody>
                    <a:bodyPr/>
                    <a:lstStyle/>
                    <a:p>
                      <a:pPr>
                        <a:lnSpc>
                          <a:spcPct val="150000"/>
                        </a:lnSpc>
                      </a:pPr>
                      <a:r>
                        <a:rPr lang="en-US" sz="1200" dirty="0">
                          <a:effectLst/>
                          <a:latin typeface="Arial" panose="020B0604020202020204" pitchFamily="34" charset="0"/>
                          <a:ea typeface="Calibri" panose="020F0502020204030204" pitchFamily="34" charset="0"/>
                          <a:cs typeface="Arial" panose="020B0604020202020204" pitchFamily="34" charset="0"/>
                        </a:rPr>
                        <a:t>50 national and/or provincial priority human settlements catalytic projects provided with implementation support</a:t>
                      </a:r>
                      <a:endParaRPr lang="en-ZA" sz="1200" dirty="0"/>
                    </a:p>
                  </a:txBody>
                  <a:tcPr marL="68580" marR="68580" marT="0" marB="0"/>
                </a:tc>
                <a:extLst>
                  <a:ext uri="{0D108BD9-81ED-4DB2-BD59-A6C34878D82A}">
                    <a16:rowId xmlns:a16="http://schemas.microsoft.com/office/drawing/2014/main" val="695961286"/>
                  </a:ext>
                </a:extLst>
              </a:tr>
            </a:tbl>
          </a:graphicData>
        </a:graphic>
      </p:graphicFrame>
      <p:sp>
        <p:nvSpPr>
          <p:cNvPr id="6" name="Slide Number Placeholder 3">
            <a:extLst>
              <a:ext uri="{FF2B5EF4-FFF2-40B4-BE49-F238E27FC236}">
                <a16:creationId xmlns:a16="http://schemas.microsoft.com/office/drawing/2014/main" id="{C9725D04-9372-4C10-9C54-BBC10B8BE76D}"/>
              </a:ext>
            </a:extLst>
          </p:cNvPr>
          <p:cNvSpPr>
            <a:spLocks noGrp="1"/>
          </p:cNvSpPr>
          <p:nvPr>
            <p:ph type="sldNum" sz="quarter" idx="12"/>
          </p:nvPr>
        </p:nvSpPr>
        <p:spPr>
          <a:xfrm>
            <a:off x="9285356" y="6535975"/>
            <a:ext cx="2844800" cy="365125"/>
          </a:xfrm>
        </p:spPr>
        <p:txBody>
          <a:bodyPr/>
          <a:lstStyle/>
          <a:p>
            <a:pPr algn="r"/>
            <a:fld id="{46ECAB5A-9401-5442-B54D-9E441F4DE593}" type="slidenum">
              <a:rPr lang="en-US" sz="1400" b="1" smtClean="0">
                <a:latin typeface="Arial" panose="020B0604020202020204" pitchFamily="34" charset="0"/>
                <a:cs typeface="Arial" panose="020B0604020202020204" pitchFamily="34" charset="0"/>
              </a:rPr>
              <a:pPr algn="r"/>
              <a:t>19</a:t>
            </a:fld>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2070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275A3C8-8173-450A-8412-B48C14184942}"/>
              </a:ext>
            </a:extLst>
          </p:cNvPr>
          <p:cNvSpPr txBox="1">
            <a:spLocks/>
          </p:cNvSpPr>
          <p:nvPr/>
        </p:nvSpPr>
        <p:spPr>
          <a:xfrm>
            <a:off x="253218" y="1851546"/>
            <a:ext cx="10580915" cy="5006454"/>
          </a:xfrm>
          <a:prstGeom prst="rect">
            <a:avLst/>
          </a:prstGeom>
          <a:noFill/>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mj-lt"/>
              <a:buAutoNum type="arabicPeriod"/>
            </a:pPr>
            <a:r>
              <a:rPr lang="en-ZA" sz="1800" dirty="0"/>
              <a:t>Purpose</a:t>
            </a:r>
          </a:p>
          <a:p>
            <a:pPr>
              <a:buFont typeface="+mj-lt"/>
              <a:buAutoNum type="arabicPeriod"/>
            </a:pPr>
            <a:r>
              <a:rPr lang="en-ZA" sz="1800" dirty="0"/>
              <a:t>HDA Mandate</a:t>
            </a:r>
          </a:p>
          <a:p>
            <a:pPr>
              <a:buFont typeface="+mj-lt"/>
              <a:buAutoNum type="arabicPeriod"/>
            </a:pPr>
            <a:r>
              <a:rPr lang="en-ZA" sz="1800" dirty="0"/>
              <a:t>HDA Objects, Functions and Roles</a:t>
            </a:r>
          </a:p>
          <a:p>
            <a:pPr>
              <a:buFont typeface="+mj-lt"/>
              <a:buAutoNum type="arabicPeriod"/>
            </a:pPr>
            <a:r>
              <a:rPr lang="en-ZA" sz="1800" dirty="0"/>
              <a:t>HDA Vision, Mission and Values</a:t>
            </a:r>
          </a:p>
          <a:p>
            <a:pPr>
              <a:buFont typeface="+mj-lt"/>
              <a:buAutoNum type="arabicPeriod"/>
            </a:pPr>
            <a:r>
              <a:rPr lang="en-ZA" sz="1800" dirty="0"/>
              <a:t>HDA Outcomes and Impact Statement for the MTSF</a:t>
            </a:r>
          </a:p>
          <a:p>
            <a:pPr>
              <a:buFont typeface="+mj-lt"/>
              <a:buAutoNum type="arabicPeriod"/>
            </a:pPr>
            <a:r>
              <a:rPr lang="en-ZA" sz="1800" dirty="0"/>
              <a:t>MTSF Targets and HDA Contribution</a:t>
            </a:r>
          </a:p>
          <a:p>
            <a:pPr>
              <a:buFont typeface="+mj-lt"/>
              <a:buAutoNum type="arabicPeriod"/>
            </a:pPr>
            <a:r>
              <a:rPr lang="en-ZA" sz="1800" dirty="0"/>
              <a:t>Outcome Indicators, Baseline and targets </a:t>
            </a:r>
          </a:p>
          <a:p>
            <a:pPr>
              <a:buFont typeface="+mj-lt"/>
              <a:buAutoNum type="arabicPeriod"/>
            </a:pPr>
            <a:r>
              <a:rPr lang="en-ZA" sz="1800" dirty="0"/>
              <a:t>MTSF targets and Role of HDA </a:t>
            </a:r>
          </a:p>
          <a:p>
            <a:pPr>
              <a:buFont typeface="+mj-lt"/>
              <a:buAutoNum type="arabicPeriod"/>
            </a:pPr>
            <a:r>
              <a:rPr lang="en-ZA" sz="1800" dirty="0"/>
              <a:t>Situational Analysis </a:t>
            </a:r>
          </a:p>
          <a:p>
            <a:pPr>
              <a:buFont typeface="+mj-lt"/>
              <a:buAutoNum type="arabicPeriod"/>
            </a:pPr>
            <a:r>
              <a:rPr lang="en-ZA" sz="1800" dirty="0"/>
              <a:t>External Environment </a:t>
            </a:r>
          </a:p>
          <a:p>
            <a:pPr>
              <a:buFont typeface="+mj-lt"/>
              <a:buAutoNum type="arabicPeriod"/>
            </a:pPr>
            <a:r>
              <a:rPr lang="en-ZA" sz="1800" dirty="0"/>
              <a:t>Internal Environment</a:t>
            </a:r>
          </a:p>
          <a:p>
            <a:pPr>
              <a:buFont typeface="+mj-lt"/>
              <a:buAutoNum type="arabicPeriod"/>
            </a:pPr>
            <a:r>
              <a:rPr lang="en-ZA" sz="1800" dirty="0"/>
              <a:t>Key Annual Targets </a:t>
            </a:r>
          </a:p>
          <a:p>
            <a:pPr>
              <a:buFont typeface="+mj-lt"/>
              <a:buAutoNum type="arabicPeriod"/>
            </a:pPr>
            <a:r>
              <a:rPr lang="en-ZA" sz="1800" dirty="0"/>
              <a:t>Key Risks</a:t>
            </a:r>
          </a:p>
          <a:p>
            <a:pPr>
              <a:buFont typeface="+mj-lt"/>
              <a:buAutoNum type="arabicPeriod"/>
            </a:pPr>
            <a:r>
              <a:rPr lang="en-ZA" sz="1800" dirty="0"/>
              <a:t>Budget </a:t>
            </a:r>
          </a:p>
          <a:p>
            <a:pPr>
              <a:buFont typeface="+mj-lt"/>
              <a:buAutoNum type="arabicPeriod"/>
            </a:pPr>
            <a:r>
              <a:rPr lang="en-ZA" sz="1800" dirty="0"/>
              <a:t>Recommendations </a:t>
            </a:r>
          </a:p>
          <a:p>
            <a:pPr>
              <a:buFont typeface="+mj-lt"/>
              <a:buAutoNum type="arabicPeriod"/>
            </a:pPr>
            <a:endParaRPr lang="en-ZA" sz="1800" dirty="0"/>
          </a:p>
        </p:txBody>
      </p:sp>
      <p:sp>
        <p:nvSpPr>
          <p:cNvPr id="5" name="Title 1">
            <a:extLst>
              <a:ext uri="{FF2B5EF4-FFF2-40B4-BE49-F238E27FC236}">
                <a16:creationId xmlns:a16="http://schemas.microsoft.com/office/drawing/2014/main" id="{C4623CFD-FC7E-4EA4-87DD-F584A8E898F8}"/>
              </a:ext>
            </a:extLst>
          </p:cNvPr>
          <p:cNvSpPr txBox="1">
            <a:spLocks/>
          </p:cNvSpPr>
          <p:nvPr/>
        </p:nvSpPr>
        <p:spPr>
          <a:xfrm>
            <a:off x="1966912" y="1340768"/>
            <a:ext cx="8258175" cy="510778"/>
          </a:xfrm>
          <a:prstGeom prst="rect">
            <a:avLst/>
          </a:prstGeom>
          <a:noFill/>
          <a:ln>
            <a:noFill/>
          </a:ln>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ZW" sz="3200" b="1" dirty="0">
                <a:solidFill>
                  <a:srgbClr val="1F497D"/>
                </a:solidFill>
                <a:latin typeface="Arial"/>
                <a:cs typeface="Arial" panose="020B0604020202020204" pitchFamily="34" charset="0"/>
              </a:rPr>
              <a:t>Content </a:t>
            </a:r>
            <a:endParaRPr lang="en-ZA" sz="3200" b="1" dirty="0">
              <a:solidFill>
                <a:prstClr val="black"/>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CDA66A2C-9063-43BC-A5BC-07C44D18ABAA}"/>
              </a:ext>
            </a:extLst>
          </p:cNvPr>
          <p:cNvSpPr txBox="1">
            <a:spLocks/>
          </p:cNvSpPr>
          <p:nvPr/>
        </p:nvSpPr>
        <p:spPr>
          <a:xfrm>
            <a:off x="9093982" y="649287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ECAB5A-9401-5442-B54D-9E441F4DE593}" type="slidenum">
              <a:rPr lang="en-US" sz="1400" b="1" smtClean="0">
                <a:latin typeface="Arial" panose="020B0604020202020204" pitchFamily="34" charset="0"/>
                <a:cs typeface="Arial" panose="020B0604020202020204" pitchFamily="34" charset="0"/>
              </a:rPr>
              <a:pPr algn="r"/>
              <a:t>2</a:t>
            </a:fld>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9393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3857" y="69038"/>
            <a:ext cx="1123369" cy="780176"/>
          </a:xfrm>
          <a:prstGeom prst="rect">
            <a:avLst/>
          </a:prstGeom>
          <a:ln>
            <a:noFill/>
          </a:ln>
        </p:spPr>
      </p:pic>
      <p:sp>
        <p:nvSpPr>
          <p:cNvPr id="2" name="Rectangle 1"/>
          <p:cNvSpPr/>
          <p:nvPr/>
        </p:nvSpPr>
        <p:spPr>
          <a:xfrm>
            <a:off x="92765" y="112138"/>
            <a:ext cx="10614991" cy="69397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W" sz="2400" b="1" i="0" u="none" strike="noStrike" kern="1200" cap="none" spc="0" normalizeH="0" baseline="0" noProof="0" dirty="0">
                <a:ln>
                  <a:noFill/>
                </a:ln>
                <a:solidFill>
                  <a:srgbClr val="1F497D"/>
                </a:solidFill>
                <a:effectLst/>
                <a:uLnTx/>
                <a:uFillTx/>
                <a:latin typeface="Arial"/>
                <a:ea typeface="+mn-ea"/>
                <a:cs typeface="+mn-cs"/>
              </a:rPr>
              <a:t>Key Annual Targets </a:t>
            </a:r>
            <a:endParaRPr kumimoji="0" lang="en-ZA" sz="2400" b="1" i="0" u="none" strike="noStrike" kern="1200" cap="none" spc="0" normalizeH="0" baseline="0" noProof="0" dirty="0">
              <a:ln>
                <a:noFill/>
              </a:ln>
              <a:solidFill>
                <a:srgbClr val="1F497D"/>
              </a:solidFill>
              <a:effectLst/>
              <a:uLnTx/>
              <a:uFillTx/>
              <a:latin typeface="Arial"/>
              <a:ea typeface="+mn-ea"/>
              <a:cs typeface="+mn-cs"/>
            </a:endParaRPr>
          </a:p>
        </p:txBody>
      </p:sp>
      <p:graphicFrame>
        <p:nvGraphicFramePr>
          <p:cNvPr id="4" name="Table 4">
            <a:extLst>
              <a:ext uri="{FF2B5EF4-FFF2-40B4-BE49-F238E27FC236}">
                <a16:creationId xmlns:a16="http://schemas.microsoft.com/office/drawing/2014/main" id="{B79497C8-224D-47DC-9848-43C6846FB50E}"/>
              </a:ext>
            </a:extLst>
          </p:cNvPr>
          <p:cNvGraphicFramePr>
            <a:graphicFrameLocks noGrp="1"/>
          </p:cNvGraphicFramePr>
          <p:nvPr>
            <p:extLst>
              <p:ext uri="{D42A27DB-BD31-4B8C-83A1-F6EECF244321}">
                <p14:modId xmlns:p14="http://schemas.microsoft.com/office/powerpoint/2010/main" val="1480112078"/>
              </p:ext>
            </p:extLst>
          </p:nvPr>
        </p:nvGraphicFramePr>
        <p:xfrm>
          <a:off x="0" y="849214"/>
          <a:ext cx="12192000" cy="6299619"/>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832010647"/>
                    </a:ext>
                  </a:extLst>
                </a:gridCol>
                <a:gridCol w="2032000">
                  <a:extLst>
                    <a:ext uri="{9D8B030D-6E8A-4147-A177-3AD203B41FA5}">
                      <a16:colId xmlns:a16="http://schemas.microsoft.com/office/drawing/2014/main" val="73947891"/>
                    </a:ext>
                  </a:extLst>
                </a:gridCol>
                <a:gridCol w="1921565">
                  <a:extLst>
                    <a:ext uri="{9D8B030D-6E8A-4147-A177-3AD203B41FA5}">
                      <a16:colId xmlns:a16="http://schemas.microsoft.com/office/drawing/2014/main" val="2805673358"/>
                    </a:ext>
                  </a:extLst>
                </a:gridCol>
                <a:gridCol w="2142435">
                  <a:extLst>
                    <a:ext uri="{9D8B030D-6E8A-4147-A177-3AD203B41FA5}">
                      <a16:colId xmlns:a16="http://schemas.microsoft.com/office/drawing/2014/main" val="246252158"/>
                    </a:ext>
                  </a:extLst>
                </a:gridCol>
                <a:gridCol w="2032000">
                  <a:extLst>
                    <a:ext uri="{9D8B030D-6E8A-4147-A177-3AD203B41FA5}">
                      <a16:colId xmlns:a16="http://schemas.microsoft.com/office/drawing/2014/main" val="4267790533"/>
                    </a:ext>
                  </a:extLst>
                </a:gridCol>
                <a:gridCol w="2032000">
                  <a:extLst>
                    <a:ext uri="{9D8B030D-6E8A-4147-A177-3AD203B41FA5}">
                      <a16:colId xmlns:a16="http://schemas.microsoft.com/office/drawing/2014/main" val="1320623774"/>
                    </a:ext>
                  </a:extLst>
                </a:gridCol>
              </a:tblGrid>
              <a:tr h="413932">
                <a:tc rowSpan="2">
                  <a:txBody>
                    <a:bodyPr/>
                    <a:lstStyle/>
                    <a:p>
                      <a:r>
                        <a:rPr lang="en-ZA" sz="1400" dirty="0"/>
                        <a:t>Outcome</a:t>
                      </a:r>
                    </a:p>
                  </a:txBody>
                  <a:tcPr/>
                </a:tc>
                <a:tc rowSpan="2">
                  <a:txBody>
                    <a:bodyPr/>
                    <a:lstStyle/>
                    <a:p>
                      <a:r>
                        <a:rPr lang="en-ZA" sz="1400" dirty="0"/>
                        <a:t>Output Indicators </a:t>
                      </a:r>
                    </a:p>
                  </a:txBody>
                  <a:tcPr/>
                </a:tc>
                <a:tc rowSpan="2">
                  <a:txBody>
                    <a:bodyPr/>
                    <a:lstStyle/>
                    <a:p>
                      <a:r>
                        <a:rPr lang="en-ZA" sz="1400" dirty="0"/>
                        <a:t>Baseline</a:t>
                      </a:r>
                      <a:r>
                        <a:rPr lang="en-ZA" dirty="0"/>
                        <a:t> </a:t>
                      </a:r>
                    </a:p>
                  </a:txBody>
                  <a:tcPr/>
                </a:tc>
                <a:tc gridSpan="3">
                  <a:txBody>
                    <a:bodyPr/>
                    <a:lstStyle/>
                    <a:p>
                      <a:pPr algn="ctr"/>
                      <a:r>
                        <a:rPr lang="en-ZA" sz="1400" dirty="0"/>
                        <a:t>MTEF PERIOD </a:t>
                      </a:r>
                    </a:p>
                  </a:txBody>
                  <a:tcPr>
                    <a:lnB w="12700" cap="flat" cmpd="sng" algn="ctr">
                      <a:solidFill>
                        <a:schemeClr val="tx1"/>
                      </a:solidFill>
                      <a:prstDash val="solid"/>
                      <a:round/>
                      <a:headEnd type="none" w="med" len="med"/>
                      <a:tailEnd type="none" w="med" len="med"/>
                    </a:lnB>
                  </a:tcPr>
                </a:tc>
                <a:tc hMerge="1">
                  <a:txBody>
                    <a:bodyPr/>
                    <a:lstStyle/>
                    <a:p>
                      <a:endParaRPr lang="en-ZA" sz="1400" dirty="0"/>
                    </a:p>
                  </a:txBody>
                  <a:tcPr>
                    <a:lnB w="12700" cap="flat" cmpd="sng" algn="ctr">
                      <a:solidFill>
                        <a:schemeClr val="tx1"/>
                      </a:solidFill>
                      <a:prstDash val="solid"/>
                      <a:round/>
                      <a:headEnd type="none" w="med" len="med"/>
                      <a:tailEnd type="none" w="med" len="med"/>
                    </a:lnB>
                  </a:tcPr>
                </a:tc>
                <a:tc hMerge="1">
                  <a:txBody>
                    <a:bodyPr/>
                    <a:lstStyle/>
                    <a:p>
                      <a:endParaRPr lang="en-ZA" sz="14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9689221"/>
                  </a:ext>
                </a:extLst>
              </a:tr>
              <a:tr h="41393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r>
                        <a:rPr lang="en-ZA" sz="1400" b="1" dirty="0">
                          <a:solidFill>
                            <a:schemeClr val="bg1"/>
                          </a:solidFill>
                        </a:rPr>
                        <a:t>2020/21</a:t>
                      </a:r>
                    </a:p>
                  </a:txBody>
                  <a:tcPr>
                    <a:lnT w="12700" cap="flat" cmpd="sng" algn="ctr">
                      <a:solidFill>
                        <a:schemeClr val="tx1"/>
                      </a:solidFill>
                      <a:prstDash val="solid"/>
                      <a:round/>
                      <a:headEnd type="none" w="med" len="med"/>
                      <a:tailEnd type="none" w="med" len="med"/>
                    </a:lnT>
                    <a:solidFill>
                      <a:schemeClr val="accent1"/>
                    </a:solidFill>
                  </a:tcPr>
                </a:tc>
                <a:tc>
                  <a:txBody>
                    <a:bodyPr/>
                    <a:lstStyle/>
                    <a:p>
                      <a:r>
                        <a:rPr lang="en-ZA" sz="1400" b="1" dirty="0">
                          <a:solidFill>
                            <a:schemeClr val="bg1"/>
                          </a:solidFill>
                        </a:rPr>
                        <a:t>2021/22</a:t>
                      </a:r>
                    </a:p>
                  </a:txBody>
                  <a:tcPr>
                    <a:lnT w="12700" cap="flat" cmpd="sng" algn="ctr">
                      <a:solidFill>
                        <a:schemeClr val="tx1"/>
                      </a:solidFill>
                      <a:prstDash val="solid"/>
                      <a:round/>
                      <a:headEnd type="none" w="med" len="med"/>
                      <a:tailEnd type="none" w="med" len="med"/>
                    </a:lnT>
                    <a:solidFill>
                      <a:schemeClr val="accent1"/>
                    </a:solidFill>
                  </a:tcPr>
                </a:tc>
                <a:tc>
                  <a:txBody>
                    <a:bodyPr/>
                    <a:lstStyle/>
                    <a:p>
                      <a:r>
                        <a:rPr lang="en-ZA" sz="1400" b="1" dirty="0">
                          <a:solidFill>
                            <a:schemeClr val="bg1"/>
                          </a:solidFill>
                        </a:rPr>
                        <a:t>2022/23</a:t>
                      </a:r>
                    </a:p>
                  </a:txBody>
                  <a:tcP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2337102061"/>
                  </a:ext>
                </a:extLst>
              </a:tr>
              <a:tr h="1465737">
                <a:tc rowSpan="2">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Integrated and coordinated spatial planning and inclusive sustainable human settlements</a:t>
                      </a:r>
                    </a:p>
                    <a:p>
                      <a:pPr>
                        <a:lnSpc>
                          <a:spcPct val="150000"/>
                        </a:lnSpc>
                      </a:pPr>
                      <a:endParaRPr lang="en-ZA" sz="1200" dirty="0"/>
                    </a:p>
                  </a:txBody>
                  <a:tcPr/>
                </a:tc>
                <a:tc>
                  <a:txBody>
                    <a:bodyPr/>
                    <a:lstStyle/>
                    <a:p>
                      <a:pPr>
                        <a:lnSpc>
                          <a:spcPct val="150000"/>
                        </a:lnSpc>
                      </a:pPr>
                      <a:r>
                        <a:rPr lang="en-GB" sz="1200" dirty="0">
                          <a:latin typeface="Arial" panose="020B0604020202020204" pitchFamily="34" charset="0"/>
                          <a:cs typeface="Arial" panose="020B0604020202020204" pitchFamily="34" charset="0"/>
                        </a:rPr>
                        <a:t>Number of municipalities provided with technical implementation support for distressed mining communities</a:t>
                      </a:r>
                    </a:p>
                  </a:txBody>
                  <a:tcPr/>
                </a:tc>
                <a:tc>
                  <a:txBody>
                    <a:bodyPr/>
                    <a:lstStyle/>
                    <a:p>
                      <a:pPr>
                        <a:lnSpc>
                          <a:spcPct val="150000"/>
                        </a:lnSpc>
                      </a:pPr>
                      <a:r>
                        <a:rPr lang="en-US" sz="1200" dirty="0">
                          <a:effectLst/>
                          <a:latin typeface="Arial" panose="020B0604020202020204" pitchFamily="34" charset="0"/>
                          <a:ea typeface="Calibri" panose="020F0502020204030204" pitchFamily="34" charset="0"/>
                          <a:cs typeface="Arial" panose="020B0604020202020204" pitchFamily="34" charset="0"/>
                        </a:rPr>
                        <a:t>22 Mining towns provided with technical implementation support for mining towns</a:t>
                      </a:r>
                      <a:endParaRPr lang="en-ZA" sz="1200" dirty="0"/>
                    </a:p>
                  </a:txBody>
                  <a:tcPr marL="68580" marR="68580" marT="0" marB="0"/>
                </a:tc>
                <a:tc>
                  <a:txBody>
                    <a:bodyPr/>
                    <a:lstStyle/>
                    <a:p>
                      <a:pPr marL="0" marR="0" lvl="0" indent="0" algn="l" defTabSz="457200" rtl="0" eaLnBrk="1" fontAlgn="auto" latinLnBrk="0" hangingPunct="1">
                        <a:lnSpc>
                          <a:spcPct val="150000"/>
                        </a:lnSpc>
                        <a:spcBef>
                          <a:spcPts val="0"/>
                        </a:spcBef>
                        <a:spcAft>
                          <a:spcPts val="1000"/>
                        </a:spcAft>
                        <a:buClrTx/>
                        <a:buSzTx/>
                        <a:buFontTx/>
                        <a:buNone/>
                        <a:tabLst/>
                        <a:defRPr/>
                      </a:pPr>
                      <a:r>
                        <a:rPr lang="en-GB" sz="1200" dirty="0"/>
                        <a:t>23 municipalities provided with technical and implementation support for distressed mining communities </a:t>
                      </a:r>
                    </a:p>
                    <a:p>
                      <a:pPr algn="l">
                        <a:lnSpc>
                          <a:spcPct val="150000"/>
                        </a:lnSpc>
                        <a:spcAft>
                          <a:spcPts val="1000"/>
                        </a:spcAft>
                      </a:pP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50000"/>
                        </a:lnSpc>
                        <a:spcBef>
                          <a:spcPts val="0"/>
                        </a:spcBef>
                        <a:spcAft>
                          <a:spcPts val="1000"/>
                        </a:spcAft>
                        <a:buClrTx/>
                        <a:buSzTx/>
                        <a:buFontTx/>
                        <a:buNone/>
                        <a:tabLst/>
                        <a:defRPr/>
                      </a:pPr>
                      <a:r>
                        <a:rPr lang="en-GB" sz="1200" dirty="0"/>
                        <a:t>23 municipalities provided with technical and implementation support for distressed mining communities </a:t>
                      </a:r>
                    </a:p>
                  </a:txBody>
                  <a:tcPr marL="68580" marR="68580" marT="0" marB="0"/>
                </a:tc>
                <a:tc>
                  <a:txBody>
                    <a:bodyPr/>
                    <a:lstStyle/>
                    <a:p>
                      <a:pPr marL="0" marR="0" lvl="0" indent="0" algn="l" defTabSz="457200" rtl="0" eaLnBrk="1" fontAlgn="auto" latinLnBrk="0" hangingPunct="1">
                        <a:lnSpc>
                          <a:spcPct val="150000"/>
                        </a:lnSpc>
                        <a:spcBef>
                          <a:spcPts val="0"/>
                        </a:spcBef>
                        <a:spcAft>
                          <a:spcPts val="1000"/>
                        </a:spcAft>
                        <a:buClrTx/>
                        <a:buSzTx/>
                        <a:buFontTx/>
                        <a:buNone/>
                        <a:tabLst/>
                        <a:defRPr/>
                      </a:pPr>
                      <a:r>
                        <a:rPr lang="en-GB" sz="1200" dirty="0"/>
                        <a:t>23 municipalities provided with technical and implementation support for distressed mining communities </a:t>
                      </a:r>
                    </a:p>
                  </a:txBody>
                  <a:tcPr marL="68580" marR="68580" marT="0" marB="0"/>
                </a:tc>
                <a:extLst>
                  <a:ext uri="{0D108BD9-81ED-4DB2-BD59-A6C34878D82A}">
                    <a16:rowId xmlns:a16="http://schemas.microsoft.com/office/drawing/2014/main" val="3395527868"/>
                  </a:ext>
                </a:extLst>
              </a:tr>
              <a:tr h="863059">
                <a:tc vMerge="1">
                  <a:txBody>
                    <a:bodyPr/>
                    <a:lstStyle/>
                    <a:p>
                      <a:pPr>
                        <a:lnSpc>
                          <a:spcPct val="150000"/>
                        </a:lnSpc>
                      </a:pPr>
                      <a:endParaRPr lang="en-ZA" sz="1100" dirty="0">
                        <a:latin typeface="Arial" panose="020B0604020202020204" pitchFamily="34" charset="0"/>
                        <a:cs typeface="Arial" panose="020B0604020202020204" pitchFamily="34" charset="0"/>
                      </a:endParaRPr>
                    </a:p>
                  </a:txBody>
                  <a:tcPr/>
                </a:tc>
                <a:tc>
                  <a:txBody>
                    <a:bodyPr/>
                    <a:lstStyle/>
                    <a:p>
                      <a:pPr>
                        <a:lnSpc>
                          <a:spcPct val="150000"/>
                        </a:lnSpc>
                      </a:pPr>
                      <a:r>
                        <a:rPr lang="en-US" sz="1200" dirty="0">
                          <a:effectLst/>
                        </a:rPr>
                        <a:t>% of HDA procurement spend on BEE Level 1-4 companies</a:t>
                      </a:r>
                      <a:endParaRPr lang="en-ZA" sz="1200" dirty="0">
                        <a:latin typeface="Arial" panose="020B0604020202020204" pitchFamily="34" charset="0"/>
                        <a:cs typeface="Arial" panose="020B0604020202020204" pitchFamily="34" charset="0"/>
                      </a:endParaRPr>
                    </a:p>
                  </a:txBody>
                  <a:tcPr/>
                </a:tc>
                <a:tc>
                  <a:txBody>
                    <a:bodyPr/>
                    <a:lstStyle/>
                    <a:p>
                      <a:pPr>
                        <a:lnSpc>
                          <a:spcPct val="150000"/>
                        </a:lnSpc>
                      </a:pPr>
                      <a:r>
                        <a:rPr lang="en-ZA" sz="1200" dirty="0"/>
                        <a:t>61.77%  </a:t>
                      </a:r>
                      <a:r>
                        <a:rPr lang="en-GB" sz="1200" dirty="0"/>
                        <a:t>of HDA procurement spend on BEE Level 1-4 companies</a:t>
                      </a:r>
                      <a:endParaRPr lang="en-ZA" sz="1200" dirty="0"/>
                    </a:p>
                  </a:txBody>
                  <a:tcPr marL="68580" marR="68580" marT="0" marB="0"/>
                </a:tc>
                <a:tc>
                  <a:txBody>
                    <a:bodyPr/>
                    <a:lstStyle/>
                    <a:p>
                      <a:pPr algn="l">
                        <a:lnSpc>
                          <a:spcPct val="150000"/>
                        </a:lnSpc>
                        <a:spcAft>
                          <a:spcPts val="1000"/>
                        </a:spcAft>
                      </a:pPr>
                      <a:r>
                        <a:rPr lang="en-US" sz="1200" dirty="0">
                          <a:effectLst/>
                          <a:latin typeface="Arial" panose="020B0604020202020204" pitchFamily="34" charset="0"/>
                          <a:ea typeface="Calibri" panose="020F0502020204030204" pitchFamily="34" charset="0"/>
                          <a:cs typeface="Arial" panose="020B0604020202020204" pitchFamily="34" charset="0"/>
                        </a:rPr>
                        <a:t>50 % of HDA procurement spend on BEE Level 1-4 companies </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50000"/>
                        </a:lnSpc>
                        <a:spcAft>
                          <a:spcPts val="1000"/>
                        </a:spcAft>
                      </a:pPr>
                      <a:r>
                        <a:rPr lang="en-US" sz="1200" dirty="0">
                          <a:effectLst/>
                          <a:latin typeface="Arial" panose="020B0604020202020204" pitchFamily="34" charset="0"/>
                          <a:ea typeface="Calibri" panose="020F0502020204030204" pitchFamily="34" charset="0"/>
                          <a:cs typeface="Arial" panose="020B0604020202020204" pitchFamily="34" charset="0"/>
                        </a:rPr>
                        <a:t>55 % of HDA procurement spend on BEE Level 1-4 companies</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50000"/>
                        </a:lnSpc>
                        <a:spcAft>
                          <a:spcPts val="1000"/>
                        </a:spcAft>
                      </a:pPr>
                      <a:r>
                        <a:rPr lang="en-US" sz="1200" dirty="0">
                          <a:effectLst/>
                          <a:latin typeface="Arial" panose="020B0604020202020204" pitchFamily="34" charset="0"/>
                          <a:ea typeface="Calibri" panose="020F0502020204030204" pitchFamily="34" charset="0"/>
                          <a:cs typeface="Arial" panose="020B0604020202020204" pitchFamily="34" charset="0"/>
                        </a:rPr>
                        <a:t>60 % of HDA procurement spend on BEE Level 1-4 companies </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149565753"/>
                  </a:ext>
                </a:extLst>
              </a:tr>
              <a:tr h="674627">
                <a:tc rowSpan="3">
                  <a:txBody>
                    <a:bodyPr/>
                    <a:lstStyle/>
                    <a:p>
                      <a:pPr>
                        <a:lnSpc>
                          <a:spcPct val="150000"/>
                        </a:lnSpc>
                      </a:pPr>
                      <a:r>
                        <a:rPr lang="en-GB" sz="1200" dirty="0">
                          <a:latin typeface="Arial" panose="020B0604020202020204" pitchFamily="34" charset="0"/>
                          <a:cs typeface="Arial" panose="020B0604020202020204" pitchFamily="34" charset="0"/>
                        </a:rPr>
                        <a:t>Adequate housing for lower- and middle-income households provided in liveable neighbourhoods</a:t>
                      </a:r>
                      <a:endParaRPr lang="en-ZA" sz="1200" dirty="0">
                        <a:latin typeface="Arial" panose="020B0604020202020204" pitchFamily="34" charset="0"/>
                        <a:cs typeface="Arial" panose="020B0604020202020204" pitchFamily="34" charset="0"/>
                      </a:endParaRPr>
                    </a:p>
                  </a:txBody>
                  <a:tcPr/>
                </a:tc>
                <a:tc>
                  <a:txBody>
                    <a:bodyPr/>
                    <a:lstStyle/>
                    <a:p>
                      <a:pPr>
                        <a:lnSpc>
                          <a:spcPct val="150000"/>
                        </a:lnSpc>
                      </a:pPr>
                      <a:r>
                        <a:rPr lang="en-GB" sz="1200" dirty="0"/>
                        <a:t>Number of housing units delivered.</a:t>
                      </a:r>
                      <a:endParaRPr lang="en-ZA" sz="1200" dirty="0">
                        <a:latin typeface="Arial" panose="020B0604020202020204" pitchFamily="34" charset="0"/>
                        <a:cs typeface="Arial" panose="020B0604020202020204" pitchFamily="34" charset="0"/>
                      </a:endParaRPr>
                    </a:p>
                  </a:txBody>
                  <a:tcPr/>
                </a:tc>
                <a:tc>
                  <a:txBody>
                    <a:bodyPr/>
                    <a:lstStyle/>
                    <a:p>
                      <a:pPr algn="l">
                        <a:lnSpc>
                          <a:spcPct val="150000"/>
                        </a:lnSpc>
                        <a:spcAft>
                          <a:spcPts val="1000"/>
                        </a:spcAft>
                      </a:pPr>
                      <a:r>
                        <a:rPr lang="en-US" sz="1200">
                          <a:effectLst/>
                          <a:latin typeface="Arial" panose="020B0604020202020204" pitchFamily="34" charset="0"/>
                          <a:ea typeface="Calibri" panose="020F0502020204030204" pitchFamily="34" charset="0"/>
                          <a:cs typeface="Arial" panose="020B0604020202020204" pitchFamily="34" charset="0"/>
                        </a:rPr>
                        <a:t>7998 housing units delivered</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50000"/>
                        </a:lnSpc>
                        <a:spcAft>
                          <a:spcPts val="1000"/>
                        </a:spcAft>
                      </a:pPr>
                      <a:r>
                        <a:rPr lang="en-ZA" sz="1200">
                          <a:effectLst/>
                          <a:latin typeface="Arial" panose="020B0604020202020204" pitchFamily="34" charset="0"/>
                          <a:ea typeface="MS Mincho" panose="02020609040205080304" pitchFamily="49" charset="-128"/>
                          <a:cs typeface="Arial" panose="020B0604020202020204" pitchFamily="34" charset="0"/>
                        </a:rPr>
                        <a:t>11479 housing units delivered</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50000"/>
                        </a:lnSpc>
                        <a:spcAft>
                          <a:spcPts val="1000"/>
                        </a:spcAft>
                      </a:pPr>
                      <a:r>
                        <a:rPr lang="en-ZA" sz="1200">
                          <a:effectLst/>
                          <a:latin typeface="Arial" panose="020B0604020202020204" pitchFamily="34" charset="0"/>
                          <a:ea typeface="MS Mincho" panose="02020609040205080304" pitchFamily="49" charset="-128"/>
                          <a:cs typeface="Arial" panose="020B0604020202020204" pitchFamily="34" charset="0"/>
                        </a:rPr>
                        <a:t> 13229 housing units delivered</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50000"/>
                        </a:lnSpc>
                        <a:spcAft>
                          <a:spcPts val="1000"/>
                        </a:spcAft>
                      </a:pPr>
                      <a:r>
                        <a:rPr lang="en-ZA" sz="1200">
                          <a:effectLst/>
                          <a:latin typeface="Arial" panose="020B0604020202020204" pitchFamily="34" charset="0"/>
                          <a:ea typeface="MS Mincho" panose="02020609040205080304" pitchFamily="49" charset="-128"/>
                          <a:cs typeface="Arial" panose="020B0604020202020204" pitchFamily="34" charset="0"/>
                        </a:rPr>
                        <a:t>13628 housing units delivered</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581357075"/>
                  </a:ext>
                </a:extLst>
              </a:tr>
              <a:tr h="818163">
                <a:tc vMerge="1">
                  <a:txBody>
                    <a:bodyPr/>
                    <a:lstStyle/>
                    <a:p>
                      <a:pPr>
                        <a:lnSpc>
                          <a:spcPct val="150000"/>
                        </a:lnSpc>
                      </a:pPr>
                      <a:endParaRPr lang="en-ZA" sz="1100" dirty="0">
                        <a:latin typeface="Arial" panose="020B0604020202020204" pitchFamily="34" charset="0"/>
                        <a:cs typeface="Arial" panose="020B0604020202020204" pitchFamily="34" charset="0"/>
                      </a:endParaRPr>
                    </a:p>
                  </a:txBody>
                  <a:tcPr/>
                </a:tc>
                <a:tc>
                  <a:txBody>
                    <a:bodyPr/>
                    <a:lstStyle/>
                    <a:p>
                      <a:pPr>
                        <a:lnSpc>
                          <a:spcPct val="150000"/>
                        </a:lnSpc>
                      </a:pPr>
                      <a:r>
                        <a:rPr lang="en-ZA" sz="1200" kern="1200" dirty="0">
                          <a:effectLst/>
                        </a:rPr>
                        <a:t>Number of serviced sites delivered</a:t>
                      </a:r>
                      <a:endParaRPr lang="en-ZA" sz="1200" dirty="0">
                        <a:latin typeface="Arial" panose="020B0604020202020204" pitchFamily="34" charset="0"/>
                        <a:cs typeface="Arial" panose="020B0604020202020204" pitchFamily="34" charset="0"/>
                      </a:endParaRPr>
                    </a:p>
                  </a:txBody>
                  <a:tcPr/>
                </a:tc>
                <a:tc>
                  <a:txBody>
                    <a:bodyPr/>
                    <a:lstStyle/>
                    <a:p>
                      <a:pPr algn="l">
                        <a:lnSpc>
                          <a:spcPct val="150000"/>
                        </a:lnSpc>
                        <a:spcAft>
                          <a:spcPts val="1000"/>
                        </a:spcAft>
                      </a:pPr>
                      <a:r>
                        <a:rPr lang="en-US" sz="1200" dirty="0">
                          <a:effectLst/>
                          <a:latin typeface="Arial" panose="020B0604020202020204" pitchFamily="34" charset="0"/>
                          <a:ea typeface="Calibri" panose="020F0502020204030204" pitchFamily="34" charset="0"/>
                          <a:cs typeface="Arial" panose="020B0604020202020204" pitchFamily="34" charset="0"/>
                        </a:rPr>
                        <a:t>12403 serviced sites delivered </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50000"/>
                        </a:lnSpc>
                        <a:spcAft>
                          <a:spcPts val="1000"/>
                        </a:spcAft>
                      </a:pPr>
                      <a:r>
                        <a:rPr lang="en-ZA" sz="1200">
                          <a:effectLst/>
                          <a:latin typeface="Arial" panose="020B0604020202020204" pitchFamily="34" charset="0"/>
                          <a:ea typeface="MS Mincho" panose="02020609040205080304" pitchFamily="49" charset="-128"/>
                          <a:cs typeface="Arial" panose="020B0604020202020204" pitchFamily="34" charset="0"/>
                        </a:rPr>
                        <a:t>9256 serviced sites delivered </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50000"/>
                        </a:lnSpc>
                        <a:spcAft>
                          <a:spcPts val="1000"/>
                        </a:spcAft>
                      </a:pPr>
                      <a:r>
                        <a:rPr lang="en-ZA" sz="1200">
                          <a:effectLst/>
                          <a:latin typeface="Arial" panose="020B0604020202020204" pitchFamily="34" charset="0"/>
                          <a:ea typeface="MS Mincho" panose="02020609040205080304" pitchFamily="49" charset="-128"/>
                          <a:cs typeface="Arial" panose="020B0604020202020204" pitchFamily="34" charset="0"/>
                        </a:rPr>
                        <a:t>9719 serviced sites delivered </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l">
                        <a:lnSpc>
                          <a:spcPct val="150000"/>
                        </a:lnSpc>
                        <a:spcAft>
                          <a:spcPts val="1000"/>
                        </a:spcAft>
                      </a:pPr>
                      <a:r>
                        <a:rPr lang="en-ZA" sz="1200">
                          <a:effectLst/>
                          <a:latin typeface="Arial" panose="020B0604020202020204" pitchFamily="34" charset="0"/>
                          <a:ea typeface="MS Mincho" panose="02020609040205080304" pitchFamily="49" charset="-128"/>
                          <a:cs typeface="Arial" panose="020B0604020202020204" pitchFamily="34" charset="0"/>
                        </a:rPr>
                        <a:t>10205 serviced sites delivered </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624011721"/>
                  </a:ext>
                </a:extLst>
              </a:tr>
              <a:tr h="1359335">
                <a:tc vMerge="1">
                  <a:txBody>
                    <a:bodyPr/>
                    <a:lstStyle/>
                    <a:p>
                      <a:pPr>
                        <a:lnSpc>
                          <a:spcPct val="150000"/>
                        </a:lnSpc>
                      </a:pPr>
                      <a:endParaRPr lang="en-ZA" sz="1100" dirty="0">
                        <a:latin typeface="Arial" panose="020B0604020202020204" pitchFamily="34" charset="0"/>
                        <a:cs typeface="Arial" panose="020B0604020202020204" pitchFamily="34" charset="0"/>
                      </a:endParaRPr>
                    </a:p>
                  </a:txBody>
                  <a:tcPr/>
                </a:tc>
                <a:tc>
                  <a:txBody>
                    <a:bodyPr/>
                    <a:lstStyle/>
                    <a:p>
                      <a:pPr>
                        <a:lnSpc>
                          <a:spcPct val="150000"/>
                        </a:lnSpc>
                      </a:pPr>
                      <a:r>
                        <a:rPr lang="en-US" sz="1200" kern="1200" dirty="0">
                          <a:effectLst/>
                        </a:rPr>
                        <a:t>Number of Title Deeds Registered</a:t>
                      </a:r>
                      <a:endParaRPr lang="en-ZA" sz="1200" dirty="0">
                        <a:latin typeface="Arial" panose="020B0604020202020204" pitchFamily="34" charset="0"/>
                        <a:cs typeface="Arial" panose="020B0604020202020204" pitchFamily="34" charset="0"/>
                      </a:endParaRPr>
                    </a:p>
                  </a:txBody>
                  <a:tcPr/>
                </a:tc>
                <a:tc>
                  <a:txBody>
                    <a:bodyPr/>
                    <a:lstStyle/>
                    <a:p>
                      <a:pPr>
                        <a:lnSpc>
                          <a:spcPct val="150000"/>
                        </a:lnSpc>
                      </a:pPr>
                      <a:r>
                        <a:rPr lang="en-ZA" sz="1200" dirty="0"/>
                        <a:t>0 Title Deeds Registered</a:t>
                      </a:r>
                    </a:p>
                  </a:txBody>
                  <a:tcPr marL="68580" marR="68580" marT="0" marB="0"/>
                </a:tc>
                <a:tc>
                  <a:txBody>
                    <a:bodyPr/>
                    <a:lstStyle/>
                    <a:p>
                      <a:pPr marL="22225" indent="635" algn="l">
                        <a:lnSpc>
                          <a:spcPct val="150000"/>
                        </a:lnSpc>
                        <a:spcAft>
                          <a:spcPts val="1000"/>
                        </a:spcAft>
                        <a:tabLst>
                          <a:tab pos="457200" algn="l"/>
                        </a:tabLst>
                      </a:pPr>
                      <a:r>
                        <a:rPr lang="en-US" sz="1200">
                          <a:effectLst/>
                          <a:latin typeface="Arial" panose="020B0604020202020204" pitchFamily="34" charset="0"/>
                          <a:ea typeface="Calibri" panose="020F0502020204030204" pitchFamily="34" charset="0"/>
                          <a:cs typeface="Arial" panose="020B0604020202020204" pitchFamily="34" charset="0"/>
                        </a:rPr>
                        <a:t>7058 Title Deeds </a:t>
                      </a:r>
                      <a:r>
                        <a:rPr lang="en-US" sz="1200">
                          <a:effectLst/>
                          <a:latin typeface="Arial" panose="020B0604020202020204" pitchFamily="34" charset="0"/>
                          <a:ea typeface="MS Mincho" panose="02020609040205080304" pitchFamily="49" charset="-128"/>
                          <a:cs typeface="Arial" panose="020B0604020202020204" pitchFamily="34" charset="0"/>
                        </a:rPr>
                        <a:t>Registered</a:t>
                      </a:r>
                      <a:r>
                        <a:rPr lang="en-US" sz="1200">
                          <a:effectLst/>
                          <a:latin typeface="Arial" panose="020B0604020202020204" pitchFamily="34" charset="0"/>
                          <a:ea typeface="Calibri" panose="020F0502020204030204" pitchFamily="34" charset="0"/>
                          <a:cs typeface="Arial" panose="020B0604020202020204" pitchFamily="34" charset="0"/>
                        </a:rPr>
                        <a:t> </a:t>
                      </a:r>
                      <a:endParaRPr lang="en-ZA" sz="120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algn="just">
                        <a:lnSpc>
                          <a:spcPct val="150000"/>
                        </a:lnSpc>
                        <a:spcAft>
                          <a:spcPts val="1000"/>
                        </a:spcAft>
                      </a:pPr>
                      <a:r>
                        <a:rPr lang="en-US" sz="1200" dirty="0">
                          <a:effectLst/>
                          <a:latin typeface="Arial" panose="020B0604020202020204" pitchFamily="34" charset="0"/>
                          <a:ea typeface="Calibri" panose="020F0502020204030204" pitchFamily="34" charset="0"/>
                          <a:cs typeface="Arial" panose="020B0604020202020204" pitchFamily="34" charset="0"/>
                        </a:rPr>
                        <a:t>7411 Title Deeds </a:t>
                      </a:r>
                      <a:r>
                        <a:rPr lang="en-US" sz="1200" dirty="0">
                          <a:effectLst/>
                          <a:latin typeface="Arial" panose="020B0604020202020204" pitchFamily="34" charset="0"/>
                          <a:ea typeface="MS Mincho" panose="02020609040205080304" pitchFamily="49" charset="-128"/>
                          <a:cs typeface="Arial" panose="020B0604020202020204" pitchFamily="34" charset="0"/>
                        </a:rPr>
                        <a:t>Registered</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tc>
                  <a:txBody>
                    <a:bodyPr/>
                    <a:lstStyle/>
                    <a:p>
                      <a:pPr marL="22225" indent="635" algn="l">
                        <a:lnSpc>
                          <a:spcPct val="150000"/>
                        </a:lnSpc>
                        <a:spcAft>
                          <a:spcPts val="0"/>
                        </a:spcAft>
                      </a:pPr>
                      <a:r>
                        <a:rPr lang="en-US" sz="1200" dirty="0">
                          <a:effectLst/>
                          <a:latin typeface="Arial" panose="020B0604020202020204" pitchFamily="34" charset="0"/>
                          <a:ea typeface="Calibri" panose="020F0502020204030204" pitchFamily="34" charset="0"/>
                          <a:cs typeface="Arial" panose="020B0604020202020204" pitchFamily="34" charset="0"/>
                        </a:rPr>
                        <a:t> 7782 Title Deeds </a:t>
                      </a:r>
                      <a:r>
                        <a:rPr lang="en-US" sz="1200" dirty="0">
                          <a:effectLst/>
                          <a:latin typeface="Arial" panose="020B0604020202020204" pitchFamily="34" charset="0"/>
                          <a:ea typeface="MS Mincho" panose="02020609040205080304" pitchFamily="49" charset="-128"/>
                          <a:cs typeface="Arial" panose="020B0604020202020204" pitchFamily="34" charset="0"/>
                        </a:rPr>
                        <a:t>Registered</a:t>
                      </a:r>
                      <a:endParaRPr lang="en-ZA" sz="12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846337929"/>
                  </a:ext>
                </a:extLst>
              </a:tr>
            </a:tbl>
          </a:graphicData>
        </a:graphic>
      </p:graphicFrame>
      <p:sp>
        <p:nvSpPr>
          <p:cNvPr id="6" name="Slide Number Placeholder 3">
            <a:extLst>
              <a:ext uri="{FF2B5EF4-FFF2-40B4-BE49-F238E27FC236}">
                <a16:creationId xmlns:a16="http://schemas.microsoft.com/office/drawing/2014/main" id="{6CB3A6EE-D238-41F0-B9AA-16E6FD9FE1A8}"/>
              </a:ext>
            </a:extLst>
          </p:cNvPr>
          <p:cNvSpPr>
            <a:spLocks noGrp="1"/>
          </p:cNvSpPr>
          <p:nvPr>
            <p:ph type="sldNum" sz="quarter" idx="12"/>
          </p:nvPr>
        </p:nvSpPr>
        <p:spPr>
          <a:xfrm>
            <a:off x="9285356" y="6606399"/>
            <a:ext cx="2844800" cy="365125"/>
          </a:xfrm>
        </p:spPr>
        <p:txBody>
          <a:bodyPr/>
          <a:lstStyle/>
          <a:p>
            <a:pPr algn="r"/>
            <a:fld id="{46ECAB5A-9401-5442-B54D-9E441F4DE593}" type="slidenum">
              <a:rPr lang="en-US" sz="1400" b="1" smtClean="0">
                <a:latin typeface="Arial" panose="020B0604020202020204" pitchFamily="34" charset="0"/>
                <a:cs typeface="Arial" panose="020B0604020202020204" pitchFamily="34" charset="0"/>
              </a:rPr>
              <a:pPr algn="r"/>
              <a:t>20</a:t>
            </a:fld>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1661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0849" y="112139"/>
            <a:ext cx="1123369" cy="780176"/>
          </a:xfrm>
          <a:prstGeom prst="rect">
            <a:avLst/>
          </a:prstGeom>
          <a:ln>
            <a:noFill/>
          </a:ln>
        </p:spPr>
      </p:pic>
      <p:sp>
        <p:nvSpPr>
          <p:cNvPr id="2" name="Rectangle 1"/>
          <p:cNvSpPr/>
          <p:nvPr/>
        </p:nvSpPr>
        <p:spPr>
          <a:xfrm>
            <a:off x="106017" y="112139"/>
            <a:ext cx="10455966" cy="5872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W" sz="2800" b="1" dirty="0">
                <a:solidFill>
                  <a:srgbClr val="1F497D"/>
                </a:solidFill>
                <a:latin typeface="Arial"/>
              </a:rPr>
              <a:t>Key Risks </a:t>
            </a:r>
            <a:endParaRPr lang="en-ZA" sz="2800" b="1" dirty="0">
              <a:solidFill>
                <a:srgbClr val="1F497D"/>
              </a:solidFill>
              <a:latin typeface="Arial"/>
            </a:endParaRPr>
          </a:p>
        </p:txBody>
      </p:sp>
      <p:graphicFrame>
        <p:nvGraphicFramePr>
          <p:cNvPr id="4" name="Table 3">
            <a:extLst>
              <a:ext uri="{FF2B5EF4-FFF2-40B4-BE49-F238E27FC236}">
                <a16:creationId xmlns:a16="http://schemas.microsoft.com/office/drawing/2014/main" id="{53E4AF51-C736-453D-8275-CD113CE2C197}"/>
              </a:ext>
            </a:extLst>
          </p:cNvPr>
          <p:cNvGraphicFramePr>
            <a:graphicFrameLocks noGrp="1"/>
          </p:cNvGraphicFramePr>
          <p:nvPr>
            <p:extLst>
              <p:ext uri="{D42A27DB-BD31-4B8C-83A1-F6EECF244321}">
                <p14:modId xmlns:p14="http://schemas.microsoft.com/office/powerpoint/2010/main" val="498935831"/>
              </p:ext>
            </p:extLst>
          </p:nvPr>
        </p:nvGraphicFramePr>
        <p:xfrm>
          <a:off x="0" y="892314"/>
          <a:ext cx="12192000" cy="5970828"/>
        </p:xfrm>
        <a:graphic>
          <a:graphicData uri="http://schemas.openxmlformats.org/drawingml/2006/table">
            <a:tbl>
              <a:tblPr firstRow="1" firstCol="1" bandRow="1"/>
              <a:tblGrid>
                <a:gridCol w="4064000">
                  <a:extLst>
                    <a:ext uri="{9D8B030D-6E8A-4147-A177-3AD203B41FA5}">
                      <a16:colId xmlns:a16="http://schemas.microsoft.com/office/drawing/2014/main" val="2634526403"/>
                    </a:ext>
                  </a:extLst>
                </a:gridCol>
                <a:gridCol w="4064000">
                  <a:extLst>
                    <a:ext uri="{9D8B030D-6E8A-4147-A177-3AD203B41FA5}">
                      <a16:colId xmlns:a16="http://schemas.microsoft.com/office/drawing/2014/main" val="188272764"/>
                    </a:ext>
                  </a:extLst>
                </a:gridCol>
                <a:gridCol w="4064000">
                  <a:extLst>
                    <a:ext uri="{9D8B030D-6E8A-4147-A177-3AD203B41FA5}">
                      <a16:colId xmlns:a16="http://schemas.microsoft.com/office/drawing/2014/main" val="1553677866"/>
                    </a:ext>
                  </a:extLst>
                </a:gridCol>
              </a:tblGrid>
              <a:tr h="270927">
                <a:tc>
                  <a:txBody>
                    <a:bodyPr/>
                    <a:lstStyle/>
                    <a:p>
                      <a:pPr algn="just">
                        <a:lnSpc>
                          <a:spcPct val="150000"/>
                        </a:lnSpc>
                        <a:spcAft>
                          <a:spcPts val="0"/>
                        </a:spcAft>
                      </a:pPr>
                      <a:r>
                        <a:rPr lang="en-ZA" sz="1400" b="1">
                          <a:effectLst/>
                          <a:latin typeface="Arial" panose="020B0604020202020204" pitchFamily="34" charset="0"/>
                          <a:ea typeface="Calibri" panose="020F0502020204030204" pitchFamily="34" charset="0"/>
                          <a:cs typeface="Arial" panose="020B0604020202020204" pitchFamily="34" charset="0"/>
                        </a:rPr>
                        <a:t>Outcome</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just">
                        <a:lnSpc>
                          <a:spcPct val="150000"/>
                        </a:lnSpc>
                        <a:spcAft>
                          <a:spcPts val="0"/>
                        </a:spcAft>
                      </a:pPr>
                      <a:r>
                        <a:rPr lang="en-ZA" sz="1400" b="1">
                          <a:solidFill>
                            <a:srgbClr val="000000"/>
                          </a:solidFill>
                          <a:effectLst/>
                          <a:latin typeface="Arial" panose="020B0604020202020204" pitchFamily="34" charset="0"/>
                          <a:ea typeface="Calibri" panose="020F0502020204030204" pitchFamily="34" charset="0"/>
                          <a:cs typeface="Arial" panose="020B0604020202020204" pitchFamily="34" charset="0"/>
                        </a:rPr>
                        <a:t>Key Risk</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just">
                        <a:lnSpc>
                          <a:spcPct val="150000"/>
                        </a:lnSpc>
                        <a:spcAft>
                          <a:spcPts val="0"/>
                        </a:spcAft>
                      </a:pPr>
                      <a:r>
                        <a:rPr lang="en-ZA" sz="1400" b="1">
                          <a:solidFill>
                            <a:srgbClr val="000000"/>
                          </a:solidFill>
                          <a:effectLst/>
                          <a:latin typeface="Arial" panose="020B0604020202020204" pitchFamily="34" charset="0"/>
                          <a:ea typeface="Calibri" panose="020F0502020204030204" pitchFamily="34" charset="0"/>
                          <a:cs typeface="Arial" panose="020B0604020202020204" pitchFamily="34" charset="0"/>
                        </a:rPr>
                        <a:t>Risk Mitigation</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2961713576"/>
                  </a:ext>
                </a:extLst>
              </a:tr>
              <a:tr h="690842">
                <a:tc rowSpan="8">
                  <a:txBody>
                    <a:bodyPr/>
                    <a:lstStyle/>
                    <a:p>
                      <a:pPr algn="just">
                        <a:lnSpc>
                          <a:spcPct val="150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Improved administrative and compliance with all applicable prescripts </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Inadequate Policy and procedures</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Review Policy with all relevant legislative requirements</a:t>
                      </a:r>
                      <a:br>
                        <a:rPr lang="en-ZA" sz="1400" dirty="0">
                          <a:effectLst/>
                          <a:latin typeface="Arial" panose="020B0604020202020204" pitchFamily="34" charset="0"/>
                          <a:ea typeface="Calibri" panose="020F0502020204030204" pitchFamily="34" charset="0"/>
                          <a:cs typeface="Arial" panose="020B0604020202020204" pitchFamily="34" charset="0"/>
                        </a:rPr>
                      </a:br>
                      <a:r>
                        <a:rPr lang="en-ZA" sz="1400" dirty="0">
                          <a:effectLst/>
                          <a:latin typeface="Arial" panose="020B0604020202020204" pitchFamily="34" charset="0"/>
                          <a:ea typeface="Calibri" panose="020F0502020204030204" pitchFamily="34" charset="0"/>
                          <a:cs typeface="Arial" panose="020B0604020202020204" pitchFamily="34" charset="0"/>
                        </a:rPr>
                        <a:t>Develop standard operating procedures</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0072775"/>
                  </a:ext>
                </a:extLst>
              </a:tr>
              <a:tr h="453835">
                <a:tc vMerge="1">
                  <a:txBody>
                    <a:bodyPr/>
                    <a:lstStyle/>
                    <a:p>
                      <a:endParaRPr lang="en-ZA"/>
                    </a:p>
                  </a:txBody>
                  <a:tcPr/>
                </a:tc>
                <a:tc>
                  <a:txBody>
                    <a:bodyPr/>
                    <a:lstStyle/>
                    <a:p>
                      <a:pPr algn="l">
                        <a:lnSpc>
                          <a:spcPct val="150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Inadequate contract management and oversight</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Regular monitoring and reporting on contracts management </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7170984"/>
                  </a:ext>
                </a:extLst>
              </a:tr>
              <a:tr h="453835">
                <a:tc vMerge="1">
                  <a:txBody>
                    <a:bodyPr/>
                    <a:lstStyle/>
                    <a:p>
                      <a:endParaRPr lang="en-ZA"/>
                    </a:p>
                  </a:txBody>
                  <a:tcPr/>
                </a:tc>
                <a:tc>
                  <a:txBody>
                    <a:bodyPr/>
                    <a:lstStyle/>
                    <a:p>
                      <a:pPr algn="l">
                        <a:lnSpc>
                          <a:spcPct val="150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Irregular expenditure</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Regularisation of oversight on contract management</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7992853"/>
                  </a:ext>
                </a:extLst>
              </a:tr>
              <a:tr h="453835">
                <a:tc vMerge="1">
                  <a:txBody>
                    <a:bodyPr/>
                    <a:lstStyle/>
                    <a:p>
                      <a:endParaRPr lang="en-ZA"/>
                    </a:p>
                  </a:txBody>
                  <a:tcPr/>
                </a:tc>
                <a:tc rowSpan="2">
                  <a:txBody>
                    <a:bodyPr/>
                    <a:lstStyle/>
                    <a:p>
                      <a:pPr algn="l">
                        <a:lnSpc>
                          <a:spcPct val="150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Fraud and Corruption</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Cross functional teams to declare interest and Confidentiality agreements to be signed</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1725129"/>
                  </a:ext>
                </a:extLst>
              </a:tr>
              <a:tr h="453835">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Fraud/corruption allegations to be investigated and closed off</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9472951"/>
                  </a:ext>
                </a:extLst>
              </a:tr>
              <a:tr h="466477">
                <a:tc vMerge="1">
                  <a:txBody>
                    <a:bodyPr/>
                    <a:lstStyle/>
                    <a:p>
                      <a:endParaRPr lang="en-ZA"/>
                    </a:p>
                  </a:txBody>
                  <a:tcPr/>
                </a:tc>
                <a:tc rowSpan="2">
                  <a:txBody>
                    <a:bodyPr/>
                    <a:lstStyle/>
                    <a:p>
                      <a:pPr algn="l">
                        <a:lnSpc>
                          <a:spcPct val="150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Failure to discharge HDA legislative mandate within the approved operational budget </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Develop documented process of ring-fencing of projects funds</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6382757"/>
                  </a:ext>
                </a:extLst>
              </a:tr>
              <a:tr h="453835">
                <a:tc vMerge="1">
                  <a:txBody>
                    <a:bodyPr/>
                    <a:lstStyle/>
                    <a:p>
                      <a:endParaRPr lang="en-ZA"/>
                    </a:p>
                  </a:txBody>
                  <a:tcPr/>
                </a:tc>
                <a:tc vMerge="1">
                  <a:txBody>
                    <a:bodyPr/>
                    <a:lstStyle/>
                    <a:p>
                      <a:endParaRPr lang="en-ZA"/>
                    </a:p>
                  </a:txBody>
                  <a:tcPr/>
                </a:tc>
                <a:tc>
                  <a:txBody>
                    <a:bodyPr/>
                    <a:lstStyle/>
                    <a:p>
                      <a:pPr algn="l">
                        <a:lnSpc>
                          <a:spcPct val="115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Implement adequate controls to ensure adherence to approved operational budget</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9175688"/>
                  </a:ext>
                </a:extLst>
              </a:tr>
              <a:tr h="2156125">
                <a:tc vMerge="1">
                  <a:txBody>
                    <a:bodyPr/>
                    <a:lstStyle/>
                    <a:p>
                      <a:endParaRPr lang="en-ZA"/>
                    </a:p>
                  </a:txBody>
                  <a:tcPr/>
                </a:tc>
                <a:tc>
                  <a:txBody>
                    <a:bodyPr/>
                    <a:lstStyle/>
                    <a:p>
                      <a:pPr algn="l">
                        <a:lnSpc>
                          <a:spcPct val="150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Failure to meet HDA transformation and empowerment targets</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Conduct roadshows to promote awareness and buy-in.</a:t>
                      </a:r>
                      <a:br>
                        <a:rPr lang="en-ZA" sz="1400" dirty="0">
                          <a:effectLst/>
                          <a:latin typeface="Arial" panose="020B0604020202020204" pitchFamily="34" charset="0"/>
                          <a:ea typeface="Calibri" panose="020F0502020204030204" pitchFamily="34" charset="0"/>
                          <a:cs typeface="Arial" panose="020B0604020202020204" pitchFamily="34" charset="0"/>
                        </a:rPr>
                      </a:b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p>
                      <a:pPr algn="l">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Review and update existing role specific and generic indicators to make transformation and targets more impactful</a:t>
                      </a:r>
                      <a:br>
                        <a:rPr lang="en-ZA" sz="1400" dirty="0">
                          <a:effectLst/>
                          <a:latin typeface="Arial" panose="020B0604020202020204" pitchFamily="34" charset="0"/>
                          <a:ea typeface="Calibri" panose="020F0502020204030204" pitchFamily="34" charset="0"/>
                          <a:cs typeface="Arial" panose="020B0604020202020204" pitchFamily="34" charset="0"/>
                        </a:rPr>
                      </a:br>
                      <a:r>
                        <a:rPr lang="en-ZA" sz="1400" dirty="0">
                          <a:effectLst/>
                          <a:latin typeface="Arial" panose="020B0604020202020204" pitchFamily="34" charset="0"/>
                          <a:ea typeface="Calibri" panose="020F0502020204030204" pitchFamily="34" charset="0"/>
                          <a:cs typeface="Arial" panose="020B0604020202020204" pitchFamily="34" charset="0"/>
                        </a:rPr>
                        <a:t/>
                      </a:r>
                      <a:br>
                        <a:rPr lang="en-ZA" sz="1400" dirty="0">
                          <a:effectLst/>
                          <a:latin typeface="Arial" panose="020B0604020202020204" pitchFamily="34" charset="0"/>
                          <a:ea typeface="Calibri" panose="020F0502020204030204" pitchFamily="34" charset="0"/>
                          <a:cs typeface="Arial" panose="020B0604020202020204" pitchFamily="34" charset="0"/>
                        </a:rPr>
                      </a:b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1100035"/>
                  </a:ext>
                </a:extLst>
              </a:tr>
            </a:tbl>
          </a:graphicData>
        </a:graphic>
      </p:graphicFrame>
      <p:sp>
        <p:nvSpPr>
          <p:cNvPr id="6" name="Slide Number Placeholder 3">
            <a:extLst>
              <a:ext uri="{FF2B5EF4-FFF2-40B4-BE49-F238E27FC236}">
                <a16:creationId xmlns:a16="http://schemas.microsoft.com/office/drawing/2014/main" id="{62FA2694-4740-4C1F-A07F-E549851827C7}"/>
              </a:ext>
            </a:extLst>
          </p:cNvPr>
          <p:cNvSpPr>
            <a:spLocks noGrp="1"/>
          </p:cNvSpPr>
          <p:nvPr>
            <p:ph type="sldNum" sz="quarter" idx="12"/>
          </p:nvPr>
        </p:nvSpPr>
        <p:spPr>
          <a:xfrm>
            <a:off x="9347200" y="6492875"/>
            <a:ext cx="2844800" cy="365125"/>
          </a:xfrm>
        </p:spPr>
        <p:txBody>
          <a:bodyPr/>
          <a:lstStyle/>
          <a:p>
            <a:pPr algn="r"/>
            <a:fld id="{46ECAB5A-9401-5442-B54D-9E441F4DE593}" type="slidenum">
              <a:rPr lang="en-US" sz="1400" b="1" smtClean="0">
                <a:latin typeface="Arial" panose="020B0604020202020204" pitchFamily="34" charset="0"/>
                <a:cs typeface="Arial" panose="020B0604020202020204" pitchFamily="34" charset="0"/>
              </a:rPr>
              <a:pPr algn="r"/>
              <a:t>21</a:t>
            </a:fld>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2719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0849" y="112139"/>
            <a:ext cx="1123369" cy="780176"/>
          </a:xfrm>
          <a:prstGeom prst="rect">
            <a:avLst/>
          </a:prstGeom>
          <a:ln>
            <a:noFill/>
          </a:ln>
        </p:spPr>
      </p:pic>
      <p:sp>
        <p:nvSpPr>
          <p:cNvPr id="2" name="Rectangle 1"/>
          <p:cNvSpPr/>
          <p:nvPr/>
        </p:nvSpPr>
        <p:spPr>
          <a:xfrm>
            <a:off x="106017" y="112139"/>
            <a:ext cx="10455966" cy="5872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W" sz="2800" b="1" dirty="0">
                <a:solidFill>
                  <a:srgbClr val="1F497D"/>
                </a:solidFill>
                <a:latin typeface="Arial"/>
              </a:rPr>
              <a:t>Key Risks </a:t>
            </a:r>
            <a:endParaRPr lang="en-ZA" sz="2800" b="1" dirty="0">
              <a:solidFill>
                <a:srgbClr val="1F497D"/>
              </a:solidFill>
              <a:latin typeface="Arial"/>
            </a:endParaRPr>
          </a:p>
        </p:txBody>
      </p:sp>
      <p:graphicFrame>
        <p:nvGraphicFramePr>
          <p:cNvPr id="4" name="Table 3">
            <a:extLst>
              <a:ext uri="{FF2B5EF4-FFF2-40B4-BE49-F238E27FC236}">
                <a16:creationId xmlns:a16="http://schemas.microsoft.com/office/drawing/2014/main" id="{53E4AF51-C736-453D-8275-CD113CE2C197}"/>
              </a:ext>
            </a:extLst>
          </p:cNvPr>
          <p:cNvGraphicFramePr>
            <a:graphicFrameLocks noGrp="1"/>
          </p:cNvGraphicFramePr>
          <p:nvPr>
            <p:extLst>
              <p:ext uri="{D42A27DB-BD31-4B8C-83A1-F6EECF244321}">
                <p14:modId xmlns:p14="http://schemas.microsoft.com/office/powerpoint/2010/main" val="2615591701"/>
              </p:ext>
            </p:extLst>
          </p:nvPr>
        </p:nvGraphicFramePr>
        <p:xfrm>
          <a:off x="0" y="892314"/>
          <a:ext cx="12192000" cy="5958196"/>
        </p:xfrm>
        <a:graphic>
          <a:graphicData uri="http://schemas.openxmlformats.org/drawingml/2006/table">
            <a:tbl>
              <a:tblPr firstRow="1" firstCol="1" bandRow="1"/>
              <a:tblGrid>
                <a:gridCol w="4064000">
                  <a:extLst>
                    <a:ext uri="{9D8B030D-6E8A-4147-A177-3AD203B41FA5}">
                      <a16:colId xmlns:a16="http://schemas.microsoft.com/office/drawing/2014/main" val="2634526403"/>
                    </a:ext>
                  </a:extLst>
                </a:gridCol>
                <a:gridCol w="4064000">
                  <a:extLst>
                    <a:ext uri="{9D8B030D-6E8A-4147-A177-3AD203B41FA5}">
                      <a16:colId xmlns:a16="http://schemas.microsoft.com/office/drawing/2014/main" val="188272764"/>
                    </a:ext>
                  </a:extLst>
                </a:gridCol>
                <a:gridCol w="4064000">
                  <a:extLst>
                    <a:ext uri="{9D8B030D-6E8A-4147-A177-3AD203B41FA5}">
                      <a16:colId xmlns:a16="http://schemas.microsoft.com/office/drawing/2014/main" val="1553677866"/>
                    </a:ext>
                  </a:extLst>
                </a:gridCol>
              </a:tblGrid>
              <a:tr h="272901">
                <a:tc>
                  <a:txBody>
                    <a:bodyPr/>
                    <a:lstStyle/>
                    <a:p>
                      <a:pPr algn="just">
                        <a:lnSpc>
                          <a:spcPct val="150000"/>
                        </a:lnSpc>
                        <a:spcAft>
                          <a:spcPts val="0"/>
                        </a:spcAft>
                      </a:pPr>
                      <a:r>
                        <a:rPr lang="en-ZA" sz="1400" b="1">
                          <a:effectLst/>
                          <a:latin typeface="Arial" panose="020B0604020202020204" pitchFamily="34" charset="0"/>
                          <a:ea typeface="Calibri" panose="020F0502020204030204" pitchFamily="34" charset="0"/>
                          <a:cs typeface="Arial" panose="020B0604020202020204" pitchFamily="34" charset="0"/>
                        </a:rPr>
                        <a:t>Outcome</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just">
                        <a:lnSpc>
                          <a:spcPct val="150000"/>
                        </a:lnSpc>
                        <a:spcAft>
                          <a:spcPts val="0"/>
                        </a:spcAft>
                      </a:pPr>
                      <a:r>
                        <a:rPr lang="en-ZA" sz="1400" b="1">
                          <a:solidFill>
                            <a:srgbClr val="000000"/>
                          </a:solidFill>
                          <a:effectLst/>
                          <a:latin typeface="Arial" panose="020B0604020202020204" pitchFamily="34" charset="0"/>
                          <a:ea typeface="Calibri" panose="020F0502020204030204" pitchFamily="34" charset="0"/>
                          <a:cs typeface="Arial" panose="020B0604020202020204" pitchFamily="34" charset="0"/>
                        </a:rPr>
                        <a:t>Key Risk</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just">
                        <a:lnSpc>
                          <a:spcPct val="150000"/>
                        </a:lnSpc>
                        <a:spcAft>
                          <a:spcPts val="0"/>
                        </a:spcAft>
                      </a:pPr>
                      <a:r>
                        <a:rPr lang="en-ZA" sz="1400" b="1">
                          <a:solidFill>
                            <a:srgbClr val="000000"/>
                          </a:solidFill>
                          <a:effectLst/>
                          <a:latin typeface="Arial" panose="020B0604020202020204" pitchFamily="34" charset="0"/>
                          <a:ea typeface="Calibri" panose="020F0502020204030204" pitchFamily="34" charset="0"/>
                          <a:cs typeface="Arial" panose="020B0604020202020204" pitchFamily="34" charset="0"/>
                        </a:rPr>
                        <a:t>Risk Mitigation</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2961713576"/>
                  </a:ext>
                </a:extLst>
              </a:tr>
              <a:tr h="9346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dirty="0">
                          <a:effectLst/>
                          <a:latin typeface="Arial" panose="020B0604020202020204" pitchFamily="34" charset="0"/>
                          <a:ea typeface="Calibri" panose="020F0502020204030204" pitchFamily="34" charset="0"/>
                          <a:cs typeface="Arial" panose="020B0604020202020204" pitchFamily="34" charset="0"/>
                        </a:rPr>
                        <a:t>Improved administrative and compliance with all applicable prescripts </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p>
                      <a:endParaRPr lang="en-ZA" dirty="0"/>
                    </a:p>
                  </a:txBody>
                  <a:tcPr>
                    <a:lnT w="12700" cap="flat" cmpd="sng" algn="ctr">
                      <a:solidFill>
                        <a:srgbClr val="000000"/>
                      </a:solidFill>
                      <a:prstDash val="solid"/>
                      <a:round/>
                      <a:headEnd type="none" w="med" len="med"/>
                      <a:tailEnd type="none" w="med" len="med"/>
                    </a:lnT>
                  </a:tcPr>
                </a:tc>
                <a:tc>
                  <a:txBody>
                    <a:bodyPr/>
                    <a:lstStyle/>
                    <a:p>
                      <a:pPr algn="l">
                        <a:lnSpc>
                          <a:spcPct val="150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Failure to meet HDA transformation and empowerment targets</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Establish HDA’s BBBEE level Set targets for the preferential procurement, enterprise and supplier developments pillars</a:t>
                      </a:r>
                      <a:br>
                        <a:rPr lang="en-ZA" sz="1400" dirty="0">
                          <a:effectLst/>
                          <a:latin typeface="Arial" panose="020B0604020202020204" pitchFamily="34" charset="0"/>
                          <a:ea typeface="Calibri" panose="020F0502020204030204" pitchFamily="34" charset="0"/>
                          <a:cs typeface="Arial" panose="020B0604020202020204" pitchFamily="34" charset="0"/>
                        </a:rPr>
                      </a:br>
                      <a:r>
                        <a:rPr lang="en-ZA" sz="1400" dirty="0">
                          <a:effectLst/>
                          <a:latin typeface="Arial" panose="020B0604020202020204" pitchFamily="34" charset="0"/>
                          <a:ea typeface="Calibri" panose="020F0502020204030204" pitchFamily="34" charset="0"/>
                          <a:cs typeface="Arial" panose="020B0604020202020204" pitchFamily="34" charset="0"/>
                        </a:rPr>
                        <a:t>Develop implementation plan</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1100035"/>
                  </a:ext>
                </a:extLst>
              </a:tr>
              <a:tr h="584292">
                <a:tc rowSpan="4">
                  <a:txBody>
                    <a:bodyPr/>
                    <a:lstStyle/>
                    <a:p>
                      <a:pPr algn="just">
                        <a:lnSpc>
                          <a:spcPct val="150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Land Acquired for Human Settlements</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Lack of funding to acquire land for human settlement due current fiscal arrangements.</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Preparation of multiyear land acquisition pipeline</a:t>
                      </a:r>
                      <a:br>
                        <a:rPr lang="en-ZA" sz="1400">
                          <a:effectLst/>
                          <a:latin typeface="Arial" panose="020B0604020202020204" pitchFamily="34" charset="0"/>
                          <a:ea typeface="Calibri" panose="020F0502020204030204" pitchFamily="34" charset="0"/>
                          <a:cs typeface="Arial" panose="020B0604020202020204" pitchFamily="34" charset="0"/>
                        </a:rPr>
                      </a:b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8360521"/>
                  </a:ext>
                </a:extLst>
              </a:tr>
              <a:tr h="695873">
                <a:tc vMerge="1">
                  <a:txBody>
                    <a:bodyPr/>
                    <a:lstStyle/>
                    <a:p>
                      <a:endParaRPr lang="en-ZA"/>
                    </a:p>
                  </a:txBody>
                  <a:tcPr/>
                </a:tc>
                <a:tc>
                  <a:txBody>
                    <a:bodyPr/>
                    <a:lstStyle/>
                    <a:p>
                      <a:pPr algn="l">
                        <a:lnSpc>
                          <a:spcPct val="150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Delays from state land custodians in the release of targeted state land required for human settlement</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Inter-ministerial committee on land reform has been established to coordinate expedited release of state land required for human settlement</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0368967"/>
                  </a:ext>
                </a:extLst>
              </a:tr>
              <a:tr h="717997">
                <a:tc vMerge="1">
                  <a:txBody>
                    <a:bodyPr/>
                    <a:lstStyle/>
                    <a:p>
                      <a:endParaRPr lang="en-ZA"/>
                    </a:p>
                  </a:txBody>
                  <a:tcPr/>
                </a:tc>
                <a:tc>
                  <a:txBody>
                    <a:bodyPr/>
                    <a:lstStyle/>
                    <a:p>
                      <a:pPr algn="l">
                        <a:lnSpc>
                          <a:spcPct val="150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Potential land price collusion</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Review of controls/processes on Land acquisition</a:t>
                      </a:r>
                      <a:br>
                        <a:rPr lang="en-ZA" sz="1400" dirty="0">
                          <a:effectLst/>
                          <a:latin typeface="Arial" panose="020B0604020202020204" pitchFamily="34" charset="0"/>
                          <a:ea typeface="Calibri" panose="020F0502020204030204" pitchFamily="34" charset="0"/>
                          <a:cs typeface="Arial" panose="020B0604020202020204" pitchFamily="34" charset="0"/>
                        </a:rPr>
                      </a:br>
                      <a:r>
                        <a:rPr lang="en-ZA" sz="1400" dirty="0">
                          <a:effectLst/>
                          <a:latin typeface="Arial" panose="020B0604020202020204" pitchFamily="34" charset="0"/>
                          <a:ea typeface="Calibri" panose="020F0502020204030204" pitchFamily="34" charset="0"/>
                          <a:cs typeface="Arial" panose="020B0604020202020204" pitchFamily="34" charset="0"/>
                        </a:rPr>
                        <a:t>Land valuation processes conducted by independent valuers</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2347743"/>
                  </a:ext>
                </a:extLst>
              </a:tr>
              <a:tr h="695873">
                <a:tc vMerge="1">
                  <a:txBody>
                    <a:bodyPr/>
                    <a:lstStyle/>
                    <a:p>
                      <a:endParaRPr lang="en-ZA"/>
                    </a:p>
                  </a:txBody>
                  <a:tcPr/>
                </a:tc>
                <a:tc>
                  <a:txBody>
                    <a:bodyPr/>
                    <a:lstStyle/>
                    <a:p>
                      <a:pPr algn="l">
                        <a:lnSpc>
                          <a:spcPct val="150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Delays in acquisition of land through expropriation</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Expedite the process through meaningfully engagements with the expropriation authorities (Minister, MECs, Local Authority, Courts)</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9642072"/>
                  </a:ext>
                </a:extLst>
              </a:tr>
              <a:tr h="584292">
                <a:tc rowSpan="2">
                  <a:txBody>
                    <a:bodyPr/>
                    <a:lstStyle/>
                    <a:p>
                      <a:pPr algn="just">
                        <a:lnSpc>
                          <a:spcPct val="150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Adequate housing for lower- and middle-income households provided in liveable neighbourhoods</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Surrender of unspent projects funds to National treasury</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Develop and implement of proper financial and cash flow management controls and processes</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5970945"/>
                  </a:ext>
                </a:extLst>
              </a:tr>
              <a:tr h="1367712">
                <a:tc vMerge="1">
                  <a:txBody>
                    <a:bodyPr/>
                    <a:lstStyle/>
                    <a:p>
                      <a:endParaRPr lang="en-ZA"/>
                    </a:p>
                  </a:txBody>
                  <a:tcPr/>
                </a:tc>
                <a:tc>
                  <a:txBody>
                    <a:bodyPr/>
                    <a:lstStyle/>
                    <a:p>
                      <a:pPr algn="l">
                        <a:lnSpc>
                          <a:spcPct val="150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Programs and projects not delivered on time within budget and according to scope</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Participate in the business planning processes of the Provinces</a:t>
                      </a:r>
                      <a:br>
                        <a:rPr lang="en-ZA" sz="1400" dirty="0">
                          <a:effectLst/>
                          <a:latin typeface="Arial" panose="020B0604020202020204" pitchFamily="34" charset="0"/>
                          <a:ea typeface="Calibri" panose="020F0502020204030204" pitchFamily="34" charset="0"/>
                          <a:cs typeface="Arial" panose="020B0604020202020204" pitchFamily="34" charset="0"/>
                        </a:rPr>
                      </a:br>
                      <a:r>
                        <a:rPr lang="en-ZA" sz="1400" dirty="0">
                          <a:effectLst/>
                          <a:latin typeface="Arial" panose="020B0604020202020204" pitchFamily="34" charset="0"/>
                          <a:ea typeface="Calibri" panose="020F0502020204030204" pitchFamily="34" charset="0"/>
                          <a:cs typeface="Arial" panose="020B0604020202020204" pitchFamily="34" charset="0"/>
                        </a:rPr>
                        <a:t>Implementation of proper project management processes</a:t>
                      </a:r>
                      <a:br>
                        <a:rPr lang="en-ZA" sz="1400" dirty="0">
                          <a:effectLst/>
                          <a:latin typeface="Arial" panose="020B0604020202020204" pitchFamily="34" charset="0"/>
                          <a:ea typeface="Calibri" panose="020F0502020204030204" pitchFamily="34" charset="0"/>
                          <a:cs typeface="Arial" panose="020B0604020202020204" pitchFamily="34" charset="0"/>
                        </a:rPr>
                      </a:br>
                      <a:r>
                        <a:rPr lang="en-ZA" sz="1400" dirty="0">
                          <a:effectLst/>
                          <a:latin typeface="Arial" panose="020B0604020202020204" pitchFamily="34" charset="0"/>
                          <a:ea typeface="Calibri" panose="020F0502020204030204" pitchFamily="34" charset="0"/>
                          <a:cs typeface="Arial" panose="020B0604020202020204" pitchFamily="34" charset="0"/>
                        </a:rPr>
                        <a:t>Accept the funded mandates</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2066702"/>
                  </a:ext>
                </a:extLst>
              </a:tr>
            </a:tbl>
          </a:graphicData>
        </a:graphic>
      </p:graphicFrame>
      <p:sp>
        <p:nvSpPr>
          <p:cNvPr id="6" name="Slide Number Placeholder 3">
            <a:extLst>
              <a:ext uri="{FF2B5EF4-FFF2-40B4-BE49-F238E27FC236}">
                <a16:creationId xmlns:a16="http://schemas.microsoft.com/office/drawing/2014/main" id="{BB3908BB-9BB0-414E-B86C-CEA1870961E2}"/>
              </a:ext>
            </a:extLst>
          </p:cNvPr>
          <p:cNvSpPr>
            <a:spLocks noGrp="1"/>
          </p:cNvSpPr>
          <p:nvPr>
            <p:ph type="sldNum" sz="quarter" idx="12"/>
          </p:nvPr>
        </p:nvSpPr>
        <p:spPr>
          <a:xfrm>
            <a:off x="9347200" y="6485385"/>
            <a:ext cx="2844800" cy="365125"/>
          </a:xfrm>
        </p:spPr>
        <p:txBody>
          <a:bodyPr/>
          <a:lstStyle/>
          <a:p>
            <a:pPr algn="r"/>
            <a:fld id="{46ECAB5A-9401-5442-B54D-9E441F4DE593}" type="slidenum">
              <a:rPr lang="en-US" sz="1400" b="1" smtClean="0">
                <a:latin typeface="Arial" panose="020B0604020202020204" pitchFamily="34" charset="0"/>
                <a:cs typeface="Arial" panose="020B0604020202020204" pitchFamily="34" charset="0"/>
              </a:rPr>
              <a:pPr algn="r"/>
              <a:t>22</a:t>
            </a:fld>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0298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0849" y="112139"/>
            <a:ext cx="1123369" cy="780176"/>
          </a:xfrm>
          <a:prstGeom prst="rect">
            <a:avLst/>
          </a:prstGeom>
          <a:ln>
            <a:noFill/>
          </a:ln>
        </p:spPr>
      </p:pic>
      <p:sp>
        <p:nvSpPr>
          <p:cNvPr id="2" name="Rectangle 1"/>
          <p:cNvSpPr/>
          <p:nvPr/>
        </p:nvSpPr>
        <p:spPr>
          <a:xfrm>
            <a:off x="106017" y="112139"/>
            <a:ext cx="10455966" cy="5872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W" sz="2800" b="1" dirty="0">
                <a:solidFill>
                  <a:srgbClr val="1F497D"/>
                </a:solidFill>
                <a:latin typeface="Arial"/>
              </a:rPr>
              <a:t>Key Risks </a:t>
            </a:r>
            <a:endParaRPr lang="en-ZA" sz="2800" b="1" dirty="0">
              <a:solidFill>
                <a:srgbClr val="1F497D"/>
              </a:solidFill>
              <a:latin typeface="Arial"/>
            </a:endParaRPr>
          </a:p>
        </p:txBody>
      </p:sp>
      <p:graphicFrame>
        <p:nvGraphicFramePr>
          <p:cNvPr id="4" name="Table 3">
            <a:extLst>
              <a:ext uri="{FF2B5EF4-FFF2-40B4-BE49-F238E27FC236}">
                <a16:creationId xmlns:a16="http://schemas.microsoft.com/office/drawing/2014/main" id="{53E4AF51-C736-453D-8275-CD113CE2C197}"/>
              </a:ext>
            </a:extLst>
          </p:cNvPr>
          <p:cNvGraphicFramePr>
            <a:graphicFrameLocks noGrp="1"/>
          </p:cNvGraphicFramePr>
          <p:nvPr>
            <p:extLst>
              <p:ext uri="{D42A27DB-BD31-4B8C-83A1-F6EECF244321}">
                <p14:modId xmlns:p14="http://schemas.microsoft.com/office/powerpoint/2010/main" val="3017464688"/>
              </p:ext>
            </p:extLst>
          </p:nvPr>
        </p:nvGraphicFramePr>
        <p:xfrm>
          <a:off x="0" y="699377"/>
          <a:ext cx="12192000" cy="6174108"/>
        </p:xfrm>
        <a:graphic>
          <a:graphicData uri="http://schemas.openxmlformats.org/drawingml/2006/table">
            <a:tbl>
              <a:tblPr firstRow="1" firstCol="1" bandRow="1"/>
              <a:tblGrid>
                <a:gridCol w="4064000">
                  <a:extLst>
                    <a:ext uri="{9D8B030D-6E8A-4147-A177-3AD203B41FA5}">
                      <a16:colId xmlns:a16="http://schemas.microsoft.com/office/drawing/2014/main" val="2634526403"/>
                    </a:ext>
                  </a:extLst>
                </a:gridCol>
                <a:gridCol w="4064000">
                  <a:extLst>
                    <a:ext uri="{9D8B030D-6E8A-4147-A177-3AD203B41FA5}">
                      <a16:colId xmlns:a16="http://schemas.microsoft.com/office/drawing/2014/main" val="188272764"/>
                    </a:ext>
                  </a:extLst>
                </a:gridCol>
                <a:gridCol w="4064000">
                  <a:extLst>
                    <a:ext uri="{9D8B030D-6E8A-4147-A177-3AD203B41FA5}">
                      <a16:colId xmlns:a16="http://schemas.microsoft.com/office/drawing/2014/main" val="1553677866"/>
                    </a:ext>
                  </a:extLst>
                </a:gridCol>
              </a:tblGrid>
              <a:tr h="271715">
                <a:tc>
                  <a:txBody>
                    <a:bodyPr/>
                    <a:lstStyle/>
                    <a:p>
                      <a:pPr algn="just">
                        <a:lnSpc>
                          <a:spcPct val="150000"/>
                        </a:lnSpc>
                        <a:spcAft>
                          <a:spcPts val="0"/>
                        </a:spcAft>
                      </a:pPr>
                      <a:r>
                        <a:rPr lang="en-ZA" sz="1400" b="1">
                          <a:effectLst/>
                          <a:latin typeface="Arial" panose="020B0604020202020204" pitchFamily="34" charset="0"/>
                          <a:ea typeface="Calibri" panose="020F0502020204030204" pitchFamily="34" charset="0"/>
                          <a:cs typeface="Arial" panose="020B0604020202020204" pitchFamily="34" charset="0"/>
                        </a:rPr>
                        <a:t>Outcome</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just">
                        <a:lnSpc>
                          <a:spcPct val="150000"/>
                        </a:lnSpc>
                        <a:spcAft>
                          <a:spcPts val="0"/>
                        </a:spcAft>
                      </a:pPr>
                      <a:r>
                        <a:rPr lang="en-ZA" sz="1400" b="1">
                          <a:solidFill>
                            <a:srgbClr val="000000"/>
                          </a:solidFill>
                          <a:effectLst/>
                          <a:latin typeface="Arial" panose="020B0604020202020204" pitchFamily="34" charset="0"/>
                          <a:ea typeface="Calibri" panose="020F0502020204030204" pitchFamily="34" charset="0"/>
                          <a:cs typeface="Arial" panose="020B0604020202020204" pitchFamily="34" charset="0"/>
                        </a:rPr>
                        <a:t>Key Risk</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just">
                        <a:lnSpc>
                          <a:spcPct val="150000"/>
                        </a:lnSpc>
                        <a:spcAft>
                          <a:spcPts val="0"/>
                        </a:spcAft>
                      </a:pPr>
                      <a:r>
                        <a:rPr lang="en-ZA" sz="1400" b="1">
                          <a:solidFill>
                            <a:srgbClr val="000000"/>
                          </a:solidFill>
                          <a:effectLst/>
                          <a:latin typeface="Arial" panose="020B0604020202020204" pitchFamily="34" charset="0"/>
                          <a:ea typeface="Calibri" panose="020F0502020204030204" pitchFamily="34" charset="0"/>
                          <a:cs typeface="Arial" panose="020B0604020202020204" pitchFamily="34" charset="0"/>
                        </a:rPr>
                        <a:t>Risk Mitigation</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2961713576"/>
                  </a:ext>
                </a:extLst>
              </a:tr>
              <a:tr h="1405941">
                <a:tc rowSpan="5">
                  <a:txBody>
                    <a:bodyPr/>
                    <a:lstStyle/>
                    <a:p>
                      <a:pPr marL="0" marR="0" lvl="0" indent="0" algn="just" defTabSz="457200" rtl="0" eaLnBrk="1" fontAlgn="auto" latinLnBrk="0" hangingPunct="1">
                        <a:lnSpc>
                          <a:spcPct val="150000"/>
                        </a:lnSpc>
                        <a:spcBef>
                          <a:spcPts val="0"/>
                        </a:spcBef>
                        <a:spcAft>
                          <a:spcPts val="0"/>
                        </a:spcAft>
                        <a:buClrTx/>
                        <a:buSzTx/>
                        <a:buFontTx/>
                        <a:buNone/>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Adequate housing for lower- and middle-income households provided in liveable neighbourhoods</a:t>
                      </a:r>
                      <a:endPar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Times New Roman" panose="02020603050405020304" pitchFamily="18" charset="0"/>
                      </a:endParaRPr>
                    </a:p>
                    <a:p>
                      <a:endParaRPr lang="en-ZA" dirty="0"/>
                    </a:p>
                  </a:txBody>
                  <a:tcPr>
                    <a:lnT w="12700" cap="flat" cmpd="sng" algn="ctr">
                      <a:solidFill>
                        <a:srgbClr val="000000"/>
                      </a:solidFill>
                      <a:prstDash val="solid"/>
                      <a:round/>
                      <a:headEnd type="none" w="med" len="med"/>
                      <a:tailEnd type="none" w="med" len="med"/>
                    </a:lnT>
                  </a:tcPr>
                </a:tc>
                <a:tc>
                  <a:txBody>
                    <a:bodyPr/>
                    <a:lstStyle/>
                    <a:p>
                      <a:pPr algn="l">
                        <a:lnSpc>
                          <a:spcPct val="150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Misalignment between National Priority Programmes and the priorities of Provinces, Municipalities and Sector Departments  </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Review of Planning Regime</a:t>
                      </a:r>
                      <a:br>
                        <a:rPr lang="en-ZA" sz="1400" dirty="0">
                          <a:effectLst/>
                          <a:latin typeface="Arial" panose="020B0604020202020204" pitchFamily="34" charset="0"/>
                          <a:ea typeface="Calibri" panose="020F0502020204030204" pitchFamily="34" charset="0"/>
                          <a:cs typeface="Arial" panose="020B0604020202020204" pitchFamily="34" charset="0"/>
                        </a:rPr>
                      </a:br>
                      <a:r>
                        <a:rPr lang="en-ZA" sz="1400" dirty="0">
                          <a:effectLst/>
                          <a:latin typeface="Arial" panose="020B0604020202020204" pitchFamily="34" charset="0"/>
                          <a:ea typeface="Calibri" panose="020F0502020204030204" pitchFamily="34" charset="0"/>
                          <a:cs typeface="Arial" panose="020B0604020202020204" pitchFamily="34" charset="0"/>
                        </a:rPr>
                        <a:t/>
                      </a:r>
                      <a:br>
                        <a:rPr lang="en-ZA" sz="1400" dirty="0">
                          <a:effectLst/>
                          <a:latin typeface="Arial" panose="020B0604020202020204" pitchFamily="34" charset="0"/>
                          <a:ea typeface="Calibri" panose="020F0502020204030204" pitchFamily="34" charset="0"/>
                          <a:cs typeface="Arial" panose="020B0604020202020204" pitchFamily="34" charset="0"/>
                        </a:rPr>
                      </a:br>
                      <a:r>
                        <a:rPr lang="en-ZA" sz="1400" dirty="0">
                          <a:effectLst/>
                          <a:latin typeface="Arial" panose="020B0604020202020204" pitchFamily="34" charset="0"/>
                          <a:ea typeface="Calibri" panose="020F0502020204030204" pitchFamily="34" charset="0"/>
                          <a:cs typeface="Arial" panose="020B0604020202020204" pitchFamily="34" charset="0"/>
                        </a:rPr>
                        <a:t>Fiscal alignment and coordinated budgeting between Provinces/Municipality and HDA </a:t>
                      </a:r>
                      <a:br>
                        <a:rPr lang="en-ZA" sz="1400" dirty="0">
                          <a:effectLst/>
                          <a:latin typeface="Arial" panose="020B0604020202020204" pitchFamily="34" charset="0"/>
                          <a:ea typeface="Calibri" panose="020F0502020204030204" pitchFamily="34" charset="0"/>
                          <a:cs typeface="Arial" panose="020B0604020202020204" pitchFamily="34" charset="0"/>
                        </a:rPr>
                      </a:br>
                      <a:r>
                        <a:rPr lang="en-ZA" sz="1400" dirty="0">
                          <a:effectLst/>
                          <a:latin typeface="Arial" panose="020B0604020202020204" pitchFamily="34" charset="0"/>
                          <a:ea typeface="Calibri" panose="020F0502020204030204" pitchFamily="34" charset="0"/>
                          <a:cs typeface="Arial" panose="020B0604020202020204" pitchFamily="34" charset="0"/>
                        </a:rPr>
                        <a:t/>
                      </a:r>
                      <a:br>
                        <a:rPr lang="en-ZA" sz="1400" dirty="0">
                          <a:effectLst/>
                          <a:latin typeface="Arial" panose="020B0604020202020204" pitchFamily="34" charset="0"/>
                          <a:ea typeface="Calibri" panose="020F0502020204030204" pitchFamily="34" charset="0"/>
                          <a:cs typeface="Arial" panose="020B0604020202020204" pitchFamily="34" charset="0"/>
                        </a:rPr>
                      </a:br>
                      <a:r>
                        <a:rPr lang="en-ZA" sz="1400" dirty="0">
                          <a:effectLst/>
                          <a:latin typeface="Arial" panose="020B0604020202020204" pitchFamily="34" charset="0"/>
                          <a:ea typeface="Calibri" panose="020F0502020204030204" pitchFamily="34" charset="0"/>
                          <a:cs typeface="Arial" panose="020B0604020202020204" pitchFamily="34" charset="0"/>
                        </a:rPr>
                        <a:t>Signing of Implementation Protocols and MOAs</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1891968"/>
                  </a:ext>
                </a:extLst>
              </a:tr>
              <a:tr h="1168244">
                <a:tc vMerge="1">
                  <a:txBody>
                    <a:bodyPr/>
                    <a:lstStyle/>
                    <a:p>
                      <a:endParaRPr lang="en-ZA"/>
                    </a:p>
                  </a:txBody>
                  <a:tcPr/>
                </a:tc>
                <a:tc>
                  <a:txBody>
                    <a:bodyPr/>
                    <a:lstStyle/>
                    <a:p>
                      <a:pPr algn="just">
                        <a:lnSpc>
                          <a:spcPct val="150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Accepting unfunded mandates</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Approval of additional functions mandated to the HDA by the Minister and Board.</a:t>
                      </a:r>
                      <a:br>
                        <a:rPr lang="en-ZA" sz="1400" dirty="0">
                          <a:effectLst/>
                          <a:latin typeface="Arial" panose="020B0604020202020204" pitchFamily="34" charset="0"/>
                          <a:ea typeface="Calibri" panose="020F0502020204030204" pitchFamily="34" charset="0"/>
                          <a:cs typeface="Arial" panose="020B0604020202020204" pitchFamily="34" charset="0"/>
                        </a:rPr>
                      </a:br>
                      <a:r>
                        <a:rPr lang="en-ZA" sz="1400" dirty="0">
                          <a:effectLst/>
                          <a:latin typeface="Arial" panose="020B0604020202020204" pitchFamily="34" charset="0"/>
                          <a:ea typeface="Calibri" panose="020F0502020204030204" pitchFamily="34" charset="0"/>
                          <a:cs typeface="Arial" panose="020B0604020202020204" pitchFamily="34" charset="0"/>
                        </a:rPr>
                        <a:t/>
                      </a:r>
                      <a:br>
                        <a:rPr lang="en-ZA" sz="1400" dirty="0">
                          <a:effectLst/>
                          <a:latin typeface="Arial" panose="020B0604020202020204" pitchFamily="34" charset="0"/>
                          <a:ea typeface="Calibri" panose="020F0502020204030204" pitchFamily="34" charset="0"/>
                          <a:cs typeface="Arial" panose="020B0604020202020204" pitchFamily="34" charset="0"/>
                        </a:rPr>
                      </a:br>
                      <a:r>
                        <a:rPr lang="en-ZA" sz="1400" dirty="0">
                          <a:effectLst/>
                          <a:latin typeface="Arial" panose="020B0604020202020204" pitchFamily="34" charset="0"/>
                          <a:ea typeface="Calibri" panose="020F0502020204030204" pitchFamily="34" charset="0"/>
                          <a:cs typeface="Arial" panose="020B0604020202020204" pitchFamily="34" charset="0"/>
                        </a:rPr>
                        <a:t>Funding agreements and terms and conditions relating to the functions must concluded</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8774196"/>
                  </a:ext>
                </a:extLst>
              </a:tr>
              <a:tr h="692851">
                <a:tc vMerge="1">
                  <a:txBody>
                    <a:bodyPr/>
                    <a:lstStyle/>
                    <a:p>
                      <a:endParaRPr lang="en-ZA"/>
                    </a:p>
                  </a:txBody>
                  <a:tcPr/>
                </a:tc>
                <a:tc>
                  <a:txBody>
                    <a:bodyPr/>
                    <a:lstStyle/>
                    <a:p>
                      <a:pPr algn="just">
                        <a:lnSpc>
                          <a:spcPct val="150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Lack of effective stakeholder relation management</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SIR Strategy and Implementation Plan and inclusion of Indicators on SIR for all Managers interacting with Stakeholders.</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7317726"/>
                  </a:ext>
                </a:extLst>
              </a:tr>
              <a:tr h="930548">
                <a:tc vMerge="1">
                  <a:txBody>
                    <a:bodyPr/>
                    <a:lstStyle/>
                    <a:p>
                      <a:endParaRPr lang="en-ZA"/>
                    </a:p>
                  </a:txBody>
                  <a:tcPr/>
                </a:tc>
                <a:tc>
                  <a:txBody>
                    <a:bodyPr/>
                    <a:lstStyle/>
                    <a:p>
                      <a:pPr algn="just">
                        <a:lnSpc>
                          <a:spcPct val="150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Inability to provide supporting and spatial information for decision making</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Develop GIS Strategy for new MTSF period and communicate it to stakeholders to address time frames, resource limitations, data governance, data quality and security.</a:t>
                      </a: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9436130"/>
                  </a:ext>
                </a:extLst>
              </a:tr>
              <a:tr h="1511871">
                <a:tc vMerge="1">
                  <a:txBody>
                    <a:bodyPr/>
                    <a:lstStyle/>
                    <a:p>
                      <a:endParaRPr lang="en-ZA"/>
                    </a:p>
                  </a:txBody>
                  <a:tcPr/>
                </a:tc>
                <a:tc>
                  <a:txBody>
                    <a:bodyPr/>
                    <a:lstStyle/>
                    <a:p>
                      <a:pPr algn="just">
                        <a:lnSpc>
                          <a:spcPct val="150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Unwillingness of stakeholders (Project managers/development managers/municipalities and contractors) to provide land, project information and source documents to measure spatial transformation.                </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-Development of Spatial Transformation Scoring Tool </a:t>
                      </a:r>
                      <a:br>
                        <a:rPr lang="en-ZA" sz="1400" dirty="0">
                          <a:effectLst/>
                          <a:latin typeface="Arial" panose="020B0604020202020204" pitchFamily="34" charset="0"/>
                          <a:ea typeface="Calibri" panose="020F0502020204030204" pitchFamily="34" charset="0"/>
                          <a:cs typeface="Arial" panose="020B0604020202020204" pitchFamily="34" charset="0"/>
                        </a:rPr>
                      </a:br>
                      <a:r>
                        <a:rPr lang="en-ZA" sz="1400" dirty="0">
                          <a:effectLst/>
                          <a:latin typeface="Arial" panose="020B0604020202020204" pitchFamily="34" charset="0"/>
                          <a:ea typeface="Calibri" panose="020F0502020204030204" pitchFamily="34" charset="0"/>
                          <a:cs typeface="Arial" panose="020B0604020202020204" pitchFamily="34" charset="0"/>
                        </a:rPr>
                        <a:t> -Framework developed for M&amp;E</a:t>
                      </a:r>
                      <a:br>
                        <a:rPr lang="en-ZA" sz="1400" dirty="0">
                          <a:effectLst/>
                          <a:latin typeface="Arial" panose="020B0604020202020204" pitchFamily="34" charset="0"/>
                          <a:ea typeface="Calibri" panose="020F0502020204030204" pitchFamily="34" charset="0"/>
                          <a:cs typeface="Arial" panose="020B0604020202020204" pitchFamily="34" charset="0"/>
                        </a:rPr>
                      </a:br>
                      <a:r>
                        <a:rPr lang="en-ZA" sz="1400" dirty="0">
                          <a:effectLst/>
                          <a:latin typeface="Arial" panose="020B0604020202020204" pitchFamily="34" charset="0"/>
                          <a:ea typeface="Calibri" panose="020F0502020204030204" pitchFamily="34" charset="0"/>
                          <a:cs typeface="Arial" panose="020B0604020202020204" pitchFamily="34" charset="0"/>
                        </a:rPr>
                        <a:t> -Formulated appropriate M&amp;E indicators in consultation with stakeholders </a:t>
                      </a:r>
                      <a:br>
                        <a:rPr lang="en-ZA" sz="1400" dirty="0">
                          <a:effectLst/>
                          <a:latin typeface="Arial" panose="020B0604020202020204" pitchFamily="34" charset="0"/>
                          <a:ea typeface="Calibri" panose="020F0502020204030204" pitchFamily="34" charset="0"/>
                          <a:cs typeface="Arial" panose="020B0604020202020204" pitchFamily="34" charset="0"/>
                        </a:rPr>
                      </a:br>
                      <a:r>
                        <a:rPr lang="en-ZA" sz="1400" dirty="0">
                          <a:effectLst/>
                          <a:latin typeface="Arial" panose="020B0604020202020204" pitchFamily="34" charset="0"/>
                          <a:ea typeface="Calibri" panose="020F0502020204030204" pitchFamily="34" charset="0"/>
                          <a:cs typeface="Arial" panose="020B0604020202020204" pitchFamily="34" charset="0"/>
                        </a:rPr>
                        <a:t> - Secured baseline data</a:t>
                      </a:r>
                      <a:endParaRPr lang="en-ZA" sz="1400" dirty="0">
                        <a:effectLst/>
                        <a:latin typeface="Arial" panose="020B0604020202020204" pitchFamily="34" charset="0"/>
                        <a:ea typeface="MS Mincho" panose="02020609040205080304" pitchFamily="49" charset="-128"/>
                        <a:cs typeface="Times New Roman" panose="02020603050405020304" pitchFamily="18" charset="0"/>
                      </a:endParaRPr>
                    </a:p>
                  </a:txBody>
                  <a:tcPr marL="25521" marR="25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4044845"/>
                  </a:ext>
                </a:extLst>
              </a:tr>
            </a:tbl>
          </a:graphicData>
        </a:graphic>
      </p:graphicFrame>
      <p:sp>
        <p:nvSpPr>
          <p:cNvPr id="6" name="Slide Number Placeholder 3">
            <a:extLst>
              <a:ext uri="{FF2B5EF4-FFF2-40B4-BE49-F238E27FC236}">
                <a16:creationId xmlns:a16="http://schemas.microsoft.com/office/drawing/2014/main" id="{0BE11546-1301-450A-9307-E915AC1EEDE6}"/>
              </a:ext>
            </a:extLst>
          </p:cNvPr>
          <p:cNvSpPr>
            <a:spLocks noGrp="1"/>
          </p:cNvSpPr>
          <p:nvPr>
            <p:ph type="sldNum" sz="quarter" idx="12"/>
          </p:nvPr>
        </p:nvSpPr>
        <p:spPr>
          <a:xfrm>
            <a:off x="9347200" y="6492875"/>
            <a:ext cx="2844800" cy="365125"/>
          </a:xfrm>
        </p:spPr>
        <p:txBody>
          <a:bodyPr/>
          <a:lstStyle/>
          <a:p>
            <a:pPr algn="r"/>
            <a:fld id="{46ECAB5A-9401-5442-B54D-9E441F4DE593}" type="slidenum">
              <a:rPr lang="en-US" sz="1400" b="1" smtClean="0">
                <a:latin typeface="Arial" panose="020B0604020202020204" pitchFamily="34" charset="0"/>
                <a:cs typeface="Arial" panose="020B0604020202020204" pitchFamily="34" charset="0"/>
              </a:rPr>
              <a:pPr algn="r"/>
              <a:t>23</a:t>
            </a:fld>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6006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D0549C2A-812B-455A-803A-CCDA9305E396}"/>
              </a:ext>
            </a:extLst>
          </p:cNvPr>
          <p:cNvSpPr>
            <a:spLocks noGrp="1"/>
          </p:cNvSpPr>
          <p:nvPr>
            <p:ph idx="1"/>
          </p:nvPr>
        </p:nvSpPr>
        <p:spPr>
          <a:xfrm>
            <a:off x="1086679" y="3299791"/>
            <a:ext cx="10535478" cy="993913"/>
          </a:xfrm>
        </p:spPr>
        <p:txBody>
          <a:bodyPr/>
          <a:lstStyle/>
          <a:p>
            <a:pPr marL="0" indent="0" algn="ctr">
              <a:buNone/>
            </a:pPr>
            <a:r>
              <a:rPr lang="en-ZW" sz="4000" b="1" dirty="0">
                <a:solidFill>
                  <a:srgbClr val="1F497D"/>
                </a:solidFill>
                <a:latin typeface="Arial" panose="020B0604020202020204" pitchFamily="34" charset="0"/>
                <a:cs typeface="Arial" panose="020B0604020202020204" pitchFamily="34" charset="0"/>
              </a:rPr>
              <a:t>BUDGET</a:t>
            </a:r>
            <a:endParaRPr lang="en-ZA" sz="4000" b="1"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17C138A-5748-4580-97F6-AC83FA8A5E1F}"/>
              </a:ext>
            </a:extLst>
          </p:cNvPr>
          <p:cNvSpPr txBox="1">
            <a:spLocks/>
          </p:cNvSpPr>
          <p:nvPr/>
        </p:nvSpPr>
        <p:spPr>
          <a:xfrm>
            <a:off x="9187766" y="649287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ECAB5A-9401-5442-B54D-9E441F4DE593}" type="slidenum">
              <a:rPr lang="en-US" sz="1400" b="1" smtClean="0">
                <a:latin typeface="Arial" panose="020B0604020202020204" pitchFamily="34" charset="0"/>
                <a:cs typeface="Arial" panose="020B0604020202020204" pitchFamily="34" charset="0"/>
              </a:rPr>
              <a:pPr algn="r"/>
              <a:t>24</a:t>
            </a:fld>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1799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0849" y="112139"/>
            <a:ext cx="1123369" cy="780176"/>
          </a:xfrm>
          <a:prstGeom prst="rect">
            <a:avLst/>
          </a:prstGeom>
          <a:ln>
            <a:noFill/>
          </a:ln>
        </p:spPr>
      </p:pic>
      <p:sp>
        <p:nvSpPr>
          <p:cNvPr id="2" name="Rectangle 1"/>
          <p:cNvSpPr/>
          <p:nvPr/>
        </p:nvSpPr>
        <p:spPr>
          <a:xfrm>
            <a:off x="106017" y="112139"/>
            <a:ext cx="10455966" cy="5872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W" sz="2800" b="1" dirty="0">
                <a:solidFill>
                  <a:srgbClr val="1F497D"/>
                </a:solidFill>
                <a:latin typeface="Arial"/>
              </a:rPr>
              <a:t>Resource Considerations  </a:t>
            </a:r>
            <a:endParaRPr lang="en-ZA" sz="2800" b="1" dirty="0">
              <a:solidFill>
                <a:srgbClr val="1F497D"/>
              </a:solidFill>
              <a:latin typeface="Arial"/>
            </a:endParaRPr>
          </a:p>
        </p:txBody>
      </p:sp>
      <p:sp>
        <p:nvSpPr>
          <p:cNvPr id="5" name="TextBox 4">
            <a:extLst>
              <a:ext uri="{FF2B5EF4-FFF2-40B4-BE49-F238E27FC236}">
                <a16:creationId xmlns:a16="http://schemas.microsoft.com/office/drawing/2014/main" id="{82D7C63B-B887-4BBA-8864-7C98A99D99AC}"/>
              </a:ext>
            </a:extLst>
          </p:cNvPr>
          <p:cNvSpPr txBox="1"/>
          <p:nvPr/>
        </p:nvSpPr>
        <p:spPr>
          <a:xfrm>
            <a:off x="0" y="984738"/>
            <a:ext cx="12099235" cy="4651979"/>
          </a:xfrm>
          <a:prstGeom prst="rect">
            <a:avLst/>
          </a:prstGeom>
          <a:noFill/>
        </p:spPr>
        <p:txBody>
          <a:bodyPr wrap="square" rtlCol="0">
            <a:spAutoFit/>
          </a:bodyPr>
          <a:lstStyle/>
          <a:p>
            <a:pPr algn="just">
              <a:lnSpc>
                <a:spcPct val="150000"/>
              </a:lnSpc>
            </a:pPr>
            <a:r>
              <a:rPr lang="en-ZA" sz="2000" dirty="0">
                <a:latin typeface="Arial" panose="020B0604020202020204" pitchFamily="34" charset="0"/>
                <a:cs typeface="Arial" panose="020B0604020202020204" pitchFamily="34" charset="0"/>
              </a:rPr>
              <a:t>The HDA has received the following allocation from the NDHS for the Medium Term Expenditure Framework period:</a:t>
            </a:r>
          </a:p>
          <a:p>
            <a:pPr algn="just">
              <a:lnSpc>
                <a:spcPct val="150000"/>
              </a:lnSpc>
            </a:pPr>
            <a:endParaRPr lang="en-ZA" sz="2000" dirty="0">
              <a:latin typeface="Arial" panose="020B0604020202020204" pitchFamily="34" charset="0"/>
              <a:cs typeface="Arial" panose="020B0604020202020204" pitchFamily="34" charset="0"/>
            </a:endParaRPr>
          </a:p>
          <a:p>
            <a:pPr algn="just">
              <a:lnSpc>
                <a:spcPct val="150000"/>
              </a:lnSpc>
            </a:pPr>
            <a:r>
              <a:rPr lang="en-ZA" sz="2000" dirty="0">
                <a:latin typeface="Arial" panose="020B0604020202020204" pitchFamily="34" charset="0"/>
                <a:cs typeface="Arial" panose="020B0604020202020204" pitchFamily="34" charset="0"/>
              </a:rPr>
              <a:t>The consolidated budget is based on confirmed grant funding from the Department of Human Settlements and funds received from provinces for operational expenditure in the respective offices based on agreed Medium Term Operational Plans (MTOPs). Total projected consolidated budget for the financial year is R378m, a reduction compared to prior year budget of R475m. The reduced budget is driven by a reduction in MTOP funding from R211m to R107m based on signed funding agreements. The Agency, excluding regions, is budgeting a negative balance of R26m which is then covered by management revenue.</a:t>
            </a:r>
          </a:p>
        </p:txBody>
      </p:sp>
      <p:sp>
        <p:nvSpPr>
          <p:cNvPr id="6" name="Slide Number Placeholder 3">
            <a:extLst>
              <a:ext uri="{FF2B5EF4-FFF2-40B4-BE49-F238E27FC236}">
                <a16:creationId xmlns:a16="http://schemas.microsoft.com/office/drawing/2014/main" id="{28C712F9-0775-418D-AEB3-01CAA7BB1F44}"/>
              </a:ext>
            </a:extLst>
          </p:cNvPr>
          <p:cNvSpPr>
            <a:spLocks noGrp="1"/>
          </p:cNvSpPr>
          <p:nvPr>
            <p:ph type="sldNum" sz="quarter" idx="12"/>
          </p:nvPr>
        </p:nvSpPr>
        <p:spPr>
          <a:xfrm>
            <a:off x="9347200" y="6492875"/>
            <a:ext cx="2844800" cy="365125"/>
          </a:xfrm>
        </p:spPr>
        <p:txBody>
          <a:bodyPr/>
          <a:lstStyle/>
          <a:p>
            <a:pPr algn="r"/>
            <a:fld id="{46ECAB5A-9401-5442-B54D-9E441F4DE593}" type="slidenum">
              <a:rPr lang="en-US" sz="1400" b="1" smtClean="0">
                <a:latin typeface="Arial" panose="020B0604020202020204" pitchFamily="34" charset="0"/>
                <a:cs typeface="Arial" panose="020B0604020202020204" pitchFamily="34" charset="0"/>
              </a:rPr>
              <a:pPr algn="r"/>
              <a:t>25</a:t>
            </a:fld>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266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0849" y="112139"/>
            <a:ext cx="1123369" cy="780176"/>
          </a:xfrm>
          <a:prstGeom prst="rect">
            <a:avLst/>
          </a:prstGeom>
          <a:ln>
            <a:noFill/>
          </a:ln>
        </p:spPr>
      </p:pic>
      <p:sp>
        <p:nvSpPr>
          <p:cNvPr id="2" name="Rectangle 1"/>
          <p:cNvSpPr/>
          <p:nvPr/>
        </p:nvSpPr>
        <p:spPr>
          <a:xfrm>
            <a:off x="106017" y="112139"/>
            <a:ext cx="10455966" cy="5872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W" sz="2800" b="1" dirty="0">
                <a:solidFill>
                  <a:srgbClr val="1F497D"/>
                </a:solidFill>
                <a:latin typeface="Arial"/>
              </a:rPr>
              <a:t>Income Statement   </a:t>
            </a:r>
            <a:endParaRPr lang="en-ZA" sz="2800" b="1" dirty="0">
              <a:solidFill>
                <a:srgbClr val="1F497D"/>
              </a:solidFill>
              <a:latin typeface="Arial"/>
            </a:endParaRPr>
          </a:p>
        </p:txBody>
      </p:sp>
      <p:sp>
        <p:nvSpPr>
          <p:cNvPr id="6" name="Slide Number Placeholder 3">
            <a:extLst>
              <a:ext uri="{FF2B5EF4-FFF2-40B4-BE49-F238E27FC236}">
                <a16:creationId xmlns:a16="http://schemas.microsoft.com/office/drawing/2014/main" id="{F69DBAB3-D8C3-49D0-B7A4-2FF1D20B69EB}"/>
              </a:ext>
            </a:extLst>
          </p:cNvPr>
          <p:cNvSpPr>
            <a:spLocks noGrp="1"/>
          </p:cNvSpPr>
          <p:nvPr>
            <p:ph type="sldNum" sz="quarter" idx="12"/>
          </p:nvPr>
        </p:nvSpPr>
        <p:spPr>
          <a:xfrm>
            <a:off x="9347200" y="6492875"/>
            <a:ext cx="2844800" cy="365125"/>
          </a:xfrm>
        </p:spPr>
        <p:txBody>
          <a:bodyPr/>
          <a:lstStyle/>
          <a:p>
            <a:pPr algn="r"/>
            <a:fld id="{46ECAB5A-9401-5442-B54D-9E441F4DE593}" type="slidenum">
              <a:rPr lang="en-US" sz="1400" b="1" smtClean="0">
                <a:latin typeface="Arial" panose="020B0604020202020204" pitchFamily="34" charset="0"/>
                <a:cs typeface="Arial" panose="020B0604020202020204" pitchFamily="34" charset="0"/>
              </a:rPr>
              <a:pPr algn="r"/>
              <a:t>26</a:t>
            </a:fld>
            <a:endParaRPr lang="en-US" sz="1400" b="1"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FD4207D7-5987-40F0-9273-2AF72396146F}"/>
              </a:ext>
            </a:extLst>
          </p:cNvPr>
          <p:cNvGraphicFramePr>
            <a:graphicFrameLocks noGrp="1"/>
          </p:cNvGraphicFramePr>
          <p:nvPr>
            <p:extLst>
              <p:ext uri="{D42A27DB-BD31-4B8C-83A1-F6EECF244321}">
                <p14:modId xmlns:p14="http://schemas.microsoft.com/office/powerpoint/2010/main" val="1868602909"/>
              </p:ext>
            </p:extLst>
          </p:nvPr>
        </p:nvGraphicFramePr>
        <p:xfrm>
          <a:off x="0" y="892314"/>
          <a:ext cx="12221200" cy="5965680"/>
        </p:xfrm>
        <a:graphic>
          <a:graphicData uri="http://schemas.openxmlformats.org/drawingml/2006/table">
            <a:tbl>
              <a:tblPr/>
              <a:tblGrid>
                <a:gridCol w="4137757">
                  <a:extLst>
                    <a:ext uri="{9D8B030D-6E8A-4147-A177-3AD203B41FA5}">
                      <a16:colId xmlns:a16="http://schemas.microsoft.com/office/drawing/2014/main" val="1603871755"/>
                    </a:ext>
                  </a:extLst>
                </a:gridCol>
                <a:gridCol w="29200">
                  <a:extLst>
                    <a:ext uri="{9D8B030D-6E8A-4147-A177-3AD203B41FA5}">
                      <a16:colId xmlns:a16="http://schemas.microsoft.com/office/drawing/2014/main" val="644076962"/>
                    </a:ext>
                  </a:extLst>
                </a:gridCol>
                <a:gridCol w="131790">
                  <a:extLst>
                    <a:ext uri="{9D8B030D-6E8A-4147-A177-3AD203B41FA5}">
                      <a16:colId xmlns:a16="http://schemas.microsoft.com/office/drawing/2014/main" val="1633130610"/>
                    </a:ext>
                  </a:extLst>
                </a:gridCol>
                <a:gridCol w="1906170">
                  <a:extLst>
                    <a:ext uri="{9D8B030D-6E8A-4147-A177-3AD203B41FA5}">
                      <a16:colId xmlns:a16="http://schemas.microsoft.com/office/drawing/2014/main" val="1478842539"/>
                    </a:ext>
                  </a:extLst>
                </a:gridCol>
                <a:gridCol w="2096086">
                  <a:extLst>
                    <a:ext uri="{9D8B030D-6E8A-4147-A177-3AD203B41FA5}">
                      <a16:colId xmlns:a16="http://schemas.microsoft.com/office/drawing/2014/main" val="326698735"/>
                    </a:ext>
                  </a:extLst>
                </a:gridCol>
                <a:gridCol w="2172161">
                  <a:extLst>
                    <a:ext uri="{9D8B030D-6E8A-4147-A177-3AD203B41FA5}">
                      <a16:colId xmlns:a16="http://schemas.microsoft.com/office/drawing/2014/main" val="844703608"/>
                    </a:ext>
                  </a:extLst>
                </a:gridCol>
                <a:gridCol w="1748036">
                  <a:extLst>
                    <a:ext uri="{9D8B030D-6E8A-4147-A177-3AD203B41FA5}">
                      <a16:colId xmlns:a16="http://schemas.microsoft.com/office/drawing/2014/main" val="524225239"/>
                    </a:ext>
                  </a:extLst>
                </a:gridCol>
              </a:tblGrid>
              <a:tr h="174355">
                <a:tc>
                  <a:txBody>
                    <a:bodyPr/>
                    <a:lstStyle/>
                    <a:p>
                      <a:pPr algn="l" fontAlgn="b"/>
                      <a:r>
                        <a:rPr lang="en-ZA" sz="1100" b="1" i="0" u="none" strike="noStrike" dirty="0">
                          <a:solidFill>
                            <a:srgbClr val="000000"/>
                          </a:solidFill>
                          <a:effectLst/>
                          <a:latin typeface="Arial" panose="020B0604020202020204" pitchFamily="34" charset="0"/>
                        </a:rPr>
                        <a:t> </a:t>
                      </a:r>
                    </a:p>
                  </a:txBody>
                  <a:tcPr marL="3800" marR="3800" marT="38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gridSpan="2">
                  <a:txBody>
                    <a:bodyPr/>
                    <a:lstStyle/>
                    <a:p>
                      <a:pPr algn="l" fontAlgn="b"/>
                      <a:r>
                        <a:rPr lang="en-ZA" sz="1100" b="1" i="0" u="none" strike="noStrike" dirty="0">
                          <a:solidFill>
                            <a:srgbClr val="000000"/>
                          </a:solidFill>
                          <a:effectLst/>
                          <a:latin typeface="Arial" panose="020B0604020202020204" pitchFamily="34" charset="0"/>
                        </a:rPr>
                        <a:t> </a:t>
                      </a:r>
                    </a:p>
                  </a:txBody>
                  <a:tcPr marL="3800" marR="3800" marT="38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hMerge="1">
                  <a:txBody>
                    <a:bodyPr/>
                    <a:lstStyle/>
                    <a:p>
                      <a:pPr algn="l" fontAlgn="b"/>
                      <a:r>
                        <a:rPr lang="en-ZA" sz="1100" b="1" i="0" u="none" strike="noStrike">
                          <a:solidFill>
                            <a:srgbClr val="000000"/>
                          </a:solidFill>
                          <a:effectLst/>
                          <a:latin typeface="Arial" panose="020B0604020202020204" pitchFamily="34" charset="0"/>
                        </a:rPr>
                        <a:t> </a:t>
                      </a:r>
                    </a:p>
                  </a:txBody>
                  <a:tcPr marL="3800" marR="3800" marT="38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100" b="1" i="0" u="none" strike="noStrike" dirty="0">
                          <a:solidFill>
                            <a:srgbClr val="000000"/>
                          </a:solidFill>
                          <a:effectLst/>
                          <a:latin typeface="Arial" panose="020B0604020202020204" pitchFamily="34" charset="0"/>
                        </a:rPr>
                        <a:t>2020/21</a:t>
                      </a:r>
                    </a:p>
                  </a:txBody>
                  <a:tcPr marL="3800" marR="3800" marT="38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en-ZA" sz="1100" b="1" i="0" u="none" strike="noStrike" dirty="0">
                          <a:solidFill>
                            <a:srgbClr val="000000"/>
                          </a:solidFill>
                          <a:effectLst/>
                          <a:latin typeface="Arial" panose="020B0604020202020204" pitchFamily="34" charset="0"/>
                        </a:rPr>
                        <a:t>2021/22</a:t>
                      </a:r>
                    </a:p>
                  </a:txBody>
                  <a:tcPr marL="3800" marR="3800" marT="38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ZA" sz="1100" b="1" i="0" u="none" strike="noStrike">
                          <a:solidFill>
                            <a:srgbClr val="000000"/>
                          </a:solidFill>
                          <a:effectLst/>
                          <a:latin typeface="Arial" panose="020B0604020202020204" pitchFamily="34" charset="0"/>
                        </a:rPr>
                        <a:t>2022/23</a:t>
                      </a:r>
                    </a:p>
                  </a:txBody>
                  <a:tcPr marL="3800" marR="3800" marT="3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ZA" sz="1100" b="1" i="0" u="none" strike="noStrike">
                          <a:solidFill>
                            <a:srgbClr val="000000"/>
                          </a:solidFill>
                          <a:effectLst/>
                          <a:latin typeface="Arial" panose="020B0604020202020204" pitchFamily="34" charset="0"/>
                        </a:rPr>
                        <a:t>2023/24</a:t>
                      </a:r>
                    </a:p>
                  </a:txBody>
                  <a:tcPr marL="3800" marR="3800" marT="3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220296338"/>
                  </a:ext>
                </a:extLst>
              </a:tr>
              <a:tr h="258439">
                <a:tc>
                  <a:txBody>
                    <a:bodyPr/>
                    <a:lstStyle/>
                    <a:p>
                      <a:pPr algn="l" fontAlgn="ctr"/>
                      <a:r>
                        <a:rPr lang="en-ZA" sz="1100" b="1" i="0" u="none" strike="noStrike" dirty="0">
                          <a:solidFill>
                            <a:srgbClr val="000000"/>
                          </a:solidFill>
                          <a:effectLst/>
                          <a:latin typeface="Arial" panose="020B0604020202020204" pitchFamily="34" charset="0"/>
                        </a:rPr>
                        <a:t>  </a:t>
                      </a:r>
                    </a:p>
                  </a:txBody>
                  <a:tcPr marL="3800" marR="3800" marT="38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tx2">
                        <a:lumMod val="60000"/>
                        <a:lumOff val="40000"/>
                      </a:schemeClr>
                    </a:solidFill>
                  </a:tcPr>
                </a:tc>
                <a:tc rowSpan="2" gridSpan="2">
                  <a:txBody>
                    <a:bodyPr/>
                    <a:lstStyle/>
                    <a:p>
                      <a:pPr algn="l" fontAlgn="ctr"/>
                      <a:r>
                        <a:rPr lang="en-ZA" sz="1100" b="1" i="0" u="none" strike="noStrike" dirty="0">
                          <a:solidFill>
                            <a:srgbClr val="000000"/>
                          </a:solidFill>
                          <a:effectLst/>
                          <a:latin typeface="Arial" panose="020B0604020202020204" pitchFamily="34" charset="0"/>
                        </a:rPr>
                        <a:t> </a:t>
                      </a:r>
                    </a:p>
                  </a:txBody>
                  <a:tcPr marL="3800" marR="3800" marT="380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rowSpan="2" hMerge="1">
                  <a:txBody>
                    <a:bodyPr/>
                    <a:lstStyle/>
                    <a:p>
                      <a:pPr algn="ctr" fontAlgn="t"/>
                      <a:r>
                        <a:rPr lang="en-ZA" sz="1100" b="1" i="0" u="none" strike="noStrike">
                          <a:solidFill>
                            <a:srgbClr val="000000"/>
                          </a:solidFill>
                          <a:effectLst/>
                          <a:latin typeface="Arial" panose="020B0604020202020204" pitchFamily="34" charset="0"/>
                        </a:rPr>
                        <a:t> </a:t>
                      </a:r>
                    </a:p>
                  </a:txBody>
                  <a:tcPr marL="3800" marR="3800" marT="380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ZA" sz="1100" b="1" i="0" u="none" strike="noStrike" dirty="0">
                          <a:solidFill>
                            <a:srgbClr val="000000"/>
                          </a:solidFill>
                          <a:effectLst/>
                          <a:latin typeface="Arial" panose="020B0604020202020204" pitchFamily="34" charset="0"/>
                        </a:rPr>
                        <a:t>Budget estimate</a:t>
                      </a:r>
                    </a:p>
                  </a:txBody>
                  <a:tcPr marL="3800" marR="3800" marT="3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99FF"/>
                    </a:solidFill>
                  </a:tcPr>
                </a:tc>
                <a:tc>
                  <a:txBody>
                    <a:bodyPr/>
                    <a:lstStyle/>
                    <a:p>
                      <a:pPr algn="ctr" fontAlgn="t"/>
                      <a:r>
                        <a:rPr lang="en-ZA" sz="1100" b="1" i="0" u="none" strike="noStrike" dirty="0">
                          <a:solidFill>
                            <a:srgbClr val="000000"/>
                          </a:solidFill>
                          <a:effectLst/>
                          <a:latin typeface="Arial" panose="020B0604020202020204" pitchFamily="34" charset="0"/>
                        </a:rPr>
                        <a:t>Revised budget estimate</a:t>
                      </a:r>
                    </a:p>
                  </a:txBody>
                  <a:tcPr marL="3800" marR="3800" marT="3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60000"/>
                        <a:lumOff val="40000"/>
                      </a:schemeClr>
                    </a:solidFill>
                  </a:tcPr>
                </a:tc>
                <a:tc>
                  <a:txBody>
                    <a:bodyPr/>
                    <a:lstStyle/>
                    <a:p>
                      <a:pPr algn="ctr" fontAlgn="t"/>
                      <a:r>
                        <a:rPr lang="en-ZA" sz="1100" b="1" i="0" u="none" strike="noStrike" dirty="0">
                          <a:solidFill>
                            <a:srgbClr val="000000"/>
                          </a:solidFill>
                          <a:effectLst/>
                          <a:latin typeface="Arial" panose="020B0604020202020204" pitchFamily="34" charset="0"/>
                        </a:rPr>
                        <a:t>Planning Budget Estimate</a:t>
                      </a:r>
                    </a:p>
                  </a:txBody>
                  <a:tcPr marL="3800" marR="3800" marT="3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60000"/>
                        <a:lumOff val="40000"/>
                      </a:schemeClr>
                    </a:solidFill>
                  </a:tcPr>
                </a:tc>
                <a:tc>
                  <a:txBody>
                    <a:bodyPr/>
                    <a:lstStyle/>
                    <a:p>
                      <a:pPr algn="ctr" fontAlgn="t"/>
                      <a:r>
                        <a:rPr lang="en-ZA" sz="1100" b="1" i="0" u="none" strike="noStrike" dirty="0">
                          <a:solidFill>
                            <a:srgbClr val="000000"/>
                          </a:solidFill>
                          <a:effectLst/>
                          <a:latin typeface="Arial" panose="020B0604020202020204" pitchFamily="34" charset="0"/>
                        </a:rPr>
                        <a:t>Planning Budget Estimate</a:t>
                      </a:r>
                    </a:p>
                  </a:txBody>
                  <a:tcPr marL="3800" marR="3800" marT="3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60000"/>
                        <a:lumOff val="40000"/>
                      </a:schemeClr>
                    </a:solidFill>
                  </a:tcPr>
                </a:tc>
                <a:extLst>
                  <a:ext uri="{0D108BD9-81ED-4DB2-BD59-A6C34878D82A}">
                    <a16:rowId xmlns:a16="http://schemas.microsoft.com/office/drawing/2014/main" val="2293567319"/>
                  </a:ext>
                </a:extLst>
              </a:tr>
              <a:tr h="174355">
                <a:tc>
                  <a:txBody>
                    <a:bodyPr/>
                    <a:lstStyle/>
                    <a:p>
                      <a:pPr algn="l" fontAlgn="b"/>
                      <a:r>
                        <a:rPr lang="en-ZA" sz="1100" b="0" i="0" u="none" strike="noStrike" dirty="0">
                          <a:solidFill>
                            <a:srgbClr val="000000"/>
                          </a:solidFill>
                          <a:effectLst/>
                          <a:latin typeface="Arial" panose="020B0604020202020204" pitchFamily="34" charset="0"/>
                        </a:rPr>
                        <a:t>R'0000</a:t>
                      </a:r>
                    </a:p>
                  </a:txBody>
                  <a:tcPr marL="3800" marR="3800" marT="38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tx2">
                        <a:lumMod val="60000"/>
                        <a:lumOff val="40000"/>
                      </a:schemeClr>
                    </a:solidFill>
                  </a:tcPr>
                </a:tc>
                <a:tc gridSpan="2" vMerge="1">
                  <a:txBody>
                    <a:bodyPr/>
                    <a:lstStyle/>
                    <a:p>
                      <a:pPr algn="l" fontAlgn="b"/>
                      <a:endParaRPr lang="en-ZA" sz="1100" b="0" i="0" u="none" strike="noStrike" dirty="0">
                        <a:solidFill>
                          <a:srgbClr val="000000"/>
                        </a:solidFill>
                        <a:effectLst/>
                        <a:latin typeface="Arial" panose="020B0604020202020204" pitchFamily="34" charset="0"/>
                      </a:endParaRPr>
                    </a:p>
                  </a:txBody>
                  <a:tcPr marL="3800" marR="3800" marT="3800" marB="0" anchor="b">
                    <a:lnL w="6350" cap="flat" cmpd="sng" algn="ctr">
                      <a:no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tx2">
                        <a:lumMod val="60000"/>
                        <a:lumOff val="40000"/>
                      </a:schemeClr>
                    </a:solidFill>
                  </a:tcPr>
                </a:tc>
                <a:tc hMerge="1" vMerge="1">
                  <a:txBody>
                    <a:bodyPr/>
                    <a:lstStyle/>
                    <a:p>
                      <a:endParaRPr lang="en-ZA"/>
                    </a:p>
                  </a:txBody>
                  <a:tcPr>
                    <a:lnL w="12700" cmpd="sng">
                      <a:noFill/>
                      <a:prstDash val="solid"/>
                    </a:lnL>
                    <a:lnT w="6350" cap="flat" cmpd="sng" algn="ctr">
                      <a:solidFill>
                        <a:srgbClr val="000000"/>
                      </a:solidFill>
                      <a:prstDash val="solid"/>
                      <a:round/>
                      <a:headEnd type="none" w="med" len="med"/>
                      <a:tailEnd type="none" w="med" len="med"/>
                    </a:lnT>
                  </a:tcPr>
                </a:tc>
                <a:tc>
                  <a:txBody>
                    <a:bodyPr/>
                    <a:lstStyle/>
                    <a:p>
                      <a:pPr algn="l" fontAlgn="t"/>
                      <a:r>
                        <a:rPr lang="en-ZA" sz="1100" b="1" i="0" u="none" strike="noStrike" dirty="0">
                          <a:solidFill>
                            <a:srgbClr val="000000"/>
                          </a:solidFill>
                          <a:effectLst/>
                          <a:latin typeface="Arial" panose="020B0604020202020204" pitchFamily="34" charset="0"/>
                        </a:rPr>
                        <a:t> </a:t>
                      </a:r>
                    </a:p>
                  </a:txBody>
                  <a:tcPr marL="3800" marR="3800" marT="3800" marB="0">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99FF"/>
                    </a:solidFill>
                  </a:tcPr>
                </a:tc>
                <a:tc>
                  <a:txBody>
                    <a:bodyPr/>
                    <a:lstStyle/>
                    <a:p>
                      <a:pPr algn="l" fontAlgn="t"/>
                      <a:r>
                        <a:rPr lang="en-ZA" sz="1100" b="1" i="0" u="none" strike="noStrike" dirty="0">
                          <a:solidFill>
                            <a:srgbClr val="000000"/>
                          </a:solidFill>
                          <a:effectLst/>
                          <a:latin typeface="Arial" panose="020B0604020202020204" pitchFamily="34" charset="0"/>
                        </a:rPr>
                        <a:t> </a:t>
                      </a:r>
                    </a:p>
                  </a:txBody>
                  <a:tcPr marL="3800" marR="3800" marT="3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l" fontAlgn="t"/>
                      <a:r>
                        <a:rPr lang="en-ZA" sz="1100" b="1" i="0" u="none" strike="noStrike" dirty="0">
                          <a:solidFill>
                            <a:srgbClr val="000000"/>
                          </a:solidFill>
                          <a:effectLst/>
                          <a:latin typeface="Arial" panose="020B0604020202020204" pitchFamily="34" charset="0"/>
                        </a:rPr>
                        <a:t> </a:t>
                      </a:r>
                    </a:p>
                  </a:txBody>
                  <a:tcPr marL="3800" marR="3800" marT="3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l" fontAlgn="t"/>
                      <a:r>
                        <a:rPr lang="en-ZA" sz="1100" b="1" i="0" u="none" strike="noStrike" dirty="0">
                          <a:solidFill>
                            <a:srgbClr val="000000"/>
                          </a:solidFill>
                          <a:effectLst/>
                          <a:latin typeface="Arial" panose="020B0604020202020204" pitchFamily="34" charset="0"/>
                        </a:rPr>
                        <a:t> </a:t>
                      </a:r>
                    </a:p>
                  </a:txBody>
                  <a:tcPr marL="3800" marR="3800" marT="3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839948243"/>
                  </a:ext>
                </a:extLst>
              </a:tr>
              <a:tr h="174355">
                <a:tc>
                  <a:txBody>
                    <a:bodyPr/>
                    <a:lstStyle/>
                    <a:p>
                      <a:pPr algn="l" fontAlgn="b"/>
                      <a:r>
                        <a:rPr lang="en-ZA" sz="1100" b="1" i="0" u="none" strike="noStrike" dirty="0">
                          <a:solidFill>
                            <a:srgbClr val="000000"/>
                          </a:solidFill>
                          <a:effectLst/>
                          <a:latin typeface="Arial" panose="020B0604020202020204" pitchFamily="34" charset="0"/>
                        </a:rPr>
                        <a:t> REVENUE </a:t>
                      </a:r>
                    </a:p>
                  </a:txBody>
                  <a:tcPr marL="3800" marR="3800" marT="38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lumMod val="85000"/>
                      </a:schemeClr>
                    </a:solidFill>
                  </a:tcPr>
                </a:tc>
                <a:tc gridSpan="2">
                  <a:txBody>
                    <a:bodyPr/>
                    <a:lstStyle/>
                    <a:p>
                      <a:pPr algn="l" fontAlgn="b"/>
                      <a:r>
                        <a:rPr lang="en-ZA" sz="1100" b="1" i="0" u="none" strike="noStrike" dirty="0">
                          <a:solidFill>
                            <a:srgbClr val="000000"/>
                          </a:solidFill>
                          <a:effectLst/>
                          <a:latin typeface="Arial" panose="020B0604020202020204" pitchFamily="34" charset="0"/>
                        </a:rPr>
                        <a:t> </a:t>
                      </a:r>
                    </a:p>
                  </a:txBody>
                  <a:tcPr marL="3800" marR="3800" marT="38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pPr algn="l" fontAlgn="b"/>
                      <a:r>
                        <a:rPr lang="en-ZA" sz="1100" b="1" i="0" u="none" strike="noStrike" dirty="0">
                          <a:solidFill>
                            <a:srgbClr val="000000"/>
                          </a:solidFill>
                          <a:effectLst/>
                          <a:latin typeface="Arial" panose="020B0604020202020204" pitchFamily="34" charset="0"/>
                        </a:rPr>
                        <a:t> </a:t>
                      </a:r>
                    </a:p>
                  </a:txBody>
                  <a:tcPr marL="3800" marR="3800" marT="38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b"/>
                      <a:r>
                        <a:rPr lang="en-ZA" sz="1100" b="1" i="0" u="none" strike="noStrike" dirty="0">
                          <a:solidFill>
                            <a:srgbClr val="000000"/>
                          </a:solidFill>
                          <a:effectLst/>
                          <a:latin typeface="Arial" panose="020B0604020202020204" pitchFamily="34" charset="0"/>
                        </a:rPr>
                        <a:t>      378 464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99FF"/>
                    </a:solidFill>
                  </a:tcPr>
                </a:tc>
                <a:tc>
                  <a:txBody>
                    <a:bodyPr/>
                    <a:lstStyle/>
                    <a:p>
                      <a:pPr algn="l" fontAlgn="b"/>
                      <a:r>
                        <a:rPr lang="en-ZA" sz="1100" b="1" i="0" u="none" strike="noStrike">
                          <a:solidFill>
                            <a:srgbClr val="000000"/>
                          </a:solidFill>
                          <a:effectLst/>
                          <a:latin typeface="Arial" panose="020B0604020202020204" pitchFamily="34" charset="0"/>
                        </a:rPr>
                        <a:t>      397 203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b"/>
                      <a:r>
                        <a:rPr lang="en-ZA" sz="1100" b="1" i="0" u="none" strike="noStrike" dirty="0">
                          <a:solidFill>
                            <a:srgbClr val="000000"/>
                          </a:solidFill>
                          <a:effectLst/>
                          <a:latin typeface="Arial" panose="020B0604020202020204" pitchFamily="34" charset="0"/>
                        </a:rPr>
                        <a:t>      417 257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b"/>
                      <a:r>
                        <a:rPr lang="en-ZA" sz="1100" b="1" i="0" u="none" strike="noStrike" dirty="0">
                          <a:solidFill>
                            <a:srgbClr val="000000"/>
                          </a:solidFill>
                          <a:effectLst/>
                          <a:latin typeface="Arial" panose="020B0604020202020204" pitchFamily="34" charset="0"/>
                        </a:rPr>
                        <a:t>      438 119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extLst>
                  <a:ext uri="{0D108BD9-81ED-4DB2-BD59-A6C34878D82A}">
                    <a16:rowId xmlns:a16="http://schemas.microsoft.com/office/drawing/2014/main" val="2785035774"/>
                  </a:ext>
                </a:extLst>
              </a:tr>
              <a:tr h="216858">
                <a:tc gridSpan="3">
                  <a:txBody>
                    <a:bodyPr/>
                    <a:lstStyle/>
                    <a:p>
                      <a:pPr algn="l" fontAlgn="b"/>
                      <a:r>
                        <a:rPr lang="en-ZA" sz="1100" b="1" i="0" u="none" strike="noStrike" dirty="0">
                          <a:solidFill>
                            <a:srgbClr val="000000"/>
                          </a:solidFill>
                          <a:effectLst/>
                          <a:latin typeface="Calibri" panose="020F0502020204030204" pitchFamily="34" charset="0"/>
                        </a:rPr>
                        <a:t>Revenue from non-exchange transactions</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tc hMerge="1">
                  <a:txBody>
                    <a:bodyPr/>
                    <a:lstStyle/>
                    <a:p>
                      <a:endParaRPr lang="en-ZA"/>
                    </a:p>
                  </a:txBody>
                  <a:tcPr/>
                </a:tc>
                <a:tc>
                  <a:txBody>
                    <a:bodyPr/>
                    <a:lstStyle/>
                    <a:p>
                      <a:pPr algn="l" fontAlgn="b"/>
                      <a:r>
                        <a:rPr lang="en-ZA" sz="1100" b="0" i="0" u="none" strike="noStrike" dirty="0">
                          <a:solidFill>
                            <a:srgbClr val="000000"/>
                          </a:solidFill>
                          <a:effectLst/>
                          <a:latin typeface="Arial" panose="020B0604020202020204" pitchFamily="34" charset="0"/>
                        </a:rPr>
                        <a:t>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99FF"/>
                    </a:solidFill>
                  </a:tcPr>
                </a:tc>
                <a:tc>
                  <a:txBody>
                    <a:bodyPr/>
                    <a:lstStyle/>
                    <a:p>
                      <a:pPr algn="l" fontAlgn="b"/>
                      <a:r>
                        <a:rPr lang="en-ZA" sz="1100" b="0" i="0" u="none" strike="noStrike" dirty="0">
                          <a:solidFill>
                            <a:srgbClr val="000000"/>
                          </a:solidFill>
                          <a:effectLst/>
                          <a:latin typeface="Arial" panose="020B0604020202020204" pitchFamily="34" charset="0"/>
                        </a:rPr>
                        <a:t>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58676951"/>
                  </a:ext>
                </a:extLst>
              </a:tr>
              <a:tr h="174355">
                <a:tc gridSpan="2">
                  <a:txBody>
                    <a:bodyPr/>
                    <a:lstStyle/>
                    <a:p>
                      <a:pPr algn="l" fontAlgn="b"/>
                      <a:r>
                        <a:rPr lang="en-ZA" sz="1100" b="0" i="0" u="none" strike="noStrike" dirty="0">
                          <a:solidFill>
                            <a:srgbClr val="000000"/>
                          </a:solidFill>
                          <a:effectLst/>
                          <a:latin typeface="Calibri" panose="020F0502020204030204" pitchFamily="34" charset="0"/>
                        </a:rPr>
                        <a:t>Operational grant funding</a:t>
                      </a:r>
                    </a:p>
                  </a:txBody>
                  <a:tcPr marL="3800" marR="3800" marT="38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pPr algn="l" fontAlgn="b"/>
                      <a:endParaRPr lang="en-ZA" sz="1100" b="0" i="0" u="none" strike="noStrike" dirty="0">
                        <a:solidFill>
                          <a:srgbClr val="000000"/>
                        </a:solidFill>
                        <a:effectLst/>
                        <a:latin typeface="Calibri" panose="020F0502020204030204" pitchFamily="34" charset="0"/>
                      </a:endParaRPr>
                    </a:p>
                  </a:txBody>
                  <a:tcPr marL="3800" marR="3800" marT="3800" marB="0" anchor="b">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b"/>
                      <a:r>
                        <a:rPr lang="en-ZA" sz="1100" b="1" i="0" u="none" strike="noStrike" dirty="0">
                          <a:solidFill>
                            <a:srgbClr val="000000"/>
                          </a:solidFill>
                          <a:effectLst/>
                          <a:latin typeface="Arial" panose="020B0604020202020204" pitchFamily="34" charset="0"/>
                        </a:rPr>
                        <a:t> </a:t>
                      </a:r>
                    </a:p>
                  </a:txBody>
                  <a:tcPr marL="3800" marR="3800" marT="38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237 100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250 140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261 845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274 937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extLst>
                  <a:ext uri="{0D108BD9-81ED-4DB2-BD59-A6C34878D82A}">
                    <a16:rowId xmlns:a16="http://schemas.microsoft.com/office/drawing/2014/main" val="881631579"/>
                  </a:ext>
                </a:extLst>
              </a:tr>
              <a:tr h="216858">
                <a:tc gridSpan="3">
                  <a:txBody>
                    <a:bodyPr/>
                    <a:lstStyle/>
                    <a:p>
                      <a:pPr algn="l" fontAlgn="b"/>
                      <a:r>
                        <a:rPr lang="en-ZA" sz="1100" b="1" i="0" u="none" strike="noStrike" dirty="0">
                          <a:solidFill>
                            <a:srgbClr val="000000"/>
                          </a:solidFill>
                          <a:effectLst/>
                          <a:latin typeface="Calibri" panose="020F0502020204030204" pitchFamily="34" charset="0"/>
                        </a:rPr>
                        <a:t>Revenue from exchange transactions</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lang="en-ZA"/>
                    </a:p>
                  </a:txBody>
                  <a:tcPr/>
                </a:tc>
                <a:tc hMerge="1">
                  <a:txBody>
                    <a:bodyPr/>
                    <a:lstStyle/>
                    <a:p>
                      <a:endParaRPr lang="en-ZA"/>
                    </a:p>
                  </a:txBody>
                  <a:tcPr/>
                </a:tc>
                <a:tc>
                  <a:txBody>
                    <a:bodyPr/>
                    <a:lstStyle/>
                    <a:p>
                      <a:pPr algn="l" fontAlgn="b"/>
                      <a:r>
                        <a:rPr lang="en-ZA" sz="1100" b="0" i="0" u="none" strike="noStrike" dirty="0">
                          <a:solidFill>
                            <a:srgbClr val="000000"/>
                          </a:solidFill>
                          <a:effectLst/>
                          <a:latin typeface="Arial" panose="020B0604020202020204" pitchFamily="34" charset="0"/>
                        </a:rPr>
                        <a:t>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4056274177"/>
                  </a:ext>
                </a:extLst>
              </a:tr>
              <a:tr h="216858">
                <a:tc gridSpan="3">
                  <a:txBody>
                    <a:bodyPr/>
                    <a:lstStyle/>
                    <a:p>
                      <a:pPr algn="l" fontAlgn="b"/>
                      <a:r>
                        <a:rPr lang="en-GB" sz="1100" b="0" i="0" u="none" strike="noStrike" dirty="0">
                          <a:solidFill>
                            <a:srgbClr val="000000"/>
                          </a:solidFill>
                          <a:effectLst/>
                          <a:latin typeface="Calibri" panose="020F0502020204030204" pitchFamily="34" charset="0"/>
                        </a:rPr>
                        <a:t>Medium Term Operation Plans (MTOP)</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lang="en-ZA"/>
                    </a:p>
                  </a:txBody>
                  <a:tcPr/>
                </a:tc>
                <a:tc hMerge="1">
                  <a:txBody>
                    <a:bodyPr/>
                    <a:lstStyle/>
                    <a:p>
                      <a:endParaRPr lang="en-ZA"/>
                    </a:p>
                  </a:txBody>
                  <a:tcPr/>
                </a:tc>
                <a:tc>
                  <a:txBody>
                    <a:bodyPr/>
                    <a:lstStyle/>
                    <a:p>
                      <a:pPr algn="l" fontAlgn="b"/>
                      <a:r>
                        <a:rPr lang="en-ZA" sz="1100" b="0" i="0" u="none" strike="noStrike" dirty="0">
                          <a:solidFill>
                            <a:srgbClr val="000000"/>
                          </a:solidFill>
                          <a:effectLst/>
                          <a:latin typeface="Arial" panose="020B0604020202020204" pitchFamily="34" charset="0"/>
                        </a:rPr>
                        <a:t>      107 600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FF"/>
                    </a:solidFill>
                  </a:tcPr>
                </a:tc>
                <a:tc>
                  <a:txBody>
                    <a:bodyPr/>
                    <a:lstStyle/>
                    <a:p>
                      <a:pPr algn="l" fontAlgn="b"/>
                      <a:r>
                        <a:rPr lang="en-ZA" sz="1100" b="0" i="0" u="none" strike="noStrike" dirty="0">
                          <a:solidFill>
                            <a:srgbClr val="000000"/>
                          </a:solidFill>
                          <a:effectLst/>
                          <a:latin typeface="Arial" panose="020B0604020202020204" pitchFamily="34" charset="0"/>
                        </a:rPr>
                        <a:t>      111 611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117 750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123 637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419440198"/>
                  </a:ext>
                </a:extLst>
              </a:tr>
              <a:tr h="174355">
                <a:tc gridSpan="2">
                  <a:txBody>
                    <a:bodyPr/>
                    <a:lstStyle/>
                    <a:p>
                      <a:pPr algn="l" fontAlgn="b"/>
                      <a:r>
                        <a:rPr lang="en-ZA" sz="1100" b="0" i="0" u="none" strike="noStrike" dirty="0">
                          <a:solidFill>
                            <a:srgbClr val="000000"/>
                          </a:solidFill>
                          <a:effectLst/>
                          <a:latin typeface="Calibri" panose="020F0502020204030204" pitchFamily="34" charset="0"/>
                        </a:rPr>
                        <a:t>Management revenue</a:t>
                      </a:r>
                    </a:p>
                  </a:txBody>
                  <a:tcPr marL="3800" marR="3800" marT="3800" marB="0" anchor="b">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hMerge="1">
                  <a:txBody>
                    <a:bodyPr/>
                    <a:lstStyle/>
                    <a:p>
                      <a:pPr algn="l" fontAlgn="b"/>
                      <a:endParaRPr lang="en-ZA" sz="1100" b="0" i="0" u="none" strike="noStrike" dirty="0">
                        <a:solidFill>
                          <a:srgbClr val="000000"/>
                        </a:solidFill>
                        <a:effectLst/>
                        <a:latin typeface="Calibri" panose="020F0502020204030204" pitchFamily="34" charset="0"/>
                      </a:endParaRPr>
                    </a:p>
                  </a:txBody>
                  <a:tcPr marL="3800" marR="3800" marT="3800" marB="0" anchor="b">
                    <a:lnL w="6350" cap="flat" cmpd="sng" algn="ctr">
                      <a:no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r>
                        <a:rPr lang="en-ZA" sz="1100" b="1" i="0" u="none" strike="noStrike" dirty="0">
                          <a:solidFill>
                            <a:srgbClr val="000000"/>
                          </a:solidFill>
                          <a:effectLst/>
                          <a:latin typeface="Arial" panose="020B0604020202020204" pitchFamily="34" charset="0"/>
                        </a:rPr>
                        <a:t> </a:t>
                      </a:r>
                    </a:p>
                  </a:txBody>
                  <a:tcPr marL="3800" marR="3800" marT="3800"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26 414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27 735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29 121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30 578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909489708"/>
                  </a:ext>
                </a:extLst>
              </a:tr>
              <a:tr h="174355">
                <a:tc gridSpan="2">
                  <a:txBody>
                    <a:bodyPr/>
                    <a:lstStyle/>
                    <a:p>
                      <a:pPr algn="l" fontAlgn="b"/>
                      <a:r>
                        <a:rPr lang="en-ZA" sz="1100" b="0" i="0" u="none" strike="noStrike" dirty="0">
                          <a:solidFill>
                            <a:srgbClr val="000000"/>
                          </a:solidFill>
                          <a:effectLst/>
                          <a:latin typeface="Calibri" panose="020F0502020204030204" pitchFamily="34" charset="0"/>
                        </a:rPr>
                        <a:t>Other income</a:t>
                      </a:r>
                    </a:p>
                  </a:txBody>
                  <a:tcPr marL="3800" marR="3800" marT="38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l" fontAlgn="b"/>
                      <a:endParaRPr lang="en-ZA" sz="1100" b="0" i="0" u="none" strike="noStrike" dirty="0">
                        <a:solidFill>
                          <a:srgbClr val="000000"/>
                        </a:solidFill>
                        <a:effectLst/>
                        <a:latin typeface="Calibri" panose="020F0502020204030204" pitchFamily="34" charset="0"/>
                      </a:endParaRPr>
                    </a:p>
                  </a:txBody>
                  <a:tcPr marL="3800" marR="3800" marT="3800" marB="0" anchor="b">
                    <a:lnL w="6350" cap="flat" cmpd="sng" algn="ctr">
                      <a:no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1" i="0" u="none" strike="noStrike">
                          <a:solidFill>
                            <a:srgbClr val="000000"/>
                          </a:solidFill>
                          <a:effectLst/>
                          <a:latin typeface="Arial" panose="020B0604020202020204" pitchFamily="34" charset="0"/>
                        </a:rPr>
                        <a:t> </a:t>
                      </a:r>
                    </a:p>
                  </a:txBody>
                  <a:tcPr marL="3800" marR="3800" marT="38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7 350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7 718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8 541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8 967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69308688"/>
                  </a:ext>
                </a:extLst>
              </a:tr>
              <a:tr h="174355">
                <a:tc gridSpan="2">
                  <a:txBody>
                    <a:bodyPr/>
                    <a:lstStyle/>
                    <a:p>
                      <a:pPr algn="l" fontAlgn="b"/>
                      <a:r>
                        <a:rPr lang="en-ZA" sz="1100" b="1" i="0" u="sng" strike="noStrike" dirty="0">
                          <a:solidFill>
                            <a:srgbClr val="000000"/>
                          </a:solidFill>
                          <a:effectLst/>
                          <a:latin typeface="Arial" panose="020B0604020202020204" pitchFamily="34" charset="0"/>
                        </a:rPr>
                        <a:t>EXPENSES</a:t>
                      </a:r>
                    </a:p>
                  </a:txBody>
                  <a:tcPr marL="3800" marR="3800" marT="38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lumMod val="85000"/>
                      </a:schemeClr>
                    </a:solidFill>
                  </a:tcPr>
                </a:tc>
                <a:tc hMerge="1">
                  <a:txBody>
                    <a:bodyPr/>
                    <a:lstStyle/>
                    <a:p>
                      <a:pPr algn="l" fontAlgn="b"/>
                      <a:endParaRPr lang="en-ZA" sz="1100" b="1" i="0" u="sng" strike="noStrike" dirty="0">
                        <a:solidFill>
                          <a:srgbClr val="000000"/>
                        </a:solidFill>
                        <a:effectLst/>
                        <a:latin typeface="Arial" panose="020B0604020202020204" pitchFamily="34" charset="0"/>
                      </a:endParaRPr>
                    </a:p>
                  </a:txBody>
                  <a:tcPr marL="3800" marR="3800" marT="3800" marB="0" anchor="b">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b"/>
                      <a:r>
                        <a:rPr lang="en-ZA" sz="1100" b="1" i="0" u="sng" strike="noStrike">
                          <a:solidFill>
                            <a:srgbClr val="000000"/>
                          </a:solidFill>
                          <a:effectLst/>
                          <a:latin typeface="Arial" panose="020B0604020202020204" pitchFamily="34" charset="0"/>
                        </a:rPr>
                        <a:t> </a:t>
                      </a:r>
                    </a:p>
                  </a:txBody>
                  <a:tcPr marL="3800" marR="3800" marT="38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extLst>
                  <a:ext uri="{0D108BD9-81ED-4DB2-BD59-A6C34878D82A}">
                    <a16:rowId xmlns:a16="http://schemas.microsoft.com/office/drawing/2014/main" val="1617385069"/>
                  </a:ext>
                </a:extLst>
              </a:tr>
              <a:tr h="174355">
                <a:tc gridSpan="2">
                  <a:txBody>
                    <a:bodyPr/>
                    <a:lstStyle/>
                    <a:p>
                      <a:pPr algn="l" fontAlgn="b"/>
                      <a:r>
                        <a:rPr lang="en-ZA" sz="1100" b="1" i="0" u="none" strike="noStrike" dirty="0">
                          <a:solidFill>
                            <a:srgbClr val="000000"/>
                          </a:solidFill>
                          <a:effectLst/>
                          <a:latin typeface="Arial" panose="020B0604020202020204" pitchFamily="34" charset="0"/>
                        </a:rPr>
                        <a:t>Current payments</a:t>
                      </a:r>
                    </a:p>
                  </a:txBody>
                  <a:tcPr marL="34197" marR="3800" marT="3800" marB="0" anchor="b">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hMerge="1">
                  <a:txBody>
                    <a:bodyPr/>
                    <a:lstStyle/>
                    <a:p>
                      <a:pPr algn="l" fontAlgn="b"/>
                      <a:endParaRPr lang="en-ZA" sz="1100" b="1" i="0" u="none" strike="noStrike" dirty="0">
                        <a:solidFill>
                          <a:srgbClr val="000000"/>
                        </a:solidFill>
                        <a:effectLst/>
                        <a:latin typeface="Arial" panose="020B0604020202020204" pitchFamily="34" charset="0"/>
                      </a:endParaRPr>
                    </a:p>
                  </a:txBody>
                  <a:tcPr marL="34197" marR="3800" marT="3800" marB="0" anchor="b">
                    <a:lnL w="6350" cap="flat" cmpd="sng" algn="ctr">
                      <a:no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r>
                        <a:rPr lang="en-ZA" sz="1100" b="1" i="0" u="none" strike="noStrike">
                          <a:solidFill>
                            <a:srgbClr val="000000"/>
                          </a:solidFill>
                          <a:effectLst/>
                          <a:latin typeface="Arial" panose="020B0604020202020204" pitchFamily="34" charset="0"/>
                        </a:rPr>
                        <a:t> </a:t>
                      </a:r>
                    </a:p>
                  </a:txBody>
                  <a:tcPr marL="34197" marR="3800" marT="3800"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1" i="0" u="none" strike="noStrike">
                          <a:solidFill>
                            <a:srgbClr val="000000"/>
                          </a:solidFill>
                          <a:effectLst/>
                          <a:latin typeface="Arial" panose="020B0604020202020204" pitchFamily="34" charset="0"/>
                        </a:rPr>
                        <a:t>      378 464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FF"/>
                    </a:solidFill>
                  </a:tcPr>
                </a:tc>
                <a:tc>
                  <a:txBody>
                    <a:bodyPr/>
                    <a:lstStyle/>
                    <a:p>
                      <a:pPr algn="l" fontAlgn="b"/>
                      <a:r>
                        <a:rPr lang="en-ZA" sz="1100" b="1" i="0" u="none" strike="noStrike">
                          <a:solidFill>
                            <a:srgbClr val="000000"/>
                          </a:solidFill>
                          <a:effectLst/>
                          <a:latin typeface="Arial" panose="020B0604020202020204" pitchFamily="34" charset="0"/>
                        </a:rPr>
                        <a:t>      397 203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1" i="0" u="none" strike="noStrike">
                          <a:solidFill>
                            <a:srgbClr val="000000"/>
                          </a:solidFill>
                          <a:effectLst/>
                          <a:latin typeface="Arial" panose="020B0604020202020204" pitchFamily="34" charset="0"/>
                        </a:rPr>
                        <a:t>      417 257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1" i="0" u="none" strike="noStrike" dirty="0">
                          <a:solidFill>
                            <a:srgbClr val="000000"/>
                          </a:solidFill>
                          <a:effectLst/>
                          <a:latin typeface="Arial" panose="020B0604020202020204" pitchFamily="34" charset="0"/>
                        </a:rPr>
                        <a:t>      438 119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1156651085"/>
                  </a:ext>
                </a:extLst>
              </a:tr>
              <a:tr h="174541">
                <a:tc gridSpan="2">
                  <a:txBody>
                    <a:bodyPr/>
                    <a:lstStyle/>
                    <a:p>
                      <a:pPr algn="l" fontAlgn="b"/>
                      <a:r>
                        <a:rPr lang="en-ZA" sz="1100" b="0" i="0" u="none" strike="noStrike" dirty="0">
                          <a:solidFill>
                            <a:srgbClr val="000000"/>
                          </a:solidFill>
                          <a:effectLst/>
                          <a:latin typeface="Arial" panose="020B0604020202020204" pitchFamily="34" charset="0"/>
                        </a:rPr>
                        <a:t>Compensation of employees</a:t>
                      </a:r>
                    </a:p>
                  </a:txBody>
                  <a:tcPr marL="68393" marR="3800" marT="3800" marB="0" anchor="b">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hMerge="1">
                  <a:txBody>
                    <a:bodyPr/>
                    <a:lstStyle/>
                    <a:p>
                      <a:pPr algn="l" fontAlgn="b"/>
                      <a:endParaRPr lang="en-ZA" sz="1100" b="0" i="0" u="none" strike="noStrike" dirty="0">
                        <a:solidFill>
                          <a:srgbClr val="000000"/>
                        </a:solidFill>
                        <a:effectLst/>
                        <a:latin typeface="Arial" panose="020B0604020202020204" pitchFamily="34" charset="0"/>
                      </a:endParaRPr>
                    </a:p>
                  </a:txBody>
                  <a:tcPr marL="68393" marR="3800" marT="3800" marB="0" anchor="b">
                    <a:lnL w="6350" cap="flat" cmpd="sng" algn="ctr">
                      <a:no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a:t>
                      </a:r>
                    </a:p>
                  </a:txBody>
                  <a:tcPr marL="68393" marR="3800" marT="3800"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224 493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235 718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247 504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259 879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44719353"/>
                  </a:ext>
                </a:extLst>
              </a:tr>
              <a:tr h="174355">
                <a:tc gridSpan="2">
                  <a:txBody>
                    <a:bodyPr/>
                    <a:lstStyle/>
                    <a:p>
                      <a:pPr algn="l" fontAlgn="b"/>
                      <a:r>
                        <a:rPr lang="en-ZA" sz="1100" b="0" i="0" u="none" strike="noStrike" dirty="0">
                          <a:solidFill>
                            <a:srgbClr val="000000"/>
                          </a:solidFill>
                          <a:effectLst/>
                          <a:latin typeface="Arial" panose="020B0604020202020204" pitchFamily="34" charset="0"/>
                        </a:rPr>
                        <a:t>Salaries and wages</a:t>
                      </a:r>
                    </a:p>
                  </a:txBody>
                  <a:tcPr marL="102590" marR="3800" marT="3800" marB="0" anchor="b">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hMerge="1">
                  <a:txBody>
                    <a:bodyPr/>
                    <a:lstStyle/>
                    <a:p>
                      <a:pPr algn="l" fontAlgn="b"/>
                      <a:endParaRPr lang="en-ZA" sz="1100" b="0" i="0" u="none" strike="noStrike" dirty="0">
                        <a:solidFill>
                          <a:srgbClr val="000000"/>
                        </a:solidFill>
                        <a:effectLst/>
                        <a:latin typeface="Arial" panose="020B0604020202020204" pitchFamily="34" charset="0"/>
                      </a:endParaRPr>
                    </a:p>
                  </a:txBody>
                  <a:tcPr marL="102590" marR="3800" marT="3800" marB="0" anchor="b">
                    <a:lnL w="6350" cap="flat" cmpd="sng" algn="ctr">
                      <a:no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a:t>
                      </a:r>
                    </a:p>
                  </a:txBody>
                  <a:tcPr marL="102590" marR="3800" marT="3800"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188 723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198 159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208 067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218 470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extLst>
                  <a:ext uri="{0D108BD9-81ED-4DB2-BD59-A6C34878D82A}">
                    <a16:rowId xmlns:a16="http://schemas.microsoft.com/office/drawing/2014/main" val="3202211643"/>
                  </a:ext>
                </a:extLst>
              </a:tr>
              <a:tr h="174355">
                <a:tc gridSpan="2">
                  <a:txBody>
                    <a:bodyPr/>
                    <a:lstStyle/>
                    <a:p>
                      <a:pPr algn="l" fontAlgn="b"/>
                      <a:r>
                        <a:rPr lang="en-ZA" sz="1100" b="0" i="0" u="none" strike="noStrike" dirty="0">
                          <a:solidFill>
                            <a:srgbClr val="000000"/>
                          </a:solidFill>
                          <a:effectLst/>
                          <a:latin typeface="Arial" panose="020B0604020202020204" pitchFamily="34" charset="0"/>
                        </a:rPr>
                        <a:t>Social contributions</a:t>
                      </a:r>
                    </a:p>
                  </a:txBody>
                  <a:tcPr marL="102590" marR="3800" marT="3800" marB="0" anchor="b">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hMerge="1">
                  <a:txBody>
                    <a:bodyPr/>
                    <a:lstStyle/>
                    <a:p>
                      <a:pPr algn="l" fontAlgn="b"/>
                      <a:endParaRPr lang="en-ZA" sz="1100" b="0" i="0" u="none" strike="noStrike" dirty="0">
                        <a:solidFill>
                          <a:srgbClr val="000000"/>
                        </a:solidFill>
                        <a:effectLst/>
                        <a:latin typeface="Arial" panose="020B0604020202020204" pitchFamily="34" charset="0"/>
                      </a:endParaRPr>
                    </a:p>
                  </a:txBody>
                  <a:tcPr marL="102590" marR="3800" marT="3800" marB="0" anchor="b">
                    <a:lnL w="6350" cap="flat" cmpd="sng" algn="ctr">
                      <a:no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a:t>
                      </a:r>
                    </a:p>
                  </a:txBody>
                  <a:tcPr marL="102590" marR="3800" marT="3800"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35 770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37 559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39 436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41 408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96662016"/>
                  </a:ext>
                </a:extLst>
              </a:tr>
              <a:tr h="174355">
                <a:tc gridSpan="2">
                  <a:txBody>
                    <a:bodyPr/>
                    <a:lstStyle/>
                    <a:p>
                      <a:pPr algn="l" fontAlgn="b"/>
                      <a:r>
                        <a:rPr lang="en-ZA" sz="1100" b="0" i="0" u="none" strike="noStrike" dirty="0">
                          <a:solidFill>
                            <a:srgbClr val="000000"/>
                          </a:solidFill>
                          <a:effectLst/>
                          <a:latin typeface="Arial" panose="020B0604020202020204" pitchFamily="34" charset="0"/>
                        </a:rPr>
                        <a:t>Goods and services</a:t>
                      </a:r>
                    </a:p>
                  </a:txBody>
                  <a:tcPr marL="68393" marR="3800" marT="3800" marB="0" anchor="b">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hMerge="1">
                  <a:txBody>
                    <a:bodyPr/>
                    <a:lstStyle/>
                    <a:p>
                      <a:pPr algn="l" fontAlgn="b"/>
                      <a:endParaRPr lang="en-ZA" sz="1100" b="0" i="0" u="none" strike="noStrike" dirty="0">
                        <a:solidFill>
                          <a:srgbClr val="000000"/>
                        </a:solidFill>
                        <a:effectLst/>
                        <a:latin typeface="Arial" panose="020B0604020202020204" pitchFamily="34" charset="0"/>
                      </a:endParaRPr>
                    </a:p>
                  </a:txBody>
                  <a:tcPr marL="68393" marR="3800" marT="3800" marB="0" anchor="b">
                    <a:lnL w="6350" cap="flat" cmpd="sng" algn="ctr">
                      <a:no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a:t>
                      </a:r>
                    </a:p>
                  </a:txBody>
                  <a:tcPr marL="68393" marR="3800" marT="3800"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151 118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158 674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166 941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175 293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extLst>
                  <a:ext uri="{0D108BD9-81ED-4DB2-BD59-A6C34878D82A}">
                    <a16:rowId xmlns:a16="http://schemas.microsoft.com/office/drawing/2014/main" val="1872660300"/>
                  </a:ext>
                </a:extLst>
              </a:tr>
              <a:tr h="174355">
                <a:tc gridSpan="2">
                  <a:txBody>
                    <a:bodyPr/>
                    <a:lstStyle/>
                    <a:p>
                      <a:pPr algn="l" fontAlgn="b"/>
                      <a:r>
                        <a:rPr lang="en-ZA" sz="1100" b="0" i="0" u="none" strike="noStrike" dirty="0">
                          <a:solidFill>
                            <a:srgbClr val="000000"/>
                          </a:solidFill>
                          <a:effectLst/>
                          <a:latin typeface="Arial" panose="020B0604020202020204" pitchFamily="34" charset="0"/>
                        </a:rPr>
                        <a:t>Of which</a:t>
                      </a:r>
                      <a:r>
                        <a:rPr lang="en-ZA" sz="1100" b="0" i="0" u="none" strike="noStrike" baseline="30000" dirty="0">
                          <a:solidFill>
                            <a:srgbClr val="000000"/>
                          </a:solidFill>
                          <a:effectLst/>
                          <a:latin typeface="Arial" panose="020B0604020202020204" pitchFamily="34" charset="0"/>
                        </a:rPr>
                        <a:t> </a:t>
                      </a:r>
                      <a:endParaRPr lang="en-ZA" sz="1100" b="0" i="0" u="none" strike="noStrike" dirty="0">
                        <a:solidFill>
                          <a:srgbClr val="000000"/>
                        </a:solidFill>
                        <a:effectLst/>
                        <a:latin typeface="Arial" panose="020B0604020202020204" pitchFamily="34" charset="0"/>
                      </a:endParaRPr>
                    </a:p>
                  </a:txBody>
                  <a:tcPr marL="68393" marR="3800" marT="3800" marB="0" anchor="b">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hMerge="1">
                  <a:txBody>
                    <a:bodyPr/>
                    <a:lstStyle/>
                    <a:p>
                      <a:pPr algn="l" fontAlgn="b"/>
                      <a:endParaRPr lang="en-ZA" sz="1100" b="0" i="0" u="none" strike="noStrike" dirty="0">
                        <a:solidFill>
                          <a:srgbClr val="000000"/>
                        </a:solidFill>
                        <a:effectLst/>
                        <a:latin typeface="Arial" panose="020B0604020202020204" pitchFamily="34" charset="0"/>
                      </a:endParaRPr>
                    </a:p>
                  </a:txBody>
                  <a:tcPr marL="68393" marR="3800" marT="3800" marB="0" anchor="b">
                    <a:lnL w="6350" cap="flat" cmpd="sng" algn="ctr">
                      <a:no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a:t>
                      </a:r>
                    </a:p>
                  </a:txBody>
                  <a:tcPr marL="68393" marR="3800" marT="3800"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31678086"/>
                  </a:ext>
                </a:extLst>
              </a:tr>
              <a:tr h="174355">
                <a:tc gridSpan="2">
                  <a:txBody>
                    <a:bodyPr/>
                    <a:lstStyle/>
                    <a:p>
                      <a:pPr algn="l" fontAlgn="b"/>
                      <a:r>
                        <a:rPr lang="en-ZA" sz="1100" b="0" i="0" u="none" strike="noStrike" dirty="0">
                          <a:solidFill>
                            <a:srgbClr val="000000"/>
                          </a:solidFill>
                          <a:effectLst/>
                          <a:latin typeface="Arial" panose="020B0604020202020204" pitchFamily="34" charset="0"/>
                        </a:rPr>
                        <a:t>Administrative fees</a:t>
                      </a:r>
                    </a:p>
                  </a:txBody>
                  <a:tcPr marL="102590" marR="3800" marT="3800" marB="0" anchor="b">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hMerge="1">
                  <a:txBody>
                    <a:bodyPr/>
                    <a:lstStyle/>
                    <a:p>
                      <a:pPr algn="l" fontAlgn="b"/>
                      <a:endParaRPr lang="en-ZA" sz="1100" b="0" i="0" u="none" strike="noStrike" dirty="0">
                        <a:solidFill>
                          <a:srgbClr val="000000"/>
                        </a:solidFill>
                        <a:effectLst/>
                        <a:latin typeface="Arial" panose="020B0604020202020204" pitchFamily="34" charset="0"/>
                      </a:endParaRPr>
                    </a:p>
                  </a:txBody>
                  <a:tcPr marL="102590" marR="3800" marT="3800" marB="0" anchor="b">
                    <a:lnL w="6350" cap="flat" cmpd="sng" algn="ctr">
                      <a:no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a:t>
                      </a:r>
                    </a:p>
                  </a:txBody>
                  <a:tcPr marL="68393" marR="3800" marT="3800"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extLst>
                  <a:ext uri="{0D108BD9-81ED-4DB2-BD59-A6C34878D82A}">
                    <a16:rowId xmlns:a16="http://schemas.microsoft.com/office/drawing/2014/main" val="240899172"/>
                  </a:ext>
                </a:extLst>
              </a:tr>
              <a:tr h="174355">
                <a:tc gridSpan="2">
                  <a:txBody>
                    <a:bodyPr/>
                    <a:lstStyle/>
                    <a:p>
                      <a:pPr algn="l" fontAlgn="b"/>
                      <a:r>
                        <a:rPr lang="en-ZA" sz="1100" b="0" i="0" u="none" strike="noStrike" dirty="0">
                          <a:solidFill>
                            <a:srgbClr val="000000"/>
                          </a:solidFill>
                          <a:effectLst/>
                          <a:latin typeface="Arial" panose="020B0604020202020204" pitchFamily="34" charset="0"/>
                        </a:rPr>
                        <a:t>Advertising</a:t>
                      </a:r>
                    </a:p>
                  </a:txBody>
                  <a:tcPr marL="102590" marR="3800" marT="3800" marB="0" anchor="b">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hMerge="1">
                  <a:txBody>
                    <a:bodyPr/>
                    <a:lstStyle/>
                    <a:p>
                      <a:pPr algn="l" fontAlgn="b"/>
                      <a:endParaRPr lang="en-ZA" sz="1100" b="0" i="0" u="none" strike="noStrike" dirty="0">
                        <a:solidFill>
                          <a:srgbClr val="000000"/>
                        </a:solidFill>
                        <a:effectLst/>
                        <a:latin typeface="Arial" panose="020B0604020202020204" pitchFamily="34" charset="0"/>
                      </a:endParaRPr>
                    </a:p>
                  </a:txBody>
                  <a:tcPr marL="102590" marR="3800" marT="3800" marB="0" anchor="b">
                    <a:lnL w="6350" cap="flat" cmpd="sng" algn="ctr">
                      <a:no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a:t>
                      </a:r>
                    </a:p>
                  </a:txBody>
                  <a:tcPr marL="68393" marR="3800" marT="3800"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1 240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1 302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1 367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1 435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606250067"/>
                  </a:ext>
                </a:extLst>
              </a:tr>
              <a:tr h="174541">
                <a:tc gridSpan="3">
                  <a:txBody>
                    <a:bodyPr/>
                    <a:lstStyle/>
                    <a:p>
                      <a:pPr algn="l" fontAlgn="b"/>
                      <a:r>
                        <a:rPr lang="en-GB" sz="1100" b="0" i="0" u="none" strike="noStrike" dirty="0">
                          <a:solidFill>
                            <a:srgbClr val="000000"/>
                          </a:solidFill>
                          <a:effectLst/>
                          <a:latin typeface="Arial" panose="020B0604020202020204" pitchFamily="34" charset="0"/>
                        </a:rPr>
                        <a:t>Agency and support/outsourced services</a:t>
                      </a:r>
                    </a:p>
                  </a:txBody>
                  <a:tcPr marL="10259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lang="en-ZA"/>
                    </a:p>
                  </a:txBody>
                  <a:tcPr/>
                </a:tc>
                <a:tc hMerge="1">
                  <a:txBody>
                    <a:bodyPr/>
                    <a:lstStyle/>
                    <a:p>
                      <a:endParaRPr lang="en-ZA"/>
                    </a:p>
                  </a:txBody>
                  <a:tcPr/>
                </a:tc>
                <a:tc>
                  <a:txBody>
                    <a:bodyPr/>
                    <a:lstStyle/>
                    <a:p>
                      <a:pPr algn="l" fontAlgn="b"/>
                      <a:r>
                        <a:rPr lang="en-ZA" sz="1100" b="0" i="0" u="none" strike="noStrike">
                          <a:solidFill>
                            <a:srgbClr val="000000"/>
                          </a:solidFill>
                          <a:effectLst/>
                          <a:latin typeface="Arial" panose="020B0604020202020204" pitchFamily="34" charset="0"/>
                        </a:rPr>
                        <a:t>         1 800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1 890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1 985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2 084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4117995282"/>
                  </a:ext>
                </a:extLst>
              </a:tr>
              <a:tr h="174355">
                <a:tc gridSpan="2">
                  <a:txBody>
                    <a:bodyPr/>
                    <a:lstStyle/>
                    <a:p>
                      <a:pPr algn="l" fontAlgn="b"/>
                      <a:r>
                        <a:rPr lang="en-GB" sz="1100" b="0" i="0" u="none" strike="noStrike" dirty="0">
                          <a:solidFill>
                            <a:srgbClr val="000000"/>
                          </a:solidFill>
                          <a:effectLst/>
                          <a:latin typeface="Arial" panose="020B0604020202020204" pitchFamily="34" charset="0"/>
                        </a:rPr>
                        <a:t>Assets less than R5 000</a:t>
                      </a:r>
                    </a:p>
                  </a:txBody>
                  <a:tcPr marL="102590" marR="3800" marT="3800" marB="0" anchor="b">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hMerge="1">
                  <a:txBody>
                    <a:bodyPr/>
                    <a:lstStyle/>
                    <a:p>
                      <a:pPr algn="l" fontAlgn="b"/>
                      <a:endParaRPr lang="en-GB" sz="1100" b="0" i="0" u="none" strike="noStrike" dirty="0">
                        <a:solidFill>
                          <a:srgbClr val="000000"/>
                        </a:solidFill>
                        <a:effectLst/>
                        <a:latin typeface="Arial" panose="020B0604020202020204" pitchFamily="34" charset="0"/>
                      </a:endParaRPr>
                    </a:p>
                  </a:txBody>
                  <a:tcPr marL="102590" marR="3800" marT="3800" marB="0" anchor="b">
                    <a:lnL w="6350" cap="flat" cmpd="sng" algn="ctr">
                      <a:no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a:t>
                      </a:r>
                    </a:p>
                  </a:txBody>
                  <a:tcPr marL="68393" marR="3800" marT="3800"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354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372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390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410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3724213137"/>
                  </a:ext>
                </a:extLst>
              </a:tr>
              <a:tr h="174355">
                <a:tc gridSpan="2">
                  <a:txBody>
                    <a:bodyPr/>
                    <a:lstStyle/>
                    <a:p>
                      <a:pPr algn="l" fontAlgn="b"/>
                      <a:r>
                        <a:rPr lang="en-ZA" sz="1100" b="0" i="0" u="none" strike="noStrike" dirty="0">
                          <a:solidFill>
                            <a:srgbClr val="000000"/>
                          </a:solidFill>
                          <a:effectLst/>
                          <a:latin typeface="Arial" panose="020B0604020202020204" pitchFamily="34" charset="0"/>
                        </a:rPr>
                        <a:t>Audit costs</a:t>
                      </a:r>
                    </a:p>
                  </a:txBody>
                  <a:tcPr marL="102590" marR="3800" marT="3800" marB="0" anchor="b">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hMerge="1">
                  <a:txBody>
                    <a:bodyPr/>
                    <a:lstStyle/>
                    <a:p>
                      <a:pPr algn="l" fontAlgn="b"/>
                      <a:endParaRPr lang="en-ZA" sz="1100" b="0" i="0" u="none" strike="noStrike" dirty="0">
                        <a:solidFill>
                          <a:srgbClr val="000000"/>
                        </a:solidFill>
                        <a:effectLst/>
                        <a:latin typeface="Arial" panose="020B0604020202020204" pitchFamily="34" charset="0"/>
                      </a:endParaRPr>
                    </a:p>
                  </a:txBody>
                  <a:tcPr marL="102590" marR="3800" marT="3800" marB="0" anchor="b">
                    <a:lnL w="6350" cap="flat" cmpd="sng" algn="ctr">
                      <a:no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a:t>
                      </a:r>
                    </a:p>
                  </a:txBody>
                  <a:tcPr marL="68393" marR="3800" marT="3800"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1 200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1 260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1 323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1 389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1849227748"/>
                  </a:ext>
                </a:extLst>
              </a:tr>
              <a:tr h="174355">
                <a:tc gridSpan="2">
                  <a:txBody>
                    <a:bodyPr/>
                    <a:lstStyle/>
                    <a:p>
                      <a:pPr algn="l" fontAlgn="b"/>
                      <a:r>
                        <a:rPr lang="en-ZA" sz="1100" b="0" i="0" u="none" strike="noStrike" dirty="0">
                          <a:solidFill>
                            <a:srgbClr val="000000"/>
                          </a:solidFill>
                          <a:effectLst/>
                          <a:latin typeface="Arial" panose="020B0604020202020204" pitchFamily="34" charset="0"/>
                        </a:rPr>
                        <a:t>Bank charges</a:t>
                      </a:r>
                    </a:p>
                  </a:txBody>
                  <a:tcPr marL="102590" marR="3800" marT="3800" marB="0" anchor="b">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hMerge="1">
                  <a:txBody>
                    <a:bodyPr/>
                    <a:lstStyle/>
                    <a:p>
                      <a:pPr algn="l" fontAlgn="b"/>
                      <a:endParaRPr lang="en-ZA" sz="1100" b="0" i="0" u="none" strike="noStrike" dirty="0">
                        <a:solidFill>
                          <a:srgbClr val="000000"/>
                        </a:solidFill>
                        <a:effectLst/>
                        <a:latin typeface="Arial" panose="020B0604020202020204" pitchFamily="34" charset="0"/>
                      </a:endParaRPr>
                    </a:p>
                  </a:txBody>
                  <a:tcPr marL="102590" marR="3800" marT="3800" marB="0" anchor="b">
                    <a:lnL w="6350" cap="flat" cmpd="sng" algn="ctr">
                      <a:no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a:t>
                      </a:r>
                    </a:p>
                  </a:txBody>
                  <a:tcPr marL="68393" marR="3800" marT="3800"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183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192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202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212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96269578"/>
                  </a:ext>
                </a:extLst>
              </a:tr>
              <a:tr h="174355">
                <a:tc gridSpan="2">
                  <a:txBody>
                    <a:bodyPr/>
                    <a:lstStyle/>
                    <a:p>
                      <a:pPr algn="l" fontAlgn="b"/>
                      <a:r>
                        <a:rPr lang="en-ZA" sz="1100" b="0" i="0" u="none" strike="noStrike" dirty="0">
                          <a:solidFill>
                            <a:srgbClr val="000000"/>
                          </a:solidFill>
                          <a:effectLst/>
                          <a:latin typeface="Arial" panose="020B0604020202020204" pitchFamily="34" charset="0"/>
                        </a:rPr>
                        <a:t>Board costs</a:t>
                      </a:r>
                    </a:p>
                  </a:txBody>
                  <a:tcPr marL="102590" marR="3800" marT="3800" marB="0" anchor="b">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hMerge="1">
                  <a:txBody>
                    <a:bodyPr/>
                    <a:lstStyle/>
                    <a:p>
                      <a:pPr algn="l" fontAlgn="b"/>
                      <a:endParaRPr lang="en-ZA" sz="1100" b="0" i="0" u="none" strike="noStrike" dirty="0">
                        <a:solidFill>
                          <a:srgbClr val="000000"/>
                        </a:solidFill>
                        <a:effectLst/>
                        <a:latin typeface="Arial" panose="020B0604020202020204" pitchFamily="34" charset="0"/>
                      </a:endParaRPr>
                    </a:p>
                  </a:txBody>
                  <a:tcPr marL="102590" marR="3800" marT="3800" marB="0" anchor="b">
                    <a:lnL w="6350" cap="flat" cmpd="sng" algn="ctr">
                      <a:no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a:t>
                      </a:r>
                    </a:p>
                  </a:txBody>
                  <a:tcPr marL="68393" marR="3800" marT="3800"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500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525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551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579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297767590"/>
                  </a:ext>
                </a:extLst>
              </a:tr>
              <a:tr h="174355">
                <a:tc gridSpan="2">
                  <a:txBody>
                    <a:bodyPr/>
                    <a:lstStyle/>
                    <a:p>
                      <a:pPr algn="l" fontAlgn="b"/>
                      <a:r>
                        <a:rPr lang="en-ZA" sz="1100" b="0" i="0" u="none" strike="noStrike" dirty="0">
                          <a:solidFill>
                            <a:srgbClr val="000000"/>
                          </a:solidFill>
                          <a:effectLst/>
                          <a:latin typeface="Arial" panose="020B0604020202020204" pitchFamily="34" charset="0"/>
                        </a:rPr>
                        <a:t>Bursaries (employees)</a:t>
                      </a:r>
                    </a:p>
                  </a:txBody>
                  <a:tcPr marL="102590" marR="3800" marT="3800" marB="0" anchor="b">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hMerge="1">
                  <a:txBody>
                    <a:bodyPr/>
                    <a:lstStyle/>
                    <a:p>
                      <a:pPr algn="l" fontAlgn="b"/>
                      <a:endParaRPr lang="en-ZA" sz="1100" b="0" i="0" u="none" strike="noStrike" dirty="0">
                        <a:solidFill>
                          <a:srgbClr val="000000"/>
                        </a:solidFill>
                        <a:effectLst/>
                        <a:latin typeface="Arial" panose="020B0604020202020204" pitchFamily="34" charset="0"/>
                      </a:endParaRPr>
                    </a:p>
                  </a:txBody>
                  <a:tcPr marL="102590" marR="3800" marT="3800" marB="0" anchor="b">
                    <a:lnL w="6350" cap="flat" cmpd="sng" algn="ctr">
                      <a:no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a:t>
                      </a:r>
                    </a:p>
                  </a:txBody>
                  <a:tcPr marL="68393" marR="3800" marT="3800"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1 000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1 050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1 103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1 158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381685862"/>
                  </a:ext>
                </a:extLst>
              </a:tr>
              <a:tr h="174355">
                <a:tc gridSpan="2">
                  <a:txBody>
                    <a:bodyPr/>
                    <a:lstStyle/>
                    <a:p>
                      <a:pPr algn="l" fontAlgn="b"/>
                      <a:r>
                        <a:rPr lang="en-ZA" sz="1100" b="0" i="0" u="none" strike="noStrike" dirty="0">
                          <a:solidFill>
                            <a:srgbClr val="000000"/>
                          </a:solidFill>
                          <a:effectLst/>
                          <a:latin typeface="Arial" panose="020B0604020202020204" pitchFamily="34" charset="0"/>
                        </a:rPr>
                        <a:t>Catering: internal activities</a:t>
                      </a:r>
                    </a:p>
                  </a:txBody>
                  <a:tcPr marL="102590" marR="3800" marT="3800" marB="0" anchor="b">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hMerge="1">
                  <a:txBody>
                    <a:bodyPr/>
                    <a:lstStyle/>
                    <a:p>
                      <a:pPr algn="l" fontAlgn="b"/>
                      <a:endParaRPr lang="en-ZA" sz="1100" b="0" i="0" u="none" strike="noStrike" dirty="0">
                        <a:solidFill>
                          <a:srgbClr val="000000"/>
                        </a:solidFill>
                        <a:effectLst/>
                        <a:latin typeface="Arial" panose="020B0604020202020204" pitchFamily="34" charset="0"/>
                      </a:endParaRPr>
                    </a:p>
                  </a:txBody>
                  <a:tcPr marL="102590" marR="3800" marT="3800" marB="0" anchor="b">
                    <a:lnL w="6350" cap="flat" cmpd="sng" algn="ctr">
                      <a:no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a:t>
                      </a:r>
                    </a:p>
                  </a:txBody>
                  <a:tcPr marL="68393" marR="3800" marT="3800"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900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945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992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1 042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881490901"/>
                  </a:ext>
                </a:extLst>
              </a:tr>
              <a:tr h="174355">
                <a:tc gridSpan="2">
                  <a:txBody>
                    <a:bodyPr/>
                    <a:lstStyle/>
                    <a:p>
                      <a:pPr algn="l" fontAlgn="b"/>
                      <a:r>
                        <a:rPr lang="en-ZA" sz="1100" b="0" i="0" u="none" strike="noStrike" dirty="0">
                          <a:solidFill>
                            <a:srgbClr val="000000"/>
                          </a:solidFill>
                          <a:effectLst/>
                          <a:latin typeface="Arial" panose="020B0604020202020204" pitchFamily="34" charset="0"/>
                        </a:rPr>
                        <a:t>Communication</a:t>
                      </a:r>
                    </a:p>
                  </a:txBody>
                  <a:tcPr marL="102590" marR="3800" marT="3800" marB="0" anchor="b">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hMerge="1">
                  <a:txBody>
                    <a:bodyPr/>
                    <a:lstStyle/>
                    <a:p>
                      <a:pPr algn="l" fontAlgn="b"/>
                      <a:endParaRPr lang="en-ZA" sz="1100" b="0" i="0" u="none" strike="noStrike" dirty="0">
                        <a:solidFill>
                          <a:srgbClr val="000000"/>
                        </a:solidFill>
                        <a:effectLst/>
                        <a:latin typeface="Arial" panose="020B0604020202020204" pitchFamily="34" charset="0"/>
                      </a:endParaRPr>
                    </a:p>
                  </a:txBody>
                  <a:tcPr marL="102590" marR="3800" marT="3800" marB="0" anchor="b">
                    <a:lnL w="6350" cap="flat" cmpd="sng" algn="ctr">
                      <a:no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a:t>
                      </a:r>
                    </a:p>
                  </a:txBody>
                  <a:tcPr marL="68393" marR="3800" marT="3800"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4 300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4 515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4 741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4 978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552633667"/>
                  </a:ext>
                </a:extLst>
              </a:tr>
              <a:tr h="174355">
                <a:tc gridSpan="2">
                  <a:txBody>
                    <a:bodyPr/>
                    <a:lstStyle/>
                    <a:p>
                      <a:pPr algn="l" fontAlgn="b"/>
                      <a:r>
                        <a:rPr lang="en-ZA" sz="1100" b="0" i="0" u="none" strike="noStrike" dirty="0">
                          <a:solidFill>
                            <a:srgbClr val="000000"/>
                          </a:solidFill>
                          <a:effectLst/>
                          <a:latin typeface="Arial" panose="020B0604020202020204" pitchFamily="34" charset="0"/>
                        </a:rPr>
                        <a:t>Computer services</a:t>
                      </a:r>
                    </a:p>
                  </a:txBody>
                  <a:tcPr marL="102590" marR="3800" marT="3800" marB="0" anchor="b">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hMerge="1">
                  <a:txBody>
                    <a:bodyPr/>
                    <a:lstStyle/>
                    <a:p>
                      <a:pPr algn="l" fontAlgn="b"/>
                      <a:endParaRPr lang="en-ZA" sz="1100" b="0" i="0" u="none" strike="noStrike" dirty="0">
                        <a:solidFill>
                          <a:srgbClr val="000000"/>
                        </a:solidFill>
                        <a:effectLst/>
                        <a:latin typeface="Arial" panose="020B0604020202020204" pitchFamily="34" charset="0"/>
                      </a:endParaRPr>
                    </a:p>
                  </a:txBody>
                  <a:tcPr marL="102590" marR="3800" marT="3800" marB="0" anchor="b">
                    <a:lnL w="6350" cap="flat" cmpd="sng" algn="ctr">
                      <a:no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a:t>
                      </a:r>
                    </a:p>
                  </a:txBody>
                  <a:tcPr marL="68393" marR="3800" marT="3800"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3 000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3 150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3 308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3 473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794702790"/>
                  </a:ext>
                </a:extLst>
              </a:tr>
              <a:tr h="174355">
                <a:tc gridSpan="2">
                  <a:txBody>
                    <a:bodyPr/>
                    <a:lstStyle/>
                    <a:p>
                      <a:pPr algn="l" fontAlgn="b"/>
                      <a:r>
                        <a:rPr lang="en-ZA" sz="1100" b="0" i="0" u="none" strike="noStrike" dirty="0">
                          <a:solidFill>
                            <a:srgbClr val="000000"/>
                          </a:solidFill>
                          <a:effectLst/>
                          <a:latin typeface="Arial" panose="020B0604020202020204" pitchFamily="34" charset="0"/>
                        </a:rPr>
                        <a:t>Consultants </a:t>
                      </a:r>
                    </a:p>
                  </a:txBody>
                  <a:tcPr marL="102590" marR="3800" marT="3800" marB="0" anchor="b">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hMerge="1">
                  <a:txBody>
                    <a:bodyPr/>
                    <a:lstStyle/>
                    <a:p>
                      <a:pPr algn="l" fontAlgn="b"/>
                      <a:endParaRPr lang="en-ZA" sz="1100" b="0" i="0" u="none" strike="noStrike" dirty="0">
                        <a:solidFill>
                          <a:srgbClr val="000000"/>
                        </a:solidFill>
                        <a:effectLst/>
                        <a:latin typeface="Arial" panose="020B0604020202020204" pitchFamily="34" charset="0"/>
                      </a:endParaRPr>
                    </a:p>
                  </a:txBody>
                  <a:tcPr marL="102590" marR="3800" marT="3800" marB="0" anchor="b">
                    <a:lnL w="6350" cap="flat" cmpd="sng" algn="ctr">
                      <a:no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a:t>
                      </a:r>
                    </a:p>
                  </a:txBody>
                  <a:tcPr marL="68393" marR="3800" marT="3800"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78 000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81 900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86 329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90 650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3406115529"/>
                  </a:ext>
                </a:extLst>
              </a:tr>
              <a:tr h="174355">
                <a:tc gridSpan="2">
                  <a:txBody>
                    <a:bodyPr/>
                    <a:lstStyle/>
                    <a:p>
                      <a:pPr algn="l" fontAlgn="b"/>
                      <a:r>
                        <a:rPr lang="en-ZA" sz="1100" b="0" i="0" u="none" strike="noStrike" dirty="0">
                          <a:solidFill>
                            <a:srgbClr val="000000"/>
                          </a:solidFill>
                          <a:effectLst/>
                          <a:latin typeface="Arial" panose="020B0604020202020204" pitchFamily="34" charset="0"/>
                        </a:rPr>
                        <a:t>Contractors</a:t>
                      </a:r>
                    </a:p>
                  </a:txBody>
                  <a:tcPr marL="102590" marR="3800" marT="3800" marB="0" anchor="b">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hMerge="1">
                  <a:txBody>
                    <a:bodyPr/>
                    <a:lstStyle/>
                    <a:p>
                      <a:pPr algn="l" fontAlgn="b"/>
                      <a:endParaRPr lang="en-ZA" sz="1100" b="0" i="0" u="none" strike="noStrike" dirty="0">
                        <a:solidFill>
                          <a:srgbClr val="000000"/>
                        </a:solidFill>
                        <a:effectLst/>
                        <a:latin typeface="Arial" panose="020B0604020202020204" pitchFamily="34" charset="0"/>
                      </a:endParaRPr>
                    </a:p>
                  </a:txBody>
                  <a:tcPr marL="102590" marR="3800" marT="3800" marB="0" anchor="b">
                    <a:lnL w="6350" cap="flat" cmpd="sng" algn="ctr">
                      <a:no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a:t>
                      </a:r>
                    </a:p>
                  </a:txBody>
                  <a:tcPr marL="68393" marR="3800" marT="3800"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8 500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8 925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9 371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9 840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3750923942"/>
                  </a:ext>
                </a:extLst>
              </a:tr>
              <a:tr h="174355">
                <a:tc gridSpan="2">
                  <a:txBody>
                    <a:bodyPr/>
                    <a:lstStyle/>
                    <a:p>
                      <a:pPr algn="l" fontAlgn="b"/>
                      <a:r>
                        <a:rPr lang="en-ZA" sz="1100" b="0" i="0" u="none" strike="noStrike" dirty="0">
                          <a:solidFill>
                            <a:srgbClr val="000000"/>
                          </a:solidFill>
                          <a:effectLst/>
                          <a:latin typeface="Arial" panose="020B0604020202020204" pitchFamily="34" charset="0"/>
                        </a:rPr>
                        <a:t>Entertainment</a:t>
                      </a:r>
                    </a:p>
                  </a:txBody>
                  <a:tcPr marL="102590" marR="3800" marT="3800" marB="0" anchor="b">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hMerge="1">
                  <a:txBody>
                    <a:bodyPr/>
                    <a:lstStyle/>
                    <a:p>
                      <a:pPr algn="l" fontAlgn="b"/>
                      <a:endParaRPr lang="en-ZA" sz="1100" b="0" i="0" u="none" strike="noStrike" dirty="0">
                        <a:solidFill>
                          <a:srgbClr val="000000"/>
                        </a:solidFill>
                        <a:effectLst/>
                        <a:latin typeface="Arial" panose="020B0604020202020204" pitchFamily="34" charset="0"/>
                      </a:endParaRPr>
                    </a:p>
                  </a:txBody>
                  <a:tcPr marL="102590" marR="3800" marT="3800" marB="0" anchor="b">
                    <a:lnL w="6350" cap="flat" cmpd="sng" algn="ctr">
                      <a:no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a:t>
                      </a:r>
                    </a:p>
                  </a:txBody>
                  <a:tcPr marL="68393" marR="3800" marT="3800"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280298386"/>
                  </a:ext>
                </a:extLst>
              </a:tr>
              <a:tr h="174355">
                <a:tc gridSpan="2">
                  <a:txBody>
                    <a:bodyPr/>
                    <a:lstStyle/>
                    <a:p>
                      <a:pPr algn="l" fontAlgn="b"/>
                      <a:r>
                        <a:rPr lang="en-ZA" sz="1100" b="0" i="0" u="none" strike="noStrike" dirty="0">
                          <a:solidFill>
                            <a:srgbClr val="000000"/>
                          </a:solidFill>
                          <a:effectLst/>
                          <a:latin typeface="Arial" panose="020B0604020202020204" pitchFamily="34" charset="0"/>
                        </a:rPr>
                        <a:t>Inventory</a:t>
                      </a:r>
                    </a:p>
                  </a:txBody>
                  <a:tcPr marL="102590" marR="3800" marT="3800" marB="0" anchor="b">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hMerge="1">
                  <a:txBody>
                    <a:bodyPr/>
                    <a:lstStyle/>
                    <a:p>
                      <a:pPr algn="l" fontAlgn="b"/>
                      <a:endParaRPr lang="en-ZA" sz="1100" b="0" i="0" u="none" strike="noStrike" dirty="0">
                        <a:solidFill>
                          <a:srgbClr val="000000"/>
                        </a:solidFill>
                        <a:effectLst/>
                        <a:latin typeface="Arial" panose="020B0604020202020204" pitchFamily="34" charset="0"/>
                      </a:endParaRPr>
                    </a:p>
                  </a:txBody>
                  <a:tcPr marL="102590" marR="3800" marT="3800" marB="0" anchor="b">
                    <a:lnL w="6350" cap="flat" cmpd="sng" algn="ctr">
                      <a:no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a:t>
                      </a:r>
                    </a:p>
                  </a:txBody>
                  <a:tcPr marL="68393" marR="3800" marT="3800"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1 651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1 734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1 820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1 911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3140897998"/>
                  </a:ext>
                </a:extLst>
              </a:tr>
              <a:tr h="174355">
                <a:tc gridSpan="2">
                  <a:txBody>
                    <a:bodyPr/>
                    <a:lstStyle/>
                    <a:p>
                      <a:pPr algn="l" fontAlgn="b"/>
                      <a:r>
                        <a:rPr lang="en-ZA" sz="1100" b="0" i="0" u="none" strike="noStrike" dirty="0">
                          <a:solidFill>
                            <a:srgbClr val="000000"/>
                          </a:solidFill>
                          <a:effectLst/>
                          <a:latin typeface="Arial" panose="020B0604020202020204" pitchFamily="34" charset="0"/>
                        </a:rPr>
                        <a:t>Lease Payments</a:t>
                      </a:r>
                    </a:p>
                  </a:txBody>
                  <a:tcPr marL="102590" marR="3800" marT="3800" marB="0" anchor="b">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hMerge="1">
                  <a:txBody>
                    <a:bodyPr/>
                    <a:lstStyle/>
                    <a:p>
                      <a:pPr algn="l" fontAlgn="b"/>
                      <a:endParaRPr lang="en-ZA" sz="1100" b="0" i="0" u="none" strike="noStrike">
                        <a:solidFill>
                          <a:srgbClr val="000000"/>
                        </a:solidFill>
                        <a:effectLst/>
                        <a:latin typeface="Arial" panose="020B0604020202020204" pitchFamily="34" charset="0"/>
                      </a:endParaRPr>
                    </a:p>
                  </a:txBody>
                  <a:tcPr marL="102590" marR="3800" marT="3800" marB="0" anchor="b">
                    <a:lnL w="6350" cap="flat" cmpd="sng" algn="ctr">
                      <a:no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a:t>
                      </a:r>
                    </a:p>
                  </a:txBody>
                  <a:tcPr marL="68393" marR="3800" marT="3800"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14 000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14 700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15 435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16 207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642063404"/>
                  </a:ext>
                </a:extLst>
              </a:tr>
            </a:tbl>
          </a:graphicData>
        </a:graphic>
      </p:graphicFrame>
      <p:sp>
        <p:nvSpPr>
          <p:cNvPr id="8" name="Slide Number Placeholder 3">
            <a:extLst>
              <a:ext uri="{FF2B5EF4-FFF2-40B4-BE49-F238E27FC236}">
                <a16:creationId xmlns:a16="http://schemas.microsoft.com/office/drawing/2014/main" id="{306F6514-7BC9-46D2-B662-9C88BA346A28}"/>
              </a:ext>
            </a:extLst>
          </p:cNvPr>
          <p:cNvSpPr txBox="1">
            <a:spLocks/>
          </p:cNvSpPr>
          <p:nvPr/>
        </p:nvSpPr>
        <p:spPr>
          <a:xfrm>
            <a:off x="9391000" y="649287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ECAB5A-9401-5442-B54D-9E441F4DE593}" type="slidenum">
              <a:rPr lang="en-US" sz="1400" b="1" smtClean="0">
                <a:latin typeface="Arial" panose="020B0604020202020204" pitchFamily="34" charset="0"/>
                <a:cs typeface="Arial" panose="020B0604020202020204" pitchFamily="34" charset="0"/>
              </a:rPr>
              <a:pPr algn="r"/>
              <a:t>26</a:t>
            </a:fld>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2993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0849" y="112139"/>
            <a:ext cx="1123369" cy="780176"/>
          </a:xfrm>
          <a:prstGeom prst="rect">
            <a:avLst/>
          </a:prstGeom>
          <a:ln>
            <a:noFill/>
          </a:ln>
        </p:spPr>
      </p:pic>
      <p:sp>
        <p:nvSpPr>
          <p:cNvPr id="2" name="Rectangle 1"/>
          <p:cNvSpPr/>
          <p:nvPr/>
        </p:nvSpPr>
        <p:spPr>
          <a:xfrm>
            <a:off x="106017" y="112139"/>
            <a:ext cx="10455966" cy="5872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W" sz="2800" b="1" dirty="0">
                <a:solidFill>
                  <a:srgbClr val="1F497D"/>
                </a:solidFill>
                <a:latin typeface="Arial"/>
              </a:rPr>
              <a:t> Income Statement   </a:t>
            </a:r>
            <a:endParaRPr lang="en-ZA" sz="2800" b="1" dirty="0">
              <a:solidFill>
                <a:srgbClr val="1F497D"/>
              </a:solidFill>
              <a:latin typeface="Arial"/>
            </a:endParaRPr>
          </a:p>
        </p:txBody>
      </p:sp>
      <p:sp>
        <p:nvSpPr>
          <p:cNvPr id="6" name="Slide Number Placeholder 3">
            <a:extLst>
              <a:ext uri="{FF2B5EF4-FFF2-40B4-BE49-F238E27FC236}">
                <a16:creationId xmlns:a16="http://schemas.microsoft.com/office/drawing/2014/main" id="{F69DBAB3-D8C3-49D0-B7A4-2FF1D20B69EB}"/>
              </a:ext>
            </a:extLst>
          </p:cNvPr>
          <p:cNvSpPr>
            <a:spLocks noGrp="1"/>
          </p:cNvSpPr>
          <p:nvPr>
            <p:ph type="sldNum" sz="quarter" idx="12"/>
          </p:nvPr>
        </p:nvSpPr>
        <p:spPr>
          <a:xfrm>
            <a:off x="9347200" y="6492875"/>
            <a:ext cx="2844800" cy="365125"/>
          </a:xfrm>
        </p:spPr>
        <p:txBody>
          <a:bodyPr/>
          <a:lstStyle/>
          <a:p>
            <a:pPr algn="r"/>
            <a:fld id="{46ECAB5A-9401-5442-B54D-9E441F4DE593}" type="slidenum">
              <a:rPr lang="en-US" sz="1400" b="1" smtClean="0">
                <a:latin typeface="Arial" panose="020B0604020202020204" pitchFamily="34" charset="0"/>
                <a:cs typeface="Arial" panose="020B0604020202020204" pitchFamily="34" charset="0"/>
              </a:rPr>
              <a:pPr algn="r"/>
              <a:t>27</a:t>
            </a:fld>
            <a:endParaRPr lang="en-US" sz="1400" b="1"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FD4207D7-5987-40F0-9273-2AF72396146F}"/>
              </a:ext>
            </a:extLst>
          </p:cNvPr>
          <p:cNvGraphicFramePr>
            <a:graphicFrameLocks noGrp="1"/>
          </p:cNvGraphicFramePr>
          <p:nvPr>
            <p:extLst>
              <p:ext uri="{D42A27DB-BD31-4B8C-83A1-F6EECF244321}">
                <p14:modId xmlns:p14="http://schemas.microsoft.com/office/powerpoint/2010/main" val="445205949"/>
              </p:ext>
            </p:extLst>
          </p:nvPr>
        </p:nvGraphicFramePr>
        <p:xfrm>
          <a:off x="-16697" y="994802"/>
          <a:ext cx="12225393" cy="4110760"/>
        </p:xfrm>
        <a:graphic>
          <a:graphicData uri="http://schemas.openxmlformats.org/drawingml/2006/table">
            <a:tbl>
              <a:tblPr/>
              <a:tblGrid>
                <a:gridCol w="3089301">
                  <a:extLst>
                    <a:ext uri="{9D8B030D-6E8A-4147-A177-3AD203B41FA5}">
                      <a16:colId xmlns:a16="http://schemas.microsoft.com/office/drawing/2014/main" val="1603871755"/>
                    </a:ext>
                  </a:extLst>
                </a:gridCol>
                <a:gridCol w="3089301">
                  <a:extLst>
                    <a:ext uri="{9D8B030D-6E8A-4147-A177-3AD203B41FA5}">
                      <a16:colId xmlns:a16="http://schemas.microsoft.com/office/drawing/2014/main" val="1879049045"/>
                    </a:ext>
                  </a:extLst>
                </a:gridCol>
                <a:gridCol w="131790">
                  <a:extLst>
                    <a:ext uri="{9D8B030D-6E8A-4147-A177-3AD203B41FA5}">
                      <a16:colId xmlns:a16="http://schemas.microsoft.com/office/drawing/2014/main" val="1633130610"/>
                    </a:ext>
                  </a:extLst>
                </a:gridCol>
                <a:gridCol w="1423170">
                  <a:extLst>
                    <a:ext uri="{9D8B030D-6E8A-4147-A177-3AD203B41FA5}">
                      <a16:colId xmlns:a16="http://schemas.microsoft.com/office/drawing/2014/main" val="1478842539"/>
                    </a:ext>
                  </a:extLst>
                </a:gridCol>
                <a:gridCol w="1564964">
                  <a:extLst>
                    <a:ext uri="{9D8B030D-6E8A-4147-A177-3AD203B41FA5}">
                      <a16:colId xmlns:a16="http://schemas.microsoft.com/office/drawing/2014/main" val="326698735"/>
                    </a:ext>
                  </a:extLst>
                </a:gridCol>
                <a:gridCol w="1621762">
                  <a:extLst>
                    <a:ext uri="{9D8B030D-6E8A-4147-A177-3AD203B41FA5}">
                      <a16:colId xmlns:a16="http://schemas.microsoft.com/office/drawing/2014/main" val="844703608"/>
                    </a:ext>
                  </a:extLst>
                </a:gridCol>
                <a:gridCol w="1305105">
                  <a:extLst>
                    <a:ext uri="{9D8B030D-6E8A-4147-A177-3AD203B41FA5}">
                      <a16:colId xmlns:a16="http://schemas.microsoft.com/office/drawing/2014/main" val="524225239"/>
                    </a:ext>
                  </a:extLst>
                </a:gridCol>
              </a:tblGrid>
              <a:tr h="105337">
                <a:tc>
                  <a:txBody>
                    <a:bodyPr/>
                    <a:lstStyle/>
                    <a:p>
                      <a:pPr algn="l" fontAlgn="b"/>
                      <a:r>
                        <a:rPr lang="en-ZA" sz="1100" b="1" i="0" u="none" strike="noStrike">
                          <a:solidFill>
                            <a:srgbClr val="000000"/>
                          </a:solidFill>
                          <a:effectLst/>
                          <a:latin typeface="Arial" panose="020B0604020202020204" pitchFamily="34" charset="0"/>
                        </a:rPr>
                        <a:t> </a:t>
                      </a:r>
                    </a:p>
                  </a:txBody>
                  <a:tcPr marL="3800" marR="3800" marT="38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l" fontAlgn="b"/>
                      <a:endParaRPr lang="en-ZA" sz="1100" b="1" i="0" u="none" strike="noStrike">
                        <a:solidFill>
                          <a:srgbClr val="000000"/>
                        </a:solidFill>
                        <a:effectLst/>
                        <a:latin typeface="Arial" panose="020B0604020202020204" pitchFamily="34" charset="0"/>
                      </a:endParaRPr>
                    </a:p>
                  </a:txBody>
                  <a:tcPr marL="3800" marR="3800" marT="3800" marB="0" anchor="b">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l" fontAlgn="b"/>
                      <a:r>
                        <a:rPr lang="en-ZA" sz="1100" b="1" i="0" u="none" strike="noStrike">
                          <a:solidFill>
                            <a:srgbClr val="000000"/>
                          </a:solidFill>
                          <a:effectLst/>
                          <a:latin typeface="Arial" panose="020B0604020202020204" pitchFamily="34" charset="0"/>
                        </a:rPr>
                        <a:t> </a:t>
                      </a:r>
                    </a:p>
                  </a:txBody>
                  <a:tcPr marL="3800" marR="3800" marT="38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ZA" sz="1100" b="1" i="0" u="none" strike="noStrike" dirty="0">
                          <a:solidFill>
                            <a:srgbClr val="000000"/>
                          </a:solidFill>
                          <a:effectLst/>
                          <a:latin typeface="Arial" panose="020B0604020202020204" pitchFamily="34" charset="0"/>
                        </a:rPr>
                        <a:t>2020/21</a:t>
                      </a:r>
                    </a:p>
                  </a:txBody>
                  <a:tcPr marL="3800" marR="3800" marT="38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en-ZA" sz="1100" b="1" i="0" u="none" strike="noStrike">
                          <a:solidFill>
                            <a:srgbClr val="000000"/>
                          </a:solidFill>
                          <a:effectLst/>
                          <a:latin typeface="Arial" panose="020B0604020202020204" pitchFamily="34" charset="0"/>
                        </a:rPr>
                        <a:t>2021/22</a:t>
                      </a:r>
                    </a:p>
                  </a:txBody>
                  <a:tcPr marL="3800" marR="3800" marT="38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ZA" sz="1100" b="1" i="0" u="none" strike="noStrike">
                          <a:solidFill>
                            <a:srgbClr val="000000"/>
                          </a:solidFill>
                          <a:effectLst/>
                          <a:latin typeface="Arial" panose="020B0604020202020204" pitchFamily="34" charset="0"/>
                        </a:rPr>
                        <a:t>2022/23</a:t>
                      </a:r>
                    </a:p>
                  </a:txBody>
                  <a:tcPr marL="3800" marR="3800" marT="3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ZA" sz="1100" b="1" i="0" u="none" strike="noStrike">
                          <a:solidFill>
                            <a:srgbClr val="000000"/>
                          </a:solidFill>
                          <a:effectLst/>
                          <a:latin typeface="Arial" panose="020B0604020202020204" pitchFamily="34" charset="0"/>
                        </a:rPr>
                        <a:t>2023/24</a:t>
                      </a:r>
                    </a:p>
                  </a:txBody>
                  <a:tcPr marL="3800" marR="3800" marT="38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220296338"/>
                  </a:ext>
                </a:extLst>
              </a:tr>
              <a:tr h="262215">
                <a:tc>
                  <a:txBody>
                    <a:bodyPr/>
                    <a:lstStyle/>
                    <a:p>
                      <a:pPr algn="l" fontAlgn="ctr"/>
                      <a:r>
                        <a:rPr lang="en-ZA" sz="1100" b="1" i="0" u="none" strike="noStrike" dirty="0">
                          <a:solidFill>
                            <a:srgbClr val="000000"/>
                          </a:solidFill>
                          <a:effectLst/>
                          <a:latin typeface="Arial" panose="020B0604020202020204" pitchFamily="34" charset="0"/>
                        </a:rPr>
                        <a:t>  </a:t>
                      </a:r>
                    </a:p>
                  </a:txBody>
                  <a:tcPr marL="3800" marR="3800" marT="38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tx2">
                        <a:lumMod val="60000"/>
                        <a:lumOff val="40000"/>
                      </a:schemeClr>
                    </a:solidFill>
                  </a:tcPr>
                </a:tc>
                <a:tc>
                  <a:txBody>
                    <a:bodyPr/>
                    <a:lstStyle/>
                    <a:p>
                      <a:pPr algn="l" fontAlgn="ctr"/>
                      <a:endParaRPr lang="en-ZA" sz="1100" b="1" i="0" u="none" strike="noStrike" dirty="0">
                        <a:solidFill>
                          <a:srgbClr val="000000"/>
                        </a:solidFill>
                        <a:effectLst/>
                        <a:latin typeface="Arial" panose="020B0604020202020204" pitchFamily="34" charset="0"/>
                      </a:endParaRPr>
                    </a:p>
                  </a:txBody>
                  <a:tcPr marL="3800" marR="3800" marT="3800" marB="0" anchor="ctr">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tx2">
                        <a:lumMod val="60000"/>
                        <a:lumOff val="40000"/>
                      </a:schemeClr>
                    </a:solidFill>
                  </a:tcPr>
                </a:tc>
                <a:tc rowSpan="2">
                  <a:txBody>
                    <a:bodyPr/>
                    <a:lstStyle/>
                    <a:p>
                      <a:pPr algn="ctr" fontAlgn="t"/>
                      <a:r>
                        <a:rPr lang="en-ZA" sz="1100" b="1" i="0" u="none" strike="noStrike">
                          <a:solidFill>
                            <a:srgbClr val="000000"/>
                          </a:solidFill>
                          <a:effectLst/>
                          <a:latin typeface="Arial" panose="020B0604020202020204" pitchFamily="34" charset="0"/>
                        </a:rPr>
                        <a:t> </a:t>
                      </a:r>
                    </a:p>
                  </a:txBody>
                  <a:tcPr marL="3800" marR="3800" marT="380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t"/>
                      <a:r>
                        <a:rPr lang="en-ZA" sz="1100" b="1" i="0" u="none" strike="noStrike" dirty="0">
                          <a:solidFill>
                            <a:srgbClr val="000000"/>
                          </a:solidFill>
                          <a:effectLst/>
                          <a:latin typeface="Arial" panose="020B0604020202020204" pitchFamily="34" charset="0"/>
                        </a:rPr>
                        <a:t>Budget estimate</a:t>
                      </a:r>
                    </a:p>
                  </a:txBody>
                  <a:tcPr marL="3800" marR="3800" marT="3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99FF"/>
                    </a:solidFill>
                  </a:tcPr>
                </a:tc>
                <a:tc>
                  <a:txBody>
                    <a:bodyPr/>
                    <a:lstStyle/>
                    <a:p>
                      <a:pPr algn="ctr" fontAlgn="t"/>
                      <a:r>
                        <a:rPr lang="en-ZA" sz="1100" b="1" i="0" u="none" strike="noStrike">
                          <a:solidFill>
                            <a:srgbClr val="000000"/>
                          </a:solidFill>
                          <a:effectLst/>
                          <a:latin typeface="Arial" panose="020B0604020202020204" pitchFamily="34" charset="0"/>
                        </a:rPr>
                        <a:t>Revised budget estimate</a:t>
                      </a:r>
                    </a:p>
                  </a:txBody>
                  <a:tcPr marL="3800" marR="3800" marT="3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60000"/>
                        <a:lumOff val="40000"/>
                      </a:schemeClr>
                    </a:solidFill>
                  </a:tcPr>
                </a:tc>
                <a:tc>
                  <a:txBody>
                    <a:bodyPr/>
                    <a:lstStyle/>
                    <a:p>
                      <a:pPr algn="ctr" fontAlgn="t"/>
                      <a:r>
                        <a:rPr lang="en-ZA" sz="1100" b="1" i="0" u="none" strike="noStrike">
                          <a:solidFill>
                            <a:srgbClr val="000000"/>
                          </a:solidFill>
                          <a:effectLst/>
                          <a:latin typeface="Arial" panose="020B0604020202020204" pitchFamily="34" charset="0"/>
                        </a:rPr>
                        <a:t>Planning Budget Estimate</a:t>
                      </a:r>
                    </a:p>
                  </a:txBody>
                  <a:tcPr marL="3800" marR="3800" marT="3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60000"/>
                        <a:lumOff val="40000"/>
                      </a:schemeClr>
                    </a:solidFill>
                  </a:tcPr>
                </a:tc>
                <a:tc>
                  <a:txBody>
                    <a:bodyPr/>
                    <a:lstStyle/>
                    <a:p>
                      <a:pPr algn="ctr" fontAlgn="t"/>
                      <a:r>
                        <a:rPr lang="en-ZA" sz="1100" b="1" i="0" u="none" strike="noStrike" dirty="0">
                          <a:solidFill>
                            <a:srgbClr val="000000"/>
                          </a:solidFill>
                          <a:effectLst/>
                          <a:latin typeface="Arial" panose="020B0604020202020204" pitchFamily="34" charset="0"/>
                        </a:rPr>
                        <a:t>Planning Budget Estimate</a:t>
                      </a:r>
                    </a:p>
                  </a:txBody>
                  <a:tcPr marL="3800" marR="3800" marT="3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60000"/>
                        <a:lumOff val="40000"/>
                      </a:schemeClr>
                    </a:solidFill>
                  </a:tcPr>
                </a:tc>
                <a:extLst>
                  <a:ext uri="{0D108BD9-81ED-4DB2-BD59-A6C34878D82A}">
                    <a16:rowId xmlns:a16="http://schemas.microsoft.com/office/drawing/2014/main" val="2293567319"/>
                  </a:ext>
                </a:extLst>
              </a:tr>
              <a:tr h="96340">
                <a:tc>
                  <a:txBody>
                    <a:bodyPr/>
                    <a:lstStyle/>
                    <a:p>
                      <a:pPr algn="l" fontAlgn="b"/>
                      <a:r>
                        <a:rPr lang="en-ZA" sz="1100" b="0" i="0" u="none" strike="noStrike" dirty="0">
                          <a:solidFill>
                            <a:srgbClr val="000000"/>
                          </a:solidFill>
                          <a:effectLst/>
                          <a:latin typeface="Arial" panose="020B0604020202020204" pitchFamily="34" charset="0"/>
                        </a:rPr>
                        <a:t>R'0000</a:t>
                      </a:r>
                    </a:p>
                  </a:txBody>
                  <a:tcPr marL="3800" marR="3800" marT="38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l" fontAlgn="b"/>
                      <a:endParaRPr lang="en-ZA" sz="1100" b="0" i="0" u="none" strike="noStrike" dirty="0">
                        <a:solidFill>
                          <a:srgbClr val="000000"/>
                        </a:solidFill>
                        <a:effectLst/>
                        <a:latin typeface="Arial" panose="020B0604020202020204" pitchFamily="34" charset="0"/>
                      </a:endParaRPr>
                    </a:p>
                  </a:txBody>
                  <a:tcPr marL="3800" marR="3800" marT="3800" marB="0" anchor="b">
                    <a:lnL w="6350" cap="flat" cmpd="sng" algn="ctr">
                      <a:no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tx2">
                        <a:lumMod val="60000"/>
                        <a:lumOff val="40000"/>
                      </a:schemeClr>
                    </a:solidFill>
                  </a:tcPr>
                </a:tc>
                <a:tc vMerge="1">
                  <a:txBody>
                    <a:bodyPr/>
                    <a:lstStyle/>
                    <a:p>
                      <a:endParaRPr lang="en-ZA"/>
                    </a:p>
                  </a:txBody>
                  <a:tcPr>
                    <a:lnL w="12700" cmpd="sng">
                      <a:noFill/>
                      <a:prstDash val="solid"/>
                    </a:lnL>
                    <a:lnT w="6350" cap="flat" cmpd="sng" algn="ctr">
                      <a:solidFill>
                        <a:srgbClr val="000000"/>
                      </a:solidFill>
                      <a:prstDash val="solid"/>
                      <a:round/>
                      <a:headEnd type="none" w="med" len="med"/>
                      <a:tailEnd type="none" w="med" len="med"/>
                    </a:lnT>
                  </a:tcPr>
                </a:tc>
                <a:tc>
                  <a:txBody>
                    <a:bodyPr/>
                    <a:lstStyle/>
                    <a:p>
                      <a:pPr algn="l" fontAlgn="t"/>
                      <a:r>
                        <a:rPr lang="en-ZA" sz="1100" b="1" i="0" u="none" strike="noStrike" dirty="0">
                          <a:solidFill>
                            <a:srgbClr val="000000"/>
                          </a:solidFill>
                          <a:effectLst/>
                          <a:latin typeface="Arial" panose="020B0604020202020204" pitchFamily="34" charset="0"/>
                        </a:rPr>
                        <a:t> </a:t>
                      </a:r>
                    </a:p>
                  </a:txBody>
                  <a:tcPr marL="3800" marR="3800" marT="3800" marB="0">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99FF"/>
                    </a:solidFill>
                  </a:tcPr>
                </a:tc>
                <a:tc>
                  <a:txBody>
                    <a:bodyPr/>
                    <a:lstStyle/>
                    <a:p>
                      <a:pPr algn="l" fontAlgn="t"/>
                      <a:r>
                        <a:rPr lang="en-ZA" sz="1100" b="1" i="0" u="none" strike="noStrike" dirty="0">
                          <a:solidFill>
                            <a:srgbClr val="000000"/>
                          </a:solidFill>
                          <a:effectLst/>
                          <a:latin typeface="Arial" panose="020B0604020202020204" pitchFamily="34" charset="0"/>
                        </a:rPr>
                        <a:t> </a:t>
                      </a:r>
                    </a:p>
                  </a:txBody>
                  <a:tcPr marL="3800" marR="3800" marT="3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l" fontAlgn="t"/>
                      <a:r>
                        <a:rPr lang="en-ZA" sz="1100" b="1" i="0" u="none" strike="noStrike" dirty="0">
                          <a:solidFill>
                            <a:srgbClr val="000000"/>
                          </a:solidFill>
                          <a:effectLst/>
                          <a:latin typeface="Arial" panose="020B0604020202020204" pitchFamily="34" charset="0"/>
                        </a:rPr>
                        <a:t> </a:t>
                      </a:r>
                    </a:p>
                  </a:txBody>
                  <a:tcPr marL="3800" marR="3800" marT="3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l" fontAlgn="t"/>
                      <a:r>
                        <a:rPr lang="en-ZA" sz="1100" b="1" i="0" u="none" strike="noStrike" dirty="0">
                          <a:solidFill>
                            <a:srgbClr val="000000"/>
                          </a:solidFill>
                          <a:effectLst/>
                          <a:latin typeface="Arial" panose="020B0604020202020204" pitchFamily="34" charset="0"/>
                        </a:rPr>
                        <a:t> </a:t>
                      </a:r>
                    </a:p>
                  </a:txBody>
                  <a:tcPr marL="3800" marR="3800" marT="38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839948243"/>
                  </a:ext>
                </a:extLst>
              </a:tr>
              <a:tr h="96340">
                <a:tc>
                  <a:txBody>
                    <a:bodyPr/>
                    <a:lstStyle/>
                    <a:p>
                      <a:pPr algn="l" fontAlgn="b"/>
                      <a:r>
                        <a:rPr lang="en-ZA" sz="1100" b="1" i="0" u="sng" strike="noStrike" dirty="0">
                          <a:solidFill>
                            <a:srgbClr val="000000"/>
                          </a:solidFill>
                          <a:effectLst/>
                          <a:latin typeface="Arial" panose="020B0604020202020204" pitchFamily="34" charset="0"/>
                        </a:rPr>
                        <a:t>EXPENSES</a:t>
                      </a:r>
                    </a:p>
                  </a:txBody>
                  <a:tcPr marL="3800" marR="3800" marT="38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b"/>
                      <a:endParaRPr lang="en-ZA" sz="1100" b="1" i="0" u="sng" strike="noStrike" dirty="0">
                        <a:solidFill>
                          <a:srgbClr val="000000"/>
                        </a:solidFill>
                        <a:effectLst/>
                        <a:latin typeface="Arial" panose="020B0604020202020204" pitchFamily="34" charset="0"/>
                      </a:endParaRPr>
                    </a:p>
                  </a:txBody>
                  <a:tcPr marL="3800" marR="3800" marT="3800" marB="0" anchor="b">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b"/>
                      <a:r>
                        <a:rPr lang="en-ZA" sz="1100" b="1" i="0" u="sng" strike="noStrike" dirty="0">
                          <a:solidFill>
                            <a:srgbClr val="000000"/>
                          </a:solidFill>
                          <a:effectLst/>
                          <a:latin typeface="Arial" panose="020B0604020202020204" pitchFamily="34" charset="0"/>
                        </a:rPr>
                        <a:t> </a:t>
                      </a:r>
                    </a:p>
                  </a:txBody>
                  <a:tcPr marL="3800" marR="3800" marT="38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99FF"/>
                    </a:solidFill>
                  </a:tcPr>
                </a:tc>
                <a:tc>
                  <a:txBody>
                    <a:bodyPr/>
                    <a:lstStyle/>
                    <a:p>
                      <a:pPr algn="l" fontAlgn="b"/>
                      <a:r>
                        <a:rPr lang="en-ZA" sz="1100" b="0" i="0" u="none" strike="noStrike" dirty="0">
                          <a:solidFill>
                            <a:srgbClr val="000000"/>
                          </a:solidFill>
                          <a:effectLst/>
                          <a:latin typeface="Arial" panose="020B0604020202020204" pitchFamily="34" charset="0"/>
                        </a:rPr>
                        <a:t>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extLst>
                  <a:ext uri="{0D108BD9-81ED-4DB2-BD59-A6C34878D82A}">
                    <a16:rowId xmlns:a16="http://schemas.microsoft.com/office/drawing/2014/main" val="1617385069"/>
                  </a:ext>
                </a:extLst>
              </a:tr>
              <a:tr h="96340">
                <a:tc gridSpan="2">
                  <a:txBody>
                    <a:bodyPr/>
                    <a:lstStyle/>
                    <a:p>
                      <a:pPr algn="l" fontAlgn="b"/>
                      <a:r>
                        <a:rPr lang="en-ZA" sz="1100" b="0" i="0" u="none" strike="noStrike" dirty="0">
                          <a:solidFill>
                            <a:srgbClr val="000000"/>
                          </a:solidFill>
                          <a:effectLst/>
                          <a:latin typeface="Arial" panose="020B0604020202020204" pitchFamily="34" charset="0"/>
                        </a:rPr>
                        <a:t>Legal fees</a:t>
                      </a:r>
                    </a:p>
                  </a:txBody>
                  <a:tcPr marL="102590" marR="3800" marT="3800" marB="0" anchor="b">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hMerge="1">
                  <a:txBody>
                    <a:bodyPr/>
                    <a:lstStyle/>
                    <a:p>
                      <a:pPr algn="l" fontAlgn="b"/>
                      <a:endParaRPr lang="en-ZA" sz="1100" b="0" i="0" u="none" strike="noStrike">
                        <a:solidFill>
                          <a:srgbClr val="000000"/>
                        </a:solidFill>
                        <a:effectLst/>
                        <a:latin typeface="Arial" panose="020B0604020202020204" pitchFamily="34" charset="0"/>
                      </a:endParaRPr>
                    </a:p>
                  </a:txBody>
                  <a:tcPr marL="102590" marR="3800" marT="3800" marB="0" anchor="b">
                    <a:lnL w="6350" cap="flat" cmpd="sng" algn="ctr">
                      <a:no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a:t>
                      </a:r>
                    </a:p>
                  </a:txBody>
                  <a:tcPr marL="68393" marR="3800" marT="3800"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2 000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2 100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2 205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2 315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47973644"/>
                  </a:ext>
                </a:extLst>
              </a:tr>
              <a:tr h="96340">
                <a:tc gridSpan="2">
                  <a:txBody>
                    <a:bodyPr/>
                    <a:lstStyle/>
                    <a:p>
                      <a:pPr algn="l" fontAlgn="b"/>
                      <a:r>
                        <a:rPr lang="en-ZA" sz="1100" b="0" i="0" u="none" strike="noStrike" dirty="0">
                          <a:solidFill>
                            <a:srgbClr val="000000"/>
                          </a:solidFill>
                          <a:effectLst/>
                          <a:latin typeface="Arial" panose="020B0604020202020204" pitchFamily="34" charset="0"/>
                        </a:rPr>
                        <a:t>Non life insurance</a:t>
                      </a:r>
                    </a:p>
                  </a:txBody>
                  <a:tcPr marL="102590" marR="3800" marT="3800" marB="0" anchor="b">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hMerge="1">
                  <a:txBody>
                    <a:bodyPr/>
                    <a:lstStyle/>
                    <a:p>
                      <a:pPr algn="l" fontAlgn="b"/>
                      <a:endParaRPr lang="en-ZA" sz="1100" b="0" i="0" u="none" strike="noStrike">
                        <a:solidFill>
                          <a:srgbClr val="000000"/>
                        </a:solidFill>
                        <a:effectLst/>
                        <a:latin typeface="Arial" panose="020B0604020202020204" pitchFamily="34" charset="0"/>
                      </a:endParaRPr>
                    </a:p>
                  </a:txBody>
                  <a:tcPr marL="102590" marR="3800" marT="3800" marB="0" anchor="b">
                    <a:lnL w="6350" cap="flat" cmpd="sng" algn="ctr">
                      <a:no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a:t>
                      </a:r>
                    </a:p>
                  </a:txBody>
                  <a:tcPr marL="68393" marR="3800" marT="3800"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550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578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606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637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3912930439"/>
                  </a:ext>
                </a:extLst>
              </a:tr>
              <a:tr h="96340">
                <a:tc>
                  <a:txBody>
                    <a:bodyPr/>
                    <a:lstStyle/>
                    <a:p>
                      <a:pPr algn="l" fontAlgn="b"/>
                      <a:r>
                        <a:rPr lang="en-ZA" sz="1100" b="0" i="0" u="none" strike="noStrike" dirty="0">
                          <a:solidFill>
                            <a:srgbClr val="000000"/>
                          </a:solidFill>
                          <a:effectLst/>
                          <a:latin typeface="Arial" panose="020B0604020202020204" pitchFamily="34" charset="0"/>
                        </a:rPr>
                        <a:t>Printing and publication</a:t>
                      </a:r>
                    </a:p>
                  </a:txBody>
                  <a:tcPr marL="102590" marR="3800" marT="3800" marB="0" anchor="b">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endParaRPr lang="en-ZA" sz="1100" b="0" i="0" u="none" strike="noStrike" dirty="0">
                        <a:solidFill>
                          <a:srgbClr val="000000"/>
                        </a:solidFill>
                        <a:effectLst/>
                        <a:latin typeface="Arial" panose="020B0604020202020204" pitchFamily="34" charset="0"/>
                      </a:endParaRPr>
                    </a:p>
                  </a:txBody>
                  <a:tcPr marL="102590" marR="3800" marT="3800" marB="0" anchor="b">
                    <a:lnL w="6350" cap="flat" cmpd="sng" algn="ctr">
                      <a:no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a:t>
                      </a:r>
                    </a:p>
                  </a:txBody>
                  <a:tcPr marL="68393" marR="3800" marT="3800"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350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FF"/>
                    </a:solidFill>
                  </a:tcPr>
                </a:tc>
                <a:tc>
                  <a:txBody>
                    <a:bodyPr/>
                    <a:lstStyle/>
                    <a:p>
                      <a:pPr algn="l" fontAlgn="b"/>
                      <a:r>
                        <a:rPr lang="en-ZA" sz="1100" b="0" i="0" u="none" strike="noStrike" dirty="0">
                          <a:solidFill>
                            <a:srgbClr val="000000"/>
                          </a:solidFill>
                          <a:effectLst/>
                          <a:latin typeface="Arial" panose="020B0604020202020204" pitchFamily="34" charset="0"/>
                        </a:rPr>
                        <a:t>            368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386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405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859722211"/>
                  </a:ext>
                </a:extLst>
              </a:tr>
              <a:tr h="96340">
                <a:tc>
                  <a:txBody>
                    <a:bodyPr/>
                    <a:lstStyle/>
                    <a:p>
                      <a:pPr algn="l" fontAlgn="b"/>
                      <a:r>
                        <a:rPr lang="en-ZA" sz="1100" b="0" i="0" u="none" strike="noStrike" dirty="0">
                          <a:solidFill>
                            <a:srgbClr val="000000"/>
                          </a:solidFill>
                          <a:effectLst/>
                          <a:latin typeface="Arial" panose="020B0604020202020204" pitchFamily="34" charset="0"/>
                        </a:rPr>
                        <a:t>Property payments</a:t>
                      </a:r>
                    </a:p>
                  </a:txBody>
                  <a:tcPr marL="102590" marR="3800" marT="3800" marB="0" anchor="b">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endParaRPr lang="en-ZA" sz="1100" b="0" i="0" u="none" strike="noStrike" dirty="0">
                        <a:solidFill>
                          <a:srgbClr val="000000"/>
                        </a:solidFill>
                        <a:effectLst/>
                        <a:latin typeface="Arial" panose="020B0604020202020204" pitchFamily="34" charset="0"/>
                      </a:endParaRPr>
                    </a:p>
                  </a:txBody>
                  <a:tcPr marL="102590" marR="3800" marT="3800" marB="0" anchor="b">
                    <a:lnL w="6350" cap="flat" cmpd="sng" algn="ctr">
                      <a:no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a:t>
                      </a:r>
                    </a:p>
                  </a:txBody>
                  <a:tcPr marL="68393" marR="3800" marT="3800"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12 540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FF"/>
                    </a:solidFill>
                  </a:tcPr>
                </a:tc>
                <a:tc>
                  <a:txBody>
                    <a:bodyPr/>
                    <a:lstStyle/>
                    <a:p>
                      <a:pPr algn="l" fontAlgn="b"/>
                      <a:r>
                        <a:rPr lang="en-ZA" sz="1100" b="0" i="0" u="none" strike="noStrike" dirty="0">
                          <a:solidFill>
                            <a:srgbClr val="000000"/>
                          </a:solidFill>
                          <a:effectLst/>
                          <a:latin typeface="Arial" panose="020B0604020202020204" pitchFamily="34" charset="0"/>
                        </a:rPr>
                        <a:t>       13 167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13 825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14 517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981756665"/>
                  </a:ext>
                </a:extLst>
              </a:tr>
              <a:tr h="96340">
                <a:tc>
                  <a:txBody>
                    <a:bodyPr/>
                    <a:lstStyle/>
                    <a:p>
                      <a:pPr algn="l" fontAlgn="b"/>
                      <a:r>
                        <a:rPr lang="en-ZA" sz="1100" b="0" i="0" u="none" strike="noStrike" dirty="0">
                          <a:solidFill>
                            <a:srgbClr val="000000"/>
                          </a:solidFill>
                          <a:effectLst/>
                          <a:latin typeface="Arial" panose="020B0604020202020204" pitchFamily="34" charset="0"/>
                        </a:rPr>
                        <a:t>Repairs and maintenance</a:t>
                      </a:r>
                    </a:p>
                  </a:txBody>
                  <a:tcPr marL="102590" marR="3800" marT="3800" marB="0" anchor="b">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endParaRPr lang="en-ZA" sz="1100" b="0" i="0" u="none" strike="noStrike" dirty="0">
                        <a:solidFill>
                          <a:srgbClr val="000000"/>
                        </a:solidFill>
                        <a:effectLst/>
                        <a:latin typeface="Arial" panose="020B0604020202020204" pitchFamily="34" charset="0"/>
                      </a:endParaRPr>
                    </a:p>
                  </a:txBody>
                  <a:tcPr marL="102590" marR="3800" marT="3800" marB="0" anchor="b">
                    <a:lnL w="6350" cap="flat" cmpd="sng" algn="ctr">
                      <a:no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a:t>
                      </a:r>
                    </a:p>
                  </a:txBody>
                  <a:tcPr marL="68393" marR="3800" marT="3800"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1 900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FF"/>
                    </a:solidFill>
                  </a:tcPr>
                </a:tc>
                <a:tc>
                  <a:txBody>
                    <a:bodyPr/>
                    <a:lstStyle/>
                    <a:p>
                      <a:pPr algn="l" fontAlgn="b"/>
                      <a:r>
                        <a:rPr lang="en-ZA" sz="1100" b="0" i="0" u="none" strike="noStrike" dirty="0">
                          <a:solidFill>
                            <a:srgbClr val="000000"/>
                          </a:solidFill>
                          <a:effectLst/>
                          <a:latin typeface="Arial" panose="020B0604020202020204" pitchFamily="34" charset="0"/>
                        </a:rPr>
                        <a:t>         1 995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2 095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2 199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1094415596"/>
                  </a:ext>
                </a:extLst>
              </a:tr>
              <a:tr h="96340">
                <a:tc gridSpan="3">
                  <a:txBody>
                    <a:bodyPr/>
                    <a:lstStyle/>
                    <a:p>
                      <a:pPr algn="l" fontAlgn="b"/>
                      <a:r>
                        <a:rPr lang="en-ZA" sz="1100" b="0" i="0" u="none" strike="noStrike" dirty="0">
                          <a:solidFill>
                            <a:srgbClr val="000000"/>
                          </a:solidFill>
                          <a:effectLst/>
                          <a:latin typeface="Arial" panose="020B0604020202020204" pitchFamily="34" charset="0"/>
                        </a:rPr>
                        <a:t>Research and development</a:t>
                      </a:r>
                    </a:p>
                  </a:txBody>
                  <a:tcPr marL="10259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lang="en-ZA"/>
                    </a:p>
                  </a:txBody>
                  <a:tcPr/>
                </a:tc>
                <a:tc hMerge="1">
                  <a:txBody>
                    <a:bodyPr/>
                    <a:lstStyle/>
                    <a:p>
                      <a:endParaRPr lang="en-ZA"/>
                    </a:p>
                  </a:txBody>
                  <a:tcPr/>
                </a:tc>
                <a:tc>
                  <a:txBody>
                    <a:bodyPr/>
                    <a:lstStyle/>
                    <a:p>
                      <a:pPr algn="l" fontAlgn="b"/>
                      <a:r>
                        <a:rPr lang="en-ZA" sz="1100" b="0" i="0" u="none" strike="noStrike">
                          <a:solidFill>
                            <a:srgbClr val="000000"/>
                          </a:solidFill>
                          <a:effectLst/>
                          <a:latin typeface="Arial" panose="020B0604020202020204" pitchFamily="34" charset="0"/>
                        </a:rPr>
                        <a:t>            550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FF"/>
                    </a:solidFill>
                  </a:tcPr>
                </a:tc>
                <a:tc>
                  <a:txBody>
                    <a:bodyPr/>
                    <a:lstStyle/>
                    <a:p>
                      <a:pPr algn="l" fontAlgn="b"/>
                      <a:r>
                        <a:rPr lang="en-ZA" sz="1100" b="0" i="0" u="none" strike="noStrike" dirty="0">
                          <a:solidFill>
                            <a:srgbClr val="000000"/>
                          </a:solidFill>
                          <a:effectLst/>
                          <a:latin typeface="Arial" panose="020B0604020202020204" pitchFamily="34" charset="0"/>
                        </a:rPr>
                        <a:t>            578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606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637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1096138922"/>
                  </a:ext>
                </a:extLst>
              </a:tr>
              <a:tr h="96340">
                <a:tc gridSpan="3">
                  <a:txBody>
                    <a:bodyPr/>
                    <a:lstStyle/>
                    <a:p>
                      <a:pPr algn="l" fontAlgn="b"/>
                      <a:r>
                        <a:rPr lang="en-ZA" sz="1100" b="0" i="0" u="none" strike="noStrike" dirty="0">
                          <a:solidFill>
                            <a:srgbClr val="000000"/>
                          </a:solidFill>
                          <a:effectLst/>
                          <a:latin typeface="Arial" panose="020B0604020202020204" pitchFamily="34" charset="0"/>
                        </a:rPr>
                        <a:t>Training and staff development</a:t>
                      </a:r>
                    </a:p>
                  </a:txBody>
                  <a:tcPr marL="10259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lang="en-ZA"/>
                    </a:p>
                  </a:txBody>
                  <a:tcPr/>
                </a:tc>
                <a:tc hMerge="1">
                  <a:txBody>
                    <a:bodyPr/>
                    <a:lstStyle/>
                    <a:p>
                      <a:endParaRPr lang="en-ZA"/>
                    </a:p>
                  </a:txBody>
                  <a:tcPr/>
                </a:tc>
                <a:tc>
                  <a:txBody>
                    <a:bodyPr/>
                    <a:lstStyle/>
                    <a:p>
                      <a:pPr algn="l" fontAlgn="b"/>
                      <a:r>
                        <a:rPr lang="en-ZA" sz="1100" b="0" i="0" u="none" strike="noStrike" dirty="0">
                          <a:solidFill>
                            <a:srgbClr val="000000"/>
                          </a:solidFill>
                          <a:effectLst/>
                          <a:latin typeface="Arial" panose="020B0604020202020204" pitchFamily="34" charset="0"/>
                        </a:rPr>
                        <a:t>         2 600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2 730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2 867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3 010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1273036606"/>
                  </a:ext>
                </a:extLst>
              </a:tr>
              <a:tr h="96340">
                <a:tc>
                  <a:txBody>
                    <a:bodyPr/>
                    <a:lstStyle/>
                    <a:p>
                      <a:pPr algn="l" fontAlgn="b"/>
                      <a:r>
                        <a:rPr lang="en-ZA" sz="1100" b="0" i="0" u="none" strike="noStrike" dirty="0">
                          <a:solidFill>
                            <a:srgbClr val="000000"/>
                          </a:solidFill>
                          <a:effectLst/>
                          <a:latin typeface="Arial" panose="020B0604020202020204" pitchFamily="34" charset="0"/>
                        </a:rPr>
                        <a:t>Travel and subsistence</a:t>
                      </a:r>
                    </a:p>
                  </a:txBody>
                  <a:tcPr marL="102590" marR="3800" marT="3800" marB="0" anchor="b">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endParaRPr lang="en-ZA" sz="1100" b="0" i="0" u="none" strike="noStrike" dirty="0">
                        <a:solidFill>
                          <a:srgbClr val="000000"/>
                        </a:solidFill>
                        <a:effectLst/>
                        <a:latin typeface="Arial" panose="020B0604020202020204" pitchFamily="34" charset="0"/>
                      </a:endParaRPr>
                    </a:p>
                  </a:txBody>
                  <a:tcPr marL="102590" marR="3800" marT="3800" marB="0" anchor="b">
                    <a:lnL w="6350" cap="flat" cmpd="sng" algn="ctr">
                      <a:no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a:t>
                      </a:r>
                    </a:p>
                  </a:txBody>
                  <a:tcPr marL="68393" marR="3800" marT="3800"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13 000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13 650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14 333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15 049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1033336131"/>
                  </a:ext>
                </a:extLst>
              </a:tr>
              <a:tr h="96340">
                <a:tc>
                  <a:txBody>
                    <a:bodyPr/>
                    <a:lstStyle/>
                    <a:p>
                      <a:pPr algn="l" fontAlgn="b"/>
                      <a:r>
                        <a:rPr lang="en-ZA" sz="1100" b="0" i="0" u="none" strike="noStrike" dirty="0">
                          <a:solidFill>
                            <a:srgbClr val="000000"/>
                          </a:solidFill>
                          <a:effectLst/>
                          <a:latin typeface="Arial" panose="020B0604020202020204" pitchFamily="34" charset="0"/>
                        </a:rPr>
                        <a:t>Venues and facilities</a:t>
                      </a:r>
                    </a:p>
                  </a:txBody>
                  <a:tcPr marL="102590" marR="3800" marT="3800" marB="0" anchor="b">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endParaRPr lang="en-ZA" sz="1100" b="0" i="0" u="none" strike="noStrike" dirty="0">
                        <a:solidFill>
                          <a:srgbClr val="000000"/>
                        </a:solidFill>
                        <a:effectLst/>
                        <a:latin typeface="Arial" panose="020B0604020202020204" pitchFamily="34" charset="0"/>
                      </a:endParaRPr>
                    </a:p>
                  </a:txBody>
                  <a:tcPr marL="102590" marR="3800" marT="3800" marB="0" anchor="b">
                    <a:lnL w="6350" cap="flat" cmpd="sng" algn="ctr">
                      <a:no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a:t>
                      </a:r>
                    </a:p>
                  </a:txBody>
                  <a:tcPr marL="68393" marR="3800" marT="3800"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1 000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1 050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1 103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1 158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1713994590"/>
                  </a:ext>
                </a:extLst>
              </a:tr>
              <a:tr h="96340">
                <a:tc gridSpan="3">
                  <a:txBody>
                    <a:bodyPr/>
                    <a:lstStyle/>
                    <a:p>
                      <a:pPr algn="l" fontAlgn="b"/>
                      <a:r>
                        <a:rPr lang="en-ZA" sz="1100" b="0" i="0" u="none" strike="noStrike" dirty="0">
                          <a:solidFill>
                            <a:srgbClr val="000000"/>
                          </a:solidFill>
                          <a:effectLst/>
                          <a:latin typeface="Arial" panose="020B0604020202020204" pitchFamily="34" charset="0"/>
                        </a:rPr>
                        <a:t>Other unclassified expenditure</a:t>
                      </a:r>
                    </a:p>
                  </a:txBody>
                  <a:tcPr marL="10259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lang="en-ZA"/>
                    </a:p>
                  </a:txBody>
                  <a:tcPr/>
                </a:tc>
                <a:tc hMerge="1">
                  <a:txBody>
                    <a:bodyPr/>
                    <a:lstStyle/>
                    <a:p>
                      <a:endParaRPr lang="en-ZA"/>
                    </a:p>
                  </a:txBody>
                  <a:tcPr/>
                </a:tc>
                <a:tc>
                  <a:txBody>
                    <a:bodyPr/>
                    <a:lstStyle/>
                    <a:p>
                      <a:pPr algn="l" fontAlgn="b"/>
                      <a:r>
                        <a:rPr lang="en-ZA" sz="1100" b="0" i="0" u="none" strike="noStrike" dirty="0">
                          <a:solidFill>
                            <a:srgbClr val="000000"/>
                          </a:solidFill>
                          <a:effectLst/>
                          <a:latin typeface="Arial" panose="020B0604020202020204" pitchFamily="34" charset="0"/>
                        </a:rPr>
                        <a:t>                -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3562685334"/>
                  </a:ext>
                </a:extLst>
              </a:tr>
              <a:tr h="96340">
                <a:tc>
                  <a:txBody>
                    <a:bodyPr/>
                    <a:lstStyle/>
                    <a:p>
                      <a:pPr algn="l" fontAlgn="b"/>
                      <a:r>
                        <a:rPr lang="en-ZA" sz="1100" b="0" i="0" u="none" strike="noStrike" dirty="0">
                          <a:solidFill>
                            <a:srgbClr val="000000"/>
                          </a:solidFill>
                          <a:effectLst/>
                          <a:latin typeface="Arial" panose="020B0604020202020204" pitchFamily="34" charset="0"/>
                        </a:rPr>
                        <a:t>Depreciation</a:t>
                      </a:r>
                    </a:p>
                  </a:txBody>
                  <a:tcPr marL="68393" marR="3800" marT="3800" marB="0" anchor="b">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endParaRPr lang="en-ZA" sz="1100" b="0" i="0" u="none" strike="noStrike" dirty="0">
                        <a:solidFill>
                          <a:srgbClr val="000000"/>
                        </a:solidFill>
                        <a:effectLst/>
                        <a:latin typeface="Arial" panose="020B0604020202020204" pitchFamily="34" charset="0"/>
                      </a:endParaRPr>
                    </a:p>
                  </a:txBody>
                  <a:tcPr marL="68393" marR="3800" marT="3800" marB="0" anchor="b">
                    <a:lnL w="6350" cap="flat" cmpd="sng" algn="ctr">
                      <a:no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a:t>
                      </a:r>
                    </a:p>
                  </a:txBody>
                  <a:tcPr marL="68393" marR="3800" marT="3800"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2 850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2 809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2 809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2 944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4014957054"/>
                  </a:ext>
                </a:extLst>
              </a:tr>
              <a:tr h="96340">
                <a:tc>
                  <a:txBody>
                    <a:bodyPr/>
                    <a:lstStyle/>
                    <a:p>
                      <a:pPr algn="l" fontAlgn="b"/>
                      <a:r>
                        <a:rPr lang="en-ZA" sz="1100" b="0" i="0" u="none" strike="noStrike" dirty="0">
                          <a:solidFill>
                            <a:srgbClr val="000000"/>
                          </a:solidFill>
                          <a:effectLst/>
                          <a:latin typeface="Arial" panose="020B0604020202020204" pitchFamily="34" charset="0"/>
                        </a:rPr>
                        <a:t>Losses from</a:t>
                      </a:r>
                    </a:p>
                  </a:txBody>
                  <a:tcPr marL="68393" marR="3800" marT="3800" marB="0" anchor="b">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endParaRPr lang="en-ZA" sz="1100" b="0" i="0" u="none" strike="noStrike" dirty="0">
                        <a:solidFill>
                          <a:srgbClr val="000000"/>
                        </a:solidFill>
                        <a:effectLst/>
                        <a:latin typeface="Arial" panose="020B0604020202020204" pitchFamily="34" charset="0"/>
                      </a:endParaRPr>
                    </a:p>
                  </a:txBody>
                  <a:tcPr marL="68393" marR="3800" marT="3800" marB="0" anchor="b">
                    <a:lnL w="6350" cap="flat" cmpd="sng" algn="ctr">
                      <a:no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a:t>
                      </a:r>
                    </a:p>
                  </a:txBody>
                  <a:tcPr marL="68393" marR="3800" marT="3800"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998178736"/>
                  </a:ext>
                </a:extLst>
              </a:tr>
              <a:tr h="96340">
                <a:tc gridSpan="3">
                  <a:txBody>
                    <a:bodyPr/>
                    <a:lstStyle/>
                    <a:p>
                      <a:pPr algn="l" fontAlgn="b"/>
                      <a:r>
                        <a:rPr lang="en-GB" sz="1100" b="0" i="0" u="none" strike="noStrike" dirty="0">
                          <a:solidFill>
                            <a:srgbClr val="000000"/>
                          </a:solidFill>
                          <a:effectLst/>
                          <a:latin typeface="Arial" panose="020B0604020202020204" pitchFamily="34" charset="0"/>
                        </a:rPr>
                        <a:t>Interest, dividends and rent on land</a:t>
                      </a:r>
                    </a:p>
                  </a:txBody>
                  <a:tcPr marL="68393"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hMerge="1">
                  <a:txBody>
                    <a:bodyPr/>
                    <a:lstStyle/>
                    <a:p>
                      <a:endParaRPr lang="en-ZA"/>
                    </a:p>
                  </a:txBody>
                  <a:tcPr/>
                </a:tc>
                <a:tc hMerge="1">
                  <a:txBody>
                    <a:bodyPr/>
                    <a:lstStyle/>
                    <a:p>
                      <a:endParaRPr lang="en-ZA"/>
                    </a:p>
                  </a:txBody>
                  <a:tcPr/>
                </a:tc>
                <a:tc>
                  <a:txBody>
                    <a:bodyPr/>
                    <a:lstStyle/>
                    <a:p>
                      <a:pPr algn="l" fontAlgn="b"/>
                      <a:r>
                        <a:rPr lang="en-ZA" sz="1100" b="0" i="0" u="none" strike="noStrike" dirty="0">
                          <a:solidFill>
                            <a:srgbClr val="000000"/>
                          </a:solidFill>
                          <a:effectLst/>
                          <a:latin typeface="Arial" panose="020B0604020202020204" pitchFamily="34" charset="0"/>
                        </a:rPr>
                        <a:t>               3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2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3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3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93726642"/>
                  </a:ext>
                </a:extLst>
              </a:tr>
              <a:tr h="96340">
                <a:tc>
                  <a:txBody>
                    <a:bodyPr/>
                    <a:lstStyle/>
                    <a:p>
                      <a:pPr algn="l" fontAlgn="b"/>
                      <a:r>
                        <a:rPr lang="en-ZA" sz="1100" b="0" i="0" u="none" strike="noStrike" dirty="0">
                          <a:solidFill>
                            <a:srgbClr val="000000"/>
                          </a:solidFill>
                          <a:effectLst/>
                          <a:latin typeface="Arial" panose="020B0604020202020204" pitchFamily="34" charset="0"/>
                        </a:rPr>
                        <a:t>Interest</a:t>
                      </a:r>
                    </a:p>
                  </a:txBody>
                  <a:tcPr marL="102590" marR="3800" marT="3800" marB="0" anchor="b">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endParaRPr lang="en-ZA" sz="1100" b="0" i="0" u="none" strike="noStrike" dirty="0">
                        <a:solidFill>
                          <a:srgbClr val="000000"/>
                        </a:solidFill>
                        <a:effectLst/>
                        <a:latin typeface="Arial" panose="020B0604020202020204" pitchFamily="34" charset="0"/>
                      </a:endParaRPr>
                    </a:p>
                  </a:txBody>
                  <a:tcPr marL="102590" marR="3800" marT="3800" marB="0" anchor="b">
                    <a:lnL w="6350" cap="flat" cmpd="sng" algn="ctr">
                      <a:no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a:t>
                      </a:r>
                    </a:p>
                  </a:txBody>
                  <a:tcPr marL="102590" marR="3800" marT="3800"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3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2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3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3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extLst>
                  <a:ext uri="{0D108BD9-81ED-4DB2-BD59-A6C34878D82A}">
                    <a16:rowId xmlns:a16="http://schemas.microsoft.com/office/drawing/2014/main" val="3780545050"/>
                  </a:ext>
                </a:extLst>
              </a:tr>
              <a:tr h="96340">
                <a:tc>
                  <a:txBody>
                    <a:bodyPr/>
                    <a:lstStyle/>
                    <a:p>
                      <a:pPr algn="l" fontAlgn="b"/>
                      <a:r>
                        <a:rPr lang="en-ZA" sz="1100" b="0" i="0" u="none" strike="noStrike" dirty="0">
                          <a:solidFill>
                            <a:srgbClr val="000000"/>
                          </a:solidFill>
                          <a:effectLst/>
                          <a:latin typeface="Arial" panose="020B0604020202020204" pitchFamily="34" charset="0"/>
                        </a:rPr>
                        <a:t>Dividends</a:t>
                      </a:r>
                    </a:p>
                  </a:txBody>
                  <a:tcPr marL="102590" marR="3800" marT="3800" marB="0" anchor="b">
                    <a:lnL w="6350" cap="flat" cmpd="sng" algn="ctr">
                      <a:solidFill>
                        <a:srgbClr val="000000"/>
                      </a:solid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endParaRPr lang="en-ZA" sz="1100" b="0" i="0" u="none" strike="noStrike" dirty="0">
                        <a:solidFill>
                          <a:srgbClr val="000000"/>
                        </a:solidFill>
                        <a:effectLst/>
                        <a:latin typeface="Arial" panose="020B0604020202020204" pitchFamily="34" charset="0"/>
                      </a:endParaRPr>
                    </a:p>
                  </a:txBody>
                  <a:tcPr marL="102590" marR="3800" marT="3800" marB="0" anchor="b">
                    <a:lnL w="6350" cap="flat" cmpd="sng" algn="ctr">
                      <a:noFill/>
                      <a:prstDash val="solid"/>
                      <a:round/>
                      <a:headEnd type="none" w="med" len="med"/>
                      <a:tailEnd type="none" w="med" len="med"/>
                    </a:lnL>
                    <a:lnR>
                      <a:noFill/>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a:t>
                      </a:r>
                    </a:p>
                  </a:txBody>
                  <a:tcPr marL="102590" marR="3800" marT="3800"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3616305631"/>
                  </a:ext>
                </a:extLst>
              </a:tr>
              <a:tr h="96340">
                <a:tc>
                  <a:txBody>
                    <a:bodyPr/>
                    <a:lstStyle/>
                    <a:p>
                      <a:pPr algn="l" fontAlgn="b"/>
                      <a:r>
                        <a:rPr lang="en-ZA" sz="1100" b="0" i="0" u="none" strike="noStrike" dirty="0">
                          <a:solidFill>
                            <a:srgbClr val="000000"/>
                          </a:solidFill>
                          <a:effectLst/>
                          <a:latin typeface="Arial" panose="020B0604020202020204" pitchFamily="34" charset="0"/>
                        </a:rPr>
                        <a:t>Rent on land</a:t>
                      </a:r>
                    </a:p>
                  </a:txBody>
                  <a:tcPr marL="102590" marR="3800" marT="380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endParaRPr lang="en-ZA" sz="1100" b="0" i="0" u="none" strike="noStrike" dirty="0">
                        <a:solidFill>
                          <a:srgbClr val="000000"/>
                        </a:solidFill>
                        <a:effectLst/>
                        <a:latin typeface="Arial" panose="020B0604020202020204" pitchFamily="34" charset="0"/>
                      </a:endParaRPr>
                    </a:p>
                  </a:txBody>
                  <a:tcPr marL="102590" marR="3800" marT="3800" marB="0" anchor="b">
                    <a:lnL w="6350" cap="flat" cmpd="sng" algn="ctr">
                      <a:no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a:t>
                      </a:r>
                    </a:p>
                  </a:txBody>
                  <a:tcPr marL="102590" marR="3800" marT="380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99FF"/>
                    </a:solidFill>
                  </a:tcPr>
                </a:tc>
                <a:tc>
                  <a:txBody>
                    <a:bodyPr/>
                    <a:lstStyle/>
                    <a:p>
                      <a:pPr algn="l" fontAlgn="b"/>
                      <a:r>
                        <a:rPr lang="en-ZA" sz="1100" b="0" i="0" u="none" strike="noStrike">
                          <a:solidFill>
                            <a:srgbClr val="000000"/>
                          </a:solidFill>
                          <a:effectLst/>
                          <a:latin typeface="Arial" panose="020B0604020202020204" pitchFamily="34" charset="0"/>
                        </a:rPr>
                        <a:t>                -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0" i="0" u="none" strike="noStrike">
                          <a:solidFill>
                            <a:srgbClr val="000000"/>
                          </a:solidFill>
                          <a:effectLst/>
                          <a:latin typeface="Arial" panose="020B0604020202020204" pitchFamily="34" charset="0"/>
                        </a:rPr>
                        <a:t>                -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0" i="0" u="none" strike="noStrike" dirty="0">
                          <a:solidFill>
                            <a:srgbClr val="000000"/>
                          </a:solidFill>
                          <a:effectLst/>
                          <a:latin typeface="Arial" panose="020B0604020202020204" pitchFamily="34" charset="0"/>
                        </a:rPr>
                        <a:t>                -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82660069"/>
                  </a:ext>
                </a:extLst>
              </a:tr>
              <a:tr h="96340">
                <a:tc>
                  <a:txBody>
                    <a:bodyPr/>
                    <a:lstStyle/>
                    <a:p>
                      <a:pPr algn="l" fontAlgn="b"/>
                      <a:r>
                        <a:rPr lang="en-ZA" sz="1100" b="1" i="0" u="none" strike="noStrike" dirty="0">
                          <a:solidFill>
                            <a:srgbClr val="000000"/>
                          </a:solidFill>
                          <a:effectLst/>
                          <a:latin typeface="Arial" panose="020B0604020202020204" pitchFamily="34" charset="0"/>
                        </a:rPr>
                        <a:t>Total Expenditure</a:t>
                      </a:r>
                    </a:p>
                  </a:txBody>
                  <a:tcPr marL="3800" marR="3800" marT="38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endParaRPr lang="en-ZA" sz="1100" b="1" i="0" u="none" strike="noStrike" dirty="0">
                        <a:solidFill>
                          <a:srgbClr val="000000"/>
                        </a:solidFill>
                        <a:effectLst/>
                        <a:latin typeface="Arial" panose="020B0604020202020204" pitchFamily="34" charset="0"/>
                      </a:endParaRPr>
                    </a:p>
                  </a:txBody>
                  <a:tcPr marL="3800" marR="3800" marT="3800" marB="0" anchor="b">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1" i="0" u="none" strike="noStrike" dirty="0">
                          <a:solidFill>
                            <a:srgbClr val="000000"/>
                          </a:solidFill>
                          <a:effectLst/>
                          <a:latin typeface="Arial" panose="020B0604020202020204" pitchFamily="34" charset="0"/>
                        </a:rPr>
                        <a:t> </a:t>
                      </a:r>
                    </a:p>
                  </a:txBody>
                  <a:tcPr marL="3800" marR="3800" marT="38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1" i="0" u="none" strike="noStrike" dirty="0">
                          <a:solidFill>
                            <a:srgbClr val="000000"/>
                          </a:solidFill>
                          <a:effectLst/>
                          <a:latin typeface="Arial" panose="020B0604020202020204" pitchFamily="34" charset="0"/>
                        </a:rPr>
                        <a:t>      378 464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l" fontAlgn="b"/>
                      <a:r>
                        <a:rPr lang="en-ZA" sz="1100" b="1" i="0" u="none" strike="noStrike">
                          <a:solidFill>
                            <a:srgbClr val="000000"/>
                          </a:solidFill>
                          <a:effectLst/>
                          <a:latin typeface="Arial" panose="020B0604020202020204" pitchFamily="34" charset="0"/>
                        </a:rPr>
                        <a:t>      397 203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1" i="0" u="none" strike="noStrike">
                          <a:solidFill>
                            <a:srgbClr val="000000"/>
                          </a:solidFill>
                          <a:effectLst/>
                          <a:latin typeface="Arial" panose="020B0604020202020204" pitchFamily="34" charset="0"/>
                        </a:rPr>
                        <a:t>      417 257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1" i="0" u="none" strike="noStrike" dirty="0">
                          <a:solidFill>
                            <a:srgbClr val="000000"/>
                          </a:solidFill>
                          <a:effectLst/>
                          <a:latin typeface="Arial" panose="020B0604020202020204" pitchFamily="34" charset="0"/>
                        </a:rPr>
                        <a:t>      438 119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89667893"/>
                  </a:ext>
                </a:extLst>
              </a:tr>
              <a:tr h="96340">
                <a:tc>
                  <a:txBody>
                    <a:bodyPr/>
                    <a:lstStyle/>
                    <a:p>
                      <a:pPr algn="l" fontAlgn="b"/>
                      <a:endParaRPr lang="en-ZA" sz="1100" b="1" i="0" u="none" strike="noStrike" dirty="0">
                        <a:solidFill>
                          <a:srgbClr val="000000"/>
                        </a:solidFill>
                        <a:effectLst/>
                        <a:latin typeface="Arial" panose="020B0604020202020204" pitchFamily="34" charset="0"/>
                      </a:endParaRPr>
                    </a:p>
                  </a:txBody>
                  <a:tcPr marL="3800" marR="3800" marT="38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endParaRPr lang="en-ZA" sz="1100" b="1" i="0" u="none" strike="noStrike" dirty="0">
                        <a:solidFill>
                          <a:srgbClr val="000000"/>
                        </a:solidFill>
                        <a:effectLst/>
                        <a:latin typeface="Arial" panose="020B0604020202020204" pitchFamily="34" charset="0"/>
                      </a:endParaRPr>
                    </a:p>
                  </a:txBody>
                  <a:tcPr marL="3800" marR="3800" marT="38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endParaRPr lang="en-ZA" sz="1100" b="1" i="0" u="none" strike="noStrike" dirty="0">
                        <a:solidFill>
                          <a:srgbClr val="000000"/>
                        </a:solidFill>
                        <a:effectLst/>
                        <a:latin typeface="Arial" panose="020B0604020202020204" pitchFamily="34" charset="0"/>
                      </a:endParaRPr>
                    </a:p>
                  </a:txBody>
                  <a:tcPr marL="3800" marR="3800" marT="38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1" i="0" u="none" strike="noStrike" dirty="0">
                          <a:solidFill>
                            <a:srgbClr val="000000"/>
                          </a:solidFill>
                          <a:effectLst/>
                          <a:latin typeface="Arial" panose="020B0604020202020204" pitchFamily="34" charset="0"/>
                        </a:rPr>
                        <a:t> </a:t>
                      </a:r>
                    </a:p>
                  </a:txBody>
                  <a:tcPr marL="3800" marR="3800" marT="38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l" fontAlgn="b"/>
                      <a:endParaRPr lang="en-ZA" sz="1100" b="1" i="0" u="none" strike="noStrike">
                        <a:solidFill>
                          <a:srgbClr val="000000"/>
                        </a:solidFill>
                        <a:effectLst/>
                        <a:latin typeface="Arial" panose="020B0604020202020204" pitchFamily="34" charset="0"/>
                      </a:endParaRPr>
                    </a:p>
                  </a:txBody>
                  <a:tcPr marL="3800" marR="3800" marT="38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endParaRPr lang="en-ZA" sz="1100" b="1" i="0" u="none" strike="noStrike">
                        <a:solidFill>
                          <a:srgbClr val="000000"/>
                        </a:solidFill>
                        <a:effectLst/>
                        <a:latin typeface="Arial" panose="020B0604020202020204" pitchFamily="34" charset="0"/>
                      </a:endParaRPr>
                    </a:p>
                  </a:txBody>
                  <a:tcPr marL="3800" marR="3800" marT="38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endParaRPr lang="en-ZA" sz="1100" b="1" i="0" u="none" strike="noStrike" dirty="0">
                        <a:solidFill>
                          <a:srgbClr val="000000"/>
                        </a:solidFill>
                        <a:effectLst/>
                        <a:latin typeface="Arial" panose="020B0604020202020204" pitchFamily="34" charset="0"/>
                      </a:endParaRPr>
                    </a:p>
                  </a:txBody>
                  <a:tcPr marL="3800" marR="3800" marT="38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212192476"/>
                  </a:ext>
                </a:extLst>
              </a:tr>
              <a:tr h="96340">
                <a:tc>
                  <a:txBody>
                    <a:bodyPr/>
                    <a:lstStyle/>
                    <a:p>
                      <a:pPr algn="l" fontAlgn="b"/>
                      <a:r>
                        <a:rPr lang="en-ZA" sz="1100" b="1" i="0" u="none" strike="noStrike" dirty="0">
                          <a:solidFill>
                            <a:srgbClr val="000000"/>
                          </a:solidFill>
                          <a:effectLst/>
                          <a:latin typeface="Arial" panose="020B0604020202020204" pitchFamily="34" charset="0"/>
                        </a:rPr>
                        <a:t>Surplus/Deficit</a:t>
                      </a:r>
                    </a:p>
                  </a:txBody>
                  <a:tcPr marL="3800" marR="3800" marT="380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endParaRPr lang="en-ZA" sz="1100" b="1" i="0" u="none" strike="noStrike" dirty="0">
                        <a:solidFill>
                          <a:srgbClr val="000000"/>
                        </a:solidFill>
                        <a:effectLst/>
                        <a:latin typeface="Arial" panose="020B0604020202020204" pitchFamily="34" charset="0"/>
                      </a:endParaRPr>
                    </a:p>
                  </a:txBody>
                  <a:tcPr marL="3800" marR="3800" marT="3800" marB="0" anchor="b">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1" i="0" u="none" strike="noStrike" dirty="0">
                          <a:solidFill>
                            <a:srgbClr val="FF0000"/>
                          </a:solidFill>
                          <a:effectLst/>
                          <a:latin typeface="Arial" panose="020B0604020202020204" pitchFamily="34" charset="0"/>
                        </a:rPr>
                        <a:t> </a:t>
                      </a:r>
                    </a:p>
                  </a:txBody>
                  <a:tcPr marL="3800" marR="3800" marT="38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1" i="0" u="none" strike="noStrike" dirty="0">
                          <a:solidFill>
                            <a:srgbClr val="FF0000"/>
                          </a:solidFill>
                          <a:effectLst/>
                          <a:latin typeface="Arial" panose="020B0604020202020204" pitchFamily="34" charset="0"/>
                        </a:rPr>
                        <a:t>                - </a:t>
                      </a:r>
                    </a:p>
                  </a:txBody>
                  <a:tcPr marL="3800" marR="3800" marT="38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l" fontAlgn="b"/>
                      <a:r>
                        <a:rPr lang="en-ZA" sz="1100" b="1" i="0" u="none" strike="noStrike">
                          <a:solidFill>
                            <a:srgbClr val="FF0000"/>
                          </a:solidFill>
                          <a:effectLst/>
                          <a:latin typeface="Arial" panose="020B0604020202020204" pitchFamily="34" charset="0"/>
                        </a:rPr>
                        <a:t>                - </a:t>
                      </a:r>
                    </a:p>
                  </a:txBody>
                  <a:tcPr marL="3800" marR="3800" marT="380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1" i="0" u="none" strike="noStrike">
                          <a:solidFill>
                            <a:srgbClr val="FF0000"/>
                          </a:solidFill>
                          <a:effectLst/>
                          <a:latin typeface="Arial" panose="020B0604020202020204" pitchFamily="34" charset="0"/>
                        </a:rPr>
                        <a:t>                - </a:t>
                      </a:r>
                    </a:p>
                  </a:txBody>
                  <a:tcPr marL="3800" marR="3800" marT="380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1" i="0" u="none" strike="noStrike" dirty="0">
                          <a:solidFill>
                            <a:srgbClr val="FF0000"/>
                          </a:solidFill>
                          <a:effectLst/>
                          <a:latin typeface="Arial" panose="020B0604020202020204" pitchFamily="34" charset="0"/>
                        </a:rPr>
                        <a:t>                - </a:t>
                      </a:r>
                    </a:p>
                  </a:txBody>
                  <a:tcPr marL="3800" marR="3800" marT="38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73756604"/>
                  </a:ext>
                </a:extLst>
              </a:tr>
            </a:tbl>
          </a:graphicData>
        </a:graphic>
      </p:graphicFrame>
    </p:spTree>
    <p:extLst>
      <p:ext uri="{BB962C8B-B14F-4D97-AF65-F5344CB8AC3E}">
        <p14:creationId xmlns:p14="http://schemas.microsoft.com/office/powerpoint/2010/main" val="902044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0849" y="112139"/>
            <a:ext cx="1123369" cy="780176"/>
          </a:xfrm>
          <a:prstGeom prst="rect">
            <a:avLst/>
          </a:prstGeom>
          <a:ln>
            <a:noFill/>
          </a:ln>
        </p:spPr>
      </p:pic>
      <p:sp>
        <p:nvSpPr>
          <p:cNvPr id="2" name="Rectangle 1"/>
          <p:cNvSpPr/>
          <p:nvPr/>
        </p:nvSpPr>
        <p:spPr>
          <a:xfrm>
            <a:off x="106017" y="112139"/>
            <a:ext cx="10455966" cy="5872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W" sz="2800" b="1" dirty="0">
                <a:solidFill>
                  <a:srgbClr val="1F497D"/>
                </a:solidFill>
                <a:latin typeface="Arial"/>
              </a:rPr>
              <a:t> Balance sheet    </a:t>
            </a:r>
            <a:endParaRPr lang="en-ZA" sz="2800" b="1" dirty="0">
              <a:solidFill>
                <a:srgbClr val="1F497D"/>
              </a:solidFill>
              <a:latin typeface="Arial"/>
            </a:endParaRPr>
          </a:p>
        </p:txBody>
      </p:sp>
      <p:sp>
        <p:nvSpPr>
          <p:cNvPr id="6" name="Slide Number Placeholder 3">
            <a:extLst>
              <a:ext uri="{FF2B5EF4-FFF2-40B4-BE49-F238E27FC236}">
                <a16:creationId xmlns:a16="http://schemas.microsoft.com/office/drawing/2014/main" id="{F69DBAB3-D8C3-49D0-B7A4-2FF1D20B69EB}"/>
              </a:ext>
            </a:extLst>
          </p:cNvPr>
          <p:cNvSpPr>
            <a:spLocks noGrp="1"/>
          </p:cNvSpPr>
          <p:nvPr>
            <p:ph type="sldNum" sz="quarter" idx="12"/>
          </p:nvPr>
        </p:nvSpPr>
        <p:spPr>
          <a:xfrm>
            <a:off x="9347200" y="6492875"/>
            <a:ext cx="2844800" cy="365125"/>
          </a:xfrm>
        </p:spPr>
        <p:txBody>
          <a:bodyPr/>
          <a:lstStyle/>
          <a:p>
            <a:pPr algn="r"/>
            <a:fld id="{46ECAB5A-9401-5442-B54D-9E441F4DE593}" type="slidenum">
              <a:rPr lang="en-US" sz="1400" b="1" smtClean="0">
                <a:latin typeface="Arial" panose="020B0604020202020204" pitchFamily="34" charset="0"/>
                <a:cs typeface="Arial" panose="020B0604020202020204" pitchFamily="34" charset="0"/>
              </a:rPr>
              <a:pPr algn="r"/>
              <a:t>28</a:t>
            </a:fld>
            <a:endParaRPr lang="en-US" sz="1400" b="1"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FA183A09-4BC2-411A-A2A3-CAF4109602F0}"/>
              </a:ext>
            </a:extLst>
          </p:cNvPr>
          <p:cNvGraphicFramePr>
            <a:graphicFrameLocks noGrp="1"/>
          </p:cNvGraphicFramePr>
          <p:nvPr>
            <p:extLst>
              <p:ext uri="{D42A27DB-BD31-4B8C-83A1-F6EECF244321}">
                <p14:modId xmlns:p14="http://schemas.microsoft.com/office/powerpoint/2010/main" val="2023739358"/>
              </p:ext>
            </p:extLst>
          </p:nvPr>
        </p:nvGraphicFramePr>
        <p:xfrm>
          <a:off x="0" y="892315"/>
          <a:ext cx="12192000" cy="6037397"/>
        </p:xfrm>
        <a:graphic>
          <a:graphicData uri="http://schemas.openxmlformats.org/drawingml/2006/table">
            <a:tbl>
              <a:tblPr/>
              <a:tblGrid>
                <a:gridCol w="3305908">
                  <a:extLst>
                    <a:ext uri="{9D8B030D-6E8A-4147-A177-3AD203B41FA5}">
                      <a16:colId xmlns:a16="http://schemas.microsoft.com/office/drawing/2014/main" val="801172548"/>
                    </a:ext>
                  </a:extLst>
                </a:gridCol>
                <a:gridCol w="1885070">
                  <a:extLst>
                    <a:ext uri="{9D8B030D-6E8A-4147-A177-3AD203B41FA5}">
                      <a16:colId xmlns:a16="http://schemas.microsoft.com/office/drawing/2014/main" val="674039238"/>
                    </a:ext>
                  </a:extLst>
                </a:gridCol>
                <a:gridCol w="3271248">
                  <a:extLst>
                    <a:ext uri="{9D8B030D-6E8A-4147-A177-3AD203B41FA5}">
                      <a16:colId xmlns:a16="http://schemas.microsoft.com/office/drawing/2014/main" val="435809817"/>
                    </a:ext>
                  </a:extLst>
                </a:gridCol>
                <a:gridCol w="1895188">
                  <a:extLst>
                    <a:ext uri="{9D8B030D-6E8A-4147-A177-3AD203B41FA5}">
                      <a16:colId xmlns:a16="http://schemas.microsoft.com/office/drawing/2014/main" val="3709554623"/>
                    </a:ext>
                  </a:extLst>
                </a:gridCol>
                <a:gridCol w="1834586">
                  <a:extLst>
                    <a:ext uri="{9D8B030D-6E8A-4147-A177-3AD203B41FA5}">
                      <a16:colId xmlns:a16="http://schemas.microsoft.com/office/drawing/2014/main" val="1592265689"/>
                    </a:ext>
                  </a:extLst>
                </a:gridCol>
              </a:tblGrid>
              <a:tr h="294245">
                <a:tc>
                  <a:txBody>
                    <a:bodyPr/>
                    <a:lstStyle/>
                    <a:p>
                      <a:pPr algn="ctr" fontAlgn="b"/>
                      <a:r>
                        <a:rPr lang="en-ZA" sz="1100" b="1"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60000"/>
                        <a:lumOff val="40000"/>
                      </a:schemeClr>
                    </a:solidFill>
                  </a:tcPr>
                </a:tc>
                <a:tc>
                  <a:txBody>
                    <a:bodyPr/>
                    <a:lstStyle/>
                    <a:p>
                      <a:pPr algn="ctr" fontAlgn="b"/>
                      <a:r>
                        <a:rPr lang="en-ZA" sz="1100" b="1" i="0" u="none" strike="noStrike" dirty="0">
                          <a:solidFill>
                            <a:srgbClr val="000000"/>
                          </a:solidFill>
                          <a:effectLst/>
                          <a:latin typeface="Calibri" panose="020F0502020204030204" pitchFamily="34" charset="0"/>
                        </a:rPr>
                        <a:t>Notes</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60000"/>
                        <a:lumOff val="40000"/>
                      </a:schemeClr>
                    </a:solidFill>
                  </a:tcPr>
                </a:tc>
                <a:tc>
                  <a:txBody>
                    <a:bodyPr/>
                    <a:lstStyle/>
                    <a:p>
                      <a:pPr algn="ctr" fontAlgn="b"/>
                      <a:r>
                        <a:rPr lang="en-ZA" sz="1100" b="1" i="0" u="none" strike="noStrike" dirty="0">
                          <a:solidFill>
                            <a:srgbClr val="000000"/>
                          </a:solidFill>
                          <a:effectLst/>
                          <a:latin typeface="Calibri" panose="020F0502020204030204" pitchFamily="34" charset="0"/>
                        </a:rPr>
                        <a:t>Budget  31 March 2021</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60000"/>
                        <a:lumOff val="40000"/>
                      </a:schemeClr>
                    </a:solidFill>
                  </a:tcPr>
                </a:tc>
                <a:tc>
                  <a:txBody>
                    <a:bodyPr/>
                    <a:lstStyle/>
                    <a:p>
                      <a:pPr algn="l" fontAlgn="b"/>
                      <a:r>
                        <a:rPr lang="en-ZA" sz="1100" b="1" i="0" u="none" strike="noStrike" dirty="0">
                          <a:solidFill>
                            <a:srgbClr val="000000"/>
                          </a:solidFill>
                          <a:effectLst/>
                          <a:latin typeface="Calibri" panose="020F0502020204030204" pitchFamily="34" charset="0"/>
                        </a:rPr>
                        <a:t>Budget 31  March 2022</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60000"/>
                        <a:lumOff val="40000"/>
                      </a:schemeClr>
                    </a:solidFill>
                  </a:tcPr>
                </a:tc>
                <a:tc>
                  <a:txBody>
                    <a:bodyPr/>
                    <a:lstStyle/>
                    <a:p>
                      <a:pPr algn="ctr" fontAlgn="b"/>
                      <a:r>
                        <a:rPr lang="en-ZA" sz="1100" b="1" i="0" u="none" strike="noStrike" dirty="0">
                          <a:solidFill>
                            <a:srgbClr val="000000"/>
                          </a:solidFill>
                          <a:effectLst/>
                          <a:latin typeface="Calibri" panose="020F0502020204030204" pitchFamily="34" charset="0"/>
                        </a:rPr>
                        <a:t>Budget 31 March 2023</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60000"/>
                        <a:lumOff val="40000"/>
                      </a:schemeClr>
                    </a:solidFill>
                  </a:tcPr>
                </a:tc>
                <a:extLst>
                  <a:ext uri="{0D108BD9-81ED-4DB2-BD59-A6C34878D82A}">
                    <a16:rowId xmlns:a16="http://schemas.microsoft.com/office/drawing/2014/main" val="267742720"/>
                  </a:ext>
                </a:extLst>
              </a:tr>
              <a:tr h="96354">
                <a:tc>
                  <a:txBody>
                    <a:bodyPr/>
                    <a:lstStyle/>
                    <a:p>
                      <a:pPr algn="l" fontAlgn="b"/>
                      <a:r>
                        <a:rPr lang="en-ZA" sz="1100" b="0" i="0" u="none" strike="noStrike">
                          <a:solidFill>
                            <a:srgbClr val="000000"/>
                          </a:solidFill>
                          <a:effectLst/>
                          <a:latin typeface="Calibri" panose="020F0502020204030204" pitchFamily="34" charset="0"/>
                        </a:rPr>
                        <a:t> </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chemeClr val="tx2">
                        <a:lumMod val="60000"/>
                        <a:lumOff val="40000"/>
                      </a:schemeClr>
                    </a:solidFill>
                  </a:tcPr>
                </a:tc>
                <a:tc>
                  <a:txBody>
                    <a:bodyPr/>
                    <a:lstStyle/>
                    <a:p>
                      <a:pPr algn="ctr" fontAlgn="ctr"/>
                      <a:r>
                        <a:rPr lang="en-ZA" sz="1100" b="1" i="0" u="none" strike="noStrike">
                          <a:solidFill>
                            <a:srgbClr val="000000"/>
                          </a:solidFill>
                          <a:effectLst/>
                          <a:latin typeface="Calibri" panose="020F0502020204030204" pitchFamily="34" charset="0"/>
                        </a:rPr>
                        <a:t>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ZA" sz="1100" b="1" i="0" u="none" strike="noStrike">
                          <a:solidFill>
                            <a:srgbClr val="000000"/>
                          </a:solidFill>
                          <a:effectLst/>
                          <a:latin typeface="Calibri" panose="020F0502020204030204" pitchFamily="34" charset="0"/>
                        </a:rPr>
                        <a:t>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b"/>
                      <a:r>
                        <a:rPr lang="en-ZA" sz="1100" b="1"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ZA" sz="1100" b="1" i="0" u="none" strike="noStrike" dirty="0">
                          <a:solidFill>
                            <a:srgbClr val="000000"/>
                          </a:solidFill>
                          <a:effectLst/>
                          <a:latin typeface="Calibri" panose="020F0502020204030204" pitchFamily="34" charset="0"/>
                        </a:rPr>
                        <a:t>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896888699"/>
                  </a:ext>
                </a:extLst>
              </a:tr>
              <a:tr h="103607">
                <a:tc>
                  <a:txBody>
                    <a:bodyPr/>
                    <a:lstStyle/>
                    <a:p>
                      <a:pPr algn="l" fontAlgn="b"/>
                      <a:endParaRPr lang="en-ZA" sz="1100" b="0" i="0" u="none" strike="noStrike" dirty="0">
                        <a:solidFill>
                          <a:srgbClr val="305496"/>
                        </a:solidFill>
                        <a:effectLst/>
                        <a:latin typeface="Calibri" panose="020F0502020204030204" pitchFamily="34" charset="0"/>
                      </a:endParaRP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ZA" sz="1100" b="1"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fontAlgn="b"/>
                      <a:r>
                        <a:rPr lang="en-ZA" sz="1100" b="1" i="0" u="none" strike="noStrike" dirty="0">
                          <a:solidFill>
                            <a:srgbClr val="000000"/>
                          </a:solidFill>
                          <a:effectLst/>
                          <a:latin typeface="Calibri" panose="020F0502020204030204" pitchFamily="34" charset="0"/>
                        </a:rPr>
                        <a:t>R'0000</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fontAlgn="b"/>
                      <a:r>
                        <a:rPr lang="en-ZA" sz="1100" b="1" i="0" u="none" strike="noStrike" dirty="0">
                          <a:solidFill>
                            <a:srgbClr val="000000"/>
                          </a:solidFill>
                          <a:effectLst/>
                          <a:latin typeface="Calibri" panose="020F0502020204030204" pitchFamily="34" charset="0"/>
                        </a:rPr>
                        <a:t>R'0000</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fontAlgn="b"/>
                      <a:r>
                        <a:rPr lang="en-ZA" sz="1100" b="1" i="0" u="none" strike="noStrike" dirty="0">
                          <a:solidFill>
                            <a:srgbClr val="000000"/>
                          </a:solidFill>
                          <a:effectLst/>
                          <a:latin typeface="Calibri" panose="020F0502020204030204" pitchFamily="34" charset="0"/>
                        </a:rPr>
                        <a:t>R'0000</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extLst>
                  <a:ext uri="{0D108BD9-81ED-4DB2-BD59-A6C34878D82A}">
                    <a16:rowId xmlns:a16="http://schemas.microsoft.com/office/drawing/2014/main" val="2359795520"/>
                  </a:ext>
                </a:extLst>
              </a:tr>
              <a:tr h="103607">
                <a:tc>
                  <a:txBody>
                    <a:bodyPr/>
                    <a:lstStyle/>
                    <a:p>
                      <a:pPr algn="l" fontAlgn="b"/>
                      <a:r>
                        <a:rPr lang="en-ZA" sz="1100" b="1" i="0" u="none" strike="noStrike" dirty="0">
                          <a:solidFill>
                            <a:srgbClr val="000000"/>
                          </a:solidFill>
                          <a:effectLst/>
                          <a:latin typeface="Calibri" panose="020F0502020204030204" pitchFamily="34" charset="0"/>
                        </a:rPr>
                        <a:t>ASSETS</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r" fontAlgn="b"/>
                      <a:r>
                        <a:rPr lang="en-ZA"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1336843647"/>
                  </a:ext>
                </a:extLst>
              </a:tr>
              <a:tr h="108788">
                <a:tc>
                  <a:txBody>
                    <a:bodyPr/>
                    <a:lstStyle/>
                    <a:p>
                      <a:pPr algn="l" fontAlgn="ctr"/>
                      <a:r>
                        <a:rPr lang="en-ZA" sz="1100" b="1" i="0" u="none" strike="noStrike">
                          <a:solidFill>
                            <a:srgbClr val="000000"/>
                          </a:solidFill>
                          <a:effectLst/>
                          <a:latin typeface="Calibri" panose="020F0502020204030204" pitchFamily="34" charset="0"/>
                        </a:rPr>
                        <a:t>Non- Current Assets</a:t>
                      </a:r>
                    </a:p>
                  </a:txBody>
                  <a:tcPr marL="3779" marR="3779" marT="3779" marB="0" anchor="ctr">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ctr"/>
                      <a:r>
                        <a:rPr lang="en-ZA" sz="1100" b="0" i="0" u="none" strike="noStrike">
                          <a:solidFill>
                            <a:srgbClr val="000000"/>
                          </a:solidFill>
                          <a:effectLst/>
                          <a:latin typeface="Calibri" panose="020F0502020204030204" pitchFamily="34" charset="0"/>
                        </a:rPr>
                        <a:t>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ctr"/>
                      <a:r>
                        <a:rPr lang="en-ZA" sz="1100" b="0" i="0" u="none" strike="noStrike" dirty="0">
                          <a:solidFill>
                            <a:srgbClr val="000000"/>
                          </a:solidFill>
                          <a:effectLst/>
                          <a:latin typeface="Calibri" panose="020F0502020204030204" pitchFamily="34" charset="0"/>
                        </a:rPr>
                        <a:t>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ctr"/>
                      <a:r>
                        <a:rPr lang="en-ZA" sz="1100" b="1" i="0" u="none" strike="noStrike" dirty="0">
                          <a:solidFill>
                            <a:srgbClr val="000000"/>
                          </a:solidFill>
                          <a:effectLst/>
                          <a:latin typeface="Calibri" panose="020F0502020204030204" pitchFamily="34" charset="0"/>
                        </a:rPr>
                        <a:t>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ctr"/>
                      <a:r>
                        <a:rPr lang="en-ZA" sz="1100" b="1" i="0" u="none" strike="noStrike">
                          <a:solidFill>
                            <a:srgbClr val="000000"/>
                          </a:solidFill>
                          <a:effectLst/>
                          <a:latin typeface="Calibri" panose="020F0502020204030204" pitchFamily="34" charset="0"/>
                        </a:rPr>
                        <a:t>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4161784228"/>
                  </a:ext>
                </a:extLst>
              </a:tr>
              <a:tr h="187528">
                <a:tc>
                  <a:txBody>
                    <a:bodyPr/>
                    <a:lstStyle/>
                    <a:p>
                      <a:pPr algn="l" fontAlgn="b"/>
                      <a:r>
                        <a:rPr lang="en-ZA" sz="1100" b="0" i="0" u="none" strike="noStrike" dirty="0">
                          <a:solidFill>
                            <a:srgbClr val="000000"/>
                          </a:solidFill>
                          <a:effectLst/>
                          <a:latin typeface="Calibri" panose="020F0502020204030204" pitchFamily="34" charset="0"/>
                        </a:rPr>
                        <a:t>Property, plant and equipment</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Calibri" panose="020F0502020204030204" pitchFamily="34" charset="0"/>
                        </a:rPr>
                        <a:t>                              7 652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ZA" sz="1100" b="0" i="0" u="none" strike="noStrike" dirty="0">
                          <a:solidFill>
                            <a:srgbClr val="000000"/>
                          </a:solidFill>
                          <a:effectLst/>
                          <a:latin typeface="Calibri" panose="020F0502020204030204" pitchFamily="34" charset="0"/>
                        </a:rPr>
                        <a:t>8 073</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8 476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3184568760"/>
                  </a:ext>
                </a:extLst>
              </a:tr>
              <a:tr h="187528">
                <a:tc>
                  <a:txBody>
                    <a:bodyPr/>
                    <a:lstStyle/>
                    <a:p>
                      <a:pPr algn="l" fontAlgn="b"/>
                      <a:r>
                        <a:rPr lang="en-ZA" sz="1100" b="0" i="0" u="none" strike="noStrike">
                          <a:solidFill>
                            <a:srgbClr val="000000"/>
                          </a:solidFill>
                          <a:effectLst/>
                          <a:latin typeface="Calibri" panose="020F0502020204030204" pitchFamily="34" charset="0"/>
                        </a:rPr>
                        <a:t>Intangible assets</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135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ZA" sz="1100" b="0" i="0" u="none" strike="noStrike" dirty="0">
                          <a:solidFill>
                            <a:srgbClr val="000000"/>
                          </a:solidFill>
                          <a:effectLst/>
                          <a:latin typeface="Calibri" panose="020F0502020204030204" pitchFamily="34" charset="0"/>
                        </a:rPr>
                        <a:t>143</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150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1212534909"/>
                  </a:ext>
                </a:extLst>
              </a:tr>
              <a:tr h="187528">
                <a:tc>
                  <a:txBody>
                    <a:bodyPr/>
                    <a:lstStyle/>
                    <a:p>
                      <a:pPr algn="l" fontAlgn="b"/>
                      <a:r>
                        <a:rPr lang="en-ZA" sz="1100" b="0" i="0" u="none" strike="noStrike">
                          <a:solidFill>
                            <a:srgbClr val="000000"/>
                          </a:solidFill>
                          <a:effectLst/>
                          <a:latin typeface="Calibri" panose="020F0502020204030204" pitchFamily="34" charset="0"/>
                        </a:rPr>
                        <a:t>Long- term land inventory</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1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Calibri" panose="020F0502020204030204" pitchFamily="34" charset="0"/>
                        </a:rPr>
                        <a:t>                           27 905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Calibri" panose="020F0502020204030204" pitchFamily="34" charset="0"/>
                        </a:rPr>
                        <a:t>                      27 905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27 905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1097863120"/>
                  </a:ext>
                </a:extLst>
              </a:tr>
              <a:tr h="96354">
                <a:tc>
                  <a:txBody>
                    <a:bodyPr/>
                    <a:lstStyle/>
                    <a:p>
                      <a:pPr algn="l" fontAlgn="b"/>
                      <a:endParaRPr lang="en-ZA" sz="1100" b="0" i="0" u="none" strike="noStrike">
                        <a:solidFill>
                          <a:srgbClr val="000000"/>
                        </a:solidFill>
                        <a:effectLst/>
                        <a:latin typeface="Calibri" panose="020F0502020204030204" pitchFamily="34" charset="0"/>
                      </a:endParaRP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0" i="0" u="none" strike="noStrike" dirty="0">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ZA"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75735348"/>
                  </a:ext>
                </a:extLst>
              </a:tr>
              <a:tr h="187528">
                <a:tc>
                  <a:txBody>
                    <a:bodyPr/>
                    <a:lstStyle/>
                    <a:p>
                      <a:pPr algn="l" fontAlgn="b"/>
                      <a:r>
                        <a:rPr lang="en-ZA" sz="1100" b="1" i="0" u="none" strike="noStrike">
                          <a:solidFill>
                            <a:srgbClr val="000000"/>
                          </a:solidFill>
                          <a:effectLst/>
                          <a:latin typeface="Calibri" panose="020F0502020204030204" pitchFamily="34" charset="0"/>
                        </a:rPr>
                        <a:t>Total Non-current Assets</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1" i="0" u="none" strike="noStrike" dirty="0">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1" i="0" u="none" strike="noStrike">
                          <a:solidFill>
                            <a:srgbClr val="000000"/>
                          </a:solidFill>
                          <a:effectLst/>
                          <a:latin typeface="Calibri" panose="020F0502020204030204" pitchFamily="34" charset="0"/>
                        </a:rPr>
                        <a:t>                           35 692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1" i="0" u="none" strike="noStrike">
                          <a:solidFill>
                            <a:srgbClr val="000000"/>
                          </a:solidFill>
                          <a:effectLst/>
                          <a:latin typeface="Calibri" panose="020F0502020204030204" pitchFamily="34" charset="0"/>
                        </a:rPr>
                        <a:t>                      36 120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1" i="0" u="none" strike="noStrike">
                          <a:solidFill>
                            <a:srgbClr val="000000"/>
                          </a:solidFill>
                          <a:effectLst/>
                          <a:latin typeface="Calibri" panose="020F0502020204030204" pitchFamily="34" charset="0"/>
                        </a:rPr>
                        <a:t>                     36 531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580407390"/>
                  </a:ext>
                </a:extLst>
              </a:tr>
              <a:tr h="103607">
                <a:tc>
                  <a:txBody>
                    <a:bodyPr/>
                    <a:lstStyle/>
                    <a:p>
                      <a:pPr algn="l" fontAlgn="b"/>
                      <a:endParaRPr lang="en-ZA" sz="1100" b="1" i="0" u="none" strike="noStrike">
                        <a:solidFill>
                          <a:srgbClr val="000000"/>
                        </a:solidFill>
                        <a:effectLst/>
                        <a:latin typeface="Calibri" panose="020F0502020204030204" pitchFamily="34" charset="0"/>
                      </a:endParaRP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1"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b"/>
                      <a:r>
                        <a:rPr lang="en-ZA" sz="1100" b="1"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r" fontAlgn="b"/>
                      <a:r>
                        <a:rPr lang="en-ZA" sz="1100" b="1" i="0" u="none" strike="noStrike" dirty="0">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extLst>
                  <a:ext uri="{0D108BD9-81ED-4DB2-BD59-A6C34878D82A}">
                    <a16:rowId xmlns:a16="http://schemas.microsoft.com/office/drawing/2014/main" val="4057914007"/>
                  </a:ext>
                </a:extLst>
              </a:tr>
              <a:tr h="103607">
                <a:tc>
                  <a:txBody>
                    <a:bodyPr/>
                    <a:lstStyle/>
                    <a:p>
                      <a:pPr algn="l" fontAlgn="ctr"/>
                      <a:r>
                        <a:rPr lang="en-ZA" sz="1100" b="1" i="0" u="none" strike="noStrike">
                          <a:solidFill>
                            <a:srgbClr val="000000"/>
                          </a:solidFill>
                          <a:effectLst/>
                          <a:latin typeface="Calibri" panose="020F0502020204030204" pitchFamily="34" charset="0"/>
                        </a:rPr>
                        <a:t>Current Assets</a:t>
                      </a:r>
                    </a:p>
                  </a:txBody>
                  <a:tcPr marL="3779" marR="3779" marT="3779" marB="0" anchor="ctr">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ctr"/>
                      <a:r>
                        <a:rPr lang="en-ZA" sz="1100" b="0" i="0" u="none" strike="noStrike">
                          <a:solidFill>
                            <a:srgbClr val="000000"/>
                          </a:solidFill>
                          <a:effectLst/>
                          <a:latin typeface="Calibri" panose="020F0502020204030204" pitchFamily="34" charset="0"/>
                        </a:rPr>
                        <a:t>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ctr"/>
                      <a:r>
                        <a:rPr lang="en-ZA" sz="1100" b="0" i="0" u="none" strike="noStrike">
                          <a:solidFill>
                            <a:srgbClr val="000000"/>
                          </a:solidFill>
                          <a:effectLst/>
                          <a:latin typeface="Calibri" panose="020F0502020204030204" pitchFamily="34" charset="0"/>
                        </a:rPr>
                        <a:t>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r" fontAlgn="ctr"/>
                      <a:r>
                        <a:rPr lang="en-ZA" sz="1100" b="0" i="0" u="none" strike="noStrike">
                          <a:solidFill>
                            <a:srgbClr val="000000"/>
                          </a:solidFill>
                          <a:effectLst/>
                          <a:latin typeface="Calibri" panose="020F0502020204030204" pitchFamily="34" charset="0"/>
                        </a:rPr>
                        <a:t>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3171727086"/>
                  </a:ext>
                </a:extLst>
              </a:tr>
              <a:tr h="187528">
                <a:tc>
                  <a:txBody>
                    <a:bodyPr/>
                    <a:lstStyle/>
                    <a:p>
                      <a:pPr algn="l" fontAlgn="b"/>
                      <a:r>
                        <a:rPr lang="en-ZA" sz="1100" b="0" i="0" u="none" strike="noStrike">
                          <a:solidFill>
                            <a:srgbClr val="000000"/>
                          </a:solidFill>
                          <a:effectLst/>
                          <a:latin typeface="Calibri" panose="020F0502020204030204" pitchFamily="34" charset="0"/>
                        </a:rPr>
                        <a:t>Land inventory</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2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322 263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Calibri" panose="020F0502020204030204" pitchFamily="34" charset="0"/>
                        </a:rPr>
                        <a:t>                    322 263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322 263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1934000533"/>
                  </a:ext>
                </a:extLst>
              </a:tr>
              <a:tr h="187528">
                <a:tc>
                  <a:txBody>
                    <a:bodyPr/>
                    <a:lstStyle/>
                    <a:p>
                      <a:pPr algn="l" fontAlgn="b"/>
                      <a:r>
                        <a:rPr lang="en-ZA" sz="1100" b="0" i="0" u="none" strike="noStrike">
                          <a:solidFill>
                            <a:srgbClr val="000000"/>
                          </a:solidFill>
                          <a:effectLst/>
                          <a:latin typeface="Calibri" panose="020F0502020204030204" pitchFamily="34" charset="0"/>
                        </a:rPr>
                        <a:t>Accounts receivable</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2 888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ZA" sz="1100" b="0" i="0" u="none" strike="noStrike" dirty="0">
                          <a:solidFill>
                            <a:srgbClr val="000000"/>
                          </a:solidFill>
                          <a:effectLst/>
                          <a:latin typeface="Calibri" panose="020F0502020204030204" pitchFamily="34" charset="0"/>
                        </a:rPr>
                        <a:t>3 046</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Calibri" panose="020F0502020204030204" pitchFamily="34" charset="0"/>
                        </a:rPr>
                        <a:t>                        3 199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3398115554"/>
                  </a:ext>
                </a:extLst>
              </a:tr>
              <a:tr h="187528">
                <a:tc>
                  <a:txBody>
                    <a:bodyPr/>
                    <a:lstStyle/>
                    <a:p>
                      <a:pPr algn="l" fontAlgn="b"/>
                      <a:r>
                        <a:rPr lang="en-ZA" sz="1100" b="0" i="0" u="none" strike="noStrike">
                          <a:solidFill>
                            <a:srgbClr val="000000"/>
                          </a:solidFill>
                          <a:effectLst/>
                          <a:latin typeface="Calibri" panose="020F0502020204030204" pitchFamily="34" charset="0"/>
                        </a:rPr>
                        <a:t>Cash and cash equivalents</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479 673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ZA" sz="1100" b="0" i="0" u="none" strike="noStrike" dirty="0">
                          <a:solidFill>
                            <a:srgbClr val="000000"/>
                          </a:solidFill>
                          <a:effectLst/>
                          <a:latin typeface="Calibri" panose="020F0502020204030204" pitchFamily="34" charset="0"/>
                        </a:rPr>
                        <a:t>506 055</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0" i="0" u="none" strike="noStrike" dirty="0">
                          <a:solidFill>
                            <a:srgbClr val="000000"/>
                          </a:solidFill>
                          <a:effectLst/>
                          <a:latin typeface="Calibri" panose="020F0502020204030204" pitchFamily="34" charset="0"/>
                        </a:rPr>
                        <a:t>                   531 358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12711460"/>
                  </a:ext>
                </a:extLst>
              </a:tr>
              <a:tr h="187528">
                <a:tc>
                  <a:txBody>
                    <a:bodyPr/>
                    <a:lstStyle/>
                    <a:p>
                      <a:pPr algn="l" fontAlgn="b"/>
                      <a:endParaRPr lang="en-ZA" sz="1100" b="0" i="0" u="none" strike="noStrike">
                        <a:solidFill>
                          <a:srgbClr val="000000"/>
                        </a:solidFill>
                        <a:effectLst/>
                        <a:latin typeface="Calibri" panose="020F0502020204030204" pitchFamily="34" charset="0"/>
                      </a:endParaRP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ctr"/>
                      <a:r>
                        <a:rPr lang="en-ZA" sz="1100" b="1" i="0" u="none" strike="noStrike">
                          <a:solidFill>
                            <a:srgbClr val="000000"/>
                          </a:solidFill>
                          <a:effectLst/>
                          <a:latin typeface="Calibri" panose="020F0502020204030204" pitchFamily="34" charset="0"/>
                        </a:rPr>
                        <a:t>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en-ZA" sz="1100" b="1" i="0" u="none" strike="noStrike">
                          <a:solidFill>
                            <a:srgbClr val="000000"/>
                          </a:solidFill>
                          <a:effectLst/>
                          <a:latin typeface="Calibri" panose="020F0502020204030204" pitchFamily="34" charset="0"/>
                        </a:rPr>
                        <a:t>                         804 824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en-ZA" sz="1100" b="1" i="0" u="none" strike="noStrike" dirty="0">
                          <a:solidFill>
                            <a:srgbClr val="000000"/>
                          </a:solidFill>
                          <a:effectLst/>
                          <a:latin typeface="Calibri" panose="020F0502020204030204" pitchFamily="34" charset="0"/>
                        </a:rPr>
                        <a:t>                    831 365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en-ZA" sz="1100" b="1" i="0" u="none" strike="noStrike">
                          <a:solidFill>
                            <a:srgbClr val="000000"/>
                          </a:solidFill>
                          <a:effectLst/>
                          <a:latin typeface="Calibri" panose="020F0502020204030204" pitchFamily="34" charset="0"/>
                        </a:rPr>
                        <a:t>                   856 820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08164852"/>
                  </a:ext>
                </a:extLst>
              </a:tr>
              <a:tr h="96354">
                <a:tc>
                  <a:txBody>
                    <a:bodyPr/>
                    <a:lstStyle/>
                    <a:p>
                      <a:pPr algn="l" fontAlgn="b"/>
                      <a:endParaRPr lang="en-ZA" sz="1100" b="0" i="0" u="none" strike="noStrike">
                        <a:solidFill>
                          <a:srgbClr val="000000"/>
                        </a:solidFill>
                        <a:effectLst/>
                        <a:latin typeface="Calibri" panose="020F0502020204030204" pitchFamily="34" charset="0"/>
                      </a:endParaRPr>
                    </a:p>
                  </a:txBody>
                  <a:tcPr marL="3779" marR="3779" marT="3779" marB="0" anchor="b">
                    <a:lnL>
                      <a:noFill/>
                    </a:lnL>
                    <a:lnR>
                      <a:noFill/>
                    </a:lnR>
                    <a:lnT>
                      <a:noFill/>
                    </a:lnT>
                    <a:lnB>
                      <a:noFill/>
                    </a:lnB>
                    <a:solidFill>
                      <a:schemeClr val="bg1">
                        <a:lumMod val="85000"/>
                      </a:schemeClr>
                    </a:solidFill>
                  </a:tcPr>
                </a:tc>
                <a:tc>
                  <a:txBody>
                    <a:bodyPr/>
                    <a:lstStyle/>
                    <a:p>
                      <a:pPr algn="l" fontAlgn="ctr"/>
                      <a:endParaRPr lang="en-ZA" sz="1100" b="1" i="0" u="none" strike="noStrike">
                        <a:solidFill>
                          <a:srgbClr val="000000"/>
                        </a:solidFill>
                        <a:effectLst/>
                        <a:latin typeface="Calibri" panose="020F0502020204030204" pitchFamily="34" charset="0"/>
                      </a:endParaRPr>
                    </a:p>
                  </a:txBody>
                  <a:tcPr marL="3779" marR="3779" marT="3779" marB="0" anchor="ctr">
                    <a:lnL>
                      <a:noFill/>
                    </a:lnL>
                    <a:lnR>
                      <a:noFill/>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ctr"/>
                      <a:endParaRPr lang="en-ZA" sz="1100" b="1" i="0" u="none" strike="noStrike">
                        <a:solidFill>
                          <a:srgbClr val="000000"/>
                        </a:solidFill>
                        <a:effectLst/>
                        <a:latin typeface="Calibri" panose="020F0502020204030204" pitchFamily="34" charset="0"/>
                      </a:endParaRPr>
                    </a:p>
                  </a:txBody>
                  <a:tcPr marL="3779" marR="3779" marT="3779" marB="0" anchor="ctr">
                    <a:lnL>
                      <a:noFill/>
                    </a:lnL>
                    <a:lnR>
                      <a:noFill/>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ctr"/>
                      <a:endParaRPr lang="en-ZA" sz="1100" b="1" i="0" u="none" strike="noStrike">
                        <a:solidFill>
                          <a:srgbClr val="000000"/>
                        </a:solidFill>
                        <a:effectLst/>
                        <a:latin typeface="Calibri" panose="020F0502020204030204" pitchFamily="34" charset="0"/>
                      </a:endParaRPr>
                    </a:p>
                  </a:txBody>
                  <a:tcPr marL="3779" marR="3779" marT="3779" marB="0" anchor="ctr">
                    <a:lnL>
                      <a:noFill/>
                    </a:lnL>
                    <a:lnR>
                      <a:noFill/>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ctr"/>
                      <a:endParaRPr lang="en-ZA" sz="1100" b="1" i="0" u="none" strike="noStrike">
                        <a:solidFill>
                          <a:srgbClr val="000000"/>
                        </a:solidFill>
                        <a:effectLst/>
                        <a:latin typeface="Calibri" panose="020F0502020204030204" pitchFamily="34" charset="0"/>
                      </a:endParaRPr>
                    </a:p>
                  </a:txBody>
                  <a:tcPr marL="3779" marR="3779" marT="3779" marB="0" anchor="ctr">
                    <a:lnL>
                      <a:noFill/>
                    </a:lnL>
                    <a:lnR>
                      <a:noFill/>
                    </a:lnR>
                    <a:lnT w="6350" cap="flat" cmpd="sng" algn="ctr">
                      <a:solidFill>
                        <a:srgbClr val="000000"/>
                      </a:solidFill>
                      <a:prstDash val="solid"/>
                      <a:round/>
                      <a:headEnd type="none" w="med" len="med"/>
                      <a:tailEnd type="none" w="med" len="med"/>
                    </a:lnT>
                    <a:lnB>
                      <a:noFill/>
                    </a:lnB>
                    <a:solidFill>
                      <a:schemeClr val="bg1">
                        <a:lumMod val="85000"/>
                      </a:schemeClr>
                    </a:solidFill>
                  </a:tcPr>
                </a:tc>
                <a:extLst>
                  <a:ext uri="{0D108BD9-81ED-4DB2-BD59-A6C34878D82A}">
                    <a16:rowId xmlns:a16="http://schemas.microsoft.com/office/drawing/2014/main" val="4096893622"/>
                  </a:ext>
                </a:extLst>
              </a:tr>
              <a:tr h="187528">
                <a:tc>
                  <a:txBody>
                    <a:bodyPr/>
                    <a:lstStyle/>
                    <a:p>
                      <a:pPr algn="l" fontAlgn="ctr"/>
                      <a:r>
                        <a:rPr lang="en-ZA" sz="1100" b="1" i="0" u="none" strike="noStrike">
                          <a:solidFill>
                            <a:srgbClr val="000000"/>
                          </a:solidFill>
                          <a:effectLst/>
                          <a:latin typeface="Calibri" panose="020F0502020204030204" pitchFamily="34" charset="0"/>
                        </a:rPr>
                        <a:t>TOTAL ASSETS</a:t>
                      </a:r>
                    </a:p>
                  </a:txBody>
                  <a:tcPr marL="3779" marR="3779" marT="3779" marB="0" anchor="ctr">
                    <a:lnL>
                      <a:noFill/>
                    </a:lnL>
                    <a:lnR>
                      <a:noFill/>
                    </a:lnR>
                    <a:lnT>
                      <a:noFill/>
                    </a:lnT>
                    <a:lnB>
                      <a:noFill/>
                    </a:lnB>
                    <a:solidFill>
                      <a:schemeClr val="bg1">
                        <a:lumMod val="85000"/>
                      </a:schemeClr>
                    </a:solidFill>
                  </a:tcPr>
                </a:tc>
                <a:tc>
                  <a:txBody>
                    <a:bodyPr/>
                    <a:lstStyle/>
                    <a:p>
                      <a:pPr algn="l" fontAlgn="b"/>
                      <a:r>
                        <a:rPr lang="en-ZA" sz="1100" b="1" i="0" u="none" strike="noStrike">
                          <a:solidFill>
                            <a:srgbClr val="000000"/>
                          </a:solidFill>
                          <a:effectLst/>
                          <a:latin typeface="Calibri" panose="020F0502020204030204" pitchFamily="34" charset="0"/>
                        </a:rPr>
                        <a:t> </a:t>
                      </a:r>
                    </a:p>
                  </a:txBody>
                  <a:tcPr marL="3779" marR="3779" marT="3779" marB="0" anchor="b">
                    <a:lnL>
                      <a:noFill/>
                    </a:lnL>
                    <a:lnR>
                      <a:noFill/>
                    </a:lnR>
                    <a:lnT>
                      <a:noFill/>
                    </a:lnT>
                    <a:lnB w="25400" cap="flat" cmpd="dbl"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1" i="0" u="none" strike="noStrike">
                          <a:solidFill>
                            <a:srgbClr val="000000"/>
                          </a:solidFill>
                          <a:effectLst/>
                          <a:latin typeface="Calibri" panose="020F0502020204030204" pitchFamily="34" charset="0"/>
                        </a:rPr>
                        <a:t>                         840 516 </a:t>
                      </a:r>
                    </a:p>
                  </a:txBody>
                  <a:tcPr marL="3779" marR="3779" marT="3779" marB="0" anchor="b">
                    <a:lnL>
                      <a:noFill/>
                    </a:lnL>
                    <a:lnR>
                      <a:noFill/>
                    </a:lnR>
                    <a:lnT>
                      <a:noFill/>
                    </a:lnT>
                    <a:lnB w="25400" cap="flat" cmpd="dbl"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1" i="0" u="none" strike="noStrike">
                          <a:solidFill>
                            <a:srgbClr val="000000"/>
                          </a:solidFill>
                          <a:effectLst/>
                          <a:latin typeface="Calibri" panose="020F0502020204030204" pitchFamily="34" charset="0"/>
                        </a:rPr>
                        <a:t>                    867 485 </a:t>
                      </a:r>
                    </a:p>
                  </a:txBody>
                  <a:tcPr marL="3779" marR="3779" marT="3779" marB="0" anchor="b">
                    <a:lnL>
                      <a:noFill/>
                    </a:lnL>
                    <a:lnR>
                      <a:noFill/>
                    </a:lnR>
                    <a:lnT>
                      <a:noFill/>
                    </a:lnT>
                    <a:lnB w="25400" cap="flat" cmpd="dbl"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1" i="0" u="none" strike="noStrike" dirty="0">
                          <a:solidFill>
                            <a:srgbClr val="000000"/>
                          </a:solidFill>
                          <a:effectLst/>
                          <a:latin typeface="Calibri" panose="020F0502020204030204" pitchFamily="34" charset="0"/>
                        </a:rPr>
                        <a:t>                   893 351 </a:t>
                      </a:r>
                    </a:p>
                  </a:txBody>
                  <a:tcPr marL="3779" marR="3779" marT="3779" marB="0" anchor="b">
                    <a:lnL>
                      <a:noFill/>
                    </a:lnL>
                    <a:lnR>
                      <a:noFill/>
                    </a:lnR>
                    <a:lnT>
                      <a:noFill/>
                    </a:lnT>
                    <a:lnB w="25400" cap="flat" cmpd="dbl"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615553514"/>
                  </a:ext>
                </a:extLst>
              </a:tr>
              <a:tr h="108788">
                <a:tc>
                  <a:txBody>
                    <a:bodyPr/>
                    <a:lstStyle/>
                    <a:p>
                      <a:pPr algn="l" fontAlgn="ctr"/>
                      <a:endParaRPr lang="en-ZA" sz="1100" b="1" i="0" u="none" strike="noStrike">
                        <a:solidFill>
                          <a:srgbClr val="000000"/>
                        </a:solidFill>
                        <a:effectLst/>
                        <a:latin typeface="Calibri" panose="020F0502020204030204" pitchFamily="34" charset="0"/>
                      </a:endParaRPr>
                    </a:p>
                  </a:txBody>
                  <a:tcPr marL="3779" marR="3779" marT="3779" marB="0" anchor="ctr">
                    <a:lnL>
                      <a:noFill/>
                    </a:lnL>
                    <a:lnR>
                      <a:noFill/>
                    </a:lnR>
                    <a:lnT>
                      <a:noFill/>
                    </a:lnT>
                    <a:lnB>
                      <a:noFill/>
                    </a:lnB>
                    <a:solidFill>
                      <a:schemeClr val="bg1">
                        <a:lumMod val="85000"/>
                      </a:schemeClr>
                    </a:solidFill>
                  </a:tcPr>
                </a:tc>
                <a:tc>
                  <a:txBody>
                    <a:bodyPr/>
                    <a:lstStyle/>
                    <a:p>
                      <a:pPr algn="l" fontAlgn="b"/>
                      <a:endParaRPr lang="en-ZA" sz="1100" b="1" i="0" u="none" strike="noStrike">
                        <a:solidFill>
                          <a:srgbClr val="000000"/>
                        </a:solidFill>
                        <a:effectLst/>
                        <a:latin typeface="Calibri" panose="020F0502020204030204" pitchFamily="34" charset="0"/>
                      </a:endParaRPr>
                    </a:p>
                  </a:txBody>
                  <a:tcPr marL="3779" marR="3779" marT="3779"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endParaRPr lang="en-ZA" sz="1100" b="1" i="0" u="none" strike="noStrike">
                        <a:solidFill>
                          <a:srgbClr val="000000"/>
                        </a:solidFill>
                        <a:effectLst/>
                        <a:latin typeface="Calibri" panose="020F0502020204030204" pitchFamily="34" charset="0"/>
                      </a:endParaRPr>
                    </a:p>
                  </a:txBody>
                  <a:tcPr marL="3779" marR="3779" marT="3779"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endParaRPr lang="en-ZA" sz="1100" b="1" i="0" u="none" strike="noStrike" dirty="0">
                        <a:solidFill>
                          <a:srgbClr val="000000"/>
                        </a:solidFill>
                        <a:effectLst/>
                        <a:latin typeface="Calibri" panose="020F0502020204030204" pitchFamily="34" charset="0"/>
                      </a:endParaRPr>
                    </a:p>
                  </a:txBody>
                  <a:tcPr marL="3779" marR="3779" marT="3779"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endParaRPr lang="en-ZA" sz="1100" b="1" i="0" u="none" strike="noStrike" dirty="0">
                        <a:solidFill>
                          <a:srgbClr val="000000"/>
                        </a:solidFill>
                        <a:effectLst/>
                        <a:latin typeface="Calibri" panose="020F0502020204030204" pitchFamily="34" charset="0"/>
                      </a:endParaRPr>
                    </a:p>
                  </a:txBody>
                  <a:tcPr marL="3779" marR="3779" marT="3779" marB="0" anchor="b">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09467425"/>
                  </a:ext>
                </a:extLst>
              </a:tr>
              <a:tr h="96354">
                <a:tc>
                  <a:txBody>
                    <a:bodyPr/>
                    <a:lstStyle/>
                    <a:p>
                      <a:pPr algn="l" fontAlgn="b"/>
                      <a:endParaRPr lang="en-ZA" sz="1100" b="0" i="0" u="none" strike="noStrike">
                        <a:solidFill>
                          <a:srgbClr val="000000"/>
                        </a:solidFill>
                        <a:effectLst/>
                        <a:latin typeface="Calibri" panose="020F0502020204030204" pitchFamily="34" charset="0"/>
                      </a:endParaRP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r" fontAlgn="b"/>
                      <a:r>
                        <a:rPr lang="en-ZA" sz="1100" b="0" i="0" u="none" strike="noStrike" dirty="0">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extLst>
                  <a:ext uri="{0D108BD9-81ED-4DB2-BD59-A6C34878D82A}">
                    <a16:rowId xmlns:a16="http://schemas.microsoft.com/office/drawing/2014/main" val="2881243962"/>
                  </a:ext>
                </a:extLst>
              </a:tr>
              <a:tr h="103607">
                <a:tc>
                  <a:txBody>
                    <a:bodyPr/>
                    <a:lstStyle/>
                    <a:p>
                      <a:pPr algn="l" fontAlgn="b"/>
                      <a:r>
                        <a:rPr lang="en-ZA" sz="1100" b="1" i="0" u="none" strike="noStrike">
                          <a:solidFill>
                            <a:srgbClr val="000000"/>
                          </a:solidFill>
                          <a:effectLst/>
                          <a:latin typeface="Calibri" panose="020F0502020204030204" pitchFamily="34" charset="0"/>
                        </a:rPr>
                        <a:t>NET ASSETS AND LIABILITIES</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r" fontAlgn="b"/>
                      <a:r>
                        <a:rPr lang="en-ZA" sz="1100" b="0" i="0" u="none" strike="noStrike" dirty="0">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3483554592"/>
                  </a:ext>
                </a:extLst>
              </a:tr>
              <a:tr h="103607">
                <a:tc>
                  <a:txBody>
                    <a:bodyPr/>
                    <a:lstStyle/>
                    <a:p>
                      <a:pPr algn="l" fontAlgn="b"/>
                      <a:r>
                        <a:rPr lang="en-ZA" sz="1100" b="1" i="0" u="none" strike="noStrike">
                          <a:solidFill>
                            <a:srgbClr val="000000"/>
                          </a:solidFill>
                          <a:effectLst/>
                          <a:latin typeface="Calibri" panose="020F0502020204030204" pitchFamily="34" charset="0"/>
                        </a:rPr>
                        <a:t>Net Assets</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r" fontAlgn="b"/>
                      <a:r>
                        <a:rPr lang="en-ZA" sz="1100" b="0" i="0" u="none" strike="noStrike" dirty="0">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701298847"/>
                  </a:ext>
                </a:extLst>
              </a:tr>
              <a:tr h="187528">
                <a:tc>
                  <a:txBody>
                    <a:bodyPr/>
                    <a:lstStyle/>
                    <a:p>
                      <a:pPr algn="l" fontAlgn="b"/>
                      <a:r>
                        <a:rPr lang="en-ZA" sz="1100" b="0" i="0" u="none" strike="noStrike">
                          <a:solidFill>
                            <a:srgbClr val="000000"/>
                          </a:solidFill>
                          <a:effectLst/>
                          <a:latin typeface="Calibri" panose="020F0502020204030204" pitchFamily="34" charset="0"/>
                        </a:rPr>
                        <a:t>Accumulated surplus</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64 289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ZA" sz="1100" b="0" i="0" u="none" strike="noStrike" dirty="0">
                          <a:solidFill>
                            <a:srgbClr val="000000"/>
                          </a:solidFill>
                          <a:effectLst/>
                          <a:latin typeface="Calibri" panose="020F0502020204030204" pitchFamily="34" charset="0"/>
                        </a:rPr>
                        <a:t>48 565</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Calibri" panose="020F0502020204030204" pitchFamily="34" charset="0"/>
                        </a:rPr>
                        <a:t>                     33 485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112976033"/>
                  </a:ext>
                </a:extLst>
              </a:tr>
              <a:tr h="96354">
                <a:tc>
                  <a:txBody>
                    <a:bodyPr/>
                    <a:lstStyle/>
                    <a:p>
                      <a:pPr algn="l" fontAlgn="b"/>
                      <a:endParaRPr lang="en-ZA" sz="1100" b="0" i="0" u="none" strike="noStrike">
                        <a:solidFill>
                          <a:srgbClr val="000000"/>
                        </a:solidFill>
                        <a:effectLst/>
                        <a:latin typeface="Calibri" panose="020F0502020204030204" pitchFamily="34" charset="0"/>
                      </a:endParaRP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ZA" sz="1100" b="0" i="0" u="none" strike="noStrike" dirty="0">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ZA" sz="1100" b="0" i="0" u="none" strike="noStrike" dirty="0">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729351836"/>
                  </a:ext>
                </a:extLst>
              </a:tr>
              <a:tr h="187528">
                <a:tc>
                  <a:txBody>
                    <a:bodyPr/>
                    <a:lstStyle/>
                    <a:p>
                      <a:pPr algn="l" fontAlgn="ctr"/>
                      <a:endParaRPr lang="en-ZA" sz="1100" b="1" i="0" u="none" strike="noStrike">
                        <a:solidFill>
                          <a:srgbClr val="000000"/>
                        </a:solidFill>
                        <a:effectLst/>
                        <a:latin typeface="Calibri" panose="020F0502020204030204" pitchFamily="34" charset="0"/>
                      </a:endParaRPr>
                    </a:p>
                  </a:txBody>
                  <a:tcPr marL="3779" marR="3779" marT="3779" marB="0" anchor="ctr">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ctr"/>
                      <a:r>
                        <a:rPr lang="en-ZA" sz="1100" b="1" i="0" u="none" strike="noStrike" dirty="0">
                          <a:solidFill>
                            <a:srgbClr val="000000"/>
                          </a:solidFill>
                          <a:effectLst/>
                          <a:latin typeface="Calibri" panose="020F0502020204030204" pitchFamily="34" charset="0"/>
                        </a:rPr>
                        <a:t>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en-ZA" sz="1100" b="1" i="0" u="none" strike="noStrike">
                          <a:solidFill>
                            <a:srgbClr val="000000"/>
                          </a:solidFill>
                          <a:effectLst/>
                          <a:latin typeface="Calibri" panose="020F0502020204030204" pitchFamily="34" charset="0"/>
                        </a:rPr>
                        <a:t>                           64 289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en-ZA" sz="1100" b="1" i="0" u="none" strike="noStrike">
                          <a:solidFill>
                            <a:srgbClr val="000000"/>
                          </a:solidFill>
                          <a:effectLst/>
                          <a:latin typeface="Calibri" panose="020F0502020204030204" pitchFamily="34" charset="0"/>
                        </a:rPr>
                        <a:t>                      48 565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en-ZA" sz="1100" b="1" i="0" u="none" strike="noStrike" dirty="0">
                          <a:solidFill>
                            <a:srgbClr val="000000"/>
                          </a:solidFill>
                          <a:effectLst/>
                          <a:latin typeface="Calibri" panose="020F0502020204030204" pitchFamily="34" charset="0"/>
                        </a:rPr>
                        <a:t>                     33 485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2411825"/>
                  </a:ext>
                </a:extLst>
              </a:tr>
              <a:tr h="103607">
                <a:tc>
                  <a:txBody>
                    <a:bodyPr/>
                    <a:lstStyle/>
                    <a:p>
                      <a:pPr algn="l" fontAlgn="ctr"/>
                      <a:r>
                        <a:rPr lang="en-ZA" sz="1100" b="1" i="0" u="none" strike="noStrike">
                          <a:solidFill>
                            <a:srgbClr val="000000"/>
                          </a:solidFill>
                          <a:effectLst/>
                          <a:latin typeface="Calibri" panose="020F0502020204030204" pitchFamily="34" charset="0"/>
                        </a:rPr>
                        <a:t>LIABILITIES</a:t>
                      </a:r>
                    </a:p>
                  </a:txBody>
                  <a:tcPr marL="3779" marR="3779" marT="3779" marB="0" anchor="ctr">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r" fontAlgn="b"/>
                      <a:r>
                        <a:rPr lang="en-ZA" sz="1100" b="0" i="0" u="none" strike="noStrike" dirty="0">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extLst>
                  <a:ext uri="{0D108BD9-81ED-4DB2-BD59-A6C34878D82A}">
                    <a16:rowId xmlns:a16="http://schemas.microsoft.com/office/drawing/2014/main" val="2171062974"/>
                  </a:ext>
                </a:extLst>
              </a:tr>
              <a:tr h="103607">
                <a:tc>
                  <a:txBody>
                    <a:bodyPr/>
                    <a:lstStyle/>
                    <a:p>
                      <a:pPr algn="l" fontAlgn="ctr"/>
                      <a:r>
                        <a:rPr lang="en-ZA" sz="1100" b="1" i="0" u="none" strike="noStrike">
                          <a:solidFill>
                            <a:srgbClr val="000000"/>
                          </a:solidFill>
                          <a:effectLst/>
                          <a:latin typeface="Calibri" panose="020F0502020204030204" pitchFamily="34" charset="0"/>
                        </a:rPr>
                        <a:t>Non-Current Liabilities</a:t>
                      </a:r>
                    </a:p>
                  </a:txBody>
                  <a:tcPr marL="3779" marR="3779" marT="3779" marB="0" anchor="ctr">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ctr"/>
                      <a:r>
                        <a:rPr lang="en-ZA" sz="1100" b="1" i="0" u="none" strike="noStrike">
                          <a:solidFill>
                            <a:srgbClr val="000000"/>
                          </a:solidFill>
                          <a:effectLst/>
                          <a:latin typeface="Calibri" panose="020F0502020204030204" pitchFamily="34" charset="0"/>
                        </a:rPr>
                        <a:t>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ctr"/>
                      <a:r>
                        <a:rPr lang="en-ZA" sz="1100" b="1" i="0" u="none" strike="noStrike">
                          <a:solidFill>
                            <a:srgbClr val="000000"/>
                          </a:solidFill>
                          <a:effectLst/>
                          <a:latin typeface="Calibri" panose="020F0502020204030204" pitchFamily="34" charset="0"/>
                        </a:rPr>
                        <a:t>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r" fontAlgn="ctr"/>
                      <a:r>
                        <a:rPr lang="en-ZA" sz="1100" b="1" i="0" u="none" strike="noStrike" dirty="0">
                          <a:solidFill>
                            <a:srgbClr val="000000"/>
                          </a:solidFill>
                          <a:effectLst/>
                          <a:latin typeface="Calibri" panose="020F0502020204030204" pitchFamily="34" charset="0"/>
                        </a:rPr>
                        <a:t>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853612248"/>
                  </a:ext>
                </a:extLst>
              </a:tr>
              <a:tr h="187528">
                <a:tc>
                  <a:txBody>
                    <a:bodyPr/>
                    <a:lstStyle/>
                    <a:p>
                      <a:pPr algn="l" fontAlgn="b"/>
                      <a:r>
                        <a:rPr lang="en-ZA" sz="1100" b="0" i="0" u="none" strike="noStrike">
                          <a:solidFill>
                            <a:srgbClr val="000000"/>
                          </a:solidFill>
                          <a:effectLst/>
                          <a:latin typeface="Calibri" panose="020F0502020204030204" pitchFamily="34" charset="0"/>
                        </a:rPr>
                        <a:t>Finance lease obligation</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47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ZA" sz="1100" b="0" i="0" u="none" strike="noStrike" dirty="0">
                          <a:solidFill>
                            <a:srgbClr val="000000"/>
                          </a:solidFill>
                          <a:effectLst/>
                          <a:latin typeface="Calibri" panose="020F0502020204030204" pitchFamily="34" charset="0"/>
                        </a:rPr>
                        <a:t>50</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0" i="0" u="none" strike="noStrike" dirty="0">
                          <a:solidFill>
                            <a:srgbClr val="000000"/>
                          </a:solidFill>
                          <a:effectLst/>
                          <a:latin typeface="Calibri" panose="020F0502020204030204" pitchFamily="34" charset="0"/>
                        </a:rPr>
                        <a:t>                             52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14555413"/>
                  </a:ext>
                </a:extLst>
              </a:tr>
              <a:tr h="187528">
                <a:tc>
                  <a:txBody>
                    <a:bodyPr/>
                    <a:lstStyle/>
                    <a:p>
                      <a:pPr algn="l" fontAlgn="b"/>
                      <a:endParaRPr lang="en-ZA" sz="1100" b="0" i="0" u="none" strike="noStrike">
                        <a:solidFill>
                          <a:srgbClr val="000000"/>
                        </a:solidFill>
                        <a:effectLst/>
                        <a:latin typeface="Calibri" panose="020F0502020204030204" pitchFamily="34" charset="0"/>
                      </a:endParaRP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ctr"/>
                      <a:r>
                        <a:rPr lang="en-ZA" sz="1100" b="1" i="0" u="none" strike="noStrike">
                          <a:solidFill>
                            <a:srgbClr val="000000"/>
                          </a:solidFill>
                          <a:effectLst/>
                          <a:latin typeface="Calibri" panose="020F0502020204030204" pitchFamily="34" charset="0"/>
                        </a:rPr>
                        <a:t>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ctr"/>
                      <a:r>
                        <a:rPr lang="en-ZA" sz="1100" b="1" i="0" u="none" strike="noStrike">
                          <a:solidFill>
                            <a:srgbClr val="000000"/>
                          </a:solidFill>
                          <a:effectLst/>
                          <a:latin typeface="Calibri" panose="020F0502020204030204" pitchFamily="34" charset="0"/>
                        </a:rPr>
                        <a:t>                                   47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ctr"/>
                      <a:r>
                        <a:rPr lang="en-ZA" sz="1100" b="1" i="0" u="none" strike="noStrike" dirty="0">
                          <a:solidFill>
                            <a:srgbClr val="000000"/>
                          </a:solidFill>
                          <a:effectLst/>
                          <a:latin typeface="Calibri" panose="020F0502020204030204" pitchFamily="34" charset="0"/>
                        </a:rPr>
                        <a:t>                              50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ctr"/>
                      <a:r>
                        <a:rPr lang="en-ZA" sz="1100" b="1" i="0" u="none" strike="noStrike" dirty="0">
                          <a:solidFill>
                            <a:srgbClr val="000000"/>
                          </a:solidFill>
                          <a:effectLst/>
                          <a:latin typeface="Calibri" panose="020F0502020204030204" pitchFamily="34" charset="0"/>
                        </a:rPr>
                        <a:t>                             52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extLst>
                  <a:ext uri="{0D108BD9-81ED-4DB2-BD59-A6C34878D82A}">
                    <a16:rowId xmlns:a16="http://schemas.microsoft.com/office/drawing/2014/main" val="3513594593"/>
                  </a:ext>
                </a:extLst>
              </a:tr>
              <a:tr h="96354">
                <a:tc>
                  <a:txBody>
                    <a:bodyPr/>
                    <a:lstStyle/>
                    <a:p>
                      <a:pPr algn="l" fontAlgn="b"/>
                      <a:r>
                        <a:rPr lang="en-ZA" sz="1100" b="1" i="0" u="none" strike="noStrike">
                          <a:solidFill>
                            <a:srgbClr val="000000"/>
                          </a:solidFill>
                          <a:effectLst/>
                          <a:latin typeface="Calibri" panose="020F0502020204030204" pitchFamily="34" charset="0"/>
                        </a:rPr>
                        <a:t>Current Liabilities</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ZA" sz="1100" b="0" i="0" u="none" strike="noStrike" dirty="0">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3489598914"/>
                  </a:ext>
                </a:extLst>
              </a:tr>
              <a:tr h="187528">
                <a:tc>
                  <a:txBody>
                    <a:bodyPr/>
                    <a:lstStyle/>
                    <a:p>
                      <a:pPr algn="l" fontAlgn="b"/>
                      <a:r>
                        <a:rPr lang="en-ZA" sz="1100" b="0" i="0" u="none" strike="noStrike">
                          <a:solidFill>
                            <a:srgbClr val="000000"/>
                          </a:solidFill>
                          <a:effectLst/>
                          <a:latin typeface="Calibri" panose="020F0502020204030204" pitchFamily="34" charset="0"/>
                        </a:rPr>
                        <a:t>Payables from exchange transactions</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14 542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ZA" sz="1100" b="0" i="0" u="none" strike="noStrike" dirty="0">
                          <a:solidFill>
                            <a:srgbClr val="000000"/>
                          </a:solidFill>
                          <a:effectLst/>
                          <a:latin typeface="Calibri" panose="020F0502020204030204" pitchFamily="34" charset="0"/>
                        </a:rPr>
                        <a:t>15 341</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Calibri" panose="020F0502020204030204" pitchFamily="34" charset="0"/>
                        </a:rPr>
                        <a:t>                     16 108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953001504"/>
                  </a:ext>
                </a:extLst>
              </a:tr>
              <a:tr h="187528">
                <a:tc>
                  <a:txBody>
                    <a:bodyPr/>
                    <a:lstStyle/>
                    <a:p>
                      <a:pPr algn="l" fontAlgn="b"/>
                      <a:r>
                        <a:rPr lang="en-ZA" sz="1100" b="0" i="0" u="none" strike="noStrike">
                          <a:solidFill>
                            <a:srgbClr val="000000"/>
                          </a:solidFill>
                          <a:effectLst/>
                          <a:latin typeface="Calibri" panose="020F0502020204030204" pitchFamily="34" charset="0"/>
                        </a:rPr>
                        <a:t>Provisions</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19 451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ZA" sz="1100" b="0" i="0" u="none" strike="noStrike" dirty="0">
                          <a:solidFill>
                            <a:srgbClr val="000000"/>
                          </a:solidFill>
                          <a:effectLst/>
                          <a:latin typeface="Calibri" panose="020F0502020204030204" pitchFamily="34" charset="0"/>
                        </a:rPr>
                        <a:t>20 520</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Calibri" panose="020F0502020204030204" pitchFamily="34" charset="0"/>
                        </a:rPr>
                        <a:t>                     21 547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354660461"/>
                  </a:ext>
                </a:extLst>
              </a:tr>
              <a:tr h="187528">
                <a:tc>
                  <a:txBody>
                    <a:bodyPr/>
                    <a:lstStyle/>
                    <a:p>
                      <a:pPr algn="l" fontAlgn="b"/>
                      <a:r>
                        <a:rPr lang="en-ZA" sz="1100" b="0" i="0" u="none" strike="noStrike">
                          <a:solidFill>
                            <a:srgbClr val="000000"/>
                          </a:solidFill>
                          <a:effectLst/>
                          <a:latin typeface="Calibri" panose="020F0502020204030204" pitchFamily="34" charset="0"/>
                        </a:rPr>
                        <a:t>Projects obligations</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419 925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ctr" fontAlgn="b"/>
                      <a:r>
                        <a:rPr lang="en-ZA" sz="1100" b="0" i="0" u="none" strike="noStrike">
                          <a:solidFill>
                            <a:srgbClr val="000000"/>
                          </a:solidFill>
                          <a:effectLst/>
                          <a:latin typeface="Calibri" panose="020F0502020204030204" pitchFamily="34" charset="0"/>
                        </a:rPr>
                        <a:t>443 021</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Calibri" panose="020F0502020204030204" pitchFamily="34" charset="0"/>
                        </a:rPr>
                        <a:t>                   465 172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extLst>
                  <a:ext uri="{0D108BD9-81ED-4DB2-BD59-A6C34878D82A}">
                    <a16:rowId xmlns:a16="http://schemas.microsoft.com/office/drawing/2014/main" val="2893085049"/>
                  </a:ext>
                </a:extLst>
              </a:tr>
            </a:tbl>
          </a:graphicData>
        </a:graphic>
      </p:graphicFrame>
      <p:sp>
        <p:nvSpPr>
          <p:cNvPr id="8" name="Slide Number Placeholder 3">
            <a:extLst>
              <a:ext uri="{FF2B5EF4-FFF2-40B4-BE49-F238E27FC236}">
                <a16:creationId xmlns:a16="http://schemas.microsoft.com/office/drawing/2014/main" id="{CA0D2336-92C5-4B86-B0DC-0603B92630E9}"/>
              </a:ext>
            </a:extLst>
          </p:cNvPr>
          <p:cNvSpPr txBox="1">
            <a:spLocks/>
          </p:cNvSpPr>
          <p:nvPr/>
        </p:nvSpPr>
        <p:spPr>
          <a:xfrm>
            <a:off x="9358449" y="6600443"/>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ECAB5A-9401-5442-B54D-9E441F4DE593}" type="slidenum">
              <a:rPr lang="en-US" sz="1400" b="1" smtClean="0">
                <a:latin typeface="Arial" panose="020B0604020202020204" pitchFamily="34" charset="0"/>
                <a:cs typeface="Arial" panose="020B0604020202020204" pitchFamily="34" charset="0"/>
              </a:rPr>
              <a:pPr algn="r"/>
              <a:t>28</a:t>
            </a:fld>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2999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0849" y="112139"/>
            <a:ext cx="1123369" cy="780176"/>
          </a:xfrm>
          <a:prstGeom prst="rect">
            <a:avLst/>
          </a:prstGeom>
          <a:ln>
            <a:noFill/>
          </a:ln>
        </p:spPr>
      </p:pic>
      <p:sp>
        <p:nvSpPr>
          <p:cNvPr id="2" name="Rectangle 1"/>
          <p:cNvSpPr/>
          <p:nvPr/>
        </p:nvSpPr>
        <p:spPr>
          <a:xfrm>
            <a:off x="106017" y="112139"/>
            <a:ext cx="10455966" cy="5872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W" sz="2800" b="1" dirty="0">
                <a:solidFill>
                  <a:srgbClr val="1F497D"/>
                </a:solidFill>
                <a:latin typeface="Arial"/>
              </a:rPr>
              <a:t> Balance sheet     </a:t>
            </a:r>
            <a:endParaRPr lang="en-ZA" sz="2800" b="1" dirty="0">
              <a:solidFill>
                <a:srgbClr val="1F497D"/>
              </a:solidFill>
              <a:latin typeface="Arial"/>
            </a:endParaRPr>
          </a:p>
        </p:txBody>
      </p:sp>
      <p:sp>
        <p:nvSpPr>
          <p:cNvPr id="6" name="Slide Number Placeholder 3">
            <a:extLst>
              <a:ext uri="{FF2B5EF4-FFF2-40B4-BE49-F238E27FC236}">
                <a16:creationId xmlns:a16="http://schemas.microsoft.com/office/drawing/2014/main" id="{F69DBAB3-D8C3-49D0-B7A4-2FF1D20B69EB}"/>
              </a:ext>
            </a:extLst>
          </p:cNvPr>
          <p:cNvSpPr>
            <a:spLocks noGrp="1"/>
          </p:cNvSpPr>
          <p:nvPr>
            <p:ph type="sldNum" sz="quarter" idx="12"/>
          </p:nvPr>
        </p:nvSpPr>
        <p:spPr>
          <a:xfrm>
            <a:off x="9347200" y="6492875"/>
            <a:ext cx="2844800" cy="365125"/>
          </a:xfrm>
        </p:spPr>
        <p:txBody>
          <a:bodyPr/>
          <a:lstStyle/>
          <a:p>
            <a:pPr algn="r"/>
            <a:fld id="{46ECAB5A-9401-5442-B54D-9E441F4DE593}" type="slidenum">
              <a:rPr lang="en-US" sz="1400" b="1" smtClean="0">
                <a:latin typeface="Arial" panose="020B0604020202020204" pitchFamily="34" charset="0"/>
                <a:cs typeface="Arial" panose="020B0604020202020204" pitchFamily="34" charset="0"/>
              </a:rPr>
              <a:pPr algn="r"/>
              <a:t>29</a:t>
            </a:fld>
            <a:endParaRPr lang="en-US" sz="1400" b="1" dirty="0">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FA183A09-4BC2-411A-A2A3-CAF4109602F0}"/>
              </a:ext>
            </a:extLst>
          </p:cNvPr>
          <p:cNvGraphicFramePr>
            <a:graphicFrameLocks noGrp="1"/>
          </p:cNvGraphicFramePr>
          <p:nvPr>
            <p:extLst>
              <p:ext uri="{D42A27DB-BD31-4B8C-83A1-F6EECF244321}">
                <p14:modId xmlns:p14="http://schemas.microsoft.com/office/powerpoint/2010/main" val="1119082737"/>
              </p:ext>
            </p:extLst>
          </p:nvPr>
        </p:nvGraphicFramePr>
        <p:xfrm>
          <a:off x="-34660" y="1047325"/>
          <a:ext cx="12192000" cy="1730033"/>
        </p:xfrm>
        <a:graphic>
          <a:graphicData uri="http://schemas.openxmlformats.org/drawingml/2006/table">
            <a:tbl>
              <a:tblPr/>
              <a:tblGrid>
                <a:gridCol w="3305908">
                  <a:extLst>
                    <a:ext uri="{9D8B030D-6E8A-4147-A177-3AD203B41FA5}">
                      <a16:colId xmlns:a16="http://schemas.microsoft.com/office/drawing/2014/main" val="801172548"/>
                    </a:ext>
                  </a:extLst>
                </a:gridCol>
                <a:gridCol w="1885070">
                  <a:extLst>
                    <a:ext uri="{9D8B030D-6E8A-4147-A177-3AD203B41FA5}">
                      <a16:colId xmlns:a16="http://schemas.microsoft.com/office/drawing/2014/main" val="674039238"/>
                    </a:ext>
                  </a:extLst>
                </a:gridCol>
                <a:gridCol w="3271248">
                  <a:extLst>
                    <a:ext uri="{9D8B030D-6E8A-4147-A177-3AD203B41FA5}">
                      <a16:colId xmlns:a16="http://schemas.microsoft.com/office/drawing/2014/main" val="435809817"/>
                    </a:ext>
                  </a:extLst>
                </a:gridCol>
                <a:gridCol w="1895188">
                  <a:extLst>
                    <a:ext uri="{9D8B030D-6E8A-4147-A177-3AD203B41FA5}">
                      <a16:colId xmlns:a16="http://schemas.microsoft.com/office/drawing/2014/main" val="3709554623"/>
                    </a:ext>
                  </a:extLst>
                </a:gridCol>
                <a:gridCol w="1834586">
                  <a:extLst>
                    <a:ext uri="{9D8B030D-6E8A-4147-A177-3AD203B41FA5}">
                      <a16:colId xmlns:a16="http://schemas.microsoft.com/office/drawing/2014/main" val="1592265689"/>
                    </a:ext>
                  </a:extLst>
                </a:gridCol>
              </a:tblGrid>
              <a:tr h="294245">
                <a:tc>
                  <a:txBody>
                    <a:bodyPr/>
                    <a:lstStyle/>
                    <a:p>
                      <a:pPr algn="ctr" fontAlgn="b"/>
                      <a:r>
                        <a:rPr lang="en-ZA" sz="1100" b="1"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60000"/>
                        <a:lumOff val="40000"/>
                      </a:schemeClr>
                    </a:solidFill>
                  </a:tcPr>
                </a:tc>
                <a:tc>
                  <a:txBody>
                    <a:bodyPr/>
                    <a:lstStyle/>
                    <a:p>
                      <a:pPr algn="ctr" fontAlgn="b"/>
                      <a:r>
                        <a:rPr lang="en-ZA" sz="1100" b="1" i="0" u="none" strike="noStrike" dirty="0">
                          <a:solidFill>
                            <a:srgbClr val="000000"/>
                          </a:solidFill>
                          <a:effectLst/>
                          <a:latin typeface="Calibri" panose="020F0502020204030204" pitchFamily="34" charset="0"/>
                        </a:rPr>
                        <a:t>Notes</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60000"/>
                        <a:lumOff val="40000"/>
                      </a:schemeClr>
                    </a:solidFill>
                  </a:tcPr>
                </a:tc>
                <a:tc>
                  <a:txBody>
                    <a:bodyPr/>
                    <a:lstStyle/>
                    <a:p>
                      <a:pPr algn="ctr" fontAlgn="b"/>
                      <a:r>
                        <a:rPr lang="en-ZA" sz="1100" b="1" i="0" u="none" strike="noStrike" dirty="0">
                          <a:solidFill>
                            <a:srgbClr val="000000"/>
                          </a:solidFill>
                          <a:effectLst/>
                          <a:latin typeface="Calibri" panose="020F0502020204030204" pitchFamily="34" charset="0"/>
                        </a:rPr>
                        <a:t>Budget  31 March 2021</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60000"/>
                        <a:lumOff val="40000"/>
                      </a:schemeClr>
                    </a:solidFill>
                  </a:tcPr>
                </a:tc>
                <a:tc>
                  <a:txBody>
                    <a:bodyPr/>
                    <a:lstStyle/>
                    <a:p>
                      <a:pPr algn="l" fontAlgn="b"/>
                      <a:r>
                        <a:rPr lang="en-ZA" sz="1100" b="1" i="0" u="none" strike="noStrike" dirty="0">
                          <a:solidFill>
                            <a:srgbClr val="000000"/>
                          </a:solidFill>
                          <a:effectLst/>
                          <a:latin typeface="Calibri" panose="020F0502020204030204" pitchFamily="34" charset="0"/>
                        </a:rPr>
                        <a:t>Budget 31  March 2022</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60000"/>
                        <a:lumOff val="40000"/>
                      </a:schemeClr>
                    </a:solidFill>
                  </a:tcPr>
                </a:tc>
                <a:tc>
                  <a:txBody>
                    <a:bodyPr/>
                    <a:lstStyle/>
                    <a:p>
                      <a:pPr algn="ctr" fontAlgn="b"/>
                      <a:r>
                        <a:rPr lang="en-ZA" sz="1100" b="1" i="0" u="none" strike="noStrike" dirty="0">
                          <a:solidFill>
                            <a:srgbClr val="000000"/>
                          </a:solidFill>
                          <a:effectLst/>
                          <a:latin typeface="Calibri" panose="020F0502020204030204" pitchFamily="34" charset="0"/>
                        </a:rPr>
                        <a:t>Budget 31 March 2023</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60000"/>
                        <a:lumOff val="40000"/>
                      </a:schemeClr>
                    </a:solidFill>
                  </a:tcPr>
                </a:tc>
                <a:extLst>
                  <a:ext uri="{0D108BD9-81ED-4DB2-BD59-A6C34878D82A}">
                    <a16:rowId xmlns:a16="http://schemas.microsoft.com/office/drawing/2014/main" val="267742720"/>
                  </a:ext>
                </a:extLst>
              </a:tr>
              <a:tr h="96354">
                <a:tc>
                  <a:txBody>
                    <a:bodyPr/>
                    <a:lstStyle/>
                    <a:p>
                      <a:pPr algn="l" fontAlgn="b"/>
                      <a:r>
                        <a:rPr lang="en-ZA" sz="1100" b="0" i="0" u="none" strike="noStrike">
                          <a:solidFill>
                            <a:srgbClr val="000000"/>
                          </a:solidFill>
                          <a:effectLst/>
                          <a:latin typeface="Calibri" panose="020F0502020204030204" pitchFamily="34" charset="0"/>
                        </a:rPr>
                        <a:t> </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chemeClr val="tx2">
                        <a:lumMod val="60000"/>
                        <a:lumOff val="40000"/>
                      </a:schemeClr>
                    </a:solidFill>
                  </a:tcPr>
                </a:tc>
                <a:tc>
                  <a:txBody>
                    <a:bodyPr/>
                    <a:lstStyle/>
                    <a:p>
                      <a:pPr algn="ctr" fontAlgn="ctr"/>
                      <a:r>
                        <a:rPr lang="en-ZA" sz="1100" b="1" i="0" u="none" strike="noStrike">
                          <a:solidFill>
                            <a:srgbClr val="000000"/>
                          </a:solidFill>
                          <a:effectLst/>
                          <a:latin typeface="Calibri" panose="020F0502020204030204" pitchFamily="34" charset="0"/>
                        </a:rPr>
                        <a:t>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ZA" sz="1100" b="1" i="0" u="none" strike="noStrike">
                          <a:solidFill>
                            <a:srgbClr val="000000"/>
                          </a:solidFill>
                          <a:effectLst/>
                          <a:latin typeface="Calibri" panose="020F0502020204030204" pitchFamily="34" charset="0"/>
                        </a:rPr>
                        <a:t>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b"/>
                      <a:r>
                        <a:rPr lang="en-ZA" sz="1100" b="1"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ctr"/>
                      <a:r>
                        <a:rPr lang="en-ZA" sz="1100" b="1" i="0" u="none" strike="noStrike" dirty="0">
                          <a:solidFill>
                            <a:srgbClr val="000000"/>
                          </a:solidFill>
                          <a:effectLst/>
                          <a:latin typeface="Calibri" panose="020F0502020204030204" pitchFamily="34" charset="0"/>
                        </a:rPr>
                        <a:t>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896888699"/>
                  </a:ext>
                </a:extLst>
              </a:tr>
              <a:tr h="187528">
                <a:tc>
                  <a:txBody>
                    <a:bodyPr/>
                    <a:lstStyle/>
                    <a:p>
                      <a:pPr algn="l" fontAlgn="b"/>
                      <a:r>
                        <a:rPr lang="en-ZA" sz="1100" b="0" i="0" u="none" strike="noStrike">
                          <a:solidFill>
                            <a:srgbClr val="000000"/>
                          </a:solidFill>
                          <a:effectLst/>
                          <a:latin typeface="Calibri" panose="020F0502020204030204" pitchFamily="34" charset="0"/>
                        </a:rPr>
                        <a:t>Land inventory funding</a:t>
                      </a: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322 263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fontAlgn="b"/>
                      <a:r>
                        <a:rPr lang="en-ZA" sz="1100" b="0" i="0" u="none" strike="noStrike">
                          <a:solidFill>
                            <a:srgbClr val="000000"/>
                          </a:solidFill>
                          <a:effectLst/>
                          <a:latin typeface="Calibri" panose="020F0502020204030204" pitchFamily="34" charset="0"/>
                        </a:rPr>
                        <a:t>339 988</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b"/>
                      <a:r>
                        <a:rPr lang="en-ZA" sz="1100" b="0" i="0" u="none" strike="noStrike" dirty="0">
                          <a:solidFill>
                            <a:srgbClr val="000000"/>
                          </a:solidFill>
                          <a:effectLst/>
                          <a:latin typeface="Calibri" panose="020F0502020204030204" pitchFamily="34" charset="0"/>
                        </a:rPr>
                        <a:t>                   356 987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lumMod val="85000"/>
                      </a:schemeClr>
                    </a:solidFill>
                  </a:tcPr>
                </a:tc>
                <a:extLst>
                  <a:ext uri="{0D108BD9-81ED-4DB2-BD59-A6C34878D82A}">
                    <a16:rowId xmlns:a16="http://schemas.microsoft.com/office/drawing/2014/main" val="757959965"/>
                  </a:ext>
                </a:extLst>
              </a:tr>
              <a:tr h="96354">
                <a:tc>
                  <a:txBody>
                    <a:bodyPr/>
                    <a:lstStyle/>
                    <a:p>
                      <a:pPr algn="l" fontAlgn="b"/>
                      <a:endParaRPr lang="en-ZA" sz="1100" b="0" i="0" u="none" strike="noStrike">
                        <a:solidFill>
                          <a:srgbClr val="000000"/>
                        </a:solidFill>
                        <a:effectLst/>
                        <a:latin typeface="Calibri" panose="020F0502020204030204" pitchFamily="34" charset="0"/>
                      </a:endParaRP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ZA" sz="1100" b="0" i="0" u="none" strike="noStrike">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0" i="0" u="none" strike="noStrike" dirty="0">
                          <a:solidFill>
                            <a:srgbClr val="000000"/>
                          </a:solidFill>
                          <a:effectLst/>
                          <a:latin typeface="Calibri" panose="020F0502020204030204" pitchFamily="34" charset="0"/>
                        </a:rPr>
                        <a:t> </a:t>
                      </a:r>
                    </a:p>
                  </a:txBody>
                  <a:tcPr marL="3779" marR="3779" marT="377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55823407"/>
                  </a:ext>
                </a:extLst>
              </a:tr>
              <a:tr h="187528">
                <a:tc>
                  <a:txBody>
                    <a:bodyPr/>
                    <a:lstStyle/>
                    <a:p>
                      <a:pPr algn="l" fontAlgn="b"/>
                      <a:endParaRPr lang="en-ZA" sz="1100" b="0" i="0" u="none" strike="noStrike">
                        <a:solidFill>
                          <a:srgbClr val="000000"/>
                        </a:solidFill>
                        <a:effectLst/>
                        <a:latin typeface="Calibri" panose="020F0502020204030204" pitchFamily="34" charset="0"/>
                      </a:endParaRPr>
                    </a:p>
                  </a:txBody>
                  <a:tcPr marL="3779" marR="3779" marT="3779" marB="0" anchor="b">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ctr"/>
                      <a:r>
                        <a:rPr lang="en-ZA" sz="1100" b="1" i="0" u="none" strike="noStrike">
                          <a:solidFill>
                            <a:srgbClr val="000000"/>
                          </a:solidFill>
                          <a:effectLst/>
                          <a:latin typeface="Calibri" panose="020F0502020204030204" pitchFamily="34" charset="0"/>
                        </a:rPr>
                        <a:t>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en-ZA" sz="1100" b="1" i="0" u="none" strike="noStrike">
                          <a:solidFill>
                            <a:srgbClr val="000000"/>
                          </a:solidFill>
                          <a:effectLst/>
                          <a:latin typeface="Calibri" panose="020F0502020204030204" pitchFamily="34" charset="0"/>
                        </a:rPr>
                        <a:t>                         776 180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100" b="1" i="0" u="none" strike="noStrike" dirty="0">
                          <a:solidFill>
                            <a:srgbClr val="000000"/>
                          </a:solidFill>
                          <a:effectLst/>
                          <a:latin typeface="Calibri" panose="020F0502020204030204" pitchFamily="34" charset="0"/>
                        </a:rPr>
                        <a:t>                    818 870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100" b="1" i="0" u="none" strike="noStrike" dirty="0">
                          <a:solidFill>
                            <a:srgbClr val="000000"/>
                          </a:solidFill>
                          <a:effectLst/>
                          <a:latin typeface="Calibri" panose="020F0502020204030204" pitchFamily="34" charset="0"/>
                        </a:rPr>
                        <a:t>                   859 814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67839625"/>
                  </a:ext>
                </a:extLst>
              </a:tr>
              <a:tr h="187528">
                <a:tc>
                  <a:txBody>
                    <a:bodyPr/>
                    <a:lstStyle/>
                    <a:p>
                      <a:pPr algn="l" fontAlgn="ctr"/>
                      <a:r>
                        <a:rPr lang="en-ZA" sz="1100" b="1" i="0" u="none" strike="noStrike">
                          <a:solidFill>
                            <a:srgbClr val="000000"/>
                          </a:solidFill>
                          <a:effectLst/>
                          <a:latin typeface="Calibri" panose="020F0502020204030204" pitchFamily="34" charset="0"/>
                        </a:rPr>
                        <a:t>TOTAL LIABILITIES</a:t>
                      </a:r>
                    </a:p>
                  </a:txBody>
                  <a:tcPr marL="3779" marR="3779" marT="3779" marB="0" anchor="ctr">
                    <a:lnL>
                      <a:noFill/>
                    </a:lnL>
                    <a:lnR w="6350" cap="flat" cmpd="sng" algn="ctr">
                      <a:solidFill>
                        <a:srgbClr val="000000"/>
                      </a:solidFill>
                      <a:prstDash val="solid"/>
                      <a:round/>
                      <a:headEnd type="none" w="med" len="med"/>
                      <a:tailEnd type="none" w="med" len="med"/>
                    </a:lnR>
                    <a:lnT>
                      <a:noFill/>
                    </a:lnT>
                    <a:lnB>
                      <a:noFill/>
                    </a:lnB>
                    <a:solidFill>
                      <a:schemeClr val="bg1">
                        <a:lumMod val="85000"/>
                      </a:schemeClr>
                    </a:solidFill>
                  </a:tcPr>
                </a:tc>
                <a:tc>
                  <a:txBody>
                    <a:bodyPr/>
                    <a:lstStyle/>
                    <a:p>
                      <a:pPr algn="l" fontAlgn="ctr"/>
                      <a:r>
                        <a:rPr lang="en-ZA" sz="1100" b="1" i="0" u="none" strike="noStrike">
                          <a:solidFill>
                            <a:srgbClr val="000000"/>
                          </a:solidFill>
                          <a:effectLst/>
                          <a:latin typeface="Calibri" panose="020F0502020204030204" pitchFamily="34" charset="0"/>
                        </a:rPr>
                        <a:t>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ctr"/>
                      <a:r>
                        <a:rPr lang="en-ZA" sz="1100" b="1" i="0" u="none" strike="noStrike">
                          <a:solidFill>
                            <a:srgbClr val="000000"/>
                          </a:solidFill>
                          <a:effectLst/>
                          <a:latin typeface="Calibri" panose="020F0502020204030204" pitchFamily="34" charset="0"/>
                        </a:rPr>
                        <a:t>                         776 227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100" b="1" i="0" u="none" strike="noStrike" dirty="0">
                          <a:solidFill>
                            <a:srgbClr val="000000"/>
                          </a:solidFill>
                          <a:effectLst/>
                          <a:latin typeface="Calibri" panose="020F0502020204030204" pitchFamily="34" charset="0"/>
                        </a:rPr>
                        <a:t>                    818 920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ctr"/>
                      <a:r>
                        <a:rPr lang="en-ZA" sz="1100" b="1" i="0" u="none" strike="noStrike" dirty="0">
                          <a:solidFill>
                            <a:srgbClr val="000000"/>
                          </a:solidFill>
                          <a:effectLst/>
                          <a:latin typeface="Calibri" panose="020F0502020204030204" pitchFamily="34" charset="0"/>
                        </a:rPr>
                        <a:t>                   859 866 </a:t>
                      </a:r>
                    </a:p>
                  </a:txBody>
                  <a:tcPr marL="3779" marR="3779" marT="3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04341215"/>
                  </a:ext>
                </a:extLst>
              </a:tr>
              <a:tr h="96354">
                <a:tc>
                  <a:txBody>
                    <a:bodyPr/>
                    <a:lstStyle/>
                    <a:p>
                      <a:pPr algn="l" fontAlgn="b"/>
                      <a:endParaRPr lang="en-ZA" sz="1100" b="0" i="0" u="none" strike="noStrike">
                        <a:solidFill>
                          <a:srgbClr val="000000"/>
                        </a:solidFill>
                        <a:effectLst/>
                        <a:latin typeface="Calibri" panose="020F0502020204030204" pitchFamily="34" charset="0"/>
                      </a:endParaRPr>
                    </a:p>
                  </a:txBody>
                  <a:tcPr marL="3779" marR="3779" marT="3779" marB="0" anchor="b">
                    <a:lnL>
                      <a:noFill/>
                    </a:lnL>
                    <a:lnR>
                      <a:noFill/>
                    </a:lnR>
                    <a:lnT>
                      <a:noFill/>
                    </a:lnT>
                    <a:lnB>
                      <a:noFill/>
                    </a:lnB>
                    <a:solidFill>
                      <a:schemeClr val="bg1">
                        <a:lumMod val="85000"/>
                      </a:schemeClr>
                    </a:solidFill>
                  </a:tcPr>
                </a:tc>
                <a:tc>
                  <a:txBody>
                    <a:bodyPr/>
                    <a:lstStyle/>
                    <a:p>
                      <a:pPr algn="l" fontAlgn="b"/>
                      <a:endParaRPr lang="en-ZA" sz="1100" b="0" i="0" u="none" strike="noStrike">
                        <a:solidFill>
                          <a:srgbClr val="000000"/>
                        </a:solidFill>
                        <a:effectLst/>
                        <a:latin typeface="Calibri" panose="020F0502020204030204" pitchFamily="34" charset="0"/>
                      </a:endParaRPr>
                    </a:p>
                  </a:txBody>
                  <a:tcPr marL="3779" marR="3779" marT="3779" marB="0" anchor="b">
                    <a:lnL>
                      <a:noFill/>
                    </a:lnL>
                    <a:lnR>
                      <a:noFill/>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b"/>
                      <a:endParaRPr lang="en-ZA" sz="1100" b="0" i="0" u="none" strike="noStrike">
                        <a:solidFill>
                          <a:srgbClr val="000000"/>
                        </a:solidFill>
                        <a:effectLst/>
                        <a:latin typeface="Calibri" panose="020F0502020204030204" pitchFamily="34" charset="0"/>
                      </a:endParaRPr>
                    </a:p>
                  </a:txBody>
                  <a:tcPr marL="3779" marR="3779" marT="3779" marB="0" anchor="b">
                    <a:lnL>
                      <a:noFill/>
                    </a:lnL>
                    <a:lnR>
                      <a:noFill/>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fontAlgn="b"/>
                      <a:endParaRPr lang="en-ZA" sz="1100" b="0" i="0" u="none" strike="noStrike">
                        <a:solidFill>
                          <a:srgbClr val="000000"/>
                        </a:solidFill>
                        <a:effectLst/>
                        <a:latin typeface="Calibri" panose="020F0502020204030204" pitchFamily="34" charset="0"/>
                      </a:endParaRPr>
                    </a:p>
                  </a:txBody>
                  <a:tcPr marL="3779" marR="3779" marT="3779" marB="0" anchor="b">
                    <a:lnL>
                      <a:noFill/>
                    </a:lnL>
                    <a:lnR>
                      <a:noFill/>
                    </a:lnR>
                    <a:lnT w="6350" cap="flat" cmpd="sng" algn="ctr">
                      <a:solidFill>
                        <a:srgbClr val="000000"/>
                      </a:solidFill>
                      <a:prstDash val="solid"/>
                      <a:round/>
                      <a:headEnd type="none" w="med" len="med"/>
                      <a:tailEnd type="none" w="med" len="med"/>
                    </a:lnT>
                    <a:lnB>
                      <a:noFill/>
                    </a:lnB>
                    <a:solidFill>
                      <a:schemeClr val="bg1">
                        <a:lumMod val="85000"/>
                      </a:schemeClr>
                    </a:solidFill>
                  </a:tcPr>
                </a:tc>
                <a:tc>
                  <a:txBody>
                    <a:bodyPr/>
                    <a:lstStyle/>
                    <a:p>
                      <a:pPr algn="ctr" fontAlgn="b"/>
                      <a:endParaRPr lang="en-ZA" sz="1100" b="0" i="0" u="none" strike="noStrike" dirty="0">
                        <a:solidFill>
                          <a:srgbClr val="000000"/>
                        </a:solidFill>
                        <a:effectLst/>
                        <a:latin typeface="Calibri" panose="020F0502020204030204" pitchFamily="34" charset="0"/>
                      </a:endParaRPr>
                    </a:p>
                  </a:txBody>
                  <a:tcPr marL="3779" marR="3779" marT="3779" marB="0" anchor="b">
                    <a:lnL>
                      <a:noFill/>
                    </a:lnL>
                    <a:lnR>
                      <a:noFill/>
                    </a:lnR>
                    <a:lnT w="6350" cap="flat" cmpd="sng" algn="ctr">
                      <a:solidFill>
                        <a:srgbClr val="000000"/>
                      </a:solidFill>
                      <a:prstDash val="solid"/>
                      <a:round/>
                      <a:headEnd type="none" w="med" len="med"/>
                      <a:tailEnd type="none" w="med" len="med"/>
                    </a:lnT>
                    <a:lnB>
                      <a:noFill/>
                    </a:lnB>
                    <a:solidFill>
                      <a:schemeClr val="bg1">
                        <a:lumMod val="85000"/>
                      </a:schemeClr>
                    </a:solidFill>
                  </a:tcPr>
                </a:tc>
                <a:extLst>
                  <a:ext uri="{0D108BD9-81ED-4DB2-BD59-A6C34878D82A}">
                    <a16:rowId xmlns:a16="http://schemas.microsoft.com/office/drawing/2014/main" val="2811393185"/>
                  </a:ext>
                </a:extLst>
              </a:tr>
              <a:tr h="187528">
                <a:tc>
                  <a:txBody>
                    <a:bodyPr/>
                    <a:lstStyle/>
                    <a:p>
                      <a:pPr algn="l" fontAlgn="b"/>
                      <a:r>
                        <a:rPr lang="en-GB" sz="1100" b="1" i="0" u="none" strike="noStrike">
                          <a:solidFill>
                            <a:srgbClr val="000000"/>
                          </a:solidFill>
                          <a:effectLst/>
                          <a:latin typeface="Calibri" panose="020F0502020204030204" pitchFamily="34" charset="0"/>
                        </a:rPr>
                        <a:t>TOTAL NET ASSETS AND LIABILITIES</a:t>
                      </a:r>
                    </a:p>
                  </a:txBody>
                  <a:tcPr marL="3779" marR="3779" marT="3779" marB="0" anchor="b">
                    <a:lnL>
                      <a:noFill/>
                    </a:lnL>
                    <a:lnR>
                      <a:noFill/>
                    </a:lnR>
                    <a:lnT>
                      <a:noFill/>
                    </a:lnT>
                    <a:lnB>
                      <a:noFill/>
                    </a:lnB>
                    <a:solidFill>
                      <a:schemeClr val="bg1">
                        <a:lumMod val="85000"/>
                      </a:schemeClr>
                    </a:solidFill>
                  </a:tcPr>
                </a:tc>
                <a:tc>
                  <a:txBody>
                    <a:bodyPr/>
                    <a:lstStyle/>
                    <a:p>
                      <a:pPr algn="l" fontAlgn="b"/>
                      <a:r>
                        <a:rPr lang="en-ZA" sz="1100" b="1" i="0" u="none" strike="noStrike">
                          <a:solidFill>
                            <a:srgbClr val="000000"/>
                          </a:solidFill>
                          <a:effectLst/>
                          <a:latin typeface="Calibri" panose="020F0502020204030204" pitchFamily="34" charset="0"/>
                        </a:rPr>
                        <a:t> </a:t>
                      </a:r>
                    </a:p>
                  </a:txBody>
                  <a:tcPr marL="3779" marR="3779" marT="3779" marB="0" anchor="b">
                    <a:lnL>
                      <a:noFill/>
                    </a:lnL>
                    <a:lnR>
                      <a:noFill/>
                    </a:lnR>
                    <a:lnT>
                      <a:noFill/>
                    </a:lnT>
                    <a:lnB w="25400" cap="flat" cmpd="dbl"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100" b="1" i="0" u="none" strike="noStrike">
                          <a:solidFill>
                            <a:srgbClr val="000000"/>
                          </a:solidFill>
                          <a:effectLst/>
                          <a:latin typeface="Calibri" panose="020F0502020204030204" pitchFamily="34" charset="0"/>
                        </a:rPr>
                        <a:t>                         840 516 </a:t>
                      </a:r>
                    </a:p>
                  </a:txBody>
                  <a:tcPr marL="3779" marR="3779" marT="3779" marB="0" anchor="b">
                    <a:lnL>
                      <a:noFill/>
                    </a:lnL>
                    <a:lnR>
                      <a:noFill/>
                    </a:lnR>
                    <a:lnT>
                      <a:noFill/>
                    </a:lnT>
                    <a:lnB w="25400" cap="flat" cmpd="dbl"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ZA" sz="1100" b="1" i="0" u="none" strike="noStrike">
                          <a:solidFill>
                            <a:srgbClr val="000000"/>
                          </a:solidFill>
                          <a:effectLst/>
                          <a:latin typeface="Calibri" panose="020F0502020204030204" pitchFamily="34" charset="0"/>
                        </a:rPr>
                        <a:t>                    867 485 </a:t>
                      </a:r>
                    </a:p>
                  </a:txBody>
                  <a:tcPr marL="3779" marR="3779" marT="3779" marB="0" anchor="b">
                    <a:lnL>
                      <a:noFill/>
                    </a:lnL>
                    <a:lnR>
                      <a:noFill/>
                    </a:lnR>
                    <a:lnT>
                      <a:noFill/>
                    </a:lnT>
                    <a:lnB w="25400" cap="flat" cmpd="dbl"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ZA" sz="1100" b="1" i="0" u="none" strike="noStrike" dirty="0">
                          <a:solidFill>
                            <a:srgbClr val="000000"/>
                          </a:solidFill>
                          <a:effectLst/>
                          <a:latin typeface="Calibri" panose="020F0502020204030204" pitchFamily="34" charset="0"/>
                        </a:rPr>
                        <a:t>                   893 351 </a:t>
                      </a:r>
                    </a:p>
                  </a:txBody>
                  <a:tcPr marL="3779" marR="3779" marT="3779" marB="0" anchor="b">
                    <a:lnL>
                      <a:noFill/>
                    </a:lnL>
                    <a:lnR>
                      <a:noFill/>
                    </a:lnR>
                    <a:lnT>
                      <a:noFill/>
                    </a:lnT>
                    <a:lnB w="25400" cap="flat" cmpd="dbl"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81224190"/>
                  </a:ext>
                </a:extLst>
              </a:tr>
              <a:tr h="103607">
                <a:tc>
                  <a:txBody>
                    <a:bodyPr/>
                    <a:lstStyle/>
                    <a:p>
                      <a:pPr algn="l" fontAlgn="b"/>
                      <a:endParaRPr lang="en-ZA" sz="1100" b="0" i="0" u="none" strike="noStrike">
                        <a:solidFill>
                          <a:srgbClr val="000000"/>
                        </a:solidFill>
                        <a:effectLst/>
                        <a:latin typeface="Calibri" panose="020F0502020204030204" pitchFamily="34" charset="0"/>
                      </a:endParaRPr>
                    </a:p>
                  </a:txBody>
                  <a:tcPr marL="3779" marR="3779" marT="3779" marB="0" anchor="b">
                    <a:lnL>
                      <a:noFill/>
                    </a:lnL>
                    <a:lnR>
                      <a:noFill/>
                    </a:lnR>
                    <a:lnT>
                      <a:noFill/>
                    </a:lnT>
                    <a:lnB>
                      <a:noFill/>
                    </a:lnB>
                    <a:solidFill>
                      <a:schemeClr val="bg1">
                        <a:lumMod val="85000"/>
                      </a:schemeClr>
                    </a:solidFill>
                  </a:tcPr>
                </a:tc>
                <a:tc>
                  <a:txBody>
                    <a:bodyPr/>
                    <a:lstStyle/>
                    <a:p>
                      <a:pPr algn="l" fontAlgn="b"/>
                      <a:endParaRPr lang="en-ZA" sz="1100" b="0" i="0" u="none" strike="noStrike">
                        <a:solidFill>
                          <a:srgbClr val="000000"/>
                        </a:solidFill>
                        <a:effectLst/>
                        <a:latin typeface="Calibri" panose="020F0502020204030204" pitchFamily="34" charset="0"/>
                      </a:endParaRPr>
                    </a:p>
                  </a:txBody>
                  <a:tcPr marL="3779" marR="3779" marT="3779" marB="0" anchor="b">
                    <a:lnL>
                      <a:noFill/>
                    </a:lnL>
                    <a:lnR>
                      <a:noFill/>
                    </a:lnR>
                    <a:lnT w="25400" cap="flat" cmpd="dbl"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b"/>
                      <a:endParaRPr lang="en-ZA" sz="1100" b="0" i="0" u="none" strike="noStrike">
                        <a:solidFill>
                          <a:srgbClr val="000000"/>
                        </a:solidFill>
                        <a:effectLst/>
                        <a:latin typeface="Calibri" panose="020F0502020204030204" pitchFamily="34" charset="0"/>
                      </a:endParaRPr>
                    </a:p>
                  </a:txBody>
                  <a:tcPr marL="3779" marR="3779" marT="3779" marB="0" anchor="b">
                    <a:lnL>
                      <a:noFill/>
                    </a:lnL>
                    <a:lnR>
                      <a:noFill/>
                    </a:lnR>
                    <a:lnT w="25400" cap="flat" cmpd="dbl" algn="ctr">
                      <a:solidFill>
                        <a:srgbClr val="000000"/>
                      </a:solidFill>
                      <a:prstDash val="solid"/>
                      <a:round/>
                      <a:headEnd type="none" w="med" len="med"/>
                      <a:tailEnd type="none" w="med" len="med"/>
                    </a:lnT>
                    <a:lnB>
                      <a:noFill/>
                    </a:lnB>
                    <a:solidFill>
                      <a:schemeClr val="bg1">
                        <a:lumMod val="85000"/>
                      </a:schemeClr>
                    </a:solidFill>
                  </a:tcPr>
                </a:tc>
                <a:tc>
                  <a:txBody>
                    <a:bodyPr/>
                    <a:lstStyle/>
                    <a:p>
                      <a:pPr algn="l" fontAlgn="b"/>
                      <a:endParaRPr lang="en-ZA" sz="1100" b="0" i="0" u="none" strike="noStrike">
                        <a:solidFill>
                          <a:srgbClr val="000000"/>
                        </a:solidFill>
                        <a:effectLst/>
                        <a:latin typeface="Calibri" panose="020F0502020204030204" pitchFamily="34" charset="0"/>
                      </a:endParaRPr>
                    </a:p>
                  </a:txBody>
                  <a:tcPr marL="3779" marR="3779" marT="3779" marB="0" anchor="b">
                    <a:lnL>
                      <a:noFill/>
                    </a:lnL>
                    <a:lnR>
                      <a:noFill/>
                    </a:lnR>
                    <a:lnT w="25400" cap="flat" cmpd="dbl" algn="ctr">
                      <a:solidFill>
                        <a:srgbClr val="000000"/>
                      </a:solidFill>
                      <a:prstDash val="solid"/>
                      <a:round/>
                      <a:headEnd type="none" w="med" len="med"/>
                      <a:tailEnd type="none" w="med" len="med"/>
                    </a:lnT>
                    <a:lnB>
                      <a:noFill/>
                    </a:lnB>
                    <a:solidFill>
                      <a:schemeClr val="bg1">
                        <a:lumMod val="85000"/>
                      </a:schemeClr>
                    </a:solidFill>
                  </a:tcPr>
                </a:tc>
                <a:tc>
                  <a:txBody>
                    <a:bodyPr/>
                    <a:lstStyle/>
                    <a:p>
                      <a:pPr algn="r" fontAlgn="b"/>
                      <a:endParaRPr lang="en-ZA" sz="1100" b="0" i="0" u="none" strike="noStrike" dirty="0">
                        <a:solidFill>
                          <a:srgbClr val="000000"/>
                        </a:solidFill>
                        <a:effectLst/>
                        <a:latin typeface="Calibri" panose="020F0502020204030204" pitchFamily="34" charset="0"/>
                      </a:endParaRPr>
                    </a:p>
                  </a:txBody>
                  <a:tcPr marL="3779" marR="3779" marT="3779" marB="0" anchor="b">
                    <a:lnL>
                      <a:noFill/>
                    </a:lnL>
                    <a:lnR>
                      <a:noFill/>
                    </a:lnR>
                    <a:lnT w="25400" cap="flat" cmpd="dbl" algn="ctr">
                      <a:solidFill>
                        <a:srgbClr val="000000"/>
                      </a:solidFill>
                      <a:prstDash val="solid"/>
                      <a:round/>
                      <a:headEnd type="none" w="med" len="med"/>
                      <a:tailEnd type="none" w="med" len="med"/>
                    </a:lnT>
                    <a:lnB>
                      <a:noFill/>
                    </a:lnB>
                    <a:solidFill>
                      <a:schemeClr val="bg1">
                        <a:lumMod val="85000"/>
                      </a:schemeClr>
                    </a:solidFill>
                  </a:tcPr>
                </a:tc>
                <a:extLst>
                  <a:ext uri="{0D108BD9-81ED-4DB2-BD59-A6C34878D82A}">
                    <a16:rowId xmlns:a16="http://schemas.microsoft.com/office/drawing/2014/main" val="3075056658"/>
                  </a:ext>
                </a:extLst>
              </a:tr>
            </a:tbl>
          </a:graphicData>
        </a:graphic>
      </p:graphicFrame>
    </p:spTree>
    <p:extLst>
      <p:ext uri="{BB962C8B-B14F-4D97-AF65-F5344CB8AC3E}">
        <p14:creationId xmlns:p14="http://schemas.microsoft.com/office/powerpoint/2010/main" val="1381059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275A3C8-8173-450A-8412-B48C14184942}"/>
              </a:ext>
            </a:extLst>
          </p:cNvPr>
          <p:cNvSpPr txBox="1">
            <a:spLocks/>
          </p:cNvSpPr>
          <p:nvPr/>
        </p:nvSpPr>
        <p:spPr>
          <a:xfrm>
            <a:off x="339634" y="1948069"/>
            <a:ext cx="11754678" cy="4909931"/>
          </a:xfrm>
          <a:prstGeom prst="rect">
            <a:avLst/>
          </a:prstGeom>
          <a:noFill/>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mj-lt"/>
              <a:buAutoNum type="arabicPeriod"/>
            </a:pPr>
            <a:endParaRPr lang="en-ZA" sz="1800" dirty="0"/>
          </a:p>
        </p:txBody>
      </p:sp>
      <p:sp>
        <p:nvSpPr>
          <p:cNvPr id="5" name="Title 1">
            <a:extLst>
              <a:ext uri="{FF2B5EF4-FFF2-40B4-BE49-F238E27FC236}">
                <a16:creationId xmlns:a16="http://schemas.microsoft.com/office/drawing/2014/main" id="{C4623CFD-FC7E-4EA4-87DD-F584A8E898F8}"/>
              </a:ext>
            </a:extLst>
          </p:cNvPr>
          <p:cNvSpPr txBox="1">
            <a:spLocks/>
          </p:cNvSpPr>
          <p:nvPr/>
        </p:nvSpPr>
        <p:spPr>
          <a:xfrm>
            <a:off x="1966913" y="1340768"/>
            <a:ext cx="8258175" cy="510778"/>
          </a:xfrm>
          <a:prstGeom prst="rect">
            <a:avLst/>
          </a:prstGeom>
          <a:noFill/>
          <a:ln>
            <a:noFill/>
          </a:ln>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ZW" sz="3200" b="1" dirty="0">
                <a:solidFill>
                  <a:srgbClr val="1F497D"/>
                </a:solidFill>
                <a:latin typeface="Arial"/>
              </a:rPr>
              <a:t>Purpose </a:t>
            </a:r>
            <a:r>
              <a:rPr lang="pt-BR" sz="3200" b="1" dirty="0">
                <a:solidFill>
                  <a:prstClr val="black"/>
                </a:solidFill>
                <a:latin typeface="Arial" panose="020B0604020202020204" pitchFamily="34" charset="0"/>
                <a:cs typeface="Arial" panose="020B0604020202020204" pitchFamily="34" charset="0"/>
              </a:rPr>
              <a:t> </a:t>
            </a:r>
            <a:endParaRPr lang="en-ZA" sz="3200" b="1" dirty="0">
              <a:solidFill>
                <a:prstClr val="black"/>
              </a:solidFill>
              <a:latin typeface="Arial" panose="020B0604020202020204" pitchFamily="34" charset="0"/>
              <a:cs typeface="Arial" panose="020B0604020202020204" pitchFamily="34" charset="0"/>
            </a:endParaRPr>
          </a:p>
        </p:txBody>
      </p:sp>
      <p:sp>
        <p:nvSpPr>
          <p:cNvPr id="4" name="Content Placeholder 6">
            <a:extLst>
              <a:ext uri="{FF2B5EF4-FFF2-40B4-BE49-F238E27FC236}">
                <a16:creationId xmlns:a16="http://schemas.microsoft.com/office/drawing/2014/main" id="{A539B91A-FE9F-4C49-A50D-81B1462562D7}"/>
              </a:ext>
            </a:extLst>
          </p:cNvPr>
          <p:cNvSpPr>
            <a:spLocks noGrp="1"/>
          </p:cNvSpPr>
          <p:nvPr>
            <p:ph idx="1"/>
          </p:nvPr>
        </p:nvSpPr>
        <p:spPr>
          <a:xfrm>
            <a:off x="437322" y="2269791"/>
            <a:ext cx="11754678" cy="4588209"/>
          </a:xfrm>
        </p:spPr>
        <p:txBody>
          <a:bodyPr>
            <a:normAutofit/>
          </a:bodyPr>
          <a:lstStyle/>
          <a:p>
            <a:pPr marL="0" indent="0" algn="just">
              <a:lnSpc>
                <a:spcPct val="150000"/>
              </a:lnSpc>
              <a:buNone/>
            </a:pPr>
            <a:r>
              <a:rPr lang="en-ZA" sz="2400" dirty="0"/>
              <a:t>The purpose of this presentation, is to present </a:t>
            </a:r>
            <a:r>
              <a:rPr lang="en-US" sz="2400" dirty="0"/>
              <a:t>to the Portfolio Committee of  Human Settlements, Water and Sanitation the 2020/25 Strategic and 2020/21 Annual Performance Plan and the budget for the Housing Development Agency </a:t>
            </a:r>
            <a:endParaRPr lang="en-ZA" sz="2400" dirty="0"/>
          </a:p>
        </p:txBody>
      </p:sp>
      <p:sp>
        <p:nvSpPr>
          <p:cNvPr id="6" name="Slide Number Placeholder 3">
            <a:extLst>
              <a:ext uri="{FF2B5EF4-FFF2-40B4-BE49-F238E27FC236}">
                <a16:creationId xmlns:a16="http://schemas.microsoft.com/office/drawing/2014/main" id="{62DFFA1F-257F-4045-ADAC-90B7C99D90E5}"/>
              </a:ext>
            </a:extLst>
          </p:cNvPr>
          <p:cNvSpPr txBox="1">
            <a:spLocks/>
          </p:cNvSpPr>
          <p:nvPr/>
        </p:nvSpPr>
        <p:spPr>
          <a:xfrm>
            <a:off x="9249512" y="649287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ECAB5A-9401-5442-B54D-9E441F4DE593}" type="slidenum">
              <a:rPr lang="en-US" sz="1400" b="1" smtClean="0">
                <a:latin typeface="Arial" panose="020B0604020202020204" pitchFamily="34" charset="0"/>
                <a:cs typeface="Arial" panose="020B0604020202020204" pitchFamily="34" charset="0"/>
              </a:rPr>
              <a:pPr algn="r"/>
              <a:t>3</a:t>
            </a:fld>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5479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0849" y="112139"/>
            <a:ext cx="1123369" cy="780176"/>
          </a:xfrm>
          <a:prstGeom prst="rect">
            <a:avLst/>
          </a:prstGeom>
          <a:ln>
            <a:noFill/>
          </a:ln>
        </p:spPr>
      </p:pic>
      <p:sp>
        <p:nvSpPr>
          <p:cNvPr id="2" name="Rectangle 1"/>
          <p:cNvSpPr/>
          <p:nvPr/>
        </p:nvSpPr>
        <p:spPr>
          <a:xfrm>
            <a:off x="106017" y="112139"/>
            <a:ext cx="10455966" cy="5872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W" sz="2800" b="1" dirty="0">
                <a:solidFill>
                  <a:srgbClr val="1F497D"/>
                </a:solidFill>
                <a:latin typeface="Arial"/>
              </a:rPr>
              <a:t> Land inventory      </a:t>
            </a:r>
            <a:endParaRPr lang="en-ZA" sz="2800" b="1" dirty="0">
              <a:solidFill>
                <a:srgbClr val="1F497D"/>
              </a:solidFill>
              <a:latin typeface="Arial"/>
            </a:endParaRPr>
          </a:p>
        </p:txBody>
      </p:sp>
      <p:sp>
        <p:nvSpPr>
          <p:cNvPr id="6" name="Slide Number Placeholder 3">
            <a:extLst>
              <a:ext uri="{FF2B5EF4-FFF2-40B4-BE49-F238E27FC236}">
                <a16:creationId xmlns:a16="http://schemas.microsoft.com/office/drawing/2014/main" id="{F69DBAB3-D8C3-49D0-B7A4-2FF1D20B69EB}"/>
              </a:ext>
            </a:extLst>
          </p:cNvPr>
          <p:cNvSpPr>
            <a:spLocks noGrp="1"/>
          </p:cNvSpPr>
          <p:nvPr>
            <p:ph type="sldNum" sz="quarter" idx="12"/>
          </p:nvPr>
        </p:nvSpPr>
        <p:spPr>
          <a:xfrm>
            <a:off x="9347200" y="6492875"/>
            <a:ext cx="2844800" cy="365125"/>
          </a:xfrm>
        </p:spPr>
        <p:txBody>
          <a:bodyPr/>
          <a:lstStyle/>
          <a:p>
            <a:pPr algn="r"/>
            <a:fld id="{46ECAB5A-9401-5442-B54D-9E441F4DE593}" type="slidenum">
              <a:rPr lang="en-US" sz="1400" b="1" smtClean="0">
                <a:latin typeface="Arial" panose="020B0604020202020204" pitchFamily="34" charset="0"/>
                <a:cs typeface="Arial" panose="020B0604020202020204" pitchFamily="34" charset="0"/>
              </a:rPr>
              <a:pPr algn="r"/>
              <a:t>30</a:t>
            </a:fld>
            <a:endParaRPr lang="en-US" sz="1400" b="1"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631F882E-9253-42FB-B7C1-C05809C90FE7}"/>
              </a:ext>
            </a:extLst>
          </p:cNvPr>
          <p:cNvGraphicFramePr>
            <a:graphicFrameLocks noGrp="1"/>
          </p:cNvGraphicFramePr>
          <p:nvPr>
            <p:extLst>
              <p:ext uri="{D42A27DB-BD31-4B8C-83A1-F6EECF244321}">
                <p14:modId xmlns:p14="http://schemas.microsoft.com/office/powerpoint/2010/main" val="1917676458"/>
              </p:ext>
            </p:extLst>
          </p:nvPr>
        </p:nvGraphicFramePr>
        <p:xfrm>
          <a:off x="23447" y="1237958"/>
          <a:ext cx="4872108" cy="5505050"/>
        </p:xfrm>
        <a:graphic>
          <a:graphicData uri="http://schemas.openxmlformats.org/drawingml/2006/table">
            <a:tbl>
              <a:tblPr/>
              <a:tblGrid>
                <a:gridCol w="3226434">
                  <a:extLst>
                    <a:ext uri="{9D8B030D-6E8A-4147-A177-3AD203B41FA5}">
                      <a16:colId xmlns:a16="http://schemas.microsoft.com/office/drawing/2014/main" val="3713433735"/>
                    </a:ext>
                  </a:extLst>
                </a:gridCol>
                <a:gridCol w="1645674">
                  <a:extLst>
                    <a:ext uri="{9D8B030D-6E8A-4147-A177-3AD203B41FA5}">
                      <a16:colId xmlns:a16="http://schemas.microsoft.com/office/drawing/2014/main" val="3561854771"/>
                    </a:ext>
                  </a:extLst>
                </a:gridCol>
              </a:tblGrid>
              <a:tr h="374897">
                <a:tc>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      Asset name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60000"/>
                        <a:lumOff val="40000"/>
                      </a:schemeClr>
                    </a:solidFill>
                  </a:tcPr>
                </a:tc>
                <a:tc>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Value @ 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tx2">
                        <a:lumMod val="60000"/>
                        <a:lumOff val="40000"/>
                      </a:schemeClr>
                    </a:solidFill>
                  </a:tcPr>
                </a:tc>
                <a:extLst>
                  <a:ext uri="{0D108BD9-81ED-4DB2-BD59-A6C34878D82A}">
                    <a16:rowId xmlns:a16="http://schemas.microsoft.com/office/drawing/2014/main" val="297770564"/>
                  </a:ext>
                </a:extLst>
              </a:tr>
              <a:tr h="693013">
                <a:tc>
                  <a:txBody>
                    <a:bodyPr/>
                    <a:lstStyle/>
                    <a:p>
                      <a:pPr algn="l" fontAlgn="b"/>
                      <a:r>
                        <a:rPr lang="en-ZA" sz="1200" b="0" i="0" u="none" strike="noStrike" dirty="0">
                          <a:solidFill>
                            <a:srgbClr val="000000"/>
                          </a:solidFill>
                          <a:effectLst/>
                          <a:latin typeface="Arial" panose="020B0604020202020204" pitchFamily="34" charset="0"/>
                          <a:cs typeface="Arial" panose="020B0604020202020204" pitchFamily="34" charset="0"/>
                        </a:rPr>
                        <a:t>     Erf 13120 Queenstown - Lukhanji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0" i="0" u="none" strike="noStrike" dirty="0">
                          <a:solidFill>
                            <a:srgbClr val="000000"/>
                          </a:solidFill>
                          <a:effectLst/>
                          <a:latin typeface="Arial" panose="020B0604020202020204" pitchFamily="34" charset="0"/>
                          <a:cs typeface="Arial" panose="020B0604020202020204" pitchFamily="34" charset="0"/>
                        </a:rPr>
                        <a:t>          3 539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51524392"/>
                  </a:ext>
                </a:extLst>
              </a:tr>
              <a:tr h="763101">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 Ptn 237 of 78 "Farm Haartbeespoort" - Tshwane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0" i="0" u="none" strike="noStrike" dirty="0">
                          <a:solidFill>
                            <a:srgbClr val="000000"/>
                          </a:solidFill>
                          <a:effectLst/>
                          <a:latin typeface="Arial" panose="020B0604020202020204" pitchFamily="34" charset="0"/>
                          <a:cs typeface="Arial" panose="020B0604020202020204" pitchFamily="34" charset="0"/>
                        </a:rPr>
                        <a:t>          9 914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88677821"/>
                  </a:ext>
                </a:extLst>
              </a:tr>
              <a:tr h="737665">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 Ptns 78,89,90,151 "Farm Ellof's Park" - Tshwane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0" i="0" u="none" strike="noStrike" dirty="0">
                          <a:solidFill>
                            <a:srgbClr val="000000"/>
                          </a:solidFill>
                          <a:effectLst/>
                          <a:latin typeface="Arial" panose="020B0604020202020204" pitchFamily="34" charset="0"/>
                          <a:cs typeface="Arial" panose="020B0604020202020204" pitchFamily="34" charset="0"/>
                        </a:rPr>
                        <a:t>          7 159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52542541"/>
                  </a:ext>
                </a:extLst>
              </a:tr>
              <a:tr h="661355">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     Erf 10509 Phillippi - Cape Town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0" i="0" u="none" strike="noStrike" dirty="0">
                          <a:solidFill>
                            <a:srgbClr val="000000"/>
                          </a:solidFill>
                          <a:effectLst/>
                          <a:latin typeface="Arial" panose="020B0604020202020204" pitchFamily="34" charset="0"/>
                          <a:cs typeface="Arial" panose="020B0604020202020204" pitchFamily="34" charset="0"/>
                        </a:rPr>
                        <a:t>          2 257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647690972"/>
                  </a:ext>
                </a:extLst>
              </a:tr>
              <a:tr h="779454">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    Farm 755/2 Machiel Heyns - Swartland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0" i="0" u="none" strike="noStrike" dirty="0">
                          <a:solidFill>
                            <a:srgbClr val="000000"/>
                          </a:solidFill>
                          <a:effectLst/>
                          <a:latin typeface="Arial" panose="020B0604020202020204" pitchFamily="34" charset="0"/>
                          <a:cs typeface="Arial" panose="020B0604020202020204" pitchFamily="34" charset="0"/>
                        </a:rPr>
                        <a:t>          5 036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086379844"/>
                  </a:ext>
                </a:extLst>
              </a:tr>
              <a:tr h="1495565">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     Land inventory total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        27 905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5432946"/>
                  </a:ext>
                </a:extLst>
              </a:tr>
            </a:tbl>
          </a:graphicData>
        </a:graphic>
      </p:graphicFrame>
      <p:graphicFrame>
        <p:nvGraphicFramePr>
          <p:cNvPr id="5" name="Table 4">
            <a:extLst>
              <a:ext uri="{FF2B5EF4-FFF2-40B4-BE49-F238E27FC236}">
                <a16:creationId xmlns:a16="http://schemas.microsoft.com/office/drawing/2014/main" id="{80D35968-B89E-4C5B-AE9A-30600D9904E5}"/>
              </a:ext>
            </a:extLst>
          </p:cNvPr>
          <p:cNvGraphicFramePr>
            <a:graphicFrameLocks noGrp="1"/>
          </p:cNvGraphicFramePr>
          <p:nvPr>
            <p:extLst>
              <p:ext uri="{D42A27DB-BD31-4B8C-83A1-F6EECF244321}">
                <p14:modId xmlns:p14="http://schemas.microsoft.com/office/powerpoint/2010/main" val="3478618336"/>
              </p:ext>
            </p:extLst>
          </p:nvPr>
        </p:nvGraphicFramePr>
        <p:xfrm>
          <a:off x="5528603" y="1237957"/>
          <a:ext cx="6246055" cy="5505051"/>
        </p:xfrm>
        <a:graphic>
          <a:graphicData uri="http://schemas.openxmlformats.org/drawingml/2006/table">
            <a:tbl>
              <a:tblPr/>
              <a:tblGrid>
                <a:gridCol w="5092601">
                  <a:extLst>
                    <a:ext uri="{9D8B030D-6E8A-4147-A177-3AD203B41FA5}">
                      <a16:colId xmlns:a16="http://schemas.microsoft.com/office/drawing/2014/main" val="3614798240"/>
                    </a:ext>
                  </a:extLst>
                </a:gridCol>
                <a:gridCol w="1153454">
                  <a:extLst>
                    <a:ext uri="{9D8B030D-6E8A-4147-A177-3AD203B41FA5}">
                      <a16:colId xmlns:a16="http://schemas.microsoft.com/office/drawing/2014/main" val="3769657600"/>
                    </a:ext>
                  </a:extLst>
                </a:gridCol>
              </a:tblGrid>
              <a:tr h="358334">
                <a:tc>
                  <a:txBody>
                    <a:bodyPr/>
                    <a:lstStyle/>
                    <a:p>
                      <a:pPr algn="ctr" fontAlgn="b"/>
                      <a:r>
                        <a:rPr lang="en-ZA" sz="1200" b="1" i="0" u="none" strike="noStrike" dirty="0">
                          <a:solidFill>
                            <a:srgbClr val="000000"/>
                          </a:solidFill>
                          <a:effectLst/>
                          <a:latin typeface="Calibri" panose="020F0502020204030204" pitchFamily="34" charset="0"/>
                        </a:rPr>
                        <a:t>      Asset name</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algn="ctr" fontAlgn="b"/>
                      <a:r>
                        <a:rPr lang="en-ZA" sz="1200" b="1" i="0" u="none" strike="noStrike" dirty="0">
                          <a:solidFill>
                            <a:srgbClr val="000000"/>
                          </a:solidFill>
                          <a:effectLst/>
                          <a:latin typeface="Calibri" panose="020F0502020204030204" pitchFamily="34" charset="0"/>
                        </a:rPr>
                        <a:t>Value @ R'000</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3638952512"/>
                  </a:ext>
                </a:extLst>
              </a:tr>
              <a:tr h="193809">
                <a:tc>
                  <a:txBody>
                    <a:bodyPr/>
                    <a:lstStyle/>
                    <a:p>
                      <a:pPr algn="l" fontAlgn="b"/>
                      <a:r>
                        <a:rPr lang="en-GB" sz="1200" b="0" i="0" u="none" strike="noStrike" dirty="0">
                          <a:solidFill>
                            <a:srgbClr val="000000"/>
                          </a:solidFill>
                          <a:effectLst/>
                          <a:latin typeface="Calibri" panose="020F0502020204030204" pitchFamily="34" charset="0"/>
                        </a:rPr>
                        <a:t>Ptn 170 of "Farm Roodepoort" Bela-Bela</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0" i="0" u="none" strike="noStrike">
                          <a:solidFill>
                            <a:srgbClr val="000000"/>
                          </a:solidFill>
                          <a:effectLst/>
                          <a:latin typeface="Calibri" panose="020F0502020204030204" pitchFamily="34" charset="0"/>
                        </a:rPr>
                        <a:t>        65 400 </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26994584"/>
                  </a:ext>
                </a:extLst>
              </a:tr>
              <a:tr h="193809">
                <a:tc>
                  <a:txBody>
                    <a:bodyPr/>
                    <a:lstStyle/>
                    <a:p>
                      <a:pPr algn="l" fontAlgn="b"/>
                      <a:r>
                        <a:rPr lang="en-ZA" sz="1200" b="0" i="0" u="none" strike="noStrike" dirty="0">
                          <a:solidFill>
                            <a:srgbClr val="000000"/>
                          </a:solidFill>
                          <a:effectLst/>
                          <a:latin typeface="Calibri" panose="020F0502020204030204" pitchFamily="34" charset="0"/>
                        </a:rPr>
                        <a:t>Erf 1816 Bethlehem</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0" i="0" u="none" strike="noStrike">
                          <a:solidFill>
                            <a:srgbClr val="000000"/>
                          </a:solidFill>
                          <a:effectLst/>
                          <a:latin typeface="Calibri" panose="020F0502020204030204" pitchFamily="34" charset="0"/>
                        </a:rPr>
                        <a:t>          4 400 </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512843724"/>
                  </a:ext>
                </a:extLst>
              </a:tr>
              <a:tr h="193809">
                <a:tc>
                  <a:txBody>
                    <a:bodyPr/>
                    <a:lstStyle/>
                    <a:p>
                      <a:pPr algn="l" fontAlgn="b"/>
                      <a:r>
                        <a:rPr lang="sv-SE" sz="1200" b="0" i="0" u="none" strike="noStrike" dirty="0">
                          <a:solidFill>
                            <a:srgbClr val="000000"/>
                          </a:solidFill>
                          <a:effectLst/>
                          <a:latin typeface="Calibri" panose="020F0502020204030204" pitchFamily="34" charset="0"/>
                        </a:rPr>
                        <a:t>Erf 4919 Kroonstad Ext 30</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0" i="0" u="none" strike="noStrike">
                          <a:solidFill>
                            <a:srgbClr val="000000"/>
                          </a:solidFill>
                          <a:effectLst/>
                          <a:latin typeface="Calibri" panose="020F0502020204030204" pitchFamily="34" charset="0"/>
                        </a:rPr>
                        <a:t>          3 300 </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8262161"/>
                  </a:ext>
                </a:extLst>
              </a:tr>
              <a:tr h="193809">
                <a:tc>
                  <a:txBody>
                    <a:bodyPr/>
                    <a:lstStyle/>
                    <a:p>
                      <a:pPr algn="l" fontAlgn="b"/>
                      <a:r>
                        <a:rPr lang="en-ZA" sz="1200" b="0" i="0" u="none" strike="noStrike" dirty="0">
                          <a:solidFill>
                            <a:srgbClr val="000000"/>
                          </a:solidFill>
                          <a:effectLst/>
                          <a:latin typeface="Calibri" panose="020F0502020204030204" pitchFamily="34" charset="0"/>
                        </a:rPr>
                        <a:t>Erf 5246 Kroonstad</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0" i="0" u="none" strike="noStrike">
                          <a:solidFill>
                            <a:srgbClr val="000000"/>
                          </a:solidFill>
                          <a:effectLst/>
                          <a:latin typeface="Calibri" panose="020F0502020204030204" pitchFamily="34" charset="0"/>
                        </a:rPr>
                        <a:t>          1 733 </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90456599"/>
                  </a:ext>
                </a:extLst>
              </a:tr>
              <a:tr h="193809">
                <a:tc>
                  <a:txBody>
                    <a:bodyPr/>
                    <a:lstStyle/>
                    <a:p>
                      <a:pPr algn="l" fontAlgn="b"/>
                      <a:r>
                        <a:rPr lang="en-ZA" sz="1200" b="0" i="0" u="none" strike="noStrike" dirty="0">
                          <a:solidFill>
                            <a:srgbClr val="000000"/>
                          </a:solidFill>
                          <a:effectLst/>
                          <a:latin typeface="Calibri" panose="020F0502020204030204" pitchFamily="34" charset="0"/>
                        </a:rPr>
                        <a:t>Erf 229 </a:t>
                      </a:r>
                      <a:r>
                        <a:rPr lang="en-ZA" sz="1200" b="0" i="0" u="none" strike="noStrike" dirty="0" err="1">
                          <a:solidFill>
                            <a:srgbClr val="000000"/>
                          </a:solidFill>
                          <a:effectLst/>
                          <a:latin typeface="Calibri" panose="020F0502020204030204" pitchFamily="34" charset="0"/>
                        </a:rPr>
                        <a:t>Krronstad</a:t>
                      </a:r>
                      <a:endParaRPr lang="en-ZA" sz="1200" b="0" i="0" u="none" strike="noStrike" dirty="0">
                        <a:solidFill>
                          <a:srgbClr val="000000"/>
                        </a:solidFill>
                        <a:effectLst/>
                        <a:latin typeface="Calibri" panose="020F0502020204030204" pitchFamily="34" charset="0"/>
                      </a:endParaRP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0" i="0" u="none" strike="noStrike">
                          <a:solidFill>
                            <a:srgbClr val="000000"/>
                          </a:solidFill>
                          <a:effectLst/>
                          <a:latin typeface="Calibri" panose="020F0502020204030204" pitchFamily="34" charset="0"/>
                        </a:rPr>
                        <a:t>          2 338 </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72051620"/>
                  </a:ext>
                </a:extLst>
              </a:tr>
              <a:tr h="193809">
                <a:tc>
                  <a:txBody>
                    <a:bodyPr/>
                    <a:lstStyle/>
                    <a:p>
                      <a:pPr algn="l" fontAlgn="b"/>
                      <a:r>
                        <a:rPr lang="en-ZA" sz="1200" b="0" i="0" u="none" strike="noStrike" dirty="0">
                          <a:solidFill>
                            <a:srgbClr val="000000"/>
                          </a:solidFill>
                          <a:effectLst/>
                          <a:latin typeface="Calibri" panose="020F0502020204030204" pitchFamily="34" charset="0"/>
                        </a:rPr>
                        <a:t>Erf 13120 Queenstown</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0" i="0" u="none" strike="noStrike">
                          <a:solidFill>
                            <a:srgbClr val="000000"/>
                          </a:solidFill>
                          <a:effectLst/>
                          <a:latin typeface="Calibri" panose="020F0502020204030204" pitchFamily="34" charset="0"/>
                        </a:rPr>
                        <a:t>          4 365 </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79945477"/>
                  </a:ext>
                </a:extLst>
              </a:tr>
              <a:tr h="193809">
                <a:tc>
                  <a:txBody>
                    <a:bodyPr/>
                    <a:lstStyle/>
                    <a:p>
                      <a:pPr algn="l" fontAlgn="b"/>
                      <a:r>
                        <a:rPr lang="en-ZA" sz="1200" b="0" i="0" u="none" strike="noStrike" dirty="0">
                          <a:solidFill>
                            <a:srgbClr val="000000"/>
                          </a:solidFill>
                          <a:effectLst/>
                          <a:latin typeface="Calibri" panose="020F0502020204030204" pitchFamily="34" charset="0"/>
                        </a:rPr>
                        <a:t>Erf 4049 Bethlehem</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0" i="0" u="none" strike="noStrike">
                          <a:solidFill>
                            <a:srgbClr val="000000"/>
                          </a:solidFill>
                          <a:effectLst/>
                          <a:latin typeface="Calibri" panose="020F0502020204030204" pitchFamily="34" charset="0"/>
                        </a:rPr>
                        <a:t>          2 100 </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23000752"/>
                  </a:ext>
                </a:extLst>
              </a:tr>
              <a:tr h="193809">
                <a:tc>
                  <a:txBody>
                    <a:bodyPr/>
                    <a:lstStyle/>
                    <a:p>
                      <a:pPr algn="l" fontAlgn="b"/>
                      <a:r>
                        <a:rPr lang="en-GB" sz="1200" b="0" i="0" u="none" strike="noStrike" dirty="0">
                          <a:solidFill>
                            <a:srgbClr val="000000"/>
                          </a:solidFill>
                          <a:effectLst/>
                          <a:latin typeface="Calibri" panose="020F0502020204030204" pitchFamily="34" charset="0"/>
                        </a:rPr>
                        <a:t>Ptn 1 of 654 "Farm Bloemfontein</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0" i="0" u="none" strike="noStrike">
                          <a:solidFill>
                            <a:srgbClr val="000000"/>
                          </a:solidFill>
                          <a:effectLst/>
                          <a:latin typeface="Calibri" panose="020F0502020204030204" pitchFamily="34" charset="0"/>
                        </a:rPr>
                        <a:t>        10 200 </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68547197"/>
                  </a:ext>
                </a:extLst>
              </a:tr>
              <a:tr h="193809">
                <a:tc>
                  <a:txBody>
                    <a:bodyPr/>
                    <a:lstStyle/>
                    <a:p>
                      <a:pPr algn="l" fontAlgn="b"/>
                      <a:r>
                        <a:rPr lang="en-ZA" sz="1200" b="0" i="0" u="none" strike="noStrike" dirty="0">
                          <a:solidFill>
                            <a:srgbClr val="000000"/>
                          </a:solidFill>
                          <a:effectLst/>
                          <a:latin typeface="Calibri" panose="020F0502020204030204" pitchFamily="34" charset="0"/>
                        </a:rPr>
                        <a:t>Erf 2116 Bloemfontein</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0" i="0" u="none" strike="noStrike" dirty="0">
                          <a:solidFill>
                            <a:srgbClr val="000000"/>
                          </a:solidFill>
                          <a:effectLst/>
                          <a:latin typeface="Calibri" panose="020F0502020204030204" pitchFamily="34" charset="0"/>
                        </a:rPr>
                        <a:t>          2 500 </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79497615"/>
                  </a:ext>
                </a:extLst>
              </a:tr>
              <a:tr h="176351">
                <a:tc>
                  <a:txBody>
                    <a:bodyPr/>
                    <a:lstStyle/>
                    <a:p>
                      <a:pPr algn="l" fontAlgn="b"/>
                      <a:r>
                        <a:rPr lang="en-ZA" sz="1200" b="0" i="0" u="none" strike="noStrike" dirty="0">
                          <a:solidFill>
                            <a:srgbClr val="000000"/>
                          </a:solidFill>
                          <a:effectLst/>
                          <a:latin typeface="Calibri" panose="020F0502020204030204" pitchFamily="34" charset="0"/>
                        </a:rPr>
                        <a:t>Erven17845,243,17847,18093,18844 Knysna</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0" i="0" u="none" strike="noStrike" dirty="0">
                          <a:solidFill>
                            <a:srgbClr val="000000"/>
                          </a:solidFill>
                          <a:effectLst/>
                          <a:latin typeface="Calibri" panose="020F0502020204030204" pitchFamily="34" charset="0"/>
                        </a:rPr>
                        <a:t>          1 700 </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69528085"/>
                  </a:ext>
                </a:extLst>
              </a:tr>
              <a:tr h="193809">
                <a:tc>
                  <a:txBody>
                    <a:bodyPr/>
                    <a:lstStyle/>
                    <a:p>
                      <a:pPr algn="l" fontAlgn="b"/>
                      <a:r>
                        <a:rPr lang="en-GB" sz="1200" b="0" i="0" u="none" strike="noStrike">
                          <a:solidFill>
                            <a:srgbClr val="000000"/>
                          </a:solidFill>
                          <a:effectLst/>
                          <a:latin typeface="Calibri" panose="020F0502020204030204" pitchFamily="34" charset="0"/>
                        </a:rPr>
                        <a:t>Erf 3726 De Aar Township Northern Cape</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0" i="0" u="none" strike="noStrike" dirty="0">
                          <a:solidFill>
                            <a:srgbClr val="000000"/>
                          </a:solidFill>
                          <a:effectLst/>
                          <a:latin typeface="Calibri" panose="020F0502020204030204" pitchFamily="34" charset="0"/>
                        </a:rPr>
                        <a:t>        10 000 </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17407816"/>
                  </a:ext>
                </a:extLst>
              </a:tr>
              <a:tr h="193809">
                <a:tc>
                  <a:txBody>
                    <a:bodyPr/>
                    <a:lstStyle/>
                    <a:p>
                      <a:pPr algn="l" fontAlgn="b"/>
                      <a:r>
                        <a:rPr lang="pt-BR" sz="1200" b="0" i="0" u="none" strike="noStrike">
                          <a:solidFill>
                            <a:srgbClr val="000000"/>
                          </a:solidFill>
                          <a:effectLst/>
                          <a:latin typeface="Calibri" panose="020F0502020204030204" pitchFamily="34" charset="0"/>
                        </a:rPr>
                        <a:t>Erf 635 De Aar Emthanjeni Municipality</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0" i="0" u="none" strike="noStrike" dirty="0">
                          <a:solidFill>
                            <a:srgbClr val="000000"/>
                          </a:solidFill>
                          <a:effectLst/>
                          <a:latin typeface="Calibri" panose="020F0502020204030204" pitchFamily="34" charset="0"/>
                        </a:rPr>
                        <a:t>          7 700 </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32993505"/>
                  </a:ext>
                </a:extLst>
              </a:tr>
              <a:tr h="193809">
                <a:tc>
                  <a:txBody>
                    <a:bodyPr/>
                    <a:lstStyle/>
                    <a:p>
                      <a:pPr algn="l" fontAlgn="b"/>
                      <a:r>
                        <a:rPr lang="nl-NL" sz="1200" b="0" i="0" u="none" strike="noStrike">
                          <a:solidFill>
                            <a:srgbClr val="000000"/>
                          </a:solidFill>
                          <a:effectLst/>
                          <a:latin typeface="Calibri" panose="020F0502020204030204" pitchFamily="34" charset="0"/>
                        </a:rPr>
                        <a:t>Erf 3994 - 4225 Modelkloof KZN</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0" i="0" u="none" strike="noStrike" dirty="0">
                          <a:solidFill>
                            <a:srgbClr val="000000"/>
                          </a:solidFill>
                          <a:effectLst/>
                          <a:latin typeface="Calibri" panose="020F0502020204030204" pitchFamily="34" charset="0"/>
                        </a:rPr>
                        <a:t>          7 000 </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27182051"/>
                  </a:ext>
                </a:extLst>
              </a:tr>
              <a:tr h="193809">
                <a:tc>
                  <a:txBody>
                    <a:bodyPr/>
                    <a:lstStyle/>
                    <a:p>
                      <a:pPr algn="l" fontAlgn="b"/>
                      <a:r>
                        <a:rPr lang="en-GB" sz="1200" b="0" i="0" u="none" strike="noStrike">
                          <a:solidFill>
                            <a:srgbClr val="000000"/>
                          </a:solidFill>
                          <a:effectLst/>
                          <a:latin typeface="Calibri" panose="020F0502020204030204" pitchFamily="34" charset="0"/>
                        </a:rPr>
                        <a:t>Portion 9 Farm 787,807 Cape Road, Western Cape</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0" i="0" u="none" strike="noStrike" dirty="0">
                          <a:solidFill>
                            <a:srgbClr val="000000"/>
                          </a:solidFill>
                          <a:effectLst/>
                          <a:latin typeface="Calibri" panose="020F0502020204030204" pitchFamily="34" charset="0"/>
                        </a:rPr>
                        <a:t>          7 854 </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931729760"/>
                  </a:ext>
                </a:extLst>
              </a:tr>
              <a:tr h="358334">
                <a:tc>
                  <a:txBody>
                    <a:bodyPr/>
                    <a:lstStyle/>
                    <a:p>
                      <a:pPr algn="l" fontAlgn="b"/>
                      <a:r>
                        <a:rPr lang="en-GB" sz="1200" b="0" i="0" u="none" strike="noStrike" dirty="0">
                          <a:solidFill>
                            <a:srgbClr val="000000"/>
                          </a:solidFill>
                          <a:effectLst/>
                          <a:latin typeface="Calibri" panose="020F0502020204030204" pitchFamily="34" charset="0"/>
                        </a:rPr>
                        <a:t>Erven </a:t>
                      </a:r>
                      <a:r>
                        <a:rPr lang="en-GB" sz="1200" b="0" i="0" u="none" strike="noStrike" dirty="0">
                          <a:solidFill>
                            <a:srgbClr val="000000"/>
                          </a:solidFill>
                          <a:effectLst/>
                          <a:latin typeface="Arial" panose="020B0604020202020204" pitchFamily="34" charset="0"/>
                          <a:cs typeface="Arial" panose="020B0604020202020204" pitchFamily="34" charset="0"/>
                        </a:rPr>
                        <a:t>921,924,925,927</a:t>
                      </a:r>
                      <a:r>
                        <a:rPr lang="en-GB" sz="1200" b="0" i="0" u="none" strike="noStrike" dirty="0">
                          <a:solidFill>
                            <a:srgbClr val="000000"/>
                          </a:solidFill>
                          <a:effectLst/>
                          <a:latin typeface="Calibri" panose="020F0502020204030204" pitchFamily="34" charset="0"/>
                        </a:rPr>
                        <a:t> - 938, 940,941, 17735,172883 Western Cape</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0" i="0" u="none" strike="noStrike" dirty="0">
                          <a:solidFill>
                            <a:srgbClr val="000000"/>
                          </a:solidFill>
                          <a:effectLst/>
                          <a:latin typeface="Calibri" panose="020F0502020204030204" pitchFamily="34" charset="0"/>
                        </a:rPr>
                        <a:t>        15 569 </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85517232"/>
                  </a:ext>
                </a:extLst>
              </a:tr>
              <a:tr h="358334">
                <a:tc>
                  <a:txBody>
                    <a:bodyPr/>
                    <a:lstStyle/>
                    <a:p>
                      <a:pPr algn="l" fontAlgn="b"/>
                      <a:r>
                        <a:rPr lang="en-GB" sz="1200" b="0" i="0" u="none" strike="noStrike">
                          <a:solidFill>
                            <a:srgbClr val="000000"/>
                          </a:solidFill>
                          <a:effectLst/>
                          <a:latin typeface="Calibri" panose="020F0502020204030204" pitchFamily="34" charset="0"/>
                        </a:rPr>
                        <a:t>Farm 700 Business Zone 949 Cape Town, Western Cape</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0" i="0" u="none" strike="noStrike" dirty="0">
                          <a:solidFill>
                            <a:srgbClr val="000000"/>
                          </a:solidFill>
                          <a:effectLst/>
                          <a:latin typeface="Calibri" panose="020F0502020204030204" pitchFamily="34" charset="0"/>
                        </a:rPr>
                        <a:t>          4 552 </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3946008"/>
                  </a:ext>
                </a:extLst>
              </a:tr>
              <a:tr h="193809">
                <a:tc>
                  <a:txBody>
                    <a:bodyPr/>
                    <a:lstStyle/>
                    <a:p>
                      <a:pPr algn="l" fontAlgn="b"/>
                      <a:r>
                        <a:rPr lang="en-ZA" sz="1200" b="0" i="0" u="none" strike="noStrike">
                          <a:solidFill>
                            <a:srgbClr val="000000"/>
                          </a:solidFill>
                          <a:effectLst/>
                          <a:latin typeface="Calibri" panose="020F0502020204030204" pitchFamily="34" charset="0"/>
                        </a:rPr>
                        <a:t>Erf 807,3108, 21400 Phillipi</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0" i="0" u="none" strike="noStrike" dirty="0">
                          <a:solidFill>
                            <a:srgbClr val="000000"/>
                          </a:solidFill>
                          <a:effectLst/>
                          <a:latin typeface="Calibri" panose="020F0502020204030204" pitchFamily="34" charset="0"/>
                        </a:rPr>
                        <a:t>        39 195 </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818433060"/>
                  </a:ext>
                </a:extLst>
              </a:tr>
              <a:tr h="358334">
                <a:tc>
                  <a:txBody>
                    <a:bodyPr/>
                    <a:lstStyle/>
                    <a:p>
                      <a:pPr algn="l" fontAlgn="b"/>
                      <a:r>
                        <a:rPr lang="en-GB" sz="1200" b="0" i="0" u="none" strike="noStrike" dirty="0">
                          <a:solidFill>
                            <a:srgbClr val="000000"/>
                          </a:solidFill>
                          <a:effectLst/>
                          <a:latin typeface="Calibri" panose="020F0502020204030204" pitchFamily="34" charset="0"/>
                        </a:rPr>
                        <a:t>Erven 4061,4062,5636,5637 </a:t>
                      </a:r>
                      <a:r>
                        <a:rPr lang="en-GB" sz="1200" b="0" i="0" u="none" strike="noStrike" dirty="0" err="1">
                          <a:solidFill>
                            <a:srgbClr val="000000"/>
                          </a:solidFill>
                          <a:effectLst/>
                          <a:latin typeface="Calibri" panose="020F0502020204030204" pitchFamily="34" charset="0"/>
                        </a:rPr>
                        <a:t>Hout</a:t>
                      </a:r>
                      <a:r>
                        <a:rPr lang="en-GB" sz="1200" b="0" i="0" u="none" strike="noStrike" dirty="0">
                          <a:solidFill>
                            <a:srgbClr val="000000"/>
                          </a:solidFill>
                          <a:effectLst/>
                          <a:latin typeface="Calibri" panose="020F0502020204030204" pitchFamily="34" charset="0"/>
                        </a:rPr>
                        <a:t> Bay, Western Cape</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0" i="0" u="none" strike="noStrike" dirty="0">
                          <a:solidFill>
                            <a:srgbClr val="000000"/>
                          </a:solidFill>
                          <a:effectLst/>
                          <a:latin typeface="Calibri" panose="020F0502020204030204" pitchFamily="34" charset="0"/>
                        </a:rPr>
                        <a:t>        45 354 </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15950368"/>
                  </a:ext>
                </a:extLst>
              </a:tr>
              <a:tr h="193809">
                <a:tc>
                  <a:txBody>
                    <a:bodyPr/>
                    <a:lstStyle/>
                    <a:p>
                      <a:pPr algn="l" fontAlgn="b"/>
                      <a:r>
                        <a:rPr lang="en-GB" sz="1200" b="0" i="0" u="none" strike="noStrike">
                          <a:solidFill>
                            <a:srgbClr val="000000"/>
                          </a:solidFill>
                          <a:effectLst/>
                          <a:latin typeface="Calibri" panose="020F0502020204030204" pitchFamily="34" charset="0"/>
                        </a:rPr>
                        <a:t>Farm 791,793 Cape Town, Western Cape</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0" i="0" u="none" strike="noStrike" dirty="0">
                          <a:solidFill>
                            <a:srgbClr val="000000"/>
                          </a:solidFill>
                          <a:effectLst/>
                          <a:latin typeface="Calibri" panose="020F0502020204030204" pitchFamily="34" charset="0"/>
                        </a:rPr>
                        <a:t>        10 842 </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87062919"/>
                  </a:ext>
                </a:extLst>
              </a:tr>
              <a:tr h="193809">
                <a:tc>
                  <a:txBody>
                    <a:bodyPr/>
                    <a:lstStyle/>
                    <a:p>
                      <a:pPr algn="l" fontAlgn="b"/>
                      <a:r>
                        <a:rPr lang="en-GB" sz="1200" b="0" i="0" u="none" strike="noStrike">
                          <a:solidFill>
                            <a:srgbClr val="000000"/>
                          </a:solidFill>
                          <a:effectLst/>
                          <a:latin typeface="Calibri" panose="020F0502020204030204" pitchFamily="34" charset="0"/>
                        </a:rPr>
                        <a:t>Portion 64 Farm 787 Cape Town, Western Cape</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0" i="0" u="none" strike="noStrike" dirty="0">
                          <a:solidFill>
                            <a:srgbClr val="000000"/>
                          </a:solidFill>
                          <a:effectLst/>
                          <a:latin typeface="Calibri" panose="020F0502020204030204" pitchFamily="34" charset="0"/>
                        </a:rPr>
                        <a:t>          6 365 </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50085262"/>
                  </a:ext>
                </a:extLst>
              </a:tr>
              <a:tr h="358334">
                <a:tc>
                  <a:txBody>
                    <a:bodyPr/>
                    <a:lstStyle/>
                    <a:p>
                      <a:pPr algn="l" fontAlgn="b"/>
                      <a:r>
                        <a:rPr lang="de-DE" sz="1200" b="0" i="0" u="none" strike="noStrike">
                          <a:solidFill>
                            <a:srgbClr val="000000"/>
                          </a:solidFill>
                          <a:effectLst/>
                          <a:latin typeface="Calibri" panose="020F0502020204030204" pitchFamily="34" charset="0"/>
                        </a:rPr>
                        <a:t>Erven 35163 - 35174, 36148,38368 Milnerton, Western</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0" i="0" u="none" strike="noStrike" dirty="0">
                          <a:solidFill>
                            <a:srgbClr val="000000"/>
                          </a:solidFill>
                          <a:effectLst/>
                          <a:latin typeface="Calibri" panose="020F0502020204030204" pitchFamily="34" charset="0"/>
                        </a:rPr>
                        <a:t>        64 965 </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59018684"/>
                  </a:ext>
                </a:extLst>
              </a:tr>
              <a:tr h="193809">
                <a:tc>
                  <a:txBody>
                    <a:bodyPr/>
                    <a:lstStyle/>
                    <a:p>
                      <a:pPr algn="l" fontAlgn="b"/>
                      <a:r>
                        <a:rPr lang="en-GB" sz="1200" b="0" i="0" u="none" strike="noStrike" dirty="0">
                          <a:solidFill>
                            <a:srgbClr val="000000"/>
                          </a:solidFill>
                          <a:effectLst/>
                          <a:latin typeface="Calibri" panose="020F0502020204030204" pitchFamily="34" charset="0"/>
                        </a:rPr>
                        <a:t>Erf 14443 Strand, Western Cape</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0" i="0" u="none" strike="noStrike" dirty="0">
                          <a:solidFill>
                            <a:srgbClr val="000000"/>
                          </a:solidFill>
                          <a:effectLst/>
                          <a:latin typeface="Calibri" panose="020F0502020204030204" pitchFamily="34" charset="0"/>
                        </a:rPr>
                        <a:t>          4 831 </a:t>
                      </a:r>
                    </a:p>
                  </a:txBody>
                  <a:tcPr marL="8076" marR="8076" marT="80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59473522"/>
                  </a:ext>
                </a:extLst>
              </a:tr>
              <a:tr h="227672">
                <a:tc>
                  <a:txBody>
                    <a:bodyPr/>
                    <a:lstStyle/>
                    <a:p>
                      <a:pPr algn="l" fontAlgn="b"/>
                      <a:r>
                        <a:rPr lang="en-ZA" sz="1200" b="1" i="0" u="none" strike="noStrike">
                          <a:solidFill>
                            <a:srgbClr val="000000"/>
                          </a:solidFill>
                          <a:effectLst/>
                          <a:latin typeface="Calibri" panose="020F0502020204030204" pitchFamily="34" charset="0"/>
                        </a:rPr>
                        <a:t>Land inventory total</a:t>
                      </a:r>
                    </a:p>
                  </a:txBody>
                  <a:tcPr marL="8076" marR="8076" marT="80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l" fontAlgn="b"/>
                      <a:r>
                        <a:rPr lang="en-ZA" sz="1200" b="1" i="0" u="none" strike="noStrike" dirty="0">
                          <a:solidFill>
                            <a:srgbClr val="000000"/>
                          </a:solidFill>
                          <a:effectLst/>
                          <a:latin typeface="Calibri" panose="020F0502020204030204" pitchFamily="34" charset="0"/>
                        </a:rPr>
                        <a:t>     322 263 </a:t>
                      </a:r>
                    </a:p>
                  </a:txBody>
                  <a:tcPr marL="8076" marR="8076" marT="807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88526018"/>
                  </a:ext>
                </a:extLst>
              </a:tr>
            </a:tbl>
          </a:graphicData>
        </a:graphic>
      </p:graphicFrame>
      <p:sp>
        <p:nvSpPr>
          <p:cNvPr id="8" name="TextBox 7">
            <a:extLst>
              <a:ext uri="{FF2B5EF4-FFF2-40B4-BE49-F238E27FC236}">
                <a16:creationId xmlns:a16="http://schemas.microsoft.com/office/drawing/2014/main" id="{E52C03E1-287B-4C35-AAD7-2313C31A5598}"/>
              </a:ext>
            </a:extLst>
          </p:cNvPr>
          <p:cNvSpPr txBox="1"/>
          <p:nvPr/>
        </p:nvSpPr>
        <p:spPr>
          <a:xfrm>
            <a:off x="23447" y="828208"/>
            <a:ext cx="4872108" cy="369332"/>
          </a:xfrm>
          <a:prstGeom prst="rect">
            <a:avLst/>
          </a:prstGeom>
          <a:noFill/>
        </p:spPr>
        <p:txBody>
          <a:bodyPr wrap="square" rtlCol="0">
            <a:spAutoFit/>
          </a:bodyPr>
          <a:lstStyle/>
          <a:p>
            <a:r>
              <a:rPr lang="en-ZW" b="1" dirty="0">
                <a:solidFill>
                  <a:srgbClr val="1F497D"/>
                </a:solidFill>
              </a:rPr>
              <a:t>Long-term land inventory</a:t>
            </a:r>
            <a:endParaRPr lang="en-ZA" dirty="0"/>
          </a:p>
        </p:txBody>
      </p:sp>
      <p:sp>
        <p:nvSpPr>
          <p:cNvPr id="9" name="TextBox 8">
            <a:extLst>
              <a:ext uri="{FF2B5EF4-FFF2-40B4-BE49-F238E27FC236}">
                <a16:creationId xmlns:a16="http://schemas.microsoft.com/office/drawing/2014/main" id="{FE5A402A-E26F-441E-8F41-049ABBB87F3C}"/>
              </a:ext>
            </a:extLst>
          </p:cNvPr>
          <p:cNvSpPr txBox="1"/>
          <p:nvPr/>
        </p:nvSpPr>
        <p:spPr>
          <a:xfrm>
            <a:off x="5528603" y="826205"/>
            <a:ext cx="6119446" cy="369332"/>
          </a:xfrm>
          <a:prstGeom prst="rect">
            <a:avLst/>
          </a:prstGeom>
          <a:noFill/>
        </p:spPr>
        <p:txBody>
          <a:bodyPr wrap="square" rtlCol="0">
            <a:spAutoFit/>
          </a:bodyPr>
          <a:lstStyle/>
          <a:p>
            <a:r>
              <a:rPr lang="en-ZA" b="1" dirty="0">
                <a:solidFill>
                  <a:srgbClr val="1F497D"/>
                </a:solidFill>
              </a:rPr>
              <a:t>Short-term land </a:t>
            </a:r>
            <a:r>
              <a:rPr lang="en-ZW" b="1" dirty="0">
                <a:solidFill>
                  <a:srgbClr val="1F497D"/>
                </a:solidFill>
              </a:rPr>
              <a:t>inventory</a:t>
            </a:r>
            <a:endParaRPr lang="en-ZA" dirty="0"/>
          </a:p>
        </p:txBody>
      </p:sp>
    </p:spTree>
    <p:extLst>
      <p:ext uri="{BB962C8B-B14F-4D97-AF65-F5344CB8AC3E}">
        <p14:creationId xmlns:p14="http://schemas.microsoft.com/office/powerpoint/2010/main" val="1939980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275A3C8-8173-450A-8412-B48C14184942}"/>
              </a:ext>
            </a:extLst>
          </p:cNvPr>
          <p:cNvSpPr txBox="1">
            <a:spLocks/>
          </p:cNvSpPr>
          <p:nvPr/>
        </p:nvSpPr>
        <p:spPr>
          <a:xfrm>
            <a:off x="132522" y="2199860"/>
            <a:ext cx="12059478" cy="4658139"/>
          </a:xfrm>
          <a:prstGeom prst="rect">
            <a:avLst/>
          </a:prstGeom>
          <a:noFill/>
          <a:ln>
            <a:no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GB" sz="1400" dirty="0"/>
          </a:p>
          <a:p>
            <a:pPr marL="0" indent="0" algn="just">
              <a:lnSpc>
                <a:spcPct val="150000"/>
              </a:lnSpc>
              <a:buNone/>
            </a:pPr>
            <a:r>
              <a:rPr lang="en-GB" sz="2400" dirty="0"/>
              <a:t>That the Portfolio Committee of the Department of Human Settlements, Water and Sanitation take note of the briefing by the Housing Development Agency on the 2020/25 Strategic Plan, 2020/21 Annual Performance Plan and budget.</a:t>
            </a:r>
          </a:p>
        </p:txBody>
      </p:sp>
      <p:sp>
        <p:nvSpPr>
          <p:cNvPr id="5" name="Title 1">
            <a:extLst>
              <a:ext uri="{FF2B5EF4-FFF2-40B4-BE49-F238E27FC236}">
                <a16:creationId xmlns:a16="http://schemas.microsoft.com/office/drawing/2014/main" id="{C4623CFD-FC7E-4EA4-87DD-F584A8E898F8}"/>
              </a:ext>
            </a:extLst>
          </p:cNvPr>
          <p:cNvSpPr txBox="1">
            <a:spLocks/>
          </p:cNvSpPr>
          <p:nvPr/>
        </p:nvSpPr>
        <p:spPr>
          <a:xfrm>
            <a:off x="1966913" y="1340768"/>
            <a:ext cx="8258175" cy="510778"/>
          </a:xfrm>
          <a:prstGeom prst="rect">
            <a:avLst/>
          </a:prstGeom>
          <a:noFill/>
          <a:ln>
            <a:noFill/>
          </a:ln>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defRPr/>
            </a:pPr>
            <a:r>
              <a:rPr lang="en-ZW" sz="3200" b="1" dirty="0">
                <a:solidFill>
                  <a:srgbClr val="1F497D"/>
                </a:solidFill>
              </a:rPr>
              <a:t>Recommendations </a:t>
            </a:r>
            <a:endParaRPr lang="en-ZA" sz="3200" b="1" dirty="0">
              <a:solidFill>
                <a:prstClr val="black"/>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28E7710F-F7C6-4F80-BC67-C42C96358EAF}"/>
              </a:ext>
            </a:extLst>
          </p:cNvPr>
          <p:cNvSpPr txBox="1">
            <a:spLocks/>
          </p:cNvSpPr>
          <p:nvPr/>
        </p:nvSpPr>
        <p:spPr>
          <a:xfrm>
            <a:off x="9347200" y="6492874"/>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ECAB5A-9401-5442-B54D-9E441F4DE593}" type="slidenum">
              <a:rPr lang="en-US" sz="1400" b="1" smtClean="0">
                <a:latin typeface="Arial" panose="020B0604020202020204" pitchFamily="34" charset="0"/>
                <a:cs typeface="Arial" panose="020B0604020202020204" pitchFamily="34" charset="0"/>
              </a:rPr>
              <a:pPr algn="r"/>
              <a:t>31</a:t>
            </a:fld>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7093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30366-AB70-3544-B16B-90A84E957A49}"/>
              </a:ext>
            </a:extLst>
          </p:cNvPr>
          <p:cNvSpPr>
            <a:spLocks noGrp="1"/>
          </p:cNvSpPr>
          <p:nvPr>
            <p:ph type="title"/>
          </p:nvPr>
        </p:nvSpPr>
        <p:spPr>
          <a:xfrm>
            <a:off x="838200" y="168109"/>
            <a:ext cx="10515600" cy="575779"/>
          </a:xfrm>
        </p:spPr>
        <p:txBody>
          <a:bodyPr>
            <a:normAutofit fontScale="90000"/>
          </a:bodyPr>
          <a:lstStyle/>
          <a:p>
            <a:r>
              <a:rPr lang="en-ZW" sz="3200" b="1" dirty="0">
                <a:solidFill>
                  <a:srgbClr val="1F497D"/>
                </a:solidFill>
                <a:latin typeface="Arial"/>
              </a:rPr>
              <a:t>HDA Mandate  </a:t>
            </a:r>
            <a:endParaRPr lang="en-GB" sz="3200" noProof="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292" y="0"/>
            <a:ext cx="1123369" cy="780176"/>
          </a:xfrm>
          <a:prstGeom prst="rect">
            <a:avLst/>
          </a:prstGeom>
          <a:ln>
            <a:noFill/>
          </a:ln>
        </p:spPr>
      </p:pic>
      <p:grpSp>
        <p:nvGrpSpPr>
          <p:cNvPr id="11" name="Group 10">
            <a:extLst>
              <a:ext uri="{FF2B5EF4-FFF2-40B4-BE49-F238E27FC236}">
                <a16:creationId xmlns:a16="http://schemas.microsoft.com/office/drawing/2014/main" id="{DC7E4DFD-37A3-4F74-9D13-E3D38AB64D27}"/>
              </a:ext>
            </a:extLst>
          </p:cNvPr>
          <p:cNvGrpSpPr/>
          <p:nvPr/>
        </p:nvGrpSpPr>
        <p:grpSpPr>
          <a:xfrm>
            <a:off x="3377185" y="925702"/>
            <a:ext cx="4761770" cy="4698820"/>
            <a:chOff x="1892930" y="838740"/>
            <a:chExt cx="5615310" cy="5657850"/>
          </a:xfrm>
          <a:effectLst/>
        </p:grpSpPr>
        <p:sp>
          <p:nvSpPr>
            <p:cNvPr id="13" name="Oval 12">
              <a:extLst>
                <a:ext uri="{FF2B5EF4-FFF2-40B4-BE49-F238E27FC236}">
                  <a16:creationId xmlns:a16="http://schemas.microsoft.com/office/drawing/2014/main" id="{36D80B48-BB4C-46EF-A993-C14EE423C33E}"/>
                </a:ext>
              </a:extLst>
            </p:cNvPr>
            <p:cNvSpPr>
              <a:spLocks noChangeAspect="1"/>
            </p:cNvSpPr>
            <p:nvPr/>
          </p:nvSpPr>
          <p:spPr>
            <a:xfrm>
              <a:off x="1892930" y="838740"/>
              <a:ext cx="5615310" cy="5657850"/>
            </a:xfrm>
            <a:prstGeom prst="ellipse">
              <a:avLst/>
            </a:prstGeom>
            <a:solidFill>
              <a:srgbClr val="48B04D">
                <a:alpha val="2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n w="76200">
                  <a:solidFill>
                    <a:schemeClr val="tx1"/>
                  </a:solidFill>
                </a:ln>
                <a:solidFill>
                  <a:srgbClr val="00B050"/>
                </a:solidFill>
              </a:endParaRPr>
            </a:p>
          </p:txBody>
        </p:sp>
        <p:sp>
          <p:nvSpPr>
            <p:cNvPr id="15" name="Oval 14">
              <a:extLst>
                <a:ext uri="{FF2B5EF4-FFF2-40B4-BE49-F238E27FC236}">
                  <a16:creationId xmlns:a16="http://schemas.microsoft.com/office/drawing/2014/main" id="{5A023937-5A74-4E46-A130-FCA4FDC0A545}"/>
                </a:ext>
              </a:extLst>
            </p:cNvPr>
            <p:cNvSpPr>
              <a:spLocks noChangeAspect="1"/>
            </p:cNvSpPr>
            <p:nvPr/>
          </p:nvSpPr>
          <p:spPr>
            <a:xfrm>
              <a:off x="3027755" y="1982163"/>
              <a:ext cx="3345660" cy="3371006"/>
            </a:xfrm>
            <a:prstGeom prst="ellipse">
              <a:avLst/>
            </a:prstGeom>
            <a:solidFill>
              <a:srgbClr val="036AB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ln w="76200">
                  <a:solidFill>
                    <a:schemeClr val="tx1"/>
                  </a:solidFill>
                </a:ln>
                <a:solidFill>
                  <a:srgbClr val="00B050"/>
                </a:solidFill>
              </a:endParaRPr>
            </a:p>
          </p:txBody>
        </p:sp>
        <p:sp>
          <p:nvSpPr>
            <p:cNvPr id="16" name="Oval 15">
              <a:extLst>
                <a:ext uri="{FF2B5EF4-FFF2-40B4-BE49-F238E27FC236}">
                  <a16:creationId xmlns:a16="http://schemas.microsoft.com/office/drawing/2014/main" id="{38B09003-A701-4C80-BED1-11B40D118892}"/>
                </a:ext>
              </a:extLst>
            </p:cNvPr>
            <p:cNvSpPr>
              <a:spLocks noChangeAspect="1"/>
            </p:cNvSpPr>
            <p:nvPr/>
          </p:nvSpPr>
          <p:spPr>
            <a:xfrm>
              <a:off x="3371847" y="2328862"/>
              <a:ext cx="2657475" cy="2677607"/>
            </a:xfrm>
            <a:prstGeom prst="ellipse">
              <a:avLst/>
            </a:prstGeom>
            <a:solidFill>
              <a:srgbClr val="F8811F"/>
            </a:solidFill>
            <a:ln w="2063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000" dirty="0">
                  <a:ln w="57150">
                    <a:solidFill>
                      <a:srgbClr val="FFC000"/>
                    </a:solidFill>
                  </a:ln>
                  <a:solidFill>
                    <a:schemeClr val="bg1"/>
                  </a:solidFill>
                </a:rPr>
                <a:t> </a:t>
              </a:r>
            </a:p>
          </p:txBody>
        </p:sp>
      </p:grpSp>
      <p:sp>
        <p:nvSpPr>
          <p:cNvPr id="7" name="Rectangle 6">
            <a:extLst>
              <a:ext uri="{FF2B5EF4-FFF2-40B4-BE49-F238E27FC236}">
                <a16:creationId xmlns:a16="http://schemas.microsoft.com/office/drawing/2014/main" id="{D08D662C-02FE-4228-BAD1-E5B2387E5995}"/>
              </a:ext>
            </a:extLst>
          </p:cNvPr>
          <p:cNvSpPr/>
          <p:nvPr/>
        </p:nvSpPr>
        <p:spPr>
          <a:xfrm>
            <a:off x="3048000" y="2369736"/>
            <a:ext cx="6096000" cy="456535"/>
          </a:xfrm>
          <a:prstGeom prst="rect">
            <a:avLst/>
          </a:prstGeom>
        </p:spPr>
        <p:txBody>
          <a:bodyPr>
            <a:spAutoFit/>
          </a:bodyPr>
          <a:lstStyle/>
          <a:p>
            <a:pPr algn="just">
              <a:lnSpc>
                <a:spcPct val="150000"/>
              </a:lnSpc>
              <a:spcBef>
                <a:spcPts val="1200"/>
              </a:spcBef>
              <a:spcAft>
                <a:spcPts val="0"/>
              </a:spcAft>
            </a:pPr>
            <a:endParaRPr lang="en-ZA" dirty="0">
              <a:latin typeface="Arial" panose="020B0604020202020204" pitchFamily="34" charset="0"/>
              <a:ea typeface="MS Mincho" panose="02020609040205080304" pitchFamily="49" charset="-128"/>
              <a:cs typeface="Times New Roman" panose="02020603050405020304" pitchFamily="18" charset="0"/>
            </a:endParaRPr>
          </a:p>
        </p:txBody>
      </p:sp>
      <p:sp>
        <p:nvSpPr>
          <p:cNvPr id="9" name="Rectangle 8">
            <a:extLst>
              <a:ext uri="{FF2B5EF4-FFF2-40B4-BE49-F238E27FC236}">
                <a16:creationId xmlns:a16="http://schemas.microsoft.com/office/drawing/2014/main" id="{892446DB-AFED-4035-86C8-1CA5F68BB414}"/>
              </a:ext>
            </a:extLst>
          </p:cNvPr>
          <p:cNvSpPr/>
          <p:nvPr/>
        </p:nvSpPr>
        <p:spPr>
          <a:xfrm>
            <a:off x="4854954" y="2581042"/>
            <a:ext cx="1868558" cy="1169551"/>
          </a:xfrm>
          <a:prstGeom prst="rect">
            <a:avLst/>
          </a:prstGeom>
        </p:spPr>
        <p:txBody>
          <a:bodyPr wrap="square">
            <a:spAutoFit/>
          </a:bodyPr>
          <a:lstStyle/>
          <a:p>
            <a:pPr lvl="0" algn="ctr" defTabSz="457200"/>
            <a:r>
              <a:rPr lang="en-GB" sz="1400" b="1" dirty="0">
                <a:solidFill>
                  <a:prstClr val="white"/>
                </a:solidFill>
                <a:latin typeface="Arial Black" pitchFamily="34" charset="0"/>
                <a:cs typeface="Aharoni" pitchFamily="2" charset="-79"/>
              </a:rPr>
              <a:t>Housing Development Agency Act, 2008 (Act No. 23 of 2008) </a:t>
            </a:r>
            <a:r>
              <a:rPr lang="en-ZA" sz="1400" b="1" dirty="0">
                <a:solidFill>
                  <a:prstClr val="white"/>
                </a:solidFill>
                <a:latin typeface="Arial Black" pitchFamily="34" charset="0"/>
                <a:cs typeface="Aharoni" pitchFamily="2" charset="-79"/>
              </a:rPr>
              <a:t> </a:t>
            </a:r>
          </a:p>
        </p:txBody>
      </p:sp>
      <p:sp>
        <p:nvSpPr>
          <p:cNvPr id="24" name="TextBox 23">
            <a:extLst>
              <a:ext uri="{FF2B5EF4-FFF2-40B4-BE49-F238E27FC236}">
                <a16:creationId xmlns:a16="http://schemas.microsoft.com/office/drawing/2014/main" id="{5EF50EAD-237F-4A16-BF80-69A2E24D7722}"/>
              </a:ext>
            </a:extLst>
          </p:cNvPr>
          <p:cNvSpPr txBox="1"/>
          <p:nvPr/>
        </p:nvSpPr>
        <p:spPr>
          <a:xfrm>
            <a:off x="836081" y="2123164"/>
            <a:ext cx="3041592" cy="1477328"/>
          </a:xfrm>
          <a:prstGeom prst="rect">
            <a:avLst/>
          </a:prstGeom>
          <a:noFill/>
        </p:spPr>
        <p:txBody>
          <a:bodyPr wrap="square" rtlCol="0">
            <a:spAutoFit/>
          </a:bodyPr>
          <a:lstStyle/>
          <a:p>
            <a:pPr algn="just">
              <a:lnSpc>
                <a:spcPct val="150000"/>
              </a:lnSpc>
            </a:pPr>
            <a:r>
              <a:rPr lang="en-GB" sz="1200" dirty="0">
                <a:latin typeface="Arial" panose="020B0604020202020204" pitchFamily="34" charset="0"/>
                <a:cs typeface="Arial" panose="020B0604020202020204" pitchFamily="34" charset="0"/>
              </a:rPr>
              <a:t>The intention of the HDA Act is  to create an agency to augment the performance of municipalities and provinces to meet their mandate for the delivery of sustainable human settlements.  </a:t>
            </a:r>
          </a:p>
        </p:txBody>
      </p:sp>
      <p:sp>
        <p:nvSpPr>
          <p:cNvPr id="26" name="TextBox 25">
            <a:extLst>
              <a:ext uri="{FF2B5EF4-FFF2-40B4-BE49-F238E27FC236}">
                <a16:creationId xmlns:a16="http://schemas.microsoft.com/office/drawing/2014/main" id="{BCE805D3-DAB8-4C66-967B-74F05420E0EA}"/>
              </a:ext>
            </a:extLst>
          </p:cNvPr>
          <p:cNvSpPr txBox="1"/>
          <p:nvPr/>
        </p:nvSpPr>
        <p:spPr>
          <a:xfrm>
            <a:off x="7783544" y="1999538"/>
            <a:ext cx="4044010" cy="2031325"/>
          </a:xfrm>
          <a:prstGeom prst="rect">
            <a:avLst/>
          </a:prstGeom>
          <a:noFill/>
        </p:spPr>
        <p:txBody>
          <a:bodyPr wrap="square" rtlCol="0">
            <a:spAutoFit/>
          </a:bodyPr>
          <a:lstStyle/>
          <a:p>
            <a:pPr algn="just">
              <a:lnSpc>
                <a:spcPct val="150000"/>
              </a:lnSpc>
            </a:pPr>
            <a:r>
              <a:rPr lang="en-GB" sz="1200" dirty="0">
                <a:latin typeface="Arial" panose="020B0604020202020204" pitchFamily="34" charset="0"/>
                <a:cs typeface="Arial" panose="020B0604020202020204" pitchFamily="34" charset="0"/>
              </a:rPr>
              <a:t>The HDA is expected to augment the human settlements delivery role of municipalities and provinces to address failure in terms of delivery by using and leveraging the government-funded housing instruments. These efforts must address the spatial dislocation of poorer people from access to amenities and creating more inclusive and liveable towns and cities</a:t>
            </a:r>
            <a:endParaRPr lang="en-ZA" sz="1200" dirty="0">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3E449B17-B134-424A-935E-4102E8E15BAF}"/>
              </a:ext>
            </a:extLst>
          </p:cNvPr>
          <p:cNvSpPr txBox="1"/>
          <p:nvPr/>
        </p:nvSpPr>
        <p:spPr>
          <a:xfrm>
            <a:off x="3377185" y="5499590"/>
            <a:ext cx="5766815" cy="1477328"/>
          </a:xfrm>
          <a:prstGeom prst="rect">
            <a:avLst/>
          </a:prstGeom>
          <a:noFill/>
        </p:spPr>
        <p:txBody>
          <a:bodyPr wrap="square" rtlCol="0">
            <a:spAutoFit/>
          </a:bodyPr>
          <a:lstStyle/>
          <a:p>
            <a:pPr algn="just">
              <a:lnSpc>
                <a:spcPct val="150000"/>
              </a:lnSpc>
            </a:pPr>
            <a:r>
              <a:rPr lang="en-GB" sz="1200" dirty="0">
                <a:latin typeface="Arial" panose="020B0604020202020204" pitchFamily="34" charset="0"/>
                <a:cs typeface="Arial" panose="020B0604020202020204" pitchFamily="34" charset="0"/>
              </a:rPr>
              <a:t>The HDA is mandated to support the activities of municipalities and provinces who are not able to meet the human settlement objectives and targets by complementing their delivery efforts through improved and fast-tracked spatial planning, land identification, acquisition, rezoning, packaging and housing development. </a:t>
            </a:r>
            <a:endParaRPr lang="en-ZA" sz="1200"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21D70E16-D51D-46A7-BCAC-9C690D6DEAA0}"/>
              </a:ext>
            </a:extLst>
          </p:cNvPr>
          <p:cNvSpPr/>
          <p:nvPr/>
        </p:nvSpPr>
        <p:spPr>
          <a:xfrm flipV="1">
            <a:off x="942704" y="2045256"/>
            <a:ext cx="2740296" cy="11798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solidFill>
                <a:srgbClr val="FFC000"/>
              </a:solidFill>
            </a:endParaRPr>
          </a:p>
        </p:txBody>
      </p:sp>
      <p:sp>
        <p:nvSpPr>
          <p:cNvPr id="29" name="Rectangle 28">
            <a:extLst>
              <a:ext uri="{FF2B5EF4-FFF2-40B4-BE49-F238E27FC236}">
                <a16:creationId xmlns:a16="http://schemas.microsoft.com/office/drawing/2014/main" id="{D3D02A6D-65EA-4DE6-8690-99A937F26722}"/>
              </a:ext>
            </a:extLst>
          </p:cNvPr>
          <p:cNvSpPr/>
          <p:nvPr/>
        </p:nvSpPr>
        <p:spPr>
          <a:xfrm>
            <a:off x="7833140" y="1935722"/>
            <a:ext cx="3994414" cy="1095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solidFill>
                <a:srgbClr val="FFC000"/>
              </a:solidFill>
            </a:endParaRPr>
          </a:p>
        </p:txBody>
      </p:sp>
      <p:sp>
        <p:nvSpPr>
          <p:cNvPr id="30" name="Rectangle 29">
            <a:extLst>
              <a:ext uri="{FF2B5EF4-FFF2-40B4-BE49-F238E27FC236}">
                <a16:creationId xmlns:a16="http://schemas.microsoft.com/office/drawing/2014/main" id="{7868F991-5CA4-4D56-9E1F-970322DFD4EF}"/>
              </a:ext>
            </a:extLst>
          </p:cNvPr>
          <p:cNvSpPr/>
          <p:nvPr/>
        </p:nvSpPr>
        <p:spPr>
          <a:xfrm flipV="1">
            <a:off x="3454400" y="5499587"/>
            <a:ext cx="5570330" cy="1242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ZA"/>
          </a:p>
        </p:txBody>
      </p:sp>
      <p:sp>
        <p:nvSpPr>
          <p:cNvPr id="4" name="Slide Number Placeholder 3">
            <a:extLst>
              <a:ext uri="{FF2B5EF4-FFF2-40B4-BE49-F238E27FC236}">
                <a16:creationId xmlns:a16="http://schemas.microsoft.com/office/drawing/2014/main" id="{4E9C8567-1C8C-4944-A0FC-74AD961C6C9F}"/>
              </a:ext>
            </a:extLst>
          </p:cNvPr>
          <p:cNvSpPr>
            <a:spLocks noGrp="1"/>
          </p:cNvSpPr>
          <p:nvPr>
            <p:ph type="sldNum" sz="quarter" idx="12"/>
          </p:nvPr>
        </p:nvSpPr>
        <p:spPr>
          <a:xfrm>
            <a:off x="9220861" y="6492875"/>
            <a:ext cx="2844800" cy="365125"/>
          </a:xfrm>
        </p:spPr>
        <p:txBody>
          <a:bodyPr/>
          <a:lstStyle/>
          <a:p>
            <a:fld id="{46ECAB5A-9401-5442-B54D-9E441F4DE593}" type="slidenum">
              <a:rPr lang="en-US" sz="1400" b="1" smtClean="0">
                <a:latin typeface="Arial" panose="020B0604020202020204" pitchFamily="34" charset="0"/>
                <a:cs typeface="Arial" panose="020B0604020202020204" pitchFamily="34" charset="0"/>
              </a:rPr>
              <a:pPr/>
              <a:t>4</a:t>
            </a:fld>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907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615" y="28230"/>
            <a:ext cx="1123369" cy="780176"/>
          </a:xfrm>
          <a:prstGeom prst="rect">
            <a:avLst/>
          </a:prstGeom>
          <a:ln>
            <a:noFill/>
          </a:ln>
        </p:spPr>
      </p:pic>
      <p:sp>
        <p:nvSpPr>
          <p:cNvPr id="2" name="Rectangle 1"/>
          <p:cNvSpPr/>
          <p:nvPr/>
        </p:nvSpPr>
        <p:spPr>
          <a:xfrm>
            <a:off x="106016" y="112139"/>
            <a:ext cx="10575236" cy="5872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W" sz="2800" b="1" dirty="0">
                <a:solidFill>
                  <a:srgbClr val="1F497D"/>
                </a:solidFill>
                <a:latin typeface="Arial"/>
              </a:rPr>
              <a:t>Objects, Roles and Functions of the HDA</a:t>
            </a:r>
          </a:p>
          <a:p>
            <a:pPr algn="ctr" defTabSz="457200"/>
            <a:r>
              <a:rPr lang="en-ZW" b="1" dirty="0">
                <a:solidFill>
                  <a:srgbClr val="1F497D"/>
                </a:solidFill>
                <a:latin typeface="Arial"/>
              </a:rPr>
              <a:t>(HDA Act) </a:t>
            </a:r>
            <a:endParaRPr lang="en-ZA" b="1" dirty="0">
              <a:solidFill>
                <a:srgbClr val="1F497D"/>
              </a:solidFill>
              <a:latin typeface="Arial"/>
            </a:endParaRPr>
          </a:p>
        </p:txBody>
      </p:sp>
      <p:graphicFrame>
        <p:nvGraphicFramePr>
          <p:cNvPr id="12" name="Table 11">
            <a:extLst>
              <a:ext uri="{FF2B5EF4-FFF2-40B4-BE49-F238E27FC236}">
                <a16:creationId xmlns:a16="http://schemas.microsoft.com/office/drawing/2014/main" id="{103E35CE-045E-49C9-B275-8E30036F8CB7}"/>
              </a:ext>
            </a:extLst>
          </p:cNvPr>
          <p:cNvGraphicFramePr>
            <a:graphicFrameLocks noGrp="1"/>
          </p:cNvGraphicFramePr>
          <p:nvPr/>
        </p:nvGraphicFramePr>
        <p:xfrm>
          <a:off x="0" y="917432"/>
          <a:ext cx="12191999" cy="4542464"/>
        </p:xfrm>
        <a:graphic>
          <a:graphicData uri="http://schemas.openxmlformats.org/drawingml/2006/table">
            <a:tbl>
              <a:tblPr firstRow="1" firstCol="1" bandRow="1"/>
              <a:tblGrid>
                <a:gridCol w="2425148">
                  <a:extLst>
                    <a:ext uri="{9D8B030D-6E8A-4147-A177-3AD203B41FA5}">
                      <a16:colId xmlns:a16="http://schemas.microsoft.com/office/drawing/2014/main" val="1473848037"/>
                    </a:ext>
                  </a:extLst>
                </a:gridCol>
                <a:gridCol w="3154017">
                  <a:extLst>
                    <a:ext uri="{9D8B030D-6E8A-4147-A177-3AD203B41FA5}">
                      <a16:colId xmlns:a16="http://schemas.microsoft.com/office/drawing/2014/main" val="3328487803"/>
                    </a:ext>
                  </a:extLst>
                </a:gridCol>
                <a:gridCol w="6612834">
                  <a:extLst>
                    <a:ext uri="{9D8B030D-6E8A-4147-A177-3AD203B41FA5}">
                      <a16:colId xmlns:a16="http://schemas.microsoft.com/office/drawing/2014/main" val="1631334757"/>
                    </a:ext>
                  </a:extLst>
                </a:gridCol>
              </a:tblGrid>
              <a:tr h="357188">
                <a:tc>
                  <a:txBody>
                    <a:bodyPr/>
                    <a:lstStyle/>
                    <a:p>
                      <a:pPr>
                        <a:lnSpc>
                          <a:spcPct val="107000"/>
                        </a:lnSpc>
                        <a:spcAft>
                          <a:spcPts val="0"/>
                        </a:spcAft>
                      </a:pPr>
                      <a:r>
                        <a:rPr lang="en-ZA"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Objects ( Section 4)</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435" marR="26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en-ZA"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Role (Section 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435" marR="26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en-ZA" sz="14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Function ( Section 7)</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435" marR="26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880562031"/>
                  </a:ext>
                </a:extLst>
              </a:tr>
              <a:tr h="4185276">
                <a:tc>
                  <a:txBody>
                    <a:bodyPr/>
                    <a:lstStyle/>
                    <a:p>
                      <a:pPr>
                        <a:lnSpc>
                          <a:spcPct val="150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Identify, acquire, hold, develop and release state, communal and privately owned land for residential and community purposes and for the creation of sustainable human settlements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435" marR="26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The Agency must, in consultation with the relevant owner, identify, acquire, hold, develop and release state, privately and communal owned land for residential and community purposes for the creation of sustainable human settlements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435" marR="26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a) Develop a development plan to be approved by the Minister in consultation with the relevant authorities in the provinces and municipalities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b) Develop strategic plans with regard to the identification and acquisition of state, privately and communal owned land which is suitable for residential and community development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g) Identify, acquire, hold, develop and release state, privately and communal owned land for residential and community development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a:t>
                      </a:r>
                      <a:r>
                        <a:rPr lang="en-ZA" sz="1400" dirty="0" err="1">
                          <a:effectLst/>
                          <a:latin typeface="Arial" panose="020B0604020202020204" pitchFamily="34" charset="0"/>
                          <a:ea typeface="Calibri" panose="020F0502020204030204" pitchFamily="34" charset="0"/>
                          <a:cs typeface="Times New Roman" panose="02020603050405020304" pitchFamily="18" charset="0"/>
                        </a:rPr>
                        <a:t>i</a:t>
                      </a:r>
                      <a:r>
                        <a:rPr lang="en-ZA" sz="1400" dirty="0">
                          <a:effectLst/>
                          <a:latin typeface="Arial" panose="020B0604020202020204" pitchFamily="34" charset="0"/>
                          <a:ea typeface="Calibri" panose="020F0502020204030204" pitchFamily="34" charset="0"/>
                          <a:cs typeface="Times New Roman" panose="02020603050405020304" pitchFamily="18" charset="0"/>
                        </a:rPr>
                        <a:t>) Contract with any organ of state for the purpose of acquiring available land for residential housing and community development for the creation of sustainable human settlement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435" marR="26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1252662"/>
                  </a:ext>
                </a:extLst>
              </a:tr>
            </a:tbl>
          </a:graphicData>
        </a:graphic>
      </p:graphicFrame>
      <p:sp>
        <p:nvSpPr>
          <p:cNvPr id="5" name="Slide Number Placeholder 3">
            <a:extLst>
              <a:ext uri="{FF2B5EF4-FFF2-40B4-BE49-F238E27FC236}">
                <a16:creationId xmlns:a16="http://schemas.microsoft.com/office/drawing/2014/main" id="{7A5D1E2C-5948-456A-94E4-FC9993A04E0B}"/>
              </a:ext>
            </a:extLst>
          </p:cNvPr>
          <p:cNvSpPr txBox="1">
            <a:spLocks/>
          </p:cNvSpPr>
          <p:nvPr/>
        </p:nvSpPr>
        <p:spPr>
          <a:xfrm>
            <a:off x="9241184" y="649287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ECAB5A-9401-5442-B54D-9E441F4DE593}" type="slidenum">
              <a:rPr lang="en-US" sz="1400" b="1" smtClean="0">
                <a:latin typeface="Arial" panose="020B0604020202020204" pitchFamily="34" charset="0"/>
                <a:cs typeface="Arial" panose="020B0604020202020204" pitchFamily="34" charset="0"/>
              </a:rPr>
              <a:pPr algn="r"/>
              <a:t>5</a:t>
            </a:fld>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1435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615" y="28230"/>
            <a:ext cx="1123369" cy="780176"/>
          </a:xfrm>
          <a:prstGeom prst="rect">
            <a:avLst/>
          </a:prstGeom>
          <a:ln>
            <a:noFill/>
          </a:ln>
        </p:spPr>
      </p:pic>
      <p:sp>
        <p:nvSpPr>
          <p:cNvPr id="2" name="Rectangle 1"/>
          <p:cNvSpPr/>
          <p:nvPr/>
        </p:nvSpPr>
        <p:spPr>
          <a:xfrm>
            <a:off x="106016" y="112139"/>
            <a:ext cx="10575236" cy="5872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ZW" sz="2800" b="1" dirty="0">
              <a:solidFill>
                <a:srgbClr val="1F497D"/>
              </a:solidFill>
              <a:latin typeface="Arial"/>
            </a:endParaRPr>
          </a:p>
          <a:p>
            <a:pPr algn="ctr" defTabSz="457200"/>
            <a:r>
              <a:rPr lang="en-ZW" sz="2800" b="1" dirty="0">
                <a:solidFill>
                  <a:srgbClr val="1F497D"/>
                </a:solidFill>
                <a:latin typeface="Arial"/>
              </a:rPr>
              <a:t>Objects, Roles and Functions of the HDA </a:t>
            </a:r>
          </a:p>
          <a:p>
            <a:pPr algn="ctr" defTabSz="457200"/>
            <a:r>
              <a:rPr lang="en-ZW" sz="1600" b="1" dirty="0">
                <a:solidFill>
                  <a:srgbClr val="1F497D"/>
                </a:solidFill>
                <a:latin typeface="Arial"/>
              </a:rPr>
              <a:t>(HDA Act) </a:t>
            </a:r>
            <a:endParaRPr lang="en-ZA" sz="1600" b="1" dirty="0">
              <a:solidFill>
                <a:srgbClr val="1F497D"/>
              </a:solidFill>
              <a:latin typeface="Arial"/>
            </a:endParaRPr>
          </a:p>
          <a:p>
            <a:pPr algn="ctr" defTabSz="457200"/>
            <a:endParaRPr lang="en-ZA" sz="2800" b="1" dirty="0">
              <a:solidFill>
                <a:srgbClr val="1F497D"/>
              </a:solidFill>
              <a:latin typeface="Arial"/>
            </a:endParaRPr>
          </a:p>
        </p:txBody>
      </p:sp>
      <p:graphicFrame>
        <p:nvGraphicFramePr>
          <p:cNvPr id="12" name="Table 11">
            <a:extLst>
              <a:ext uri="{FF2B5EF4-FFF2-40B4-BE49-F238E27FC236}">
                <a16:creationId xmlns:a16="http://schemas.microsoft.com/office/drawing/2014/main" id="{103E35CE-045E-49C9-B275-8E30036F8CB7}"/>
              </a:ext>
            </a:extLst>
          </p:cNvPr>
          <p:cNvGraphicFramePr>
            <a:graphicFrameLocks noGrp="1"/>
          </p:cNvGraphicFramePr>
          <p:nvPr>
            <p:extLst>
              <p:ext uri="{D42A27DB-BD31-4B8C-83A1-F6EECF244321}">
                <p14:modId xmlns:p14="http://schemas.microsoft.com/office/powerpoint/2010/main" val="2546677342"/>
              </p:ext>
            </p:extLst>
          </p:nvPr>
        </p:nvGraphicFramePr>
        <p:xfrm>
          <a:off x="0" y="808408"/>
          <a:ext cx="12191999" cy="6085145"/>
        </p:xfrm>
        <a:graphic>
          <a:graphicData uri="http://schemas.openxmlformats.org/drawingml/2006/table">
            <a:tbl>
              <a:tblPr firstRow="1" firstCol="1" bandRow="1"/>
              <a:tblGrid>
                <a:gridCol w="2955235">
                  <a:extLst>
                    <a:ext uri="{9D8B030D-6E8A-4147-A177-3AD203B41FA5}">
                      <a16:colId xmlns:a16="http://schemas.microsoft.com/office/drawing/2014/main" val="1473848037"/>
                    </a:ext>
                  </a:extLst>
                </a:gridCol>
                <a:gridCol w="3790122">
                  <a:extLst>
                    <a:ext uri="{9D8B030D-6E8A-4147-A177-3AD203B41FA5}">
                      <a16:colId xmlns:a16="http://schemas.microsoft.com/office/drawing/2014/main" val="3328487803"/>
                    </a:ext>
                  </a:extLst>
                </a:gridCol>
                <a:gridCol w="5446642">
                  <a:extLst>
                    <a:ext uri="{9D8B030D-6E8A-4147-A177-3AD203B41FA5}">
                      <a16:colId xmlns:a16="http://schemas.microsoft.com/office/drawing/2014/main" val="1631334757"/>
                    </a:ext>
                  </a:extLst>
                </a:gridCol>
              </a:tblGrid>
              <a:tr h="217786">
                <a:tc>
                  <a:txBody>
                    <a:bodyPr/>
                    <a:lstStyle/>
                    <a:p>
                      <a:pPr>
                        <a:lnSpc>
                          <a:spcPct val="107000"/>
                        </a:lnSpc>
                        <a:spcAft>
                          <a:spcPts val="0"/>
                        </a:spcAft>
                      </a:pPr>
                      <a:r>
                        <a:rPr lang="en-ZA" sz="1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Objects ( Section 4)</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26435" marR="26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en-ZA" sz="1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Role (Section 5)</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26435" marR="26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nSpc>
                          <a:spcPct val="107000"/>
                        </a:lnSpc>
                        <a:spcAft>
                          <a:spcPts val="0"/>
                        </a:spcAft>
                      </a:pPr>
                      <a:r>
                        <a:rPr lang="en-ZA" sz="1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Function ( Section 7)</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26435" marR="26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3880562031"/>
                  </a:ext>
                </a:extLst>
              </a:tr>
              <a:tr h="3695029">
                <a:tc>
                  <a:txBody>
                    <a:bodyPr/>
                    <a:lstStyle/>
                    <a:p>
                      <a:pPr>
                        <a:lnSpc>
                          <a:spcPct val="150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Project manage housing development services for the creation of sustainable human settlements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435" marR="26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The Minister may, in consultation with the relevant MEC, where there is lack of capacity in any organ of state to identify, acquire, hold, develop and release land for residential and community purposes for the creation of sustainable human settlements advise the organ of state to conclude an agreement with the Agency to offer assistance in terms of the Agency's skill and expertise; or direct the Agency to engage with the organ of state with a view to conclude the agreement contemplated in paragraph (a)</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435" marR="26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c) Prepare necessary documentation for consideration and approval by the relevant authorities as may be required in terms of any other applicable law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e) Enhance the capacity of organs of state including skills transfer to enable them to meet the demand for housing delivery</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h) Undertake such project management services as may be necessary, including assistance relating to approvals required for housing development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j) Assist organs of state in dealing with housing developments that have not been completed within the anticipated project period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k) Assist organs of state with the upgrading of informal settlements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l) Assist organs of state in respect of emergency housing solutions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435" marR="26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9013899"/>
                  </a:ext>
                </a:extLst>
              </a:tr>
              <a:tr h="1209360">
                <a:tc>
                  <a:txBody>
                    <a:bodyPr/>
                    <a:lstStyle/>
                    <a:p>
                      <a:pPr>
                        <a:lnSpc>
                          <a:spcPct val="150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Ensure and monitor that there is centrally coordinated planning and budgeting for housing development infrastructure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435" marR="26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The Agency must ensure that there is funding for the provision of all infrastructure that is required for housing development in which it is involved</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435" marR="26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f) Ensure that there is collaboration and intergovernmental and integrated alignment for housing development services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435" marR="26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7075085"/>
                  </a:ext>
                </a:extLst>
              </a:tr>
              <a:tr h="815279">
                <a:tc>
                  <a:txBody>
                    <a:bodyPr/>
                    <a:lstStyle/>
                    <a:p>
                      <a:pPr>
                        <a:lnSpc>
                          <a:spcPct val="150000"/>
                        </a:lnSpc>
                        <a:spcAft>
                          <a:spcPts val="0"/>
                        </a:spcAft>
                      </a:pPr>
                      <a:r>
                        <a:rPr lang="en-ZA" sz="1400">
                          <a:effectLst/>
                          <a:latin typeface="Arial" panose="020B0604020202020204" pitchFamily="34" charset="0"/>
                          <a:ea typeface="Calibri" panose="020F0502020204030204" pitchFamily="34" charset="0"/>
                          <a:cs typeface="Times New Roman" panose="02020603050405020304" pitchFamily="18" charset="0"/>
                        </a:rPr>
                        <a:t>Monitor the provision of housing development infrastructure</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26435" marR="26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 The HDA must ensure that there is monitoring of Human Settlements</a:t>
                      </a:r>
                      <a:r>
                        <a:rPr lang="en-ZA" sz="1400" baseline="0" dirty="0">
                          <a:effectLst/>
                          <a:latin typeface="Arial" panose="020B0604020202020204" pitchFamily="34" charset="0"/>
                          <a:ea typeface="Calibri" panose="020F0502020204030204" pitchFamily="34" charset="0"/>
                          <a:cs typeface="Times New Roman" panose="02020603050405020304" pitchFamily="18" charset="0"/>
                        </a:rPr>
                        <a:t> infrastructure</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435" marR="26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ZA" sz="1400" dirty="0">
                          <a:effectLst/>
                          <a:latin typeface="Arial" panose="020B0604020202020204" pitchFamily="34" charset="0"/>
                          <a:ea typeface="Calibri" panose="020F0502020204030204" pitchFamily="34" charset="0"/>
                          <a:cs typeface="Times New Roman" panose="02020603050405020304" pitchFamily="18" charset="0"/>
                        </a:rPr>
                        <a:t>d) Monitor progress of the development of land and landed property acquired for the purposes of creating sustainable human settlements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6435" marR="26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0489701"/>
                  </a:ext>
                </a:extLst>
              </a:tr>
            </a:tbl>
          </a:graphicData>
        </a:graphic>
      </p:graphicFrame>
      <p:sp>
        <p:nvSpPr>
          <p:cNvPr id="5" name="Slide Number Placeholder 3">
            <a:extLst>
              <a:ext uri="{FF2B5EF4-FFF2-40B4-BE49-F238E27FC236}">
                <a16:creationId xmlns:a16="http://schemas.microsoft.com/office/drawing/2014/main" id="{E8643277-BE05-421F-9662-A07CD63E867D}"/>
              </a:ext>
            </a:extLst>
          </p:cNvPr>
          <p:cNvSpPr txBox="1">
            <a:spLocks/>
          </p:cNvSpPr>
          <p:nvPr/>
        </p:nvSpPr>
        <p:spPr>
          <a:xfrm>
            <a:off x="9241184" y="6528428"/>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ECAB5A-9401-5442-B54D-9E441F4DE593}" type="slidenum">
              <a:rPr lang="en-US" sz="1400" b="1" smtClean="0">
                <a:latin typeface="Arial" panose="020B0604020202020204" pitchFamily="34" charset="0"/>
                <a:cs typeface="Arial" panose="020B0604020202020204" pitchFamily="34" charset="0"/>
              </a:rPr>
              <a:pPr algn="r"/>
              <a:t>6</a:t>
            </a:fld>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8531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68631" y="15671"/>
            <a:ext cx="1123369" cy="780176"/>
          </a:xfrm>
          <a:prstGeom prst="rect">
            <a:avLst/>
          </a:prstGeom>
          <a:ln>
            <a:noFill/>
          </a:ln>
        </p:spPr>
      </p:pic>
      <p:sp>
        <p:nvSpPr>
          <p:cNvPr id="2" name="Rectangle 1"/>
          <p:cNvSpPr/>
          <p:nvPr/>
        </p:nvSpPr>
        <p:spPr>
          <a:xfrm>
            <a:off x="304798" y="112139"/>
            <a:ext cx="10522227" cy="5872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W" sz="2800" b="1" dirty="0">
                <a:solidFill>
                  <a:srgbClr val="1F497D"/>
                </a:solidFill>
                <a:latin typeface="Arial"/>
              </a:rPr>
              <a:t>HDA Vision, Mission and Values  </a:t>
            </a:r>
            <a:endParaRPr lang="en-ZA" sz="2800" b="1" dirty="0">
              <a:solidFill>
                <a:srgbClr val="1F497D"/>
              </a:solidFill>
              <a:latin typeface="Arial"/>
            </a:endParaRPr>
          </a:p>
        </p:txBody>
      </p:sp>
      <p:graphicFrame>
        <p:nvGraphicFramePr>
          <p:cNvPr id="3" name="Table 2">
            <a:extLst>
              <a:ext uri="{FF2B5EF4-FFF2-40B4-BE49-F238E27FC236}">
                <a16:creationId xmlns:a16="http://schemas.microsoft.com/office/drawing/2014/main" id="{68BD5F3C-5187-435B-BF37-F41CBE7334D9}"/>
              </a:ext>
            </a:extLst>
          </p:cNvPr>
          <p:cNvGraphicFramePr>
            <a:graphicFrameLocks noGrp="1"/>
          </p:cNvGraphicFramePr>
          <p:nvPr>
            <p:extLst>
              <p:ext uri="{D42A27DB-BD31-4B8C-83A1-F6EECF244321}">
                <p14:modId xmlns:p14="http://schemas.microsoft.com/office/powerpoint/2010/main" val="2828872414"/>
              </p:ext>
            </p:extLst>
          </p:nvPr>
        </p:nvGraphicFramePr>
        <p:xfrm>
          <a:off x="106017" y="1464689"/>
          <a:ext cx="11953462" cy="4909717"/>
        </p:xfrm>
        <a:graphic>
          <a:graphicData uri="http://schemas.openxmlformats.org/drawingml/2006/table">
            <a:tbl>
              <a:tblPr firstRow="1" firstCol="1" bandRow="1"/>
              <a:tblGrid>
                <a:gridCol w="3984046">
                  <a:extLst>
                    <a:ext uri="{9D8B030D-6E8A-4147-A177-3AD203B41FA5}">
                      <a16:colId xmlns:a16="http://schemas.microsoft.com/office/drawing/2014/main" val="978835940"/>
                    </a:ext>
                  </a:extLst>
                </a:gridCol>
                <a:gridCol w="3984046">
                  <a:extLst>
                    <a:ext uri="{9D8B030D-6E8A-4147-A177-3AD203B41FA5}">
                      <a16:colId xmlns:a16="http://schemas.microsoft.com/office/drawing/2014/main" val="1581876848"/>
                    </a:ext>
                  </a:extLst>
                </a:gridCol>
                <a:gridCol w="3985370">
                  <a:extLst>
                    <a:ext uri="{9D8B030D-6E8A-4147-A177-3AD203B41FA5}">
                      <a16:colId xmlns:a16="http://schemas.microsoft.com/office/drawing/2014/main" val="768383744"/>
                    </a:ext>
                  </a:extLst>
                </a:gridCol>
              </a:tblGrid>
              <a:tr h="681220">
                <a:tc>
                  <a:txBody>
                    <a:bodyPr/>
                    <a:lstStyle/>
                    <a:p>
                      <a:pPr algn="ctr">
                        <a:lnSpc>
                          <a:spcPct val="115000"/>
                        </a:lnSpc>
                        <a:spcAft>
                          <a:spcPts val="1000"/>
                        </a:spcAft>
                      </a:pPr>
                      <a:r>
                        <a:rPr lang="en-ZA" sz="2400" b="1" dirty="0">
                          <a:effectLst/>
                          <a:latin typeface="Arial" panose="020B0604020202020204" pitchFamily="34" charset="0"/>
                          <a:ea typeface="MS Mincho" panose="02020609040205080304" pitchFamily="49" charset="-128"/>
                          <a:cs typeface="Times New Roman" panose="02020603050405020304" pitchFamily="18" charset="0"/>
                        </a:rPr>
                        <a:t>Vision</a:t>
                      </a:r>
                      <a:endParaRPr lang="en-ZA" sz="24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2400" b="1" dirty="0">
                          <a:effectLst/>
                          <a:latin typeface="Arial" panose="020B0604020202020204" pitchFamily="34" charset="0"/>
                          <a:ea typeface="MS Mincho" panose="02020609040205080304" pitchFamily="49" charset="-128"/>
                          <a:cs typeface="Times New Roman" panose="02020603050405020304" pitchFamily="18" charset="0"/>
                        </a:rPr>
                        <a:t>Mission</a:t>
                      </a:r>
                      <a:endParaRPr lang="en-ZA" sz="24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2400" b="1" dirty="0">
                          <a:effectLst/>
                          <a:latin typeface="Arial" panose="020B0604020202020204" pitchFamily="34" charset="0"/>
                          <a:ea typeface="MS Mincho" panose="02020609040205080304" pitchFamily="49" charset="-128"/>
                          <a:cs typeface="Times New Roman" panose="02020603050405020304" pitchFamily="18" charset="0"/>
                        </a:rPr>
                        <a:t>Values</a:t>
                      </a:r>
                      <a:endParaRPr lang="en-ZA" sz="24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8907287"/>
                  </a:ext>
                </a:extLst>
              </a:tr>
              <a:tr h="4228497">
                <a:tc>
                  <a:txBody>
                    <a:bodyPr/>
                    <a:lstStyle/>
                    <a:p>
                      <a:pPr algn="ctr">
                        <a:lnSpc>
                          <a:spcPct val="115000"/>
                        </a:lnSpc>
                        <a:spcAft>
                          <a:spcPts val="1000"/>
                        </a:spcAft>
                      </a:pPr>
                      <a:endParaRPr lang="en-ZA" sz="1800" kern="1200" dirty="0">
                        <a:solidFill>
                          <a:schemeClr val="tx1"/>
                        </a:solidFill>
                        <a:effectLst/>
                        <a:latin typeface="+mn-lt"/>
                        <a:ea typeface="+mn-ea"/>
                        <a:cs typeface="+mn-cs"/>
                      </a:endParaRPr>
                    </a:p>
                    <a:p>
                      <a:pPr algn="ctr">
                        <a:lnSpc>
                          <a:spcPct val="115000"/>
                        </a:lnSpc>
                        <a:spcAft>
                          <a:spcPts val="1000"/>
                        </a:spcAft>
                      </a:pPr>
                      <a:endParaRPr lang="en-ZA" sz="1800" kern="1200" dirty="0">
                        <a:solidFill>
                          <a:schemeClr val="tx1"/>
                        </a:solidFill>
                        <a:effectLst/>
                        <a:latin typeface="+mn-lt"/>
                        <a:ea typeface="+mn-ea"/>
                        <a:cs typeface="+mn-cs"/>
                      </a:endParaRPr>
                    </a:p>
                    <a:p>
                      <a:pPr algn="ctr">
                        <a:lnSpc>
                          <a:spcPct val="115000"/>
                        </a:lnSpc>
                        <a:spcAft>
                          <a:spcPts val="1000"/>
                        </a:spcAft>
                      </a:pPr>
                      <a:endParaRPr lang="en-ZA" sz="1800" kern="1200" dirty="0">
                        <a:solidFill>
                          <a:schemeClr val="tx1"/>
                        </a:solidFill>
                        <a:effectLst/>
                        <a:latin typeface="+mn-lt"/>
                        <a:ea typeface="+mn-ea"/>
                        <a:cs typeface="+mn-cs"/>
                      </a:endParaRPr>
                    </a:p>
                    <a:p>
                      <a:pPr algn="ctr">
                        <a:lnSpc>
                          <a:spcPct val="115000"/>
                        </a:lnSpc>
                        <a:spcAft>
                          <a:spcPts val="1000"/>
                        </a:spcAft>
                      </a:pPr>
                      <a:r>
                        <a:rPr lang="en-ZA" sz="1800" kern="1200" dirty="0">
                          <a:solidFill>
                            <a:schemeClr val="tx1"/>
                          </a:solidFill>
                          <a:effectLst/>
                          <a:latin typeface="+mn-lt"/>
                          <a:ea typeface="+mn-ea"/>
                          <a:cs typeface="+mn-cs"/>
                        </a:rPr>
                        <a:t>Integrated and sustainable human settlements.</a:t>
                      </a:r>
                      <a:endParaRPr lang="en-ZA"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ZA" sz="1800" kern="1200" dirty="0">
                        <a:solidFill>
                          <a:schemeClr val="tx1"/>
                        </a:solidFill>
                        <a:effectLst/>
                        <a:latin typeface="+mn-lt"/>
                        <a:ea typeface="+mn-ea"/>
                        <a:cs typeface="+mn-cs"/>
                      </a:endParaRPr>
                    </a:p>
                    <a:p>
                      <a:pPr algn="ctr">
                        <a:lnSpc>
                          <a:spcPct val="115000"/>
                        </a:lnSpc>
                        <a:spcAft>
                          <a:spcPts val="1000"/>
                        </a:spcAft>
                      </a:pPr>
                      <a:endParaRPr lang="en-ZA" sz="1800" kern="1200" dirty="0">
                        <a:solidFill>
                          <a:schemeClr val="tx1"/>
                        </a:solidFill>
                        <a:effectLst/>
                        <a:latin typeface="+mn-lt"/>
                        <a:ea typeface="+mn-ea"/>
                        <a:cs typeface="+mn-cs"/>
                      </a:endParaRPr>
                    </a:p>
                    <a:p>
                      <a:pPr algn="ctr">
                        <a:lnSpc>
                          <a:spcPct val="115000"/>
                        </a:lnSpc>
                        <a:spcAft>
                          <a:spcPts val="1000"/>
                        </a:spcAft>
                      </a:pPr>
                      <a:endParaRPr lang="en-ZA" sz="1800" kern="1200" dirty="0">
                        <a:solidFill>
                          <a:schemeClr val="tx1"/>
                        </a:solidFill>
                        <a:effectLst/>
                        <a:latin typeface="+mn-lt"/>
                        <a:ea typeface="+mn-ea"/>
                        <a:cs typeface="+mn-cs"/>
                      </a:endParaRPr>
                    </a:p>
                    <a:p>
                      <a:pPr algn="ctr">
                        <a:lnSpc>
                          <a:spcPct val="115000"/>
                        </a:lnSpc>
                        <a:spcAft>
                          <a:spcPts val="1000"/>
                        </a:spcAft>
                      </a:pPr>
                      <a:r>
                        <a:rPr lang="en-ZA" sz="1800" kern="1200" dirty="0">
                          <a:solidFill>
                            <a:schemeClr val="tx1"/>
                          </a:solidFill>
                          <a:effectLst/>
                          <a:latin typeface="+mn-lt"/>
                          <a:ea typeface="+mn-ea"/>
                          <a:cs typeface="+mn-cs"/>
                        </a:rPr>
                        <a:t>Build a capable and developmental Agency geared to transform the sector and lead in the development of resilient, integrated and sustainable human settlements.</a:t>
                      </a:r>
                      <a:endParaRPr lang="en-ZA"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ZA" sz="1800" kern="1200" dirty="0">
                        <a:solidFill>
                          <a:schemeClr val="tx1"/>
                        </a:solidFill>
                        <a:effectLst/>
                        <a:latin typeface="+mn-lt"/>
                        <a:ea typeface="+mn-ea"/>
                        <a:cs typeface="+mn-cs"/>
                      </a:endParaRPr>
                    </a:p>
                    <a:p>
                      <a:pPr algn="ctr">
                        <a:lnSpc>
                          <a:spcPct val="115000"/>
                        </a:lnSpc>
                        <a:spcAft>
                          <a:spcPts val="1000"/>
                        </a:spcAft>
                      </a:pPr>
                      <a:endParaRPr lang="en-ZA" sz="1800" kern="1200" dirty="0">
                        <a:solidFill>
                          <a:schemeClr val="tx1"/>
                        </a:solidFill>
                        <a:effectLst/>
                        <a:latin typeface="+mn-lt"/>
                        <a:ea typeface="+mn-ea"/>
                        <a:cs typeface="+mn-cs"/>
                      </a:endParaRPr>
                    </a:p>
                    <a:p>
                      <a:pPr algn="ctr">
                        <a:lnSpc>
                          <a:spcPct val="115000"/>
                        </a:lnSpc>
                        <a:spcAft>
                          <a:spcPts val="1000"/>
                        </a:spcAft>
                      </a:pPr>
                      <a:endParaRPr lang="en-ZA" sz="1800" kern="1200" dirty="0">
                        <a:solidFill>
                          <a:schemeClr val="tx1"/>
                        </a:solidFill>
                        <a:effectLst/>
                        <a:latin typeface="+mn-lt"/>
                        <a:ea typeface="+mn-ea"/>
                        <a:cs typeface="+mn-cs"/>
                      </a:endParaRPr>
                    </a:p>
                    <a:p>
                      <a:pPr algn="ctr">
                        <a:lnSpc>
                          <a:spcPct val="115000"/>
                        </a:lnSpc>
                        <a:spcAft>
                          <a:spcPts val="1000"/>
                        </a:spcAft>
                      </a:pPr>
                      <a:r>
                        <a:rPr lang="en-ZA" sz="1800" kern="1200" dirty="0">
                          <a:solidFill>
                            <a:schemeClr val="tx1"/>
                          </a:solidFill>
                          <a:effectLst/>
                          <a:latin typeface="+mn-lt"/>
                          <a:ea typeface="+mn-ea"/>
                          <a:cs typeface="+mn-cs"/>
                        </a:rPr>
                        <a:t>The HDA has defined the following guiding values in its operations:</a:t>
                      </a:r>
                      <a:br>
                        <a:rPr lang="en-ZA" sz="1800" kern="1200" dirty="0">
                          <a:solidFill>
                            <a:schemeClr val="tx1"/>
                          </a:solidFill>
                          <a:effectLst/>
                          <a:latin typeface="+mn-lt"/>
                          <a:ea typeface="+mn-ea"/>
                          <a:cs typeface="+mn-cs"/>
                        </a:rPr>
                      </a:br>
                      <a:r>
                        <a:rPr lang="en-ZA" sz="1800" kern="1200" dirty="0">
                          <a:solidFill>
                            <a:schemeClr val="tx1"/>
                          </a:solidFill>
                          <a:effectLst/>
                          <a:latin typeface="+mn-lt"/>
                          <a:ea typeface="+mn-ea"/>
                          <a:cs typeface="+mn-cs"/>
                        </a:rPr>
                        <a:t>Performance-oriented, Excellence, Accountability, Teamwork, Integrity.</a:t>
                      </a:r>
                      <a:endParaRPr lang="en-ZA" sz="1100" dirty="0">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8110033"/>
                  </a:ext>
                </a:extLst>
              </a:tr>
            </a:tbl>
          </a:graphicData>
        </a:graphic>
      </p:graphicFrame>
      <p:pic>
        <p:nvPicPr>
          <p:cNvPr id="6" name="Picture 5">
            <a:extLst>
              <a:ext uri="{FF2B5EF4-FFF2-40B4-BE49-F238E27FC236}">
                <a16:creationId xmlns:a16="http://schemas.microsoft.com/office/drawing/2014/main" id="{A0A16FFD-4261-465B-97CB-8A93EFCBEDCC}"/>
              </a:ext>
            </a:extLst>
          </p:cNvPr>
          <p:cNvPicPr/>
          <p:nvPr/>
        </p:nvPicPr>
        <p:blipFill rotWithShape="1">
          <a:blip r:embed="rId4">
            <a:extLst>
              <a:ext uri="{28A0092B-C50C-407E-A947-70E740481C1C}">
                <a14:useLocalDpi xmlns:a14="http://schemas.microsoft.com/office/drawing/2010/main" val="0"/>
              </a:ext>
            </a:extLst>
          </a:blip>
          <a:srcRect t="28943" b="29874"/>
          <a:stretch/>
        </p:blipFill>
        <p:spPr bwMode="auto">
          <a:xfrm>
            <a:off x="1095375" y="2339910"/>
            <a:ext cx="1657350" cy="682625"/>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6D5228E6-A381-4E73-8D07-546C39B005DC}"/>
              </a:ext>
            </a:extLst>
          </p:cNvPr>
          <p:cNvPicPr/>
          <p:nvPr/>
        </p:nvPicPr>
        <p:blipFill rotWithShape="1">
          <a:blip r:embed="rId5">
            <a:extLst>
              <a:ext uri="{28A0092B-C50C-407E-A947-70E740481C1C}">
                <a14:useLocalDpi xmlns:a14="http://schemas.microsoft.com/office/drawing/2010/main" val="0"/>
              </a:ext>
            </a:extLst>
          </a:blip>
          <a:srcRect t="6350" b="7890"/>
          <a:stretch/>
        </p:blipFill>
        <p:spPr bwMode="auto">
          <a:xfrm>
            <a:off x="5495925" y="2166873"/>
            <a:ext cx="1200150" cy="102870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64875D02-809F-46DD-8980-03FCFE724804}"/>
              </a:ext>
            </a:extLst>
          </p:cNvPr>
          <p:cNvPicPr/>
          <p:nvPr/>
        </p:nvPicPr>
        <p:blipFill rotWithShape="1">
          <a:blip r:embed="rId6">
            <a:extLst>
              <a:ext uri="{28A0092B-C50C-407E-A947-70E740481C1C}">
                <a14:useLocalDpi xmlns:a14="http://schemas.microsoft.com/office/drawing/2010/main" val="0"/>
              </a:ext>
            </a:extLst>
          </a:blip>
          <a:srcRect t="30108" b="26660"/>
          <a:stretch/>
        </p:blipFill>
        <p:spPr bwMode="auto">
          <a:xfrm>
            <a:off x="9285551" y="2295777"/>
            <a:ext cx="1783080" cy="77089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0" name="Slide Number Placeholder 3">
            <a:extLst>
              <a:ext uri="{FF2B5EF4-FFF2-40B4-BE49-F238E27FC236}">
                <a16:creationId xmlns:a16="http://schemas.microsoft.com/office/drawing/2014/main" id="{B69CEFFD-D42C-4EA0-8121-8F152C711D05}"/>
              </a:ext>
            </a:extLst>
          </p:cNvPr>
          <p:cNvSpPr txBox="1">
            <a:spLocks/>
          </p:cNvSpPr>
          <p:nvPr/>
        </p:nvSpPr>
        <p:spPr>
          <a:xfrm>
            <a:off x="9214679" y="6424680"/>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ECAB5A-9401-5442-B54D-9E441F4DE593}" type="slidenum">
              <a:rPr lang="en-US" sz="1400" b="1" smtClean="0">
                <a:latin typeface="Arial" panose="020B0604020202020204" pitchFamily="34" charset="0"/>
                <a:cs typeface="Arial" panose="020B0604020202020204" pitchFamily="34" charset="0"/>
              </a:rPr>
              <a:pPr algn="r"/>
              <a:t>7</a:t>
            </a:fld>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8109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2615" y="28230"/>
            <a:ext cx="1123369" cy="780176"/>
          </a:xfrm>
          <a:prstGeom prst="rect">
            <a:avLst/>
          </a:prstGeom>
          <a:ln>
            <a:noFill/>
          </a:ln>
        </p:spPr>
      </p:pic>
      <p:sp>
        <p:nvSpPr>
          <p:cNvPr id="2" name="Rectangle 1"/>
          <p:cNvSpPr/>
          <p:nvPr/>
        </p:nvSpPr>
        <p:spPr>
          <a:xfrm>
            <a:off x="106016" y="112139"/>
            <a:ext cx="10575236" cy="5872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W" sz="2800" b="1" dirty="0">
                <a:solidFill>
                  <a:srgbClr val="1F497D"/>
                </a:solidFill>
                <a:latin typeface="Arial"/>
              </a:rPr>
              <a:t>HDA Outcomes &amp; Impact Statement </a:t>
            </a:r>
            <a:endParaRPr lang="en-ZA" sz="2800" b="1" dirty="0">
              <a:solidFill>
                <a:srgbClr val="1F497D"/>
              </a:solidFill>
              <a:latin typeface="Arial"/>
            </a:endParaRPr>
          </a:p>
        </p:txBody>
      </p:sp>
      <p:graphicFrame>
        <p:nvGraphicFramePr>
          <p:cNvPr id="4" name="Diagram 3">
            <a:extLst>
              <a:ext uri="{FF2B5EF4-FFF2-40B4-BE49-F238E27FC236}">
                <a16:creationId xmlns:a16="http://schemas.microsoft.com/office/drawing/2014/main" id="{F20EC3E6-802D-4CC5-8E77-3F6290833B7B}"/>
              </a:ext>
            </a:extLst>
          </p:cNvPr>
          <p:cNvGraphicFramePr/>
          <p:nvPr>
            <p:extLst>
              <p:ext uri="{D42A27DB-BD31-4B8C-83A1-F6EECF244321}">
                <p14:modId xmlns:p14="http://schemas.microsoft.com/office/powerpoint/2010/main" val="2022543552"/>
              </p:ext>
            </p:extLst>
          </p:nvPr>
        </p:nvGraphicFramePr>
        <p:xfrm>
          <a:off x="0" y="699379"/>
          <a:ext cx="12085984" cy="61303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Table 9">
            <a:extLst>
              <a:ext uri="{FF2B5EF4-FFF2-40B4-BE49-F238E27FC236}">
                <a16:creationId xmlns:a16="http://schemas.microsoft.com/office/drawing/2014/main" id="{3E95C616-5B31-4E58-BBAD-F5A4E30C8DC2}"/>
              </a:ext>
            </a:extLst>
          </p:cNvPr>
          <p:cNvGraphicFramePr>
            <a:graphicFrameLocks noGrp="1"/>
          </p:cNvGraphicFramePr>
          <p:nvPr>
            <p:extLst>
              <p:ext uri="{D42A27DB-BD31-4B8C-83A1-F6EECF244321}">
                <p14:modId xmlns:p14="http://schemas.microsoft.com/office/powerpoint/2010/main" val="1870675430"/>
              </p:ext>
            </p:extLst>
          </p:nvPr>
        </p:nvGraphicFramePr>
        <p:xfrm>
          <a:off x="3339548" y="5880673"/>
          <a:ext cx="5088834" cy="865188"/>
        </p:xfrm>
        <a:graphic>
          <a:graphicData uri="http://schemas.openxmlformats.org/drawingml/2006/table">
            <a:tbl>
              <a:tblPr firstRow="1" firstCol="1" bandRow="1"/>
              <a:tblGrid>
                <a:gridCol w="5088834">
                  <a:extLst>
                    <a:ext uri="{9D8B030D-6E8A-4147-A177-3AD203B41FA5}">
                      <a16:colId xmlns:a16="http://schemas.microsoft.com/office/drawing/2014/main" val="308387003"/>
                    </a:ext>
                  </a:extLst>
                </a:gridCol>
              </a:tblGrid>
              <a:tr h="845317">
                <a:tc>
                  <a:txBody>
                    <a:bodyPr/>
                    <a:lstStyle/>
                    <a:p>
                      <a:pPr algn="ctr">
                        <a:lnSpc>
                          <a:spcPct val="150000"/>
                        </a:lnSpc>
                        <a:spcAft>
                          <a:spcPts val="0"/>
                        </a:spcAft>
                      </a:pPr>
                      <a:r>
                        <a:rPr lang="en-ZA" sz="2000" b="1" kern="1200" dirty="0">
                          <a:solidFill>
                            <a:schemeClr val="bg1"/>
                          </a:solidFill>
                          <a:effectLst/>
                          <a:latin typeface="+mn-lt"/>
                          <a:ea typeface="+mn-ea"/>
                          <a:cs typeface="+mn-cs"/>
                        </a:rPr>
                        <a:t>Sustainable Human Settlements and improved quality of life for households</a:t>
                      </a:r>
                      <a:endParaRPr lang="en-ZA" sz="2000" b="1" dirty="0">
                        <a:solidFill>
                          <a:schemeClr val="bg1"/>
                        </a:solidFill>
                        <a:effectLst/>
                        <a:latin typeface="Arial" panose="020B0604020202020204" pitchFamily="34"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091286627"/>
                  </a:ext>
                </a:extLst>
              </a:tr>
            </a:tbl>
          </a:graphicData>
        </a:graphic>
      </p:graphicFrame>
      <p:sp>
        <p:nvSpPr>
          <p:cNvPr id="3" name="TextBox 2">
            <a:extLst>
              <a:ext uri="{FF2B5EF4-FFF2-40B4-BE49-F238E27FC236}">
                <a16:creationId xmlns:a16="http://schemas.microsoft.com/office/drawing/2014/main" id="{0412AD46-9C15-487B-B798-7F498BA51349}"/>
              </a:ext>
            </a:extLst>
          </p:cNvPr>
          <p:cNvSpPr txBox="1"/>
          <p:nvPr/>
        </p:nvSpPr>
        <p:spPr>
          <a:xfrm rot="16200000">
            <a:off x="5397181" y="5193034"/>
            <a:ext cx="604236" cy="369332"/>
          </a:xfrm>
          <a:prstGeom prst="rect">
            <a:avLst/>
          </a:prstGeom>
          <a:noFill/>
        </p:spPr>
        <p:txBody>
          <a:bodyPr wrap="square" rtlCol="0">
            <a:spAutoFit/>
          </a:bodyPr>
          <a:lstStyle/>
          <a:p>
            <a:r>
              <a:rPr lang="en-ZA" b="1" dirty="0"/>
              <a:t>IGR</a:t>
            </a:r>
          </a:p>
        </p:txBody>
      </p:sp>
      <p:sp>
        <p:nvSpPr>
          <p:cNvPr id="8" name="Slide Number Placeholder 3">
            <a:extLst>
              <a:ext uri="{FF2B5EF4-FFF2-40B4-BE49-F238E27FC236}">
                <a16:creationId xmlns:a16="http://schemas.microsoft.com/office/drawing/2014/main" id="{93DBDCFF-B279-4AED-A83C-CC5C38668738}"/>
              </a:ext>
            </a:extLst>
          </p:cNvPr>
          <p:cNvSpPr txBox="1">
            <a:spLocks/>
          </p:cNvSpPr>
          <p:nvPr/>
        </p:nvSpPr>
        <p:spPr>
          <a:xfrm>
            <a:off x="9103360" y="6464645"/>
            <a:ext cx="284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6ECAB5A-9401-5442-B54D-9E441F4DE593}" type="slidenum">
              <a:rPr lang="en-US" sz="1400" b="1" smtClean="0">
                <a:latin typeface="Arial" panose="020B0604020202020204" pitchFamily="34" charset="0"/>
                <a:cs typeface="Arial" panose="020B0604020202020204" pitchFamily="34" charset="0"/>
              </a:rPr>
              <a:pPr algn="r"/>
              <a:t>8</a:t>
            </a:fld>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8811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866" y="-32997"/>
            <a:ext cx="1123369" cy="780176"/>
          </a:xfrm>
          <a:prstGeom prst="rect">
            <a:avLst/>
          </a:prstGeom>
          <a:ln>
            <a:noFill/>
          </a:ln>
        </p:spPr>
      </p:pic>
      <p:sp>
        <p:nvSpPr>
          <p:cNvPr id="2" name="Rectangle 1"/>
          <p:cNvSpPr/>
          <p:nvPr/>
        </p:nvSpPr>
        <p:spPr>
          <a:xfrm>
            <a:off x="92765" y="112139"/>
            <a:ext cx="10787270" cy="58724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W" sz="2800" b="1" dirty="0">
                <a:solidFill>
                  <a:srgbClr val="1F497D"/>
                </a:solidFill>
                <a:latin typeface="Arial"/>
              </a:rPr>
              <a:t>Outcome indicators, Baseline and Targets</a:t>
            </a:r>
            <a:endParaRPr lang="en-ZA" sz="2800" b="1" dirty="0">
              <a:solidFill>
                <a:srgbClr val="1F497D"/>
              </a:solidFill>
              <a:latin typeface="Arial"/>
            </a:endParaRPr>
          </a:p>
        </p:txBody>
      </p:sp>
      <p:graphicFrame>
        <p:nvGraphicFramePr>
          <p:cNvPr id="4" name="Table 3">
            <a:extLst>
              <a:ext uri="{FF2B5EF4-FFF2-40B4-BE49-F238E27FC236}">
                <a16:creationId xmlns:a16="http://schemas.microsoft.com/office/drawing/2014/main" id="{1EA2A9A2-9660-4C9D-9372-358C3B781527}"/>
              </a:ext>
            </a:extLst>
          </p:cNvPr>
          <p:cNvGraphicFramePr>
            <a:graphicFrameLocks noGrp="1"/>
          </p:cNvGraphicFramePr>
          <p:nvPr>
            <p:extLst>
              <p:ext uri="{D42A27DB-BD31-4B8C-83A1-F6EECF244321}">
                <p14:modId xmlns:p14="http://schemas.microsoft.com/office/powerpoint/2010/main" val="3866810860"/>
              </p:ext>
            </p:extLst>
          </p:nvPr>
        </p:nvGraphicFramePr>
        <p:xfrm>
          <a:off x="0" y="699378"/>
          <a:ext cx="12192000" cy="6158623"/>
        </p:xfrm>
        <a:graphic>
          <a:graphicData uri="http://schemas.openxmlformats.org/drawingml/2006/table">
            <a:tbl>
              <a:tblPr firstRow="1" firstCol="1" bandRow="1">
                <a:tableStyleId>{0505E3EF-67EA-436B-97B2-0124C06EBD24}</a:tableStyleId>
              </a:tblPr>
              <a:tblGrid>
                <a:gridCol w="2693355">
                  <a:extLst>
                    <a:ext uri="{9D8B030D-6E8A-4147-A177-3AD203B41FA5}">
                      <a16:colId xmlns:a16="http://schemas.microsoft.com/office/drawing/2014/main" val="3760898092"/>
                    </a:ext>
                  </a:extLst>
                </a:gridCol>
                <a:gridCol w="3373780">
                  <a:extLst>
                    <a:ext uri="{9D8B030D-6E8A-4147-A177-3AD203B41FA5}">
                      <a16:colId xmlns:a16="http://schemas.microsoft.com/office/drawing/2014/main" val="2045845265"/>
                    </a:ext>
                  </a:extLst>
                </a:gridCol>
                <a:gridCol w="2806758">
                  <a:extLst>
                    <a:ext uri="{9D8B030D-6E8A-4147-A177-3AD203B41FA5}">
                      <a16:colId xmlns:a16="http://schemas.microsoft.com/office/drawing/2014/main" val="1038862143"/>
                    </a:ext>
                  </a:extLst>
                </a:gridCol>
                <a:gridCol w="3318107">
                  <a:extLst>
                    <a:ext uri="{9D8B030D-6E8A-4147-A177-3AD203B41FA5}">
                      <a16:colId xmlns:a16="http://schemas.microsoft.com/office/drawing/2014/main" val="1911025477"/>
                    </a:ext>
                  </a:extLst>
                </a:gridCol>
              </a:tblGrid>
              <a:tr h="410923">
                <a:tc>
                  <a:txBody>
                    <a:bodyPr/>
                    <a:lstStyle/>
                    <a:p>
                      <a:pPr algn="just">
                        <a:lnSpc>
                          <a:spcPct val="150000"/>
                        </a:lnSpc>
                        <a:spcAft>
                          <a:spcPts val="0"/>
                        </a:spcAft>
                      </a:pPr>
                      <a:r>
                        <a:rPr lang="en-ZA" sz="1400">
                          <a:effectLst/>
                          <a:latin typeface="Arial" panose="020B0604020202020204" pitchFamily="34" charset="0"/>
                          <a:cs typeface="Arial" panose="020B0604020202020204" pitchFamily="34" charset="0"/>
                        </a:rPr>
                        <a:t>MTSF Priority 1</a:t>
                      </a:r>
                      <a:endParaRPr lang="en-ZA" sz="140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solidFill>
                      <a:schemeClr val="accent3">
                        <a:lumMod val="60000"/>
                        <a:lumOff val="40000"/>
                      </a:schemeClr>
                    </a:solidFill>
                  </a:tcPr>
                </a:tc>
                <a:tc gridSpan="3">
                  <a:txBody>
                    <a:bodyPr/>
                    <a:lstStyle/>
                    <a:p>
                      <a:pPr algn="just">
                        <a:lnSpc>
                          <a:spcPct val="150000"/>
                        </a:lnSpc>
                        <a:spcAft>
                          <a:spcPts val="0"/>
                        </a:spcAft>
                      </a:pPr>
                      <a:r>
                        <a:rPr lang="en-ZA" sz="1400" dirty="0">
                          <a:effectLst/>
                          <a:latin typeface="Arial" panose="020B0604020202020204" pitchFamily="34" charset="0"/>
                          <a:cs typeface="Arial" panose="020B0604020202020204" pitchFamily="34" charset="0"/>
                        </a:rPr>
                        <a:t>A capable, ethical and developmental state</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solidFill>
                      <a:schemeClr val="accent3">
                        <a:lumMod val="60000"/>
                        <a:lumOff val="40000"/>
                      </a:schemeClr>
                    </a:solidFill>
                  </a:tcPr>
                </a:tc>
                <a:tc hMerge="1">
                  <a:txBody>
                    <a:bodyPr/>
                    <a:lstStyle/>
                    <a:p>
                      <a:endParaRPr lang="en-ZA"/>
                    </a:p>
                  </a:txBody>
                  <a:tcPr>
                    <a:lnL w="12700" cap="flat" cmpd="sng" algn="ctr">
                      <a:solidFill>
                        <a:srgbClr val="000000"/>
                      </a:solidFill>
                      <a:prstDash val="solid"/>
                      <a:round/>
                      <a:headEnd type="none" w="med" len="med"/>
                      <a:tailEnd type="none" w="med" len="med"/>
                    </a:lnL>
                  </a:tcPr>
                </a:tc>
                <a:tc hMerge="1">
                  <a:txBody>
                    <a:bodyPr/>
                    <a:lstStyle/>
                    <a:p>
                      <a:pPr algn="just">
                        <a:lnSpc>
                          <a:spcPct val="150000"/>
                        </a:lnSpc>
                        <a:spcAft>
                          <a:spcPts val="0"/>
                        </a:spcAft>
                      </a:pP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32828" marR="3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7622564"/>
                  </a:ext>
                </a:extLst>
              </a:tr>
              <a:tr h="410923">
                <a:tc>
                  <a:txBody>
                    <a:bodyPr/>
                    <a:lstStyle/>
                    <a:p>
                      <a:pPr algn="just">
                        <a:lnSpc>
                          <a:spcPct val="150000"/>
                        </a:lnSpc>
                        <a:spcAft>
                          <a:spcPts val="0"/>
                        </a:spcAft>
                      </a:pPr>
                      <a:r>
                        <a:rPr lang="en-ZA" sz="1400" b="1">
                          <a:effectLst/>
                          <a:latin typeface="Arial" panose="020B0604020202020204" pitchFamily="34" charset="0"/>
                          <a:cs typeface="Arial" panose="020B0604020202020204" pitchFamily="34" charset="0"/>
                        </a:rPr>
                        <a:t>Outcome</a:t>
                      </a:r>
                      <a:endParaRPr lang="en-ZA" sz="1400" b="1">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solidFill>
                      <a:schemeClr val="accent3">
                        <a:lumMod val="60000"/>
                        <a:lumOff val="40000"/>
                      </a:schemeClr>
                    </a:solidFill>
                  </a:tcPr>
                </a:tc>
                <a:tc>
                  <a:txBody>
                    <a:bodyPr/>
                    <a:lstStyle/>
                    <a:p>
                      <a:pPr algn="just">
                        <a:lnSpc>
                          <a:spcPct val="150000"/>
                        </a:lnSpc>
                        <a:spcAft>
                          <a:spcPts val="0"/>
                        </a:spcAft>
                      </a:pPr>
                      <a:r>
                        <a:rPr lang="en-ZA" sz="1400" b="1">
                          <a:effectLst/>
                          <a:latin typeface="Arial" panose="020B0604020202020204" pitchFamily="34" charset="0"/>
                          <a:cs typeface="Arial" panose="020B0604020202020204" pitchFamily="34" charset="0"/>
                        </a:rPr>
                        <a:t>Outcome indicator</a:t>
                      </a:r>
                      <a:endParaRPr lang="en-ZA" sz="1400" b="1">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solidFill>
                      <a:schemeClr val="accent3">
                        <a:lumMod val="60000"/>
                        <a:lumOff val="40000"/>
                      </a:schemeClr>
                    </a:solidFill>
                  </a:tcPr>
                </a:tc>
                <a:tc>
                  <a:txBody>
                    <a:bodyPr/>
                    <a:lstStyle/>
                    <a:p>
                      <a:pPr algn="just">
                        <a:lnSpc>
                          <a:spcPct val="150000"/>
                        </a:lnSpc>
                        <a:spcAft>
                          <a:spcPts val="0"/>
                        </a:spcAft>
                      </a:pPr>
                      <a:r>
                        <a:rPr lang="en-ZA" sz="1400" b="1">
                          <a:effectLst/>
                          <a:latin typeface="Arial" panose="020B0604020202020204" pitchFamily="34" charset="0"/>
                          <a:cs typeface="Arial" panose="020B0604020202020204" pitchFamily="34" charset="0"/>
                        </a:rPr>
                        <a:t>Baseline</a:t>
                      </a:r>
                      <a:endParaRPr lang="en-ZA" sz="1400" b="1">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solidFill>
                      <a:schemeClr val="accent3">
                        <a:lumMod val="60000"/>
                        <a:lumOff val="40000"/>
                      </a:schemeClr>
                    </a:solidFill>
                  </a:tcPr>
                </a:tc>
                <a:tc>
                  <a:txBody>
                    <a:bodyPr/>
                    <a:lstStyle/>
                    <a:p>
                      <a:pPr algn="just">
                        <a:lnSpc>
                          <a:spcPct val="150000"/>
                        </a:lnSpc>
                        <a:spcAft>
                          <a:spcPts val="0"/>
                        </a:spcAft>
                      </a:pPr>
                      <a:r>
                        <a:rPr lang="en-ZA" sz="1400" b="1" dirty="0">
                          <a:effectLst/>
                          <a:latin typeface="Arial" panose="020B0604020202020204" pitchFamily="34" charset="0"/>
                          <a:cs typeface="Arial" panose="020B0604020202020204" pitchFamily="34" charset="0"/>
                        </a:rPr>
                        <a:t>Five-year target</a:t>
                      </a:r>
                      <a:endParaRPr lang="en-ZA" sz="1400" b="1" dirty="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solidFill>
                      <a:schemeClr val="accent3">
                        <a:lumMod val="60000"/>
                        <a:lumOff val="40000"/>
                      </a:schemeClr>
                    </a:solidFill>
                  </a:tcPr>
                </a:tc>
                <a:extLst>
                  <a:ext uri="{0D108BD9-81ED-4DB2-BD59-A6C34878D82A}">
                    <a16:rowId xmlns:a16="http://schemas.microsoft.com/office/drawing/2014/main" val="1677831198"/>
                  </a:ext>
                </a:extLst>
              </a:tr>
              <a:tr h="879803">
                <a:tc>
                  <a:txBody>
                    <a:bodyPr/>
                    <a:lstStyle/>
                    <a:p>
                      <a:pPr algn="just">
                        <a:lnSpc>
                          <a:spcPct val="150000"/>
                        </a:lnSpc>
                        <a:spcAft>
                          <a:spcPts val="0"/>
                        </a:spcAft>
                      </a:pPr>
                      <a:r>
                        <a:rPr lang="en-ZA" sz="1400">
                          <a:effectLst/>
                          <a:latin typeface="Arial" panose="020B0604020202020204" pitchFamily="34" charset="0"/>
                          <a:cs typeface="Arial" panose="020B0604020202020204" pitchFamily="34" charset="0"/>
                        </a:rPr>
                        <a:t>Functional, efficient &amp; Integrated government</a:t>
                      </a:r>
                      <a:endParaRPr lang="en-ZA" sz="140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tc>
                <a:tc>
                  <a:txBody>
                    <a:bodyPr/>
                    <a:lstStyle/>
                    <a:p>
                      <a:pPr algn="just">
                        <a:lnSpc>
                          <a:spcPct val="150000"/>
                        </a:lnSpc>
                        <a:spcAft>
                          <a:spcPts val="0"/>
                        </a:spcAft>
                      </a:pPr>
                      <a:r>
                        <a:rPr lang="en-ZA" sz="1400">
                          <a:effectLst/>
                          <a:latin typeface="Arial" panose="020B0604020202020204" pitchFamily="34" charset="0"/>
                          <a:cs typeface="Arial" panose="020B0604020202020204" pitchFamily="34" charset="0"/>
                        </a:rPr>
                        <a:t>Unqualified audit opinion on  financial statements</a:t>
                      </a:r>
                      <a:endParaRPr lang="en-ZA" sz="140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tc>
                <a:tc>
                  <a:txBody>
                    <a:bodyPr/>
                    <a:lstStyle/>
                    <a:p>
                      <a:pPr algn="just">
                        <a:lnSpc>
                          <a:spcPct val="150000"/>
                        </a:lnSpc>
                        <a:spcAft>
                          <a:spcPts val="0"/>
                        </a:spcAft>
                      </a:pPr>
                      <a:r>
                        <a:rPr lang="en-ZA" sz="1400" dirty="0">
                          <a:effectLst/>
                          <a:latin typeface="Arial" panose="020B0604020202020204" pitchFamily="34" charset="0"/>
                          <a:cs typeface="Arial" panose="020B0604020202020204" pitchFamily="34" charset="0"/>
                        </a:rPr>
                        <a:t>Qualified audit 2018/2019</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tc>
                <a:tc>
                  <a:txBody>
                    <a:bodyPr/>
                    <a:lstStyle/>
                    <a:p>
                      <a:pPr algn="just">
                        <a:lnSpc>
                          <a:spcPct val="150000"/>
                        </a:lnSpc>
                        <a:spcAft>
                          <a:spcPts val="0"/>
                        </a:spcAft>
                      </a:pPr>
                      <a:r>
                        <a:rPr lang="en-ZA" sz="1400" dirty="0">
                          <a:effectLst/>
                          <a:latin typeface="Arial" panose="020B0604020202020204" pitchFamily="34" charset="0"/>
                          <a:cs typeface="Arial" panose="020B0604020202020204" pitchFamily="34" charset="0"/>
                        </a:rPr>
                        <a:t>Unqualified audit opinion on financial statements</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tc>
                <a:extLst>
                  <a:ext uri="{0D108BD9-81ED-4DB2-BD59-A6C34878D82A}">
                    <a16:rowId xmlns:a16="http://schemas.microsoft.com/office/drawing/2014/main" val="3664863613"/>
                  </a:ext>
                </a:extLst>
              </a:tr>
              <a:tr h="410923">
                <a:tc>
                  <a:txBody>
                    <a:bodyPr/>
                    <a:lstStyle/>
                    <a:p>
                      <a:pPr algn="just">
                        <a:lnSpc>
                          <a:spcPct val="150000"/>
                        </a:lnSpc>
                        <a:spcAft>
                          <a:spcPts val="0"/>
                        </a:spcAft>
                      </a:pPr>
                      <a:r>
                        <a:rPr lang="en-GB" sz="1400" b="1">
                          <a:effectLst/>
                          <a:latin typeface="Arial" panose="020B0604020202020204" pitchFamily="34" charset="0"/>
                          <a:cs typeface="Arial" panose="020B0604020202020204" pitchFamily="34" charset="0"/>
                        </a:rPr>
                        <a:t>MTSF Priority 4</a:t>
                      </a:r>
                      <a:endParaRPr lang="en-ZA" sz="1400" b="1">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solidFill>
                      <a:schemeClr val="accent3">
                        <a:lumMod val="60000"/>
                        <a:lumOff val="40000"/>
                      </a:schemeClr>
                    </a:solidFill>
                  </a:tcPr>
                </a:tc>
                <a:tc gridSpan="3">
                  <a:txBody>
                    <a:bodyPr/>
                    <a:lstStyle/>
                    <a:p>
                      <a:pPr algn="just">
                        <a:lnSpc>
                          <a:spcPct val="150000"/>
                        </a:lnSpc>
                        <a:spcAft>
                          <a:spcPts val="1000"/>
                        </a:spcAft>
                      </a:pPr>
                      <a:r>
                        <a:rPr lang="en-ZA" sz="1400" b="1" dirty="0">
                          <a:effectLst/>
                          <a:latin typeface="Arial" panose="020B0604020202020204" pitchFamily="34" charset="0"/>
                          <a:cs typeface="Arial" panose="020B0604020202020204" pitchFamily="34" charset="0"/>
                        </a:rPr>
                        <a:t>Spatial integration, human settlements and local government</a:t>
                      </a:r>
                      <a:endParaRPr lang="en-ZA" sz="1400" b="1" dirty="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solidFill>
                      <a:schemeClr val="accent3">
                        <a:lumMod val="60000"/>
                        <a:lumOff val="40000"/>
                      </a:schemeClr>
                    </a:solidFill>
                  </a:tcPr>
                </a:tc>
                <a:tc hMerge="1">
                  <a:txBody>
                    <a:bodyPr/>
                    <a:lstStyle/>
                    <a:p>
                      <a:endParaRPr lang="en-ZA"/>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algn="just">
                        <a:lnSpc>
                          <a:spcPct val="150000"/>
                        </a:lnSpc>
                        <a:spcAft>
                          <a:spcPts val="1000"/>
                        </a:spcAft>
                      </a:pPr>
                      <a:endParaRPr lang="en-ZA" sz="1400">
                        <a:effectLst/>
                        <a:latin typeface="Arial" panose="020B0604020202020204" pitchFamily="34" charset="0"/>
                        <a:ea typeface="MS Mincho" panose="02020609040205080304" pitchFamily="49" charset="-128"/>
                        <a:cs typeface="Times New Roman" panose="02020603050405020304" pitchFamily="18" charset="0"/>
                      </a:endParaRPr>
                    </a:p>
                  </a:txBody>
                  <a:tcPr marL="32828" marR="328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3961765"/>
                  </a:ext>
                </a:extLst>
              </a:tr>
              <a:tr h="1348683">
                <a:tc rowSpan="2">
                  <a:txBody>
                    <a:bodyPr/>
                    <a:lstStyle/>
                    <a:p>
                      <a:pPr algn="just">
                        <a:lnSpc>
                          <a:spcPct val="150000"/>
                        </a:lnSpc>
                        <a:spcAft>
                          <a:spcPts val="0"/>
                        </a:spcAft>
                      </a:pPr>
                      <a:r>
                        <a:rPr lang="en-GB" sz="1400">
                          <a:effectLst/>
                          <a:latin typeface="Arial" panose="020B0604020202020204" pitchFamily="34" charset="0"/>
                          <a:cs typeface="Arial" panose="020B0604020202020204" pitchFamily="34" charset="0"/>
                        </a:rPr>
                        <a:t>Land acquired and rezoned for Human Settlements in PHSHDA </a:t>
                      </a:r>
                      <a:endParaRPr lang="en-ZA" sz="140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tc>
                <a:tc>
                  <a:txBody>
                    <a:bodyPr/>
                    <a:lstStyle/>
                    <a:p>
                      <a:pPr algn="just">
                        <a:lnSpc>
                          <a:spcPct val="150000"/>
                        </a:lnSpc>
                        <a:spcAft>
                          <a:spcPts val="0"/>
                        </a:spcAft>
                      </a:pPr>
                      <a:r>
                        <a:rPr lang="en-ZA" sz="1400">
                          <a:effectLst/>
                          <a:latin typeface="Arial" panose="020B0604020202020204" pitchFamily="34" charset="0"/>
                          <a:cs typeface="Arial" panose="020B0604020202020204" pitchFamily="34" charset="0"/>
                        </a:rPr>
                        <a:t>Number of hectares   of land located   within PHSHDA acquired</a:t>
                      </a:r>
                    </a:p>
                    <a:p>
                      <a:pPr algn="just">
                        <a:lnSpc>
                          <a:spcPct val="150000"/>
                        </a:lnSpc>
                        <a:spcAft>
                          <a:spcPts val="0"/>
                        </a:spcAft>
                      </a:pPr>
                      <a:r>
                        <a:rPr lang="en-ZA" sz="1400">
                          <a:effectLst/>
                          <a:latin typeface="Arial" panose="020B0604020202020204" pitchFamily="34" charset="0"/>
                          <a:cs typeface="Arial" panose="020B0604020202020204" pitchFamily="34" charset="0"/>
                        </a:rPr>
                        <a:t> </a:t>
                      </a:r>
                      <a:endParaRPr lang="en-ZA" sz="140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tc>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No baseline</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tc>
                <a:tc>
                  <a:txBody>
                    <a:bodyPr/>
                    <a:lstStyle/>
                    <a:p>
                      <a:pPr algn="just">
                        <a:lnSpc>
                          <a:spcPct val="150000"/>
                        </a:lnSpc>
                        <a:spcAft>
                          <a:spcPts val="1000"/>
                        </a:spcAft>
                      </a:pPr>
                      <a:r>
                        <a:rPr lang="en-GB" sz="1400" dirty="0">
                          <a:effectLst/>
                          <a:latin typeface="Arial" panose="020B0604020202020204" pitchFamily="34" charset="0"/>
                          <a:cs typeface="Arial" panose="020B0604020202020204" pitchFamily="34" charset="0"/>
                        </a:rPr>
                        <a:t>6 000 hectares acquired in PHSHDA’s</a:t>
                      </a:r>
                      <a:endParaRPr lang="en-ZA" sz="1400" dirty="0">
                        <a:effectLst/>
                        <a:latin typeface="Arial" panose="020B0604020202020204" pitchFamily="34" charset="0"/>
                        <a:cs typeface="Arial" panose="020B0604020202020204" pitchFamily="34" charset="0"/>
                      </a:endParaRPr>
                    </a:p>
                    <a:p>
                      <a:pPr algn="just">
                        <a:lnSpc>
                          <a:spcPct val="150000"/>
                        </a:lnSpc>
                        <a:spcAft>
                          <a:spcPts val="0"/>
                        </a:spcAft>
                      </a:pPr>
                      <a:r>
                        <a:rPr lang="en-GB" sz="1400" dirty="0">
                          <a:effectLst/>
                          <a:latin typeface="Arial" panose="020B0604020202020204" pitchFamily="34" charset="0"/>
                          <a:cs typeface="Arial" panose="020B0604020202020204" pitchFamily="34" charset="0"/>
                        </a:rPr>
                        <a:t>4 000 hectares acquired</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tc>
                <a:extLst>
                  <a:ext uri="{0D108BD9-81ED-4DB2-BD59-A6C34878D82A}">
                    <a16:rowId xmlns:a16="http://schemas.microsoft.com/office/drawing/2014/main" val="71975954"/>
                  </a:ext>
                </a:extLst>
              </a:tr>
              <a:tr h="879803">
                <a:tc vMerge="1">
                  <a:txBody>
                    <a:bodyPr/>
                    <a:lstStyle/>
                    <a:p>
                      <a:endParaRPr lang="en-ZA"/>
                    </a:p>
                  </a:txBody>
                  <a:tcPr/>
                </a:tc>
                <a:tc>
                  <a:txBody>
                    <a:bodyPr/>
                    <a:lstStyle/>
                    <a:p>
                      <a:pPr algn="just">
                        <a:lnSpc>
                          <a:spcPct val="150000"/>
                        </a:lnSpc>
                        <a:spcAft>
                          <a:spcPts val="0"/>
                        </a:spcAft>
                      </a:pPr>
                      <a:r>
                        <a:rPr lang="en-ZA" sz="1400" dirty="0">
                          <a:effectLst/>
                          <a:latin typeface="Arial" panose="020B0604020202020204" pitchFamily="34" charset="0"/>
                          <a:cs typeface="Arial" panose="020B0604020202020204" pitchFamily="34" charset="0"/>
                        </a:rPr>
                        <a:t>% of acquired land during 2014-2019 rezoned falling within the PHSHDAs</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tc>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No baseline</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tc>
                <a:tc>
                  <a:txBody>
                    <a:bodyPr/>
                    <a:lstStyle/>
                    <a:p>
                      <a:pPr algn="just">
                        <a:lnSpc>
                          <a:spcPct val="150000"/>
                        </a:lnSpc>
                        <a:spcAft>
                          <a:spcPts val="0"/>
                        </a:spcAft>
                      </a:pPr>
                      <a:r>
                        <a:rPr lang="en-GB" sz="1400" dirty="0">
                          <a:effectLst/>
                          <a:latin typeface="Arial" panose="020B0604020202020204" pitchFamily="34" charset="0"/>
                          <a:cs typeface="Arial" panose="020B0604020202020204" pitchFamily="34" charset="0"/>
                        </a:rPr>
                        <a:t>100% hectares rezoned</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tc>
                <a:extLst>
                  <a:ext uri="{0D108BD9-81ED-4DB2-BD59-A6C34878D82A}">
                    <a16:rowId xmlns:a16="http://schemas.microsoft.com/office/drawing/2014/main" val="3169384827"/>
                  </a:ext>
                </a:extLst>
              </a:tr>
              <a:tr h="538054">
                <a:tc rowSpan="3">
                  <a:txBody>
                    <a:bodyPr/>
                    <a:lstStyle/>
                    <a:p>
                      <a:pPr algn="l">
                        <a:lnSpc>
                          <a:spcPct val="150000"/>
                        </a:lnSpc>
                        <a:spcAft>
                          <a:spcPts val="0"/>
                        </a:spcAft>
                      </a:pPr>
                      <a:r>
                        <a:rPr lang="en-ZA" sz="1400">
                          <a:effectLst/>
                          <a:latin typeface="Arial" panose="020B0604020202020204" pitchFamily="34" charset="0"/>
                          <a:cs typeface="Arial" panose="020B0604020202020204" pitchFamily="34" charset="0"/>
                        </a:rPr>
                        <a:t>Adequate housing for lower- and middle-income households provided in liveable neighbourhoods</a:t>
                      </a:r>
                      <a:endParaRPr lang="en-ZA" sz="140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tc>
                <a:tc>
                  <a:txBody>
                    <a:bodyPr/>
                    <a:lstStyle/>
                    <a:p>
                      <a:pPr algn="just">
                        <a:lnSpc>
                          <a:spcPct val="150000"/>
                        </a:lnSpc>
                        <a:spcAft>
                          <a:spcPts val="0"/>
                        </a:spcAft>
                      </a:pPr>
                      <a:r>
                        <a:rPr lang="en-ZA" sz="1400">
                          <a:effectLst/>
                          <a:latin typeface="Arial" panose="020B0604020202020204" pitchFamily="34" charset="0"/>
                          <a:cs typeface="Arial" panose="020B0604020202020204" pitchFamily="34" charset="0"/>
                        </a:rPr>
                        <a:t>Number of Housing Units Delivered</a:t>
                      </a:r>
                      <a:endParaRPr lang="en-ZA" sz="140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tc>
                <a:tc>
                  <a:txBody>
                    <a:bodyPr/>
                    <a:lstStyle/>
                    <a:p>
                      <a:pPr algn="just">
                        <a:lnSpc>
                          <a:spcPct val="150000"/>
                        </a:lnSpc>
                        <a:spcAft>
                          <a:spcPts val="0"/>
                        </a:spcAft>
                      </a:pPr>
                      <a:r>
                        <a:rPr lang="en-ZA" sz="1400">
                          <a:effectLst/>
                          <a:latin typeface="Arial" panose="020B0604020202020204" pitchFamily="34" charset="0"/>
                          <a:cs typeface="Arial" panose="020B0604020202020204" pitchFamily="34" charset="0"/>
                        </a:rPr>
                        <a:t>No Baseline</a:t>
                      </a:r>
                      <a:endParaRPr lang="en-ZA" sz="140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tc>
                <a:tc>
                  <a:txBody>
                    <a:bodyPr/>
                    <a:lstStyle/>
                    <a:p>
                      <a:pPr algn="just">
                        <a:lnSpc>
                          <a:spcPct val="150000"/>
                        </a:lnSpc>
                        <a:spcAft>
                          <a:spcPts val="0"/>
                        </a:spcAft>
                      </a:pPr>
                      <a:r>
                        <a:rPr lang="en-ZA" sz="1400">
                          <a:effectLst/>
                          <a:latin typeface="Arial" panose="020B0604020202020204" pitchFamily="34" charset="0"/>
                          <a:cs typeface="Arial" panose="020B0604020202020204" pitchFamily="34" charset="0"/>
                        </a:rPr>
                        <a:t> 67 669 Housing Units Delivered</a:t>
                      </a:r>
                      <a:endParaRPr lang="en-ZA" sz="140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tc>
                <a:extLst>
                  <a:ext uri="{0D108BD9-81ED-4DB2-BD59-A6C34878D82A}">
                    <a16:rowId xmlns:a16="http://schemas.microsoft.com/office/drawing/2014/main" val="1646914499"/>
                  </a:ext>
                </a:extLst>
              </a:tr>
              <a:tr h="538054">
                <a:tc vMerge="1">
                  <a:txBody>
                    <a:bodyPr/>
                    <a:lstStyle/>
                    <a:p>
                      <a:endParaRPr lang="en-ZA"/>
                    </a:p>
                  </a:txBody>
                  <a:tcPr/>
                </a:tc>
                <a:tc>
                  <a:txBody>
                    <a:bodyPr/>
                    <a:lstStyle/>
                    <a:p>
                      <a:pPr algn="just">
                        <a:lnSpc>
                          <a:spcPct val="150000"/>
                        </a:lnSpc>
                        <a:spcAft>
                          <a:spcPts val="0"/>
                        </a:spcAft>
                      </a:pPr>
                      <a:r>
                        <a:rPr lang="en-ZA" sz="1400">
                          <a:effectLst/>
                          <a:latin typeface="Arial" panose="020B0604020202020204" pitchFamily="34" charset="0"/>
                          <a:cs typeface="Arial" panose="020B0604020202020204" pitchFamily="34" charset="0"/>
                        </a:rPr>
                        <a:t>Number of serviced sites delivered</a:t>
                      </a:r>
                      <a:endParaRPr lang="en-ZA" sz="140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tc>
                <a:tc>
                  <a:txBody>
                    <a:bodyPr/>
                    <a:lstStyle/>
                    <a:p>
                      <a:pPr algn="just">
                        <a:lnSpc>
                          <a:spcPct val="150000"/>
                        </a:lnSpc>
                        <a:spcAft>
                          <a:spcPts val="0"/>
                        </a:spcAft>
                      </a:pPr>
                      <a:r>
                        <a:rPr lang="en-ZA" sz="1400">
                          <a:effectLst/>
                          <a:latin typeface="Arial" panose="020B0604020202020204" pitchFamily="34" charset="0"/>
                          <a:cs typeface="Arial" panose="020B0604020202020204" pitchFamily="34" charset="0"/>
                        </a:rPr>
                        <a:t>No Baseline</a:t>
                      </a:r>
                      <a:endParaRPr lang="en-ZA" sz="140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tc>
                <a:tc>
                  <a:txBody>
                    <a:bodyPr/>
                    <a:lstStyle/>
                    <a:p>
                      <a:pPr algn="just">
                        <a:lnSpc>
                          <a:spcPct val="150000"/>
                        </a:lnSpc>
                        <a:spcAft>
                          <a:spcPts val="0"/>
                        </a:spcAft>
                      </a:pPr>
                      <a:r>
                        <a:rPr lang="en-ZA" sz="1400">
                          <a:effectLst/>
                          <a:latin typeface="Arial" panose="020B0604020202020204" pitchFamily="34" charset="0"/>
                          <a:cs typeface="Arial" panose="020B0604020202020204" pitchFamily="34" charset="0"/>
                        </a:rPr>
                        <a:t> 51 146 Serviced sites delivered</a:t>
                      </a:r>
                      <a:endParaRPr lang="en-ZA" sz="140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tc>
                <a:extLst>
                  <a:ext uri="{0D108BD9-81ED-4DB2-BD59-A6C34878D82A}">
                    <a16:rowId xmlns:a16="http://schemas.microsoft.com/office/drawing/2014/main" val="2265843695"/>
                  </a:ext>
                </a:extLst>
              </a:tr>
              <a:tr h="741457">
                <a:tc vMerge="1">
                  <a:txBody>
                    <a:bodyPr/>
                    <a:lstStyle/>
                    <a:p>
                      <a:endParaRPr lang="en-ZA"/>
                    </a:p>
                  </a:txBody>
                  <a:tcPr/>
                </a:tc>
                <a:tc>
                  <a:txBody>
                    <a:bodyPr/>
                    <a:lstStyle/>
                    <a:p>
                      <a:pPr algn="just">
                        <a:lnSpc>
                          <a:spcPct val="150000"/>
                        </a:lnSpc>
                        <a:spcAft>
                          <a:spcPts val="0"/>
                        </a:spcAft>
                      </a:pPr>
                      <a:r>
                        <a:rPr lang="en-ZA" sz="1400">
                          <a:effectLst/>
                          <a:latin typeface="Arial" panose="020B0604020202020204" pitchFamily="34" charset="0"/>
                          <a:cs typeface="Arial" panose="020B0604020202020204" pitchFamily="34" charset="0"/>
                        </a:rPr>
                        <a:t>Number of title deeds Registered </a:t>
                      </a:r>
                      <a:endParaRPr lang="en-ZA" sz="140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tc>
                <a:tc>
                  <a:txBody>
                    <a:bodyPr/>
                    <a:lstStyle/>
                    <a:p>
                      <a:pPr algn="just">
                        <a:lnSpc>
                          <a:spcPct val="150000"/>
                        </a:lnSpc>
                        <a:spcAft>
                          <a:spcPts val="0"/>
                        </a:spcAft>
                      </a:pPr>
                      <a:r>
                        <a:rPr lang="en-ZA" sz="1400">
                          <a:effectLst/>
                          <a:latin typeface="Arial" panose="020B0604020202020204" pitchFamily="34" charset="0"/>
                          <a:cs typeface="Arial" panose="020B0604020202020204" pitchFamily="34" charset="0"/>
                        </a:rPr>
                        <a:t>No Baseline</a:t>
                      </a:r>
                      <a:endParaRPr lang="en-ZA" sz="140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tc>
                <a:tc>
                  <a:txBody>
                    <a:bodyPr/>
                    <a:lstStyle/>
                    <a:p>
                      <a:pPr algn="just">
                        <a:lnSpc>
                          <a:spcPct val="150000"/>
                        </a:lnSpc>
                        <a:spcAft>
                          <a:spcPts val="0"/>
                        </a:spcAft>
                      </a:pPr>
                      <a:r>
                        <a:rPr lang="en-ZA" sz="1400" dirty="0">
                          <a:effectLst/>
                          <a:latin typeface="Arial" panose="020B0604020202020204" pitchFamily="34" charset="0"/>
                          <a:cs typeface="Arial" panose="020B0604020202020204" pitchFamily="34" charset="0"/>
                        </a:rPr>
                        <a:t>39 002 Title deeds Registered </a:t>
                      </a:r>
                      <a:endParaRPr lang="en-ZA" sz="1400" dirty="0">
                        <a:effectLst/>
                        <a:latin typeface="Arial" panose="020B0604020202020204" pitchFamily="34" charset="0"/>
                        <a:ea typeface="MS Mincho" panose="02020609040205080304" pitchFamily="49" charset="-128"/>
                        <a:cs typeface="Arial" panose="020B0604020202020204" pitchFamily="34" charset="0"/>
                      </a:endParaRPr>
                    </a:p>
                  </a:txBody>
                  <a:tcPr marL="32828" marR="32828" marT="0" marB="0"/>
                </a:tc>
                <a:extLst>
                  <a:ext uri="{0D108BD9-81ED-4DB2-BD59-A6C34878D82A}">
                    <a16:rowId xmlns:a16="http://schemas.microsoft.com/office/drawing/2014/main" val="1260343398"/>
                  </a:ext>
                </a:extLst>
              </a:tr>
            </a:tbl>
          </a:graphicData>
        </a:graphic>
      </p:graphicFrame>
      <p:sp>
        <p:nvSpPr>
          <p:cNvPr id="6" name="Slide Number Placeholder 3">
            <a:extLst>
              <a:ext uri="{FF2B5EF4-FFF2-40B4-BE49-F238E27FC236}">
                <a16:creationId xmlns:a16="http://schemas.microsoft.com/office/drawing/2014/main" id="{EFA373A1-7495-4FEC-BF18-AFA60F7C8C20}"/>
              </a:ext>
            </a:extLst>
          </p:cNvPr>
          <p:cNvSpPr>
            <a:spLocks noGrp="1"/>
          </p:cNvSpPr>
          <p:nvPr>
            <p:ph type="sldNum" sz="quarter" idx="12"/>
          </p:nvPr>
        </p:nvSpPr>
        <p:spPr>
          <a:xfrm>
            <a:off x="9254435" y="6492875"/>
            <a:ext cx="2844800" cy="365125"/>
          </a:xfrm>
        </p:spPr>
        <p:txBody>
          <a:bodyPr/>
          <a:lstStyle/>
          <a:p>
            <a:pPr algn="r"/>
            <a:fld id="{46ECAB5A-9401-5442-B54D-9E441F4DE593}" type="slidenum">
              <a:rPr lang="en-US" sz="1400" b="1" smtClean="0">
                <a:latin typeface="Arial" panose="020B0604020202020204" pitchFamily="34" charset="0"/>
                <a:cs typeface="Arial" panose="020B0604020202020204" pitchFamily="34" charset="0"/>
              </a:rPr>
              <a:pPr algn="r"/>
              <a:t>9</a:t>
            </a:fld>
            <a:endParaRPr 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6975607"/>
      </p:ext>
    </p:extLst>
  </p:cSld>
  <p:clrMapOvr>
    <a:masterClrMapping/>
  </p:clrMapOvr>
</p:sld>
</file>

<file path=ppt/theme/theme1.xml><?xml version="1.0" encoding="utf-8"?>
<a:theme xmlns:a="http://schemas.openxmlformats.org/drawingml/2006/main" name="Theme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F6E45DAA6B7B428ED4EB58382DC62A" ma:contentTypeVersion="13" ma:contentTypeDescription="Create a new document." ma:contentTypeScope="" ma:versionID="eb587cab05554cac46588eaac5ca9a8d">
  <xsd:schema xmlns:xsd="http://www.w3.org/2001/XMLSchema" xmlns:xs="http://www.w3.org/2001/XMLSchema" xmlns:p="http://schemas.microsoft.com/office/2006/metadata/properties" xmlns:ns3="c468c1ad-2775-4c75-9df9-85bc9858668a" xmlns:ns4="2b25f055-44c3-40bd-80fd-e253b57d41f2" targetNamespace="http://schemas.microsoft.com/office/2006/metadata/properties" ma:root="true" ma:fieldsID="f78f7dec1520f6bf895952dbb62023f8" ns3:_="" ns4:_="">
    <xsd:import namespace="c468c1ad-2775-4c75-9df9-85bc9858668a"/>
    <xsd:import namespace="2b25f055-44c3-40bd-80fd-e253b57d41f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68c1ad-2775-4c75-9df9-85bc985866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b25f055-44c3-40bd-80fd-e253b57d41f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AC05CC-2895-4AA2-B4B3-874A54730C3D}">
  <ds:schemaRefs>
    <ds:schemaRef ds:uri="http://schemas.microsoft.com/sharepoint/v3/contenttype/forms"/>
  </ds:schemaRefs>
</ds:datastoreItem>
</file>

<file path=customXml/itemProps2.xml><?xml version="1.0" encoding="utf-8"?>
<ds:datastoreItem xmlns:ds="http://schemas.openxmlformats.org/officeDocument/2006/customXml" ds:itemID="{3CBBFD9F-488C-49CA-A028-26F34CB04201}">
  <ds:schemaRefs>
    <ds:schemaRef ds:uri="http://purl.org/dc/elements/1.1/"/>
    <ds:schemaRef ds:uri="http://schemas.microsoft.com/office/2006/documentManagement/types"/>
    <ds:schemaRef ds:uri="http://www.w3.org/XML/1998/namespace"/>
    <ds:schemaRef ds:uri="http://purl.org/dc/terms/"/>
    <ds:schemaRef ds:uri="http://purl.org/dc/dcmitype/"/>
    <ds:schemaRef ds:uri="2b25f055-44c3-40bd-80fd-e253b57d41f2"/>
    <ds:schemaRef ds:uri="http://schemas.microsoft.com/office/infopath/2007/PartnerControls"/>
    <ds:schemaRef ds:uri="http://schemas.openxmlformats.org/package/2006/metadata/core-properties"/>
    <ds:schemaRef ds:uri="c468c1ad-2775-4c75-9df9-85bc9858668a"/>
    <ds:schemaRef ds:uri="http://schemas.microsoft.com/office/2006/metadata/properties"/>
  </ds:schemaRefs>
</ds:datastoreItem>
</file>

<file path=customXml/itemProps3.xml><?xml version="1.0" encoding="utf-8"?>
<ds:datastoreItem xmlns:ds="http://schemas.openxmlformats.org/officeDocument/2006/customXml" ds:itemID="{B8721A8D-34AB-4A83-96EB-C589BF467F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68c1ad-2775-4c75-9df9-85bc9858668a"/>
    <ds:schemaRef ds:uri="2b25f055-44c3-40bd-80fd-e253b57d41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2038</TotalTime>
  <Words>4421</Words>
  <Application>Microsoft Office PowerPoint</Application>
  <PresentationFormat>Widescreen</PresentationFormat>
  <Paragraphs>1053</Paragraphs>
  <Slides>31</Slides>
  <Notes>24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31</vt:i4>
      </vt:variant>
    </vt:vector>
  </HeadingPairs>
  <TitlesOfParts>
    <vt:vector size="43" baseType="lpstr">
      <vt:lpstr>Aharoni</vt:lpstr>
      <vt:lpstr>Arial</vt:lpstr>
      <vt:lpstr>Arial Black</vt:lpstr>
      <vt:lpstr>Calibri</vt:lpstr>
      <vt:lpstr>Century Gothic</vt:lpstr>
      <vt:lpstr>MS Mincho</vt:lpstr>
      <vt:lpstr>Symbol</vt:lpstr>
      <vt:lpstr>Times New Roman</vt:lpstr>
      <vt:lpstr>Times New Roman (Body CS)</vt:lpstr>
      <vt:lpstr>Wingdings</vt:lpstr>
      <vt:lpstr>Theme5</vt:lpstr>
      <vt:lpstr>Office Theme</vt:lpstr>
      <vt:lpstr>PowerPoint Presentation</vt:lpstr>
      <vt:lpstr>PowerPoint Presentation</vt:lpstr>
      <vt:lpstr>PowerPoint Presentation</vt:lpstr>
      <vt:lpstr>HDA Mandate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Teboho Sejane</dc:creator>
  <cp:lastModifiedBy>Koliswa Pasiya-Mndende</cp:lastModifiedBy>
  <cp:revision>62</cp:revision>
  <cp:lastPrinted>2019-12-10T14:46:51Z</cp:lastPrinted>
  <dcterms:created xsi:type="dcterms:W3CDTF">2019-12-10T10:22:38Z</dcterms:created>
  <dcterms:modified xsi:type="dcterms:W3CDTF">2020-05-06T14:52:06Z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0x01010090F6E45DAA6B7B428ED4EB58382DC62A</vt:lpwstr>
  </property>
</Properties>
</file>