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slideMasters/slideMaster6.xml" ContentType="application/vnd.openxmlformats-officedocument.presentationml.slideMaster+xml"/>
  <Override PartName="/ppt/theme/theme8.xml" ContentType="application/vnd.openxmlformats-officedocument.them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theme/themeOverride8.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9" r:id="rId3"/>
    <p:sldMasterId id="2147483674" r:id="rId4"/>
    <p:sldMasterId id="2147483678" r:id="rId5"/>
    <p:sldMasterId id="2147483691" r:id="rId6"/>
  </p:sldMasterIdLst>
  <p:notesMasterIdLst>
    <p:notesMasterId r:id="rId17"/>
  </p:notesMasterIdLst>
  <p:handoutMasterIdLst>
    <p:handoutMasterId r:id="rId18"/>
  </p:handoutMasterIdLst>
  <p:sldIdLst>
    <p:sldId id="258" r:id="rId7"/>
    <p:sldId id="257" r:id="rId8"/>
    <p:sldId id="411" r:id="rId9"/>
    <p:sldId id="398" r:id="rId10"/>
    <p:sldId id="408" r:id="rId11"/>
    <p:sldId id="407" r:id="rId12"/>
    <p:sldId id="383" r:id="rId13"/>
    <p:sldId id="369" r:id="rId14"/>
    <p:sldId id="365" r:id="rId15"/>
    <p:sldId id="259"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erman,Michelle (SM)" initials="M(" lastIdx="4" clrIdx="0"/>
  <p:cmAuthor id="1" name="Seoka,Mosibudi (SM)" initials="S(" lastIdx="5" clrIdx="1"/>
  <p:cmAuthor id="2" name="De Haan,Eugene" initials="DH" lastIdx="10" clrIdx="2"/>
  <p:cmAuthor id="3" name="CarlW" initials="C"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7E59E"/>
    <a:srgbClr val="A2C88D"/>
    <a:srgbClr val="2C5D98"/>
    <a:srgbClr val="FFE697"/>
    <a:srgbClr val="A76127"/>
    <a:srgbClr val="003B79"/>
    <a:srgbClr val="F9A1A1"/>
    <a:srgbClr val="3333FF"/>
    <a:srgbClr val="64ADCF"/>
    <a:srgbClr val="00A9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87567" autoAdjust="0"/>
  </p:normalViewPr>
  <p:slideViewPr>
    <p:cSldViewPr>
      <p:cViewPr>
        <p:scale>
          <a:sx n="80" d="100"/>
          <a:sy n="80" d="100"/>
        </p:scale>
        <p:origin x="-2514"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Office_Excel_Worksheet11.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4.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7.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8.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10.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Quality of submitted performance reports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dLbl>
            <c:txPr>
              <a:bodyPr/>
              <a:lstStyle/>
              <a:p>
                <a:pPr>
                  <a:defRPr sz="1050"/>
                </a:pPr>
                <a:endParaRPr lang="en-US"/>
              </a:p>
            </c:txPr>
            <c:showVal val="1"/>
            <c:showLeaderLines val="1"/>
          </c:dLbls>
          <c:cat>
            <c:strRef>
              <c:f>Sheet1!$A$2:$A$4</c:f>
              <c:strCache>
                <c:ptCount val="3"/>
                <c:pt idx="1">
                  <c:v>Material adjustments made (red)</c:v>
                </c:pt>
                <c:pt idx="2">
                  <c:v>Good - No material adjustments made (green)</c:v>
                </c:pt>
              </c:strCache>
            </c:strRef>
          </c:cat>
          <c:val>
            <c:numRef>
              <c:f>Sheet1!$B$2:$B$4</c:f>
              <c:numCache>
                <c:formatCode>0</c:formatCode>
                <c:ptCount val="3"/>
                <c:pt idx="1">
                  <c:v>3</c:v>
                </c:pt>
                <c:pt idx="2">
                  <c:v>4</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val>
            <c:numRef>
              <c:f>Sheet1!$E$7:$E$7</c:f>
              <c:numCache>
                <c:formatCode>0%</c:formatCode>
                <c:ptCount val="1"/>
                <c:pt idx="0">
                  <c:v>0.71428571428571441</c:v>
                </c:pt>
              </c:numCache>
            </c:numRef>
          </c:val>
        </c:ser>
        <c:ser>
          <c:idx val="0"/>
          <c:order val="1"/>
          <c:tx>
            <c:strRef>
              <c:f>Sheet1!$C$6</c:f>
              <c:strCache>
                <c:ptCount val="1"/>
                <c:pt idx="0">
                  <c:v>Compliance findings
2013-14</c:v>
                </c:pt>
              </c:strCache>
            </c:strRef>
          </c:tx>
          <c:spPr>
            <a:solidFill>
              <a:srgbClr val="17375E"/>
            </a:solidFill>
            <a:effectLst/>
          </c:spPr>
          <c:cat>
            <c:strRef>
              <c:f>Sheet1!$B$7:$B$7</c:f>
              <c:strCache>
                <c:ptCount val="1"/>
                <c:pt idx="0">
                  <c:v>Finding 2</c:v>
                </c:pt>
              </c:strCache>
            </c:strRef>
          </c:cat>
          <c:val>
            <c:numRef>
              <c:f>Sheet1!$C$7:$C$7</c:f>
              <c:numCache>
                <c:formatCode>0%</c:formatCode>
                <c:ptCount val="1"/>
                <c:pt idx="0">
                  <c:v>0.57142857142857162</c:v>
                </c:pt>
              </c:numCache>
            </c:numRef>
          </c:val>
        </c:ser>
        <c:dLbls/>
        <c:gapWidth val="310"/>
        <c:axId val="78725888"/>
        <c:axId val="78727424"/>
      </c:barChart>
      <c:catAx>
        <c:axId val="78725888"/>
        <c:scaling>
          <c:orientation val="minMax"/>
        </c:scaling>
        <c:delete val="1"/>
        <c:axPos val="l"/>
        <c:tickLblPos val="none"/>
        <c:crossAx val="78727424"/>
        <c:crosses val="autoZero"/>
        <c:auto val="1"/>
        <c:lblAlgn val="ctr"/>
        <c:lblOffset val="100"/>
      </c:catAx>
      <c:valAx>
        <c:axId val="78727424"/>
        <c:scaling>
          <c:orientation val="minMax"/>
          <c:max val="1"/>
          <c:min val="0"/>
        </c:scaling>
        <c:delete val="1"/>
        <c:axPos val="b"/>
        <c:numFmt formatCode="0%" sourceLinked="1"/>
        <c:tickLblPos val="none"/>
        <c:crossAx val="78725888"/>
        <c:crosses val="autoZero"/>
        <c:crossBetween val="between"/>
      </c:valAx>
      <c:spPr>
        <a:noFill/>
        <a:ln w="25400">
          <a:noFill/>
        </a:ln>
      </c:spPr>
    </c:plotArea>
    <c:plotVisOnly val="1"/>
    <c:dispBlanksAs val="gap"/>
  </c:chart>
  <c:txPr>
    <a:bodyPr/>
    <a:lstStyle/>
    <a:p>
      <a:pPr>
        <a:defRPr sz="1800"/>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8003273322422263E-2"/>
          <c:y val="2.3462071302863766E-2"/>
          <c:w val="0.96399345335515574"/>
          <c:h val="0.80824736312014311"/>
        </c:manualLayout>
      </c:layout>
      <c:barChart>
        <c:barDir val="col"/>
        <c:grouping val="percentStacked"/>
        <c:ser>
          <c:idx val="0"/>
          <c:order val="0"/>
          <c:tx>
            <c:strRef>
              <c:f>Sheet1!$B$1</c:f>
              <c:strCache>
                <c:ptCount val="1"/>
                <c:pt idx="0">
                  <c:v>Audit outstanding (blue)</c:v>
                </c:pt>
              </c:strCache>
            </c:strRef>
          </c:tx>
          <c:spPr>
            <a:solidFill>
              <a:srgbClr val="0D70BD"/>
            </a:solidFill>
          </c:spPr>
          <c:dLbls>
            <c:delete val="1"/>
          </c:dLbls>
          <c:cat>
            <c:strRef>
              <c:f>Sheet1!$A$2:$A$4</c:f>
              <c:strCache>
                <c:ptCount val="3"/>
                <c:pt idx="0">
                  <c:v>2014-15</c:v>
                </c:pt>
                <c:pt idx="1">
                  <c:v>2013-14</c:v>
                </c:pt>
                <c:pt idx="2">
                  <c:v>2012-13</c:v>
                </c:pt>
              </c:strCache>
            </c:strRef>
          </c:cat>
          <c:val>
            <c:numRef>
              <c:f>Sheet1!$B$2:$B$4</c:f>
              <c:numCache>
                <c:formatCode>0%</c:formatCode>
                <c:ptCount val="3"/>
                <c:pt idx="0">
                  <c:v>0</c:v>
                </c:pt>
                <c:pt idx="1">
                  <c:v>0</c:v>
                </c:pt>
                <c:pt idx="2">
                  <c:v>0</c:v>
                </c:pt>
              </c:numCache>
            </c:numRef>
          </c:val>
        </c:ser>
        <c:ser>
          <c:idx val="1"/>
          <c:order val="1"/>
          <c:tx>
            <c:strRef>
              <c:f>Sheet1!$C$1</c:f>
              <c:strCache>
                <c:ptCount val="1"/>
                <c:pt idx="0">
                  <c:v>Disclaimed (red)</c:v>
                </c:pt>
              </c:strCache>
            </c:strRef>
          </c:tx>
          <c:spPr>
            <a:solidFill>
              <a:srgbClr val="E0001B"/>
            </a:solidFill>
          </c:spPr>
          <c:dLbls>
            <c:delete val="1"/>
          </c:dLbls>
          <c:cat>
            <c:strRef>
              <c:f>Sheet1!$A$2:$A$4</c:f>
              <c:strCache>
                <c:ptCount val="3"/>
                <c:pt idx="0">
                  <c:v>2014-15</c:v>
                </c:pt>
                <c:pt idx="1">
                  <c:v>2013-14</c:v>
                </c:pt>
                <c:pt idx="2">
                  <c:v>2012-13</c:v>
                </c:pt>
              </c:strCache>
            </c:strRef>
          </c:cat>
          <c:val>
            <c:numRef>
              <c:f>Sheet1!$C$2:$C$4</c:f>
              <c:numCache>
                <c:formatCode>0%</c:formatCode>
                <c:ptCount val="3"/>
                <c:pt idx="0">
                  <c:v>0</c:v>
                </c:pt>
                <c:pt idx="1">
                  <c:v>0</c:v>
                </c:pt>
                <c:pt idx="2">
                  <c:v>0</c:v>
                </c:pt>
              </c:numCache>
            </c:numRef>
          </c:val>
        </c:ser>
        <c:ser>
          <c:idx val="2"/>
          <c:order val="2"/>
          <c:tx>
            <c:strRef>
              <c:f>Sheet1!$D$1</c:f>
              <c:strCache>
                <c:ptCount val="1"/>
                <c:pt idx="0">
                  <c:v>Adverse (pink)</c:v>
                </c:pt>
              </c:strCache>
            </c:strRef>
          </c:tx>
          <c:spPr>
            <a:solidFill>
              <a:srgbClr val="CE3F91"/>
            </a:solidFill>
          </c:spPr>
          <c:dLbls>
            <c:dLbl>
              <c:idx val="0"/>
              <c:delete val="1"/>
            </c:dLbl>
            <c:dLbl>
              <c:idx val="1"/>
              <c:delete val="1"/>
            </c:dLbl>
            <c:dLbl>
              <c:idx val="2"/>
              <c:delete val="1"/>
            </c:dLbl>
            <c:dLbl>
              <c:idx val="3"/>
              <c:tx>
                <c:rich>
                  <a:bodyPr/>
                  <a:lstStyle/>
                  <a:p>
                    <a:r>
                      <a:rPr lang="en-US" sz="1600" dirty="0" smtClean="0">
                        <a:latin typeface="Arial Narrow" panose="020B0606020202030204" pitchFamily="34" charset="0"/>
                      </a:rPr>
                      <a:t>4% (1)</a:t>
                    </a:r>
                    <a:endParaRPr lang="en-US" dirty="0"/>
                  </a:p>
                </c:rich>
              </c:tx>
              <c:showVal val="1"/>
            </c:dLbl>
            <c:dLbl>
              <c:idx val="4"/>
              <c:tx>
                <c:rich>
                  <a:bodyPr/>
                  <a:lstStyle/>
                  <a:p>
                    <a:r>
                      <a:rPr lang="en-US" sz="1600" dirty="0">
                        <a:latin typeface="Arial Narrow" panose="020B0606020202030204" pitchFamily="34" charset="0"/>
                      </a:rPr>
                      <a:t>22</a:t>
                    </a:r>
                    <a:r>
                      <a:rPr lang="en-US" sz="1600" dirty="0" smtClean="0">
                        <a:latin typeface="Arial Narrow" panose="020B0606020202030204" pitchFamily="34" charset="0"/>
                      </a:rPr>
                      <a:t>% (89)</a:t>
                    </a:r>
                    <a:endParaRPr lang="en-US" dirty="0"/>
                  </a:p>
                </c:rich>
              </c:tx>
              <c:showVal val="1"/>
            </c:dLbl>
            <c:txPr>
              <a:bodyPr/>
              <a:lstStyle/>
              <a:p>
                <a:pPr>
                  <a:defRPr sz="1600" b="1">
                    <a:solidFill>
                      <a:schemeClr val="bg1"/>
                    </a:solidFill>
                    <a:latin typeface="Arial Narrow" panose="020B0606020202030204" pitchFamily="34" charset="0"/>
                  </a:defRPr>
                </a:pPr>
                <a:endParaRPr lang="en-US"/>
              </a:p>
            </c:txPr>
            <c:showVal val="1"/>
          </c:dLbls>
          <c:cat>
            <c:strRef>
              <c:f>Sheet1!$A$2:$A$4</c:f>
              <c:strCache>
                <c:ptCount val="3"/>
                <c:pt idx="0">
                  <c:v>2014-15</c:v>
                </c:pt>
                <c:pt idx="1">
                  <c:v>2013-14</c:v>
                </c:pt>
                <c:pt idx="2">
                  <c:v>2012-13</c:v>
                </c:pt>
              </c:strCache>
            </c:strRef>
          </c:cat>
          <c:val>
            <c:numRef>
              <c:f>Sheet1!$D$2:$D$4</c:f>
              <c:numCache>
                <c:formatCode>0%</c:formatCode>
                <c:ptCount val="3"/>
                <c:pt idx="0">
                  <c:v>0</c:v>
                </c:pt>
                <c:pt idx="1">
                  <c:v>0</c:v>
                </c:pt>
                <c:pt idx="2">
                  <c:v>0</c:v>
                </c:pt>
              </c:numCache>
            </c:numRef>
          </c:val>
        </c:ser>
        <c:ser>
          <c:idx val="3"/>
          <c:order val="3"/>
          <c:tx>
            <c:strRef>
              <c:f>Sheet1!$E$1</c:f>
              <c:strCache>
                <c:ptCount val="1"/>
                <c:pt idx="0">
                  <c:v>Qualified (purple)</c:v>
                </c:pt>
              </c:strCache>
            </c:strRef>
          </c:tx>
          <c:spPr>
            <a:solidFill>
              <a:srgbClr val="592786"/>
            </a:solidFill>
          </c:spPr>
          <c:dLbls>
            <c:delete val="1"/>
          </c:dLbls>
          <c:cat>
            <c:strRef>
              <c:f>Sheet1!$A$2:$A$4</c:f>
              <c:strCache>
                <c:ptCount val="3"/>
                <c:pt idx="0">
                  <c:v>2014-15</c:v>
                </c:pt>
                <c:pt idx="1">
                  <c:v>2013-14</c:v>
                </c:pt>
                <c:pt idx="2">
                  <c:v>2012-13</c:v>
                </c:pt>
              </c:strCache>
            </c:strRef>
          </c:cat>
          <c:val>
            <c:numRef>
              <c:f>Sheet1!$E$2:$E$4</c:f>
              <c:numCache>
                <c:formatCode>0%</c:formatCode>
                <c:ptCount val="3"/>
                <c:pt idx="0">
                  <c:v>0</c:v>
                </c:pt>
                <c:pt idx="1">
                  <c:v>0</c:v>
                </c:pt>
                <c:pt idx="2">
                  <c:v>0</c:v>
                </c:pt>
              </c:numCache>
            </c:numRef>
          </c:val>
        </c:ser>
        <c:ser>
          <c:idx val="4"/>
          <c:order val="4"/>
          <c:tx>
            <c:strRef>
              <c:f>Sheet1!$F$1</c:f>
              <c:strCache>
                <c:ptCount val="1"/>
                <c:pt idx="0">
                  <c:v>Unqualified with (yellow)</c:v>
                </c:pt>
              </c:strCache>
            </c:strRef>
          </c:tx>
          <c:spPr>
            <a:solidFill>
              <a:srgbClr val="FEC000"/>
            </a:solidFill>
          </c:spPr>
          <c:dLbls>
            <c:dLbl>
              <c:idx val="0"/>
              <c:layout/>
              <c:tx>
                <c:rich>
                  <a:bodyPr/>
                  <a:lstStyle/>
                  <a:p>
                    <a:r>
                      <a:rPr lang="en-US" sz="800" dirty="0" smtClean="0">
                        <a:solidFill>
                          <a:srgbClr val="002060"/>
                        </a:solidFill>
                        <a:latin typeface="Arial Narrow" panose="020B0606020202030204" pitchFamily="34" charset="0"/>
                      </a:rPr>
                      <a:t>45% </a:t>
                    </a:r>
                  </a:p>
                </c:rich>
              </c:tx>
              <c:showVal val="1"/>
            </c:dLbl>
            <c:dLbl>
              <c:idx val="1"/>
              <c:layout/>
              <c:tx>
                <c:rich>
                  <a:bodyPr/>
                  <a:lstStyle/>
                  <a:p>
                    <a:r>
                      <a:rPr lang="en-US" sz="800" dirty="0" smtClean="0">
                        <a:solidFill>
                          <a:srgbClr val="002060"/>
                        </a:solidFill>
                        <a:latin typeface="Arial Narrow" panose="020B0606020202030204" pitchFamily="34" charset="0"/>
                      </a:rPr>
                      <a:t>30% </a:t>
                    </a:r>
                  </a:p>
                </c:rich>
              </c:tx>
              <c:showVal val="1"/>
            </c:dLbl>
            <c:dLbl>
              <c:idx val="2"/>
              <c:layout/>
              <c:tx>
                <c:rich>
                  <a:bodyPr/>
                  <a:lstStyle/>
                  <a:p>
                    <a:r>
                      <a:rPr lang="en-US" sz="800" dirty="0" smtClean="0">
                        <a:solidFill>
                          <a:srgbClr val="002060"/>
                        </a:solidFill>
                        <a:latin typeface="Arial Narrow" panose="020B0606020202030204" pitchFamily="34" charset="0"/>
                      </a:rPr>
                      <a:t>30% </a:t>
                    </a:r>
                  </a:p>
                </c:rich>
              </c:tx>
              <c:showVal val="1"/>
            </c:dLbl>
            <c:dLbl>
              <c:idx val="3"/>
              <c:tx>
                <c:rich>
                  <a:bodyPr/>
                  <a:lstStyle/>
                  <a:p>
                    <a:r>
                      <a:rPr lang="en-US" sz="800" dirty="0" smtClean="0">
                        <a:solidFill>
                          <a:srgbClr val="002060"/>
                        </a:solidFill>
                        <a:latin typeface="Arial Narrow" panose="020B0606020202030204" pitchFamily="34" charset="0"/>
                      </a:rPr>
                      <a:t>7% (2)</a:t>
                    </a:r>
                    <a:endParaRPr lang="en-US" dirty="0"/>
                  </a:p>
                </c:rich>
              </c:tx>
              <c:showVal val="1"/>
            </c:dLbl>
            <c:dLbl>
              <c:idx val="4"/>
              <c:tx>
                <c:rich>
                  <a:bodyPr/>
                  <a:lstStyle/>
                  <a:p>
                    <a:r>
                      <a:rPr lang="en-US" sz="800" dirty="0">
                        <a:solidFill>
                          <a:srgbClr val="002060"/>
                        </a:solidFill>
                        <a:latin typeface="Arial Narrow" panose="020B0606020202030204" pitchFamily="34" charset="0"/>
                      </a:rPr>
                      <a:t>35</a:t>
                    </a:r>
                    <a:r>
                      <a:rPr lang="en-US" sz="800" dirty="0" smtClean="0">
                        <a:solidFill>
                          <a:srgbClr val="002060"/>
                        </a:solidFill>
                        <a:latin typeface="Arial Narrow" panose="020B0606020202030204" pitchFamily="34" charset="0"/>
                      </a:rPr>
                      <a:t>% (145)</a:t>
                    </a:r>
                    <a:endParaRPr lang="en-US" dirty="0"/>
                  </a:p>
                </c:rich>
              </c:tx>
              <c:showVal val="1"/>
            </c:dLbl>
            <c:txPr>
              <a:bodyPr/>
              <a:lstStyle/>
              <a:p>
                <a:pPr>
                  <a:defRPr sz="800" b="1">
                    <a:solidFill>
                      <a:srgbClr val="002060"/>
                    </a:solidFill>
                    <a:latin typeface="Arial Narrow" panose="020B0606020202030204" pitchFamily="34" charset="0"/>
                  </a:defRPr>
                </a:pPr>
                <a:endParaRPr lang="en-US"/>
              </a:p>
            </c:txPr>
            <c:showVal val="1"/>
          </c:dLbls>
          <c:cat>
            <c:strRef>
              <c:f>Sheet1!$A$2:$A$4</c:f>
              <c:strCache>
                <c:ptCount val="3"/>
                <c:pt idx="0">
                  <c:v>2014-15</c:v>
                </c:pt>
                <c:pt idx="1">
                  <c:v>2013-14</c:v>
                </c:pt>
                <c:pt idx="2">
                  <c:v>2012-13</c:v>
                </c:pt>
              </c:strCache>
            </c:strRef>
          </c:cat>
          <c:val>
            <c:numRef>
              <c:f>Sheet1!$F$2:$F$4</c:f>
              <c:numCache>
                <c:formatCode>0%</c:formatCode>
                <c:ptCount val="3"/>
                <c:pt idx="0">
                  <c:v>0.44</c:v>
                </c:pt>
                <c:pt idx="1">
                  <c:v>0.71000000000000008</c:v>
                </c:pt>
                <c:pt idx="2">
                  <c:v>0.71000000000000008</c:v>
                </c:pt>
              </c:numCache>
            </c:numRef>
          </c:val>
        </c:ser>
        <c:ser>
          <c:idx val="5"/>
          <c:order val="5"/>
          <c:tx>
            <c:strRef>
              <c:f>Sheet1!$G$1</c:f>
              <c:strCache>
                <c:ptCount val="1"/>
                <c:pt idx="0">
                  <c:v>Unqualified without (green)</c:v>
                </c:pt>
              </c:strCache>
            </c:strRef>
          </c:tx>
          <c:spPr>
            <a:solidFill>
              <a:srgbClr val="29A535"/>
            </a:solidFill>
          </c:spPr>
          <c:dLbls>
            <c:dLbl>
              <c:idx val="0"/>
              <c:layout/>
              <c:tx>
                <c:rich>
                  <a:bodyPr/>
                  <a:lstStyle/>
                  <a:p>
                    <a:r>
                      <a:rPr lang="en-US" sz="800" dirty="0">
                        <a:solidFill>
                          <a:schemeClr val="bg1"/>
                        </a:solidFill>
                      </a:rPr>
                      <a:t>17</a:t>
                    </a:r>
                    <a:r>
                      <a:rPr lang="en-US" sz="800" dirty="0" smtClean="0">
                        <a:solidFill>
                          <a:schemeClr val="bg1"/>
                        </a:solidFill>
                      </a:rPr>
                      <a:t>% </a:t>
                    </a:r>
                  </a:p>
                  <a:p>
                    <a:r>
                      <a:rPr lang="en-US" sz="800" dirty="0" smtClean="0">
                        <a:solidFill>
                          <a:schemeClr val="bg1"/>
                        </a:solidFill>
                      </a:rPr>
                      <a:t>(PSC, DPME,</a:t>
                    </a:r>
                    <a:r>
                      <a:rPr lang="en-US" sz="800" baseline="0" dirty="0" smtClean="0">
                        <a:solidFill>
                          <a:schemeClr val="bg1"/>
                        </a:solidFill>
                      </a:rPr>
                      <a:t> NYDA and Stats SA</a:t>
                    </a:r>
                    <a:r>
                      <a:rPr lang="en-US" sz="800" dirty="0" smtClean="0">
                        <a:solidFill>
                          <a:schemeClr val="bg1"/>
                        </a:solidFill>
                      </a:rPr>
                      <a:t>)</a:t>
                    </a:r>
                    <a:endParaRPr lang="en-US" dirty="0"/>
                  </a:p>
                </c:rich>
              </c:tx>
              <c:showVal val="1"/>
            </c:dLbl>
            <c:dLbl>
              <c:idx val="1"/>
              <c:layout/>
              <c:tx>
                <c:rich>
                  <a:bodyPr/>
                  <a:lstStyle/>
                  <a:p>
                    <a:r>
                      <a:rPr lang="en-US" sz="800" dirty="0">
                        <a:solidFill>
                          <a:schemeClr val="bg1"/>
                        </a:solidFill>
                      </a:rPr>
                      <a:t>20</a:t>
                    </a:r>
                    <a:r>
                      <a:rPr lang="en-US" sz="800" dirty="0" smtClean="0">
                        <a:solidFill>
                          <a:schemeClr val="bg1"/>
                        </a:solidFill>
                      </a:rPr>
                      <a:t>%</a:t>
                    </a:r>
                  </a:p>
                  <a:p>
                    <a:r>
                      <a:rPr lang="en-US" sz="800" dirty="0" smtClean="0">
                        <a:solidFill>
                          <a:schemeClr val="bg1"/>
                        </a:solidFill>
                      </a:rPr>
                      <a:t>(DPME and Stats SA)</a:t>
                    </a:r>
                    <a:endParaRPr lang="en-US" dirty="0"/>
                  </a:p>
                </c:rich>
              </c:tx>
              <c:showVal val="1"/>
            </c:dLbl>
            <c:dLbl>
              <c:idx val="2"/>
              <c:layout/>
              <c:tx>
                <c:rich>
                  <a:bodyPr/>
                  <a:lstStyle/>
                  <a:p>
                    <a:r>
                      <a:rPr lang="en-US" sz="800" dirty="0">
                        <a:solidFill>
                          <a:schemeClr val="bg1"/>
                        </a:solidFill>
                      </a:rPr>
                      <a:t>25</a:t>
                    </a:r>
                    <a:r>
                      <a:rPr lang="en-US" sz="800" dirty="0" smtClean="0">
                        <a:solidFill>
                          <a:schemeClr val="bg1"/>
                        </a:solidFill>
                      </a:rPr>
                      <a:t>%</a:t>
                    </a:r>
                  </a:p>
                  <a:p>
                    <a:r>
                      <a:rPr lang="en-US" sz="800" dirty="0" smtClean="0">
                        <a:solidFill>
                          <a:schemeClr val="bg1"/>
                        </a:solidFill>
                      </a:rPr>
                      <a:t>(PSC</a:t>
                    </a:r>
                    <a:r>
                      <a:rPr lang="en-US" sz="800" baseline="0" dirty="0" smtClean="0">
                        <a:solidFill>
                          <a:schemeClr val="bg1"/>
                        </a:solidFill>
                      </a:rPr>
                      <a:t> and DPME</a:t>
                    </a:r>
                    <a:r>
                      <a:rPr lang="en-US" sz="800" dirty="0" smtClean="0">
                        <a:solidFill>
                          <a:schemeClr val="bg1"/>
                        </a:solidFill>
                      </a:rPr>
                      <a:t>)</a:t>
                    </a:r>
                    <a:endParaRPr lang="en-US" dirty="0"/>
                  </a:p>
                </c:rich>
              </c:tx>
              <c:showVal val="1"/>
            </c:dLbl>
            <c:txPr>
              <a:bodyPr/>
              <a:lstStyle/>
              <a:p>
                <a:pPr>
                  <a:defRPr sz="800" b="1">
                    <a:solidFill>
                      <a:schemeClr val="bg1"/>
                    </a:solidFill>
                    <a:latin typeface="Arial Narrow" panose="020B0606020202030204" pitchFamily="34" charset="0"/>
                  </a:defRPr>
                </a:pPr>
                <a:endParaRPr lang="en-US"/>
              </a:p>
            </c:txPr>
            <c:showVal val="1"/>
          </c:dLbls>
          <c:cat>
            <c:strRef>
              <c:f>Sheet1!$A$2:$A$4</c:f>
              <c:strCache>
                <c:ptCount val="3"/>
                <c:pt idx="0">
                  <c:v>2014-15</c:v>
                </c:pt>
                <c:pt idx="1">
                  <c:v>2013-14</c:v>
                </c:pt>
                <c:pt idx="2">
                  <c:v>2012-13</c:v>
                </c:pt>
              </c:strCache>
            </c:strRef>
          </c:cat>
          <c:val>
            <c:numRef>
              <c:f>Sheet1!$G$2:$G$4</c:f>
              <c:numCache>
                <c:formatCode>0%</c:formatCode>
                <c:ptCount val="3"/>
                <c:pt idx="0">
                  <c:v>0.56999999999999995</c:v>
                </c:pt>
                <c:pt idx="1">
                  <c:v>0.29000000000000004</c:v>
                </c:pt>
                <c:pt idx="2">
                  <c:v>0.29000000000000004</c:v>
                </c:pt>
              </c:numCache>
            </c:numRef>
          </c:val>
        </c:ser>
        <c:dLbls>
          <c:showVal val="1"/>
        </c:dLbls>
        <c:gapWidth val="50"/>
        <c:overlap val="100"/>
        <c:axId val="78654080"/>
        <c:axId val="78680448"/>
      </c:barChart>
      <c:catAx>
        <c:axId val="78654080"/>
        <c:scaling>
          <c:orientation val="minMax"/>
        </c:scaling>
        <c:axPos val="b"/>
        <c:tickLblPos val="nextTo"/>
        <c:txPr>
          <a:bodyPr/>
          <a:lstStyle/>
          <a:p>
            <a:pPr>
              <a:defRPr sz="800" b="1">
                <a:solidFill>
                  <a:schemeClr val="tx1"/>
                </a:solidFill>
                <a:latin typeface="Arial Narrow" panose="020B0606020202030204" pitchFamily="34" charset="0"/>
              </a:defRPr>
            </a:pPr>
            <a:endParaRPr lang="en-US"/>
          </a:p>
        </c:txPr>
        <c:crossAx val="78680448"/>
        <c:crosses val="autoZero"/>
        <c:auto val="1"/>
        <c:lblAlgn val="ctr"/>
        <c:lblOffset val="100"/>
      </c:catAx>
      <c:valAx>
        <c:axId val="78680448"/>
        <c:scaling>
          <c:orientation val="minMax"/>
        </c:scaling>
        <c:delete val="1"/>
        <c:axPos val="l"/>
        <c:numFmt formatCode="0%" sourceLinked="1"/>
        <c:tickLblPos val="none"/>
        <c:crossAx val="78654080"/>
        <c:crosses val="autoZero"/>
        <c:crossBetween val="between"/>
      </c:valAx>
      <c:spPr>
        <a:solidFill>
          <a:schemeClr val="bg1">
            <a:lumMod val="95000"/>
          </a:schemeClr>
        </a:solidFill>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IT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txPr>
              <a:bodyPr/>
              <a:lstStyle/>
              <a:p>
                <a:pPr>
                  <a:defRPr sz="900" b="1"/>
                </a:pPr>
                <a:endParaRPr lang="en-US"/>
              </a:p>
            </c:txPr>
            <c:showVal val="1"/>
            <c:showLeaderLines val="1"/>
          </c:dLbls>
          <c:cat>
            <c:strRef>
              <c:f>Sheet1!$A$2:$A$4</c:f>
              <c:strCache>
                <c:ptCount val="3"/>
                <c:pt idx="0">
                  <c:v>Key controls: Concerning (orange)</c:v>
                </c:pt>
                <c:pt idx="1">
                  <c:v>Key controls: Intervention required (red)</c:v>
                </c:pt>
                <c:pt idx="2">
                  <c:v>Key controls: Good (green)</c:v>
                </c:pt>
              </c:strCache>
            </c:strRef>
          </c:cat>
          <c:val>
            <c:numRef>
              <c:f>Sheet1!$B$2:$B$4</c:f>
              <c:numCache>
                <c:formatCode>General</c:formatCode>
                <c:ptCount val="3"/>
                <c:pt idx="0">
                  <c:v>4</c:v>
                </c:pt>
                <c:pt idx="1">
                  <c:v>2</c:v>
                </c:pt>
                <c:pt idx="2">
                  <c:v>1</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Financial health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1"/>
              <c:delete val="1"/>
            </c:dLbl>
            <c:txPr>
              <a:bodyPr/>
              <a:lstStyle/>
              <a:p>
                <a:pPr>
                  <a:defRPr sz="1100" b="1"/>
                </a:pPr>
                <a:endParaRPr lang="en-US"/>
              </a:p>
            </c:txPr>
            <c:showVal val="1"/>
            <c:showLeaderLines val="1"/>
          </c:dLbls>
          <c:cat>
            <c:strRef>
              <c:f>Sheet1!$A$2:$A$4</c:f>
              <c:strCache>
                <c:ptCount val="3"/>
                <c:pt idx="0">
                  <c:v>More than two indicators (orange)</c:v>
                </c:pt>
                <c:pt idx="1">
                  <c:v>Going concern risk/ adverse/ disclaimer (red)</c:v>
                </c:pt>
                <c:pt idx="2">
                  <c:v>Two or less indicators (green)</c:v>
                </c:pt>
              </c:strCache>
            </c:strRef>
          </c:cat>
          <c:val>
            <c:numRef>
              <c:f>Sheet1!$B$2:$B$4</c:f>
              <c:numCache>
                <c:formatCode>General</c:formatCode>
                <c:ptCount val="3"/>
                <c:pt idx="0">
                  <c:v>2</c:v>
                </c:pt>
                <c:pt idx="1">
                  <c:v>0</c:v>
                </c:pt>
                <c:pt idx="2">
                  <c:v>5</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style val="26"/>
  <c:clrMapOvr bg1="lt1" tx1="dk1" bg2="lt2" tx2="dk2" accent1="accent1" accent2="accent2" accent3="accent3" accent4="accent4" accent5="accent5" accent6="accent6" hlink="hlink" folHlink="folHlink"/>
  <c:chart>
    <c:plotArea>
      <c:layout>
        <c:manualLayout>
          <c:layoutTarget val="inner"/>
          <c:xMode val="edge"/>
          <c:yMode val="edge"/>
          <c:x val="0.25489629717730189"/>
          <c:y val="6.1801416168170635E-2"/>
          <c:w val="0.74510370282269822"/>
          <c:h val="0.84032120328730942"/>
        </c:manualLayout>
      </c:layout>
      <c:barChart>
        <c:barDir val="bar"/>
        <c:grouping val="percentStacked"/>
        <c:ser>
          <c:idx val="2"/>
          <c:order val="0"/>
          <c:tx>
            <c:strRef>
              <c:f>Sheet1!$B$26</c:f>
              <c:strCache>
                <c:ptCount val="1"/>
                <c:pt idx="0">
                  <c:v>Green</c:v>
                </c:pt>
              </c:strCache>
            </c:strRef>
          </c:tx>
          <c:spPr>
            <a:solidFill>
              <a:srgbClr val="97E59E"/>
            </a:solidFill>
            <a:ln>
              <a:noFill/>
            </a:ln>
            <a:scene3d>
              <a:camera prst="orthographicFront"/>
              <a:lightRig rig="threePt" dir="t">
                <a:rot lat="0" lon="0" rev="1200000"/>
              </a:lightRig>
            </a:scene3d>
            <a:sp3d/>
          </c:spPr>
          <c:dLbls>
            <c:showVal val="1"/>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Sheet1!$B$27:$B$32</c:f>
              <c:numCache>
                <c:formatCode>0</c:formatCode>
                <c:ptCount val="6"/>
                <c:pt idx="0">
                  <c:v>1</c:v>
                </c:pt>
                <c:pt idx="1">
                  <c:v>7</c:v>
                </c:pt>
                <c:pt idx="2">
                  <c:v>6</c:v>
                </c:pt>
                <c:pt idx="3">
                  <c:v>1</c:v>
                </c:pt>
                <c:pt idx="4">
                  <c:v>4</c:v>
                </c:pt>
                <c:pt idx="5">
                  <c:v>2</c:v>
                </c:pt>
              </c:numCache>
            </c:numRef>
          </c:val>
        </c:ser>
        <c:ser>
          <c:idx val="1"/>
          <c:order val="1"/>
          <c:tx>
            <c:strRef>
              <c:f>Sheet1!$C$26</c:f>
              <c:strCache>
                <c:ptCount val="1"/>
                <c:pt idx="0">
                  <c:v>Yellow</c:v>
                </c:pt>
              </c:strCache>
            </c:strRef>
          </c:tx>
          <c:spPr>
            <a:solidFill>
              <a:srgbClr val="FFE697"/>
            </a:solidFill>
            <a:scene3d>
              <a:camera prst="orthographicFront"/>
              <a:lightRig rig="threePt" dir="t">
                <a:rot lat="0" lon="0" rev="1200000"/>
              </a:lightRig>
            </a:scene3d>
            <a:sp3d/>
          </c:spPr>
          <c:dLbls>
            <c:dLbl>
              <c:idx val="0"/>
              <c:delete val="1"/>
            </c:dLbl>
            <c:dLbl>
              <c:idx val="1"/>
              <c:delete val="1"/>
            </c:dLbl>
            <c:showVal val="1"/>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Sheet1!$C$27:$C$32</c:f>
              <c:numCache>
                <c:formatCode>0</c:formatCode>
                <c:ptCount val="6"/>
                <c:pt idx="0">
                  <c:v>0</c:v>
                </c:pt>
                <c:pt idx="1">
                  <c:v>0</c:v>
                </c:pt>
                <c:pt idx="2">
                  <c:v>1</c:v>
                </c:pt>
                <c:pt idx="3">
                  <c:v>1</c:v>
                </c:pt>
                <c:pt idx="4">
                  <c:v>3</c:v>
                </c:pt>
                <c:pt idx="5">
                  <c:v>5</c:v>
                </c:pt>
              </c:numCache>
            </c:numRef>
          </c:val>
        </c:ser>
        <c:ser>
          <c:idx val="0"/>
          <c:order val="2"/>
          <c:tx>
            <c:strRef>
              <c:f>Sheet1!$D$26</c:f>
              <c:strCache>
                <c:ptCount val="1"/>
                <c:pt idx="0">
                  <c:v>Red</c:v>
                </c:pt>
              </c:strCache>
            </c:strRef>
          </c:tx>
          <c:spPr>
            <a:solidFill>
              <a:srgbClr val="F9A1A1"/>
            </a:solidFill>
            <a:scene3d>
              <a:camera prst="orthographicFront"/>
              <a:lightRig rig="threePt" dir="t">
                <a:rot lat="0" lon="0" rev="1200000"/>
              </a:lightRig>
            </a:scene3d>
            <a:sp3d/>
          </c:spPr>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Sheet1!$D$27:$D$32</c:f>
              <c:numCache>
                <c:formatCode>General</c:formatCode>
                <c:ptCount val="6"/>
                <c:pt idx="2" formatCode="0">
                  <c:v>0</c:v>
                </c:pt>
                <c:pt idx="5" formatCode="0">
                  <c:v>0</c:v>
                </c:pt>
              </c:numCache>
            </c:numRef>
          </c:val>
        </c:ser>
        <c:ser>
          <c:idx val="3"/>
          <c:order val="3"/>
          <c:tx>
            <c:strRef>
              <c:f>Sheet1!$E$26</c:f>
              <c:strCache>
                <c:ptCount val="1"/>
                <c:pt idx="0">
                  <c:v>Brown</c:v>
                </c:pt>
              </c:strCache>
            </c:strRef>
          </c:tx>
          <c:spPr>
            <a:solidFill>
              <a:srgbClr val="CAA488"/>
            </a:solidFill>
            <a:scene3d>
              <a:camera prst="orthographicFront"/>
              <a:lightRig rig="threePt" dir="t">
                <a:rot lat="0" lon="0" rev="1200000"/>
              </a:lightRig>
            </a:scene3d>
            <a:sp3d/>
          </c:spPr>
          <c:dLbls>
            <c:txPr>
              <a:bodyPr/>
              <a:lstStyle/>
              <a:p>
                <a:pPr>
                  <a:defRPr b="1"/>
                </a:pPr>
                <a:endParaRPr lang="en-US"/>
              </a:p>
            </c:txPr>
            <c:showVal val="1"/>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Sheet1!$E$27:$E$32</c:f>
              <c:numCache>
                <c:formatCode>General</c:formatCode>
                <c:ptCount val="6"/>
              </c:numCache>
            </c:numRef>
          </c:val>
        </c:ser>
        <c:ser>
          <c:idx val="4"/>
          <c:order val="4"/>
          <c:tx>
            <c:strRef>
              <c:f>Sheet1!$F$26</c:f>
              <c:strCache>
                <c:ptCount val="1"/>
                <c:pt idx="0">
                  <c:v>Purple</c:v>
                </c:pt>
              </c:strCache>
            </c:strRef>
          </c:tx>
          <c:spPr>
            <a:solidFill>
              <a:srgbClr val="BE97E1"/>
            </a:solidFill>
            <a:ln>
              <a:noFill/>
            </a:ln>
            <a:scene3d>
              <a:camera prst="orthographicFront"/>
              <a:lightRig rig="threePt" dir="t">
                <a:rot lat="0" lon="0" rev="1200000"/>
              </a:lightRig>
            </a:scene3d>
            <a:sp3d/>
          </c:spPr>
          <c:dLbls>
            <c:txPr>
              <a:bodyPr/>
              <a:lstStyle/>
              <a:p>
                <a:pPr>
                  <a:defRPr b="1"/>
                </a:pPr>
                <a:endParaRPr lang="en-US"/>
              </a:p>
            </c:txPr>
            <c:showVal val="1"/>
          </c:dLbls>
          <c:cat>
            <c:strRef>
              <c:f>Sheet1!$A$27:$A$32</c:f>
              <c:strCache>
                <c:ptCount val="6"/>
                <c:pt idx="0">
                  <c:v>Portfolio committee</c:v>
                </c:pt>
                <c:pt idx="1">
                  <c:v>Audit committee</c:v>
                </c:pt>
                <c:pt idx="2">
                  <c:v>Internal audit</c:v>
                </c:pt>
                <c:pt idx="3">
                  <c:v>Executive authority</c:v>
                </c:pt>
                <c:pt idx="4">
                  <c:v>Accounting officer/ authority</c:v>
                </c:pt>
                <c:pt idx="5">
                  <c:v>Senior management</c:v>
                </c:pt>
              </c:strCache>
            </c:strRef>
          </c:cat>
          <c:val>
            <c:numRef>
              <c:f>Sheet1!$F$27:$F$32</c:f>
              <c:numCache>
                <c:formatCode>General</c:formatCode>
                <c:ptCount val="6"/>
              </c:numCache>
            </c:numRef>
          </c:val>
        </c:ser>
        <c:dLbls/>
        <c:gapWidth val="60"/>
        <c:overlap val="100"/>
        <c:axId val="82010880"/>
        <c:axId val="82012416"/>
      </c:barChart>
      <c:catAx>
        <c:axId val="82010880"/>
        <c:scaling>
          <c:orientation val="minMax"/>
        </c:scaling>
        <c:delete val="1"/>
        <c:axPos val="l"/>
        <c:numFmt formatCode="General" sourceLinked="1"/>
        <c:majorTickMark val="none"/>
        <c:tickLblPos val="none"/>
        <c:crossAx val="82012416"/>
        <c:crosses val="autoZero"/>
        <c:auto val="1"/>
        <c:lblAlgn val="ctr"/>
        <c:lblOffset val="100"/>
      </c:catAx>
      <c:valAx>
        <c:axId val="82012416"/>
        <c:scaling>
          <c:orientation val="minMax"/>
        </c:scaling>
        <c:delete val="1"/>
        <c:axPos val="b"/>
        <c:numFmt formatCode="0%" sourceLinked="1"/>
        <c:majorTickMark val="none"/>
        <c:tickLblPos val="none"/>
        <c:crossAx val="82010880"/>
        <c:crosses val="autoZero"/>
        <c:crossBetween val="between"/>
      </c:valAx>
      <c:spPr>
        <a:noFill/>
        <a:ln>
          <a:noFill/>
        </a:ln>
      </c:spPr>
    </c:plotArea>
    <c:plotVisOnly val="1"/>
    <c:dispBlanksAs val="gap"/>
  </c:chart>
  <c:spPr>
    <a:noFill/>
    <a:ln>
      <a:noFill/>
    </a:ln>
  </c:spPr>
  <c:txPr>
    <a:bodyPr/>
    <a:lstStyle/>
    <a:p>
      <a:pPr>
        <a:defRPr sz="800" b="1">
          <a:solidFill>
            <a:sysClr val="windowText" lastClr="000000"/>
          </a:solidFill>
          <a:latin typeface="Arial Narrow" pitchFamily="34" charset="0"/>
          <a:cs typeface="Arial"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HR management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dLbl>
            <c:spPr>
              <a:noFill/>
              <a:ln>
                <a:noFill/>
              </a:ln>
              <a:effectLst/>
            </c:spPr>
            <c:txPr>
              <a:bodyPr/>
              <a:lstStyle/>
              <a:p>
                <a:pPr>
                  <a:defRPr sz="8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15:layout/>
              </c:ext>
            </c:extLst>
          </c:dLbls>
          <c:cat>
            <c:strRef>
              <c:f>Sheet1!$A$2:$A$4</c:f>
              <c:strCache>
                <c:ptCount val="3"/>
                <c:pt idx="0">
                  <c:v>Key controls: Concerning (orange)</c:v>
                </c:pt>
                <c:pt idx="1">
                  <c:v>Key controls: Intervention required (red)</c:v>
                </c:pt>
                <c:pt idx="2">
                  <c:v>Key controls: Good (green)</c:v>
                </c:pt>
              </c:strCache>
            </c:strRef>
          </c:cat>
          <c:val>
            <c:numRef>
              <c:f>Sheet1!$B$2:$B$4</c:f>
              <c:numCache>
                <c:formatCode>General</c:formatCode>
                <c:ptCount val="3"/>
                <c:pt idx="0">
                  <c:v>0</c:v>
                </c:pt>
                <c:pt idx="1">
                  <c:v>1</c:v>
                </c:pt>
                <c:pt idx="2">
                  <c:v>6</c:v>
                </c:pt>
              </c:numCache>
            </c:numRef>
          </c:val>
        </c:ser>
        <c:dLbls/>
        <c:firstSliceAng val="70"/>
        <c:holeSize val="40"/>
      </c:doughnutChart>
    </c:plotArea>
    <c:plotVisOnly val="1"/>
    <c:dispBlanksAs val="zero"/>
  </c:chart>
  <c:spPr>
    <a:ln>
      <a:noFill/>
    </a:ln>
  </c:spPr>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33708217255249"/>
          <c:y val="0.20686250269440959"/>
          <c:w val="0.63513206073119532"/>
          <c:h val="0.5862757870845855"/>
        </c:manualLayout>
      </c:layout>
      <c:doughnutChart>
        <c:varyColors val="1"/>
        <c:ser>
          <c:idx val="0"/>
          <c:order val="0"/>
          <c:tx>
            <c:strRef>
              <c:f>Sheet1!$B$1</c:f>
              <c:strCache>
                <c:ptCount val="1"/>
                <c:pt idx="0">
                  <c:v>Quality of submitted AFS 
(2014-15)</c:v>
                </c:pt>
              </c:strCache>
            </c:strRef>
          </c:tx>
          <c:spPr>
            <a:solidFill>
              <a:srgbClr val="29B100"/>
            </a:solidFill>
          </c:spPr>
          <c:dPt>
            <c:idx val="0"/>
            <c:spPr>
              <a:solidFill>
                <a:srgbClr val="FFE697"/>
              </a:solidFill>
            </c:spPr>
          </c:dPt>
          <c:dPt>
            <c:idx val="1"/>
            <c:spPr>
              <a:solidFill>
                <a:srgbClr val="F9A1A1"/>
              </a:solidFill>
            </c:spPr>
          </c:dPt>
          <c:dPt>
            <c:idx val="2"/>
            <c:spPr>
              <a:solidFill>
                <a:srgbClr val="97E59E"/>
              </a:solidFill>
            </c:spPr>
          </c:dPt>
          <c:dLbls>
            <c:dLbl>
              <c:idx val="0"/>
              <c:delete val="1"/>
              <c:extLst>
                <c:ext xmlns:c15="http://schemas.microsoft.com/office/drawing/2012/chart" uri="{CE6537A1-D6FC-4f65-9D91-7224C49458BB}">
                  <c15:layout/>
                </c:ext>
              </c:extLst>
            </c:dLbl>
            <c:dLbl>
              <c:idx val="1"/>
              <c:delete val="1"/>
            </c:dLbl>
            <c:spPr>
              <a:noFill/>
              <a:ln>
                <a:noFill/>
              </a:ln>
              <a:effectLst/>
            </c:spPr>
            <c:txPr>
              <a:bodyPr/>
              <a:lstStyle/>
              <a:p>
                <a:pPr>
                  <a:defRPr sz="800" b="1">
                    <a:solidFill>
                      <a:schemeClr val="tx1"/>
                    </a:solidFill>
                    <a:latin typeface="Arial Narrow" pitchFamily="34" charset="0"/>
                  </a:defRPr>
                </a:pPr>
                <a:endParaRPr lang="en-US"/>
              </a:p>
            </c:txPr>
            <c:showVal val="1"/>
            <c:showLeaderLines val="1"/>
            <c:extLst>
              <c:ext xmlns:c15="http://schemas.microsoft.com/office/drawing/2012/chart" uri="{CE6537A1-D6FC-4f65-9D91-7224C49458BB}">
                <c15:layout/>
              </c:ext>
            </c:extLst>
          </c:dLbls>
          <c:cat>
            <c:strRef>
              <c:f>Sheet1!$A$2:$A$4</c:f>
              <c:strCache>
                <c:ptCount val="3"/>
                <c:pt idx="1">
                  <c:v>Material misstatements (red)</c:v>
                </c:pt>
                <c:pt idx="2">
                  <c:v>No material misstatements (green)</c:v>
                </c:pt>
              </c:strCache>
            </c:strRef>
          </c:cat>
          <c:val>
            <c:numRef>
              <c:f>Sheet1!$B$2:$B$4</c:f>
              <c:numCache>
                <c:formatCode>General</c:formatCode>
                <c:ptCount val="3"/>
                <c:pt idx="1">
                  <c:v>0</c:v>
                </c:pt>
                <c:pt idx="2">
                  <c:v>7</c:v>
                </c:pt>
              </c:numCache>
            </c:numRef>
          </c:val>
        </c:ser>
        <c:dLbls/>
        <c:firstSliceAng val="82"/>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Supply chain management
(2014-15)</c:v>
                </c:pt>
              </c:strCache>
            </c:strRef>
          </c:tx>
          <c:spPr>
            <a:solidFill>
              <a:srgbClr val="29B100"/>
            </a:solidFill>
          </c:spPr>
          <c:explosion val="5"/>
          <c:dPt>
            <c:idx val="0"/>
            <c:spPr>
              <a:solidFill>
                <a:srgbClr val="FFE697"/>
              </a:solidFill>
            </c:spPr>
          </c:dPt>
          <c:dPt>
            <c:idx val="1"/>
            <c:spPr>
              <a:solidFill>
                <a:srgbClr val="F9A1A1"/>
              </a:solidFill>
            </c:spPr>
          </c:dPt>
          <c:dPt>
            <c:idx val="2"/>
            <c:spPr>
              <a:solidFill>
                <a:srgbClr val="97E59E"/>
              </a:solidFill>
            </c:spPr>
          </c:dPt>
          <c:dLbls>
            <c:dLbl>
              <c:idx val="0"/>
              <c:delete val="1"/>
            </c:dLbl>
            <c:txPr>
              <a:bodyPr/>
              <a:lstStyle/>
              <a:p>
                <a:pPr>
                  <a:defRPr sz="900" b="1"/>
                </a:pPr>
                <a:endParaRPr lang="en-US"/>
              </a:p>
            </c:txPr>
            <c:showVal val="1"/>
            <c:showLeaderLines val="1"/>
          </c:dLbls>
          <c:cat>
            <c:strRef>
              <c:f>Sheet1!$A$2:$A$4</c:f>
              <c:strCache>
                <c:ptCount val="3"/>
                <c:pt idx="0">
                  <c:v>Management report findings (orange)</c:v>
                </c:pt>
                <c:pt idx="1">
                  <c:v>Audit report findings - (red)</c:v>
                </c:pt>
                <c:pt idx="2">
                  <c:v>Good - With no findings (green)</c:v>
                </c:pt>
              </c:strCache>
            </c:strRef>
          </c:cat>
          <c:val>
            <c:numRef>
              <c:f>Sheet1!$B$2:$B$4</c:f>
              <c:numCache>
                <c:formatCode>General</c:formatCode>
                <c:ptCount val="3"/>
                <c:pt idx="0">
                  <c:v>0</c:v>
                </c:pt>
                <c:pt idx="1">
                  <c:v>3</c:v>
                </c:pt>
                <c:pt idx="2">
                  <c:v>4</c:v>
                </c:pt>
              </c:numCache>
            </c:numRef>
          </c:val>
        </c:ser>
        <c:dLbls/>
        <c:firstSliceAng val="35"/>
        <c:holeSize val="40"/>
      </c:doughnutChart>
    </c:plotArea>
    <c:plotVisOnly val="1"/>
    <c:dispBlanksAs val="zero"/>
  </c:chart>
  <c:spPr>
    <a:ln>
      <a:noFill/>
    </a:ln>
  </c:spPr>
  <c:txPr>
    <a:bodyPr/>
    <a:lstStyle/>
    <a:p>
      <a:pPr>
        <a:defRPr sz="18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val>
            <c:numRef>
              <c:f>Sheet1!$E$7:$E$7</c:f>
              <c:numCache>
                <c:formatCode>0%</c:formatCode>
                <c:ptCount val="1"/>
                <c:pt idx="0">
                  <c:v>0</c:v>
                </c:pt>
              </c:numCache>
            </c:numRef>
          </c:val>
        </c:ser>
        <c:ser>
          <c:idx val="0"/>
          <c:order val="1"/>
          <c:tx>
            <c:strRef>
              <c:f>Sheet1!$C$6</c:f>
              <c:strCache>
                <c:ptCount val="1"/>
                <c:pt idx="0">
                  <c:v>Compliance findings
2013-14</c:v>
                </c:pt>
              </c:strCache>
            </c:strRef>
          </c:tx>
          <c:spPr>
            <a:solidFill>
              <a:srgbClr val="17375E"/>
            </a:solidFill>
            <a:effectLst/>
          </c:spPr>
          <c:cat>
            <c:strRef>
              <c:f>Sheet1!$B$7:$B$7</c:f>
              <c:strCache>
                <c:ptCount val="1"/>
                <c:pt idx="0">
                  <c:v>Finding 2</c:v>
                </c:pt>
              </c:strCache>
            </c:strRef>
          </c:cat>
          <c:val>
            <c:numRef>
              <c:f>Sheet1!$C$7:$C$7</c:f>
              <c:numCache>
                <c:formatCode>0%</c:formatCode>
                <c:ptCount val="1"/>
                <c:pt idx="0">
                  <c:v>0.1428571428571429</c:v>
                </c:pt>
              </c:numCache>
            </c:numRef>
          </c:val>
        </c:ser>
        <c:dLbls/>
        <c:gapWidth val="310"/>
        <c:axId val="78531200"/>
        <c:axId val="78573952"/>
      </c:barChart>
      <c:catAx>
        <c:axId val="78531200"/>
        <c:scaling>
          <c:orientation val="minMax"/>
        </c:scaling>
        <c:delete val="1"/>
        <c:axPos val="l"/>
        <c:tickLblPos val="none"/>
        <c:crossAx val="78573952"/>
        <c:crosses val="autoZero"/>
        <c:auto val="1"/>
        <c:lblAlgn val="ctr"/>
        <c:lblOffset val="100"/>
      </c:catAx>
      <c:valAx>
        <c:axId val="78573952"/>
        <c:scaling>
          <c:orientation val="minMax"/>
          <c:max val="1"/>
          <c:min val="0"/>
        </c:scaling>
        <c:delete val="1"/>
        <c:axPos val="b"/>
        <c:numFmt formatCode="0%" sourceLinked="1"/>
        <c:tickLblPos val="none"/>
        <c:crossAx val="78531200"/>
        <c:crosses val="autoZero"/>
        <c:crossBetween val="between"/>
      </c:valAx>
      <c:spPr>
        <a:noFill/>
        <a:ln w="25400">
          <a:noFill/>
        </a:ln>
      </c:spPr>
    </c:plotArea>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bar"/>
        <c:grouping val="clustered"/>
        <c:ser>
          <c:idx val="1"/>
          <c:order val="0"/>
          <c:tx>
            <c:strRef>
              <c:f>Sheet1!$E$6</c:f>
              <c:strCache>
                <c:ptCount val="1"/>
                <c:pt idx="0">
                  <c:v>Compliance findings
2012-13</c:v>
                </c:pt>
              </c:strCache>
            </c:strRef>
          </c:tx>
          <c:spPr>
            <a:solidFill>
              <a:srgbClr val="1F497D">
                <a:lumMod val="40000"/>
                <a:lumOff val="60000"/>
              </a:srgbClr>
            </a:solidFill>
            <a:effectLst/>
          </c:spPr>
          <c:dPt>
            <c:idx val="2"/>
            <c:spPr>
              <a:solidFill>
                <a:srgbClr val="8EB4E3"/>
              </a:solidFill>
              <a:effectLst/>
            </c:spPr>
          </c:dPt>
          <c:val>
            <c:numRef>
              <c:f>Sheet1!$E$7:$E$7</c:f>
              <c:numCache>
                <c:formatCode>0%</c:formatCode>
                <c:ptCount val="1"/>
                <c:pt idx="0">
                  <c:v>0.71428571428571441</c:v>
                </c:pt>
              </c:numCache>
            </c:numRef>
          </c:val>
        </c:ser>
        <c:ser>
          <c:idx val="0"/>
          <c:order val="1"/>
          <c:tx>
            <c:strRef>
              <c:f>Sheet1!$C$6</c:f>
              <c:strCache>
                <c:ptCount val="1"/>
                <c:pt idx="0">
                  <c:v>Compliance findings
2013-14</c:v>
                </c:pt>
              </c:strCache>
            </c:strRef>
          </c:tx>
          <c:spPr>
            <a:solidFill>
              <a:srgbClr val="17375E"/>
            </a:solidFill>
            <a:effectLst/>
          </c:spPr>
          <c:cat>
            <c:strRef>
              <c:f>Sheet1!$B$7:$B$7</c:f>
              <c:strCache>
                <c:ptCount val="1"/>
                <c:pt idx="0">
                  <c:v>Finding 2</c:v>
                </c:pt>
              </c:strCache>
            </c:strRef>
          </c:cat>
          <c:val>
            <c:numRef>
              <c:f>Sheet1!$C$7:$C$7</c:f>
              <c:numCache>
                <c:formatCode>0%</c:formatCode>
                <c:ptCount val="1"/>
                <c:pt idx="0">
                  <c:v>0.57142857142857162</c:v>
                </c:pt>
              </c:numCache>
            </c:numRef>
          </c:val>
        </c:ser>
        <c:dLbls/>
        <c:gapWidth val="310"/>
        <c:axId val="78419840"/>
        <c:axId val="78421376"/>
      </c:barChart>
      <c:catAx>
        <c:axId val="78419840"/>
        <c:scaling>
          <c:orientation val="minMax"/>
        </c:scaling>
        <c:delete val="1"/>
        <c:axPos val="l"/>
        <c:tickLblPos val="none"/>
        <c:crossAx val="78421376"/>
        <c:crosses val="autoZero"/>
        <c:auto val="1"/>
        <c:lblAlgn val="ctr"/>
        <c:lblOffset val="100"/>
      </c:catAx>
      <c:valAx>
        <c:axId val="78421376"/>
        <c:scaling>
          <c:orientation val="minMax"/>
          <c:max val="1"/>
          <c:min val="0"/>
        </c:scaling>
        <c:delete val="1"/>
        <c:axPos val="b"/>
        <c:numFmt formatCode="0%" sourceLinked="1"/>
        <c:tickLblPos val="none"/>
        <c:crossAx val="78419840"/>
        <c:crosses val="autoZero"/>
        <c:crossBetween val="between"/>
      </c:valAx>
      <c:spPr>
        <a:noFill/>
        <a:ln w="25400">
          <a:noFill/>
        </a:ln>
      </c:spPr>
    </c:plotArea>
    <c:plotVisOnly val="1"/>
    <c:dispBlanksAs val="gap"/>
  </c:chart>
  <c:txPr>
    <a:bodyPr/>
    <a:lstStyle/>
    <a:p>
      <a:pPr>
        <a:defRPr sz="1800"/>
      </a:pPr>
      <a:endParaRPr lang="en-US"/>
    </a:p>
  </c:txPr>
  <c:externalData r:id="rId2"/>
  <c:userShapes r:id="rId3"/>
</c:chartSpace>
</file>

<file path=ppt/drawings/_rels/drawing1.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21.pdf"/></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_rels/drawing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21.pdf"/></Relationships>
</file>

<file path=ppt/drawings/_rels/drawing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21.pdf"/></Relationships>
</file>

<file path=ppt/drawings/_rels/drawing5.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21.pdf"/></Relationships>
</file>

<file path=ppt/drawings/_rels/drawing6.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21.pd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0.45178</cdr:x>
      <cdr:y>0.42755</cdr:y>
    </cdr:from>
    <cdr:to>
      <cdr:x>0.56186</cdr:x>
      <cdr:y>0.5974</cdr:y>
    </cdr:to>
    <cdr:pic>
      <cdr:nvPicPr>
        <cdr:cNvPr id="2" name="Picture 1"/>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526231" y="539519"/>
          <a:ext cx="128228" cy="21432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0.83804</cdr:x>
      <cdr:y>0.8973</cdr:y>
    </cdr:from>
    <cdr:to>
      <cdr:x>1</cdr:x>
      <cdr:y>1</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cstate="print"/>
        <a:stretch xmlns:a="http://schemas.openxmlformats.org/drawingml/2006/main">
          <a:fillRect/>
        </a:stretch>
      </cdr:blipFill>
      <cdr:spPr>
        <a:xfrm xmlns:a="http://schemas.openxmlformats.org/drawingml/2006/main">
          <a:off x="1525059" y="5592750"/>
          <a:ext cx="188649" cy="12960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0.44077</cdr:x>
      <cdr:y>0.41329</cdr:y>
    </cdr:from>
    <cdr:to>
      <cdr:x>0.55085</cdr:x>
      <cdr:y>0.58314</cdr:y>
    </cdr:to>
    <cdr:pic>
      <cdr:nvPicPr>
        <cdr:cNvPr id="2" name="Picture 1"/>
        <cdr:cNvPicPr>
          <a:picLocks xmlns:a="http://schemas.openxmlformats.org/drawingml/2006/main" noChangeAspect="1"/>
        </cdr:cNvPicPr>
      </cdr:nvPicPr>
      <mc:AlternateContent xmlns:mc="http://schemas.openxmlformats.org/markup-compatibility/2006">
        <mc:Choice xmlns:a="http://schemas.openxmlformats.org/drawingml/2006/main" xmlns:lc="http://schemas.openxmlformats.org/drawingml/2006/lockedCanvas" xmlns:r="http://schemas.openxmlformats.org/officeDocument/2006/relationships" xmlns:p="http://schemas.openxmlformats.org/presentationml/2006/main" xmlns="" xmlns:mv="urn:schemas-microsoft-com:mac:vml" xmlns:ma="http://schemas.microsoft.com/office/mac/drawingml/2008/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513406" y="521518"/>
          <a:ext cx="128222" cy="214329"/>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0.43185</cdr:x>
      <cdr:y>0.43081</cdr:y>
    </cdr:from>
    <cdr:to>
      <cdr:x>0.54193</cdr:x>
      <cdr:y>0.60066</cdr:y>
    </cdr:to>
    <cdr:pic>
      <cdr:nvPicPr>
        <cdr:cNvPr id="2" name="Picture 1"/>
        <cdr:cNvPicPr>
          <a:picLocks xmlns:a="http://schemas.openxmlformats.org/drawingml/2006/main" noChangeAspect="1"/>
        </cdr:cNvPicPr>
      </cdr:nvPicPr>
      <mc:AlternateContent xmlns:mc="http://schemas.openxmlformats.org/markup-compatibility/2006">
        <mc:Choice xmlns:ma="http://schemas.microsoft.com/office/mac/drawingml/2008/main" xmlns:mv="urn:schemas-microsoft-com:mac:vml" xmlns="" xmlns:p="http://schemas.openxmlformats.org/presentationml/2006/main" xmlns:r="http://schemas.openxmlformats.org/officeDocument/2006/relationships"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503020" y="543628"/>
          <a:ext cx="128228" cy="214325"/>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0.90581</cdr:x>
      <cdr:y>0.1932</cdr:y>
    </cdr:from>
    <cdr:to>
      <cdr:x>0.97239</cdr:x>
      <cdr:y>0.56514</cdr:y>
    </cdr:to>
    <cdr:pic>
      <cdr:nvPicPr>
        <cdr:cNvPr id="3" name="Picture 2"/>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1744439" y="111327"/>
          <a:ext cx="128222" cy="21432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0.91525</cdr:x>
      <cdr:y>0.35628</cdr:y>
    </cdr:from>
    <cdr:to>
      <cdr:x>0.98183</cdr:x>
      <cdr:y>0.68576</cdr:y>
    </cdr:to>
    <cdr:pic>
      <cdr:nvPicPr>
        <cdr:cNvPr id="3" name="Picture 2"/>
        <cdr:cNvPicPr>
          <a:picLocks xmlns:a="http://schemas.openxmlformats.org/drawingml/2006/main" noChangeAspect="1"/>
        </cdr:cNvPicPr>
      </cdr:nvPicPr>
      <mc:AlternateContent xmlns:mc="http://schemas.openxmlformats.org/markup-compatibility/2006">
        <mc:Choice xmlns:r="http://schemas.openxmlformats.org/officeDocument/2006/relationships" xmlns:p="http://schemas.openxmlformats.org/presentationml/2006/main" xmlns="" xmlns:mv="urn:schemas-microsoft-com:mac:vml" xmlns:ma="http://schemas.microsoft.com/office/mac/drawingml/2008/main" xmlns:lc="http://schemas.openxmlformats.org/drawingml/2006/lockedCanvas" xmlns:a="http://schemas.openxmlformats.org/drawingml/2006/main" Requires="ma">
          <p:blipFill>
            <a:blip r:embed="rId6"/>
            <a:stretch>
              <a:fillRect/>
            </a:stretch>
          </p:blipFill>
        </mc:Choice>
        <mc:Fallback>
          <cdr:blipFill>
            <a:blip xmlns:a="http://schemas.openxmlformats.org/drawingml/2006/main" xmlns:r="http://schemas.openxmlformats.org/officeDocument/2006/relationships" r:embed="rId7"/>
            <a:stretch xmlns:a="http://schemas.openxmlformats.org/drawingml/2006/main">
              <a:fillRect/>
            </a:stretch>
          </cdr:blipFill>
        </mc:Fallback>
      </mc:AlternateContent>
      <cdr:spPr>
        <a:xfrm xmlns:a="http://schemas.openxmlformats.org/drawingml/2006/main">
          <a:off x="1762615" y="231755"/>
          <a:ext cx="128222" cy="2143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5" tIns="47777" rIns="95555" bIns="47777" rtlCol="0"/>
          <a:lstStyle>
            <a:lvl1pPr algn="l">
              <a:defRPr sz="13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5555" tIns="47777" rIns="95555" bIns="47777" rtlCol="0"/>
          <a:lstStyle>
            <a:lvl1pPr algn="r">
              <a:defRPr sz="1300"/>
            </a:lvl1pPr>
          </a:lstStyle>
          <a:p>
            <a:fld id="{DCDA7D0E-3D9D-407F-9846-9BBDBDAFDE13}" type="datetimeFigureOut">
              <a:rPr lang="en-US" smtClean="0"/>
              <a:pPr/>
              <a:t>10/16/2015</a:t>
            </a:fld>
            <a:endParaRPr lang="en-US"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5555" tIns="47777" rIns="95555" bIns="4777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5555" tIns="47777" rIns="95555" bIns="47777" rtlCol="0" anchor="b"/>
          <a:lstStyle>
            <a:lvl1pPr algn="r">
              <a:defRPr sz="1300"/>
            </a:lvl1pPr>
          </a:lstStyle>
          <a:p>
            <a:fld id="{94BB0A80-65A7-4586-8AA8-0031D4C70096}" type="slidenum">
              <a:rPr lang="en-US" smtClean="0"/>
              <a:pPr/>
              <a:t>‹#›</a:t>
            </a:fld>
            <a:endParaRPr lang="en-US" dirty="0"/>
          </a:p>
        </p:txBody>
      </p:sp>
    </p:spTree>
    <p:extLst>
      <p:ext uri="{BB962C8B-B14F-4D97-AF65-F5344CB8AC3E}">
        <p14:creationId xmlns:p14="http://schemas.microsoft.com/office/powerpoint/2010/main" xmlns="" val="290759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55" tIns="47777" rIns="95555" bIns="47777" rtlCol="0"/>
          <a:lstStyle>
            <a:lvl1pPr algn="l">
              <a:defRPr sz="13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5555" tIns="47777" rIns="95555" bIns="47777" rtlCol="0"/>
          <a:lstStyle>
            <a:lvl1pPr algn="r">
              <a:defRPr sz="1300"/>
            </a:lvl1pPr>
          </a:lstStyle>
          <a:p>
            <a:fld id="{3A23C86E-1A9A-4B1F-811E-FB8DEF2B4831}" type="datetimeFigureOut">
              <a:rPr lang="en-US" smtClean="0"/>
              <a:pPr/>
              <a:t>10/16/2015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5" tIns="47777" rIns="95555" bIns="47777"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5" tIns="47777" rIns="95555" bIns="477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5555" tIns="47777" rIns="95555" bIns="4777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5555" tIns="47777" rIns="95555" bIns="47777" rtlCol="0" anchor="b"/>
          <a:lstStyle>
            <a:lvl1pPr algn="r">
              <a:defRPr sz="1300"/>
            </a:lvl1pPr>
          </a:lstStyle>
          <a:p>
            <a:fld id="{9F0D87A4-1E2A-41FE-BA78-252BB23D93E9}" type="slidenum">
              <a:rPr lang="en-US" smtClean="0"/>
              <a:pPr/>
              <a:t>‹#›</a:t>
            </a:fld>
            <a:endParaRPr lang="en-US" dirty="0"/>
          </a:p>
        </p:txBody>
      </p:sp>
    </p:spTree>
    <p:extLst>
      <p:ext uri="{BB962C8B-B14F-4D97-AF65-F5344CB8AC3E}">
        <p14:creationId xmlns:p14="http://schemas.microsoft.com/office/powerpoint/2010/main" xmlns="" val="193090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a:t>
            </a:fld>
            <a:endParaRPr lang="en-US" dirty="0"/>
          </a:p>
        </p:txBody>
      </p:sp>
    </p:spTree>
    <p:extLst>
      <p:ext uri="{BB962C8B-B14F-4D97-AF65-F5344CB8AC3E}">
        <p14:creationId xmlns:p14="http://schemas.microsoft.com/office/powerpoint/2010/main" xmlns="" val="55676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Need to consider</a:t>
            </a:r>
            <a:r>
              <a:rPr lang="en-ZA" b="1" baseline="0" dirty="0" smtClean="0"/>
              <a:t> the following</a:t>
            </a:r>
          </a:p>
          <a:p>
            <a:pPr marL="228600" indent="-228600">
              <a:buAutoNum type="arabicPeriod"/>
            </a:pPr>
            <a:r>
              <a:rPr lang="en-ZA" b="1" baseline="0" dirty="0" smtClean="0"/>
              <a:t>All information to be included needs to have been audited and is accurate and correct</a:t>
            </a:r>
          </a:p>
          <a:p>
            <a:pPr marL="228600" indent="-228600">
              <a:buAutoNum type="arabicPeriod"/>
            </a:pPr>
            <a:r>
              <a:rPr lang="en-ZA" b="1" baseline="0" dirty="0" smtClean="0"/>
              <a:t>If information included is not audited then it needs to be specified as such or specified that this was based on a sample tested</a:t>
            </a:r>
          </a:p>
          <a:p>
            <a:pPr marL="0" indent="0">
              <a:buNone/>
            </a:pPr>
            <a:endParaRPr lang="en-ZA" b="1"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2</a:t>
            </a:fld>
            <a:endParaRPr lang="en-US" dirty="0"/>
          </a:p>
        </p:txBody>
      </p:sp>
    </p:spTree>
    <p:extLst>
      <p:ext uri="{BB962C8B-B14F-4D97-AF65-F5344CB8AC3E}">
        <p14:creationId xmlns:p14="http://schemas.microsoft.com/office/powerpoint/2010/main" xmlns="" val="212387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ZA" b="1"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4</a:t>
            </a:fld>
            <a:endParaRPr lang="en-US" dirty="0"/>
          </a:p>
        </p:txBody>
      </p:sp>
    </p:spTree>
    <p:extLst>
      <p:ext uri="{BB962C8B-B14F-4D97-AF65-F5344CB8AC3E}">
        <p14:creationId xmlns:p14="http://schemas.microsoft.com/office/powerpoint/2010/main" xmlns="" val="212387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baseline="0" dirty="0" smtClean="0">
                <a:solidFill>
                  <a:srgbClr val="FF0000"/>
                </a:solidFill>
              </a:rPr>
              <a:t>Only to be included if going concern or accruals/payables or commitments have been included in the audit report.</a:t>
            </a:r>
            <a:endParaRPr lang="en-ZA" dirty="0" smtClean="0"/>
          </a:p>
          <a:p>
            <a:endParaRPr lang="en-ZA" dirty="0" smtClean="0"/>
          </a:p>
        </p:txBody>
      </p:sp>
      <p:sp>
        <p:nvSpPr>
          <p:cNvPr id="4" name="Slide Number Placeholder 3"/>
          <p:cNvSpPr>
            <a:spLocks noGrp="1"/>
          </p:cNvSpPr>
          <p:nvPr>
            <p:ph type="sldNum" sz="quarter" idx="10"/>
          </p:nvPr>
        </p:nvSpPr>
        <p:spPr/>
        <p:txBody>
          <a:bodyPr/>
          <a:lstStyle/>
          <a:p>
            <a:fld id="{9F0D87A4-1E2A-41FE-BA78-252BB23D93E9}" type="slidenum">
              <a:rPr lang="en-US" smtClean="0"/>
              <a:pPr/>
              <a:t>7</a:t>
            </a:fld>
            <a:endParaRPr lang="en-US" dirty="0"/>
          </a:p>
        </p:txBody>
      </p:sp>
    </p:spTree>
    <p:extLst>
      <p:ext uri="{BB962C8B-B14F-4D97-AF65-F5344CB8AC3E}">
        <p14:creationId xmlns:p14="http://schemas.microsoft.com/office/powerpoint/2010/main" xmlns="" val="287340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8</a:t>
            </a:fld>
            <a:endParaRPr lang="en-US" dirty="0"/>
          </a:p>
        </p:txBody>
      </p:sp>
    </p:spTree>
    <p:extLst>
      <p:ext uri="{BB962C8B-B14F-4D97-AF65-F5344CB8AC3E}">
        <p14:creationId xmlns:p14="http://schemas.microsoft.com/office/powerpoint/2010/main" xmlns="" val="390838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9</a:t>
            </a:fld>
            <a:endParaRPr lang="en-US" dirty="0"/>
          </a:p>
        </p:txBody>
      </p:sp>
    </p:spTree>
    <p:extLst>
      <p:ext uri="{BB962C8B-B14F-4D97-AF65-F5344CB8AC3E}">
        <p14:creationId xmlns:p14="http://schemas.microsoft.com/office/powerpoint/2010/main" xmlns="" val="287340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10</a:t>
            </a:fld>
            <a:endParaRPr lang="en-US" dirty="0"/>
          </a:p>
        </p:txBody>
      </p:sp>
    </p:spTree>
    <p:extLst>
      <p:ext uri="{BB962C8B-B14F-4D97-AF65-F5344CB8AC3E}">
        <p14:creationId xmlns:p14="http://schemas.microsoft.com/office/powerpoint/2010/main" xmlns="" val="2253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64964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29CBAE0-C9DC-48E5-BC21-54F13D4EB498}" type="slidenum">
              <a:rPr lang="en-US" smtClean="0"/>
              <a:pPr/>
              <a:t>‹#›</a:t>
            </a:fld>
            <a:endParaRPr lang="en-US" dirty="0"/>
          </a:p>
        </p:txBody>
      </p:sp>
    </p:spTree>
    <p:extLst>
      <p:ext uri="{BB962C8B-B14F-4D97-AF65-F5344CB8AC3E}">
        <p14:creationId xmlns:p14="http://schemas.microsoft.com/office/powerpoint/2010/main" xmlns="" val="1096918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BF7728E7-6E26-40D4-A17C-14CFCABBBE11}" type="datetimeFigureOut">
              <a:rPr lang="en-US" smtClean="0"/>
              <a:pPr/>
              <a:t>10/16/2015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15341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115457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33343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124079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3995231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78054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75849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42912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3688428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A2C425F-8462-465D-B0A5-54452DB2CE2C}" type="datetimeFigureOut">
              <a:rPr lang="en-ZA" smtClean="0"/>
              <a:pPr/>
              <a:t>2015/10/16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08369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70044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2335636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7728E7-6E26-40D4-A17C-14CFCABBBE11}" type="datetimeFigureOut">
              <a:rPr lang="en-US" smtClean="0">
                <a:solidFill>
                  <a:prstClr val="black"/>
                </a:solidFill>
              </a:rPr>
              <a:pPr/>
              <a:t>10/16/2015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34ABD1-81A3-44C0-ADD6-DB07EAD19A4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23242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19200" y="4800600"/>
            <a:ext cx="7086600" cy="533400"/>
          </a:xfrm>
          <a:prstGeom prst="rect">
            <a:avLst/>
          </a:prstGeom>
        </p:spPr>
        <p:txBody>
          <a:bodyPr>
            <a:normAutofit/>
          </a:bodyPr>
          <a:lstStyle>
            <a:lvl1pPr algn="l">
              <a:defRPr sz="2400" b="1">
                <a:solidFill>
                  <a:srgbClr val="64ADCF"/>
                </a:solidFill>
              </a:defRPr>
            </a:lvl1pPr>
          </a:lstStyle>
          <a:p>
            <a:r>
              <a:rPr lang="en-US" dirty="0" smtClean="0"/>
              <a:t>Click to edit Master title style</a:t>
            </a:r>
            <a:br>
              <a:rPr lang="en-US" dirty="0" smtClean="0"/>
            </a:b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pPr/>
              <a:t>10/16/2015</a:t>
            </a:fld>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299591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extLst>
      <p:ext uri="{BB962C8B-B14F-4D97-AF65-F5344CB8AC3E}">
        <p14:creationId xmlns:p14="http://schemas.microsoft.com/office/powerpoint/2010/main" xmlns="" val="1300553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pt1.jpg"/>
          <p:cNvPicPr>
            <a:picLocks noChangeAspect="1"/>
          </p:cNvPicPr>
          <p:nvPr/>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opt1p2.jpg"/>
          <p:cNvPicPr>
            <a:picLocks noChangeAspect="1"/>
          </p:cNvPicPr>
          <p:nvPr/>
        </p:nvPicPr>
        <p:blipFill>
          <a:blip r:embed="rId4"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opt1p2.jpg"/>
          <p:cNvPicPr>
            <a:picLocks noChangeAspect="1"/>
          </p:cNvPicPr>
          <p:nvPr/>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3787426451"/>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C425F-8462-465D-B0A5-54452DB2CE2C}" type="datetimeFigureOut">
              <a:rPr lang="en-ZA" smtClean="0"/>
              <a:pPr/>
              <a:t>2015/10/16</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67F90-DFB3-45BA-AA6E-AE424BE53642}" type="slidenum">
              <a:rPr lang="en-ZA" smtClean="0"/>
              <a:pPr/>
              <a:t>‹#›</a:t>
            </a:fld>
            <a:endParaRPr lang="en-ZA" dirty="0"/>
          </a:p>
        </p:txBody>
      </p:sp>
    </p:spTree>
    <p:extLst>
      <p:ext uri="{BB962C8B-B14F-4D97-AF65-F5344CB8AC3E}">
        <p14:creationId xmlns:p14="http://schemas.microsoft.com/office/powerpoint/2010/main" xmlns="" val="24549210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17809187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9.xml"/><Relationship Id="rId3" Type="http://schemas.openxmlformats.org/officeDocument/2006/relationships/chart" Target="../charts/chart1.xml"/><Relationship Id="rId7" Type="http://schemas.openxmlformats.org/officeDocument/2006/relationships/chart" Target="../charts/chart4.xml"/><Relationship Id="rId12" Type="http://schemas.openxmlformats.org/officeDocument/2006/relationships/chart" Target="../charts/chart8.xml"/><Relationship Id="rId2" Type="http://schemas.openxmlformats.org/officeDocument/2006/relationships/slideLayout" Target="../slideLayouts/slideLayout11.xml"/><Relationship Id="rId16" Type="http://schemas.openxmlformats.org/officeDocument/2006/relationships/chart" Target="../charts/chart11.xml"/><Relationship Id="rId1" Type="http://schemas.openxmlformats.org/officeDocument/2006/relationships/vmlDrawing" Target="../drawings/vmlDrawing1.vml"/><Relationship Id="rId6" Type="http://schemas.openxmlformats.org/officeDocument/2006/relationships/chart" Target="../charts/chart3.xml"/><Relationship Id="rId11" Type="http://schemas.openxmlformats.org/officeDocument/2006/relationships/chart" Target="../charts/chart7.xml"/><Relationship Id="rId5" Type="http://schemas.openxmlformats.org/officeDocument/2006/relationships/chart" Target="../charts/chart2.xml"/><Relationship Id="rId15" Type="http://schemas.openxmlformats.org/officeDocument/2006/relationships/image" Target="../media/image7.png"/><Relationship Id="rId10" Type="http://schemas.openxmlformats.org/officeDocument/2006/relationships/chart" Target="../charts/chart6.xml"/><Relationship Id="rId4" Type="http://schemas.openxmlformats.org/officeDocument/2006/relationships/package" Target="../embeddings/Microsoft_Office_Excel_Worksheet2.xlsx"/><Relationship Id="rId9" Type="http://schemas.openxmlformats.org/officeDocument/2006/relationships/chart" Target="../charts/chart5.xml"/><Relationship Id="rId14" Type="http://schemas.openxmlformats.org/officeDocument/2006/relationships/chart" Target="../charts/char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725085"/>
            <a:ext cx="7543800" cy="1828800"/>
          </a:xfrm>
        </p:spPr>
        <p:txBody>
          <a:bodyPr>
            <a:normAutofit/>
          </a:bodyPr>
          <a:lstStyle/>
          <a:p>
            <a:pPr algn="r"/>
            <a:r>
              <a:rPr lang="en-US" dirty="0" smtClean="0">
                <a:latin typeface="Arial" pitchFamily="34" charset="0"/>
                <a:cs typeface="Arial" pitchFamily="34" charset="0"/>
              </a:rPr>
              <a:t>Briefing to the Portfolio Committee on Service and Administration and Planning, Monitoring and Evaluation on the 2014-15 audit outcomes</a:t>
            </a:r>
            <a:br>
              <a:rPr lang="en-US" dirty="0" smtClean="0">
                <a:latin typeface="Arial" pitchFamily="34" charset="0"/>
                <a:cs typeface="Arial" pitchFamily="34" charset="0"/>
              </a:rPr>
            </a:br>
            <a:endParaRPr lang="en-US" sz="2000" b="0" dirty="0">
              <a:latin typeface="Arial" pitchFamily="34" charset="0"/>
              <a:cs typeface="Arial" pitchFamily="34" charset="0"/>
            </a:endParaRPr>
          </a:p>
        </p:txBody>
      </p:sp>
      <p:sp>
        <p:nvSpPr>
          <p:cNvPr id="5" name="Title 1"/>
          <p:cNvSpPr txBox="1">
            <a:spLocks/>
          </p:cNvSpPr>
          <p:nvPr/>
        </p:nvSpPr>
        <p:spPr>
          <a:xfrm>
            <a:off x="5715000" y="5838033"/>
            <a:ext cx="2971800" cy="334962"/>
          </a:xfrm>
          <a:prstGeom prst="rect">
            <a:avLst/>
          </a:prstGeom>
        </p:spPr>
        <p:txBody>
          <a:bodyPr>
            <a:noAutofit/>
          </a:bodyPr>
          <a:lstStyle>
            <a:lvl1pPr algn="l">
              <a:defRPr sz="2400" b="1">
                <a:solidFill>
                  <a:srgbClr val="A76127"/>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800" b="0" i="1" dirty="0" smtClean="0">
                <a:solidFill>
                  <a:srgbClr val="A2C88D"/>
                </a:solidFill>
                <a:latin typeface="Arial" pitchFamily="34" charset="0"/>
                <a:ea typeface="+mj-ea"/>
                <a:cs typeface="Arial" pitchFamily="34" charset="0"/>
              </a:rPr>
              <a:t>14 October </a:t>
            </a:r>
            <a:r>
              <a:rPr kumimoji="0" lang="en-US" sz="1800" b="0" i="1" u="none" strike="noStrike" kern="1200" cap="none" spc="0" normalizeH="0" baseline="0" noProof="0" dirty="0" smtClean="0">
                <a:ln>
                  <a:noFill/>
                </a:ln>
                <a:solidFill>
                  <a:srgbClr val="A2C88D"/>
                </a:solidFill>
                <a:effectLst/>
                <a:uLnTx/>
                <a:uFillTx/>
                <a:latin typeface="Arial" pitchFamily="34" charset="0"/>
                <a:ea typeface="+mj-ea"/>
                <a:cs typeface="Arial" pitchFamily="34" charset="0"/>
              </a:rPr>
              <a:t>2015</a:t>
            </a:r>
            <a:endParaRPr kumimoji="0" lang="en-US" sz="1800" b="0" i="1" u="none" strike="noStrike" kern="1200" cap="none" spc="0" normalizeH="0" baseline="0" noProof="0" dirty="0">
              <a:ln>
                <a:noFill/>
              </a:ln>
              <a:solidFill>
                <a:srgbClr val="A2C88D"/>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001000" cy="487362"/>
          </a:xfrm>
        </p:spPr>
        <p:txBody>
          <a:bodyPr>
            <a:noAutofit/>
          </a:bodyPr>
          <a:lstStyle/>
          <a:p>
            <a:pPr algn="ctr"/>
            <a:r>
              <a:rPr lang="en-US" sz="3600" dirty="0" smtClean="0">
                <a:latin typeface="Arial" pitchFamily="34" charset="0"/>
                <a:cs typeface="Arial" pitchFamily="34" charset="0"/>
              </a:rPr>
              <a:t>Questions</a:t>
            </a:r>
            <a:endParaRPr lang="en-US"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2500" dirty="0" smtClean="0">
                <a:solidFill>
                  <a:schemeClr val="bg1"/>
                </a:solidFill>
                <a:latin typeface="Arial" pitchFamily="34" charset="0"/>
                <a:cs typeface="Arial" pitchFamily="34" charset="0"/>
              </a:rPr>
              <a:t>Reputation promise/mission</a:t>
            </a:r>
            <a:endParaRPr lang="en-US" sz="25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p:txBody>
          <a:bodyPr/>
          <a:lstStyle/>
          <a:p>
            <a:pPr algn="ctr"/>
            <a:r>
              <a:rPr lang="en-US" dirty="0" smtClean="0">
                <a:latin typeface="Arial" pitchFamily="34" charset="0"/>
                <a:cs typeface="Arial" pitchFamily="34" charset="0"/>
              </a:rPr>
              <a:t>The Auditor-General of South Africa has a constitutional mandate and, </a:t>
            </a:r>
          </a:p>
          <a:p>
            <a:pPr algn="ctr"/>
            <a:r>
              <a:rPr lang="en-US" dirty="0" smtClean="0">
                <a:latin typeface="Arial" pitchFamily="34" charset="0"/>
                <a:cs typeface="Arial" pitchFamily="34" charset="0"/>
              </a:rPr>
              <a:t>as the Supreme Audit Institution (SAI) of South Africa, it exists to strengthen our</a:t>
            </a:r>
          </a:p>
          <a:p>
            <a:pPr algn="ctr"/>
            <a:r>
              <a:rPr lang="en-US" dirty="0" smtClean="0">
                <a:latin typeface="Arial" pitchFamily="34" charset="0"/>
                <a:cs typeface="Arial" pitchFamily="34" charset="0"/>
              </a:rPr>
              <a:t>country’s democracy </a:t>
            </a:r>
            <a:r>
              <a:rPr lang="en-US" b="1" dirty="0" smtClean="0">
                <a:solidFill>
                  <a:schemeClr val="bg1"/>
                </a:solidFill>
                <a:latin typeface="Arial" pitchFamily="34" charset="0"/>
                <a:cs typeface="Arial" pitchFamily="34" charset="0"/>
              </a:rPr>
              <a:t>by enabling oversight, accountability and governance </a:t>
            </a:r>
            <a:r>
              <a:rPr lang="en-US" dirty="0" smtClean="0">
                <a:latin typeface="Arial" pitchFamily="34" charset="0"/>
                <a:cs typeface="Arial" pitchFamily="34" charset="0"/>
              </a:rPr>
              <a:t>in the public sector </a:t>
            </a:r>
            <a:r>
              <a:rPr lang="en-US" b="1" dirty="0" smtClean="0">
                <a:solidFill>
                  <a:schemeClr val="bg1"/>
                </a:solidFill>
                <a:latin typeface="Arial" pitchFamily="34" charset="0"/>
                <a:cs typeface="Arial" pitchFamily="34" charset="0"/>
              </a:rPr>
              <a:t>through auditing</a:t>
            </a:r>
            <a:r>
              <a:rPr lang="en-US" dirty="0" smtClean="0">
                <a:latin typeface="Arial" pitchFamily="34" charset="0"/>
                <a:cs typeface="Arial" pitchFamily="34" charset="0"/>
              </a:rPr>
              <a:t>, thereby </a:t>
            </a:r>
            <a:r>
              <a:rPr lang="en-US" b="1" dirty="0" smtClean="0">
                <a:solidFill>
                  <a:schemeClr val="bg1"/>
                </a:solidFill>
                <a:latin typeface="Arial" pitchFamily="34" charset="0"/>
                <a:cs typeface="Arial" pitchFamily="34" charset="0"/>
              </a:rPr>
              <a:t>building public confidence</a:t>
            </a:r>
            <a:r>
              <a:rPr lang="en-US" b="1" dirty="0" smtClean="0">
                <a:latin typeface="Arial" pitchFamily="34" charset="0"/>
                <a:cs typeface="Arial" pitchFamily="34" charset="0"/>
              </a:rPr>
              <a:t>.</a:t>
            </a:r>
          </a:p>
          <a:p>
            <a:pPr algn="ctr"/>
            <a:endParaRPr lang="en-US" b="1" dirty="0">
              <a:latin typeface="Arial" pitchFamily="34" charset="0"/>
              <a:cs typeface="Arial" pitchFamily="34" charset="0"/>
            </a:endParaRPr>
          </a:p>
          <a:p>
            <a:pPr algn="ct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bg1"/>
                </a:solidFill>
              </a:rPr>
              <a:t>Purpose of the presentation</a:t>
            </a:r>
            <a:endParaRPr lang="en-US" dirty="0">
              <a:solidFill>
                <a:schemeClr val="bg1"/>
              </a:solidFill>
            </a:endParaRPr>
          </a:p>
        </p:txBody>
      </p:sp>
      <p:sp>
        <p:nvSpPr>
          <p:cNvPr id="9" name="Content Placeholder 8"/>
          <p:cNvSpPr>
            <a:spLocks noGrp="1"/>
          </p:cNvSpPr>
          <p:nvPr>
            <p:ph idx="1"/>
          </p:nvPr>
        </p:nvSpPr>
        <p:spPr>
          <a:xfrm>
            <a:off x="457200" y="914400"/>
            <a:ext cx="8001000" cy="5211763"/>
          </a:xfrm>
        </p:spPr>
        <p:txBody>
          <a:bodyPr/>
          <a:lstStyle/>
          <a:p>
            <a:r>
              <a:rPr lang="en-US" dirty="0" smtClean="0"/>
              <a:t>      Annually </a:t>
            </a:r>
            <a:r>
              <a:rPr lang="en-US" dirty="0"/>
              <a:t>oversight committees set aside time to focus on assessing </a:t>
            </a:r>
            <a:r>
              <a:rPr lang="en-US" dirty="0" smtClean="0"/>
              <a:t>the performance </a:t>
            </a:r>
            <a:r>
              <a:rPr lang="en-US" dirty="0"/>
              <a:t>of </a:t>
            </a:r>
            <a:r>
              <a:rPr lang="en-US" dirty="0" smtClean="0"/>
              <a:t>departments. </a:t>
            </a:r>
            <a:r>
              <a:rPr lang="en-US" dirty="0"/>
              <a:t>On completion of the process, portfolio committees are required to develop department-specific reports, namely budgetary review and recommendations reports (BRRR) which express the committee`s view on the department’s budget for recommendation to the National Treasury ahead of the following year`s budget period. </a:t>
            </a:r>
            <a:endParaRPr lang="en-US" dirty="0" smtClean="0"/>
          </a:p>
          <a:p>
            <a:pPr marL="361950" indent="-361950"/>
            <a:r>
              <a:rPr lang="en-US" dirty="0" smtClean="0"/>
              <a:t>       </a:t>
            </a:r>
          </a:p>
          <a:p>
            <a:pPr marL="361950" indent="-361950"/>
            <a:r>
              <a:rPr lang="en-US" dirty="0"/>
              <a:t> </a:t>
            </a:r>
            <a:r>
              <a:rPr lang="en-US" dirty="0" smtClean="0"/>
              <a:t>      Our role as the AGSA is to reflect on the audit work performed to assist the portfolio committee in its oversight role in assessing the performance of the departments taking into consideration the objective of the committee to produce a BRRR.</a:t>
            </a:r>
            <a:endParaRPr lang="en-ZA" dirty="0"/>
          </a:p>
          <a:p>
            <a:endParaRPr lang="en-US" dirty="0"/>
          </a:p>
        </p:txBody>
      </p:sp>
      <p:sp>
        <p:nvSpPr>
          <p:cNvPr id="4"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3</a:t>
            </a:fld>
            <a:endParaRPr lang="en-US" sz="1800" dirty="0">
              <a:solidFill>
                <a:schemeClr val="bg1"/>
              </a:solidFill>
            </a:endParaRPr>
          </a:p>
        </p:txBody>
      </p:sp>
    </p:spTree>
    <p:extLst>
      <p:ext uri="{BB962C8B-B14F-4D97-AF65-F5344CB8AC3E}">
        <p14:creationId xmlns:p14="http://schemas.microsoft.com/office/powerpoint/2010/main" xmlns="" val="107264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153400" cy="487362"/>
          </a:xfrm>
        </p:spPr>
        <p:txBody>
          <a:bodyPr>
            <a:normAutofit/>
          </a:bodyPr>
          <a:lstStyle/>
          <a:p>
            <a:r>
              <a:rPr lang="en-US" sz="2500" dirty="0" smtClean="0">
                <a:latin typeface="Arial" pitchFamily="34" charset="0"/>
                <a:cs typeface="Arial" pitchFamily="34" charset="0"/>
              </a:rPr>
              <a:t>Contents						  Slide nr.</a:t>
            </a:r>
            <a:endParaRPr lang="en-US" sz="2500" dirty="0">
              <a:solidFill>
                <a:schemeClr val="bg1"/>
              </a:solidFill>
              <a:latin typeface="Arial" pitchFamily="34" charset="0"/>
              <a:cs typeface="Arial" pitchFamily="34" charset="0"/>
            </a:endParaRPr>
          </a:p>
        </p:txBody>
      </p:sp>
      <p:sp>
        <p:nvSpPr>
          <p:cNvPr id="9" name="Content Placeholder 8"/>
          <p:cNvSpPr>
            <a:spLocks noGrp="1"/>
          </p:cNvSpPr>
          <p:nvPr>
            <p:ph idx="1"/>
          </p:nvPr>
        </p:nvSpPr>
        <p:spPr>
          <a:xfrm>
            <a:off x="457200" y="914400"/>
            <a:ext cx="8534400" cy="5211763"/>
          </a:xfrm>
        </p:spPr>
        <p:txBody>
          <a:bodyPr>
            <a:normAutofit/>
          </a:bodyPr>
          <a:lstStyle/>
          <a:p>
            <a:pPr>
              <a:lnSpc>
                <a:spcPts val="3000"/>
              </a:lnSpc>
            </a:pPr>
            <a:r>
              <a:rPr lang="en-ZA" b="1" dirty="0" smtClean="0">
                <a:latin typeface="Arial" panose="020B0604020202020204" pitchFamily="34" charset="0"/>
                <a:cs typeface="Arial" panose="020B0604020202020204" pitchFamily="34" charset="0"/>
              </a:rPr>
              <a:t>1. </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Overall audit outcomes for the portfolio </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		5</a:t>
            </a:r>
            <a:endParaRPr lang="en-ZA" dirty="0">
              <a:latin typeface="Arial" panose="020B0604020202020204" pitchFamily="34" charset="0"/>
              <a:cs typeface="Arial" panose="020B0604020202020204" pitchFamily="34" charset="0"/>
            </a:endParaRPr>
          </a:p>
          <a:p>
            <a:pPr>
              <a:lnSpc>
                <a:spcPts val="3000"/>
              </a:lnSpc>
            </a:pPr>
            <a:r>
              <a:rPr lang="en-ZA" b="1" dirty="0">
                <a:latin typeface="Arial" panose="020B0604020202020204" pitchFamily="34" charset="0"/>
                <a:cs typeface="Arial" panose="020B0604020202020204" pitchFamily="34" charset="0"/>
              </a:rPr>
              <a:t>2</a:t>
            </a:r>
            <a:r>
              <a:rPr lang="en-ZA" b="1" dirty="0" smtClean="0">
                <a:latin typeface="Arial" panose="020B0604020202020204" pitchFamily="34" charset="0"/>
                <a:cs typeface="Arial" panose="020B0604020202020204" pitchFamily="34" charset="0"/>
              </a:rPr>
              <a:t>.</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Unauthorised/ Irregular / Fruitless &amp; Wasteful expenditure	6</a:t>
            </a:r>
            <a:endParaRPr lang="en-ZA" dirty="0">
              <a:latin typeface="Arial" panose="020B0604020202020204" pitchFamily="34" charset="0"/>
              <a:cs typeface="Arial" panose="020B0604020202020204" pitchFamily="34" charset="0"/>
            </a:endParaRPr>
          </a:p>
          <a:p>
            <a:pPr>
              <a:lnSpc>
                <a:spcPts val="3000"/>
              </a:lnSpc>
            </a:pPr>
            <a:r>
              <a:rPr lang="en-ZA" b="1" dirty="0">
                <a:latin typeface="Arial" panose="020B0604020202020204" pitchFamily="34" charset="0"/>
                <a:cs typeface="Arial" panose="020B0604020202020204" pitchFamily="34" charset="0"/>
              </a:rPr>
              <a:t>3</a:t>
            </a:r>
            <a:r>
              <a:rPr lang="en-ZA" b="1" dirty="0" smtClean="0">
                <a:latin typeface="Arial" panose="020B0604020202020204" pitchFamily="34" charset="0"/>
                <a:cs typeface="Arial" panose="020B0604020202020204" pitchFamily="34" charset="0"/>
              </a:rPr>
              <a:t>.   Financial health						7</a:t>
            </a:r>
          </a:p>
          <a:p>
            <a:pPr>
              <a:lnSpc>
                <a:spcPts val="3000"/>
              </a:lnSpc>
            </a:pPr>
            <a:r>
              <a:rPr lang="en-ZA" b="1" dirty="0">
                <a:latin typeface="Arial" panose="020B0604020202020204" pitchFamily="34" charset="0"/>
                <a:cs typeface="Arial" panose="020B0604020202020204" pitchFamily="34" charset="0"/>
              </a:rPr>
              <a:t>4</a:t>
            </a:r>
            <a:r>
              <a:rPr lang="en-ZA" b="1" dirty="0" smtClean="0">
                <a:latin typeface="Arial" panose="020B0604020202020204" pitchFamily="34" charset="0"/>
                <a:cs typeface="Arial" panose="020B0604020202020204" pitchFamily="34" charset="0"/>
              </a:rPr>
              <a:t>.</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Combined assurance – complimentary</a:t>
            </a:r>
            <a:r>
              <a:rPr lang="en-ZA" b="1" dirty="0">
                <a:latin typeface="Arial" panose="020B0604020202020204" pitchFamily="34" charset="0"/>
                <a:cs typeface="Arial" panose="020B0604020202020204" pitchFamily="34" charset="0"/>
              </a:rPr>
              <a:t> </a:t>
            </a:r>
            <a:r>
              <a:rPr lang="en-ZA" b="1" dirty="0" smtClean="0">
                <a:latin typeface="Arial" panose="020B0604020202020204" pitchFamily="34" charset="0"/>
                <a:cs typeface="Arial" panose="020B0604020202020204" pitchFamily="34" charset="0"/>
              </a:rPr>
              <a:t>mandate		</a:t>
            </a:r>
            <a:r>
              <a:rPr lang="en-ZA" b="1" dirty="0">
                <a:latin typeface="Arial" panose="020B0604020202020204" pitchFamily="34" charset="0"/>
                <a:cs typeface="Arial" panose="020B0604020202020204" pitchFamily="34" charset="0"/>
              </a:rPr>
              <a:t>8</a:t>
            </a:r>
            <a:endParaRPr lang="en-ZA" dirty="0">
              <a:latin typeface="Arial" panose="020B0604020202020204" pitchFamily="34" charset="0"/>
              <a:cs typeface="Arial" panose="020B0604020202020204" pitchFamily="34" charset="0"/>
            </a:endParaRPr>
          </a:p>
          <a:p>
            <a:pPr>
              <a:lnSpc>
                <a:spcPts val="3000"/>
              </a:lnSpc>
            </a:pPr>
            <a:r>
              <a:rPr lang="en-ZA" b="1" dirty="0">
                <a:latin typeface="Arial" panose="020B0604020202020204" pitchFamily="34" charset="0"/>
                <a:cs typeface="Arial" panose="020B0604020202020204" pitchFamily="34" charset="0"/>
              </a:rPr>
              <a:t>5</a:t>
            </a:r>
            <a:r>
              <a:rPr lang="en-ZA" b="1" dirty="0" smtClean="0">
                <a:latin typeface="Arial" panose="020B0604020202020204" pitchFamily="34" charset="0"/>
                <a:cs typeface="Arial" panose="020B0604020202020204" pitchFamily="34" charset="0"/>
              </a:rPr>
              <a:t>.</a:t>
            </a:r>
            <a:r>
              <a:rPr lang="en-ZA"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Root causes and recommendations </a:t>
            </a:r>
            <a:r>
              <a:rPr lang="en-ZA" b="1" dirty="0" smtClean="0">
                <a:latin typeface="Arial" panose="020B0604020202020204" pitchFamily="34" charset="0"/>
                <a:cs typeface="Arial" panose="020B0604020202020204" pitchFamily="34" charset="0"/>
              </a:rPr>
              <a:t>				</a:t>
            </a:r>
            <a:r>
              <a:rPr lang="en-ZA" b="1" dirty="0">
                <a:latin typeface="Arial" panose="020B0604020202020204" pitchFamily="34" charset="0"/>
                <a:cs typeface="Arial" panose="020B0604020202020204" pitchFamily="34" charset="0"/>
              </a:rPr>
              <a:t>9</a:t>
            </a:r>
            <a:endParaRPr lang="en-ZA" b="1" dirty="0" smtClean="0">
              <a:latin typeface="Arial" panose="020B0604020202020204" pitchFamily="34" charset="0"/>
              <a:cs typeface="Arial" panose="020B0604020202020204" pitchFamily="34" charset="0"/>
            </a:endParaRPr>
          </a:p>
          <a:p>
            <a:pPr>
              <a:lnSpc>
                <a:spcPts val="3000"/>
              </a:lnSpc>
            </a:pPr>
            <a:endParaRPr lang="en-ZA" sz="1100" dirty="0">
              <a:latin typeface="Arial" panose="020B0604020202020204" pitchFamily="34" charset="0"/>
              <a:cs typeface="Arial" panose="020B0604020202020204" pitchFamily="34" charset="0"/>
            </a:endParaRPr>
          </a:p>
          <a:p>
            <a:r>
              <a:rPr lang="en-ZA" sz="1100" b="1" dirty="0"/>
              <a:t>	</a:t>
            </a:r>
            <a:endParaRPr lang="en-US" sz="1100" b="1" dirty="0" smtClean="0">
              <a:latin typeface="Arial" pitchFamily="34" charset="0"/>
              <a:cs typeface="Arial" pitchFamily="34" charset="0"/>
            </a:endParaRPr>
          </a:p>
        </p:txBody>
      </p:sp>
    </p:spTree>
    <p:extLst>
      <p:ext uri="{BB962C8B-B14F-4D97-AF65-F5344CB8AC3E}">
        <p14:creationId xmlns:p14="http://schemas.microsoft.com/office/powerpoint/2010/main" xmlns="" val="44294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Chart 108"/>
          <p:cNvGraphicFramePr/>
          <p:nvPr>
            <p:extLst>
              <p:ext uri="{D42A27DB-BD31-4B8C-83A1-F6EECF244321}">
                <p14:modId xmlns:p14="http://schemas.microsoft.com/office/powerpoint/2010/main" xmlns="" val="3804764562"/>
              </p:ext>
            </p:extLst>
          </p:nvPr>
        </p:nvGraphicFramePr>
        <p:xfrm>
          <a:off x="929110" y="3893682"/>
          <a:ext cx="1164805" cy="1261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946938215"/>
              </p:ext>
            </p:extLst>
          </p:nvPr>
        </p:nvGraphicFramePr>
        <p:xfrm>
          <a:off x="5794375" y="434975"/>
          <a:ext cx="3330575" cy="2506663"/>
        </p:xfrm>
        <a:graphic>
          <a:graphicData uri="http://schemas.openxmlformats.org/presentationml/2006/ole">
            <p:oleObj spid="_x0000_s1051" name="Worksheet" r:id="rId4" imgW="4095813" imgH="3514805" progId="Excel.Sheet.12">
              <p:embed/>
            </p:oleObj>
          </a:graphicData>
        </a:graphic>
      </p:graphicFrame>
      <p:graphicFrame>
        <p:nvGraphicFramePr>
          <p:cNvPr id="234" name="Chart 233"/>
          <p:cNvGraphicFramePr/>
          <p:nvPr>
            <p:extLst>
              <p:ext uri="{D42A27DB-BD31-4B8C-83A1-F6EECF244321}">
                <p14:modId xmlns:p14="http://schemas.microsoft.com/office/powerpoint/2010/main" xmlns="" val="3300694690"/>
              </p:ext>
            </p:extLst>
          </p:nvPr>
        </p:nvGraphicFramePr>
        <p:xfrm>
          <a:off x="1993708" y="4987776"/>
          <a:ext cx="1164805" cy="1261872"/>
        </p:xfrm>
        <a:graphic>
          <a:graphicData uri="http://schemas.openxmlformats.org/drawingml/2006/chart">
            <c:chart xmlns:c="http://schemas.openxmlformats.org/drawingml/2006/chart" xmlns:r="http://schemas.openxmlformats.org/officeDocument/2006/relationships" r:id="rId5"/>
          </a:graphicData>
        </a:graphic>
      </p:graphicFrame>
      <p:sp>
        <p:nvSpPr>
          <p:cNvPr id="261" name="TextBox 260"/>
          <p:cNvSpPr txBox="1"/>
          <p:nvPr/>
        </p:nvSpPr>
        <p:spPr>
          <a:xfrm>
            <a:off x="1413348" y="3484960"/>
            <a:ext cx="1939452"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a:t>
            </a:r>
            <a:r>
              <a:rPr lang="en-ZA" sz="800" b="1" dirty="0" smtClean="0">
                <a:solidFill>
                  <a:schemeClr val="accent3">
                    <a:lumMod val="75000"/>
                  </a:schemeClr>
                </a:solidFill>
                <a:latin typeface="Arial" panose="020B0604020202020204" pitchFamily="34" charset="0"/>
                <a:cs typeface="Arial" panose="020B0604020202020204" pitchFamily="34" charset="0"/>
              </a:rPr>
              <a:t>risk areas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and</a:t>
            </a:r>
            <a:r>
              <a:rPr lang="en-ZA" sz="800" b="1" dirty="0" smtClean="0">
                <a:solidFill>
                  <a:schemeClr val="accent3">
                    <a:lumMod val="75000"/>
                  </a:schemeClr>
                </a:solidFill>
                <a:latin typeface="Arial" panose="020B0604020202020204" pitchFamily="34" charset="0"/>
                <a:cs typeface="Arial" panose="020B0604020202020204" pitchFamily="34" charset="0"/>
              </a:rPr>
              <a:t> </a:t>
            </a:r>
            <a:r>
              <a:rPr lang="en-ZA" sz="800" dirty="0" smtClean="0">
                <a:solidFill>
                  <a:schemeClr val="tx1">
                    <a:lumMod val="50000"/>
                    <a:lumOff val="50000"/>
                  </a:schemeClr>
                </a:solidFill>
                <a:latin typeface="Arial" panose="020B0604020202020204" pitchFamily="34" charset="0"/>
                <a:cs typeface="Arial" panose="020B0604020202020204" pitchFamily="34" charset="0"/>
              </a:rPr>
              <a:t>…</a:t>
            </a:r>
          </a:p>
        </p:txBody>
      </p:sp>
      <p:sp>
        <p:nvSpPr>
          <p:cNvPr id="260" name="TextBox 259"/>
          <p:cNvSpPr txBox="1"/>
          <p:nvPr/>
        </p:nvSpPr>
        <p:spPr>
          <a:xfrm>
            <a:off x="2995684" y="3475638"/>
            <a:ext cx="3176516"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a:t>
            </a:r>
            <a:r>
              <a:rPr lang="en-ZA" sz="800" b="1" dirty="0" smtClean="0">
                <a:solidFill>
                  <a:schemeClr val="accent1"/>
                </a:solidFill>
                <a:latin typeface="Arial" panose="020B0604020202020204" pitchFamily="34" charset="0"/>
                <a:cs typeface="Arial" panose="020B0604020202020204" pitchFamily="34" charset="0"/>
              </a:rPr>
              <a:t>root causes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are addressed …</a:t>
            </a:r>
          </a:p>
        </p:txBody>
      </p:sp>
      <p:sp>
        <p:nvSpPr>
          <p:cNvPr id="250" name="TextBox 249"/>
          <p:cNvSpPr txBox="1">
            <a:spLocks/>
          </p:cNvSpPr>
          <p:nvPr/>
        </p:nvSpPr>
        <p:spPr>
          <a:xfrm>
            <a:off x="3050963" y="820852"/>
            <a:ext cx="461665" cy="467241"/>
          </a:xfrm>
          <a:prstGeom prst="rect">
            <a:avLst/>
          </a:prstGeom>
          <a:noFill/>
        </p:spPr>
        <p:txBody>
          <a:bodyPr vert="vert270" wrap="square" bIns="108000" rtlCol="0" anchor="ctr">
            <a:spAutoFit/>
          </a:bodyPr>
          <a:lstStyle/>
          <a:p>
            <a:pPr algn="ctr"/>
            <a:r>
              <a:rPr lang="en-ZA" sz="900" b="1" dirty="0" smtClean="0">
                <a:latin typeface="Arial Narrow" pitchFamily="34" charset="0"/>
              </a:rPr>
              <a:t>First level</a:t>
            </a:r>
            <a:endParaRPr lang="en-ZA" sz="900" b="1" dirty="0">
              <a:latin typeface="Arial Narrow" pitchFamily="34" charset="0"/>
            </a:endParaRPr>
          </a:p>
        </p:txBody>
      </p:sp>
      <p:graphicFrame>
        <p:nvGraphicFramePr>
          <p:cNvPr id="231" name="Chart 230"/>
          <p:cNvGraphicFramePr/>
          <p:nvPr>
            <p:extLst>
              <p:ext uri="{D42A27DB-BD31-4B8C-83A1-F6EECF244321}">
                <p14:modId xmlns:p14="http://schemas.microsoft.com/office/powerpoint/2010/main" xmlns="" val="3466456093"/>
              </p:ext>
            </p:extLst>
          </p:nvPr>
        </p:nvGraphicFramePr>
        <p:xfrm>
          <a:off x="-76200" y="4954333"/>
          <a:ext cx="1164805" cy="1261872"/>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3012221" y="3671701"/>
            <a:ext cx="2488181" cy="195592"/>
          </a:xfrm>
          <a:prstGeom prst="rect">
            <a:avLst/>
          </a:prstGeom>
          <a:noFill/>
        </p:spPr>
        <p:txBody>
          <a:bodyPr wrap="square" lIns="0" tIns="54000" rIns="0" bIns="0" rtlCol="0">
            <a:spAutoFit/>
          </a:bodyPr>
          <a:lstStyle/>
          <a:p>
            <a:pPr algn="ctr">
              <a:lnSpc>
                <a:spcPts val="1100"/>
              </a:lnSpc>
            </a:pPr>
            <a:r>
              <a:rPr lang="en-ZA" sz="1000" b="1" dirty="0" smtClean="0">
                <a:solidFill>
                  <a:schemeClr val="accent1"/>
                </a:solidFill>
                <a:latin typeface="Arial Narrow" pitchFamily="34" charset="0"/>
                <a:cs typeface="Times New Roman" pitchFamily="18" charset="0"/>
              </a:rPr>
              <a:t>Root </a:t>
            </a:r>
            <a:r>
              <a:rPr lang="en-ZA" sz="1000" b="1" dirty="0" smtClean="0">
                <a:solidFill>
                  <a:srgbClr val="4F81BD"/>
                </a:solidFill>
                <a:latin typeface="Arial Narrow" pitchFamily="34" charset="0"/>
                <a:cs typeface="Times New Roman" pitchFamily="18" charset="0"/>
              </a:rPr>
              <a:t>causes</a:t>
            </a:r>
            <a:endParaRPr lang="en-ZA" sz="900" dirty="0">
              <a:solidFill>
                <a:schemeClr val="dk1"/>
              </a:solidFill>
            </a:endParaRPr>
          </a:p>
        </p:txBody>
      </p:sp>
      <p:sp>
        <p:nvSpPr>
          <p:cNvPr id="20" name="TextBox 19"/>
          <p:cNvSpPr txBox="1"/>
          <p:nvPr/>
        </p:nvSpPr>
        <p:spPr>
          <a:xfrm>
            <a:off x="6172200" y="337849"/>
            <a:ext cx="2667000" cy="203110"/>
          </a:xfrm>
          <a:prstGeom prst="rect">
            <a:avLst/>
          </a:prstGeom>
          <a:noFill/>
        </p:spPr>
        <p:txBody>
          <a:bodyPr wrap="square" lIns="0" tIns="54000" rIns="0" bIns="0" rtlCol="0">
            <a:spAutoFit/>
          </a:bodyPr>
          <a:lstStyle/>
          <a:p>
            <a:pPr algn="ctr">
              <a:lnSpc>
                <a:spcPts val="1100"/>
              </a:lnSpc>
            </a:pPr>
            <a:r>
              <a:rPr lang="en-ZA" sz="1000" b="1" dirty="0" smtClean="0">
                <a:solidFill>
                  <a:schemeClr val="accent3">
                    <a:lumMod val="75000"/>
                  </a:schemeClr>
                </a:solidFill>
                <a:latin typeface="Arial Narrow" pitchFamily="34" charset="0"/>
                <a:cs typeface="Times New Roman" pitchFamily="18" charset="0"/>
              </a:rPr>
              <a:t>Key controls</a:t>
            </a:r>
          </a:p>
        </p:txBody>
      </p:sp>
      <p:graphicFrame>
        <p:nvGraphicFramePr>
          <p:cNvPr id="161" name="Table 160"/>
          <p:cNvGraphicFramePr>
            <a:graphicFrameLocks noGrp="1"/>
          </p:cNvGraphicFramePr>
          <p:nvPr>
            <p:extLst>
              <p:ext uri="{D42A27DB-BD31-4B8C-83A1-F6EECF244321}">
                <p14:modId xmlns:p14="http://schemas.microsoft.com/office/powerpoint/2010/main" xmlns="" val="3707132380"/>
              </p:ext>
            </p:extLst>
          </p:nvPr>
        </p:nvGraphicFramePr>
        <p:xfrm>
          <a:off x="5814025" y="3014642"/>
          <a:ext cx="3181294" cy="185799"/>
        </p:xfrm>
        <a:graphic>
          <a:graphicData uri="http://schemas.openxmlformats.org/drawingml/2006/table">
            <a:tbl>
              <a:tblPr/>
              <a:tblGrid>
                <a:gridCol w="1018374"/>
                <a:gridCol w="1018374"/>
                <a:gridCol w="1144546"/>
              </a:tblGrid>
              <a:tr h="185799">
                <a:tc>
                  <a:txBody>
                    <a:bodyPr/>
                    <a:lstStyle/>
                    <a:p>
                      <a:pPr algn="ctr" fontAlgn="ctr">
                        <a:lnSpc>
                          <a:spcPts val="960"/>
                        </a:lnSpc>
                      </a:pPr>
                      <a:r>
                        <a:rPr lang="en-ZA" sz="800" b="0" i="0" u="none" strike="noStrike" dirty="0" smtClean="0">
                          <a:solidFill>
                            <a:schemeClr val="tx1"/>
                          </a:solidFill>
                          <a:latin typeface="Arial Narrow" pitchFamily="34" charset="0"/>
                        </a:rPr>
                        <a:t>Good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smtClean="0">
                          <a:solidFill>
                            <a:schemeClr val="tx1"/>
                          </a:solidFill>
                          <a:latin typeface="Arial Narrow" pitchFamily="34" charset="0"/>
                        </a:rPr>
                        <a:t>Concerning</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smtClean="0">
                          <a:solidFill>
                            <a:schemeClr val="tx1"/>
                          </a:solidFill>
                          <a:latin typeface="Arial Narrow" pitchFamily="34" charset="0"/>
                        </a:rPr>
                        <a:t>Intervention</a:t>
                      </a:r>
                      <a:r>
                        <a:rPr lang="en-ZA" sz="800" b="0" i="0" u="none" strike="noStrike" baseline="0" dirty="0" smtClean="0">
                          <a:solidFill>
                            <a:schemeClr val="tx1"/>
                          </a:solidFill>
                          <a:latin typeface="Arial Narrow" pitchFamily="34" charset="0"/>
                        </a:rPr>
                        <a:t> </a:t>
                      </a:r>
                      <a:r>
                        <a:rPr lang="en-ZA" sz="800" b="0" i="0" u="none" strike="noStrike" dirty="0" smtClean="0">
                          <a:solidFill>
                            <a:schemeClr val="tx1"/>
                          </a:solidFill>
                          <a:latin typeface="Arial Narrow" pitchFamily="34" charset="0"/>
                        </a:rPr>
                        <a:t>required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sp>
        <p:nvSpPr>
          <p:cNvPr id="133" name="Rectangle 132"/>
          <p:cNvSpPr/>
          <p:nvPr/>
        </p:nvSpPr>
        <p:spPr>
          <a:xfrm>
            <a:off x="5756932" y="363448"/>
            <a:ext cx="3289915" cy="2875788"/>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0" name="Rectangle 229"/>
          <p:cNvSpPr/>
          <p:nvPr/>
        </p:nvSpPr>
        <p:spPr>
          <a:xfrm>
            <a:off x="3041828" y="3657642"/>
            <a:ext cx="2368372" cy="2616624"/>
          </a:xfrm>
          <a:prstGeom prst="rect">
            <a:avLst/>
          </a:prstGeom>
          <a:noFill/>
          <a:ln w="190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8" name="Isosceles Triangle 297"/>
          <p:cNvSpPr/>
          <p:nvPr/>
        </p:nvSpPr>
        <p:spPr>
          <a:xfrm>
            <a:off x="76200" y="3296557"/>
            <a:ext cx="579976"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299" name="TextBox 298"/>
          <p:cNvSpPr txBox="1"/>
          <p:nvPr/>
        </p:nvSpPr>
        <p:spPr>
          <a:xfrm>
            <a:off x="642280" y="3281753"/>
            <a:ext cx="2071296"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To improve/maintain the </a:t>
            </a:r>
            <a:r>
              <a:rPr lang="en-ZA" sz="800" b="1" dirty="0" smtClean="0">
                <a:solidFill>
                  <a:schemeClr val="accent6">
                    <a:lumMod val="75000"/>
                  </a:schemeClr>
                </a:solidFill>
                <a:latin typeface="Arial" panose="020B0604020202020204" pitchFamily="34" charset="0"/>
                <a:cs typeface="Arial" panose="020B0604020202020204" pitchFamily="34" charset="0"/>
              </a:rPr>
              <a:t>audit outcomes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t>
            </a:r>
          </a:p>
        </p:txBody>
      </p:sp>
      <p:sp>
        <p:nvSpPr>
          <p:cNvPr id="306" name="Isosceles Triangle 305"/>
          <p:cNvSpPr/>
          <p:nvPr/>
        </p:nvSpPr>
        <p:spPr>
          <a:xfrm>
            <a:off x="5791200" y="3271961"/>
            <a:ext cx="579976" cy="108000"/>
          </a:xfrm>
          <a:prstGeom prs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308" name="TextBox 307"/>
          <p:cNvSpPr txBox="1"/>
          <p:nvPr/>
        </p:nvSpPr>
        <p:spPr>
          <a:xfrm>
            <a:off x="245278" y="3232830"/>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1</a:t>
            </a:r>
            <a:endParaRPr lang="en-ZA" sz="800" b="1" dirty="0">
              <a:latin typeface="Arial" panose="020B0604020202020204" pitchFamily="34" charset="0"/>
              <a:cs typeface="Arial" panose="020B0604020202020204" pitchFamily="34" charset="0"/>
            </a:endParaRPr>
          </a:p>
        </p:txBody>
      </p:sp>
      <p:sp>
        <p:nvSpPr>
          <p:cNvPr id="311" name="TextBox 310"/>
          <p:cNvSpPr txBox="1"/>
          <p:nvPr/>
        </p:nvSpPr>
        <p:spPr>
          <a:xfrm>
            <a:off x="5967094" y="3230446"/>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3</a:t>
            </a:r>
            <a:endParaRPr lang="en-ZA" sz="800" b="1" dirty="0">
              <a:latin typeface="Arial" panose="020B0604020202020204" pitchFamily="34" charset="0"/>
              <a:cs typeface="Arial" panose="020B0604020202020204" pitchFamily="34" charset="0"/>
            </a:endParaRPr>
          </a:p>
        </p:txBody>
      </p:sp>
      <p:sp>
        <p:nvSpPr>
          <p:cNvPr id="313" name="Isosceles Triangle 312"/>
          <p:cNvSpPr/>
          <p:nvPr/>
        </p:nvSpPr>
        <p:spPr>
          <a:xfrm>
            <a:off x="2971800" y="3305142"/>
            <a:ext cx="579976" cy="108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314" name="TextBox 313"/>
          <p:cNvSpPr txBox="1"/>
          <p:nvPr/>
        </p:nvSpPr>
        <p:spPr>
          <a:xfrm>
            <a:off x="3381207" y="3276600"/>
            <a:ext cx="2227969"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the key role players need to </a:t>
            </a:r>
            <a:r>
              <a:rPr lang="en-ZA" sz="800" b="1" dirty="0" smtClean="0">
                <a:solidFill>
                  <a:schemeClr val="accent2"/>
                </a:solidFill>
                <a:latin typeface="Arial" panose="020B0604020202020204" pitchFamily="34" charset="0"/>
                <a:cs typeface="Arial" panose="020B0604020202020204" pitchFamily="34" charset="0"/>
              </a:rPr>
              <a:t>assure</a:t>
            </a:r>
            <a:r>
              <a:rPr lang="en-ZA" sz="800" dirty="0" smtClean="0">
                <a:solidFill>
                  <a:schemeClr val="accent1"/>
                </a:solidFill>
                <a:latin typeface="Arial" panose="020B0604020202020204" pitchFamily="34" charset="0"/>
                <a:cs typeface="Arial" panose="020B0604020202020204" pitchFamily="34" charset="0"/>
              </a:rPr>
              <a:t> </a:t>
            </a:r>
            <a:r>
              <a:rPr lang="en-ZA" sz="800" dirty="0" smtClean="0">
                <a:solidFill>
                  <a:schemeClr val="tx1">
                    <a:lumMod val="50000"/>
                    <a:lumOff val="50000"/>
                  </a:schemeClr>
                </a:solidFill>
                <a:latin typeface="Arial" panose="020B0604020202020204" pitchFamily="34" charset="0"/>
                <a:cs typeface="Arial" panose="020B0604020202020204" pitchFamily="34" charset="0"/>
              </a:rPr>
              <a:t>that …</a:t>
            </a:r>
          </a:p>
        </p:txBody>
      </p:sp>
      <p:sp>
        <p:nvSpPr>
          <p:cNvPr id="315" name="TextBox 314"/>
          <p:cNvSpPr txBox="1"/>
          <p:nvPr/>
        </p:nvSpPr>
        <p:spPr>
          <a:xfrm>
            <a:off x="3138680" y="3251420"/>
            <a:ext cx="241820" cy="215444"/>
          </a:xfrm>
          <a:prstGeom prst="rect">
            <a:avLst/>
          </a:prstGeom>
          <a:noFill/>
        </p:spPr>
        <p:txBody>
          <a:bodyPr wrap="square" rtlCol="0">
            <a:spAutoFit/>
          </a:bodyPr>
          <a:lstStyle/>
          <a:p>
            <a:r>
              <a:rPr lang="en-ZA" sz="800" b="1" dirty="0" smtClean="0">
                <a:solidFill>
                  <a:schemeClr val="bg1"/>
                </a:solidFill>
                <a:latin typeface="Arial" panose="020B0604020202020204" pitchFamily="34" charset="0"/>
                <a:cs typeface="Arial" panose="020B0604020202020204" pitchFamily="34" charset="0"/>
              </a:rPr>
              <a:t>2</a:t>
            </a:r>
            <a:endParaRPr lang="en-ZA" sz="800" b="1" dirty="0">
              <a:solidFill>
                <a:schemeClr val="bg1"/>
              </a:solidFill>
              <a:latin typeface="Arial" panose="020B0604020202020204" pitchFamily="34" charset="0"/>
              <a:cs typeface="Arial" panose="020B0604020202020204" pitchFamily="34" charset="0"/>
            </a:endParaRPr>
          </a:p>
        </p:txBody>
      </p:sp>
      <p:sp>
        <p:nvSpPr>
          <p:cNvPr id="169" name="TextBox 168"/>
          <p:cNvSpPr txBox="1"/>
          <p:nvPr/>
        </p:nvSpPr>
        <p:spPr>
          <a:xfrm>
            <a:off x="254943" y="398623"/>
            <a:ext cx="2612703" cy="141064"/>
          </a:xfrm>
          <a:prstGeom prst="rect">
            <a:avLst/>
          </a:prstGeom>
          <a:noFill/>
        </p:spPr>
        <p:txBody>
          <a:bodyPr wrap="square" lIns="0" tIns="0" rIns="0" bIns="0" rtlCol="0">
            <a:spAutoFit/>
          </a:bodyPr>
          <a:lstStyle/>
          <a:p>
            <a:pPr algn="ctr">
              <a:lnSpc>
                <a:spcPts val="1100"/>
              </a:lnSpc>
            </a:pPr>
            <a:r>
              <a:rPr lang="en-ZA" sz="1000" b="1" dirty="0" smtClean="0">
                <a:solidFill>
                  <a:schemeClr val="accent6">
                    <a:lumMod val="75000"/>
                  </a:schemeClr>
                </a:solidFill>
                <a:latin typeface="Arial Narrow" pitchFamily="34" charset="0"/>
                <a:cs typeface="Times New Roman" pitchFamily="18" charset="0"/>
              </a:rPr>
              <a:t>Overall stagnation  in audit outcomes</a:t>
            </a:r>
          </a:p>
        </p:txBody>
      </p:sp>
      <p:sp>
        <p:nvSpPr>
          <p:cNvPr id="183" name="TextBox 182"/>
          <p:cNvSpPr txBox="1"/>
          <p:nvPr/>
        </p:nvSpPr>
        <p:spPr>
          <a:xfrm>
            <a:off x="2895600" y="345367"/>
            <a:ext cx="2888577" cy="195592"/>
          </a:xfrm>
          <a:prstGeom prst="rect">
            <a:avLst/>
          </a:prstGeom>
          <a:noFill/>
        </p:spPr>
        <p:txBody>
          <a:bodyPr wrap="square" lIns="0" tIns="54000" rIns="0" bIns="0" rtlCol="0">
            <a:spAutoFit/>
          </a:bodyPr>
          <a:lstStyle/>
          <a:p>
            <a:pPr algn="ctr">
              <a:lnSpc>
                <a:spcPts val="1100"/>
              </a:lnSpc>
            </a:pPr>
            <a:r>
              <a:rPr lang="en-ZA" sz="1000" b="1" dirty="0" smtClean="0">
                <a:solidFill>
                  <a:schemeClr val="accent2">
                    <a:lumMod val="75000"/>
                  </a:schemeClr>
                </a:solidFill>
                <a:latin typeface="Arial Narrow" pitchFamily="34" charset="0"/>
                <a:cs typeface="Times New Roman" pitchFamily="18" charset="0"/>
              </a:rPr>
              <a:t>Assurance levels</a:t>
            </a:r>
          </a:p>
        </p:txBody>
      </p:sp>
      <p:sp>
        <p:nvSpPr>
          <p:cNvPr id="185" name="Rectangle 184"/>
          <p:cNvSpPr/>
          <p:nvPr/>
        </p:nvSpPr>
        <p:spPr>
          <a:xfrm>
            <a:off x="104186" y="363448"/>
            <a:ext cx="2882493" cy="2875788"/>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7" name="Rectangle 186"/>
          <p:cNvSpPr/>
          <p:nvPr/>
        </p:nvSpPr>
        <p:spPr>
          <a:xfrm>
            <a:off x="3047005" y="365919"/>
            <a:ext cx="2640307" cy="2873317"/>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4" name="TextBox 133"/>
          <p:cNvSpPr txBox="1"/>
          <p:nvPr/>
        </p:nvSpPr>
        <p:spPr>
          <a:xfrm>
            <a:off x="3092313" y="3886241"/>
            <a:ext cx="2256740" cy="648000"/>
          </a:xfrm>
          <a:prstGeom prst="rect">
            <a:avLst/>
          </a:prstGeom>
          <a:noFill/>
          <a:ln>
            <a:solidFill>
              <a:schemeClr val="tx1">
                <a:lumMod val="65000"/>
                <a:lumOff val="35000"/>
              </a:schemeClr>
            </a:solidFill>
          </a:ln>
        </p:spPr>
        <p:txBody>
          <a:bodyPr wrap="square" bIns="108000" rtlCol="0">
            <a:spAutoFit/>
          </a:bodyPr>
          <a:lstStyle/>
          <a:p>
            <a:pPr algn="ctr"/>
            <a:r>
              <a:rPr lang="en-ZA" sz="800" dirty="0">
                <a:solidFill>
                  <a:schemeClr val="bg1">
                    <a:lumMod val="50000"/>
                  </a:schemeClr>
                </a:solidFill>
                <a:latin typeface="Arial" pitchFamily="34" charset="0"/>
                <a:cs typeface="Arial" pitchFamily="34" charset="0"/>
              </a:rPr>
              <a:t>Slow </a:t>
            </a:r>
            <a:r>
              <a:rPr lang="en-ZA" sz="800" dirty="0" smtClean="0">
                <a:solidFill>
                  <a:schemeClr val="bg1">
                    <a:lumMod val="50000"/>
                  </a:schemeClr>
                </a:solidFill>
                <a:latin typeface="Arial" pitchFamily="34" charset="0"/>
                <a:cs typeface="Arial" pitchFamily="34" charset="0"/>
              </a:rPr>
              <a:t>response by management (Accounting officer and senior management)</a:t>
            </a:r>
          </a:p>
          <a:p>
            <a:pPr algn="ctr"/>
            <a:endParaRPr lang="en-ZA" sz="1200" dirty="0" smtClean="0">
              <a:solidFill>
                <a:schemeClr val="bg1">
                  <a:lumMod val="50000"/>
                </a:schemeClr>
              </a:solidFill>
              <a:latin typeface="Arial" pitchFamily="34" charset="0"/>
              <a:cs typeface="Arial" pitchFamily="34" charset="0"/>
            </a:endParaRPr>
          </a:p>
        </p:txBody>
      </p:sp>
      <p:sp>
        <p:nvSpPr>
          <p:cNvPr id="144" name="TextBox 143"/>
          <p:cNvSpPr txBox="1"/>
          <p:nvPr/>
        </p:nvSpPr>
        <p:spPr>
          <a:xfrm>
            <a:off x="3092313" y="5326714"/>
            <a:ext cx="2256740" cy="648000"/>
          </a:xfrm>
          <a:prstGeom prst="rect">
            <a:avLst/>
          </a:prstGeom>
          <a:noFill/>
          <a:ln>
            <a:solidFill>
              <a:schemeClr val="tx1">
                <a:lumMod val="65000"/>
                <a:lumOff val="35000"/>
              </a:schemeClr>
            </a:solidFill>
          </a:ln>
        </p:spPr>
        <p:txBody>
          <a:bodyPr wrap="square" bIns="108000" rtlCol="0">
            <a:spAutoFit/>
          </a:bodyPr>
          <a:lstStyle/>
          <a:p>
            <a:pPr algn="ctr"/>
            <a:r>
              <a:rPr lang="en-ZA" sz="800" dirty="0" smtClean="0">
                <a:solidFill>
                  <a:schemeClr val="bg1">
                    <a:lumMod val="50000"/>
                  </a:schemeClr>
                </a:solidFill>
                <a:latin typeface="Arial" pitchFamily="34" charset="0"/>
                <a:cs typeface="Arial" pitchFamily="34" charset="0"/>
              </a:rPr>
              <a:t>Lack of consequences </a:t>
            </a:r>
            <a:r>
              <a:rPr lang="en-ZA" sz="800" dirty="0">
                <a:solidFill>
                  <a:schemeClr val="bg1">
                    <a:lumMod val="50000"/>
                  </a:schemeClr>
                </a:solidFill>
                <a:latin typeface="Arial" pitchFamily="34" charset="0"/>
                <a:cs typeface="Arial" pitchFamily="34" charset="0"/>
              </a:rPr>
              <a:t>for poor performance </a:t>
            </a:r>
            <a:r>
              <a:rPr lang="en-ZA" sz="800" dirty="0" smtClean="0">
                <a:solidFill>
                  <a:schemeClr val="bg1">
                    <a:lumMod val="50000"/>
                  </a:schemeClr>
                </a:solidFill>
                <a:latin typeface="Arial" pitchFamily="34" charset="0"/>
                <a:cs typeface="Arial" pitchFamily="34" charset="0"/>
              </a:rPr>
              <a:t>and transgressions</a:t>
            </a:r>
          </a:p>
          <a:p>
            <a:pPr algn="ctr"/>
            <a:endParaRPr lang="en-ZA" sz="800" dirty="0">
              <a:solidFill>
                <a:schemeClr val="bg1">
                  <a:lumMod val="50000"/>
                </a:schemeClr>
              </a:solidFill>
              <a:latin typeface="Arial" pitchFamily="34" charset="0"/>
              <a:cs typeface="Arial" pitchFamily="34" charset="0"/>
            </a:endParaRPr>
          </a:p>
          <a:p>
            <a:pPr algn="ctr">
              <a:spcAft>
                <a:spcPts val="600"/>
              </a:spcAft>
            </a:pPr>
            <a:endParaRPr lang="en-ZA" sz="600" dirty="0" smtClean="0">
              <a:solidFill>
                <a:schemeClr val="bg1">
                  <a:lumMod val="50000"/>
                </a:schemeClr>
              </a:solidFill>
              <a:latin typeface="Arial" pitchFamily="34" charset="0"/>
              <a:cs typeface="Arial" pitchFamily="34" charset="0"/>
            </a:endParaRPr>
          </a:p>
        </p:txBody>
      </p:sp>
      <p:sp>
        <p:nvSpPr>
          <p:cNvPr id="146" name="TextBox 145"/>
          <p:cNvSpPr txBox="1"/>
          <p:nvPr/>
        </p:nvSpPr>
        <p:spPr>
          <a:xfrm>
            <a:off x="3092312" y="4617846"/>
            <a:ext cx="2256741" cy="648000"/>
          </a:xfrm>
          <a:prstGeom prst="rect">
            <a:avLst/>
          </a:prstGeom>
          <a:noFill/>
          <a:ln>
            <a:solidFill>
              <a:schemeClr val="tx1">
                <a:lumMod val="65000"/>
                <a:lumOff val="35000"/>
              </a:schemeClr>
            </a:solidFill>
          </a:ln>
        </p:spPr>
        <p:txBody>
          <a:bodyPr wrap="square" bIns="108000" rtlCol="0">
            <a:spAutoFit/>
          </a:bodyPr>
          <a:lstStyle/>
          <a:p>
            <a:pPr algn="ctr">
              <a:spcAft>
                <a:spcPts val="600"/>
              </a:spcAft>
            </a:pPr>
            <a:r>
              <a:rPr lang="en-ZA" sz="800" dirty="0" smtClean="0">
                <a:solidFill>
                  <a:schemeClr val="bg1">
                    <a:lumMod val="50000"/>
                  </a:schemeClr>
                </a:solidFill>
                <a:latin typeface="Arial" pitchFamily="34" charset="0"/>
                <a:cs typeface="Arial" pitchFamily="34" charset="0"/>
              </a:rPr>
              <a:t>Instability </a:t>
            </a:r>
            <a:r>
              <a:rPr lang="en-ZA" sz="800" dirty="0">
                <a:solidFill>
                  <a:schemeClr val="bg1">
                    <a:lumMod val="50000"/>
                  </a:schemeClr>
                </a:solidFill>
                <a:latin typeface="Arial" pitchFamily="34" charset="0"/>
                <a:cs typeface="Arial" pitchFamily="34" charset="0"/>
              </a:rPr>
              <a:t>or vacancies in key </a:t>
            </a:r>
            <a:r>
              <a:rPr lang="en-ZA" sz="800" dirty="0" smtClean="0">
                <a:solidFill>
                  <a:schemeClr val="bg1">
                    <a:lumMod val="50000"/>
                  </a:schemeClr>
                </a:solidFill>
                <a:latin typeface="Arial" pitchFamily="34" charset="0"/>
                <a:cs typeface="Arial" pitchFamily="34" charset="0"/>
              </a:rPr>
              <a:t>positions</a:t>
            </a:r>
          </a:p>
          <a:p>
            <a:pPr algn="ctr">
              <a:spcAft>
                <a:spcPts val="600"/>
              </a:spcAft>
            </a:pPr>
            <a:endParaRPr lang="en-ZA" sz="800" dirty="0" smtClean="0">
              <a:solidFill>
                <a:schemeClr val="bg1">
                  <a:lumMod val="50000"/>
                </a:schemeClr>
              </a:solidFill>
              <a:latin typeface="Arial" pitchFamily="34" charset="0"/>
              <a:cs typeface="Arial" pitchFamily="34" charset="0"/>
            </a:endParaRPr>
          </a:p>
          <a:p>
            <a:pPr algn="ctr">
              <a:spcAft>
                <a:spcPts val="600"/>
              </a:spcAft>
            </a:pPr>
            <a:endParaRPr lang="en-ZA" sz="100" dirty="0">
              <a:solidFill>
                <a:schemeClr val="bg1">
                  <a:lumMod val="50000"/>
                </a:schemeClr>
              </a:solidFill>
              <a:latin typeface="Arial" pitchFamily="34" charset="0"/>
              <a:cs typeface="Arial" pitchFamily="34" charset="0"/>
            </a:endParaRPr>
          </a:p>
        </p:txBody>
      </p:sp>
      <p:graphicFrame>
        <p:nvGraphicFramePr>
          <p:cNvPr id="148" name="Table 147"/>
          <p:cNvGraphicFramePr>
            <a:graphicFrameLocks noGrp="1"/>
          </p:cNvGraphicFramePr>
          <p:nvPr>
            <p:extLst>
              <p:ext uri="{D42A27DB-BD31-4B8C-83A1-F6EECF244321}">
                <p14:modId xmlns:p14="http://schemas.microsoft.com/office/powerpoint/2010/main" xmlns="" val="1281171493"/>
              </p:ext>
            </p:extLst>
          </p:nvPr>
        </p:nvGraphicFramePr>
        <p:xfrm>
          <a:off x="3093973" y="2946441"/>
          <a:ext cx="2565105" cy="254000"/>
        </p:xfrm>
        <a:graphic>
          <a:graphicData uri="http://schemas.openxmlformats.org/drawingml/2006/table">
            <a:tbl>
              <a:tblPr/>
              <a:tblGrid>
                <a:gridCol w="435592"/>
                <a:gridCol w="585486"/>
                <a:gridCol w="658025"/>
                <a:gridCol w="414504"/>
                <a:gridCol w="471498"/>
              </a:tblGrid>
              <a:tr h="177800">
                <a:tc>
                  <a:txBody>
                    <a:bodyPr/>
                    <a:lstStyle/>
                    <a:p>
                      <a:pPr algn="ctr" fontAlgn="ctr">
                        <a:lnSpc>
                          <a:spcPts val="960"/>
                        </a:lnSpc>
                      </a:pPr>
                      <a:r>
                        <a:rPr lang="en-ZA" sz="800" b="0" i="0" u="none" strike="noStrike" dirty="0">
                          <a:solidFill>
                            <a:srgbClr val="000000"/>
                          </a:solidFill>
                          <a:latin typeface="Arial Narrow" pitchFamily="34" charset="0"/>
                        </a:rPr>
                        <a:t>Provides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a:solidFill>
                            <a:srgbClr val="000000"/>
                          </a:solidFill>
                          <a:latin typeface="Arial Narrow" pitchFamily="34" charset="0"/>
                        </a:rPr>
                        <a:t>Provides some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a:solidFill>
                            <a:srgbClr val="000000"/>
                          </a:solidFill>
                          <a:latin typeface="Arial Narrow" pitchFamily="34" charset="0"/>
                        </a:rPr>
                        <a:t>Provides limited/ </a:t>
                      </a:r>
                      <a:br>
                        <a:rPr lang="en-ZA" sz="800" b="0" i="0" u="none" strike="noStrike" dirty="0">
                          <a:solidFill>
                            <a:srgbClr val="000000"/>
                          </a:solidFill>
                          <a:latin typeface="Arial Narrow" pitchFamily="34" charset="0"/>
                        </a:rPr>
                      </a:br>
                      <a:r>
                        <a:rPr lang="en-ZA" sz="800" b="0" i="0" u="none" strike="noStrike" dirty="0">
                          <a:solidFill>
                            <a:srgbClr val="000000"/>
                          </a:solidFill>
                          <a:latin typeface="Arial Narrow" pitchFamily="34" charset="0"/>
                        </a:rPr>
                        <a:t>no assurance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c>
                  <a:txBody>
                    <a:bodyPr/>
                    <a:lstStyle/>
                    <a:p>
                      <a:pPr algn="ctr" fontAlgn="ctr">
                        <a:lnSpc>
                          <a:spcPts val="960"/>
                        </a:lnSpc>
                      </a:pPr>
                      <a:r>
                        <a:rPr lang="en-ZA" sz="800" b="0" i="0" u="none" strike="noStrike" dirty="0">
                          <a:solidFill>
                            <a:srgbClr val="000000"/>
                          </a:solidFill>
                          <a:latin typeface="Arial Narrow" pitchFamily="34" charset="0"/>
                        </a:rPr>
                        <a:t>Vacancy</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A488"/>
                    </a:solidFill>
                  </a:tcPr>
                </a:tc>
                <a:tc>
                  <a:txBody>
                    <a:bodyPr/>
                    <a:lstStyle/>
                    <a:p>
                      <a:pPr algn="ctr" fontAlgn="ctr">
                        <a:lnSpc>
                          <a:spcPts val="960"/>
                        </a:lnSpc>
                      </a:pPr>
                      <a:r>
                        <a:rPr lang="en-ZA" sz="800" b="0" i="0" u="none" strike="noStrike" dirty="0">
                          <a:solidFill>
                            <a:srgbClr val="000000"/>
                          </a:solidFill>
                          <a:latin typeface="Arial Narrow" pitchFamily="34" charset="0"/>
                        </a:rPr>
                        <a:t>Not </a:t>
                      </a:r>
                      <a:endParaRPr lang="en-ZA" sz="800" b="0" i="0" u="none" strike="noStrike" dirty="0" smtClean="0">
                        <a:solidFill>
                          <a:srgbClr val="000000"/>
                        </a:solidFill>
                        <a:latin typeface="Arial Narrow" pitchFamily="34" charset="0"/>
                      </a:endParaRPr>
                    </a:p>
                    <a:p>
                      <a:pPr algn="ctr" fontAlgn="ctr">
                        <a:lnSpc>
                          <a:spcPts val="960"/>
                        </a:lnSpc>
                      </a:pPr>
                      <a:r>
                        <a:rPr lang="en-ZA" sz="800" b="0" i="0" u="none" strike="noStrike" dirty="0" smtClean="0">
                          <a:solidFill>
                            <a:srgbClr val="000000"/>
                          </a:solidFill>
                          <a:latin typeface="Arial Narrow" pitchFamily="34" charset="0"/>
                        </a:rPr>
                        <a:t>established</a:t>
                      </a:r>
                      <a:endParaRPr lang="en-ZA" sz="800" b="0" i="0" u="none" strike="noStrike" dirty="0">
                        <a:solidFill>
                          <a:srgbClr val="000000"/>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97E1"/>
                    </a:solidFill>
                  </a:tcPr>
                </a:tc>
              </a:tr>
            </a:tbl>
          </a:graphicData>
        </a:graphic>
      </p:graphicFrame>
      <p:graphicFrame>
        <p:nvGraphicFramePr>
          <p:cNvPr id="149" name="Chart 148"/>
          <p:cNvGraphicFramePr/>
          <p:nvPr>
            <p:extLst>
              <p:ext uri="{D42A27DB-BD31-4B8C-83A1-F6EECF244321}">
                <p14:modId xmlns:p14="http://schemas.microsoft.com/office/powerpoint/2010/main" xmlns="" val="496976633"/>
              </p:ext>
            </p:extLst>
          </p:nvPr>
        </p:nvGraphicFramePr>
        <p:xfrm>
          <a:off x="3884309" y="399416"/>
          <a:ext cx="1496584" cy="2724825"/>
        </p:xfrm>
        <a:graphic>
          <a:graphicData uri="http://schemas.openxmlformats.org/drawingml/2006/chart">
            <c:chart xmlns:c="http://schemas.openxmlformats.org/drawingml/2006/chart" xmlns:r="http://schemas.openxmlformats.org/officeDocument/2006/relationships" r:id="rId7"/>
          </a:graphicData>
        </a:graphic>
      </p:graphicFrame>
      <p:sp>
        <p:nvSpPr>
          <p:cNvPr id="150" name="TextBox 149"/>
          <p:cNvSpPr txBox="1"/>
          <p:nvPr/>
        </p:nvSpPr>
        <p:spPr>
          <a:xfrm>
            <a:off x="3611454" y="658271"/>
            <a:ext cx="598685"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Senior management</a:t>
            </a:r>
            <a:endParaRPr lang="en-ZA" sz="900" b="1" dirty="0">
              <a:solidFill>
                <a:schemeClr val="bg1">
                  <a:lumMod val="50000"/>
                </a:schemeClr>
              </a:solidFill>
              <a:latin typeface="Arial Narrow" pitchFamily="34" charset="0"/>
            </a:endParaRPr>
          </a:p>
        </p:txBody>
      </p:sp>
      <p:sp>
        <p:nvSpPr>
          <p:cNvPr id="154" name="TextBox 153"/>
          <p:cNvSpPr txBox="1"/>
          <p:nvPr/>
        </p:nvSpPr>
        <p:spPr>
          <a:xfrm>
            <a:off x="3436428" y="1018841"/>
            <a:ext cx="780246"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Accounting </a:t>
            </a:r>
            <a:br>
              <a:rPr lang="en-ZA" sz="900" b="1" dirty="0" smtClean="0">
                <a:solidFill>
                  <a:schemeClr val="bg1">
                    <a:lumMod val="50000"/>
                  </a:schemeClr>
                </a:solidFill>
                <a:latin typeface="Arial Narrow" pitchFamily="34" charset="0"/>
              </a:rPr>
            </a:br>
            <a:r>
              <a:rPr lang="en-ZA" sz="900" b="1" dirty="0" smtClean="0">
                <a:solidFill>
                  <a:schemeClr val="bg1">
                    <a:lumMod val="50000"/>
                  </a:schemeClr>
                </a:solidFill>
                <a:latin typeface="Arial Narrow" pitchFamily="34" charset="0"/>
              </a:rPr>
              <a:t>officer/authority</a:t>
            </a:r>
            <a:endParaRPr lang="en-ZA" sz="900" b="1" dirty="0">
              <a:solidFill>
                <a:schemeClr val="bg1">
                  <a:lumMod val="50000"/>
                </a:schemeClr>
              </a:solidFill>
              <a:latin typeface="Arial Narrow" pitchFamily="34" charset="0"/>
            </a:endParaRPr>
          </a:p>
        </p:txBody>
      </p:sp>
      <p:sp>
        <p:nvSpPr>
          <p:cNvPr id="162" name="TextBox 161"/>
          <p:cNvSpPr txBox="1"/>
          <p:nvPr/>
        </p:nvSpPr>
        <p:spPr>
          <a:xfrm>
            <a:off x="3732771" y="1415223"/>
            <a:ext cx="483903"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Executive authority</a:t>
            </a:r>
            <a:endParaRPr lang="en-ZA" sz="900" b="1" dirty="0">
              <a:solidFill>
                <a:schemeClr val="bg1">
                  <a:lumMod val="50000"/>
                </a:schemeClr>
              </a:solidFill>
              <a:latin typeface="Arial Narrow" pitchFamily="34" charset="0"/>
            </a:endParaRPr>
          </a:p>
        </p:txBody>
      </p:sp>
      <p:pic>
        <p:nvPicPr>
          <p:cNvPr id="163" name="Picture 162"/>
          <p:cNvPicPr>
            <a:picLocks noChangeAspect="1"/>
          </p:cNvPicPr>
          <p:nvPr/>
        </p:nvPicPr>
        <p:blipFill>
          <a:blip r:embed="rId8" cstate="print"/>
          <a:stretch>
            <a:fillRect/>
          </a:stretch>
        </p:blipFill>
        <p:spPr>
          <a:xfrm>
            <a:off x="5416372" y="700629"/>
            <a:ext cx="173812" cy="108000"/>
          </a:xfrm>
          <a:prstGeom prst="rect">
            <a:avLst/>
          </a:prstGeom>
        </p:spPr>
      </p:pic>
      <p:sp>
        <p:nvSpPr>
          <p:cNvPr id="222" name="TextBox 221"/>
          <p:cNvSpPr txBox="1"/>
          <p:nvPr/>
        </p:nvSpPr>
        <p:spPr>
          <a:xfrm>
            <a:off x="3732771" y="1797936"/>
            <a:ext cx="479689"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Internal audit unit</a:t>
            </a:r>
            <a:endParaRPr lang="en-ZA" sz="900" b="1" dirty="0">
              <a:solidFill>
                <a:schemeClr val="bg1">
                  <a:lumMod val="50000"/>
                </a:schemeClr>
              </a:solidFill>
              <a:latin typeface="Arial Narrow" pitchFamily="34" charset="0"/>
            </a:endParaRPr>
          </a:p>
        </p:txBody>
      </p:sp>
      <p:sp>
        <p:nvSpPr>
          <p:cNvPr id="223" name="TextBox 222"/>
          <p:cNvSpPr txBox="1"/>
          <p:nvPr/>
        </p:nvSpPr>
        <p:spPr>
          <a:xfrm>
            <a:off x="3732771" y="2177260"/>
            <a:ext cx="477366"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Audit committee </a:t>
            </a:r>
            <a:endParaRPr lang="en-ZA" sz="900" b="1" dirty="0">
              <a:solidFill>
                <a:schemeClr val="bg1">
                  <a:lumMod val="50000"/>
                </a:schemeClr>
              </a:solidFill>
              <a:latin typeface="Arial Narrow" pitchFamily="34" charset="0"/>
            </a:endParaRPr>
          </a:p>
        </p:txBody>
      </p:sp>
      <p:sp>
        <p:nvSpPr>
          <p:cNvPr id="225" name="TextBox 224"/>
          <p:cNvSpPr txBox="1"/>
          <p:nvPr/>
        </p:nvSpPr>
        <p:spPr>
          <a:xfrm>
            <a:off x="3732771" y="2563286"/>
            <a:ext cx="505937" cy="230832"/>
          </a:xfrm>
          <a:prstGeom prst="rect">
            <a:avLst/>
          </a:prstGeom>
          <a:noFill/>
        </p:spPr>
        <p:txBody>
          <a:bodyPr wrap="square" lIns="0" tIns="0" rIns="0" bIns="0" rtlCol="0">
            <a:spAutoFit/>
          </a:bodyPr>
          <a:lstStyle/>
          <a:p>
            <a:pPr algn="r">
              <a:lnSpc>
                <a:spcPts val="900"/>
              </a:lnSpc>
            </a:pPr>
            <a:r>
              <a:rPr lang="en-ZA" sz="900" b="1" dirty="0" smtClean="0">
                <a:solidFill>
                  <a:schemeClr val="bg1">
                    <a:lumMod val="50000"/>
                  </a:schemeClr>
                </a:solidFill>
                <a:latin typeface="Arial Narrow" pitchFamily="34" charset="0"/>
              </a:rPr>
              <a:t>Portfolio committee</a:t>
            </a:r>
            <a:endParaRPr lang="en-ZA" sz="900" b="1" dirty="0">
              <a:solidFill>
                <a:schemeClr val="bg1">
                  <a:lumMod val="50000"/>
                </a:schemeClr>
              </a:solidFill>
              <a:latin typeface="Arial Narrow" pitchFamily="34" charset="0"/>
            </a:endParaRPr>
          </a:p>
        </p:txBody>
      </p:sp>
      <p:sp>
        <p:nvSpPr>
          <p:cNvPr id="229" name="TextBox 228"/>
          <p:cNvSpPr txBox="1">
            <a:spLocks/>
          </p:cNvSpPr>
          <p:nvPr/>
        </p:nvSpPr>
        <p:spPr>
          <a:xfrm>
            <a:off x="3048000" y="2475419"/>
            <a:ext cx="461665" cy="415563"/>
          </a:xfrm>
          <a:prstGeom prst="rect">
            <a:avLst/>
          </a:prstGeom>
          <a:noFill/>
        </p:spPr>
        <p:txBody>
          <a:bodyPr vert="vert270" wrap="square" bIns="108000" rtlCol="0" anchor="ctr">
            <a:spAutoFit/>
          </a:bodyPr>
          <a:lstStyle/>
          <a:p>
            <a:pPr algn="ctr"/>
            <a:r>
              <a:rPr lang="en-ZA" sz="900" b="1" dirty="0" smtClean="0">
                <a:latin typeface="Arial Narrow" pitchFamily="34" charset="0"/>
              </a:rPr>
              <a:t>Third level </a:t>
            </a:r>
            <a:endParaRPr lang="en-ZA" sz="900" b="1" dirty="0">
              <a:latin typeface="Arial Narrow" pitchFamily="34" charset="0"/>
            </a:endParaRPr>
          </a:p>
        </p:txBody>
      </p:sp>
      <p:sp>
        <p:nvSpPr>
          <p:cNvPr id="179" name="TextBox 178"/>
          <p:cNvSpPr txBox="1"/>
          <p:nvPr/>
        </p:nvSpPr>
        <p:spPr>
          <a:xfrm>
            <a:off x="5908158" y="3621530"/>
            <a:ext cx="2785409" cy="195592"/>
          </a:xfrm>
          <a:prstGeom prst="rect">
            <a:avLst/>
          </a:prstGeom>
          <a:noFill/>
        </p:spPr>
        <p:txBody>
          <a:bodyPr wrap="square" lIns="0" tIns="54000" rIns="0" bIns="0" rtlCol="0">
            <a:spAutoFit/>
          </a:bodyPr>
          <a:lstStyle/>
          <a:p>
            <a:pPr algn="ctr">
              <a:lnSpc>
                <a:spcPts val="1100"/>
              </a:lnSpc>
            </a:pPr>
            <a:r>
              <a:rPr lang="en-ZA" sz="1000" b="1" dirty="0" smtClean="0">
                <a:solidFill>
                  <a:schemeClr val="accent3">
                    <a:lumMod val="75000"/>
                  </a:schemeClr>
                </a:solidFill>
                <a:latin typeface="Arial Narrow" pitchFamily="34" charset="0"/>
                <a:cs typeface="Times New Roman" pitchFamily="18" charset="0"/>
              </a:rPr>
              <a:t>Status of key commitments by minister</a:t>
            </a:r>
          </a:p>
        </p:txBody>
      </p:sp>
      <p:sp>
        <p:nvSpPr>
          <p:cNvPr id="190" name="Rectangle 189"/>
          <p:cNvSpPr/>
          <p:nvPr/>
        </p:nvSpPr>
        <p:spPr>
          <a:xfrm>
            <a:off x="5481672" y="3657643"/>
            <a:ext cx="3586128" cy="2650092"/>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accent3">
                  <a:lumMod val="75000"/>
                </a:schemeClr>
              </a:solidFill>
            </a:endParaRPr>
          </a:p>
        </p:txBody>
      </p:sp>
      <p:sp>
        <p:nvSpPr>
          <p:cNvPr id="191" name="TextBox 190"/>
          <p:cNvSpPr txBox="1"/>
          <p:nvPr/>
        </p:nvSpPr>
        <p:spPr>
          <a:xfrm>
            <a:off x="7549271" y="6172200"/>
            <a:ext cx="664615" cy="130805"/>
          </a:xfrm>
          <a:prstGeom prst="rect">
            <a:avLst/>
          </a:prstGeom>
          <a:noFill/>
          <a:ln w="25400">
            <a:solidFill>
              <a:srgbClr val="29A535"/>
            </a:solidFill>
          </a:ln>
        </p:spPr>
        <p:txBody>
          <a:bodyPr wrap="square" lIns="0" tIns="0" rIns="0" bIns="0" rtlCol="0">
            <a:spAutoFit/>
          </a:bodyPr>
          <a:lstStyle/>
          <a:p>
            <a:pPr algn="ctr"/>
            <a:r>
              <a:rPr lang="en-ZA" sz="850" dirty="0">
                <a:solidFill>
                  <a:schemeClr val="bg1">
                    <a:lumMod val="50000"/>
                  </a:schemeClr>
                </a:solidFill>
                <a:latin typeface="Arial Narrow" pitchFamily="34" charset="0"/>
                <a:cs typeface="Arial" pitchFamily="34" charset="0"/>
              </a:rPr>
              <a:t>Implemented</a:t>
            </a:r>
          </a:p>
        </p:txBody>
      </p:sp>
      <p:sp>
        <p:nvSpPr>
          <p:cNvPr id="192" name="TextBox 191"/>
          <p:cNvSpPr txBox="1"/>
          <p:nvPr/>
        </p:nvSpPr>
        <p:spPr>
          <a:xfrm>
            <a:off x="6847018" y="6174178"/>
            <a:ext cx="631385" cy="130805"/>
          </a:xfrm>
          <a:prstGeom prst="rect">
            <a:avLst/>
          </a:prstGeom>
          <a:noFill/>
          <a:ln w="25400">
            <a:solidFill>
              <a:srgbClr val="FFC000"/>
            </a:solidFill>
          </a:ln>
        </p:spPr>
        <p:txBody>
          <a:bodyPr wrap="square" lIns="0" tIns="0" rIns="0" bIns="0" rtlCol="0">
            <a:spAutoFit/>
          </a:bodyPr>
          <a:lstStyle/>
          <a:p>
            <a:pPr algn="ctr"/>
            <a:r>
              <a:rPr lang="en-ZA" sz="850" dirty="0">
                <a:solidFill>
                  <a:schemeClr val="bg1">
                    <a:lumMod val="50000"/>
                  </a:schemeClr>
                </a:solidFill>
                <a:latin typeface="Arial Narrow" pitchFamily="34" charset="0"/>
                <a:cs typeface="Arial" pitchFamily="34" charset="0"/>
              </a:rPr>
              <a:t>In</a:t>
            </a:r>
            <a:r>
              <a:rPr lang="en-ZA" sz="800" b="1" dirty="0" smtClean="0">
                <a:solidFill>
                  <a:schemeClr val="bg1"/>
                </a:solidFill>
                <a:latin typeface="Arial Narrow" pitchFamily="34" charset="0"/>
                <a:cs typeface="Times New Roman" pitchFamily="18" charset="0"/>
              </a:rPr>
              <a:t> </a:t>
            </a:r>
            <a:r>
              <a:rPr lang="en-ZA" sz="850" dirty="0">
                <a:solidFill>
                  <a:schemeClr val="bg1">
                    <a:lumMod val="50000"/>
                  </a:schemeClr>
                </a:solidFill>
                <a:latin typeface="Arial Narrow" pitchFamily="34" charset="0"/>
                <a:cs typeface="Arial" pitchFamily="34" charset="0"/>
              </a:rPr>
              <a:t>progress</a:t>
            </a:r>
          </a:p>
        </p:txBody>
      </p:sp>
      <p:sp>
        <p:nvSpPr>
          <p:cNvPr id="193" name="TextBox 192"/>
          <p:cNvSpPr txBox="1"/>
          <p:nvPr/>
        </p:nvSpPr>
        <p:spPr>
          <a:xfrm>
            <a:off x="6061619" y="6172200"/>
            <a:ext cx="731077" cy="130805"/>
          </a:xfrm>
          <a:prstGeom prst="rect">
            <a:avLst/>
          </a:prstGeom>
          <a:noFill/>
          <a:ln w="25400">
            <a:solidFill>
              <a:srgbClr val="E0001B"/>
            </a:solidFill>
          </a:ln>
        </p:spPr>
        <p:txBody>
          <a:bodyPr wrap="square" lIns="0" tIns="0" rIns="0" bIns="0" rtlCol="0">
            <a:spAutoFit/>
          </a:bodyPr>
          <a:lstStyle/>
          <a:p>
            <a:pPr algn="ctr"/>
            <a:r>
              <a:rPr lang="en-ZA" sz="850" dirty="0">
                <a:solidFill>
                  <a:schemeClr val="bg1">
                    <a:lumMod val="50000"/>
                  </a:schemeClr>
                </a:solidFill>
                <a:latin typeface="Arial Narrow" pitchFamily="34" charset="0"/>
                <a:cs typeface="Arial" pitchFamily="34" charset="0"/>
              </a:rPr>
              <a:t>Not</a:t>
            </a:r>
            <a:r>
              <a:rPr lang="en-ZA" sz="800" b="1" dirty="0" smtClean="0">
                <a:solidFill>
                  <a:schemeClr val="bg1"/>
                </a:solidFill>
                <a:latin typeface="Arial Narrow" pitchFamily="34" charset="0"/>
                <a:cs typeface="Times New Roman" pitchFamily="18" charset="0"/>
              </a:rPr>
              <a:t> </a:t>
            </a:r>
            <a:r>
              <a:rPr lang="en-ZA" sz="850" dirty="0">
                <a:solidFill>
                  <a:schemeClr val="bg1">
                    <a:lumMod val="50000"/>
                  </a:schemeClr>
                </a:solidFill>
                <a:latin typeface="Arial Narrow" pitchFamily="34" charset="0"/>
                <a:cs typeface="Arial" pitchFamily="34" charset="0"/>
              </a:rPr>
              <a:t>implemented</a:t>
            </a:r>
          </a:p>
        </p:txBody>
      </p:sp>
      <p:sp>
        <p:nvSpPr>
          <p:cNvPr id="197" name="TextBox 196"/>
          <p:cNvSpPr txBox="1"/>
          <p:nvPr/>
        </p:nvSpPr>
        <p:spPr>
          <a:xfrm>
            <a:off x="8286687" y="6176929"/>
            <a:ext cx="299077" cy="130805"/>
          </a:xfrm>
          <a:prstGeom prst="rect">
            <a:avLst/>
          </a:prstGeom>
          <a:noFill/>
          <a:ln w="25400">
            <a:solidFill>
              <a:srgbClr val="002060"/>
            </a:solidFill>
          </a:ln>
        </p:spPr>
        <p:txBody>
          <a:bodyPr wrap="square" lIns="0" tIns="0" rIns="0" bIns="0" rtlCol="0">
            <a:spAutoFit/>
          </a:bodyPr>
          <a:lstStyle/>
          <a:p>
            <a:pPr algn="ctr"/>
            <a:r>
              <a:rPr lang="en-ZA" sz="850" dirty="0">
                <a:solidFill>
                  <a:schemeClr val="bg1">
                    <a:lumMod val="50000"/>
                  </a:schemeClr>
                </a:solidFill>
                <a:latin typeface="Arial Narrow" pitchFamily="34" charset="0"/>
                <a:cs typeface="Arial" pitchFamily="34" charset="0"/>
              </a:rPr>
              <a:t>New</a:t>
            </a:r>
          </a:p>
        </p:txBody>
      </p:sp>
      <p:graphicFrame>
        <p:nvGraphicFramePr>
          <p:cNvPr id="198" name="Chart 197"/>
          <p:cNvGraphicFramePr/>
          <p:nvPr>
            <p:extLst>
              <p:ext uri="{D42A27DB-BD31-4B8C-83A1-F6EECF244321}">
                <p14:modId xmlns:p14="http://schemas.microsoft.com/office/powerpoint/2010/main" xmlns="" val="1164337088"/>
              </p:ext>
            </p:extLst>
          </p:nvPr>
        </p:nvGraphicFramePr>
        <p:xfrm>
          <a:off x="986143" y="4964976"/>
          <a:ext cx="1164805" cy="12618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9" name="Chart 198"/>
          <p:cNvGraphicFramePr/>
          <p:nvPr>
            <p:extLst>
              <p:ext uri="{D42A27DB-BD31-4B8C-83A1-F6EECF244321}">
                <p14:modId xmlns:p14="http://schemas.microsoft.com/office/powerpoint/2010/main" xmlns="" val="2853679370"/>
              </p:ext>
            </p:extLst>
          </p:nvPr>
        </p:nvGraphicFramePr>
        <p:xfrm>
          <a:off x="-56206" y="3886241"/>
          <a:ext cx="1164805" cy="12618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00" name="Chart 199"/>
          <p:cNvGraphicFramePr/>
          <p:nvPr>
            <p:extLst>
              <p:ext uri="{D42A27DB-BD31-4B8C-83A1-F6EECF244321}">
                <p14:modId xmlns:p14="http://schemas.microsoft.com/office/powerpoint/2010/main" xmlns="" val="4247435228"/>
              </p:ext>
            </p:extLst>
          </p:nvPr>
        </p:nvGraphicFramePr>
        <p:xfrm>
          <a:off x="1961205" y="3893343"/>
          <a:ext cx="1164805" cy="1261872"/>
        </p:xfrm>
        <a:graphic>
          <a:graphicData uri="http://schemas.openxmlformats.org/drawingml/2006/chart">
            <c:chart xmlns:c="http://schemas.openxmlformats.org/drawingml/2006/chart" xmlns:r="http://schemas.openxmlformats.org/officeDocument/2006/relationships" r:id="rId11"/>
          </a:graphicData>
        </a:graphic>
      </p:graphicFrame>
      <p:sp>
        <p:nvSpPr>
          <p:cNvPr id="201" name="Rectangle 200"/>
          <p:cNvSpPr/>
          <p:nvPr/>
        </p:nvSpPr>
        <p:spPr>
          <a:xfrm>
            <a:off x="86046" y="3657642"/>
            <a:ext cx="2900633" cy="2608545"/>
          </a:xfrm>
          <a:prstGeom prst="rect">
            <a:avLst/>
          </a:prstGeom>
          <a:noFill/>
          <a:ln w="19050">
            <a:solidFill>
              <a:srgbClr val="7793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2" name="TextBox 201"/>
          <p:cNvSpPr txBox="1"/>
          <p:nvPr/>
        </p:nvSpPr>
        <p:spPr>
          <a:xfrm>
            <a:off x="0" y="3803024"/>
            <a:ext cx="1086202"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Quality of submitted financial statements</a:t>
            </a:r>
          </a:p>
        </p:txBody>
      </p:sp>
      <p:sp>
        <p:nvSpPr>
          <p:cNvPr id="210" name="TextBox 209"/>
          <p:cNvSpPr txBox="1"/>
          <p:nvPr/>
        </p:nvSpPr>
        <p:spPr>
          <a:xfrm>
            <a:off x="2057400" y="4903206"/>
            <a:ext cx="997034"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Information technology</a:t>
            </a:r>
          </a:p>
        </p:txBody>
      </p:sp>
      <p:sp>
        <p:nvSpPr>
          <p:cNvPr id="211" name="TextBox 210"/>
          <p:cNvSpPr txBox="1"/>
          <p:nvPr/>
        </p:nvSpPr>
        <p:spPr>
          <a:xfrm>
            <a:off x="0" y="4953000"/>
            <a:ext cx="996923" cy="2308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Financial health</a:t>
            </a:r>
          </a:p>
        </p:txBody>
      </p:sp>
      <p:sp>
        <p:nvSpPr>
          <p:cNvPr id="212" name="TextBox 211"/>
          <p:cNvSpPr txBox="1"/>
          <p:nvPr/>
        </p:nvSpPr>
        <p:spPr>
          <a:xfrm>
            <a:off x="1981200" y="3817122"/>
            <a:ext cx="1088495"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Compliance with laws and regulations</a:t>
            </a:r>
          </a:p>
        </p:txBody>
      </p:sp>
      <p:sp>
        <p:nvSpPr>
          <p:cNvPr id="213" name="TextBox 212"/>
          <p:cNvSpPr txBox="1"/>
          <p:nvPr/>
        </p:nvSpPr>
        <p:spPr>
          <a:xfrm>
            <a:off x="1066800" y="4891444"/>
            <a:ext cx="996923"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Human resource management</a:t>
            </a:r>
          </a:p>
        </p:txBody>
      </p:sp>
      <p:sp>
        <p:nvSpPr>
          <p:cNvPr id="219" name="TextBox 218"/>
          <p:cNvSpPr txBox="1"/>
          <p:nvPr/>
        </p:nvSpPr>
        <p:spPr>
          <a:xfrm>
            <a:off x="-134636" y="3656802"/>
            <a:ext cx="3190508" cy="190240"/>
          </a:xfrm>
          <a:prstGeom prst="rect">
            <a:avLst/>
          </a:prstGeom>
          <a:noFill/>
          <a:ln>
            <a:noFill/>
          </a:ln>
        </p:spPr>
        <p:txBody>
          <a:bodyPr wrap="square" lIns="0" tIns="36000" rIns="0" bIns="0" rtlCol="0">
            <a:spAutoFit/>
          </a:bodyPr>
          <a:lstStyle/>
          <a:p>
            <a:pPr algn="ctr"/>
            <a:r>
              <a:rPr lang="en-ZA" sz="1000" b="1" dirty="0" smtClean="0">
                <a:solidFill>
                  <a:schemeClr val="accent1"/>
                </a:solidFill>
                <a:latin typeface="Arial Narrow" pitchFamily="34" charset="0"/>
                <a:cs typeface="Arial"/>
              </a:rPr>
              <a:t>Risk areas</a:t>
            </a:r>
          </a:p>
        </p:txBody>
      </p:sp>
      <p:pic>
        <p:nvPicPr>
          <p:cNvPr id="246" name="Picture 245"/>
          <p:cNvPicPr>
            <a:picLocks noChangeAspect="1"/>
          </p:cNvPicPr>
          <p:nvPr/>
        </p:nvPicPr>
        <p:blipFill>
          <a:blip r:embed="rId8" cstate="print"/>
          <a:stretch>
            <a:fillRect/>
          </a:stretch>
        </p:blipFill>
        <p:spPr>
          <a:xfrm>
            <a:off x="1474259" y="5541950"/>
            <a:ext cx="188649" cy="129600"/>
          </a:xfrm>
          <a:prstGeom prst="rect">
            <a:avLst/>
          </a:prstGeom>
        </p:spPr>
      </p:pic>
      <p:sp>
        <p:nvSpPr>
          <p:cNvPr id="251" name="TextBox 250"/>
          <p:cNvSpPr txBox="1">
            <a:spLocks/>
          </p:cNvSpPr>
          <p:nvPr/>
        </p:nvSpPr>
        <p:spPr>
          <a:xfrm>
            <a:off x="3048667" y="1775847"/>
            <a:ext cx="461665" cy="675008"/>
          </a:xfrm>
          <a:prstGeom prst="rect">
            <a:avLst/>
          </a:prstGeom>
          <a:noFill/>
        </p:spPr>
        <p:txBody>
          <a:bodyPr vert="vert270" wrap="square" bIns="108000" rtlCol="0" anchor="ctr">
            <a:spAutoFit/>
          </a:bodyPr>
          <a:lstStyle/>
          <a:p>
            <a:pPr algn="ctr"/>
            <a:r>
              <a:rPr lang="en-ZA" sz="900" b="1" dirty="0" smtClean="0">
                <a:latin typeface="Arial Narrow" pitchFamily="34" charset="0"/>
              </a:rPr>
              <a:t>Second level </a:t>
            </a:r>
            <a:endParaRPr lang="en-ZA" sz="900" b="1" dirty="0">
              <a:latin typeface="Arial Narrow" pitchFamily="34" charset="0"/>
            </a:endParaRPr>
          </a:p>
        </p:txBody>
      </p:sp>
      <p:sp>
        <p:nvSpPr>
          <p:cNvPr id="252" name="TextBox 251"/>
          <p:cNvSpPr txBox="1"/>
          <p:nvPr/>
        </p:nvSpPr>
        <p:spPr>
          <a:xfrm>
            <a:off x="6351026" y="3276600"/>
            <a:ext cx="2335774"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attention is given to the </a:t>
            </a:r>
            <a:r>
              <a:rPr lang="en-ZA" sz="800" b="1" dirty="0" smtClean="0">
                <a:solidFill>
                  <a:schemeClr val="accent3">
                    <a:lumMod val="75000"/>
                  </a:schemeClr>
                </a:solidFill>
                <a:latin typeface="Arial" panose="020B0604020202020204" pitchFamily="34" charset="0"/>
                <a:cs typeface="Arial" panose="020B0604020202020204" pitchFamily="34" charset="0"/>
              </a:rPr>
              <a:t>key controls </a:t>
            </a:r>
            <a:r>
              <a:rPr lang="en-ZA" sz="800" dirty="0" smtClean="0">
                <a:solidFill>
                  <a:schemeClr val="tx1">
                    <a:lumMod val="50000"/>
                    <a:lumOff val="50000"/>
                  </a:schemeClr>
                </a:solidFill>
                <a:latin typeface="Arial" panose="020B0604020202020204" pitchFamily="34" charset="0"/>
                <a:cs typeface="Arial" panose="020B0604020202020204" pitchFamily="34" charset="0"/>
              </a:rPr>
              <a:t>and</a:t>
            </a:r>
            <a:r>
              <a:rPr lang="en-ZA" sz="800" b="1" dirty="0" smtClean="0">
                <a:solidFill>
                  <a:schemeClr val="accent3">
                    <a:lumMod val="75000"/>
                  </a:schemeClr>
                </a:solidFill>
                <a:latin typeface="Arial" panose="020B0604020202020204" pitchFamily="34" charset="0"/>
                <a:cs typeface="Arial" panose="020B0604020202020204" pitchFamily="34" charset="0"/>
              </a:rPr>
              <a:t> </a:t>
            </a:r>
            <a:r>
              <a:rPr lang="en-ZA" sz="800" dirty="0" smtClean="0">
                <a:solidFill>
                  <a:schemeClr val="accent1"/>
                </a:solidFill>
                <a:latin typeface="Arial" panose="020B0604020202020204" pitchFamily="34" charset="0"/>
                <a:cs typeface="Arial" panose="020B0604020202020204" pitchFamily="34" charset="0"/>
              </a:rPr>
              <a:t>…</a:t>
            </a:r>
          </a:p>
        </p:txBody>
      </p:sp>
      <p:sp>
        <p:nvSpPr>
          <p:cNvPr id="253" name="Isosceles Triangle 252"/>
          <p:cNvSpPr/>
          <p:nvPr/>
        </p:nvSpPr>
        <p:spPr>
          <a:xfrm flipV="1">
            <a:off x="1260948" y="3508154"/>
            <a:ext cx="579976"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254" name="TextBox 253"/>
          <p:cNvSpPr txBox="1"/>
          <p:nvPr/>
        </p:nvSpPr>
        <p:spPr>
          <a:xfrm>
            <a:off x="7099785" y="3475556"/>
            <a:ext cx="1939452" cy="128240"/>
          </a:xfrm>
          <a:prstGeom prst="rect">
            <a:avLst/>
          </a:prstGeom>
          <a:noFill/>
        </p:spPr>
        <p:txBody>
          <a:bodyPr wrap="square" lIns="0" tIns="0" rIns="0" bIns="0" rtlCol="0">
            <a:spAutoFit/>
          </a:bodyPr>
          <a:lstStyle/>
          <a:p>
            <a:pPr algn="ctr">
              <a:lnSpc>
                <a:spcPts val="1000"/>
              </a:lnSpc>
            </a:pPr>
            <a:r>
              <a:rPr lang="en-ZA" sz="800" dirty="0" smtClean="0">
                <a:solidFill>
                  <a:schemeClr val="tx1">
                    <a:lumMod val="50000"/>
                    <a:lumOff val="50000"/>
                  </a:schemeClr>
                </a:solidFill>
                <a:latin typeface="Arial" panose="020B0604020202020204" pitchFamily="34" charset="0"/>
                <a:cs typeface="Arial" panose="020B0604020202020204" pitchFamily="34" charset="0"/>
              </a:rPr>
              <a:t>… and the </a:t>
            </a:r>
            <a:r>
              <a:rPr lang="en-ZA" sz="800" b="1" dirty="0" smtClean="0">
                <a:solidFill>
                  <a:schemeClr val="accent3">
                    <a:lumMod val="75000"/>
                  </a:schemeClr>
                </a:solidFill>
                <a:latin typeface="Arial" panose="020B0604020202020204" pitchFamily="34" charset="0"/>
                <a:cs typeface="Arial" panose="020B0604020202020204" pitchFamily="34" charset="0"/>
              </a:rPr>
              <a:t>commitments</a:t>
            </a:r>
            <a:r>
              <a:rPr lang="en-ZA" sz="800" dirty="0" smtClean="0">
                <a:solidFill>
                  <a:schemeClr val="accent1"/>
                </a:solidFill>
                <a:latin typeface="Arial" panose="020B0604020202020204" pitchFamily="34" charset="0"/>
                <a:cs typeface="Arial" panose="020B0604020202020204" pitchFamily="34" charset="0"/>
              </a:rPr>
              <a:t> </a:t>
            </a:r>
            <a:r>
              <a:rPr lang="en-ZA" sz="800" dirty="0" smtClean="0">
                <a:solidFill>
                  <a:schemeClr val="tx1">
                    <a:lumMod val="50000"/>
                    <a:lumOff val="50000"/>
                  </a:schemeClr>
                </a:solidFill>
                <a:latin typeface="Arial" panose="020B0604020202020204" pitchFamily="34" charset="0"/>
                <a:cs typeface="Arial" panose="020B0604020202020204" pitchFamily="34" charset="0"/>
              </a:rPr>
              <a:t>are honoured.</a:t>
            </a:r>
          </a:p>
        </p:txBody>
      </p:sp>
      <p:sp>
        <p:nvSpPr>
          <p:cNvPr id="255" name="Isosceles Triangle 254"/>
          <p:cNvSpPr/>
          <p:nvPr/>
        </p:nvSpPr>
        <p:spPr>
          <a:xfrm flipV="1">
            <a:off x="3112384" y="3485758"/>
            <a:ext cx="579976" cy="108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6" name="Isosceles Triangle 255"/>
          <p:cNvSpPr/>
          <p:nvPr/>
        </p:nvSpPr>
        <p:spPr>
          <a:xfrm flipV="1">
            <a:off x="6629400" y="3492842"/>
            <a:ext cx="579976"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800" dirty="0">
              <a:latin typeface="Arial" panose="020B0604020202020204" pitchFamily="34" charset="0"/>
              <a:cs typeface="Arial" panose="020B0604020202020204" pitchFamily="34" charset="0"/>
            </a:endParaRPr>
          </a:p>
        </p:txBody>
      </p:sp>
      <p:sp>
        <p:nvSpPr>
          <p:cNvPr id="257" name="TextBox 256"/>
          <p:cNvSpPr txBox="1"/>
          <p:nvPr/>
        </p:nvSpPr>
        <p:spPr>
          <a:xfrm>
            <a:off x="6806260" y="3429000"/>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6</a:t>
            </a:r>
            <a:endParaRPr lang="en-ZA" sz="800" b="1" dirty="0">
              <a:latin typeface="Arial" panose="020B0604020202020204" pitchFamily="34" charset="0"/>
              <a:cs typeface="Arial" panose="020B0604020202020204" pitchFamily="34" charset="0"/>
            </a:endParaRPr>
          </a:p>
        </p:txBody>
      </p:sp>
      <p:sp>
        <p:nvSpPr>
          <p:cNvPr id="258" name="TextBox 257"/>
          <p:cNvSpPr txBox="1"/>
          <p:nvPr/>
        </p:nvSpPr>
        <p:spPr>
          <a:xfrm>
            <a:off x="3285292" y="3442156"/>
            <a:ext cx="241820" cy="215444"/>
          </a:xfrm>
          <a:prstGeom prst="rect">
            <a:avLst/>
          </a:prstGeom>
          <a:noFill/>
        </p:spPr>
        <p:txBody>
          <a:bodyPr wrap="square" rtlCol="0">
            <a:spAutoFit/>
          </a:bodyPr>
          <a:lstStyle/>
          <a:p>
            <a:r>
              <a:rPr lang="en-ZA" sz="800" b="1" dirty="0" smtClean="0">
                <a:solidFill>
                  <a:schemeClr val="bg1"/>
                </a:solidFill>
                <a:latin typeface="Arial" panose="020B0604020202020204" pitchFamily="34" charset="0"/>
                <a:cs typeface="Arial" panose="020B0604020202020204" pitchFamily="34" charset="0"/>
              </a:rPr>
              <a:t>5</a:t>
            </a:r>
            <a:endParaRPr lang="en-ZA" sz="800" b="1" dirty="0">
              <a:solidFill>
                <a:schemeClr val="bg1"/>
              </a:solidFill>
              <a:latin typeface="Arial" panose="020B0604020202020204" pitchFamily="34" charset="0"/>
              <a:cs typeface="Arial" panose="020B0604020202020204" pitchFamily="34" charset="0"/>
            </a:endParaRPr>
          </a:p>
        </p:txBody>
      </p:sp>
      <p:sp>
        <p:nvSpPr>
          <p:cNvPr id="259" name="TextBox 258"/>
          <p:cNvSpPr txBox="1"/>
          <p:nvPr/>
        </p:nvSpPr>
        <p:spPr>
          <a:xfrm>
            <a:off x="1430026" y="3461598"/>
            <a:ext cx="241820" cy="215444"/>
          </a:xfrm>
          <a:prstGeom prst="rect">
            <a:avLst/>
          </a:prstGeom>
          <a:noFill/>
        </p:spPr>
        <p:txBody>
          <a:bodyPr wrap="square" rtlCol="0">
            <a:spAutoFit/>
          </a:bodyPr>
          <a:lstStyle/>
          <a:p>
            <a:r>
              <a:rPr lang="en-ZA" sz="800" b="1" dirty="0" smtClean="0">
                <a:latin typeface="Arial" panose="020B0604020202020204" pitchFamily="34" charset="0"/>
                <a:cs typeface="Arial" panose="020B0604020202020204" pitchFamily="34" charset="0"/>
              </a:rPr>
              <a:t>4</a:t>
            </a:r>
            <a:endParaRPr lang="en-ZA" sz="800" b="1" dirty="0">
              <a:latin typeface="Arial" panose="020B0604020202020204" pitchFamily="34" charset="0"/>
              <a:cs typeface="Arial" panose="020B0604020202020204" pitchFamily="34" charset="0"/>
            </a:endParaRPr>
          </a:p>
        </p:txBody>
      </p:sp>
      <p:sp>
        <p:nvSpPr>
          <p:cNvPr id="110" name="TextBox 109"/>
          <p:cNvSpPr txBox="1"/>
          <p:nvPr/>
        </p:nvSpPr>
        <p:spPr>
          <a:xfrm>
            <a:off x="986615" y="3810465"/>
            <a:ext cx="1115510" cy="369332"/>
          </a:xfrm>
          <a:prstGeom prst="rect">
            <a:avLst/>
          </a:prstGeom>
          <a:noFill/>
        </p:spPr>
        <p:txBody>
          <a:bodyPr wrap="square" rtlCol="0">
            <a:spAutoFit/>
          </a:bodyPr>
          <a:lstStyle/>
          <a:p>
            <a:pPr algn="ctr"/>
            <a:r>
              <a:rPr lang="en-ZA" sz="900" dirty="0" smtClean="0">
                <a:solidFill>
                  <a:schemeClr val="bg1">
                    <a:lumMod val="50000"/>
                  </a:schemeClr>
                </a:solidFill>
                <a:latin typeface="Arial Narrow" pitchFamily="34" charset="0"/>
                <a:cs typeface="Times New Roman" pitchFamily="18" charset="0"/>
              </a:rPr>
              <a:t>Quality of submitted performance reports</a:t>
            </a:r>
          </a:p>
        </p:txBody>
      </p:sp>
      <p:graphicFrame>
        <p:nvGraphicFramePr>
          <p:cNvPr id="112" name="Table 111"/>
          <p:cNvGraphicFramePr>
            <a:graphicFrameLocks noGrp="1"/>
          </p:cNvGraphicFramePr>
          <p:nvPr>
            <p:extLst>
              <p:ext uri="{D42A27DB-BD31-4B8C-83A1-F6EECF244321}">
                <p14:modId xmlns:p14="http://schemas.microsoft.com/office/powerpoint/2010/main" xmlns="" val="1628546567"/>
              </p:ext>
            </p:extLst>
          </p:nvPr>
        </p:nvGraphicFramePr>
        <p:xfrm>
          <a:off x="327252" y="6030333"/>
          <a:ext cx="2482661" cy="185799"/>
        </p:xfrm>
        <a:graphic>
          <a:graphicData uri="http://schemas.openxmlformats.org/drawingml/2006/table">
            <a:tbl>
              <a:tblPr/>
              <a:tblGrid>
                <a:gridCol w="794732"/>
                <a:gridCol w="794732"/>
                <a:gridCol w="893197"/>
              </a:tblGrid>
              <a:tr h="185799">
                <a:tc>
                  <a:txBody>
                    <a:bodyPr/>
                    <a:lstStyle/>
                    <a:p>
                      <a:pPr algn="ctr" fontAlgn="ctr">
                        <a:lnSpc>
                          <a:spcPts val="960"/>
                        </a:lnSpc>
                      </a:pPr>
                      <a:r>
                        <a:rPr lang="en-ZA" sz="800" b="0" i="0" u="none" strike="noStrike" dirty="0" smtClean="0">
                          <a:solidFill>
                            <a:schemeClr val="tx1"/>
                          </a:solidFill>
                          <a:latin typeface="Arial Narrow" pitchFamily="34" charset="0"/>
                        </a:rPr>
                        <a:t>Good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E59E"/>
                    </a:solidFill>
                  </a:tcPr>
                </a:tc>
                <a:tc>
                  <a:txBody>
                    <a:bodyPr/>
                    <a:lstStyle/>
                    <a:p>
                      <a:pPr algn="ctr" fontAlgn="ctr">
                        <a:lnSpc>
                          <a:spcPts val="960"/>
                        </a:lnSpc>
                      </a:pPr>
                      <a:r>
                        <a:rPr lang="en-ZA" sz="800" b="0" i="0" u="none" strike="noStrike" dirty="0" smtClean="0">
                          <a:solidFill>
                            <a:schemeClr val="tx1"/>
                          </a:solidFill>
                          <a:latin typeface="Arial Narrow" pitchFamily="34" charset="0"/>
                        </a:rPr>
                        <a:t>Concerning</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7"/>
                    </a:solidFill>
                  </a:tcPr>
                </a:tc>
                <a:tc>
                  <a:txBody>
                    <a:bodyPr/>
                    <a:lstStyle/>
                    <a:p>
                      <a:pPr algn="ctr" fontAlgn="ctr">
                        <a:lnSpc>
                          <a:spcPts val="960"/>
                        </a:lnSpc>
                      </a:pPr>
                      <a:r>
                        <a:rPr lang="en-ZA" sz="800" b="0" i="0" u="none" strike="noStrike" dirty="0" smtClean="0">
                          <a:solidFill>
                            <a:schemeClr val="tx1"/>
                          </a:solidFill>
                          <a:latin typeface="Arial Narrow" pitchFamily="34" charset="0"/>
                        </a:rPr>
                        <a:t>Intervention</a:t>
                      </a:r>
                      <a:r>
                        <a:rPr lang="en-ZA" sz="800" b="0" i="0" u="none" strike="noStrike" baseline="0" dirty="0" smtClean="0">
                          <a:solidFill>
                            <a:schemeClr val="tx1"/>
                          </a:solidFill>
                          <a:latin typeface="Arial Narrow" pitchFamily="34" charset="0"/>
                        </a:rPr>
                        <a:t> </a:t>
                      </a:r>
                      <a:r>
                        <a:rPr lang="en-ZA" sz="800" b="0" i="0" u="none" strike="noStrike" dirty="0" smtClean="0">
                          <a:solidFill>
                            <a:schemeClr val="tx1"/>
                          </a:solidFill>
                          <a:latin typeface="Arial Narrow" pitchFamily="34" charset="0"/>
                        </a:rPr>
                        <a:t>required</a:t>
                      </a:r>
                      <a:endParaRPr lang="en-ZA" sz="800" b="0" i="0" u="none" strike="noStrike" dirty="0">
                        <a:solidFill>
                          <a:schemeClr val="tx1"/>
                        </a:solidFill>
                        <a:latin typeface="Arial Narrow"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1A1"/>
                    </a:solidFill>
                  </a:tcPr>
                </a:tc>
              </a:tr>
            </a:tbl>
          </a:graphicData>
        </a:graphic>
      </p:graphicFrame>
      <p:pic>
        <p:nvPicPr>
          <p:cNvPr id="125" name="Picture 124"/>
          <p:cNvPicPr>
            <a:picLocks noChangeAspect="1"/>
          </p:cNvPicPr>
          <p:nvPr/>
        </p:nvPicPr>
        <p:blipFill>
          <a:blip r:embed="rId8" cstate="print"/>
          <a:stretch>
            <a:fillRect/>
          </a:stretch>
        </p:blipFill>
        <p:spPr>
          <a:xfrm>
            <a:off x="5440913" y="1093302"/>
            <a:ext cx="173812" cy="108000"/>
          </a:xfrm>
          <a:prstGeom prst="rect">
            <a:avLst/>
          </a:prstGeom>
        </p:spPr>
      </p:pic>
      <p:pic>
        <p:nvPicPr>
          <p:cNvPr id="126" name="Picture 125"/>
          <p:cNvPicPr>
            <a:picLocks noChangeAspect="1"/>
          </p:cNvPicPr>
          <p:nvPr/>
        </p:nvPicPr>
        <p:blipFill>
          <a:blip r:embed="rId8" cstate="print"/>
          <a:stretch>
            <a:fillRect/>
          </a:stretch>
        </p:blipFill>
        <p:spPr>
          <a:xfrm>
            <a:off x="5430832" y="1481654"/>
            <a:ext cx="173812" cy="108000"/>
          </a:xfrm>
          <a:prstGeom prst="rect">
            <a:avLst/>
          </a:prstGeom>
        </p:spPr>
      </p:pic>
      <p:pic>
        <p:nvPicPr>
          <p:cNvPr id="127" name="Picture 126"/>
          <p:cNvPicPr>
            <a:picLocks noChangeAspect="1"/>
          </p:cNvPicPr>
          <p:nvPr/>
        </p:nvPicPr>
        <p:blipFill>
          <a:blip r:embed="rId8" cstate="print"/>
          <a:stretch>
            <a:fillRect/>
          </a:stretch>
        </p:blipFill>
        <p:spPr>
          <a:xfrm>
            <a:off x="5432817" y="2624702"/>
            <a:ext cx="173812" cy="108000"/>
          </a:xfrm>
          <a:prstGeom prst="rect">
            <a:avLst/>
          </a:prstGeom>
        </p:spPr>
      </p:pic>
      <p:pic>
        <p:nvPicPr>
          <p:cNvPr id="128" name="Picture 127"/>
          <p:cNvPicPr>
            <a:picLocks noChangeAspect="1"/>
          </p:cNvPicPr>
          <p:nvPr/>
        </p:nvPicPr>
        <p:blipFill>
          <a:blip r:embed="rId8" cstate="print"/>
          <a:stretch>
            <a:fillRect/>
          </a:stretch>
        </p:blipFill>
        <p:spPr>
          <a:xfrm>
            <a:off x="5430832" y="2235860"/>
            <a:ext cx="173812" cy="108000"/>
          </a:xfrm>
          <a:prstGeom prst="rect">
            <a:avLst/>
          </a:prstGeom>
        </p:spPr>
      </p:pic>
      <p:pic>
        <p:nvPicPr>
          <p:cNvPr id="135" name="Picture 134"/>
          <p:cNvPicPr>
            <a:picLocks noChangeAspect="1"/>
          </p:cNvPicPr>
          <p:nvPr/>
        </p:nvPicPr>
        <p:blipFill>
          <a:blip r:embed="rId8" cstate="print"/>
          <a:stretch>
            <a:fillRect/>
          </a:stretch>
        </p:blipFill>
        <p:spPr>
          <a:xfrm>
            <a:off x="5433956" y="1859352"/>
            <a:ext cx="173812" cy="108000"/>
          </a:xfrm>
          <a:prstGeom prst="rect">
            <a:avLst/>
          </a:prstGeom>
        </p:spPr>
      </p:pic>
      <p:graphicFrame>
        <p:nvGraphicFramePr>
          <p:cNvPr id="153" name="Table 152"/>
          <p:cNvGraphicFramePr>
            <a:graphicFrameLocks noGrp="1"/>
          </p:cNvGraphicFramePr>
          <p:nvPr>
            <p:extLst>
              <p:ext uri="{D42A27DB-BD31-4B8C-83A1-F6EECF244321}">
                <p14:modId xmlns:p14="http://schemas.microsoft.com/office/powerpoint/2010/main" xmlns="" val="2020727467"/>
              </p:ext>
            </p:extLst>
          </p:nvPr>
        </p:nvGraphicFramePr>
        <p:xfrm>
          <a:off x="340799" y="2882957"/>
          <a:ext cx="1080000" cy="288000"/>
        </p:xfrm>
        <a:graphic>
          <a:graphicData uri="http://schemas.openxmlformats.org/drawingml/2006/table">
            <a:tbl>
              <a:tblPr firstRow="1" bandRow="1">
                <a:tableStyleId>{5C22544A-7EE6-4342-B048-85BDC9FD1C3A}</a:tableStyleId>
              </a:tblPr>
              <a:tblGrid>
                <a:gridCol w="1080000"/>
              </a:tblGrid>
              <a:tr h="288000">
                <a:tc>
                  <a:txBody>
                    <a:bodyPr/>
                    <a:lstStyle/>
                    <a:p>
                      <a:pPr algn="ctr"/>
                      <a:r>
                        <a:rPr lang="en-ZA" sz="800" b="0" dirty="0" smtClean="0">
                          <a:solidFill>
                            <a:schemeClr val="bg1"/>
                          </a:solidFill>
                          <a:latin typeface="Arial Narrow" pitchFamily="34" charset="0"/>
                          <a:cs typeface="Times New Roman" pitchFamily="18" charset="0"/>
                        </a:rPr>
                        <a:t>Unqualified with no findings</a:t>
                      </a:r>
                    </a:p>
                  </a:txBody>
                  <a:tcPr marL="0" marR="0" marT="0" marB="0" anchor="ctr">
                    <a:solidFill>
                      <a:srgbClr val="29A535"/>
                    </a:solidFill>
                  </a:tcPr>
                </a:tc>
              </a:tr>
            </a:tbl>
          </a:graphicData>
        </a:graphic>
      </p:graphicFrame>
      <p:graphicFrame>
        <p:nvGraphicFramePr>
          <p:cNvPr id="155" name="Table 154"/>
          <p:cNvGraphicFramePr>
            <a:graphicFrameLocks noGrp="1"/>
          </p:cNvGraphicFramePr>
          <p:nvPr>
            <p:extLst>
              <p:ext uri="{D42A27DB-BD31-4B8C-83A1-F6EECF244321}">
                <p14:modId xmlns:p14="http://schemas.microsoft.com/office/powerpoint/2010/main" xmlns="" val="1699837255"/>
              </p:ext>
            </p:extLst>
          </p:nvPr>
        </p:nvGraphicFramePr>
        <p:xfrm>
          <a:off x="1655457" y="2882957"/>
          <a:ext cx="1080000" cy="288000"/>
        </p:xfrm>
        <a:graphic>
          <a:graphicData uri="http://schemas.openxmlformats.org/drawingml/2006/table">
            <a:tbl>
              <a:tblPr firstRow="1" bandRow="1">
                <a:tableStyleId>{5C22544A-7EE6-4342-B048-85BDC9FD1C3A}</a:tableStyleId>
              </a:tblPr>
              <a:tblGrid>
                <a:gridCol w="1080000"/>
              </a:tblGrid>
              <a:tr h="288000">
                <a:tc>
                  <a:txBody>
                    <a:bodyPr/>
                    <a:lstStyle/>
                    <a:p>
                      <a:pPr algn="ctr"/>
                      <a:r>
                        <a:rPr lang="en-ZA" sz="800" b="0" dirty="0" smtClean="0">
                          <a:solidFill>
                            <a:srgbClr val="002060"/>
                          </a:solidFill>
                          <a:latin typeface="Arial Narrow" pitchFamily="34" charset="0"/>
                          <a:cs typeface="Times New Roman" pitchFamily="18" charset="0"/>
                        </a:rPr>
                        <a:t>Unqualified</a:t>
                      </a:r>
                      <a:r>
                        <a:rPr lang="en-ZA" sz="800" b="0" baseline="0" dirty="0" smtClean="0">
                          <a:solidFill>
                            <a:srgbClr val="002060"/>
                          </a:solidFill>
                          <a:latin typeface="Arial Narrow" pitchFamily="34" charset="0"/>
                          <a:cs typeface="Times New Roman" pitchFamily="18" charset="0"/>
                        </a:rPr>
                        <a:t> </a:t>
                      </a:r>
                      <a:r>
                        <a:rPr lang="en-ZA" sz="800" b="0" dirty="0" smtClean="0">
                          <a:solidFill>
                            <a:srgbClr val="002060"/>
                          </a:solidFill>
                          <a:latin typeface="Arial Narrow" pitchFamily="34" charset="0"/>
                          <a:cs typeface="Times New Roman" pitchFamily="18" charset="0"/>
                        </a:rPr>
                        <a:t>with findings</a:t>
                      </a:r>
                    </a:p>
                  </a:txBody>
                  <a:tcPr marL="0" marR="0" marT="0" marB="0" anchor="ctr">
                    <a:solidFill>
                      <a:srgbClr val="FEC000"/>
                    </a:solidFill>
                  </a:tcPr>
                </a:tc>
              </a:tr>
            </a:tbl>
          </a:graphicData>
        </a:graphic>
      </p:graphicFrame>
      <p:graphicFrame>
        <p:nvGraphicFramePr>
          <p:cNvPr id="165" name="Chart 164"/>
          <p:cNvGraphicFramePr/>
          <p:nvPr>
            <p:extLst>
              <p:ext uri="{D42A27DB-BD31-4B8C-83A1-F6EECF244321}">
                <p14:modId xmlns:p14="http://schemas.microsoft.com/office/powerpoint/2010/main" xmlns="" val="780256971"/>
              </p:ext>
            </p:extLst>
          </p:nvPr>
        </p:nvGraphicFramePr>
        <p:xfrm>
          <a:off x="3198549" y="4750480"/>
          <a:ext cx="1925833" cy="57623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6" name="Chart 165"/>
          <p:cNvGraphicFramePr/>
          <p:nvPr>
            <p:extLst>
              <p:ext uri="{D42A27DB-BD31-4B8C-83A1-F6EECF244321}">
                <p14:modId xmlns:p14="http://schemas.microsoft.com/office/powerpoint/2010/main" xmlns="" val="3878283066"/>
              </p:ext>
            </p:extLst>
          </p:nvPr>
        </p:nvGraphicFramePr>
        <p:xfrm>
          <a:off x="3208561" y="5508724"/>
          <a:ext cx="1925833" cy="57623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7" name="Chart 166"/>
          <p:cNvGraphicFramePr/>
          <p:nvPr>
            <p:extLst>
              <p:ext uri="{D42A27DB-BD31-4B8C-83A1-F6EECF244321}">
                <p14:modId xmlns:p14="http://schemas.microsoft.com/office/powerpoint/2010/main" xmlns="" val="2690810392"/>
              </p:ext>
            </p:extLst>
          </p:nvPr>
        </p:nvGraphicFramePr>
        <p:xfrm>
          <a:off x="3193752" y="4042818"/>
          <a:ext cx="1925833" cy="650484"/>
        </p:xfrm>
        <a:graphic>
          <a:graphicData uri="http://schemas.openxmlformats.org/drawingml/2006/chart">
            <c:chart xmlns:c="http://schemas.openxmlformats.org/drawingml/2006/chart" xmlns:r="http://schemas.openxmlformats.org/officeDocument/2006/relationships" r:id="rId14"/>
          </a:graphicData>
        </a:graphic>
      </p:graphicFrame>
      <p:pic>
        <p:nvPicPr>
          <p:cNvPr id="170" name="Picture 169"/>
          <p:cNvPicPr>
            <a:picLocks noChangeAspect="1"/>
          </p:cNvPicPr>
          <p:nvPr/>
        </p:nvPicPr>
        <p:blipFill>
          <a:blip r:embed="rId15" cstate="print"/>
          <a:stretch>
            <a:fillRect/>
          </a:stretch>
        </p:blipFill>
        <p:spPr>
          <a:xfrm>
            <a:off x="4953000" y="4896677"/>
            <a:ext cx="126439" cy="216000"/>
          </a:xfrm>
          <a:prstGeom prst="rect">
            <a:avLst/>
          </a:prstGeom>
        </p:spPr>
      </p:pic>
      <p:sp>
        <p:nvSpPr>
          <p:cNvPr id="176" name="Rectangle 175"/>
          <p:cNvSpPr/>
          <p:nvPr/>
        </p:nvSpPr>
        <p:spPr>
          <a:xfrm>
            <a:off x="3544065" y="6019800"/>
            <a:ext cx="1161667" cy="188659"/>
          </a:xfrm>
          <a:prstGeom prst="rect">
            <a:avLst/>
          </a:prstGeom>
        </p:spPr>
        <p:txBody>
          <a:bodyPr wrap="square" lIns="80155" tIns="40077" rIns="80155" bIns="40077" anchor="t">
            <a:spAutoFit/>
          </a:bodyPr>
          <a:lstStyle/>
          <a:p>
            <a:pPr>
              <a:spcAft>
                <a:spcPts val="1052"/>
              </a:spcAft>
            </a:pPr>
            <a:r>
              <a:rPr lang="en-US" sz="700" dirty="0">
                <a:solidFill>
                  <a:schemeClr val="bg1">
                    <a:lumMod val="50000"/>
                  </a:schemeClr>
                </a:solidFill>
                <a:latin typeface="Arial" pitchFamily="34" charset="0"/>
                <a:cs typeface="Arial" pitchFamily="34" charset="0"/>
              </a:rPr>
              <a:t>2014-15</a:t>
            </a:r>
          </a:p>
        </p:txBody>
      </p:sp>
      <p:sp>
        <p:nvSpPr>
          <p:cNvPr id="178" name="Rectangle 177"/>
          <p:cNvSpPr/>
          <p:nvPr/>
        </p:nvSpPr>
        <p:spPr>
          <a:xfrm>
            <a:off x="3486765" y="6068421"/>
            <a:ext cx="77054" cy="90652"/>
          </a:xfrm>
          <a:prstGeom prst="rect">
            <a:avLst/>
          </a:prstGeom>
          <a:solidFill>
            <a:srgbClr val="17375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86" name="Rectangle 185"/>
          <p:cNvSpPr/>
          <p:nvPr/>
        </p:nvSpPr>
        <p:spPr>
          <a:xfrm>
            <a:off x="4171478" y="6068420"/>
            <a:ext cx="77054" cy="90652"/>
          </a:xfrm>
          <a:prstGeom prst="rect">
            <a:avLst/>
          </a:prstGeom>
          <a:solidFill>
            <a:srgbClr val="8EB4E3"/>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94" name="Rectangle 193"/>
          <p:cNvSpPr/>
          <p:nvPr/>
        </p:nvSpPr>
        <p:spPr>
          <a:xfrm>
            <a:off x="4248533" y="6019800"/>
            <a:ext cx="1161667" cy="188659"/>
          </a:xfrm>
          <a:prstGeom prst="rect">
            <a:avLst/>
          </a:prstGeom>
        </p:spPr>
        <p:txBody>
          <a:bodyPr wrap="square" lIns="80155" tIns="40077" rIns="80155" bIns="40077" anchor="t">
            <a:spAutoFit/>
          </a:bodyPr>
          <a:lstStyle/>
          <a:p>
            <a:pPr>
              <a:spcAft>
                <a:spcPts val="1052"/>
              </a:spcAft>
            </a:pPr>
            <a:r>
              <a:rPr lang="en-US" sz="700" dirty="0">
                <a:solidFill>
                  <a:schemeClr val="bg1">
                    <a:lumMod val="50000"/>
                  </a:schemeClr>
                </a:solidFill>
                <a:latin typeface="Arial" pitchFamily="34" charset="0"/>
                <a:cs typeface="Arial" pitchFamily="34" charset="0"/>
              </a:rPr>
              <a:t>2013-14</a:t>
            </a:r>
          </a:p>
        </p:txBody>
      </p:sp>
      <p:graphicFrame>
        <p:nvGraphicFramePr>
          <p:cNvPr id="195" name="Chart 194"/>
          <p:cNvGraphicFramePr/>
          <p:nvPr>
            <p:extLst>
              <p:ext uri="{D42A27DB-BD31-4B8C-83A1-F6EECF244321}">
                <p14:modId xmlns:p14="http://schemas.microsoft.com/office/powerpoint/2010/main" xmlns="" val="3735323748"/>
              </p:ext>
            </p:extLst>
          </p:nvPr>
        </p:nvGraphicFramePr>
        <p:xfrm>
          <a:off x="229054" y="684723"/>
          <a:ext cx="2579176" cy="2343883"/>
        </p:xfrm>
        <a:graphic>
          <a:graphicData uri="http://schemas.openxmlformats.org/drawingml/2006/chart">
            <c:chart xmlns:c="http://schemas.openxmlformats.org/drawingml/2006/chart" xmlns:r="http://schemas.openxmlformats.org/officeDocument/2006/relationships" r:id="rId16"/>
          </a:graphicData>
        </a:graphic>
      </p:graphicFrame>
      <p:sp>
        <p:nvSpPr>
          <p:cNvPr id="92" name="Title 1"/>
          <p:cNvSpPr>
            <a:spLocks noGrp="1"/>
          </p:cNvSpPr>
          <p:nvPr>
            <p:ph type="title"/>
          </p:nvPr>
        </p:nvSpPr>
        <p:spPr>
          <a:xfrm>
            <a:off x="76200" y="0"/>
            <a:ext cx="8576609" cy="288000"/>
          </a:xfrm>
          <a:ln>
            <a:noFill/>
          </a:ln>
        </p:spPr>
        <p:txBody>
          <a:bodyPr>
            <a:noAutofit/>
          </a:bodyPr>
          <a:lstStyle/>
          <a:p>
            <a:r>
              <a:rPr lang="en-US" sz="2000" b="1" dirty="0">
                <a:solidFill>
                  <a:srgbClr val="00A9A4"/>
                </a:solidFill>
                <a:latin typeface="Arial" panose="020B0604020202020204" pitchFamily="34" charset="0"/>
                <a:cs typeface="Arial" panose="020B0604020202020204" pitchFamily="34" charset="0"/>
              </a:rPr>
              <a:t>1</a:t>
            </a:r>
            <a:r>
              <a:rPr lang="en-US" sz="2000" b="1" dirty="0" smtClean="0">
                <a:solidFill>
                  <a:srgbClr val="00A9A4"/>
                </a:solidFill>
                <a:latin typeface="Arial" panose="020B0604020202020204" pitchFamily="34" charset="0"/>
                <a:cs typeface="Arial" panose="020B0604020202020204" pitchFamily="34" charset="0"/>
              </a:rPr>
              <a:t>. </a:t>
            </a:r>
            <a:r>
              <a:rPr lang="en-US" sz="2000" b="1" dirty="0">
                <a:solidFill>
                  <a:srgbClr val="00A9A4"/>
                </a:solidFill>
                <a:latin typeface="Arial" panose="020B0604020202020204" pitchFamily="34" charset="0"/>
                <a:cs typeface="Arial" panose="020B0604020202020204" pitchFamily="34" charset="0"/>
              </a:rPr>
              <a:t>Overall audit outcomes – PSA and DPME Portfolio</a:t>
            </a:r>
          </a:p>
        </p:txBody>
      </p:sp>
      <p:sp>
        <p:nvSpPr>
          <p:cNvPr id="97"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schemeClr val="bg1"/>
                </a:solidFill>
              </a:rPr>
              <a:pPr algn="ctr"/>
              <a:t>5</a:t>
            </a:fld>
            <a:endParaRPr lang="en-US" sz="1800" dirty="0">
              <a:solidFill>
                <a:schemeClr val="bg1"/>
              </a:solidFill>
            </a:endParaRPr>
          </a:p>
        </p:txBody>
      </p:sp>
      <p:pic>
        <p:nvPicPr>
          <p:cNvPr id="93" name="Picture 92"/>
          <p:cNvPicPr>
            <a:picLocks noChangeAspect="1"/>
          </p:cNvPicPr>
          <p:nvPr/>
        </p:nvPicPr>
        <p:blipFill>
          <a:blip r:embed="rId8" cstate="print"/>
          <a:stretch>
            <a:fillRect/>
          </a:stretch>
        </p:blipFill>
        <p:spPr>
          <a:xfrm>
            <a:off x="404136" y="5548000"/>
            <a:ext cx="188649" cy="129600"/>
          </a:xfrm>
          <a:prstGeom prst="rect">
            <a:avLst/>
          </a:prstGeom>
        </p:spPr>
      </p:pic>
      <p:pic>
        <p:nvPicPr>
          <p:cNvPr id="94" name="Picture 93"/>
          <p:cNvPicPr>
            <a:picLocks noChangeAspect="1"/>
          </p:cNvPicPr>
          <p:nvPr/>
        </p:nvPicPr>
        <p:blipFill>
          <a:blip r:embed="rId8" cstate="print"/>
          <a:stretch>
            <a:fillRect/>
          </a:stretch>
        </p:blipFill>
        <p:spPr>
          <a:xfrm>
            <a:off x="2516930" y="5564750"/>
            <a:ext cx="188649" cy="129600"/>
          </a:xfrm>
          <a:prstGeom prst="rect">
            <a:avLst/>
          </a:prstGeom>
        </p:spPr>
      </p:pic>
      <p:sp>
        <p:nvSpPr>
          <p:cNvPr id="95" name="TextBox 94"/>
          <p:cNvSpPr txBox="1"/>
          <p:nvPr/>
        </p:nvSpPr>
        <p:spPr>
          <a:xfrm>
            <a:off x="7209376" y="5211999"/>
            <a:ext cx="1829861" cy="906265"/>
          </a:xfrm>
          <a:prstGeom prst="rect">
            <a:avLst/>
          </a:prstGeom>
          <a:noFill/>
          <a:ln w="38100">
            <a:solidFill>
              <a:srgbClr val="FFC000"/>
            </a:solidFill>
          </a:ln>
        </p:spPr>
        <p:txBody>
          <a:bodyPr wrap="square" lIns="36000" tIns="36000" rIns="36000" bIns="36000" rtlCol="0" anchor="ctr">
            <a:spAutoFit/>
          </a:bodyPr>
          <a:lstStyle/>
          <a:p>
            <a:pPr algn="ctr">
              <a:lnSpc>
                <a:spcPts val="1300"/>
              </a:lnSpc>
              <a:spcBef>
                <a:spcPts val="600"/>
              </a:spcBef>
              <a:spcAft>
                <a:spcPts val="1200"/>
              </a:spcAft>
            </a:pPr>
            <a:r>
              <a:rPr lang="en-ZA" sz="900" dirty="0">
                <a:latin typeface="Arial Narrow" panose="020B0606020202030204" pitchFamily="34" charset="0"/>
                <a:cs typeface="Arial" panose="020B0604020202020204" pitchFamily="34" charset="0"/>
              </a:rPr>
              <a:t>Build capacity to assist government department to implement the </a:t>
            </a:r>
            <a:r>
              <a:rPr lang="en-US" sz="900" dirty="0">
                <a:latin typeface="Arial Narrow" panose="020B0606020202030204" pitchFamily="34" charset="0"/>
                <a:cs typeface="Arial" panose="020B0604020202020204" pitchFamily="34" charset="0"/>
              </a:rPr>
              <a:t>the Corporate governance of information and </a:t>
            </a:r>
            <a:r>
              <a:rPr lang="en-ZA" sz="900" dirty="0">
                <a:latin typeface="Arial Narrow" panose="020B0606020202030204" pitchFamily="34" charset="0"/>
                <a:cs typeface="Arial" panose="020B0604020202020204" pitchFamily="34" charset="0"/>
              </a:rPr>
              <a:t>communication technology policy framework</a:t>
            </a:r>
          </a:p>
        </p:txBody>
      </p:sp>
      <p:sp>
        <p:nvSpPr>
          <p:cNvPr id="96" name="TextBox 95"/>
          <p:cNvSpPr txBox="1"/>
          <p:nvPr/>
        </p:nvSpPr>
        <p:spPr>
          <a:xfrm>
            <a:off x="7209375" y="3810021"/>
            <a:ext cx="1829861" cy="739552"/>
          </a:xfrm>
          <a:prstGeom prst="rect">
            <a:avLst/>
          </a:prstGeom>
          <a:noFill/>
          <a:ln w="38100">
            <a:solidFill>
              <a:srgbClr val="29A535"/>
            </a:solidFill>
          </a:ln>
        </p:spPr>
        <p:txBody>
          <a:bodyPr wrap="square" lIns="36000" tIns="36000" rIns="36000" bIns="36000" rtlCol="0" anchor="ctr">
            <a:spAutoFit/>
          </a:bodyPr>
          <a:lstStyle/>
          <a:p>
            <a:pPr lvl="0" algn="ctr">
              <a:lnSpc>
                <a:spcPts val="1300"/>
              </a:lnSpc>
              <a:spcBef>
                <a:spcPts val="600"/>
              </a:spcBef>
              <a:spcAft>
                <a:spcPts val="1200"/>
              </a:spcAft>
            </a:pPr>
            <a:r>
              <a:rPr lang="en-ZA" sz="900" dirty="0">
                <a:latin typeface="Arial Narrow" panose="020B0606020202030204" pitchFamily="34" charset="0"/>
                <a:cs typeface="Arial" panose="020B0604020202020204" pitchFamily="34" charset="0"/>
              </a:rPr>
              <a:t>Improve the quality of quarterly financial reporting through proper reviews of financial  information by governance structures (internal audit)</a:t>
            </a:r>
          </a:p>
        </p:txBody>
      </p:sp>
      <p:sp>
        <p:nvSpPr>
          <p:cNvPr id="98" name="TextBox 97"/>
          <p:cNvSpPr txBox="1"/>
          <p:nvPr/>
        </p:nvSpPr>
        <p:spPr>
          <a:xfrm>
            <a:off x="7203249" y="4600440"/>
            <a:ext cx="1835988" cy="572840"/>
          </a:xfrm>
          <a:prstGeom prst="rect">
            <a:avLst/>
          </a:prstGeom>
          <a:noFill/>
          <a:ln w="38100">
            <a:solidFill>
              <a:srgbClr val="FFC000"/>
            </a:solidFill>
          </a:ln>
        </p:spPr>
        <p:txBody>
          <a:bodyPr wrap="square" lIns="36000" tIns="36000" rIns="36000" bIns="36000" rtlCol="0">
            <a:spAutoFit/>
          </a:bodyPr>
          <a:lstStyle/>
          <a:p>
            <a:pPr algn="ctr">
              <a:lnSpc>
                <a:spcPts val="1300"/>
              </a:lnSpc>
              <a:spcBef>
                <a:spcPts val="600"/>
              </a:spcBef>
              <a:spcAft>
                <a:spcPts val="1200"/>
              </a:spcAft>
            </a:pPr>
            <a:r>
              <a:rPr lang="en-US" sz="900" dirty="0">
                <a:latin typeface="Arial Narrow" panose="020B0606020202030204" pitchFamily="34" charset="0"/>
                <a:cs typeface="Arial" panose="020B0604020202020204" pitchFamily="34" charset="0"/>
              </a:rPr>
              <a:t>Appointment of a permanent information technology officer (the current incumbent is appointed on a contract basis)</a:t>
            </a:r>
          </a:p>
        </p:txBody>
      </p:sp>
      <p:sp>
        <p:nvSpPr>
          <p:cNvPr id="99" name="TextBox 98"/>
          <p:cNvSpPr txBox="1"/>
          <p:nvPr/>
        </p:nvSpPr>
        <p:spPr>
          <a:xfrm>
            <a:off x="5520863" y="3820400"/>
            <a:ext cx="1641848" cy="978968"/>
          </a:xfrm>
          <a:prstGeom prst="rect">
            <a:avLst/>
          </a:prstGeom>
          <a:noFill/>
          <a:ln w="38100">
            <a:solidFill>
              <a:srgbClr val="FFC000"/>
            </a:solidFill>
          </a:ln>
        </p:spPr>
        <p:txBody>
          <a:bodyPr wrap="square" lIns="36000" tIns="72000" rIns="36000" bIns="72000" rtlCol="0">
            <a:spAutoFit/>
          </a:bodyPr>
          <a:lstStyle/>
          <a:p>
            <a:pPr algn="ctr">
              <a:lnSpc>
                <a:spcPts val="1300"/>
              </a:lnSpc>
              <a:spcBef>
                <a:spcPts val="600"/>
              </a:spcBef>
              <a:spcAft>
                <a:spcPts val="1200"/>
              </a:spcAft>
            </a:pPr>
            <a:r>
              <a:rPr lang="en-ZA" sz="900" dirty="0">
                <a:latin typeface="Arial Narrow" panose="020B0606020202030204" pitchFamily="34" charset="0"/>
                <a:cs typeface="Arial" panose="020B0604020202020204" pitchFamily="34" charset="0"/>
              </a:rPr>
              <a:t>The DPSA should actively pursue the passing of the Public Administration and Management Bill to address the weaknesses of the current Public Service Act. </a:t>
            </a:r>
            <a:endParaRPr lang="en-ZA" sz="800" dirty="0">
              <a:latin typeface="Arial Narrow" panose="020B0606020202030204" pitchFamily="34" charset="0"/>
              <a:cs typeface="Arial" panose="020B0604020202020204" pitchFamily="34" charset="0"/>
            </a:endParaRPr>
          </a:p>
        </p:txBody>
      </p:sp>
      <p:sp>
        <p:nvSpPr>
          <p:cNvPr id="100" name="TextBox 99"/>
          <p:cNvSpPr txBox="1"/>
          <p:nvPr/>
        </p:nvSpPr>
        <p:spPr>
          <a:xfrm>
            <a:off x="5521885" y="4816239"/>
            <a:ext cx="1634891" cy="1312392"/>
          </a:xfrm>
          <a:prstGeom prst="rect">
            <a:avLst/>
          </a:prstGeom>
          <a:noFill/>
          <a:ln w="38100">
            <a:solidFill>
              <a:srgbClr val="FFC000"/>
            </a:solidFill>
          </a:ln>
        </p:spPr>
        <p:txBody>
          <a:bodyPr wrap="square" lIns="36000" tIns="72000" rIns="36000" bIns="72000" rtlCol="0">
            <a:spAutoFit/>
          </a:bodyPr>
          <a:lstStyle/>
          <a:p>
            <a:pPr algn="ctr">
              <a:lnSpc>
                <a:spcPts val="1300"/>
              </a:lnSpc>
              <a:spcBef>
                <a:spcPts val="600"/>
              </a:spcBef>
              <a:spcAft>
                <a:spcPts val="1200"/>
              </a:spcAft>
            </a:pPr>
            <a:r>
              <a:rPr lang="en-ZA" sz="900" dirty="0">
                <a:latin typeface="Arial Narrow" panose="020B0606020202030204" pitchFamily="34" charset="0"/>
                <a:cs typeface="Arial" panose="020B0604020202020204" pitchFamily="34" charset="0"/>
              </a:rPr>
              <a:t>The DPSA needs to create the capacity and systems to consolidate, monitor and analyse the audit outcomes of government to be able to identify and address weaknesses in current legislation, regulations and guidance.</a:t>
            </a:r>
          </a:p>
        </p:txBody>
      </p:sp>
      <p:sp>
        <p:nvSpPr>
          <p:cNvPr id="2" name="Flowchart: Connector 1"/>
          <p:cNvSpPr/>
          <p:nvPr/>
        </p:nvSpPr>
        <p:spPr>
          <a:xfrm>
            <a:off x="104186" y="4117690"/>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t>A</a:t>
            </a:r>
            <a:endParaRPr lang="en-ZA" b="1" dirty="0"/>
          </a:p>
        </p:txBody>
      </p:sp>
      <p:sp>
        <p:nvSpPr>
          <p:cNvPr id="102" name="Flowchart: Connector 101"/>
          <p:cNvSpPr/>
          <p:nvPr/>
        </p:nvSpPr>
        <p:spPr>
          <a:xfrm>
            <a:off x="1056686" y="4158285"/>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B</a:t>
            </a:r>
            <a:endParaRPr lang="en-ZA" b="1" dirty="0"/>
          </a:p>
        </p:txBody>
      </p:sp>
      <p:sp>
        <p:nvSpPr>
          <p:cNvPr id="103" name="Flowchart: Connector 102"/>
          <p:cNvSpPr/>
          <p:nvPr/>
        </p:nvSpPr>
        <p:spPr>
          <a:xfrm>
            <a:off x="2025336" y="4186454"/>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C</a:t>
            </a:r>
            <a:endParaRPr lang="en-ZA" b="1" dirty="0"/>
          </a:p>
        </p:txBody>
      </p:sp>
      <p:sp>
        <p:nvSpPr>
          <p:cNvPr id="104" name="Flowchart: Connector 103"/>
          <p:cNvSpPr/>
          <p:nvPr/>
        </p:nvSpPr>
        <p:spPr>
          <a:xfrm>
            <a:off x="113851" y="5173280"/>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D</a:t>
            </a:r>
            <a:endParaRPr lang="en-ZA" b="1" dirty="0"/>
          </a:p>
        </p:txBody>
      </p:sp>
      <p:sp>
        <p:nvSpPr>
          <p:cNvPr id="105" name="Flowchart: Connector 104"/>
          <p:cNvSpPr/>
          <p:nvPr/>
        </p:nvSpPr>
        <p:spPr>
          <a:xfrm>
            <a:off x="1010560" y="5215716"/>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E</a:t>
            </a:r>
            <a:endParaRPr lang="en-ZA" b="1" dirty="0"/>
          </a:p>
        </p:txBody>
      </p:sp>
      <p:sp>
        <p:nvSpPr>
          <p:cNvPr id="106" name="Flowchart: Connector 105"/>
          <p:cNvSpPr/>
          <p:nvPr/>
        </p:nvSpPr>
        <p:spPr>
          <a:xfrm>
            <a:off x="2092600" y="5214889"/>
            <a:ext cx="141092" cy="137528"/>
          </a:xfrm>
          <a:prstGeom prst="flowChartConnector">
            <a:avLst/>
          </a:prstGeom>
          <a:solidFill>
            <a:srgbClr val="97E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F</a:t>
            </a:r>
            <a:endParaRPr lang="en-ZA" b="1" dirty="0"/>
          </a:p>
        </p:txBody>
      </p:sp>
    </p:spTree>
    <p:extLst>
      <p:ext uri="{BB962C8B-B14F-4D97-AF65-F5344CB8AC3E}">
        <p14:creationId xmlns:p14="http://schemas.microsoft.com/office/powerpoint/2010/main" xmlns="" val="230102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extLst>
              <p:ext uri="{D42A27DB-BD31-4B8C-83A1-F6EECF244321}">
                <p14:modId xmlns:p14="http://schemas.microsoft.com/office/powerpoint/2010/main" xmlns="" val="797389381"/>
              </p:ext>
            </p:extLst>
          </p:nvPr>
        </p:nvGraphicFramePr>
        <p:xfrm>
          <a:off x="304800" y="3733800"/>
          <a:ext cx="7239000" cy="2087880"/>
        </p:xfrm>
        <a:graphic>
          <a:graphicData uri="http://schemas.openxmlformats.org/drawingml/2006/table">
            <a:tbl>
              <a:tblPr bandRow="1">
                <a:tableStyleId>{5C22544A-7EE6-4342-B048-85BDC9FD1C3A}</a:tableStyleId>
              </a:tblPr>
              <a:tblGrid>
                <a:gridCol w="1905000"/>
                <a:gridCol w="1219200"/>
                <a:gridCol w="304800"/>
                <a:gridCol w="228600"/>
                <a:gridCol w="1371600"/>
                <a:gridCol w="381000"/>
                <a:gridCol w="228600"/>
                <a:gridCol w="1295400"/>
                <a:gridCol w="304800"/>
              </a:tblGrid>
              <a:tr h="19812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DPSA</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algn="r">
                        <a:spcBef>
                          <a:spcPts val="0"/>
                        </a:spcBef>
                        <a:spcAft>
                          <a:spcPts val="0"/>
                        </a:spcAft>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endParaRPr lang="en-ZA" sz="1100" b="1" kern="1200" dirty="0">
                        <a:solidFill>
                          <a:srgbClr val="002060"/>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bg1"/>
                          </a:solidFill>
                          <a:effectLst/>
                          <a:latin typeface="Arial" panose="020B0604020202020204" pitchFamily="34" charset="0"/>
                          <a:ea typeface="+mn-ea"/>
                          <a:cs typeface="Arial" panose="020B0604020202020204" pitchFamily="34" charset="0"/>
                        </a:rPr>
                        <a:t>R2 523 000</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00B050"/>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chemeClr val="tx1"/>
                          </a:solidFill>
                          <a:effectLst/>
                          <a:latin typeface="Arial" panose="020B0604020202020204" pitchFamily="34" charset="0"/>
                          <a:ea typeface="+mn-ea"/>
                          <a:cs typeface="Arial" panose="020B0604020202020204" pitchFamily="34" charset="0"/>
                        </a:rPr>
                        <a:t>-</a:t>
                      </a:r>
                    </a:p>
                  </a:txBody>
                  <a:tcP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22860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NSG Department</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marL="0" algn="r" defTabSz="914400" rtl="0" eaLnBrk="1" latinLnBrk="0" hangingPunct="1">
                        <a:spcBef>
                          <a:spcPts val="0"/>
                        </a:spcBef>
                        <a:spcAft>
                          <a:spcPts val="0"/>
                        </a:spcAft>
                      </a:pPr>
                      <a:r>
                        <a:rPr lang="en-US" sz="1100" b="1" kern="1200" dirty="0" smtClean="0">
                          <a:solidFill>
                            <a:schemeClr val="tx1"/>
                          </a:solidFill>
                          <a:effectLst/>
                          <a:latin typeface="Arial" panose="020B0604020202020204" pitchFamily="34" charset="0"/>
                          <a:ea typeface="+mn-ea"/>
                          <a:cs typeface="Arial" panose="020B0604020202020204" pitchFamily="34" charset="0"/>
                        </a:rPr>
                        <a:t>-</a:t>
                      </a: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bg1"/>
                          </a:solidFill>
                          <a:effectLst/>
                          <a:latin typeface="Arial" panose="020B0604020202020204" pitchFamily="34" charset="0"/>
                          <a:ea typeface="+mn-ea"/>
                          <a:cs typeface="Arial" panose="020B0604020202020204" pitchFamily="34" charset="0"/>
                        </a:rPr>
                        <a:t>R294  000</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F4001B"/>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p>
                  </a:txBody>
                  <a:tcPr>
                    <a:solidFill>
                      <a:srgbClr val="E9EDF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tc>
              </a:tr>
              <a:tr h="25908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NSG Trading</a:t>
                      </a:r>
                      <a:r>
                        <a:rPr lang="en-ZA" sz="1100" b="1" kern="1200" baseline="0" dirty="0" smtClean="0">
                          <a:solidFill>
                            <a:schemeClr val="bg1"/>
                          </a:solidFill>
                          <a:latin typeface="Arial" panose="020B0604020202020204" pitchFamily="34" charset="0"/>
                          <a:ea typeface="+mn-ea"/>
                          <a:cs typeface="Arial" panose="020B0604020202020204" pitchFamily="34" charset="0"/>
                        </a:rPr>
                        <a:t> Entity</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marL="0" algn="r" defTabSz="914400" rtl="0" eaLnBrk="1" latinLnBrk="0" hangingPunct="1">
                        <a:spcBef>
                          <a:spcPts val="0"/>
                        </a:spcBef>
                        <a:spcAft>
                          <a:spcPts val="0"/>
                        </a:spcAft>
                      </a:pPr>
                      <a:r>
                        <a:rPr lang="en-US" sz="1100" b="1" kern="1200" dirty="0" smtClean="0">
                          <a:solidFill>
                            <a:schemeClr val="tx1"/>
                          </a:solidFill>
                          <a:effectLst/>
                          <a:latin typeface="Arial" panose="020B0604020202020204" pitchFamily="34" charset="0"/>
                          <a:ea typeface="+mn-ea"/>
                          <a:cs typeface="Arial" panose="020B0604020202020204" pitchFamily="34" charset="0"/>
                        </a:rPr>
                        <a:t>-</a:t>
                      </a: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bg1"/>
                          </a:solidFill>
                          <a:effectLst/>
                          <a:latin typeface="Arial" panose="020B0604020202020204" pitchFamily="34" charset="0"/>
                          <a:ea typeface="+mn-ea"/>
                          <a:cs typeface="Arial" panose="020B0604020202020204" pitchFamily="34" charset="0"/>
                        </a:rPr>
                        <a:t>R126 000</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F4001B"/>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bg1"/>
                          </a:solidFill>
                          <a:effectLst/>
                          <a:latin typeface="Arial" panose="020B0604020202020204" pitchFamily="34" charset="0"/>
                          <a:ea typeface="+mn-ea"/>
                          <a:cs typeface="Arial" panose="020B0604020202020204" pitchFamily="34" charset="0"/>
                        </a:rPr>
                        <a:t>-</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algn="r">
                        <a:spcBef>
                          <a:spcPts val="0"/>
                        </a:spcBef>
                        <a:spcAft>
                          <a:spcPts val="0"/>
                        </a:spcAft>
                      </a:pP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25908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PSC</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algn="r">
                        <a:spcBef>
                          <a:spcPts val="0"/>
                        </a:spcBef>
                        <a:spcAft>
                          <a:spcPts val="0"/>
                        </a:spcAft>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endParaRPr lang="en-ZA" sz="1100" b="1" kern="1200" dirty="0">
                        <a:solidFill>
                          <a:srgbClr val="002060"/>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tx1"/>
                          </a:solidFill>
                          <a:effectLst/>
                          <a:latin typeface="Arial" panose="020B0604020202020204" pitchFamily="34" charset="0"/>
                          <a:ea typeface="+mn-ea"/>
                          <a:cs typeface="Arial" panose="020B0604020202020204" pitchFamily="34" charset="0"/>
                        </a:rPr>
                        <a:t>-</a:t>
                      </a: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r>
              <a:tr h="25908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DPME</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algn="r">
                        <a:spcBef>
                          <a:spcPts val="0"/>
                        </a:spcBef>
                        <a:spcAft>
                          <a:spcPts val="0"/>
                        </a:spcAft>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endParaRPr lang="en-ZA" sz="1100" b="1" kern="1200" dirty="0">
                        <a:solidFill>
                          <a:srgbClr val="002060"/>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r>
                        <a:rPr lang="en-ZA" sz="1100" b="1" kern="1200" dirty="0" smtClean="0">
                          <a:solidFill>
                            <a:schemeClr val="bg1"/>
                          </a:solidFill>
                          <a:effectLst/>
                          <a:latin typeface="Arial" panose="020B0604020202020204" pitchFamily="34" charset="0"/>
                          <a:ea typeface="+mn-ea"/>
                          <a:cs typeface="Arial" panose="020B0604020202020204" pitchFamily="34" charset="0"/>
                        </a:rPr>
                        <a:t>R37 000</a:t>
                      </a:r>
                    </a:p>
                  </a:txBody>
                  <a:tcPr>
                    <a:solidFill>
                      <a:srgbClr val="29A535"/>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b="1" kern="1200" dirty="0" smtClean="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chemeClr val="bg1"/>
                          </a:solidFill>
                          <a:effectLst/>
                          <a:latin typeface="Arial" panose="020B0604020202020204" pitchFamily="34" charset="0"/>
                          <a:ea typeface="+mn-ea"/>
                          <a:cs typeface="Arial" panose="020B0604020202020204" pitchFamily="34" charset="0"/>
                        </a:rPr>
                        <a:t> 11</a:t>
                      </a:r>
                      <a:r>
                        <a:rPr lang="en-ZA" sz="1100" b="1" kern="1200" baseline="0" dirty="0" smtClean="0">
                          <a:solidFill>
                            <a:schemeClr val="bg1"/>
                          </a:solidFill>
                          <a:effectLst/>
                          <a:latin typeface="Arial" panose="020B0604020202020204" pitchFamily="34" charset="0"/>
                          <a:ea typeface="+mn-ea"/>
                          <a:cs typeface="Arial" panose="020B0604020202020204" pitchFamily="34" charset="0"/>
                        </a:rPr>
                        <a:t> 000</a:t>
                      </a:r>
                      <a:endParaRPr lang="en-ZA" sz="1100" b="1" kern="1200" dirty="0" smtClean="0">
                        <a:solidFill>
                          <a:schemeClr val="bg1"/>
                        </a:solidFill>
                        <a:effectLst/>
                        <a:latin typeface="Arial" panose="020B0604020202020204" pitchFamily="34" charset="0"/>
                        <a:ea typeface="+mn-ea"/>
                        <a:cs typeface="Arial" panose="020B0604020202020204" pitchFamily="34" charset="0"/>
                      </a:endParaRPr>
                    </a:p>
                  </a:txBody>
                  <a:tcPr>
                    <a:solidFill>
                      <a:srgbClr val="00B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D0D8E8"/>
                    </a:solidFill>
                  </a:tcPr>
                </a:tc>
              </a:tr>
              <a:tr h="25908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NYDA</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algn="r">
                        <a:spcBef>
                          <a:spcPts val="0"/>
                        </a:spcBef>
                        <a:spcAft>
                          <a:spcPts val="0"/>
                        </a:spcAft>
                      </a:pPr>
                      <a:r>
                        <a:rPr lang="en-ZA" sz="1100" b="1" kern="1200" dirty="0" smtClean="0">
                          <a:solidFill>
                            <a:srgbClr val="002060"/>
                          </a:solidFill>
                          <a:effectLst/>
                          <a:latin typeface="Arial" panose="020B0604020202020204" pitchFamily="34" charset="0"/>
                          <a:ea typeface="+mn-ea"/>
                          <a:cs typeface="Arial" panose="020B0604020202020204" pitchFamily="34" charset="0"/>
                        </a:rPr>
                        <a:t> -</a:t>
                      </a:r>
                      <a:endParaRPr lang="en-ZA" sz="1100" b="1" kern="1200" dirty="0">
                        <a:solidFill>
                          <a:srgbClr val="002060"/>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US" sz="1100" b="1" kern="1200" dirty="0" smtClean="0">
                          <a:solidFill>
                            <a:schemeClr val="bg1"/>
                          </a:solidFill>
                          <a:effectLst/>
                          <a:latin typeface="Arial" panose="020B0604020202020204" pitchFamily="34" charset="0"/>
                          <a:ea typeface="+mn-ea"/>
                          <a:cs typeface="Arial" panose="020B0604020202020204" pitchFamily="34" charset="0"/>
                        </a:rPr>
                        <a:t>R580 000</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00B050"/>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chemeClr val="bg1"/>
                          </a:solidFill>
                          <a:effectLst/>
                          <a:latin typeface="Arial" panose="020B0604020202020204" pitchFamily="34" charset="0"/>
                          <a:ea typeface="+mn-ea"/>
                          <a:cs typeface="Arial" panose="020B0604020202020204" pitchFamily="34" charset="0"/>
                        </a:rPr>
                        <a:t> 266 000</a:t>
                      </a:r>
                    </a:p>
                  </a:txBody>
                  <a:tcPr>
                    <a:solidFill>
                      <a:srgbClr val="00B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r>
              <a:tr h="259080">
                <a:tc>
                  <a:txBody>
                    <a:bodyPr/>
                    <a:lstStyle/>
                    <a:p>
                      <a:pPr>
                        <a:spcBef>
                          <a:spcPts val="0"/>
                        </a:spcBef>
                        <a:spcAft>
                          <a:spcPts val="0"/>
                        </a:spcAft>
                      </a:pPr>
                      <a:r>
                        <a:rPr lang="en-ZA" sz="1100" b="1" kern="1200" dirty="0" smtClean="0">
                          <a:solidFill>
                            <a:schemeClr val="bg1"/>
                          </a:solidFill>
                          <a:latin typeface="Arial" panose="020B0604020202020204" pitchFamily="34" charset="0"/>
                          <a:ea typeface="+mn-ea"/>
                          <a:cs typeface="Arial" panose="020B0604020202020204" pitchFamily="34" charset="0"/>
                        </a:rPr>
                        <a:t>Stats</a:t>
                      </a:r>
                      <a:r>
                        <a:rPr lang="en-ZA" sz="1100" b="1" kern="1200" baseline="0" dirty="0" smtClean="0">
                          <a:solidFill>
                            <a:schemeClr val="bg1"/>
                          </a:solidFill>
                          <a:latin typeface="Arial" panose="020B0604020202020204" pitchFamily="34" charset="0"/>
                          <a:ea typeface="+mn-ea"/>
                          <a:cs typeface="Arial" panose="020B0604020202020204" pitchFamily="34" charset="0"/>
                        </a:rPr>
                        <a:t> SA</a:t>
                      </a:r>
                      <a:endParaRPr lang="en-ZA" sz="1100" b="1" kern="1200" dirty="0">
                        <a:solidFill>
                          <a:schemeClr val="bg1"/>
                        </a:solidFill>
                        <a:latin typeface="Arial" panose="020B0604020202020204" pitchFamily="34" charset="0"/>
                        <a:ea typeface="+mn-ea"/>
                        <a:cs typeface="Arial" panose="020B0604020202020204" pitchFamily="34" charset="0"/>
                      </a:endParaRPr>
                    </a:p>
                  </a:txBody>
                  <a:tcPr>
                    <a:solidFill>
                      <a:srgbClr val="4F81BD"/>
                    </a:solidFill>
                  </a:tcPr>
                </a:tc>
                <a:tc>
                  <a:txBody>
                    <a:bodyPr/>
                    <a:lstStyle/>
                    <a:p>
                      <a:pPr algn="r">
                        <a:spcBef>
                          <a:spcPts val="0"/>
                        </a:spcBef>
                        <a:spcAft>
                          <a:spcPts val="0"/>
                        </a:spcAft>
                      </a:pPr>
                      <a:endParaRPr lang="en-ZA" sz="1100" b="1" kern="1200" dirty="0">
                        <a:solidFill>
                          <a:srgbClr val="002060"/>
                        </a:solidFill>
                        <a:effectLst/>
                        <a:latin typeface="Arial" panose="020B0604020202020204" pitchFamily="34" charset="0"/>
                        <a:ea typeface="+mn-ea"/>
                        <a:cs typeface="Arial" panose="020B0604020202020204" pitchFamily="34" charset="0"/>
                      </a:endParaRPr>
                    </a:p>
                  </a:txBody>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ZA" sz="1100" b="1" kern="1200" dirty="0" smtClean="0">
                          <a:solidFill>
                            <a:schemeClr val="bg1"/>
                          </a:solidFill>
                          <a:effectLst/>
                          <a:latin typeface="Arial" panose="020B0604020202020204" pitchFamily="34" charset="0"/>
                          <a:ea typeface="+mn-ea"/>
                          <a:cs typeface="Arial" panose="020B0604020202020204" pitchFamily="34" charset="0"/>
                        </a:rPr>
                        <a:t>R416 000</a:t>
                      </a:r>
                      <a:endParaRPr lang="en-ZA" sz="11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00B050"/>
                    </a:solid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endParaRPr lang="en-ZA" sz="1100" b="1" kern="1200" dirty="0">
                        <a:solidFill>
                          <a:schemeClr val="tx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100" b="1" kern="1200" dirty="0" smtClean="0">
                          <a:solidFill>
                            <a:schemeClr val="bg1"/>
                          </a:solidFill>
                          <a:effectLst/>
                          <a:latin typeface="Arial" panose="020B0604020202020204" pitchFamily="34" charset="0"/>
                          <a:ea typeface="+mn-ea"/>
                          <a:cs typeface="Arial" panose="020B0604020202020204" pitchFamily="34" charset="0"/>
                        </a:rPr>
                        <a:t>4 310 000</a:t>
                      </a:r>
                    </a:p>
                  </a:txBody>
                  <a:tcPr>
                    <a:solidFill>
                      <a:srgbClr val="00B05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Arial" panose="020B0604020202020204" pitchFamily="34" charset="0"/>
                        <a:ea typeface="+mn-ea"/>
                        <a:cs typeface="Arial" panose="020B0604020202020204" pitchFamily="34" charset="0"/>
                      </a:endParaRPr>
                    </a:p>
                  </a:txBody>
                  <a:tcPr>
                    <a:solidFill>
                      <a:srgbClr val="E9EDF4"/>
                    </a:solidFill>
                  </a:tcPr>
                </a:tc>
              </a:tr>
              <a:tr h="259080">
                <a:tc>
                  <a:txBody>
                    <a:bodyPr/>
                    <a:lstStyle/>
                    <a:p>
                      <a:pPr>
                        <a:spcBef>
                          <a:spcPts val="0"/>
                        </a:spcBef>
                        <a:spcAft>
                          <a:spcPts val="0"/>
                        </a:spcAft>
                      </a:pPr>
                      <a:r>
                        <a:rPr lang="en-ZA" sz="1200" b="1" kern="1200" dirty="0" smtClean="0">
                          <a:solidFill>
                            <a:schemeClr val="bg1"/>
                          </a:solidFill>
                          <a:latin typeface="Arial" panose="020B0604020202020204" pitchFamily="34" charset="0"/>
                          <a:ea typeface="+mn-ea"/>
                          <a:cs typeface="Arial" panose="020B0604020202020204" pitchFamily="34" charset="0"/>
                        </a:rPr>
                        <a:t>Totals</a:t>
                      </a:r>
                      <a:endParaRPr lang="en-ZA" sz="1200" b="1" kern="1200" dirty="0">
                        <a:solidFill>
                          <a:schemeClr val="bg1"/>
                        </a:solidFill>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noFill/>
                  </a:tcPr>
                </a:tc>
                <a:tc>
                  <a:txBody>
                    <a:bodyPr/>
                    <a:lstStyle/>
                    <a:p>
                      <a:pPr algn="r">
                        <a:spcBef>
                          <a:spcPts val="0"/>
                        </a:spcBef>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R3 976 000</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c>
                  <a:txBody>
                    <a:bodyPr/>
                    <a:lstStyle/>
                    <a:p>
                      <a:pPr algn="r">
                        <a:spcBef>
                          <a:spcPts val="0"/>
                        </a:spcBef>
                        <a:spcAft>
                          <a:spcPts val="0"/>
                        </a:spcAft>
                      </a:pP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bg1"/>
                          </a:solidFill>
                          <a:effectLst/>
                          <a:latin typeface="Arial" panose="020B0604020202020204" pitchFamily="34" charset="0"/>
                          <a:ea typeface="+mn-ea"/>
                          <a:cs typeface="Arial" panose="020B0604020202020204" pitchFamily="34" charset="0"/>
                        </a:rPr>
                        <a:t>4 587 000</a:t>
                      </a:r>
                    </a:p>
                  </a:txBody>
                  <a:tcPr>
                    <a:solidFill>
                      <a:srgbClr val="17375E"/>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ZA" sz="1200" b="1" kern="1200" dirty="0" smtClean="0">
                        <a:solidFill>
                          <a:schemeClr val="bg1"/>
                        </a:solidFill>
                        <a:effectLst/>
                        <a:latin typeface="Arial" panose="020B0604020202020204" pitchFamily="34" charset="0"/>
                        <a:ea typeface="+mn-ea"/>
                        <a:cs typeface="Arial" panose="020B0604020202020204" pitchFamily="34" charset="0"/>
                      </a:endParaRPr>
                    </a:p>
                  </a:txBody>
                  <a:tcPr>
                    <a:solidFill>
                      <a:srgbClr val="17375E"/>
                    </a:solidFill>
                  </a:tcPr>
                </a:tc>
              </a:tr>
            </a:tbl>
          </a:graphicData>
        </a:graphic>
      </p:graphicFrame>
      <p:sp>
        <p:nvSpPr>
          <p:cNvPr id="10" name="TextBox 9"/>
          <p:cNvSpPr txBox="1"/>
          <p:nvPr/>
        </p:nvSpPr>
        <p:spPr>
          <a:xfrm>
            <a:off x="3969531" y="2117467"/>
            <a:ext cx="1782727" cy="149271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solidFill>
                  <a:prstClr val="black"/>
                </a:solidFill>
                <a:latin typeface="Arial" panose="020B0604020202020204" pitchFamily="34" charset="0"/>
                <a:cs typeface="Arial" panose="020B0604020202020204" pitchFamily="34" charset="0"/>
              </a:rPr>
              <a:t>Expenditure incurred in contravention of key legislation; goods delivered but prescribed processes not followed</a:t>
            </a:r>
          </a:p>
          <a:p>
            <a:pPr algn="ctr"/>
            <a:endParaRPr lang="en-ZA" sz="1300" i="1" dirty="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04800" y="152400"/>
            <a:ext cx="8077200" cy="487362"/>
          </a:xfrm>
          <a:ln>
            <a:solidFill>
              <a:schemeClr val="accent1"/>
            </a:solidFill>
          </a:ln>
        </p:spPr>
        <p:txBody>
          <a:bodyPr anchor="ctr">
            <a:normAutofit/>
          </a:bodyPr>
          <a:lstStyle/>
          <a:p>
            <a:r>
              <a:rPr lang="en-US" sz="2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Unauthorised</a:t>
            </a:r>
            <a:r>
              <a:rPr lang="en-US" sz="2000" dirty="0" smtClean="0">
                <a:latin typeface="Arial" panose="020B0604020202020204" pitchFamily="34" charset="0"/>
                <a:cs typeface="Arial" panose="020B0604020202020204" pitchFamily="34" charset="0"/>
              </a:rPr>
              <a:t>, Irregular and Fruitless and Wasteful expenditure</a:t>
            </a:r>
            <a:endParaRPr lang="en-US" sz="2000" dirty="0">
              <a:latin typeface="Arial" panose="020B0604020202020204" pitchFamily="34" charset="0"/>
              <a:cs typeface="Arial" panose="020B0604020202020204" pitchFamily="34" charset="0"/>
            </a:endParaRPr>
          </a:p>
        </p:txBody>
      </p:sp>
      <p:sp>
        <p:nvSpPr>
          <p:cNvPr id="7" name="Freeform 6"/>
          <p:cNvSpPr/>
          <p:nvPr/>
        </p:nvSpPr>
        <p:spPr>
          <a:xfrm>
            <a:off x="2192775" y="765938"/>
            <a:ext cx="1693426"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algn="ctr" defTabSz="1244600">
              <a:lnSpc>
                <a:spcPct val="90000"/>
              </a:lnSpc>
              <a:spcBef>
                <a:spcPct val="0"/>
              </a:spcBef>
              <a:spcAft>
                <a:spcPct val="35000"/>
              </a:spcAft>
            </a:pPr>
            <a:r>
              <a:rPr lang="en-ZA" sz="1600" b="1" dirty="0" smtClean="0">
                <a:solidFill>
                  <a:prstClr val="white"/>
                </a:solidFill>
                <a:latin typeface="Arial" panose="020B0604020202020204" pitchFamily="34" charset="0"/>
                <a:cs typeface="Arial" panose="020B0604020202020204" pitchFamily="34" charset="0"/>
              </a:rPr>
              <a:t>Unauthorised expenditure</a:t>
            </a:r>
            <a:endParaRPr lang="en-ZA" sz="1600" b="1"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2192775" y="2117467"/>
            <a:ext cx="1690596" cy="149271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solidFill>
                  <a:prstClr val="black"/>
                </a:solidFill>
                <a:latin typeface="Arial" panose="020B0604020202020204" pitchFamily="34" charset="0"/>
                <a:cs typeface="Arial" panose="020B0604020202020204" pitchFamily="34" charset="0"/>
              </a:rPr>
              <a:t>Expenditure not in accordance with the budget vote/ overspending of budget or programme </a:t>
            </a:r>
          </a:p>
          <a:p>
            <a:pPr algn="ctr"/>
            <a:endParaRPr lang="en-ZA" sz="1300" i="1" dirty="0">
              <a:solidFill>
                <a:prstClr val="black"/>
              </a:solidFill>
              <a:latin typeface="Arial" panose="020B0604020202020204" pitchFamily="34" charset="0"/>
              <a:cs typeface="Arial" panose="020B0604020202020204" pitchFamily="34" charset="0"/>
            </a:endParaRPr>
          </a:p>
        </p:txBody>
      </p:sp>
      <p:sp>
        <p:nvSpPr>
          <p:cNvPr id="9" name="Freeform 8"/>
          <p:cNvSpPr/>
          <p:nvPr/>
        </p:nvSpPr>
        <p:spPr>
          <a:xfrm>
            <a:off x="4014128" y="765938"/>
            <a:ext cx="1700873"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algn="ctr" defTabSz="1244600">
              <a:lnSpc>
                <a:spcPct val="90000"/>
              </a:lnSpc>
              <a:spcBef>
                <a:spcPct val="0"/>
              </a:spcBef>
              <a:spcAft>
                <a:spcPct val="35000"/>
              </a:spcAft>
            </a:pPr>
            <a:r>
              <a:rPr lang="en-ZA" sz="1600" b="1" dirty="0">
                <a:solidFill>
                  <a:prstClr val="white"/>
                </a:solidFill>
                <a:latin typeface="Arial" panose="020B0604020202020204" pitchFamily="34" charset="0"/>
                <a:cs typeface="Arial" panose="020B0604020202020204" pitchFamily="34" charset="0"/>
              </a:rPr>
              <a:t>Irregular expenditure</a:t>
            </a:r>
          </a:p>
        </p:txBody>
      </p:sp>
      <p:sp>
        <p:nvSpPr>
          <p:cNvPr id="11" name="Freeform 10"/>
          <p:cNvSpPr/>
          <p:nvPr/>
        </p:nvSpPr>
        <p:spPr>
          <a:xfrm>
            <a:off x="5841624" y="762000"/>
            <a:ext cx="1702176" cy="795348"/>
          </a:xfrm>
          <a:custGeom>
            <a:avLst/>
            <a:gdLst>
              <a:gd name="connsiteX0" fmla="*/ 0 w 3387645"/>
              <a:gd name="connsiteY0" fmla="*/ 205624 h 1233722"/>
              <a:gd name="connsiteX1" fmla="*/ 205624 w 3387645"/>
              <a:gd name="connsiteY1" fmla="*/ 0 h 1233722"/>
              <a:gd name="connsiteX2" fmla="*/ 3182021 w 3387645"/>
              <a:gd name="connsiteY2" fmla="*/ 0 h 1233722"/>
              <a:gd name="connsiteX3" fmla="*/ 3387645 w 3387645"/>
              <a:gd name="connsiteY3" fmla="*/ 205624 h 1233722"/>
              <a:gd name="connsiteX4" fmla="*/ 3387645 w 3387645"/>
              <a:gd name="connsiteY4" fmla="*/ 1028098 h 1233722"/>
              <a:gd name="connsiteX5" fmla="*/ 3182021 w 3387645"/>
              <a:gd name="connsiteY5" fmla="*/ 1233722 h 1233722"/>
              <a:gd name="connsiteX6" fmla="*/ 205624 w 3387645"/>
              <a:gd name="connsiteY6" fmla="*/ 1233722 h 1233722"/>
              <a:gd name="connsiteX7" fmla="*/ 0 w 3387645"/>
              <a:gd name="connsiteY7" fmla="*/ 1028098 h 1233722"/>
              <a:gd name="connsiteX8" fmla="*/ 0 w 3387645"/>
              <a:gd name="connsiteY8" fmla="*/ 205624 h 1233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645" h="1233722">
                <a:moveTo>
                  <a:pt x="0" y="205624"/>
                </a:moveTo>
                <a:cubicBezTo>
                  <a:pt x="0" y="92061"/>
                  <a:pt x="92061" y="0"/>
                  <a:pt x="205624" y="0"/>
                </a:cubicBezTo>
                <a:lnTo>
                  <a:pt x="3182021" y="0"/>
                </a:lnTo>
                <a:cubicBezTo>
                  <a:pt x="3295584" y="0"/>
                  <a:pt x="3387645" y="92061"/>
                  <a:pt x="3387645" y="205624"/>
                </a:cubicBezTo>
                <a:lnTo>
                  <a:pt x="3387645" y="1028098"/>
                </a:lnTo>
                <a:cubicBezTo>
                  <a:pt x="3387645" y="1141661"/>
                  <a:pt x="3295584" y="1233722"/>
                  <a:pt x="3182021" y="1233722"/>
                </a:cubicBezTo>
                <a:lnTo>
                  <a:pt x="205624" y="1233722"/>
                </a:lnTo>
                <a:cubicBezTo>
                  <a:pt x="92061" y="1233722"/>
                  <a:pt x="0" y="1141661"/>
                  <a:pt x="0" y="1028098"/>
                </a:cubicBezTo>
                <a:lnTo>
                  <a:pt x="0" y="205624"/>
                </a:lnTo>
                <a:close/>
              </a:path>
            </a:pathLst>
          </a:custGeom>
          <a:solidFill>
            <a:srgbClr val="00206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6905" tIns="166905" rIns="166905" bIns="166905" numCol="1" spcCol="1270" anchor="ctr" anchorCtr="0">
            <a:noAutofit/>
          </a:bodyPr>
          <a:lstStyle/>
          <a:p>
            <a:pPr algn="ctr" defTabSz="1244600">
              <a:lnSpc>
                <a:spcPct val="90000"/>
              </a:lnSpc>
              <a:spcBef>
                <a:spcPct val="0"/>
              </a:spcBef>
              <a:spcAft>
                <a:spcPct val="35000"/>
              </a:spcAft>
            </a:pPr>
            <a:r>
              <a:rPr lang="en-ZA" sz="1600" b="1" dirty="0">
                <a:solidFill>
                  <a:prstClr val="white"/>
                </a:solidFill>
                <a:latin typeface="Arial" panose="020B0604020202020204" pitchFamily="34" charset="0"/>
                <a:cs typeface="Arial" panose="020B0604020202020204" pitchFamily="34" charset="0"/>
              </a:rPr>
              <a:t>Fruitless and wasteful expenditure</a:t>
            </a:r>
          </a:p>
        </p:txBody>
      </p:sp>
      <p:sp>
        <p:nvSpPr>
          <p:cNvPr id="12" name="TextBox 11"/>
          <p:cNvSpPr txBox="1"/>
          <p:nvPr/>
        </p:nvSpPr>
        <p:spPr>
          <a:xfrm>
            <a:off x="5884426" y="2107049"/>
            <a:ext cx="1659374" cy="1492716"/>
          </a:xfrm>
          <a:prstGeom prst="rect">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ZA" sz="1300" i="1" dirty="0" smtClean="0">
                <a:solidFill>
                  <a:prstClr val="black"/>
                </a:solidFill>
                <a:latin typeface="Arial" panose="020B0604020202020204" pitchFamily="34" charset="0"/>
                <a:cs typeface="Arial" panose="020B0604020202020204" pitchFamily="34" charset="0"/>
              </a:rPr>
              <a:t>Expenditure incurred in vain and could have been avoided if reasonable steps had been taken. No value for money!</a:t>
            </a:r>
            <a:endParaRPr lang="en-ZA" sz="1300" i="1" dirty="0">
              <a:solidFill>
                <a:prstClr val="black"/>
              </a:solidFill>
              <a:latin typeface="Arial" panose="020B0604020202020204" pitchFamily="34" charset="0"/>
              <a:cs typeface="Arial" panose="020B0604020202020204" pitchFamily="34" charset="0"/>
            </a:endParaRPr>
          </a:p>
        </p:txBody>
      </p:sp>
      <p:sp>
        <p:nvSpPr>
          <p:cNvPr id="70" name="Rectangle 69"/>
          <p:cNvSpPr/>
          <p:nvPr/>
        </p:nvSpPr>
        <p:spPr>
          <a:xfrm>
            <a:off x="7620000" y="1828800"/>
            <a:ext cx="1447800" cy="2773982"/>
          </a:xfrm>
          <a:prstGeom prst="rect">
            <a:avLst/>
          </a:prstGeom>
          <a:ln>
            <a:solidFill>
              <a:schemeClr val="accent1"/>
            </a:solidFill>
          </a:ln>
        </p:spPr>
        <p:txBody>
          <a:bodyPr wrap="square" lIns="80155" tIns="40077" rIns="80155" bIns="40077" anchor="t">
            <a:spAutoFit/>
          </a:bodyPr>
          <a:lstStyle/>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Legends:</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Decrease  in incurred </a:t>
            </a:r>
            <a:br>
              <a:rPr lang="en-US" sz="1000" b="1" dirty="0" smtClean="0">
                <a:solidFill>
                  <a:prstClr val="black">
                    <a:lumMod val="50000"/>
                    <a:lumOff val="50000"/>
                  </a:prstClr>
                </a:solidFill>
                <a:latin typeface="Arial" panose="020B0604020202020204" pitchFamily="34" charset="0"/>
                <a:cs typeface="Arial" panose="020B0604020202020204" pitchFamily="34" charset="0"/>
              </a:rPr>
            </a:br>
            <a:r>
              <a:rPr lang="en-US" sz="1000" b="1" dirty="0" smtClean="0">
                <a:solidFill>
                  <a:prstClr val="black">
                    <a:lumMod val="50000"/>
                    <a:lumOff val="50000"/>
                  </a:prstClr>
                </a:solidFill>
                <a:latin typeface="Arial" panose="020B0604020202020204" pitchFamily="34" charset="0"/>
                <a:cs typeface="Arial" panose="020B0604020202020204" pitchFamily="34" charset="0"/>
              </a:rPr>
              <a:t>expenditure</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No change</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Increase in </a:t>
            </a:r>
            <a:r>
              <a:rPr lang="en-US" sz="1000" b="1" dirty="0">
                <a:solidFill>
                  <a:prstClr val="black">
                    <a:lumMod val="50000"/>
                    <a:lumOff val="50000"/>
                  </a:prstClr>
                </a:solidFill>
                <a:latin typeface="Arial" panose="020B0604020202020204" pitchFamily="34" charset="0"/>
                <a:cs typeface="Arial" panose="020B0604020202020204" pitchFamily="34" charset="0"/>
              </a:rPr>
              <a:t>incurred </a:t>
            </a:r>
            <a:br>
              <a:rPr lang="en-US" sz="1000" b="1" dirty="0">
                <a:solidFill>
                  <a:prstClr val="black">
                    <a:lumMod val="50000"/>
                    <a:lumOff val="50000"/>
                  </a:prstClr>
                </a:solidFill>
                <a:latin typeface="Arial" panose="020B0604020202020204" pitchFamily="34" charset="0"/>
                <a:cs typeface="Arial" panose="020B0604020202020204" pitchFamily="34" charset="0"/>
              </a:rPr>
            </a:br>
            <a:r>
              <a:rPr lang="en-US" sz="1000" b="1" dirty="0">
                <a:solidFill>
                  <a:prstClr val="black">
                    <a:lumMod val="50000"/>
                    <a:lumOff val="50000"/>
                  </a:prstClr>
                </a:solidFill>
                <a:latin typeface="Arial" panose="020B0604020202020204" pitchFamily="34" charset="0"/>
                <a:cs typeface="Arial" panose="020B0604020202020204" pitchFamily="34" charset="0"/>
              </a:rPr>
              <a:t>expenditure</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Finding not repeated </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New finding</a:t>
            </a:r>
          </a:p>
          <a:p>
            <a:pPr marL="355600">
              <a:spcAft>
                <a:spcPts val="1052"/>
              </a:spcAft>
            </a:pPr>
            <a:r>
              <a:rPr lang="en-US" sz="1000" b="1" dirty="0" smtClean="0">
                <a:solidFill>
                  <a:prstClr val="black">
                    <a:lumMod val="50000"/>
                    <a:lumOff val="50000"/>
                  </a:prstClr>
                </a:solidFill>
                <a:latin typeface="Arial" panose="020B0604020202020204" pitchFamily="34" charset="0"/>
                <a:cs typeface="Arial" panose="020B0604020202020204" pitchFamily="34" charset="0"/>
              </a:rPr>
              <a:t>Repeat finding</a:t>
            </a:r>
          </a:p>
        </p:txBody>
      </p:sp>
      <p:sp>
        <p:nvSpPr>
          <p:cNvPr id="73" name="Rectangle 72"/>
          <p:cNvSpPr/>
          <p:nvPr/>
        </p:nvSpPr>
        <p:spPr>
          <a:xfrm>
            <a:off x="7772400" y="4077179"/>
            <a:ext cx="179267" cy="190021"/>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solidFill>
                <a:prstClr val="white"/>
              </a:solidFill>
            </a:endParaRPr>
          </a:p>
        </p:txBody>
      </p:sp>
      <p:sp>
        <p:nvSpPr>
          <p:cNvPr id="74" name="Rectangle 73"/>
          <p:cNvSpPr/>
          <p:nvPr/>
        </p:nvSpPr>
        <p:spPr>
          <a:xfrm>
            <a:off x="7772400" y="4343400"/>
            <a:ext cx="179267" cy="190021"/>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solidFill>
                <a:prstClr val="white"/>
              </a:solidFill>
            </a:endParaRPr>
          </a:p>
        </p:txBody>
      </p:sp>
      <p:sp>
        <p:nvSpPr>
          <p:cNvPr id="75" name="Rectangle 74"/>
          <p:cNvSpPr/>
          <p:nvPr/>
        </p:nvSpPr>
        <p:spPr>
          <a:xfrm>
            <a:off x="7769501" y="3696179"/>
            <a:ext cx="179267" cy="190021"/>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solidFill>
                <a:prstClr val="white"/>
              </a:solidFill>
            </a:endParaRPr>
          </a:p>
        </p:txBody>
      </p:sp>
      <p:sp>
        <p:nvSpPr>
          <p:cNvPr id="44" name="Right Arrow 43"/>
          <p:cNvSpPr/>
          <p:nvPr/>
        </p:nvSpPr>
        <p:spPr>
          <a:xfrm rot="5400000">
            <a:off x="2792744" y="1688612"/>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solidFill>
                <a:prstClr val="white"/>
              </a:solidFill>
            </a:endParaRPr>
          </a:p>
        </p:txBody>
      </p:sp>
      <p:sp>
        <p:nvSpPr>
          <p:cNvPr id="45" name="Right Arrow 44"/>
          <p:cNvSpPr/>
          <p:nvPr/>
        </p:nvSpPr>
        <p:spPr>
          <a:xfrm rot="5400000">
            <a:off x="6446318" y="1673947"/>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solidFill>
                <a:prstClr val="white"/>
              </a:solidFill>
            </a:endParaRPr>
          </a:p>
        </p:txBody>
      </p:sp>
      <p:sp>
        <p:nvSpPr>
          <p:cNvPr id="46" name="Right Arrow 45"/>
          <p:cNvSpPr/>
          <p:nvPr/>
        </p:nvSpPr>
        <p:spPr>
          <a:xfrm rot="5400000">
            <a:off x="4590462" y="1656948"/>
            <a:ext cx="469420" cy="353943"/>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ZA" dirty="0">
              <a:solidFill>
                <a:prstClr val="white"/>
              </a:solidFill>
            </a:endParaRPr>
          </a:p>
        </p:txBody>
      </p:sp>
      <p:sp>
        <p:nvSpPr>
          <p:cNvPr id="3" name="Pentagon 2"/>
          <p:cNvSpPr/>
          <p:nvPr/>
        </p:nvSpPr>
        <p:spPr>
          <a:xfrm>
            <a:off x="381000" y="2514600"/>
            <a:ext cx="1676400" cy="685800"/>
          </a:xfrm>
          <a:prstGeom prst="homePlate">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prstClr val="white"/>
                </a:solidFill>
                <a:latin typeface="Arial" panose="020B0604020202020204" pitchFamily="34" charset="0"/>
                <a:cs typeface="Arial" panose="020B0604020202020204" pitchFamily="34" charset="0"/>
              </a:rPr>
              <a:t>Definitions</a:t>
            </a:r>
            <a:endParaRPr lang="en-ZA" sz="1400" b="1" dirty="0">
              <a:solidFill>
                <a:prstClr val="white"/>
              </a:solidFill>
              <a:latin typeface="Arial" panose="020B0604020202020204" pitchFamily="34" charset="0"/>
              <a:cs typeface="Arial" panose="020B0604020202020204" pitchFamily="34" charset="0"/>
            </a:endParaRPr>
          </a:p>
        </p:txBody>
      </p:sp>
      <p:sp>
        <p:nvSpPr>
          <p:cNvPr id="98" name="Slide Number Placeholder 21"/>
          <p:cNvSpPr>
            <a:spLocks noGrp="1"/>
          </p:cNvSpPr>
          <p:nvPr>
            <p:ph type="sldNum" sz="quarter" idx="12"/>
          </p:nvPr>
        </p:nvSpPr>
        <p:spPr>
          <a:xfrm>
            <a:off x="7389495" y="6355017"/>
            <a:ext cx="1541169" cy="365049"/>
          </a:xfrm>
        </p:spPr>
        <p:txBody>
          <a:bodyPr/>
          <a:lstStyle/>
          <a:p>
            <a:pPr algn="ctr"/>
            <a:fld id="{77BE3914-9785-AB4C-9ACD-E1117CFE9C60}" type="slidenum">
              <a:rPr lang="en-US" sz="1800" smtClean="0">
                <a:solidFill>
                  <a:prstClr val="white"/>
                </a:solidFill>
              </a:rPr>
              <a:pPr algn="ctr"/>
              <a:t>6</a:t>
            </a:fld>
            <a:endParaRPr lang="en-US" sz="1800" dirty="0">
              <a:solidFill>
                <a:prstClr val="white"/>
              </a:solidFill>
            </a:endParaRPr>
          </a:p>
        </p:txBody>
      </p:sp>
      <p:pic>
        <p:nvPicPr>
          <p:cNvPr id="55" name="Picture 5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1550" y="3791189"/>
            <a:ext cx="146050" cy="176530"/>
          </a:xfrm>
          <a:prstGeom prst="rect">
            <a:avLst/>
          </a:prstGeom>
          <a:noFill/>
        </p:spPr>
      </p:pic>
      <p:pic>
        <p:nvPicPr>
          <p:cNvPr id="57" name="Picture 5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12189" y="4009899"/>
            <a:ext cx="146050" cy="176530"/>
          </a:xfrm>
          <a:prstGeom prst="rect">
            <a:avLst/>
          </a:prstGeom>
          <a:noFill/>
        </p:spPr>
      </p:pic>
      <p:pic>
        <p:nvPicPr>
          <p:cNvPr id="58" name="Picture 5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9008" y="2297712"/>
            <a:ext cx="146050" cy="176530"/>
          </a:xfrm>
          <a:prstGeom prst="rect">
            <a:avLst/>
          </a:prstGeom>
          <a:noFill/>
        </p:spPr>
      </p:pic>
      <p:pic>
        <p:nvPicPr>
          <p:cNvPr id="59" name="Picture 5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9830" y="4040960"/>
            <a:ext cx="146050" cy="176530"/>
          </a:xfrm>
          <a:prstGeom prst="rect">
            <a:avLst/>
          </a:prstGeom>
          <a:noFill/>
        </p:spPr>
      </p:pic>
      <p:pic>
        <p:nvPicPr>
          <p:cNvPr id="62" name="Picture 6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49830" y="4306708"/>
            <a:ext cx="146050" cy="176530"/>
          </a:xfrm>
          <a:prstGeom prst="rect">
            <a:avLst/>
          </a:prstGeom>
          <a:noFill/>
        </p:spPr>
      </p:pic>
      <p:pic>
        <p:nvPicPr>
          <p:cNvPr id="65" name="Picture 6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0294" y="4828159"/>
            <a:ext cx="146050" cy="176530"/>
          </a:xfrm>
          <a:prstGeom prst="rect">
            <a:avLst/>
          </a:prstGeom>
          <a:noFill/>
        </p:spPr>
      </p:pic>
      <p:pic>
        <p:nvPicPr>
          <p:cNvPr id="66" name="Picture 6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50294" y="5058407"/>
            <a:ext cx="146050" cy="176530"/>
          </a:xfrm>
          <a:prstGeom prst="rect">
            <a:avLst/>
          </a:prstGeom>
          <a:noFill/>
        </p:spPr>
      </p:pic>
      <p:pic>
        <p:nvPicPr>
          <p:cNvPr id="69" name="Picture 6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0645" y="4561839"/>
            <a:ext cx="146050" cy="176530"/>
          </a:xfrm>
          <a:prstGeom prst="rect">
            <a:avLst/>
          </a:prstGeom>
          <a:noFill/>
        </p:spPr>
      </p:pic>
      <p:pic>
        <p:nvPicPr>
          <p:cNvPr id="71" name="Picture 70"/>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4770" y="4803703"/>
            <a:ext cx="146050" cy="176530"/>
          </a:xfrm>
          <a:prstGeom prst="rect">
            <a:avLst/>
          </a:prstGeom>
          <a:noFill/>
        </p:spPr>
      </p:pic>
      <p:pic>
        <p:nvPicPr>
          <p:cNvPr id="76" name="Picture 7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9150" y="5058407"/>
            <a:ext cx="146050" cy="176530"/>
          </a:xfrm>
          <a:prstGeom prst="rect">
            <a:avLst/>
          </a:prstGeom>
          <a:noFill/>
        </p:spPr>
      </p:pic>
      <p:sp>
        <p:nvSpPr>
          <p:cNvPr id="4" name="Left-Right Arrow 3"/>
          <p:cNvSpPr/>
          <p:nvPr/>
        </p:nvSpPr>
        <p:spPr>
          <a:xfrm>
            <a:off x="3440662" y="4284260"/>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0" name="Left-Right Arrow 79"/>
          <p:cNvSpPr/>
          <p:nvPr/>
        </p:nvSpPr>
        <p:spPr>
          <a:xfrm>
            <a:off x="3447663" y="4764195"/>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1" name="Left-Right Arrow 80"/>
          <p:cNvSpPr/>
          <p:nvPr/>
        </p:nvSpPr>
        <p:spPr>
          <a:xfrm>
            <a:off x="3447663" y="5058407"/>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2" name="Left-Right Arrow 81"/>
          <p:cNvSpPr/>
          <p:nvPr/>
        </p:nvSpPr>
        <p:spPr>
          <a:xfrm>
            <a:off x="5378942" y="4522331"/>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Left-Right Arrow 82"/>
          <p:cNvSpPr/>
          <p:nvPr/>
        </p:nvSpPr>
        <p:spPr>
          <a:xfrm>
            <a:off x="7691706" y="2745388"/>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4" name="Left-Right Arrow 83"/>
          <p:cNvSpPr/>
          <p:nvPr/>
        </p:nvSpPr>
        <p:spPr>
          <a:xfrm>
            <a:off x="7255974" y="3751681"/>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5" name="Left-Right Arrow 84"/>
          <p:cNvSpPr/>
          <p:nvPr/>
        </p:nvSpPr>
        <p:spPr>
          <a:xfrm>
            <a:off x="7255975" y="4009899"/>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6" name="Left-Right Arrow 85"/>
          <p:cNvSpPr/>
          <p:nvPr/>
        </p:nvSpPr>
        <p:spPr>
          <a:xfrm>
            <a:off x="7255975" y="4267200"/>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7" name="Left-Right Arrow 86"/>
          <p:cNvSpPr/>
          <p:nvPr/>
        </p:nvSpPr>
        <p:spPr>
          <a:xfrm>
            <a:off x="3441301" y="4522331"/>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Up Arrow 88"/>
          <p:cNvSpPr/>
          <p:nvPr/>
        </p:nvSpPr>
        <p:spPr>
          <a:xfrm>
            <a:off x="5443480" y="3769788"/>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0" name="Up Arrow 89"/>
          <p:cNvSpPr/>
          <p:nvPr/>
        </p:nvSpPr>
        <p:spPr>
          <a:xfrm>
            <a:off x="7785833" y="3200400"/>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3" name="Left-Right Arrow 42"/>
          <p:cNvSpPr/>
          <p:nvPr/>
        </p:nvSpPr>
        <p:spPr>
          <a:xfrm>
            <a:off x="3441301" y="5291864"/>
            <a:ext cx="287825" cy="21603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Up Arrow 40"/>
          <p:cNvSpPr/>
          <p:nvPr/>
        </p:nvSpPr>
        <p:spPr>
          <a:xfrm>
            <a:off x="5443480" y="5295214"/>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2" name="Up Arrow 41"/>
          <p:cNvSpPr/>
          <p:nvPr/>
        </p:nvSpPr>
        <p:spPr>
          <a:xfrm>
            <a:off x="7352532" y="5320980"/>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7" name="Up Arrow 46"/>
          <p:cNvSpPr/>
          <p:nvPr/>
        </p:nvSpPr>
        <p:spPr>
          <a:xfrm>
            <a:off x="5450294" y="5612261"/>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48" name="Up Arrow 47"/>
          <p:cNvSpPr/>
          <p:nvPr/>
        </p:nvSpPr>
        <p:spPr>
          <a:xfrm>
            <a:off x="7352532" y="5603735"/>
            <a:ext cx="152400" cy="1905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Tree>
    <p:extLst>
      <p:ext uri="{BB962C8B-B14F-4D97-AF65-F5344CB8AC3E}">
        <p14:creationId xmlns:p14="http://schemas.microsoft.com/office/powerpoint/2010/main" xmlns="" val="623765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6394" y="25412"/>
            <a:ext cx="8229600" cy="487362"/>
          </a:xfrm>
          <a:ln>
            <a:noFill/>
          </a:ln>
        </p:spPr>
        <p:txBody>
          <a:bodyPr>
            <a:noAutofit/>
          </a:bodyPr>
          <a:lstStyle/>
          <a:p>
            <a:pPr algn="l"/>
            <a:r>
              <a:rPr lang="en-ZA" sz="2200" b="1" dirty="0" smtClean="0">
                <a:solidFill>
                  <a:srgbClr val="00A9A4"/>
                </a:solidFill>
                <a:latin typeface="Arial" pitchFamily="34" charset="0"/>
                <a:cs typeface="Arial" pitchFamily="34" charset="0"/>
              </a:rPr>
              <a:t>3. Financial health</a:t>
            </a:r>
            <a:endParaRPr lang="en-ZA" sz="2200" b="1" dirty="0">
              <a:solidFill>
                <a:srgbClr val="00A9A4"/>
              </a:solidFill>
              <a:latin typeface="Arial" pitchFamily="34" charset="0"/>
              <a:cs typeface="Arial" pitchFamily="34" charset="0"/>
            </a:endParaRPr>
          </a:p>
        </p:txBody>
      </p:sp>
      <p:sp>
        <p:nvSpPr>
          <p:cNvPr id="3" name="Content Placeholder 2"/>
          <p:cNvSpPr>
            <a:spLocks noGrp="1"/>
          </p:cNvSpPr>
          <p:nvPr>
            <p:ph type="subTitle" idx="1"/>
          </p:nvPr>
        </p:nvSpPr>
        <p:spPr>
          <a:xfrm>
            <a:off x="304800" y="914400"/>
            <a:ext cx="8229600" cy="5211763"/>
          </a:xfrm>
        </p:spPr>
        <p:txBody>
          <a:bodyPr/>
          <a:lstStyle/>
          <a:p>
            <a:pPr>
              <a:buFont typeface="Arial" pitchFamily="34" charset="0"/>
              <a:buChar char="•"/>
            </a:pPr>
            <a:endParaRPr lang="en-ZA" b="1" dirty="0">
              <a:solidFill>
                <a:srgbClr val="003B79"/>
              </a:solidFill>
              <a:latin typeface="Arial" pitchFamily="34" charset="0"/>
              <a:cs typeface="Arial" pitchFamily="34" charset="0"/>
            </a:endParaRPr>
          </a:p>
          <a:p>
            <a:pPr marL="0" indent="0"/>
            <a:endParaRPr lang="en-ZA" b="1" dirty="0" smtClean="0">
              <a:solidFill>
                <a:srgbClr val="003B79"/>
              </a:solidFill>
              <a:latin typeface="Arial" pitchFamily="34" charset="0"/>
              <a:cs typeface="Arial" pitchFamily="34" charset="0"/>
            </a:endParaRPr>
          </a:p>
          <a:p>
            <a:pPr>
              <a:buFont typeface="Arial" pitchFamily="34" charset="0"/>
              <a:buChar char="•"/>
            </a:pPr>
            <a:endParaRPr lang="en-ZA" b="1" dirty="0">
              <a:solidFill>
                <a:srgbClr val="003B79"/>
              </a:solidFill>
              <a:latin typeface="Arial" pitchFamily="34" charset="0"/>
              <a:cs typeface="Arial" pitchFamily="34" charset="0"/>
            </a:endParaRPr>
          </a:p>
          <a:p>
            <a:pPr>
              <a:buFont typeface="Arial" pitchFamily="34" charset="0"/>
              <a:buChar char="•"/>
            </a:pPr>
            <a:endParaRPr lang="en-ZA" b="1" dirty="0" smtClean="0">
              <a:solidFill>
                <a:srgbClr val="003B79"/>
              </a:solidFill>
              <a:latin typeface="Arial" pitchFamily="34" charset="0"/>
              <a:cs typeface="Arial" pitchFamily="34" charset="0"/>
            </a:endParaRPr>
          </a:p>
          <a:p>
            <a:pPr algn="ctr"/>
            <a:endParaRPr lang="en-ZA" b="1" dirty="0" smtClean="0">
              <a:solidFill>
                <a:srgbClr val="003B79"/>
              </a:solidFill>
              <a:latin typeface="Arial" pitchFamily="34" charset="0"/>
              <a:cs typeface="Arial" pitchFamily="34" charset="0"/>
            </a:endParaRPr>
          </a:p>
        </p:txBody>
      </p:sp>
      <p:sp>
        <p:nvSpPr>
          <p:cNvPr id="14" name="Slide Number Placeholder 21"/>
          <p:cNvSpPr>
            <a:spLocks noGrp="1"/>
          </p:cNvSpPr>
          <p:nvPr>
            <p:ph type="sldNum" sz="quarter" idx="12"/>
          </p:nvPr>
        </p:nvSpPr>
        <p:spPr>
          <a:xfrm>
            <a:off x="7727464" y="6426585"/>
            <a:ext cx="869349" cy="406557"/>
          </a:xfrm>
        </p:spPr>
        <p:txBody>
          <a:bodyPr/>
          <a:lstStyle/>
          <a:p>
            <a:pPr algn="ctr"/>
            <a:fld id="{77BE3914-9785-AB4C-9ACD-E1117CFE9C60}" type="slidenum">
              <a:rPr lang="en-US" sz="1800" smtClean="0">
                <a:solidFill>
                  <a:schemeClr val="bg1"/>
                </a:solidFill>
              </a:rPr>
              <a:pPr algn="ctr"/>
              <a:t>7</a:t>
            </a:fld>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135711757"/>
              </p:ext>
            </p:extLst>
          </p:nvPr>
        </p:nvGraphicFramePr>
        <p:xfrm>
          <a:off x="228600" y="719197"/>
          <a:ext cx="6781800" cy="4023360"/>
        </p:xfrm>
        <a:graphic>
          <a:graphicData uri="http://schemas.openxmlformats.org/drawingml/2006/table">
            <a:tbl>
              <a:tblPr firstRow="1" bandRow="1">
                <a:tableStyleId>{5C22544A-7EE6-4342-B048-85BDC9FD1C3A}</a:tableStyleId>
              </a:tblPr>
              <a:tblGrid>
                <a:gridCol w="1295400"/>
                <a:gridCol w="838200"/>
                <a:gridCol w="4648200"/>
              </a:tblGrid>
              <a:tr h="1143338">
                <a:tc>
                  <a:txBody>
                    <a:bodyPr/>
                    <a:lstStyle/>
                    <a:p>
                      <a:r>
                        <a:rPr lang="en-ZA" dirty="0" smtClean="0"/>
                        <a:t>Focus</a:t>
                      </a:r>
                      <a:r>
                        <a:rPr lang="en-ZA" baseline="0" dirty="0" smtClean="0"/>
                        <a:t> areas for financial health</a:t>
                      </a:r>
                      <a:endParaRPr lang="en-ZA" dirty="0"/>
                    </a:p>
                  </a:txBody>
                  <a:tcPr/>
                </a:tc>
                <a:tc>
                  <a:txBody>
                    <a:bodyPr/>
                    <a:lstStyle/>
                    <a:p>
                      <a:r>
                        <a:rPr lang="en-ZA" dirty="0" smtClean="0"/>
                        <a:t>Status</a:t>
                      </a:r>
                      <a:endParaRPr lang="en-ZA" dirty="0"/>
                    </a:p>
                  </a:txBody>
                  <a:tcPr/>
                </a:tc>
                <a:tc>
                  <a:txBody>
                    <a:bodyPr/>
                    <a:lstStyle/>
                    <a:p>
                      <a:r>
                        <a:rPr lang="en-ZA" dirty="0" smtClean="0"/>
                        <a:t>Comment</a:t>
                      </a:r>
                      <a:endParaRPr lang="en-ZA" dirty="0"/>
                    </a:p>
                  </a:txBody>
                  <a:tcPr/>
                </a:tc>
              </a:tr>
              <a:tr h="1447800">
                <a:tc>
                  <a:txBody>
                    <a:bodyPr/>
                    <a:lstStyle/>
                    <a:p>
                      <a:pPr>
                        <a:buFont typeface="Arial" pitchFamily="34" charset="0"/>
                        <a:buNone/>
                      </a:pPr>
                      <a:r>
                        <a:rPr lang="en-ZA" sz="1200" b="1" dirty="0" smtClean="0">
                          <a:solidFill>
                            <a:srgbClr val="003B79"/>
                          </a:solidFill>
                          <a:latin typeface="Arial" pitchFamily="34" charset="0"/>
                          <a:cs typeface="Arial" pitchFamily="34" charset="0"/>
                        </a:rPr>
                        <a:t>Accrual</a:t>
                      </a:r>
                      <a:r>
                        <a:rPr lang="en-ZA" sz="1200" b="1" baseline="0" dirty="0" smtClean="0">
                          <a:solidFill>
                            <a:srgbClr val="003B79"/>
                          </a:solidFill>
                          <a:latin typeface="Arial" pitchFamily="34" charset="0"/>
                          <a:cs typeface="Arial" pitchFamily="34" charset="0"/>
                        </a:rPr>
                        <a:t> / Payables</a:t>
                      </a:r>
                      <a:endParaRPr lang="en-ZA" sz="1200" b="1" dirty="0" smtClean="0">
                        <a:solidFill>
                          <a:srgbClr val="003B79"/>
                        </a:solidFill>
                        <a:latin typeface="Arial" pitchFamily="34" charset="0"/>
                        <a:cs typeface="Arial" pitchFamily="34" charset="0"/>
                      </a:endParaRPr>
                    </a:p>
                  </a:txBody>
                  <a:tcPr/>
                </a:tc>
                <a:tc>
                  <a:txBody>
                    <a:bodyPr/>
                    <a:lstStyle/>
                    <a:p>
                      <a:endParaRPr lang="en-ZA" dirty="0"/>
                    </a:p>
                  </a:txBody>
                  <a:tcPr>
                    <a:solidFill>
                      <a:srgbClr val="FEBC1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smtClean="0">
                          <a:solidFill>
                            <a:schemeClr val="dk1"/>
                          </a:solidFill>
                          <a:latin typeface="+mn-lt"/>
                          <a:ea typeface="+mn-ea"/>
                          <a:cs typeface="+mn-cs"/>
                        </a:rPr>
                        <a:t>DPME: 31, 94% accruals payment period is in excess of 30 days goods for service delivered.</a:t>
                      </a:r>
                    </a:p>
                    <a:p>
                      <a:endParaRPr lang="en-ZA" sz="1800" b="0" i="0" u="none" strike="noStrike" kern="1200" baseline="0" dirty="0" smtClean="0">
                        <a:solidFill>
                          <a:schemeClr val="dk1"/>
                        </a:solidFill>
                        <a:latin typeface="+mn-lt"/>
                        <a:ea typeface="+mn-ea"/>
                        <a:cs typeface="+mn-cs"/>
                      </a:endParaRPr>
                    </a:p>
                    <a:p>
                      <a:r>
                        <a:rPr lang="en-ZA" sz="1800" b="0" i="0" u="none" strike="noStrike" kern="1200" baseline="0" dirty="0" smtClean="0">
                          <a:solidFill>
                            <a:schemeClr val="dk1"/>
                          </a:solidFill>
                          <a:latin typeface="+mn-lt"/>
                          <a:ea typeface="+mn-ea"/>
                          <a:cs typeface="+mn-cs"/>
                        </a:rPr>
                        <a:t>NYDA: Creditor payment period has decreased from the prior year but is still far above the standard payment terms as set out in the Financial Operations Policy, which requires creditors to be paid within 30 days. </a:t>
                      </a:r>
                    </a:p>
                    <a:p>
                      <a:endParaRPr lang="en-ZA" sz="1800" b="0" i="0" u="none" strike="noStrike" kern="1200" baseline="0" dirty="0" smtClean="0">
                        <a:solidFill>
                          <a:schemeClr val="dk1"/>
                        </a:solidFill>
                        <a:latin typeface="+mn-lt"/>
                        <a:ea typeface="+mn-ea"/>
                        <a:cs typeface="+mn-cs"/>
                      </a:endParaRPr>
                    </a:p>
                    <a:p>
                      <a:endParaRPr lang="en-ZA" dirty="0"/>
                    </a:p>
                  </a:txBody>
                  <a:tcPr/>
                </a:tc>
              </a:tr>
            </a:tbl>
          </a:graphicData>
        </a:graphic>
      </p:graphicFrame>
      <p:sp>
        <p:nvSpPr>
          <p:cNvPr id="6" name="Rectangle 5"/>
          <p:cNvSpPr/>
          <p:nvPr/>
        </p:nvSpPr>
        <p:spPr>
          <a:xfrm>
            <a:off x="7181564" y="1528"/>
            <a:ext cx="1962436" cy="6856473"/>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spcAft>
                <a:spcPts val="1052"/>
              </a:spcAft>
            </a:pPr>
            <a:r>
              <a:rPr lang="en-US" sz="1100" b="1" dirty="0" smtClean="0">
                <a:solidFill>
                  <a:schemeClr val="bg1"/>
                </a:solidFill>
              </a:rPr>
              <a:t>	Good</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r>
              <a:rPr lang="en-US" sz="1100" b="1" dirty="0" smtClean="0">
                <a:solidFill>
                  <a:schemeClr val="bg1"/>
                </a:solidFill>
              </a:rPr>
              <a:t>	Concerning</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r>
              <a:rPr lang="en-US" sz="1100" b="1" dirty="0" smtClean="0">
                <a:solidFill>
                  <a:schemeClr val="bg1"/>
                </a:solidFill>
              </a:rPr>
              <a:t>	Intervention 	required</a:t>
            </a:r>
            <a:endParaRPr lang="en-US" sz="1100" b="1" dirty="0">
              <a:solidFill>
                <a:schemeClr val="bg1"/>
              </a:solidFill>
            </a:endParaRPr>
          </a:p>
        </p:txBody>
      </p:sp>
      <p:sp>
        <p:nvSpPr>
          <p:cNvPr id="7" name="Isosceles Triangle 6"/>
          <p:cNvSpPr/>
          <p:nvPr/>
        </p:nvSpPr>
        <p:spPr>
          <a:xfrm rot="10800000">
            <a:off x="7253025" y="1525"/>
            <a:ext cx="1823735" cy="1760518"/>
          </a:xfrm>
          <a:prstGeom prst="triangle">
            <a:avLst>
              <a:gd name="adj" fmla="val 5130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88883" tIns="44441" rIns="88883" bIns="44441" rtlCol="0" anchor="t" anchorCtr="0"/>
          <a:lstStyle/>
          <a:p>
            <a:pPr algn="ctr"/>
            <a:endParaRPr lang="en-ZA" dirty="0"/>
          </a:p>
        </p:txBody>
      </p:sp>
      <p:sp>
        <p:nvSpPr>
          <p:cNvPr id="9" name="Rectangle 8"/>
          <p:cNvSpPr/>
          <p:nvPr/>
        </p:nvSpPr>
        <p:spPr>
          <a:xfrm>
            <a:off x="7592754" y="2738163"/>
            <a:ext cx="179267" cy="190021"/>
          </a:xfrm>
          <a:prstGeom prst="rect">
            <a:avLst/>
          </a:prstGeom>
          <a:solidFill>
            <a:srgbClr val="92D05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0" name="Rectangle 9"/>
          <p:cNvSpPr/>
          <p:nvPr/>
        </p:nvSpPr>
        <p:spPr>
          <a:xfrm>
            <a:off x="7592753" y="3276600"/>
            <a:ext cx="179267" cy="190021"/>
          </a:xfrm>
          <a:prstGeom prst="rect">
            <a:avLst/>
          </a:prstGeom>
          <a:solidFill>
            <a:srgbClr val="FF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p>
        </p:txBody>
      </p:sp>
      <p:sp>
        <p:nvSpPr>
          <p:cNvPr id="11" name="Rectangle 10"/>
          <p:cNvSpPr/>
          <p:nvPr/>
        </p:nvSpPr>
        <p:spPr>
          <a:xfrm>
            <a:off x="7602231" y="3810000"/>
            <a:ext cx="179267" cy="190021"/>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lgn="ctr"/>
            <a:endParaRPr lang="en-US" dirty="0">
              <a:solidFill>
                <a:srgbClr val="FF0000"/>
              </a:solidFill>
            </a:endParaRPr>
          </a:p>
        </p:txBody>
      </p:sp>
      <p:pic>
        <p:nvPicPr>
          <p:cNvPr id="12" name="Content Placeholder 6" descr="Auditor General SA.png"/>
          <p:cNvPicPr>
            <a:picLocks noChangeAspect="1"/>
          </p:cNvPicPr>
          <p:nvPr/>
        </p:nvPicPr>
        <p:blipFill>
          <a:blip r:embed="rId3"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sp>
        <p:nvSpPr>
          <p:cNvPr id="13" name="TextBox 12"/>
          <p:cNvSpPr txBox="1"/>
          <p:nvPr/>
        </p:nvSpPr>
        <p:spPr>
          <a:xfrm>
            <a:off x="7477705" y="457199"/>
            <a:ext cx="1368868" cy="523220"/>
          </a:xfrm>
          <a:prstGeom prst="rect">
            <a:avLst/>
          </a:prstGeom>
          <a:noFill/>
        </p:spPr>
        <p:txBody>
          <a:bodyPr wrap="square" rtlCol="0">
            <a:spAutoFit/>
          </a:bodyPr>
          <a:lstStyle/>
          <a:p>
            <a:pPr algn="ctr"/>
            <a:r>
              <a:rPr lang="en-ZA" sz="1400" dirty="0" smtClean="0">
                <a:solidFill>
                  <a:schemeClr val="bg1"/>
                </a:solidFill>
                <a:latin typeface="Arial Bold" panose="020B0704020202020204" pitchFamily="34" charset="0"/>
                <a:cs typeface="Arial Bold" panose="020B0704020202020204" pitchFamily="34" charset="0"/>
              </a:rPr>
              <a:t>2014-15 PFMA</a:t>
            </a:r>
            <a:endParaRPr lang="en-ZA" sz="1400" dirty="0">
              <a:solidFill>
                <a:schemeClr val="bg1"/>
              </a:solidFill>
              <a:latin typeface="Arial Bold" panose="020B0704020202020204" pitchFamily="34" charset="0"/>
              <a:cs typeface="Arial Bold" panose="020B0704020202020204" pitchFamily="34" charset="0"/>
            </a:endParaRPr>
          </a:p>
        </p:txBody>
      </p:sp>
      <p:sp>
        <p:nvSpPr>
          <p:cNvPr id="15" name="Slide Number Placeholder 21"/>
          <p:cNvSpPr txBox="1">
            <a:spLocks/>
          </p:cNvSpPr>
          <p:nvPr/>
        </p:nvSpPr>
        <p:spPr>
          <a:xfrm>
            <a:off x="7696200" y="6400800"/>
            <a:ext cx="869349" cy="4065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chemeClr val="bg1"/>
                </a:solidFill>
              </a:rPr>
              <a:pPr algn="ctr"/>
              <a:t>7</a:t>
            </a:fld>
            <a:endParaRPr lang="en-US" sz="1800" dirty="0">
              <a:solidFill>
                <a:schemeClr val="bg1"/>
              </a:solidFill>
            </a:endParaRPr>
          </a:p>
        </p:txBody>
      </p:sp>
    </p:spTree>
    <p:extLst>
      <p:ext uri="{BB962C8B-B14F-4D97-AF65-F5344CB8AC3E}">
        <p14:creationId xmlns:p14="http://schemas.microsoft.com/office/powerpoint/2010/main" xmlns="" val="3325519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a:grpSpLocks/>
          </p:cNvGrpSpPr>
          <p:nvPr/>
        </p:nvGrpSpPr>
        <p:grpSpPr bwMode="auto">
          <a:xfrm>
            <a:off x="304800" y="685800"/>
            <a:ext cx="2743200" cy="5410200"/>
            <a:chOff x="187325" y="838200"/>
            <a:chExt cx="2690392" cy="5410200"/>
          </a:xfrm>
        </p:grpSpPr>
        <p:sp>
          <p:nvSpPr>
            <p:cNvPr id="5" name="Rectangle 4"/>
            <p:cNvSpPr/>
            <p:nvPr/>
          </p:nvSpPr>
          <p:spPr>
            <a:xfrm>
              <a:off x="190500" y="1524000"/>
              <a:ext cx="858703" cy="1143000"/>
            </a:xfrm>
            <a:prstGeom prst="rect">
              <a:avLst/>
            </a:prstGeom>
            <a:solidFill>
              <a:srgbClr val="002060"/>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Senior</a:t>
              </a:r>
            </a:p>
            <a:p>
              <a:pPr algn="ctr">
                <a:defRPr/>
              </a:pPr>
              <a:r>
                <a:rPr lang="en-ZA" sz="1000" dirty="0" smtClean="0">
                  <a:solidFill>
                    <a:schemeClr val="bg1"/>
                  </a:solidFill>
                  <a:latin typeface="Arial" pitchFamily="34" charset="0"/>
                  <a:cs typeface="Arial" pitchFamily="34" charset="0"/>
                </a:rPr>
                <a:t>management</a:t>
              </a:r>
              <a:endParaRPr lang="en-ZA" sz="1000" dirty="0">
                <a:solidFill>
                  <a:schemeClr val="bg1"/>
                </a:solidFill>
                <a:latin typeface="Arial" pitchFamily="34" charset="0"/>
                <a:cs typeface="Arial" pitchFamily="34" charset="0"/>
              </a:endParaRPr>
            </a:p>
          </p:txBody>
        </p:sp>
        <p:sp>
          <p:nvSpPr>
            <p:cNvPr id="6" name="Rectangle 5"/>
            <p:cNvSpPr/>
            <p:nvPr/>
          </p:nvSpPr>
          <p:spPr>
            <a:xfrm>
              <a:off x="1049203" y="1524000"/>
              <a:ext cx="990445" cy="1143000"/>
            </a:xfrm>
            <a:prstGeom prst="rect">
              <a:avLst/>
            </a:prstGeom>
            <a:solidFill>
              <a:schemeClr val="accent1">
                <a:lumMod val="50000"/>
              </a:schemeClr>
            </a:solidFill>
            <a:ln w="12700">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Accounting</a:t>
              </a:r>
            </a:p>
            <a:p>
              <a:pPr algn="ctr">
                <a:defRPr/>
              </a:pPr>
              <a:r>
                <a:rPr lang="en-ZA" sz="1000" dirty="0" smtClean="0">
                  <a:solidFill>
                    <a:schemeClr val="bg1"/>
                  </a:solidFill>
                  <a:latin typeface="Arial" pitchFamily="34" charset="0"/>
                  <a:cs typeface="Arial" pitchFamily="34" charset="0"/>
                </a:rPr>
                <a:t>officers/</a:t>
              </a:r>
            </a:p>
            <a:p>
              <a:pPr algn="ctr">
                <a:defRPr/>
              </a:pPr>
              <a:r>
                <a:rPr lang="en-ZA" sz="1000" dirty="0" smtClean="0">
                  <a:solidFill>
                    <a:schemeClr val="bg1"/>
                  </a:solidFill>
                  <a:latin typeface="Arial" pitchFamily="34" charset="0"/>
                  <a:cs typeface="Arial" pitchFamily="34" charset="0"/>
                </a:rPr>
                <a:t>authority</a:t>
              </a:r>
            </a:p>
          </p:txBody>
        </p:sp>
        <p:sp>
          <p:nvSpPr>
            <p:cNvPr id="7" name="Rectangle 6"/>
            <p:cNvSpPr/>
            <p:nvPr/>
          </p:nvSpPr>
          <p:spPr>
            <a:xfrm>
              <a:off x="2039648" y="1524000"/>
              <a:ext cx="838069"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Executive</a:t>
              </a:r>
            </a:p>
            <a:p>
              <a:pPr algn="ctr">
                <a:defRPr/>
              </a:pPr>
              <a:r>
                <a:rPr lang="en-ZA" sz="1000" dirty="0" smtClean="0">
                  <a:solidFill>
                    <a:schemeClr val="bg1"/>
                  </a:solidFill>
                  <a:latin typeface="Arial" pitchFamily="34" charset="0"/>
                  <a:cs typeface="Arial" pitchFamily="34" charset="0"/>
                </a:rPr>
                <a:t>authority</a:t>
              </a:r>
            </a:p>
          </p:txBody>
        </p:sp>
        <p:sp>
          <p:nvSpPr>
            <p:cNvPr id="8" name="Rectangle 7"/>
            <p:cNvSpPr>
              <a:spLocks noChangeArrowheads="1"/>
            </p:cNvSpPr>
            <p:nvPr/>
          </p:nvSpPr>
          <p:spPr bwMode="auto">
            <a:xfrm>
              <a:off x="190500" y="2743200"/>
              <a:ext cx="2684042" cy="331787"/>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93663" algn="ctr">
                <a:defRPr/>
              </a:pPr>
              <a:r>
                <a:rPr lang="en-ZA" sz="1000" dirty="0">
                  <a:solidFill>
                    <a:schemeClr val="bg1"/>
                  </a:solidFill>
                  <a:latin typeface="Arial" pitchFamily="34" charset="0"/>
                  <a:cs typeface="Arial" pitchFamily="34" charset="0"/>
                </a:rPr>
                <a:t>Required assurance levels</a:t>
              </a:r>
            </a:p>
          </p:txBody>
        </p:sp>
        <p:sp>
          <p:nvSpPr>
            <p:cNvPr id="9" name="Rectangle 8"/>
            <p:cNvSpPr/>
            <p:nvPr/>
          </p:nvSpPr>
          <p:spPr>
            <a:xfrm>
              <a:off x="190500" y="3124200"/>
              <a:ext cx="858703"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endParaRPr lang="en-ZA" sz="1000" dirty="0">
                <a:solidFill>
                  <a:schemeClr val="bg1"/>
                </a:solidFill>
                <a:latin typeface="Arial" pitchFamily="34" charset="0"/>
                <a:cs typeface="Arial" pitchFamily="34" charset="0"/>
              </a:endParaRPr>
            </a:p>
          </p:txBody>
        </p:sp>
        <p:sp>
          <p:nvSpPr>
            <p:cNvPr id="10" name="Rectangle 9"/>
            <p:cNvSpPr/>
            <p:nvPr/>
          </p:nvSpPr>
          <p:spPr>
            <a:xfrm>
              <a:off x="1049203" y="3124200"/>
              <a:ext cx="990445"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11" name="Rectangle 10"/>
            <p:cNvSpPr/>
            <p:nvPr/>
          </p:nvSpPr>
          <p:spPr>
            <a:xfrm>
              <a:off x="2039648" y="3124200"/>
              <a:ext cx="838069" cy="304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12" name="Rectangle 11"/>
            <p:cNvSpPr/>
            <p:nvPr/>
          </p:nvSpPr>
          <p:spPr>
            <a:xfrm>
              <a:off x="190500" y="3429000"/>
              <a:ext cx="2687217" cy="28194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Management’s assurance role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Senior management</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take immediate action to address specific recommendations and adhere to financial management and internal control systems</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Accounting officers/ authority</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hold officials accountable on implementation of internal controls and report progress quarterly and annually</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Executive authority</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the progress of performance and enforce accountability and consequences</a:t>
              </a:r>
            </a:p>
          </p:txBody>
        </p:sp>
        <p:sp>
          <p:nvSpPr>
            <p:cNvPr id="13" name="Rectangle 12"/>
            <p:cNvSpPr/>
            <p:nvPr/>
          </p:nvSpPr>
          <p:spPr>
            <a:xfrm>
              <a:off x="187325" y="838200"/>
              <a:ext cx="2687217" cy="6858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Management assurance</a:t>
              </a:r>
            </a:p>
            <a:p>
              <a:pPr marL="93663" algn="ctr">
                <a:defRPr/>
              </a:pPr>
              <a:r>
                <a:rPr lang="en-ZA" sz="1400" dirty="0" smtClean="0">
                  <a:solidFill>
                    <a:schemeClr val="bg1"/>
                  </a:solidFill>
                  <a:latin typeface="Arial" pitchFamily="34" charset="0"/>
                  <a:cs typeface="Arial" pitchFamily="34" charset="0"/>
                </a:rPr>
                <a:t>First level of assurance</a:t>
              </a:r>
              <a:endParaRPr lang="en-ZA" sz="1400" dirty="0">
                <a:solidFill>
                  <a:schemeClr val="bg1"/>
                </a:solidFill>
                <a:latin typeface="Arial" pitchFamily="34" charset="0"/>
                <a:cs typeface="Arial" pitchFamily="34" charset="0"/>
              </a:endParaRPr>
            </a:p>
          </p:txBody>
        </p:sp>
        <p:sp>
          <p:nvSpPr>
            <p:cNvPr id="14" name="Rectangle 13"/>
            <p:cNvSpPr/>
            <p:nvPr/>
          </p:nvSpPr>
          <p:spPr>
            <a:xfrm>
              <a:off x="187325" y="1524000"/>
              <a:ext cx="858703"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Senior</a:t>
              </a:r>
            </a:p>
            <a:p>
              <a:pPr algn="ctr">
                <a:defRPr/>
              </a:pPr>
              <a:r>
                <a:rPr lang="en-ZA" sz="1000" dirty="0" smtClean="0">
                  <a:solidFill>
                    <a:schemeClr val="bg1"/>
                  </a:solidFill>
                  <a:latin typeface="Arial" pitchFamily="34" charset="0"/>
                  <a:cs typeface="Arial" pitchFamily="34" charset="0"/>
                </a:rPr>
                <a:t>management</a:t>
              </a:r>
              <a:endParaRPr lang="en-ZA" sz="1000" dirty="0">
                <a:solidFill>
                  <a:schemeClr val="bg1"/>
                </a:solidFill>
                <a:latin typeface="Arial" pitchFamily="34" charset="0"/>
                <a:cs typeface="Arial" pitchFamily="34" charset="0"/>
              </a:endParaRPr>
            </a:p>
          </p:txBody>
        </p:sp>
        <p:sp>
          <p:nvSpPr>
            <p:cNvPr id="15" name="Rectangle 14"/>
            <p:cNvSpPr/>
            <p:nvPr/>
          </p:nvSpPr>
          <p:spPr>
            <a:xfrm>
              <a:off x="1046028" y="1524000"/>
              <a:ext cx="990445" cy="1143000"/>
            </a:xfrm>
            <a:prstGeom prst="rect">
              <a:avLst/>
            </a:prstGeom>
            <a:solidFill>
              <a:srgbClr val="002060"/>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Accounting</a:t>
              </a:r>
            </a:p>
            <a:p>
              <a:pPr algn="ctr">
                <a:defRPr/>
              </a:pPr>
              <a:r>
                <a:rPr lang="en-ZA" sz="1000" dirty="0" smtClean="0">
                  <a:solidFill>
                    <a:schemeClr val="bg1"/>
                  </a:solidFill>
                  <a:latin typeface="Arial" pitchFamily="34" charset="0"/>
                  <a:cs typeface="Arial" pitchFamily="34" charset="0"/>
                </a:rPr>
                <a:t>officers/</a:t>
              </a:r>
            </a:p>
            <a:p>
              <a:pPr algn="ctr">
                <a:defRPr/>
              </a:pPr>
              <a:r>
                <a:rPr lang="en-ZA" sz="1000" dirty="0" smtClean="0">
                  <a:solidFill>
                    <a:schemeClr val="bg1"/>
                  </a:solidFill>
                  <a:latin typeface="Arial" pitchFamily="34" charset="0"/>
                  <a:cs typeface="Arial" pitchFamily="34" charset="0"/>
                </a:rPr>
                <a:t>authority</a:t>
              </a:r>
            </a:p>
          </p:txBody>
        </p:sp>
      </p:grpSp>
      <p:sp>
        <p:nvSpPr>
          <p:cNvPr id="16" name="Title 1"/>
          <p:cNvSpPr>
            <a:spLocks noGrp="1"/>
          </p:cNvSpPr>
          <p:nvPr>
            <p:ph type="ctrTitle"/>
          </p:nvPr>
        </p:nvSpPr>
        <p:spPr>
          <a:xfrm>
            <a:off x="304800" y="76200"/>
            <a:ext cx="8229600" cy="487362"/>
          </a:xfrm>
          <a:ln>
            <a:noFill/>
          </a:ln>
        </p:spPr>
        <p:txBody>
          <a:bodyPr>
            <a:noAutofit/>
          </a:bodyPr>
          <a:lstStyle/>
          <a:p>
            <a:pPr algn="l"/>
            <a:r>
              <a:rPr lang="en-ZA" sz="2200" b="1" dirty="0">
                <a:solidFill>
                  <a:srgbClr val="00A9A4"/>
                </a:solidFill>
                <a:latin typeface="Arial" pitchFamily="34" charset="0"/>
                <a:cs typeface="Arial" pitchFamily="34" charset="0"/>
              </a:rPr>
              <a:t>4</a:t>
            </a:r>
            <a:r>
              <a:rPr lang="en-ZA" sz="2200" b="1" dirty="0" smtClean="0">
                <a:solidFill>
                  <a:srgbClr val="00A9A4"/>
                </a:solidFill>
                <a:latin typeface="Arial" pitchFamily="34" charset="0"/>
                <a:cs typeface="Arial" pitchFamily="34" charset="0"/>
              </a:rPr>
              <a:t>. Combined assurance – complimentary mandate</a:t>
            </a:r>
            <a:endParaRPr lang="en-ZA" sz="2200" b="1" dirty="0">
              <a:solidFill>
                <a:srgbClr val="00A9A4"/>
              </a:solidFill>
              <a:latin typeface="Arial" pitchFamily="34" charset="0"/>
              <a:cs typeface="Arial" pitchFamily="34" charset="0"/>
            </a:endParaRPr>
          </a:p>
        </p:txBody>
      </p:sp>
      <p:sp>
        <p:nvSpPr>
          <p:cNvPr id="37" name="Slide Number Placeholder 21"/>
          <p:cNvSpPr>
            <a:spLocks noGrp="1"/>
          </p:cNvSpPr>
          <p:nvPr>
            <p:ph type="sldNum" sz="quarter" idx="12"/>
          </p:nvPr>
        </p:nvSpPr>
        <p:spPr>
          <a:xfrm>
            <a:off x="7727464" y="6426585"/>
            <a:ext cx="869349" cy="406557"/>
          </a:xfrm>
        </p:spPr>
        <p:txBody>
          <a:bodyPr/>
          <a:lstStyle/>
          <a:p>
            <a:pPr algn="ctr"/>
            <a:fld id="{77BE3914-9785-AB4C-9ACD-E1117CFE9C60}" type="slidenum">
              <a:rPr lang="en-US" sz="1800" smtClean="0">
                <a:solidFill>
                  <a:srgbClr val="00A9A4"/>
                </a:solidFill>
              </a:rPr>
              <a:pPr algn="ctr"/>
              <a:t>8</a:t>
            </a:fld>
            <a:endParaRPr lang="en-US" sz="1800" dirty="0">
              <a:solidFill>
                <a:srgbClr val="00A9A4"/>
              </a:solidFill>
            </a:endParaRPr>
          </a:p>
        </p:txBody>
      </p:sp>
      <p:grpSp>
        <p:nvGrpSpPr>
          <p:cNvPr id="17" name="Group 58"/>
          <p:cNvGrpSpPr>
            <a:grpSpLocks/>
          </p:cNvGrpSpPr>
          <p:nvPr/>
        </p:nvGrpSpPr>
        <p:grpSpPr bwMode="auto">
          <a:xfrm>
            <a:off x="3124200" y="685800"/>
            <a:ext cx="2971800" cy="5486400"/>
            <a:chOff x="3140916" y="838200"/>
            <a:chExt cx="2980663" cy="5486400"/>
          </a:xfrm>
        </p:grpSpPr>
        <p:sp>
          <p:nvSpPr>
            <p:cNvPr id="18" name="Rectangle 17"/>
            <p:cNvSpPr/>
            <p:nvPr/>
          </p:nvSpPr>
          <p:spPr>
            <a:xfrm>
              <a:off x="3145049" y="838200"/>
              <a:ext cx="2819547" cy="685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Oversight assurance</a:t>
              </a:r>
            </a:p>
            <a:p>
              <a:pPr marL="93663" algn="ctr">
                <a:defRPr/>
              </a:pPr>
              <a:r>
                <a:rPr lang="en-ZA" sz="1400" dirty="0" smtClean="0">
                  <a:solidFill>
                    <a:schemeClr val="bg1"/>
                  </a:solidFill>
                  <a:latin typeface="Arial" pitchFamily="34" charset="0"/>
                  <a:cs typeface="Arial" pitchFamily="34" charset="0"/>
                </a:rPr>
                <a:t>Second level of assurance</a:t>
              </a:r>
            </a:p>
          </p:txBody>
        </p:sp>
        <p:sp>
          <p:nvSpPr>
            <p:cNvPr id="19" name="Rectangle 18"/>
            <p:cNvSpPr/>
            <p:nvPr/>
          </p:nvSpPr>
          <p:spPr>
            <a:xfrm>
              <a:off x="3145048" y="1524000"/>
              <a:ext cx="1066856"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Coordinating /</a:t>
              </a:r>
            </a:p>
            <a:p>
              <a:pPr algn="ctr">
                <a:defRPr/>
              </a:pPr>
              <a:r>
                <a:rPr lang="en-ZA" sz="1000" dirty="0" smtClean="0">
                  <a:solidFill>
                    <a:schemeClr val="bg1"/>
                  </a:solidFill>
                  <a:latin typeface="Arial" pitchFamily="34" charset="0"/>
                  <a:cs typeface="Arial" pitchFamily="34" charset="0"/>
                </a:rPr>
                <a:t>Monitoring</a:t>
              </a:r>
            </a:p>
            <a:p>
              <a:pPr algn="ctr">
                <a:defRPr/>
              </a:pPr>
              <a:r>
                <a:rPr lang="en-ZA" sz="1000" dirty="0" smtClean="0">
                  <a:solidFill>
                    <a:schemeClr val="bg1"/>
                  </a:solidFill>
                  <a:latin typeface="Arial" pitchFamily="34" charset="0"/>
                  <a:cs typeface="Arial" pitchFamily="34" charset="0"/>
                </a:rPr>
                <a:t>institutions</a:t>
              </a:r>
              <a:endParaRPr lang="en-ZA" sz="1000" dirty="0">
                <a:solidFill>
                  <a:schemeClr val="bg1"/>
                </a:solidFill>
                <a:latin typeface="Arial" pitchFamily="34" charset="0"/>
                <a:cs typeface="Arial" pitchFamily="34" charset="0"/>
              </a:endParaRPr>
            </a:p>
          </p:txBody>
        </p:sp>
        <p:sp>
          <p:nvSpPr>
            <p:cNvPr id="20" name="Rectangle 19"/>
            <p:cNvSpPr/>
            <p:nvPr/>
          </p:nvSpPr>
          <p:spPr>
            <a:xfrm>
              <a:off x="4135700" y="1524000"/>
              <a:ext cx="914448"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Internal</a:t>
              </a:r>
            </a:p>
            <a:p>
              <a:pPr algn="ctr">
                <a:defRPr/>
              </a:pPr>
              <a:r>
                <a:rPr lang="en-ZA" sz="1000" dirty="0" smtClean="0">
                  <a:solidFill>
                    <a:schemeClr val="bg1"/>
                  </a:solidFill>
                  <a:latin typeface="Arial" pitchFamily="34" charset="0"/>
                  <a:cs typeface="Arial" pitchFamily="34" charset="0"/>
                </a:rPr>
                <a:t>audit</a:t>
              </a:r>
            </a:p>
          </p:txBody>
        </p:sp>
        <p:sp>
          <p:nvSpPr>
            <p:cNvPr id="21" name="Rectangle 20"/>
            <p:cNvSpPr/>
            <p:nvPr/>
          </p:nvSpPr>
          <p:spPr>
            <a:xfrm>
              <a:off x="5050147" y="1524000"/>
              <a:ext cx="914448" cy="11430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Audit</a:t>
              </a:r>
            </a:p>
            <a:p>
              <a:pPr algn="ctr">
                <a:defRPr/>
              </a:pPr>
              <a:r>
                <a:rPr lang="en-ZA" sz="1000" dirty="0" smtClean="0">
                  <a:solidFill>
                    <a:schemeClr val="bg1"/>
                  </a:solidFill>
                  <a:latin typeface="Arial" pitchFamily="34" charset="0"/>
                  <a:cs typeface="Arial" pitchFamily="34" charset="0"/>
                </a:rPr>
                <a:t>committee</a:t>
              </a:r>
            </a:p>
          </p:txBody>
        </p:sp>
        <p:sp>
          <p:nvSpPr>
            <p:cNvPr id="22" name="Rectangle 21"/>
            <p:cNvSpPr/>
            <p:nvPr/>
          </p:nvSpPr>
          <p:spPr>
            <a:xfrm>
              <a:off x="3145048" y="3124200"/>
              <a:ext cx="990652"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3" name="Rectangle 22"/>
            <p:cNvSpPr/>
            <p:nvPr/>
          </p:nvSpPr>
          <p:spPr>
            <a:xfrm>
              <a:off x="4135700" y="3124200"/>
              <a:ext cx="914448"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4" name="Rectangle 23"/>
            <p:cNvSpPr/>
            <p:nvPr/>
          </p:nvSpPr>
          <p:spPr>
            <a:xfrm>
              <a:off x="5050147" y="3124200"/>
              <a:ext cx="914448" cy="304800"/>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25" name="Rectangle 7"/>
            <p:cNvSpPr>
              <a:spLocks noChangeArrowheads="1"/>
            </p:cNvSpPr>
            <p:nvPr/>
          </p:nvSpPr>
          <p:spPr bwMode="auto">
            <a:xfrm>
              <a:off x="3145048" y="2743200"/>
              <a:ext cx="2819547" cy="331787"/>
            </a:xfrm>
            <a:prstGeom prst="rect">
              <a:avLst/>
            </a:prstGeom>
            <a:solidFill>
              <a:schemeClr val="accent1">
                <a:lumMod val="50000"/>
              </a:schemeClr>
            </a:soli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p>
              <a:pPr marL="93663" algn="ctr">
                <a:defRPr/>
              </a:pPr>
              <a:r>
                <a:rPr lang="en-ZA" sz="1000" dirty="0">
                  <a:solidFill>
                    <a:schemeClr val="bg1"/>
                  </a:solidFill>
                  <a:latin typeface="Arial" pitchFamily="34" charset="0"/>
                  <a:cs typeface="Arial" pitchFamily="34" charset="0"/>
                </a:rPr>
                <a:t>Required assurance levels</a:t>
              </a:r>
            </a:p>
          </p:txBody>
        </p:sp>
        <p:sp>
          <p:nvSpPr>
            <p:cNvPr id="26" name="Rectangle 25"/>
            <p:cNvSpPr/>
            <p:nvPr/>
          </p:nvSpPr>
          <p:spPr>
            <a:xfrm>
              <a:off x="3140916" y="3429000"/>
              <a:ext cx="2980663" cy="28956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Oversight’s assurance role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National Treasury/ DPSA</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compliance with laws and regulations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and enforce appropriate action</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Internal audit</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follow up on management’s actions to address specific recommendations and</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 conduct  own audits on the key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focus areas in the internal control environment and report on quarterly progress</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Audit committee</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monitor risks and</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the implementation of commitments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on corrective action made by management as well as quarterly progress on the action plans</a:t>
              </a:r>
            </a:p>
          </p:txBody>
        </p:sp>
      </p:grpSp>
      <p:grpSp>
        <p:nvGrpSpPr>
          <p:cNvPr id="27" name="Group 59"/>
          <p:cNvGrpSpPr>
            <a:grpSpLocks/>
          </p:cNvGrpSpPr>
          <p:nvPr/>
        </p:nvGrpSpPr>
        <p:grpSpPr bwMode="auto">
          <a:xfrm>
            <a:off x="6019800" y="685800"/>
            <a:ext cx="2816493" cy="5486400"/>
            <a:chOff x="6223048" y="838200"/>
            <a:chExt cx="2909424" cy="5486400"/>
          </a:xfrm>
        </p:grpSpPr>
        <p:sp>
          <p:nvSpPr>
            <p:cNvPr id="28" name="Rectangle 27"/>
            <p:cNvSpPr/>
            <p:nvPr/>
          </p:nvSpPr>
          <p:spPr>
            <a:xfrm>
              <a:off x="6230727" y="838200"/>
              <a:ext cx="2742990" cy="685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400" dirty="0" smtClean="0">
                  <a:solidFill>
                    <a:schemeClr val="bg1"/>
                  </a:solidFill>
                  <a:latin typeface="Arial" pitchFamily="34" charset="0"/>
                  <a:cs typeface="Arial" pitchFamily="34" charset="0"/>
                </a:rPr>
                <a:t>Independent assurance</a:t>
              </a:r>
            </a:p>
            <a:p>
              <a:pPr marL="93663" algn="ctr">
                <a:defRPr/>
              </a:pPr>
              <a:r>
                <a:rPr lang="en-ZA" sz="1400" dirty="0" smtClean="0">
                  <a:solidFill>
                    <a:schemeClr val="bg1"/>
                  </a:solidFill>
                  <a:latin typeface="Arial" pitchFamily="34" charset="0"/>
                  <a:cs typeface="Arial" pitchFamily="34" charset="0"/>
                </a:rPr>
                <a:t>Third level of assurance</a:t>
              </a:r>
              <a:endParaRPr lang="en-ZA" sz="1400" dirty="0">
                <a:solidFill>
                  <a:schemeClr val="bg1"/>
                </a:solidFill>
                <a:latin typeface="Arial" pitchFamily="34" charset="0"/>
                <a:cs typeface="Arial" pitchFamily="34" charset="0"/>
              </a:endParaRPr>
            </a:p>
          </p:txBody>
        </p:sp>
        <p:sp>
          <p:nvSpPr>
            <p:cNvPr id="29" name="Rectangle 28"/>
            <p:cNvSpPr/>
            <p:nvPr/>
          </p:nvSpPr>
          <p:spPr>
            <a:xfrm>
              <a:off x="6230727" y="1524000"/>
              <a:ext cx="990524"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Oversight</a:t>
              </a:r>
            </a:p>
            <a:p>
              <a:pPr algn="ctr">
                <a:defRPr/>
              </a:pPr>
              <a:r>
                <a:rPr lang="en-ZA" sz="1000" dirty="0" smtClean="0">
                  <a:solidFill>
                    <a:schemeClr val="bg1"/>
                  </a:solidFill>
                  <a:latin typeface="Arial" pitchFamily="34" charset="0"/>
                  <a:cs typeface="Arial" pitchFamily="34" charset="0"/>
                </a:rPr>
                <a:t>(portfolio </a:t>
              </a:r>
            </a:p>
            <a:p>
              <a:pPr algn="ctr">
                <a:defRPr/>
              </a:pPr>
              <a:r>
                <a:rPr lang="en-ZA" sz="1000" dirty="0" smtClean="0">
                  <a:solidFill>
                    <a:schemeClr val="bg1"/>
                  </a:solidFill>
                  <a:latin typeface="Arial" pitchFamily="34" charset="0"/>
                  <a:cs typeface="Arial" pitchFamily="34" charset="0"/>
                </a:rPr>
                <a:t>committees / </a:t>
              </a:r>
            </a:p>
            <a:p>
              <a:pPr algn="ctr">
                <a:defRPr/>
              </a:pPr>
              <a:r>
                <a:rPr lang="en-ZA" sz="1000" dirty="0" smtClean="0">
                  <a:solidFill>
                    <a:schemeClr val="bg1"/>
                  </a:solidFill>
                  <a:latin typeface="Arial" pitchFamily="34" charset="0"/>
                  <a:cs typeface="Arial" pitchFamily="34" charset="0"/>
                </a:rPr>
                <a:t>councils)</a:t>
              </a:r>
            </a:p>
          </p:txBody>
        </p:sp>
        <p:sp>
          <p:nvSpPr>
            <p:cNvPr id="30" name="Rectangle 29"/>
            <p:cNvSpPr/>
            <p:nvPr/>
          </p:nvSpPr>
          <p:spPr>
            <a:xfrm>
              <a:off x="7221251" y="1524000"/>
              <a:ext cx="990524"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Public</a:t>
              </a:r>
            </a:p>
            <a:p>
              <a:pPr algn="ctr">
                <a:defRPr/>
              </a:pPr>
              <a:r>
                <a:rPr lang="en-ZA" sz="1000" dirty="0" smtClean="0">
                  <a:solidFill>
                    <a:schemeClr val="bg1"/>
                  </a:solidFill>
                  <a:latin typeface="Arial" pitchFamily="34" charset="0"/>
                  <a:cs typeface="Arial" pitchFamily="34" charset="0"/>
                </a:rPr>
                <a:t>accounts</a:t>
              </a:r>
            </a:p>
            <a:p>
              <a:pPr algn="ctr">
                <a:defRPr/>
              </a:pPr>
              <a:r>
                <a:rPr lang="en-ZA" sz="1000" dirty="0" smtClean="0">
                  <a:solidFill>
                    <a:schemeClr val="bg1"/>
                  </a:solidFill>
                  <a:latin typeface="Arial" pitchFamily="34" charset="0"/>
                  <a:cs typeface="Arial" pitchFamily="34" charset="0"/>
                </a:rPr>
                <a:t>committee</a:t>
              </a:r>
            </a:p>
          </p:txBody>
        </p:sp>
        <p:sp>
          <p:nvSpPr>
            <p:cNvPr id="31" name="Rectangle 30"/>
            <p:cNvSpPr/>
            <p:nvPr/>
          </p:nvSpPr>
          <p:spPr>
            <a:xfrm>
              <a:off x="8211775" y="1524000"/>
              <a:ext cx="761942" cy="11430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93663" algn="ctr">
                <a:defRPr/>
              </a:pPr>
              <a:r>
                <a:rPr lang="en-ZA" sz="1000" dirty="0" smtClean="0">
                  <a:solidFill>
                    <a:schemeClr val="bg1"/>
                  </a:solidFill>
                  <a:latin typeface="Arial" pitchFamily="34" charset="0"/>
                  <a:cs typeface="Arial" pitchFamily="34" charset="0"/>
                </a:rPr>
                <a:t>National </a:t>
              </a:r>
              <a:br>
                <a:rPr lang="en-ZA" sz="1000" dirty="0" smtClean="0">
                  <a:solidFill>
                    <a:schemeClr val="bg1"/>
                  </a:solidFill>
                  <a:latin typeface="Arial" pitchFamily="34" charset="0"/>
                  <a:cs typeface="Arial" pitchFamily="34" charset="0"/>
                </a:rPr>
              </a:br>
              <a:r>
                <a:rPr lang="en-ZA" sz="1000" dirty="0" smtClean="0">
                  <a:solidFill>
                    <a:schemeClr val="bg1"/>
                  </a:solidFill>
                  <a:latin typeface="Arial" pitchFamily="34" charset="0"/>
                  <a:cs typeface="Arial" pitchFamily="34" charset="0"/>
                </a:rPr>
                <a:t>Assembly</a:t>
              </a:r>
            </a:p>
          </p:txBody>
        </p:sp>
        <p:sp>
          <p:nvSpPr>
            <p:cNvPr id="32" name="Rectangle 31"/>
            <p:cNvSpPr/>
            <p:nvPr/>
          </p:nvSpPr>
          <p:spPr>
            <a:xfrm>
              <a:off x="6230727" y="3124200"/>
              <a:ext cx="990524"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3" name="Rectangle 32"/>
            <p:cNvSpPr/>
            <p:nvPr/>
          </p:nvSpPr>
          <p:spPr>
            <a:xfrm>
              <a:off x="7221251" y="3124200"/>
              <a:ext cx="990524"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4" name="Rectangle 33"/>
            <p:cNvSpPr/>
            <p:nvPr/>
          </p:nvSpPr>
          <p:spPr>
            <a:xfrm>
              <a:off x="8211775" y="3124200"/>
              <a:ext cx="761942"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Extensive</a:t>
              </a:r>
            </a:p>
          </p:txBody>
        </p:sp>
        <p:sp>
          <p:nvSpPr>
            <p:cNvPr id="35" name="Rectangle 34"/>
            <p:cNvSpPr/>
            <p:nvPr/>
          </p:nvSpPr>
          <p:spPr>
            <a:xfrm>
              <a:off x="6227552" y="2760662"/>
              <a:ext cx="2742990" cy="304800"/>
            </a:xfrm>
            <a:prstGeom prst="rect">
              <a:avLst/>
            </a:prstGeom>
            <a:gradFill>
              <a:gsLst>
                <a:gs pos="0">
                  <a:srgbClr val="2C5D98"/>
                </a:gs>
                <a:gs pos="100000">
                  <a:schemeClr val="dk2">
                    <a:hueOff val="0"/>
                    <a:satOff val="0"/>
                    <a:lumOff val="0"/>
                    <a:alphaOff val="0"/>
                    <a:tint val="50000"/>
                    <a:shade val="100000"/>
                    <a:satMod val="350000"/>
                  </a:schemeClr>
                </a:gs>
              </a:gsLst>
              <a:lin ang="16200000" scaled="0"/>
            </a:gradFill>
            <a:ln w="12700">
              <a:solidFill>
                <a:srgbClr val="00B050"/>
              </a:solid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ZA" sz="1000" dirty="0" smtClean="0">
                  <a:solidFill>
                    <a:schemeClr val="bg1"/>
                  </a:solidFill>
                  <a:latin typeface="Arial" pitchFamily="34" charset="0"/>
                  <a:cs typeface="Arial" pitchFamily="34" charset="0"/>
                </a:rPr>
                <a:t>Required assurance levels</a:t>
              </a:r>
            </a:p>
          </p:txBody>
        </p:sp>
        <p:sp>
          <p:nvSpPr>
            <p:cNvPr id="36" name="Rectangle 35"/>
            <p:cNvSpPr/>
            <p:nvPr/>
          </p:nvSpPr>
          <p:spPr>
            <a:xfrm>
              <a:off x="6223048" y="3429000"/>
              <a:ext cx="2909424" cy="2895600"/>
            </a:xfrm>
            <a:prstGeom prst="rect">
              <a:avLst/>
            </a:prstGeom>
            <a:noFill/>
            <a:ln w="12700">
              <a:noFill/>
              <a:miter lim="800000"/>
              <a:headEnd type="none" w="sm" len="sm"/>
              <a:tailEnd type="none" w="sm" len="sm"/>
            </a:ln>
            <a:effectLst/>
          </p:spPr>
          <p:txBody>
            <a:bodyPr lIns="0" rIns="0"/>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ZA" sz="1400" b="1" dirty="0" smtClean="0">
                  <a:solidFill>
                    <a:srgbClr val="002060"/>
                  </a:solidFill>
                  <a:latin typeface="Arial" pitchFamily="34" charset="0"/>
                  <a:cs typeface="Arial" pitchFamily="34" charset="0"/>
                </a:rPr>
                <a:t>Role of independent assurance</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Oversight (portfolio committees)</a:t>
              </a:r>
              <a:r>
                <a:rPr lang="en-ZA" sz="1200" b="1" dirty="0" smtClean="0">
                  <a:solidFill>
                    <a:srgbClr val="002060"/>
                  </a:solidFill>
                  <a:latin typeface="Arial" pitchFamily="34" charset="0"/>
                  <a:cs typeface="Arial" pitchFamily="34" charset="0"/>
                </a:rPr>
                <a:t> </a:t>
              </a:r>
              <a:br>
                <a:rPr lang="en-ZA" sz="1200" b="1"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 review and monitor quarterly progress on the implementation of action plans to address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deficiencies </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Public accounts committee</a:t>
              </a:r>
              <a:r>
                <a:rPr lang="en-ZA" sz="1200" b="1" dirty="0" smtClean="0">
                  <a:solidFill>
                    <a:srgbClr val="002060"/>
                  </a:solidFill>
                  <a:latin typeface="Arial" pitchFamily="34" charset="0"/>
                  <a:cs typeface="Arial" pitchFamily="34" charset="0"/>
                </a:rPr>
                <a:t> </a:t>
              </a:r>
              <a:r>
                <a:rPr lang="en-ZA" sz="1200" dirty="0" smtClean="0">
                  <a:solidFill>
                    <a:srgbClr val="002060"/>
                  </a:solidFill>
                  <a:latin typeface="Arial" pitchFamily="34" charset="0"/>
                  <a:cs typeface="Arial" pitchFamily="34" charset="0"/>
                </a:rPr>
                <a:t>– exercise specific oversight on a regular basis on any report which it may deem necessary</a:t>
              </a:r>
            </a:p>
            <a:p>
              <a:pPr marL="171450" indent="-171450">
                <a:buFont typeface="Arial" pitchFamily="34" charset="0"/>
                <a:buChar char="•"/>
                <a:defRPr/>
              </a:pPr>
              <a:r>
                <a:rPr lang="en-ZA" sz="1200" b="1" dirty="0" smtClean="0">
                  <a:solidFill>
                    <a:srgbClr val="00B050"/>
                  </a:solidFill>
                  <a:latin typeface="Arial" pitchFamily="34" charset="0"/>
                  <a:cs typeface="Arial" pitchFamily="34" charset="0"/>
                </a:rPr>
                <a:t>National Assembly </a:t>
              </a:r>
              <a:r>
                <a:rPr lang="en-ZA" sz="1200" dirty="0" smtClean="0">
                  <a:solidFill>
                    <a:srgbClr val="002060"/>
                  </a:solidFill>
                  <a:latin typeface="Arial" pitchFamily="34" charset="0"/>
                  <a:cs typeface="Arial" pitchFamily="34" charset="0"/>
                </a:rPr>
                <a:t>– provide independent oversight on the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reliability, accuracy and credibility </a:t>
              </a:r>
              <a:br>
                <a:rPr lang="en-ZA" sz="1200" dirty="0" smtClean="0">
                  <a:solidFill>
                    <a:srgbClr val="002060"/>
                  </a:solidFill>
                  <a:latin typeface="Arial" pitchFamily="34" charset="0"/>
                  <a:cs typeface="Arial" pitchFamily="34" charset="0"/>
                </a:rPr>
              </a:br>
              <a:r>
                <a:rPr lang="en-ZA" sz="1200" dirty="0" smtClean="0">
                  <a:solidFill>
                    <a:srgbClr val="002060"/>
                  </a:solidFill>
                  <a:latin typeface="Arial" pitchFamily="34" charset="0"/>
                  <a:cs typeface="Arial" pitchFamily="34" charset="0"/>
                </a:rPr>
                <a:t>of National and provincial government</a:t>
              </a:r>
            </a:p>
          </p:txBody>
        </p:sp>
      </p:grpSp>
    </p:spTree>
    <p:extLst>
      <p:ext uri="{BB962C8B-B14F-4D97-AF65-F5344CB8AC3E}">
        <p14:creationId xmlns:p14="http://schemas.microsoft.com/office/powerpoint/2010/main" xmlns="" val="3734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04800" y="152400"/>
            <a:ext cx="8229600" cy="487362"/>
          </a:xfrm>
          <a:ln>
            <a:noFill/>
          </a:ln>
        </p:spPr>
        <p:txBody>
          <a:bodyPr>
            <a:noAutofit/>
          </a:bodyPr>
          <a:lstStyle/>
          <a:p>
            <a:pPr algn="l"/>
            <a:r>
              <a:rPr lang="en-ZA" sz="2200" b="1" dirty="0">
                <a:solidFill>
                  <a:srgbClr val="00A9A4"/>
                </a:solidFill>
                <a:latin typeface="Arial" pitchFamily="34" charset="0"/>
                <a:cs typeface="Arial" pitchFamily="34" charset="0"/>
              </a:rPr>
              <a:t>5</a:t>
            </a:r>
            <a:r>
              <a:rPr lang="en-ZA" sz="2200" b="1" dirty="0" smtClean="0">
                <a:solidFill>
                  <a:srgbClr val="00A9A4"/>
                </a:solidFill>
                <a:latin typeface="Arial" pitchFamily="34" charset="0"/>
                <a:cs typeface="Arial" pitchFamily="34" charset="0"/>
              </a:rPr>
              <a:t>. Root causes &amp; Recommendations (top three)</a:t>
            </a:r>
            <a:endParaRPr lang="en-ZA" sz="2200" b="1" dirty="0">
              <a:solidFill>
                <a:srgbClr val="00A9A4"/>
              </a:solidFill>
              <a:latin typeface="Arial" pitchFamily="34" charset="0"/>
              <a:cs typeface="Arial" pitchFamily="34" charset="0"/>
            </a:endParaRPr>
          </a:p>
        </p:txBody>
      </p:sp>
      <p:sp>
        <p:nvSpPr>
          <p:cNvPr id="3" name="Content Placeholder 2"/>
          <p:cNvSpPr>
            <a:spLocks noGrp="1"/>
          </p:cNvSpPr>
          <p:nvPr>
            <p:ph type="subTitle" idx="1"/>
          </p:nvPr>
        </p:nvSpPr>
        <p:spPr>
          <a:xfrm>
            <a:off x="304800" y="914400"/>
            <a:ext cx="8229600" cy="5211763"/>
          </a:xfrm>
        </p:spPr>
        <p:txBody>
          <a:bodyPr/>
          <a:lstStyle/>
          <a:p>
            <a:pPr>
              <a:buFont typeface="Arial" pitchFamily="34" charset="0"/>
              <a:buChar char="•"/>
            </a:pPr>
            <a:endParaRPr lang="en-ZA" b="1" dirty="0">
              <a:solidFill>
                <a:srgbClr val="003B79"/>
              </a:solidFill>
              <a:latin typeface="Arial" pitchFamily="34" charset="0"/>
              <a:cs typeface="Arial" pitchFamily="34" charset="0"/>
            </a:endParaRPr>
          </a:p>
          <a:p>
            <a:pPr marL="0" indent="0"/>
            <a:endParaRPr lang="en-ZA" b="1" dirty="0" smtClean="0">
              <a:solidFill>
                <a:srgbClr val="003B79"/>
              </a:solidFill>
              <a:latin typeface="Arial" pitchFamily="34" charset="0"/>
              <a:cs typeface="Arial" pitchFamily="34" charset="0"/>
            </a:endParaRPr>
          </a:p>
          <a:p>
            <a:pPr>
              <a:buFont typeface="Arial" pitchFamily="34" charset="0"/>
              <a:buChar char="•"/>
            </a:pPr>
            <a:endParaRPr lang="en-ZA" b="1" dirty="0">
              <a:solidFill>
                <a:srgbClr val="003B79"/>
              </a:solidFill>
              <a:latin typeface="Arial" pitchFamily="34" charset="0"/>
              <a:cs typeface="Arial" pitchFamily="34" charset="0"/>
            </a:endParaRPr>
          </a:p>
          <a:p>
            <a:pPr>
              <a:buFont typeface="Arial" pitchFamily="34" charset="0"/>
              <a:buChar char="•"/>
            </a:pPr>
            <a:endParaRPr lang="en-ZA" b="1" dirty="0" smtClean="0">
              <a:solidFill>
                <a:srgbClr val="003B79"/>
              </a:solidFill>
              <a:latin typeface="Arial" pitchFamily="34" charset="0"/>
              <a:cs typeface="Arial" pitchFamily="34" charset="0"/>
            </a:endParaRPr>
          </a:p>
          <a:p>
            <a:pPr algn="ctr"/>
            <a:endParaRPr lang="en-ZA" b="1" dirty="0" smtClean="0">
              <a:solidFill>
                <a:srgbClr val="003B79"/>
              </a:solidFill>
              <a:latin typeface="Arial" pitchFamily="34" charset="0"/>
              <a:cs typeface="Arial" pitchFamily="34" charset="0"/>
            </a:endParaRPr>
          </a:p>
        </p:txBody>
      </p:sp>
      <p:sp>
        <p:nvSpPr>
          <p:cNvPr id="9" name="Slide Number Placeholder 21"/>
          <p:cNvSpPr>
            <a:spLocks noGrp="1"/>
          </p:cNvSpPr>
          <p:nvPr>
            <p:ph type="sldNum" sz="quarter" idx="12"/>
          </p:nvPr>
        </p:nvSpPr>
        <p:spPr>
          <a:xfrm>
            <a:off x="7727464" y="6426585"/>
            <a:ext cx="869349" cy="406557"/>
          </a:xfrm>
        </p:spPr>
        <p:txBody>
          <a:bodyPr/>
          <a:lstStyle/>
          <a:p>
            <a:pPr algn="ctr"/>
            <a:fld id="{77BE3914-9785-AB4C-9ACD-E1117CFE9C60}" type="slidenum">
              <a:rPr lang="en-US" sz="1800" smtClean="0">
                <a:solidFill>
                  <a:schemeClr val="bg1"/>
                </a:solidFill>
              </a:rPr>
              <a:pPr algn="ctr"/>
              <a:t>9</a:t>
            </a:fld>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629267388"/>
              </p:ext>
            </p:extLst>
          </p:nvPr>
        </p:nvGraphicFramePr>
        <p:xfrm>
          <a:off x="304800" y="838200"/>
          <a:ext cx="6705600" cy="5611353"/>
        </p:xfrm>
        <a:graphic>
          <a:graphicData uri="http://schemas.openxmlformats.org/drawingml/2006/table">
            <a:tbl>
              <a:tblPr firstRow="1" bandRow="1">
                <a:tableStyleId>{5C22544A-7EE6-4342-B048-85BDC9FD1C3A}</a:tableStyleId>
              </a:tblPr>
              <a:tblGrid>
                <a:gridCol w="1692068"/>
                <a:gridCol w="5013532"/>
              </a:tblGrid>
              <a:tr h="598910">
                <a:tc>
                  <a:txBody>
                    <a:bodyPr/>
                    <a:lstStyle/>
                    <a:p>
                      <a:r>
                        <a:rPr lang="en-ZA" dirty="0" smtClean="0"/>
                        <a:t>Root causes</a:t>
                      </a:r>
                      <a:endParaRPr lang="en-ZA" dirty="0"/>
                    </a:p>
                  </a:txBody>
                  <a:tcPr/>
                </a:tc>
                <a:tc>
                  <a:txBody>
                    <a:bodyPr/>
                    <a:lstStyle/>
                    <a:p>
                      <a:r>
                        <a:rPr lang="en-ZA" dirty="0" smtClean="0"/>
                        <a:t>Recommendation</a:t>
                      </a:r>
                      <a:endParaRPr lang="en-ZA" dirty="0"/>
                    </a:p>
                  </a:txBody>
                  <a:tcPr/>
                </a:tc>
              </a:tr>
              <a:tr h="1534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smtClean="0">
                          <a:solidFill>
                            <a:srgbClr val="003B79"/>
                          </a:solidFill>
                          <a:latin typeface="Arial" pitchFamily="34" charset="0"/>
                          <a:cs typeface="Arial" pitchFamily="34" charset="0"/>
                        </a:rPr>
                        <a:t>Slow response by management in addressing the root causes of poor audit outcomes</a:t>
                      </a:r>
                      <a:endParaRPr lang="en-Z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smtClean="0"/>
                        <a:t>Management</a:t>
                      </a:r>
                      <a:r>
                        <a:rPr lang="en-ZA" sz="1800" baseline="0" dirty="0" smtClean="0"/>
                        <a:t> must ensure that proper disciplinary steps are taken against employees for poor performance and transgressions and measures are put in place to recover any losses by the department. </a:t>
                      </a:r>
                      <a:r>
                        <a:rPr lang="en-ZA" sz="1800" kern="1200" dirty="0" smtClean="0">
                          <a:solidFill>
                            <a:schemeClr val="dk1"/>
                          </a:solidFill>
                          <a:effectLst/>
                          <a:latin typeface="+mn-lt"/>
                          <a:ea typeface="+mn-ea"/>
                          <a:cs typeface="+mn-cs"/>
                        </a:rPr>
                        <a:t>Performance agreements of senior staff should include measures that are linked to the audit outcome.</a:t>
                      </a:r>
                      <a:endParaRPr lang="en-ZA" sz="1800" dirty="0" smtClean="0"/>
                    </a:p>
                  </a:txBody>
                  <a:tcPr/>
                </a:tc>
              </a:tr>
              <a:tr h="1524000">
                <a:tc>
                  <a:txBody>
                    <a:bodyPr/>
                    <a:lstStyle/>
                    <a:p>
                      <a:r>
                        <a:rPr lang="en-ZA" sz="1200" b="1" smtClean="0">
                          <a:solidFill>
                            <a:srgbClr val="003B79"/>
                          </a:solidFill>
                          <a:latin typeface="Arial" pitchFamily="34" charset="0"/>
                          <a:cs typeface="Arial" pitchFamily="34" charset="0"/>
                        </a:rPr>
                        <a:t>Instability</a:t>
                      </a:r>
                      <a:r>
                        <a:rPr lang="en-ZA" sz="1200" b="1" baseline="0" smtClean="0">
                          <a:solidFill>
                            <a:srgbClr val="003B79"/>
                          </a:solidFill>
                          <a:latin typeface="Arial" pitchFamily="34" charset="0"/>
                          <a:cs typeface="Arial" pitchFamily="34" charset="0"/>
                        </a:rPr>
                        <a:t> or vacancies in key positions</a:t>
                      </a:r>
                      <a:endParaRPr lang="en-ZA" sz="1200" dirty="0"/>
                    </a:p>
                  </a:txBody>
                  <a:tcPr/>
                </a:tc>
                <a:tc>
                  <a:txBody>
                    <a:bodyPr/>
                    <a:lstStyle/>
                    <a:p>
                      <a:r>
                        <a:rPr lang="en-ZA" dirty="0" smtClean="0"/>
                        <a:t>Action</a:t>
                      </a:r>
                      <a:r>
                        <a:rPr lang="en-ZA" baseline="0" dirty="0" smtClean="0"/>
                        <a:t> plans should be compiled that are specific, measurable and time bound. Management should monitor progress made against action plan on a regular basis and where appropriate take action against employees</a:t>
                      </a:r>
                      <a:endParaRPr lang="en-ZA" dirty="0"/>
                    </a:p>
                  </a:txBody>
                  <a:tcPr/>
                </a:tc>
              </a:tr>
              <a:tr h="1476763">
                <a:tc>
                  <a:txBody>
                    <a:bodyPr/>
                    <a:lstStyle/>
                    <a:p>
                      <a:pPr>
                        <a:buFont typeface="Arial" pitchFamily="34" charset="0"/>
                        <a:buNone/>
                      </a:pPr>
                      <a:r>
                        <a:rPr lang="en-ZA" sz="1200" b="1" dirty="0" smtClean="0">
                          <a:solidFill>
                            <a:srgbClr val="003B79"/>
                          </a:solidFill>
                          <a:latin typeface="Arial" pitchFamily="34" charset="0"/>
                          <a:cs typeface="Arial" pitchFamily="34" charset="0"/>
                        </a:rPr>
                        <a:t>Lack of consequences</a:t>
                      </a:r>
                      <a:r>
                        <a:rPr lang="en-ZA" sz="1200" b="1" baseline="0" dirty="0" smtClean="0">
                          <a:solidFill>
                            <a:srgbClr val="003B79"/>
                          </a:solidFill>
                          <a:latin typeface="Arial" pitchFamily="34" charset="0"/>
                          <a:cs typeface="Arial" pitchFamily="34" charset="0"/>
                        </a:rPr>
                        <a:t> for poor performance and transgressions</a:t>
                      </a:r>
                      <a:endParaRPr lang="en-ZA" sz="1200" b="1" dirty="0" smtClean="0">
                        <a:solidFill>
                          <a:srgbClr val="003B79"/>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A</a:t>
                      </a:r>
                      <a:r>
                        <a:rPr lang="en-ZA" sz="1800" baseline="0" dirty="0" smtClean="0"/>
                        <a:t> less tolerant approach should be taken by all parties which will result in accountability being enforced and consequences for those who intentionally fail to comply with legislation.</a:t>
                      </a:r>
                      <a:endParaRPr lang="en-ZA" sz="1800" dirty="0" smtClean="0"/>
                    </a:p>
                    <a:p>
                      <a:endParaRPr lang="en-ZA" dirty="0"/>
                    </a:p>
                  </a:txBody>
                  <a:tcPr/>
                </a:tc>
              </a:tr>
            </a:tbl>
          </a:graphicData>
        </a:graphic>
      </p:graphicFrame>
      <p:sp>
        <p:nvSpPr>
          <p:cNvPr id="5" name="Rectangle 4"/>
          <p:cNvSpPr/>
          <p:nvPr/>
        </p:nvSpPr>
        <p:spPr>
          <a:xfrm>
            <a:off x="7181564" y="1528"/>
            <a:ext cx="1962436" cy="6856473"/>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lIns="80155" tIns="40077" rIns="80155" bIns="40077" rtlCol="0" anchor="ctr"/>
          <a:lstStyle/>
          <a:p>
            <a:pPr>
              <a:spcAft>
                <a:spcPts val="1052"/>
              </a:spcAft>
            </a:pPr>
            <a:r>
              <a:rPr lang="en-US" sz="1100" b="1" dirty="0" smtClean="0">
                <a:solidFill>
                  <a:schemeClr val="bg1"/>
                </a:solidFill>
              </a:rPr>
              <a:t>	</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r>
              <a:rPr lang="en-US" sz="1100" b="1" dirty="0" smtClean="0">
                <a:solidFill>
                  <a:schemeClr val="bg1"/>
                </a:solidFill>
              </a:rPr>
              <a:t>	</a:t>
            </a:r>
            <a:r>
              <a:rPr lang="en-US" sz="1100" b="1" dirty="0">
                <a:solidFill>
                  <a:schemeClr val="bg1"/>
                </a:solidFill>
              </a:rPr>
              <a:t/>
            </a:r>
            <a:br>
              <a:rPr lang="en-US" sz="1100" b="1" dirty="0">
                <a:solidFill>
                  <a:schemeClr val="bg1"/>
                </a:solidFill>
              </a:rPr>
            </a:br>
            <a:endParaRPr lang="en-US" sz="1100" b="1" dirty="0">
              <a:solidFill>
                <a:schemeClr val="bg1"/>
              </a:solidFill>
            </a:endParaRPr>
          </a:p>
          <a:p>
            <a:pPr>
              <a:spcAft>
                <a:spcPts val="1052"/>
              </a:spcAft>
            </a:pPr>
            <a:endParaRPr lang="en-US" sz="1100" b="1" dirty="0">
              <a:solidFill>
                <a:schemeClr val="bg1"/>
              </a:solidFill>
            </a:endParaRPr>
          </a:p>
        </p:txBody>
      </p:sp>
      <p:sp>
        <p:nvSpPr>
          <p:cNvPr id="6" name="Isosceles Triangle 5"/>
          <p:cNvSpPr/>
          <p:nvPr/>
        </p:nvSpPr>
        <p:spPr>
          <a:xfrm rot="10800000">
            <a:off x="7253025" y="1525"/>
            <a:ext cx="1823735" cy="1760518"/>
          </a:xfrm>
          <a:prstGeom prst="triangle">
            <a:avLst>
              <a:gd name="adj" fmla="val 5130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88883" tIns="44441" rIns="88883" bIns="44441" rtlCol="0" anchor="t" anchorCtr="0"/>
          <a:lstStyle/>
          <a:p>
            <a:pPr algn="ctr"/>
            <a:endParaRPr lang="en-ZA" dirty="0"/>
          </a:p>
        </p:txBody>
      </p:sp>
      <p:sp>
        <p:nvSpPr>
          <p:cNvPr id="7" name="TextBox 6"/>
          <p:cNvSpPr txBox="1"/>
          <p:nvPr/>
        </p:nvSpPr>
        <p:spPr>
          <a:xfrm>
            <a:off x="7477705" y="457199"/>
            <a:ext cx="1368868" cy="523220"/>
          </a:xfrm>
          <a:prstGeom prst="rect">
            <a:avLst/>
          </a:prstGeom>
          <a:noFill/>
        </p:spPr>
        <p:txBody>
          <a:bodyPr wrap="square" rtlCol="0">
            <a:spAutoFit/>
          </a:bodyPr>
          <a:lstStyle/>
          <a:p>
            <a:pPr algn="ctr"/>
            <a:r>
              <a:rPr lang="en-ZA" sz="1400" dirty="0" smtClean="0">
                <a:solidFill>
                  <a:schemeClr val="bg1"/>
                </a:solidFill>
                <a:latin typeface="Arial Bold" panose="020B0704020202020204" pitchFamily="34" charset="0"/>
                <a:cs typeface="Arial Bold" panose="020B0704020202020204" pitchFamily="34" charset="0"/>
              </a:rPr>
              <a:t>2014-15 PFMA</a:t>
            </a:r>
            <a:endParaRPr lang="en-ZA" sz="1400" dirty="0">
              <a:solidFill>
                <a:schemeClr val="bg1"/>
              </a:solidFill>
              <a:latin typeface="Arial Bold" panose="020B0704020202020204" pitchFamily="34" charset="0"/>
              <a:cs typeface="Arial Bold" panose="020B0704020202020204" pitchFamily="34" charset="0"/>
            </a:endParaRPr>
          </a:p>
        </p:txBody>
      </p:sp>
      <p:pic>
        <p:nvPicPr>
          <p:cNvPr id="8" name="Content Placeholder 6" descr="Auditor General SA.png"/>
          <p:cNvPicPr>
            <a:picLocks noChangeAspect="1"/>
          </p:cNvPicPr>
          <p:nvPr/>
        </p:nvPicPr>
        <p:blipFill>
          <a:blip r:embed="rId3" cstate="print">
            <a:extLst>
              <a:ext uri="{28A0092B-C50C-407E-A947-70E740481C1C}">
                <a14:useLocalDpi xmlns:a14="http://schemas.microsoft.com/office/drawing/2010/main" xmlns=""/>
              </a:ext>
            </a:extLst>
          </a:blip>
          <a:srcRect t="-8363" b="-8363"/>
          <a:stretch>
            <a:fillRect/>
          </a:stretch>
        </p:blipFill>
        <p:spPr>
          <a:xfrm>
            <a:off x="7394132" y="5457651"/>
            <a:ext cx="1536014" cy="990161"/>
          </a:xfrm>
          <a:prstGeom prst="rect">
            <a:avLst/>
          </a:prstGeom>
        </p:spPr>
      </p:pic>
      <p:sp>
        <p:nvSpPr>
          <p:cNvPr id="11" name="Slide Number Placeholder 21"/>
          <p:cNvSpPr txBox="1">
            <a:spLocks/>
          </p:cNvSpPr>
          <p:nvPr/>
        </p:nvSpPr>
        <p:spPr>
          <a:xfrm>
            <a:off x="7696200" y="6356353"/>
            <a:ext cx="869349" cy="40655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7BE3914-9785-AB4C-9ACD-E1117CFE9C60}" type="slidenum">
              <a:rPr lang="en-US" sz="1800" smtClean="0">
                <a:solidFill>
                  <a:schemeClr val="bg1"/>
                </a:solidFill>
              </a:rPr>
              <a:pPr algn="ctr"/>
              <a:t>9</a:t>
            </a:fld>
            <a:endParaRPr lang="en-US" sz="1800" dirty="0">
              <a:solidFill>
                <a:schemeClr val="bg1"/>
              </a:solidFill>
            </a:endParaRPr>
          </a:p>
        </p:txBody>
      </p:sp>
    </p:spTree>
    <p:extLst>
      <p:ext uri="{BB962C8B-B14F-4D97-AF65-F5344CB8AC3E}">
        <p14:creationId xmlns:p14="http://schemas.microsoft.com/office/powerpoint/2010/main" xmlns="" val="3632861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5082</TotalTime>
  <Words>1133</Words>
  <Application>Microsoft Office PowerPoint</Application>
  <PresentationFormat>On-screen Show (4:3)</PresentationFormat>
  <Paragraphs>253</Paragraphs>
  <Slides>10</Slides>
  <Notes>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10</vt:i4>
      </vt:variant>
    </vt:vector>
  </HeadingPairs>
  <TitlesOfParts>
    <vt:vector size="17" baseType="lpstr">
      <vt:lpstr>Office Theme</vt:lpstr>
      <vt:lpstr>Custom Design</vt:lpstr>
      <vt:lpstr>3_Custom Design</vt:lpstr>
      <vt:lpstr>1_Custom Design</vt:lpstr>
      <vt:lpstr>1_Office Theme</vt:lpstr>
      <vt:lpstr>4_Custom Design</vt:lpstr>
      <vt:lpstr>Worksheet</vt:lpstr>
      <vt:lpstr>Briefing to the Portfolio Committee on Service and Administration and Planning, Monitoring and Evaluation on the 2014-15 audit outcomes </vt:lpstr>
      <vt:lpstr>Reputation promise/mission</vt:lpstr>
      <vt:lpstr>Purpose of the presentation</vt:lpstr>
      <vt:lpstr>Contents        Slide nr.</vt:lpstr>
      <vt:lpstr>1. Overall audit outcomes – PSA and DPME Portfolio</vt:lpstr>
      <vt:lpstr>2. Unauthorised, Irregular and Fruitless and Wasteful expenditure</vt:lpstr>
      <vt:lpstr>3. Financial health</vt:lpstr>
      <vt:lpstr>4. Combined assurance – complimentary mandate</vt:lpstr>
      <vt:lpstr>5. Root causes &amp; Recommendations (top three)</vt:lpstr>
      <vt:lpstr>Questions</vt:lpstr>
    </vt:vector>
  </TitlesOfParts>
  <Company>Auditor 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PUMZA</cp:lastModifiedBy>
  <cp:revision>411</cp:revision>
  <cp:lastPrinted>2015-09-10T12:30:34Z</cp:lastPrinted>
  <dcterms:created xsi:type="dcterms:W3CDTF">2013-05-24T12:21:16Z</dcterms:created>
  <dcterms:modified xsi:type="dcterms:W3CDTF">2015-10-16T11:23:05Z</dcterms:modified>
</cp:coreProperties>
</file>