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authors.xml" ContentType="application/vnd.ms-powerpoint.author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86" r:id="rId5"/>
  </p:sldMasterIdLst>
  <p:notesMasterIdLst>
    <p:notesMasterId r:id="rId20"/>
  </p:notesMasterIdLst>
  <p:sldIdLst>
    <p:sldId id="1442" r:id="rId6"/>
    <p:sldId id="1510" r:id="rId7"/>
    <p:sldId id="1546" r:id="rId8"/>
    <p:sldId id="1600" r:id="rId9"/>
    <p:sldId id="1512" r:id="rId10"/>
    <p:sldId id="1605" r:id="rId11"/>
    <p:sldId id="1592" r:id="rId12"/>
    <p:sldId id="1602" r:id="rId13"/>
    <p:sldId id="1596" r:id="rId14"/>
    <p:sldId id="1603" r:id="rId15"/>
    <p:sldId id="1594" r:id="rId16"/>
    <p:sldId id="1604" r:id="rId17"/>
    <p:sldId id="1597" r:id="rId18"/>
    <p:sldId id="1489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844B03-90F0-5136-D648-0CAD325270DF}" name="Mzwandile Hewu" initials="MH" userId="S::Mzwandile.Hewu@westerncape.gov.za::ecea3622-14d2-42da-93ff-524b6da6c832" providerId="AD"/>
  <p188:author id="{7C974481-19CA-6A5C-3B10-D140539EE053}" name="Nomvuyo Mabusela" initials="NM" userId="S::Nomvuyo.Mabusela@westerncape.gov.za::1e369b32-923f-45fe-96c6-45673256d63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Eliott" initials="HE" lastIdx="1" clrIdx="0"/>
  <p:cmAuthor id="2" name="Kerry Gibbs" initials="KG" lastIdx="9" clrIdx="1">
    <p:extLst>
      <p:ext uri="{19B8F6BF-5375-455C-9EA6-DF929625EA0E}">
        <p15:presenceInfo xmlns:p15="http://schemas.microsoft.com/office/powerpoint/2012/main" xmlns="" userId="S-1-5-21-1141132434-301294435-860360866-27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484"/>
    <a:srgbClr val="FF5050"/>
    <a:srgbClr val="003398"/>
    <a:srgbClr val="71A1A7"/>
    <a:srgbClr val="D5E3E5"/>
    <a:srgbClr val="DFF0CB"/>
    <a:srgbClr val="A6A6A6"/>
    <a:srgbClr val="CBDFEF"/>
    <a:srgbClr val="FFFF00"/>
    <a:srgbClr val="EBF2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5501" autoAdjust="0"/>
  </p:normalViewPr>
  <p:slideViewPr>
    <p:cSldViewPr snapToGrid="0">
      <p:cViewPr varScale="1">
        <p:scale>
          <a:sx n="70" d="100"/>
          <a:sy n="70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F85E3CE-E9E3-CB47-80F0-33520EC85D2E}" type="datetimeFigureOut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025923F-580B-A047-9C0E-6EE78A396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2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429001"/>
            <a:ext cx="10945216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4532528"/>
            <a:ext cx="10945216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9552384" y="5398046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97" y="5398046"/>
            <a:ext cx="2112235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960096" y="5398046"/>
            <a:ext cx="2592288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xmlns="" id="{8F4B28A5-175F-4616-AB3B-7AD74BC551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045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49427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11462940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146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99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40265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14918" y="2276873"/>
            <a:ext cx="1104172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8" name="Picture 11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2872" y="6163537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290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5"/>
            <a:ext cx="3878097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97929" y="1412777"/>
            <a:ext cx="729681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5397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688289" y="1412776"/>
            <a:ext cx="3206023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31801" y="1412777"/>
            <a:ext cx="8006556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74805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3532181"/>
            <a:ext cx="11462940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8184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1480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8636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6776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3703287"/>
            <a:ext cx="11462940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45169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1801" y="2975180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1801" y="4537584"/>
            <a:ext cx="3878097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97929" y="1412776"/>
            <a:ext cx="7296811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9851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016644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016644" y="2976533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016644" y="4540290"/>
            <a:ext cx="3878097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8"/>
            <a:ext cx="7405311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40363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913435" y="1790072"/>
            <a:ext cx="633670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779997" y="2696461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779997" y="2963910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46240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779996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40159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373915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779997" y="3768568"/>
            <a:ext cx="4978745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779996" y="4043102"/>
            <a:ext cx="4978745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3700" y="565702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779995" y="4333520"/>
            <a:ext cx="4465773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29719" y="1859446"/>
            <a:ext cx="2217710" cy="84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4B218B1C-103E-40ED-AFB3-E83144F68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95" y="3331665"/>
            <a:ext cx="5470144" cy="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635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2351584" y="3861049"/>
            <a:ext cx="9601067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964789CB-CD92-405B-9055-78FC1169E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700" y="3364896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4491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14701" y="2371725"/>
            <a:ext cx="8011584" cy="2038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New section heading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563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Inverted="1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2351584" y="3861049"/>
            <a:ext cx="9601067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964789CB-CD92-405B-9055-78FC1169E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700" y="3364896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8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442373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24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2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412777"/>
            <a:ext cx="11462940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676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470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5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3701" y="1196752"/>
            <a:ext cx="11462940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6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701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42373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7556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393701" y="180976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393701" y="1196752"/>
            <a:ext cx="11462940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8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pic>
        <p:nvPicPr>
          <p:cNvPr id="11" name="Picture 115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7797" y="6295516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xmlns="" id="{F3003D39-787E-4DD7-BD33-D06DC937071E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700" y="931933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024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1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3" y="0"/>
            <a:ext cx="12190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854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Inverted="1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2902614"/>
            <a:ext cx="10945216" cy="1873674"/>
          </a:xfrm>
        </p:spPr>
        <p:txBody>
          <a:bodyPr>
            <a:normAutofit/>
          </a:bodyPr>
          <a:lstStyle/>
          <a:p>
            <a:r>
              <a:rPr lang="en-ZA" sz="2800" b="1" dirty="0"/>
              <a:t>Briefing to the Standing Committee on Health and Wellness</a:t>
            </a:r>
          </a:p>
          <a:p>
            <a:endParaRPr lang="en-ZA" sz="2800" b="0" dirty="0"/>
          </a:p>
          <a:p>
            <a:r>
              <a:rPr lang="en-ZA" sz="2800" b="0" dirty="0"/>
              <a:t>Acute malnutrition and the high mortality rate of children under 5 in the Western Cape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0526" y="6118837"/>
            <a:ext cx="382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dirty="0">
                <a:solidFill>
                  <a:schemeClr val="bg1"/>
                </a:solidFill>
              </a:rPr>
              <a:t>21 July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5602CD-A313-43E5-8AB4-3FEDB048D88F}"/>
              </a:ext>
            </a:extLst>
          </p:cNvPr>
          <p:cNvSpPr txBox="1"/>
          <p:nvPr/>
        </p:nvSpPr>
        <p:spPr>
          <a:xfrm>
            <a:off x="4403188" y="5244994"/>
            <a:ext cx="7165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dirty="0">
                <a:solidFill>
                  <a:schemeClr val="bg1"/>
                </a:solidFill>
              </a:rPr>
              <a:t>Department of Social Development</a:t>
            </a:r>
          </a:p>
          <a:p>
            <a:pPr algn="r"/>
            <a:r>
              <a:rPr lang="en-ZA" dirty="0">
                <a:solidFill>
                  <a:schemeClr val="bg1"/>
                </a:solidFill>
              </a:rPr>
              <a:t>Chief Directorate: Community &amp; Partnership Development </a:t>
            </a:r>
          </a:p>
        </p:txBody>
      </p:sp>
    </p:spTree>
    <p:extLst>
      <p:ext uri="{BB962C8B-B14F-4D97-AF65-F5344CB8AC3E}">
        <p14:creationId xmlns:p14="http://schemas.microsoft.com/office/powerpoint/2010/main" xmlns="" val="190966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F8429C-3672-EDC5-04C8-6CEF85C8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Provision of nutritious meals at CNDCs and CBOs (cont.)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126DBF-B578-3A0D-1A03-53651FE9BA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lvl="2" indent="0" algn="just">
              <a:lnSpc>
                <a:spcPct val="150000"/>
              </a:lnSpc>
              <a:spcBef>
                <a:spcPts val="0"/>
              </a:spcBef>
              <a:buClr>
                <a:srgbClr val="001484"/>
              </a:buClr>
              <a:buNone/>
            </a:pPr>
            <a:r>
              <a:rPr lang="en-ZA" b="1" dirty="0">
                <a:solidFill>
                  <a:srgbClr val="001484"/>
                </a:solidFill>
              </a:rPr>
              <a:t>Prevention of harmful food related diseases and poisoning: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Meals at CNDCs are quality assured  in partnership with the Department of Health by creating a prescribed and standardized meal plan. 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This is done to address food standards and ensuring that the nutritional value of the meal is upheld for positive child development outcomes.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The department ensures regular monitoring of compliance to Norms and Standards in terms of prescribed Occupational Health and Safety standards of kitchens across feeding </a:t>
            </a:r>
            <a:r>
              <a:rPr lang="en-US" dirty="0" err="1">
                <a:solidFill>
                  <a:srgbClr val="001484"/>
                </a:solidFill>
              </a:rPr>
              <a:t>centres</a:t>
            </a:r>
            <a:r>
              <a:rPr lang="en-US" dirty="0">
                <a:solidFill>
                  <a:srgbClr val="001484"/>
                </a:solidFill>
              </a:rPr>
              <a:t>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This is done so as to  prevent harmful food related diseases and poisoning which could contribute child mortality.   </a:t>
            </a:r>
            <a:endParaRPr lang="en-ZA" dirty="0">
              <a:solidFill>
                <a:srgbClr val="001484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6276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D1784-38C8-4EF9-A99A-A1F82C6B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8" y="264658"/>
            <a:ext cx="11930742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Food gardens at CNDCs as a sustainable mitigating response to acute </a:t>
            </a:r>
            <a:br>
              <a:rPr lang="en-US" dirty="0">
                <a:solidFill>
                  <a:srgbClr val="001484"/>
                </a:solidFill>
              </a:rPr>
            </a:br>
            <a:r>
              <a:rPr lang="en-US" dirty="0">
                <a:solidFill>
                  <a:srgbClr val="001484"/>
                </a:solidFill>
              </a:rPr>
              <a:t>malnutrition and mortality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xmlns="" id="{9E79E222-06BC-662E-3D88-6FD97F5FEC73}"/>
              </a:ext>
            </a:extLst>
          </p:cNvPr>
          <p:cNvSpPr txBox="1">
            <a:spLocks/>
          </p:cNvSpPr>
          <p:nvPr/>
        </p:nvSpPr>
        <p:spPr>
          <a:xfrm>
            <a:off x="393701" y="1196753"/>
            <a:ext cx="11462940" cy="511696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1484"/>
                </a:solidFill>
              </a:rPr>
              <a:t>Community Food  Gardens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This is a new initiative piloted by DSD and supported by the Department of Agriculture to move CNDC beneficiaries from dependency to self-reliance. 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Community Gardens are also supported and implemented by selected CNDCs across the Western Cape.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This is done to create some level of self reliance for the CNDC beneficiaries whereby they are able to sell their surplus produce to the market.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Awareness and training is provided by partner organisations to the communities and beneficiaries.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The intension is to encourage beneficiaries to start their own gardens and become more self-reliant.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b="0" dirty="0">
              <a:solidFill>
                <a:srgbClr val="001484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800" b="0" dirty="0">
              <a:solidFill>
                <a:srgbClr val="00148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14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82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4A54A-C4EF-AB45-BCDD-4ED3F684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1484"/>
                </a:solidFill>
              </a:rPr>
              <a:t>Food gardens at CNDCs as a sustainable mitigating response to acute </a:t>
            </a:r>
            <a:br>
              <a:rPr lang="en-US" sz="2400" dirty="0">
                <a:solidFill>
                  <a:srgbClr val="001484"/>
                </a:solidFill>
              </a:rPr>
            </a:br>
            <a:r>
              <a:rPr lang="en-US" sz="2400" dirty="0">
                <a:solidFill>
                  <a:srgbClr val="001484"/>
                </a:solidFill>
              </a:rPr>
              <a:t>malnutrition and mortality (cont.)</a:t>
            </a:r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AA5A8B3-F8D7-3DE7-72CF-ED841DB51160}"/>
              </a:ext>
            </a:extLst>
          </p:cNvPr>
          <p:cNvSpPr txBox="1"/>
          <p:nvPr/>
        </p:nvSpPr>
        <p:spPr>
          <a:xfrm>
            <a:off x="304280" y="1259174"/>
            <a:ext cx="11583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ZA" b="1" dirty="0">
                <a:solidFill>
                  <a:srgbClr val="001484"/>
                </a:solidFill>
                <a:latin typeface="Century Gothic" pitchFamily="34" charset="0"/>
              </a:rPr>
              <a:t>Household Food Gardens: </a:t>
            </a:r>
          </a:p>
          <a:p>
            <a:pPr marL="285750" lvl="1" indent="-285750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</a:pPr>
            <a:r>
              <a:rPr lang="en-ZA" sz="1600" dirty="0">
                <a:solidFill>
                  <a:srgbClr val="001484"/>
                </a:solidFill>
                <a:latin typeface="Century Gothic" pitchFamily="34" charset="0"/>
              </a:rPr>
              <a:t>Household Food Gardens are also supported at suitable CNDCs by encouraging beneficiaries to start their Household Food Gardens at their backyards</a:t>
            </a:r>
          </a:p>
          <a:p>
            <a:pPr marL="285750" lvl="1" indent="-285750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</a:pPr>
            <a:endParaRPr lang="en-ZA" sz="1600" dirty="0">
              <a:solidFill>
                <a:srgbClr val="001484"/>
              </a:solidFill>
              <a:latin typeface="Century Gothic" pitchFamily="34" charset="0"/>
            </a:endParaRPr>
          </a:p>
          <a:p>
            <a:pPr marL="285750" lvl="1" indent="-285750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</a:pPr>
            <a:r>
              <a:rPr lang="en-ZA" sz="1600" dirty="0">
                <a:solidFill>
                  <a:srgbClr val="001484"/>
                </a:solidFill>
                <a:latin typeface="Century Gothic" pitchFamily="34" charset="0"/>
              </a:rPr>
              <a:t>This intervention is done to enable beneficiaries to start their own projects and plant their own food gardens and grow vegetables towards making their own nutritious meals</a:t>
            </a:r>
          </a:p>
          <a:p>
            <a:pPr marL="285750" lvl="1" indent="-285750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</a:pPr>
            <a:endParaRPr lang="en-ZA" sz="1600" dirty="0">
              <a:solidFill>
                <a:srgbClr val="001484"/>
              </a:solidFill>
              <a:latin typeface="Century Gothic" pitchFamily="34" charset="0"/>
            </a:endParaRPr>
          </a:p>
          <a:p>
            <a:pPr marL="285750" lvl="1" indent="-285750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</a:pPr>
            <a:r>
              <a:rPr lang="en-ZA" sz="1600" dirty="0">
                <a:solidFill>
                  <a:srgbClr val="001484"/>
                </a:solidFill>
                <a:latin typeface="Century Gothic" pitchFamily="34" charset="0"/>
              </a:rPr>
              <a:t>The two interventions above are supported by the Western Cape Department of Agriculture and the National </a:t>
            </a:r>
            <a:r>
              <a:rPr lang="en-US" sz="1600" dirty="0">
                <a:solidFill>
                  <a:srgbClr val="001484"/>
                </a:solidFill>
                <a:latin typeface="Century Gothic" pitchFamily="34" charset="0"/>
              </a:rPr>
              <a:t>Department of Agriculture, Land Affairs and Rural Development.</a:t>
            </a:r>
          </a:p>
          <a:p>
            <a:pPr marL="0" lvl="1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</a:pPr>
            <a:r>
              <a:rPr lang="en-ZA" sz="1600" dirty="0">
                <a:solidFill>
                  <a:srgbClr val="001484"/>
                </a:solidFill>
                <a:latin typeface="Century Gothic" pitchFamily="34" charset="0"/>
              </a:rPr>
              <a:t>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5026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D2AAF-AB10-4B7B-B69A-AA7628BF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Food parcel distribution to vulnerable households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xmlns="" id="{C24A80C2-709B-CB60-3D9F-01B20C59B7D4}"/>
              </a:ext>
            </a:extLst>
          </p:cNvPr>
          <p:cNvSpPr txBox="1">
            <a:spLocks/>
          </p:cNvSpPr>
          <p:nvPr/>
        </p:nvSpPr>
        <p:spPr>
          <a:xfrm>
            <a:off x="490330" y="1196753"/>
            <a:ext cx="11039061" cy="48960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2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The Western Cape DSD provided </a:t>
            </a:r>
            <a:r>
              <a:rPr lang="en-US" sz="1600" b="0" kern="1200" dirty="0">
                <a:solidFill>
                  <a:srgbClr val="001484"/>
                </a:solidFill>
                <a:latin typeface="+mn-lt"/>
                <a:ea typeface="+mn-ea"/>
                <a:cs typeface="+mn-cs"/>
              </a:rPr>
              <a:t>95,920 </a:t>
            </a:r>
            <a:r>
              <a:rPr lang="en-US" dirty="0">
                <a:solidFill>
                  <a:srgbClr val="001484"/>
                </a:solidFill>
              </a:rPr>
              <a:t>food parcels targeting individuals and households who needed food since 2020 as part of the COVID response to minimize vulnerability in communities, especially women and children.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Food parcels are targeting individuals/ households who have no means due to unemployment and difficulty economic conditions.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Individuals in need of food parcels make a request to DSD.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The relevant local office of DSD assesses eligibility and make a recommendation for the allocation of a food parcels to qualifying beneficiaries.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DSD then allocates the food parcels to the clients.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b="0" dirty="0">
              <a:solidFill>
                <a:srgbClr val="001484"/>
              </a:solidFill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b="0" dirty="0">
              <a:solidFill>
                <a:srgbClr val="001484"/>
              </a:solidFill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ZA" b="0" dirty="0">
              <a:solidFill>
                <a:srgbClr val="001484"/>
              </a:solidFill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b="0" dirty="0">
              <a:solidFill>
                <a:srgbClr val="001484"/>
              </a:solidFill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b="0" dirty="0">
              <a:solidFill>
                <a:srgbClr val="0014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50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6739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530" y="205918"/>
            <a:ext cx="11462940" cy="559256"/>
          </a:xfrm>
        </p:spPr>
        <p:txBody>
          <a:bodyPr/>
          <a:lstStyle/>
          <a:p>
            <a:r>
              <a:rPr lang="en-ZA" dirty="0">
                <a:solidFill>
                  <a:srgbClr val="001484"/>
                </a:solidFill>
              </a:rPr>
              <a:t>Presentation outline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64530" y="1139369"/>
            <a:ext cx="11462940" cy="5718631"/>
          </a:xfrm>
        </p:spPr>
        <p:txBody>
          <a:bodyPr>
            <a:noAutofit/>
          </a:bodyPr>
          <a:lstStyle/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Sustainable Livelihoods Programme: Purpose and Strategic Objective</a:t>
            </a:r>
            <a:endParaRPr lang="en-ZA" b="0" kern="100" dirty="0">
              <a:solidFill>
                <a:srgbClr val="00148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Sustainable Livelihoods Programme implementing partners</a:t>
            </a:r>
            <a:endParaRPr lang="en-ZA" b="0" kern="100" dirty="0">
              <a:solidFill>
                <a:srgbClr val="00148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CNDC and CBOs regional funding allocation 2023/24 financial year</a:t>
            </a:r>
            <a:endParaRPr lang="en-ZA" b="0" kern="100" dirty="0">
              <a:solidFill>
                <a:srgbClr val="00148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Mitigating strategic responses to acute malnutrition and mortality rate in children under 5</a:t>
            </a:r>
            <a:endParaRPr lang="en-ZA" b="0" kern="100" dirty="0">
              <a:solidFill>
                <a:srgbClr val="00148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Provision of nutritious meals at CNDCs and CBOs</a:t>
            </a:r>
            <a:endParaRPr lang="en-ZA" b="0" kern="100" dirty="0">
              <a:solidFill>
                <a:srgbClr val="00148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Food gardens at CNDCs as a sustainable mitigating response to acute malnutrition and mortality</a:t>
            </a:r>
            <a:endParaRPr lang="en-ZA" b="0" kern="100" dirty="0">
              <a:solidFill>
                <a:srgbClr val="00148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0" kern="100" dirty="0">
                <a:solidFill>
                  <a:srgbClr val="00148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Food parcel distribution to vulnerable households</a:t>
            </a:r>
            <a:endParaRPr lang="en-ZA" b="0" kern="100" dirty="0">
              <a:solidFill>
                <a:srgbClr val="00148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2900" lvl="1" indent="-342900">
              <a:spcBef>
                <a:spcPts val="0"/>
              </a:spcBef>
              <a:buFont typeface="+mj-lt"/>
              <a:buAutoNum type="arabicPeriod"/>
            </a:pPr>
            <a:endParaRPr lang="en-US" dirty="0">
              <a:solidFill>
                <a:srgbClr val="00148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69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6A4B9F-71B5-4B6E-A002-E79CDA50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Purpose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6422E3-5B59-4E3B-B405-41434EC79A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To provide an update on the contribution made by the Chief Directorate: Community &amp; Partnership Development with strategies to address acute malnutrition and the high mortality rate of children under 5 in the Western Cape Province.</a:t>
            </a:r>
          </a:p>
        </p:txBody>
      </p:sp>
    </p:spTree>
    <p:extLst>
      <p:ext uri="{BB962C8B-B14F-4D97-AF65-F5344CB8AC3E}">
        <p14:creationId xmlns:p14="http://schemas.microsoft.com/office/powerpoint/2010/main" xmlns="" val="379413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16B20-E680-4CF4-899E-0333B166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001484"/>
                </a:solidFill>
              </a:rPr>
              <a:t>Sustainable Livelihoods Programme: Purpose and Strategic Objective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23079F-1BBC-43B9-9E55-C7A1CED67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4530" y="1097855"/>
            <a:ext cx="11462940" cy="5344724"/>
          </a:xfrm>
        </p:spPr>
        <p:txBody>
          <a:bodyPr>
            <a:noAutofit/>
          </a:bodyPr>
          <a:lstStyle/>
          <a:p>
            <a:pPr algn="just"/>
            <a:r>
              <a:rPr lang="en-ZA" dirty="0">
                <a:solidFill>
                  <a:srgbClr val="001484"/>
                </a:solidFill>
              </a:rPr>
              <a:t>Programme Purpose: </a:t>
            </a:r>
          </a:p>
          <a:p>
            <a:pPr algn="just"/>
            <a:endParaRPr lang="en-ZA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To promote social inclusion and poverty alleviation through temporary targeted feeding for the most vulnerable as well as providing them with opportunities to access appropriate government services.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Strategic objective: Manage Social Facilitation and Poverty for Sustainable Livelihood </a:t>
            </a:r>
            <a:r>
              <a:rPr lang="en-US" dirty="0" err="1">
                <a:solidFill>
                  <a:srgbClr val="001484"/>
                </a:solidFill>
              </a:rPr>
              <a:t>programmes</a:t>
            </a:r>
            <a:r>
              <a:rPr lang="en-US" dirty="0">
                <a:solidFill>
                  <a:srgbClr val="001484"/>
                </a:solidFill>
              </a:rPr>
              <a:t> (including EPWP).</a:t>
            </a:r>
          </a:p>
          <a:p>
            <a:pPr lvl="2" indent="0" algn="just">
              <a:lnSpc>
                <a:spcPct val="150000"/>
              </a:lnSpc>
              <a:buClr>
                <a:srgbClr val="001484"/>
              </a:buClr>
              <a:buNone/>
            </a:pPr>
            <a:endParaRPr lang="en-ZA" dirty="0">
              <a:solidFill>
                <a:srgbClr val="001484"/>
              </a:solidFill>
            </a:endParaRPr>
          </a:p>
          <a:p>
            <a:pPr lvl="2" indent="0" algn="just">
              <a:lnSpc>
                <a:spcPct val="150000"/>
              </a:lnSpc>
              <a:buClr>
                <a:srgbClr val="001484"/>
              </a:buClr>
              <a:buNone/>
            </a:pPr>
            <a:endParaRPr lang="en-ZA" dirty="0">
              <a:solidFill>
                <a:srgbClr val="001484"/>
              </a:solidFill>
            </a:endParaRPr>
          </a:p>
          <a:p>
            <a:pPr marL="645750" lvl="2" indent="-285750" algn="just">
              <a:buClr>
                <a:srgbClr val="001484"/>
              </a:buClr>
              <a:buFont typeface="Wingdings" panose="05000000000000000000" pitchFamily="2" charset="2"/>
              <a:buChar char="Ø"/>
            </a:pPr>
            <a:endParaRPr lang="en-ZA" dirty="0">
              <a:solidFill>
                <a:srgbClr val="001484"/>
              </a:solidFill>
            </a:endParaRPr>
          </a:p>
          <a:p>
            <a:pPr marL="285750" indent="-285750">
              <a:buClr>
                <a:srgbClr val="FF5050"/>
              </a:buClr>
              <a:buFont typeface="Wingdings" panose="05000000000000000000" pitchFamily="2" charset="2"/>
              <a:buChar char="q"/>
            </a:pPr>
            <a:endParaRPr lang="en-ZA" dirty="0">
              <a:solidFill>
                <a:srgbClr val="FF0000"/>
              </a:solidFill>
              <a:latin typeface="Century Gothic" pitchFamily="34" charset="0"/>
            </a:endParaRPr>
          </a:p>
          <a:p>
            <a:pPr marL="465750" lvl="1" indent="-285750" algn="just">
              <a:buClr>
                <a:srgbClr val="001484"/>
              </a:buClr>
              <a:buFont typeface="Wingdings" panose="05000000000000000000" pitchFamily="2" charset="2"/>
              <a:buChar char="Ø"/>
            </a:pPr>
            <a:endParaRPr lang="en-ZA" dirty="0">
              <a:solidFill>
                <a:srgbClr val="001484"/>
              </a:solidFill>
              <a:latin typeface="Century Gothic" pitchFamily="34" charset="0"/>
            </a:endParaRPr>
          </a:p>
          <a:p>
            <a:pPr lvl="2" indent="0" algn="just">
              <a:buClr>
                <a:srgbClr val="001484"/>
              </a:buClr>
              <a:buNone/>
            </a:pPr>
            <a:endParaRPr lang="en-ZA" dirty="0">
              <a:solidFill>
                <a:srgbClr val="001484"/>
              </a:solidFill>
            </a:endParaRPr>
          </a:p>
          <a:p>
            <a:pPr marL="645750" lvl="2" indent="-285750" algn="just">
              <a:buClr>
                <a:srgbClr val="001484"/>
              </a:buClr>
              <a:buFont typeface="Wingdings" panose="05000000000000000000" pitchFamily="2" charset="2"/>
              <a:buChar char="Ø"/>
            </a:pPr>
            <a:endParaRPr lang="en-ZA" dirty="0">
              <a:solidFill>
                <a:srgbClr val="001484"/>
              </a:solidFill>
              <a:latin typeface="Century Gothic" pitchFamily="34" charset="0"/>
            </a:endParaRPr>
          </a:p>
          <a:p>
            <a:endParaRPr lang="en-ZA" u="sng" dirty="0">
              <a:solidFill>
                <a:srgbClr val="001484"/>
              </a:solidFill>
            </a:endParaRPr>
          </a:p>
          <a:p>
            <a:endParaRPr lang="en-ZA" dirty="0">
              <a:solidFill>
                <a:srgbClr val="0014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7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16B20-E680-4CF4-899E-0333B166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001484"/>
                </a:solidFill>
              </a:rPr>
              <a:t>Sustainable Livelihoods Programme implementing partners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23079F-1BBC-43B9-9E55-C7A1CED67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4530" y="962943"/>
            <a:ext cx="11462940" cy="5344724"/>
          </a:xfrm>
        </p:spPr>
        <p:txBody>
          <a:bodyPr>
            <a:noAutofit/>
          </a:bodyPr>
          <a:lstStyle/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ZA" dirty="0">
                <a:solidFill>
                  <a:srgbClr val="001484"/>
                </a:solidFill>
              </a:rPr>
              <a:t>The programme partners with Non- Profit Organisations to ensure implementation and achievement of its strategic goals. It does this by providing funding , i.e., Community Nutrition and Development Centres (CNDC) and Community Based Kitchens (CBOs) otherwise known as soup kitchens.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ZA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ZA" dirty="0">
                <a:solidFill>
                  <a:srgbClr val="001484"/>
                </a:solidFill>
              </a:rPr>
              <a:t>CNDCs provides food relief to registered beneficiaries 5 days a week, reaching more than 10,000 beneficiaries per month.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ZA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ZA" dirty="0">
                <a:solidFill>
                  <a:srgbClr val="001484"/>
                </a:solidFill>
              </a:rPr>
              <a:t>Community Based Kitchens provides food relief services to beneficiaries 3 to 4 days a week, reaching more than 85,000 beneficiaries per month.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ZA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ZA" sz="1600" b="0" kern="1200" dirty="0">
                <a:solidFill>
                  <a:srgbClr val="001484"/>
                </a:solidFill>
                <a:latin typeface="+mn-lt"/>
                <a:ea typeface="+mn-ea"/>
                <a:cs typeface="+mn-cs"/>
              </a:rPr>
              <a:t>1,133,300 number of cooked meals have been provided to vulnerable individuals during 2019/20 to date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ZA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ZA" dirty="0">
                <a:solidFill>
                  <a:srgbClr val="001484"/>
                </a:solidFill>
              </a:rPr>
              <a:t>80% of these beneficiaries are women with children mostly under the age of 5 (Source: Sustainable Livelihoods beneficiary registers from feeding sites)</a:t>
            </a:r>
            <a:endParaRPr lang="en-ZA" dirty="0">
              <a:solidFill>
                <a:srgbClr val="FF0000"/>
              </a:solidFill>
            </a:endParaRPr>
          </a:p>
          <a:p>
            <a:pPr marL="285750" lvl="2" indent="-285750" algn="just">
              <a:lnSpc>
                <a:spcPct val="150000"/>
              </a:lnSpc>
              <a:buClr>
                <a:srgbClr val="001484"/>
              </a:buClr>
              <a:buNone/>
            </a:pPr>
            <a:endParaRPr lang="en-ZA" dirty="0">
              <a:solidFill>
                <a:srgbClr val="001484"/>
              </a:solidFill>
            </a:endParaRPr>
          </a:p>
          <a:p>
            <a:pPr lvl="2" indent="0" algn="just">
              <a:lnSpc>
                <a:spcPct val="150000"/>
              </a:lnSpc>
              <a:buClr>
                <a:srgbClr val="001484"/>
              </a:buClr>
              <a:buNone/>
            </a:pPr>
            <a:endParaRPr lang="en-ZA" dirty="0">
              <a:solidFill>
                <a:srgbClr val="001484"/>
              </a:solidFill>
            </a:endParaRPr>
          </a:p>
          <a:p>
            <a:pPr lvl="2" indent="0" algn="just">
              <a:lnSpc>
                <a:spcPct val="150000"/>
              </a:lnSpc>
              <a:buClr>
                <a:srgbClr val="001484"/>
              </a:buClr>
              <a:buNone/>
            </a:pPr>
            <a:endParaRPr lang="en-ZA" dirty="0">
              <a:solidFill>
                <a:srgbClr val="001484"/>
              </a:solidFill>
            </a:endParaRPr>
          </a:p>
          <a:p>
            <a:pPr marL="645750" lvl="2" indent="-285750" algn="just">
              <a:lnSpc>
                <a:spcPct val="150000"/>
              </a:lnSpc>
              <a:buClr>
                <a:srgbClr val="001484"/>
              </a:buClr>
              <a:buFont typeface="Wingdings" panose="05000000000000000000" pitchFamily="2" charset="2"/>
              <a:buChar char="Ø"/>
            </a:pPr>
            <a:endParaRPr lang="en-ZA" dirty="0">
              <a:solidFill>
                <a:srgbClr val="001484"/>
              </a:solidFill>
            </a:endParaRPr>
          </a:p>
          <a:p>
            <a:pPr marL="645750" lvl="2" indent="-285750" algn="just">
              <a:buClr>
                <a:srgbClr val="001484"/>
              </a:buClr>
              <a:buFont typeface="Wingdings" panose="05000000000000000000" pitchFamily="2" charset="2"/>
              <a:buChar char="Ø"/>
            </a:pPr>
            <a:endParaRPr lang="en-ZA" dirty="0">
              <a:solidFill>
                <a:srgbClr val="001484"/>
              </a:solidFill>
            </a:endParaRPr>
          </a:p>
          <a:p>
            <a:pPr marL="285750" indent="-285750">
              <a:buClr>
                <a:srgbClr val="FF5050"/>
              </a:buClr>
              <a:buFont typeface="Wingdings" panose="05000000000000000000" pitchFamily="2" charset="2"/>
              <a:buChar char="q"/>
            </a:pPr>
            <a:endParaRPr lang="en-ZA" dirty="0">
              <a:solidFill>
                <a:srgbClr val="FF0000"/>
              </a:solidFill>
              <a:latin typeface="Century Gothic" pitchFamily="34" charset="0"/>
            </a:endParaRPr>
          </a:p>
          <a:p>
            <a:pPr marL="465750" lvl="1" indent="-285750" algn="just">
              <a:buClr>
                <a:srgbClr val="001484"/>
              </a:buClr>
              <a:buFont typeface="Wingdings" panose="05000000000000000000" pitchFamily="2" charset="2"/>
              <a:buChar char="Ø"/>
            </a:pPr>
            <a:endParaRPr lang="en-ZA" dirty="0">
              <a:solidFill>
                <a:srgbClr val="001484"/>
              </a:solidFill>
              <a:latin typeface="Century Gothic" pitchFamily="34" charset="0"/>
            </a:endParaRPr>
          </a:p>
          <a:p>
            <a:pPr lvl="2" indent="0" algn="just">
              <a:buClr>
                <a:srgbClr val="001484"/>
              </a:buClr>
              <a:buNone/>
            </a:pPr>
            <a:endParaRPr lang="en-ZA" dirty="0">
              <a:solidFill>
                <a:srgbClr val="001484"/>
              </a:solidFill>
            </a:endParaRPr>
          </a:p>
          <a:p>
            <a:pPr marL="645750" lvl="2" indent="-285750" algn="just">
              <a:buClr>
                <a:srgbClr val="001484"/>
              </a:buClr>
              <a:buFont typeface="Wingdings" panose="05000000000000000000" pitchFamily="2" charset="2"/>
              <a:buChar char="Ø"/>
            </a:pPr>
            <a:endParaRPr lang="en-ZA" dirty="0">
              <a:solidFill>
                <a:srgbClr val="001484"/>
              </a:solidFill>
              <a:latin typeface="Century Gothic" pitchFamily="34" charset="0"/>
            </a:endParaRPr>
          </a:p>
          <a:p>
            <a:endParaRPr lang="en-ZA" u="sng" dirty="0">
              <a:solidFill>
                <a:srgbClr val="001484"/>
              </a:solidFill>
            </a:endParaRPr>
          </a:p>
          <a:p>
            <a:endParaRPr lang="en-ZA" dirty="0">
              <a:solidFill>
                <a:srgbClr val="0014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91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48513-1F92-AE99-96F2-D5328722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CNDC and CBOs regional funding allocation 2023/24 financial year</a:t>
            </a:r>
            <a:endParaRPr lang="en-ZA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F5782AA4-377E-7C07-5E20-1351B3555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8349876"/>
              </p:ext>
            </p:extLst>
          </p:nvPr>
        </p:nvGraphicFramePr>
        <p:xfrm>
          <a:off x="482884" y="1259311"/>
          <a:ext cx="11344586" cy="356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293">
                  <a:extLst>
                    <a:ext uri="{9D8B030D-6E8A-4147-A177-3AD203B41FA5}">
                      <a16:colId xmlns:a16="http://schemas.microsoft.com/office/drawing/2014/main" xmlns="" val="1558528451"/>
                    </a:ext>
                  </a:extLst>
                </a:gridCol>
                <a:gridCol w="5672293">
                  <a:extLst>
                    <a:ext uri="{9D8B030D-6E8A-4147-A177-3AD203B41FA5}">
                      <a16:colId xmlns:a16="http://schemas.microsoft.com/office/drawing/2014/main" xmlns="" val="2961580326"/>
                    </a:ext>
                  </a:extLst>
                </a:gridCol>
              </a:tblGrid>
              <a:tr h="445354"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Allocation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8263834"/>
                  </a:ext>
                </a:extLst>
              </a:tr>
              <a:tr h="445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Cape Winelands/ Overberg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R6,432,056.00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562666649"/>
                  </a:ext>
                </a:extLst>
              </a:tr>
              <a:tr h="445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Eden Karoo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R11,339,462.30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58355081"/>
                  </a:ext>
                </a:extLst>
              </a:tr>
              <a:tr h="445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Metro East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R2,564,867.80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62624739"/>
                  </a:ext>
                </a:extLst>
              </a:tr>
              <a:tr h="445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Metro North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R8,255,440.30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14086923"/>
                  </a:ext>
                </a:extLst>
              </a:tr>
              <a:tr h="445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Metro South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R18,242,350.20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617719007"/>
                  </a:ext>
                </a:extLst>
              </a:tr>
              <a:tr h="445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West Coast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001484"/>
                          </a:solidFill>
                          <a:effectLst/>
                        </a:rPr>
                        <a:t>R4,738,216.30</a:t>
                      </a:r>
                      <a:endParaRPr lang="en-US" sz="1600" b="0" i="0" u="none" strike="noStrike" dirty="0">
                        <a:solidFill>
                          <a:srgbClr val="00148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43918548"/>
                  </a:ext>
                </a:extLst>
              </a:tr>
              <a:tr h="445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148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Total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148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R51,572,392.90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63091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9084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45DD0-0598-2DE4-D203-F76C1C63B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1" y="177572"/>
            <a:ext cx="11388555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Mitigating strategic responses to acute malnutrition and mortality rate </a:t>
            </a:r>
            <a:br>
              <a:rPr lang="en-US" dirty="0">
                <a:solidFill>
                  <a:srgbClr val="001484"/>
                </a:solidFill>
              </a:rPr>
            </a:br>
            <a:r>
              <a:rPr lang="en-US" dirty="0">
                <a:solidFill>
                  <a:srgbClr val="001484"/>
                </a:solidFill>
              </a:rPr>
              <a:t>in children under 5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294495-F754-8BF5-A9A4-CD91EECEDD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5204047"/>
          </a:xfrm>
        </p:spPr>
        <p:txBody>
          <a:bodyPr>
            <a:normAutofit/>
          </a:bodyPr>
          <a:lstStyle/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It has long been established globally that there is a strong correlation between food insecurity and child malnutrition and child mortality in the children under 5 years of age (Source: World Bank Report on infant and child mortality, 2021)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The communities of the Western Cape have not been spared from this reality. 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While the DSD </a:t>
            </a:r>
            <a:r>
              <a:rPr lang="en-US" dirty="0" err="1">
                <a:solidFill>
                  <a:srgbClr val="001484"/>
                </a:solidFill>
              </a:rPr>
              <a:t>programme</a:t>
            </a:r>
            <a:r>
              <a:rPr lang="en-US" dirty="0">
                <a:solidFill>
                  <a:srgbClr val="001484"/>
                </a:solidFill>
              </a:rPr>
              <a:t> is mostly targeted at adult beneficiaries , it recognizes the complex  dynamics of poverty in which the beneficiaries find themselves.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83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58990-7B0D-5630-7AA3-41BE1BC89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Mitigating strategic responses to acute malnutrition and mortality rate </a:t>
            </a:r>
            <a:br>
              <a:rPr lang="en-US" dirty="0">
                <a:solidFill>
                  <a:srgbClr val="001484"/>
                </a:solidFill>
              </a:rPr>
            </a:br>
            <a:r>
              <a:rPr lang="en-US" dirty="0">
                <a:solidFill>
                  <a:srgbClr val="001484"/>
                </a:solidFill>
              </a:rPr>
              <a:t>in children under 5 (cont.)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56C4CE-41A5-9DF7-BF86-A1C6927264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1484"/>
                </a:solidFill>
              </a:rPr>
              <a:t>The most glaring complexity being the one of single parent households, mostly headed by women with young children.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1484"/>
                </a:solidFill>
              </a:rPr>
              <a:t>In recognition of the need, and to reduce vulnerability  in these households , the Department ensures the provision of food relief services to children of beneficiaries  within this age category as a  mitigating responses to acute malnutrition and child mortality.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312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756F3-5B59-EC49-5F19-799664E3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1" y="93890"/>
            <a:ext cx="11462940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Provision of nutritious meals at CNDCs and CBOs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22A145-93AF-CBED-B8EA-4A90D3F66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5138733"/>
          </a:xfrm>
        </p:spPr>
        <p:txBody>
          <a:bodyPr>
            <a:normAutofit/>
          </a:bodyPr>
          <a:lstStyle/>
          <a:p>
            <a:pPr marL="285750" lvl="1" indent="-285750"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Vulnerable mothers and their children are provided with nutritious meals at CNDCs, which are located in close proximity to their homes thus ensuring ease of access to food. </a:t>
            </a:r>
          </a:p>
          <a:p>
            <a:pPr marL="285750" lvl="1" indent="-285750">
              <a:lnSpc>
                <a:spcPct val="16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A meal is provided to each beneficiary (mother and child) 5 days a week  to ensure consistent and regular access to food. </a:t>
            </a:r>
          </a:p>
          <a:p>
            <a:pPr marL="285750" lvl="1" indent="-285750">
              <a:lnSpc>
                <a:spcPct val="160000"/>
              </a:lnSpc>
              <a:spcBef>
                <a:spcPts val="0"/>
              </a:spcBef>
            </a:pPr>
            <a:endParaRPr lang="en-US" dirty="0">
              <a:solidFill>
                <a:srgbClr val="001484"/>
              </a:solidFill>
            </a:endParaRPr>
          </a:p>
          <a:p>
            <a:pPr marL="285750" lvl="1" indent="-285750">
              <a:lnSpc>
                <a:spcPct val="160000"/>
              </a:lnSpc>
              <a:spcBef>
                <a:spcPts val="0"/>
              </a:spcBef>
            </a:pPr>
            <a:r>
              <a:rPr lang="en-US" dirty="0">
                <a:solidFill>
                  <a:srgbClr val="001484"/>
                </a:solidFill>
              </a:rPr>
              <a:t>A  profile/data of beneficiaries is compiled and kept at CNDCs to ensure tracking of these beneficiaries to  ensure that children receiving meals at CNDCs are retained in the system.</a:t>
            </a:r>
          </a:p>
          <a:p>
            <a:pPr marL="285750" lvl="2" indent="-285750" algn="just">
              <a:buClr>
                <a:srgbClr val="001484"/>
              </a:buClr>
              <a:buFont typeface="Wingdings" panose="05000000000000000000" pitchFamily="2" charset="2"/>
              <a:buChar char="q"/>
            </a:pPr>
            <a:endParaRPr lang="en-US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2" indent="-285750" algn="just">
              <a:buClr>
                <a:srgbClr val="001484"/>
              </a:buClr>
              <a:buFont typeface="Wingdings" panose="05000000000000000000" pitchFamily="2" charset="2"/>
              <a:buChar char="q"/>
            </a:pPr>
            <a:endParaRPr lang="en-US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167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heme/theme1.xml><?xml version="1.0" encoding="utf-8"?>
<a:theme xmlns:a="http://schemas.openxmlformats.org/drawingml/2006/main" name="WCG-PPT Master-121022-amc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3FEDD5CEB18A489036C93A4FE03F00" ma:contentTypeVersion="14" ma:contentTypeDescription="Create a new document." ma:contentTypeScope="" ma:versionID="eea95ae836cc6baa7eaebe9f077c5bfe">
  <xsd:schema xmlns:xsd="http://www.w3.org/2001/XMLSchema" xmlns:xs="http://www.w3.org/2001/XMLSchema" xmlns:p="http://schemas.microsoft.com/office/2006/metadata/properties" xmlns:ns3="d0382349-3a9b-4abd-bd4d-9791b61cf4e3" xmlns:ns4="18adad1d-c931-4079-97b9-04affdb19ccb" targetNamespace="http://schemas.microsoft.com/office/2006/metadata/properties" ma:root="true" ma:fieldsID="7b31c325d921e92346fdc8c0418d3cf4" ns3:_="" ns4:_="">
    <xsd:import namespace="d0382349-3a9b-4abd-bd4d-9791b61cf4e3"/>
    <xsd:import namespace="18adad1d-c931-4079-97b9-04affdb19c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382349-3a9b-4abd-bd4d-9791b61cf4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adad1d-c931-4079-97b9-04affdb19c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CFF6B2-0C45-4824-813A-1D3D0D9933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55DDCC-7B05-4D4C-8B23-EBDE9A448B2D}">
  <ds:schemaRefs>
    <ds:schemaRef ds:uri="http://schemas.microsoft.com/office/2006/documentManagement/types"/>
    <ds:schemaRef ds:uri="18adad1d-c931-4079-97b9-04affdb19ccb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d0382349-3a9b-4abd-bd4d-9791b61cf4e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925F495-9F14-4869-9FE2-3C9BA57FC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382349-3a9b-4abd-bd4d-9791b61cf4e3"/>
    <ds:schemaRef ds:uri="18adad1d-c931-4079-97b9-04affdb19c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26461</TotalTime>
  <Words>1038</Words>
  <Application>Microsoft Office PowerPoint</Application>
  <PresentationFormat>Custom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WCG-PPT Master-121022-amc</vt:lpstr>
      <vt:lpstr>Custom Design</vt:lpstr>
      <vt:lpstr>Slide 1</vt:lpstr>
      <vt:lpstr>Presentation outline</vt:lpstr>
      <vt:lpstr>Purpose </vt:lpstr>
      <vt:lpstr>Sustainable Livelihoods Programme: Purpose and Strategic Objective</vt:lpstr>
      <vt:lpstr>Sustainable Livelihoods Programme implementing partners</vt:lpstr>
      <vt:lpstr>CNDC and CBOs regional funding allocation 2023/24 financial year</vt:lpstr>
      <vt:lpstr>Mitigating strategic responses to acute malnutrition and mortality rate  in children under 5 </vt:lpstr>
      <vt:lpstr>Mitigating strategic responses to acute malnutrition and mortality rate  in children under 5 (cont.)</vt:lpstr>
      <vt:lpstr>Provision of nutritious meals at CNDCs and CBOs</vt:lpstr>
      <vt:lpstr>Provision of nutritious meals at CNDCs and CBOs (cont.)</vt:lpstr>
      <vt:lpstr>Food gardens at CNDCs as a sustainable mitigating response to acute  malnutrition and mortality</vt:lpstr>
      <vt:lpstr>Food gardens at CNDCs as a sustainable mitigating response to acute  malnutrition and mortality (cont.)</vt:lpstr>
      <vt:lpstr>Food parcel distribution to vulnerable households</vt:lpstr>
      <vt:lpstr>Slide 14</vt:lpstr>
    </vt:vector>
  </TitlesOfParts>
  <Company>PGWC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Hector Eliott</dc:creator>
  <cp:lastModifiedBy>USER</cp:lastModifiedBy>
  <cp:revision>1679</cp:revision>
  <cp:lastPrinted>2022-02-04T06:50:33Z</cp:lastPrinted>
  <dcterms:created xsi:type="dcterms:W3CDTF">2017-01-19T08:56:34Z</dcterms:created>
  <dcterms:modified xsi:type="dcterms:W3CDTF">2023-07-21T09:58:52Z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0x010100723FEDD5CEB18A489036C93A4FE03F00</vt:lpwstr>
  </property>
</Properties>
</file>